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1.xml" ContentType="application/vnd.openxmlformats-officedocument.presentationml.notesSlide+xml"/>
  <Override PartName="/ppt/tags/tag36.xml" ContentType="application/vnd.openxmlformats-officedocument.presentationml.tags+xml"/>
  <Override PartName="/ppt/notesSlides/notesSlide12.xml" ContentType="application/vnd.openxmlformats-officedocument.presentationml.notesSlide+xml"/>
  <Override PartName="/ppt/tags/tag37.xml" ContentType="application/vnd.openxmlformats-officedocument.presentationml.tags+xml"/>
  <Override PartName="/ppt/notesSlides/notesSlide1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4.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15.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16.xml" ContentType="application/vnd.openxmlformats-officedocument.presentationml.notesSlide+xml"/>
  <Override PartName="/ppt/tags/tag62.xml" ContentType="application/vnd.openxmlformats-officedocument.presentationml.tags+xml"/>
  <Override PartName="/ppt/notesSlides/notesSlide17.xml" ContentType="application/vnd.openxmlformats-officedocument.presentationml.notesSlide+xml"/>
  <Override PartName="/ppt/tags/tag63.xml" ContentType="application/vnd.openxmlformats-officedocument.presentationml.tags+xml"/>
  <Override PartName="/ppt/notesSlides/notesSlide18.xml" ContentType="application/vnd.openxmlformats-officedocument.presentationml.notesSlide+xml"/>
  <Override PartName="/ppt/tags/tag64.xml" ContentType="application/vnd.openxmlformats-officedocument.presentationml.tags+xml"/>
  <Override PartName="/ppt/notesSlides/notesSlide19.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0.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21.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22.xml" ContentType="application/vnd.openxmlformats-officedocument.presentationml.notesSlide+xml"/>
  <Override PartName="/ppt/tags/tag84.xml" ContentType="application/vnd.openxmlformats-officedocument.presentationml.tags+xml"/>
  <Override PartName="/ppt/notesSlides/notesSlide23.xml" ContentType="application/vnd.openxmlformats-officedocument.presentationml.notesSlide+xml"/>
  <Override PartName="/ppt/tags/tag85.xml" ContentType="application/vnd.openxmlformats-officedocument.presentationml.tags+xml"/>
  <Override PartName="/ppt/notesSlides/notesSlide24.xml" ContentType="application/vnd.openxmlformats-officedocument.presentationml.notesSlide+xml"/>
  <Override PartName="/ppt/tags/tag86.xml" ContentType="application/vnd.openxmlformats-officedocument.presentationml.tags+xml"/>
  <Override PartName="/ppt/notesSlides/notesSlide25.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26.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notesSlides/notesSlide27.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28.xml" ContentType="application/vnd.openxmlformats-officedocument.presentationml.notesSlide+xml"/>
  <Override PartName="/ppt/tags/tag108.xml" ContentType="application/vnd.openxmlformats-officedocument.presentationml.tags+xml"/>
  <Override PartName="/ppt/notesSlides/notesSlide29.xml" ContentType="application/vnd.openxmlformats-officedocument.presentationml.notesSlide+xml"/>
  <Override PartName="/ppt/tags/tag109.xml" ContentType="application/vnd.openxmlformats-officedocument.presentationml.tags+xml"/>
  <Override PartName="/ppt/notesSlides/notesSlide30.xml" ContentType="application/vnd.openxmlformats-officedocument.presentationml.notesSlide+xml"/>
  <Override PartName="/ppt/tags/tag110.xml" ContentType="application/vnd.openxmlformats-officedocument.presentationml.tags+xml"/>
  <Override PartName="/ppt/notesSlides/notesSlide31.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32.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notesSlides/notesSlide33.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notesSlides/notesSlide34.xml" ContentType="application/vnd.openxmlformats-officedocument.presentationml.notesSlide+xml"/>
  <Override PartName="/ppt/tags/tag132.xml" ContentType="application/vnd.openxmlformats-officedocument.presentationml.tags+xml"/>
  <Override PartName="/ppt/notesSlides/notesSlide35.xml" ContentType="application/vnd.openxmlformats-officedocument.presentationml.notesSlide+xml"/>
  <Override PartName="/ppt/tags/tag133.xml" ContentType="application/vnd.openxmlformats-officedocument.presentationml.tags+xml"/>
  <Override PartName="/ppt/notesSlides/notesSlide36.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37.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notesSlides/notesSlide38.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notesSlides/notesSlide39.xml" ContentType="application/vnd.openxmlformats-officedocument.presentationml.notesSlide+xml"/>
  <Override PartName="/ppt/tags/tag152.xml" ContentType="application/vnd.openxmlformats-officedocument.presentationml.tags+xml"/>
  <Override PartName="/ppt/notesSlides/notesSlide40.xml" ContentType="application/vnd.openxmlformats-officedocument.presentationml.notesSlide+xml"/>
  <Override PartName="/ppt/tags/tag153.xml" ContentType="application/vnd.openxmlformats-officedocument.presentationml.tags+xml"/>
  <Override PartName="/ppt/notesSlides/notesSlide41.xml" ContentType="application/vnd.openxmlformats-officedocument.presentationml.notesSlide+xml"/>
  <Override PartName="/ppt/tags/tag154.xml" ContentType="application/vnd.openxmlformats-officedocument.presentationml.tags+xml"/>
  <Override PartName="/ppt/notesSlides/notesSlide42.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43.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notesSlides/notesSlide44.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notesSlides/notesSlide45.xml" ContentType="application/vnd.openxmlformats-officedocument.presentationml.notesSlide+xml"/>
  <Override PartName="/ppt/tags/tag177.xml" ContentType="application/vnd.openxmlformats-officedocument.presentationml.tags+xml"/>
  <Override PartName="/ppt/notesSlides/notesSlide46.xml" ContentType="application/vnd.openxmlformats-officedocument.presentationml.notesSlide+xml"/>
  <Override PartName="/ppt/tags/tag178.xml" ContentType="application/vnd.openxmlformats-officedocument.presentationml.tags+xml"/>
  <Override PartName="/ppt/notesSlides/notesSlide47.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48.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notesSlides/notesSlide49.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notesSlides/notesSlide50.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notesSlides/notesSlide51.xml" ContentType="application/vnd.openxmlformats-officedocument.presentationml.notesSlide+xml"/>
  <Override PartName="/ppt/tags/tag201.xml" ContentType="application/vnd.openxmlformats-officedocument.presentationml.tags+xml"/>
  <Override PartName="/ppt/notesSlides/notesSlide52.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notesSlides/notesSlide53.xml" ContentType="application/vnd.openxmlformats-officedocument.presentationml.notesSlide+xml"/>
  <Override PartName="/ppt/tags/tag204.xml" ContentType="application/vnd.openxmlformats-officedocument.presentationml.tags+xml"/>
  <Override PartName="/ppt/notesSlides/notesSlide54.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notesSlides/notesSlide55.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notesSlides/notesSlide56.xml" ContentType="application/vnd.openxmlformats-officedocument.presentationml.notesSlide+xml"/>
  <Override PartName="/ppt/tags/tag209.xml" ContentType="application/vnd.openxmlformats-officedocument.presentationml.tags+xml"/>
  <Override PartName="/ppt/notesSlides/notesSlide57.xml" ContentType="application/vnd.openxmlformats-officedocument.presentationml.notesSlide+xml"/>
  <Override PartName="/ppt/tags/tag210.xml" ContentType="application/vnd.openxmlformats-officedocument.presentationml.tags+xml"/>
  <Override PartName="/ppt/tags/tag211.xml" ContentType="application/vnd.openxmlformats-officedocument.presentationml.tags+xml"/>
  <Override PartName="/ppt/notesSlides/notesSlide58.xml" ContentType="application/vnd.openxmlformats-officedocument.presentationml.notesSlide+xml"/>
  <Override PartName="/ppt/tags/tag212.xml" ContentType="application/vnd.openxmlformats-officedocument.presentationml.tags+xml"/>
  <Override PartName="/ppt/tags/tag213.xml" ContentType="application/vnd.openxmlformats-officedocument.presentationml.tags+xml"/>
  <Override PartName="/ppt/notesSlides/notesSlide59.xml" ContentType="application/vnd.openxmlformats-officedocument.presentationml.notesSlide+xml"/>
  <Override PartName="/ppt/tags/tag214.xml" ContentType="application/vnd.openxmlformats-officedocument.presentationml.tags+xml"/>
  <Override PartName="/ppt/notesSlides/notesSlide60.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notesSlides/notesSlide61.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notesSlides/notesSlide62.xml" ContentType="application/vnd.openxmlformats-officedocument.presentationml.notesSlide+xml"/>
  <Override PartName="/ppt/tags/tag219.xml" ContentType="application/vnd.openxmlformats-officedocument.presentationml.tags+xml"/>
  <Override PartName="/ppt/notesSlides/notesSlide63.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notesSlides/notesSlide64.xml" ContentType="application/vnd.openxmlformats-officedocument.presentationml.notesSlide+xml"/>
  <Override PartName="/ppt/tags/tag222.xml" ContentType="application/vnd.openxmlformats-officedocument.presentationml.tags+xml"/>
  <Override PartName="/ppt/tags/tag223.xml" ContentType="application/vnd.openxmlformats-officedocument.presentationml.tags+xml"/>
  <Override PartName="/ppt/notesSlides/notesSlide65.xml" ContentType="application/vnd.openxmlformats-officedocument.presentationml.notesSlide+xml"/>
  <Override PartName="/ppt/tags/tag224.xml" ContentType="application/vnd.openxmlformats-officedocument.presentationml.tags+xml"/>
  <Override PartName="/ppt/notesSlides/notesSlide66.xml" ContentType="application/vnd.openxmlformats-officedocument.presentationml.notesSlide+xml"/>
  <Override PartName="/ppt/tags/tag225.xml" ContentType="application/vnd.openxmlformats-officedocument.presentationml.tags+xml"/>
  <Override PartName="/ppt/notesSlides/notesSlide67.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notesSlides/notesSlide68.xml" ContentType="application/vnd.openxmlformats-officedocument.presentationml.notesSlide+xml"/>
  <Override PartName="/ppt/tags/tag228.xml" ContentType="application/vnd.openxmlformats-officedocument.presentationml.tags+xml"/>
  <Override PartName="/ppt/tags/tag229.xml" ContentType="application/vnd.openxmlformats-officedocument.presentationml.tags+xml"/>
  <Override PartName="/ppt/notesSlides/notesSlide69.xml" ContentType="application/vnd.openxmlformats-officedocument.presentationml.notesSlide+xml"/>
  <Override PartName="/ppt/tags/tag230.xml" ContentType="application/vnd.openxmlformats-officedocument.presentationml.tags+xml"/>
  <Override PartName="/ppt/notesSlides/notesSlide70.xml" ContentType="application/vnd.openxmlformats-officedocument.presentationml.notesSlide+xml"/>
  <Override PartName="/ppt/tags/tag231.xml" ContentType="application/vnd.openxmlformats-officedocument.presentationml.tags+xml"/>
  <Override PartName="/ppt/tags/tag232.xml" ContentType="application/vnd.openxmlformats-officedocument.presentationml.tags+xml"/>
  <Override PartName="/ppt/notesSlides/notesSlide71.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notesSlides/notesSlide72.xml" ContentType="application/vnd.openxmlformats-officedocument.presentationml.notesSlide+xml"/>
  <Override PartName="/ppt/tags/tag235.xml" ContentType="application/vnd.openxmlformats-officedocument.presentationml.tags+xml"/>
  <Override PartName="/ppt/notesSlides/notesSlide73.xml" ContentType="application/vnd.openxmlformats-officedocument.presentationml.notesSlide+xml"/>
  <Override PartName="/ppt/tags/tag236.xml" ContentType="application/vnd.openxmlformats-officedocument.presentationml.tags+xml"/>
  <Override PartName="/ppt/tags/tag237.xml" ContentType="application/vnd.openxmlformats-officedocument.presentationml.tags+xml"/>
  <Override PartName="/ppt/notesSlides/notesSlide74.xml" ContentType="application/vnd.openxmlformats-officedocument.presentationml.notesSlide+xml"/>
  <Override PartName="/ppt/tags/tag238.xml" ContentType="application/vnd.openxmlformats-officedocument.presentationml.tags+xml"/>
  <Override PartName="/ppt/tags/tag239.xml" ContentType="application/vnd.openxmlformats-officedocument.presentationml.tags+xml"/>
  <Override PartName="/ppt/notesSlides/notesSlide75.xml" ContentType="application/vnd.openxmlformats-officedocument.presentationml.notesSlide+xml"/>
  <Override PartName="/ppt/tags/tag240.xml" ContentType="application/vnd.openxmlformats-officedocument.presentationml.tags+xml"/>
  <Override PartName="/ppt/notesSlides/notesSlide76.xml" ContentType="application/vnd.openxmlformats-officedocument.presentationml.notesSlide+xml"/>
  <Override PartName="/ppt/tags/tag241.xml" ContentType="application/vnd.openxmlformats-officedocument.presentationml.tags+xml"/>
  <Override PartName="/ppt/tags/tag242.xml" ContentType="application/vnd.openxmlformats-officedocument.presentationml.tags+xml"/>
  <Override PartName="/ppt/notesSlides/notesSlide77.xml" ContentType="application/vnd.openxmlformats-officedocument.presentationml.notesSlide+xml"/>
  <Override PartName="/ppt/tags/tag243.xml" ContentType="application/vnd.openxmlformats-officedocument.presentationml.tags+xml"/>
  <Override PartName="/ppt/tags/tag244.xml" ContentType="application/vnd.openxmlformats-officedocument.presentationml.tags+xml"/>
  <Override PartName="/ppt/notesSlides/notesSlide78.xml" ContentType="application/vnd.openxmlformats-officedocument.presentationml.notesSlide+xml"/>
  <Override PartName="/ppt/tags/tag245.xml" ContentType="application/vnd.openxmlformats-officedocument.presentationml.tags+xml"/>
  <Override PartName="/ppt/notesSlides/notesSlide79.xml" ContentType="application/vnd.openxmlformats-officedocument.presentationml.notesSlide+xml"/>
  <Override PartName="/ppt/tags/tag246.xml" ContentType="application/vnd.openxmlformats-officedocument.presentationml.tags+xml"/>
  <Override PartName="/ppt/tags/tag247.xml" ContentType="application/vnd.openxmlformats-officedocument.presentationml.tags+xml"/>
  <Override PartName="/ppt/notesSlides/notesSlide80.xml" ContentType="application/vnd.openxmlformats-officedocument.presentationml.notesSlide+xml"/>
  <Override PartName="/ppt/tags/tag248.xml" ContentType="application/vnd.openxmlformats-officedocument.presentationml.tags+xml"/>
  <Override PartName="/ppt/tags/tag249.xml" ContentType="application/vnd.openxmlformats-officedocument.presentationml.tags+xml"/>
  <Override PartName="/ppt/notesSlides/notesSlide81.xml" ContentType="application/vnd.openxmlformats-officedocument.presentationml.notesSlide+xml"/>
  <Override PartName="/ppt/tags/tag250.xml" ContentType="application/vnd.openxmlformats-officedocument.presentationml.tags+xml"/>
  <Override PartName="/ppt/notesSlides/notesSlide82.xml" ContentType="application/vnd.openxmlformats-officedocument.presentationml.notesSlide+xml"/>
  <Override PartName="/ppt/tags/tag251.xml" ContentType="application/vnd.openxmlformats-officedocument.presentationml.tags+xml"/>
  <Override PartName="/ppt/tags/tag252.xml" ContentType="application/vnd.openxmlformats-officedocument.presentationml.tags+xml"/>
  <Override PartName="/ppt/notesSlides/notesSlide83.xml" ContentType="application/vnd.openxmlformats-officedocument.presentationml.notesSlide+xml"/>
  <Override PartName="/ppt/tags/tag253.xml" ContentType="application/vnd.openxmlformats-officedocument.presentationml.tags+xml"/>
  <Override PartName="/ppt/tags/tag254.xml" ContentType="application/vnd.openxmlformats-officedocument.presentationml.tags+xml"/>
  <Override PartName="/ppt/notesSlides/notesSlide84.xml" ContentType="application/vnd.openxmlformats-officedocument.presentationml.notesSlide+xml"/>
  <Override PartName="/ppt/tags/tag255.xml" ContentType="application/vnd.openxmlformats-officedocument.presentationml.tags+xml"/>
  <Override PartName="/ppt/notesSlides/notesSlide85.xml" ContentType="application/vnd.openxmlformats-officedocument.presentationml.notesSlide+xml"/>
  <Override PartName="/ppt/tags/tag256.xml" ContentType="application/vnd.openxmlformats-officedocument.presentationml.tags+xml"/>
  <Override PartName="/ppt/tags/tag257.xml" ContentType="application/vnd.openxmlformats-officedocument.presentationml.tags+xml"/>
  <Override PartName="/ppt/notesSlides/notesSlide86.xml" ContentType="application/vnd.openxmlformats-officedocument.presentationml.notesSlide+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notesSlides/notesSlide87.xml" ContentType="application/vnd.openxmlformats-officedocument.presentationml.notesSlide+xml"/>
  <Override PartName="/ppt/tags/tag261.xml" ContentType="application/vnd.openxmlformats-officedocument.presentationml.tags+xml"/>
  <Override PartName="/ppt/notesSlides/notesSlide88.xml" ContentType="application/vnd.openxmlformats-officedocument.presentationml.notesSlide+xml"/>
  <Override PartName="/ppt/tags/tag262.xml" ContentType="application/vnd.openxmlformats-officedocument.presentationml.tags+xml"/>
  <Override PartName="/ppt/notesSlides/notesSlide89.xml" ContentType="application/vnd.openxmlformats-officedocument.presentationml.notesSlide+xml"/>
  <Override PartName="/ppt/tags/tag263.xml" ContentType="application/vnd.openxmlformats-officedocument.presentationml.tags+xml"/>
  <Override PartName="/ppt/notesSlides/notesSlide90.xml" ContentType="application/vnd.openxmlformats-officedocument.presentationml.notesSlide+xml"/>
  <Override PartName="/ppt/tags/tag264.xml" ContentType="application/vnd.openxmlformats-officedocument.presentationml.tags+xml"/>
  <Override PartName="/ppt/notesSlides/notesSlide91.xml" ContentType="application/vnd.openxmlformats-officedocument.presentationml.notesSlide+xml"/>
  <Override PartName="/ppt/tags/tag265.xml" ContentType="application/vnd.openxmlformats-officedocument.presentationml.tags+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121"/>
  </p:notesMasterIdLst>
  <p:sldIdLst>
    <p:sldId id="256" r:id="rId2"/>
    <p:sldId id="262" r:id="rId3"/>
    <p:sldId id="261"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6" r:id="rId57"/>
    <p:sldId id="317" r:id="rId58"/>
    <p:sldId id="318" r:id="rId59"/>
    <p:sldId id="319" r:id="rId60"/>
    <p:sldId id="320" r:id="rId61"/>
    <p:sldId id="321" r:id="rId62"/>
    <p:sldId id="322" r:id="rId63"/>
    <p:sldId id="323" r:id="rId64"/>
    <p:sldId id="324" r:id="rId65"/>
    <p:sldId id="325" r:id="rId66"/>
    <p:sldId id="373" r:id="rId67"/>
    <p:sldId id="374"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351" r:id="rId93"/>
    <p:sldId id="352" r:id="rId94"/>
    <p:sldId id="353" r:id="rId95"/>
    <p:sldId id="355" r:id="rId96"/>
    <p:sldId id="376" r:id="rId97"/>
    <p:sldId id="377" r:id="rId98"/>
    <p:sldId id="378" r:id="rId99"/>
    <p:sldId id="379" r:id="rId100"/>
    <p:sldId id="380" r:id="rId101"/>
    <p:sldId id="381" r:id="rId102"/>
    <p:sldId id="382" r:id="rId103"/>
    <p:sldId id="383" r:id="rId104"/>
    <p:sldId id="384" r:id="rId105"/>
    <p:sldId id="385" r:id="rId106"/>
    <p:sldId id="386" r:id="rId107"/>
    <p:sldId id="387" r:id="rId108"/>
    <p:sldId id="388" r:id="rId109"/>
    <p:sldId id="370" r:id="rId110"/>
    <p:sldId id="371" r:id="rId111"/>
    <p:sldId id="372" r:id="rId112"/>
    <p:sldId id="389" r:id="rId113"/>
    <p:sldId id="364" r:id="rId114"/>
    <p:sldId id="365" r:id="rId115"/>
    <p:sldId id="366" r:id="rId116"/>
    <p:sldId id="367" r:id="rId117"/>
    <p:sldId id="368" r:id="rId118"/>
    <p:sldId id="369" r:id="rId119"/>
    <p:sldId id="390" r:id="rId120"/>
  </p:sldIdLst>
  <p:sldSz cx="9144000" cy="6858000" type="screen4x3"/>
  <p:notesSz cx="6858000" cy="9144000"/>
  <p:custDataLst>
    <p:tags r:id="rId1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64" autoAdjust="0"/>
    <p:restoredTop sz="94660"/>
  </p:normalViewPr>
  <p:slideViewPr>
    <p:cSldViewPr>
      <p:cViewPr>
        <p:scale>
          <a:sx n="100" d="100"/>
          <a:sy n="100" d="100"/>
        </p:scale>
        <p:origin x="-516" y="990"/>
      </p:cViewPr>
      <p:guideLst>
        <p:guide orient="horz" pos="2160"/>
        <p:guide pos="2880"/>
      </p:guideLst>
    </p:cSldViewPr>
  </p:slideViewPr>
  <p:notesTextViewPr>
    <p:cViewPr>
      <p:scale>
        <a:sx n="1" d="1"/>
        <a:sy n="1" d="1"/>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6180C0-F02C-42FE-8FD9-CC71F48E8F8B}" type="datetimeFigureOut">
              <a:rPr lang="en-GB" smtClean="0"/>
              <a:t>16/01/2014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A0794C-86CF-414F-9CF9-F2C1FA632A42}" type="slidenum">
              <a:rPr lang="en-GB" smtClean="0"/>
              <a:t>‹#›</a:t>
            </a:fld>
            <a:endParaRPr lang="en-GB"/>
          </a:p>
        </p:txBody>
      </p:sp>
    </p:spTree>
    <p:extLst>
      <p:ext uri="{BB962C8B-B14F-4D97-AF65-F5344CB8AC3E}">
        <p14:creationId xmlns:p14="http://schemas.microsoft.com/office/powerpoint/2010/main" val="3804744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22</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28</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34</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35</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36</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37</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39</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40</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41</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42</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43</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44</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45</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46</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47</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48</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49</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50</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51</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52</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55</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56</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57</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58</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59</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61</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62</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63</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64</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65</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66</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67</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68</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69</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71</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72</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73</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74</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75</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76</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77</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78</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79</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80</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81</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82</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83</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84</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85</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86</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87</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88</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89</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90</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91</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92</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94</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113</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114</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116</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117</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118</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119</a:t>
            </a:fld>
            <a:endParaRPr lang="en-GB">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895615" y="6678000"/>
            <a:ext cx="900000" cy="180000"/>
          </a:xfrm>
        </p:spPr>
        <p:txBody>
          <a:bodyPr/>
          <a:lstStyle/>
          <a:p>
            <a:fld id="{59CA2686-856A-4D61-932F-087427C3A7B6}" type="datetime1">
              <a:rPr lang="en-GB" smtClean="0">
                <a:solidFill>
                  <a:prstClr val="white"/>
                </a:solidFill>
              </a:rPr>
              <a:pPr/>
              <a:t>16/01/2014</a:t>
            </a:fld>
            <a:endParaRPr lang="en-GB">
              <a:solidFill>
                <a:prstClr val="white"/>
              </a:solidFill>
            </a:endParaRPr>
          </a:p>
        </p:txBody>
      </p:sp>
      <p:sp>
        <p:nvSpPr>
          <p:cNvPr id="5" name="Footer Placeholder 4"/>
          <p:cNvSpPr>
            <a:spLocks noGrp="1"/>
          </p:cNvSpPr>
          <p:nvPr>
            <p:ph type="ftr" sz="quarter" idx="11"/>
          </p:nvPr>
        </p:nvSpPr>
        <p:spPr>
          <a:xfrm>
            <a:off x="655199" y="6678000"/>
            <a:ext cx="7240415" cy="180000"/>
          </a:xfrm>
        </p:spPr>
        <p:txBody>
          <a:bodyPr/>
          <a:lstStyle>
            <a:lvl1pPr>
              <a:defRPr>
                <a:solidFill>
                  <a:schemeClr val="bg1"/>
                </a:solidFill>
              </a:defRPr>
            </a:lvl1pPr>
          </a:lstStyle>
          <a:p>
            <a:r>
              <a:rPr lang="en-GB" dirty="0" smtClean="0">
                <a:solidFill>
                  <a:prstClr val="white"/>
                </a:solidFill>
              </a:rPr>
              <a:t>NHS | Presentation to [XXXX Company] | [Type Date]</a:t>
            </a:r>
            <a:endParaRPr lang="en-GB" dirty="0">
              <a:solidFill>
                <a:prstClr val="white"/>
              </a:solidFill>
            </a:endParaRPr>
          </a:p>
        </p:txBody>
      </p:sp>
      <p:sp>
        <p:nvSpPr>
          <p:cNvPr id="6" name="Slide Number Placeholder 5"/>
          <p:cNvSpPr>
            <a:spLocks noGrp="1"/>
          </p:cNvSpPr>
          <p:nvPr>
            <p:ph type="sldNum" sz="quarter" idx="12"/>
          </p:nvPr>
        </p:nvSpPr>
        <p:spPr>
          <a:xfrm>
            <a:off x="237600" y="6678000"/>
            <a:ext cx="301175" cy="180000"/>
          </a:xfrm>
        </p:spPr>
        <p:txBody>
          <a:bodyPr/>
          <a:lstStyle>
            <a:lvl1pPr>
              <a:defRPr>
                <a:solidFill>
                  <a:schemeClr val="bg1"/>
                </a:solidFill>
              </a:defRPr>
            </a:lvl1pPr>
          </a:lstStyle>
          <a:p>
            <a:fld id="{23134A5E-8B9A-4F1B-8A1C-D54727A06F98}" type="slidenum">
              <a:rPr lang="en-GB" smtClean="0">
                <a:solidFill>
                  <a:prstClr val="white"/>
                </a:solidFill>
              </a:rPr>
              <a:pPr/>
              <a:t>‹#›</a:t>
            </a:fld>
            <a:endParaRPr lang="en-GB">
              <a:solidFill>
                <a:prstClr val="white"/>
              </a:solidFill>
            </a:endParaRPr>
          </a:p>
        </p:txBody>
      </p:sp>
      <p:sp>
        <p:nvSpPr>
          <p:cNvPr id="2" name="Title 1"/>
          <p:cNvSpPr>
            <a:spLocks noGrp="1"/>
          </p:cNvSpPr>
          <p:nvPr>
            <p:ph type="ctrTitle"/>
          </p:nvPr>
        </p:nvSpPr>
        <p:spPr>
          <a:xfrm>
            <a:off x="358775" y="1494000"/>
            <a:ext cx="7002000" cy="1587600"/>
          </a:xfrm>
        </p:spPr>
        <p:txBody>
          <a:bodyPr lIns="108000" tIns="72000"/>
          <a:lstStyle>
            <a:lvl1pPr>
              <a:lnSpc>
                <a:spcPts val="4800"/>
              </a:lnSpc>
              <a:defRPr sz="4000"/>
            </a:lvl1pPr>
          </a:lstStyle>
          <a:p>
            <a:r>
              <a:rPr lang="en-US" noProof="0" smtClean="0"/>
              <a:t>Click to edit Master title style</a:t>
            </a:r>
            <a:endParaRPr lang="en-GB" noProof="0"/>
          </a:p>
        </p:txBody>
      </p:sp>
      <p:sp>
        <p:nvSpPr>
          <p:cNvPr id="3" name="Subtitle 2"/>
          <p:cNvSpPr>
            <a:spLocks noGrp="1"/>
          </p:cNvSpPr>
          <p:nvPr>
            <p:ph type="subTitle" idx="1"/>
          </p:nvPr>
        </p:nvSpPr>
        <p:spPr>
          <a:xfrm>
            <a:off x="358775" y="2160000"/>
            <a:ext cx="5580000" cy="921600"/>
          </a:xfrm>
          <a:noFill/>
        </p:spPr>
        <p:txBody>
          <a:bodyPr lIns="108000"/>
          <a:lstStyle>
            <a:lvl1pPr marL="0" indent="0" algn="l">
              <a:lnSpc>
                <a:spcPts val="3000"/>
              </a:lnSpc>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Text Placeholder 19"/>
          <p:cNvSpPr>
            <a:spLocks noGrp="1"/>
          </p:cNvSpPr>
          <p:nvPr>
            <p:ph type="body" sz="quarter" idx="13" hasCustomPrompt="1"/>
          </p:nvPr>
        </p:nvSpPr>
        <p:spPr>
          <a:xfrm>
            <a:off x="358775" y="6019201"/>
            <a:ext cx="2736850" cy="470500"/>
          </a:xfrm>
        </p:spPr>
        <p:txBody>
          <a:bodyPr lIns="108000"/>
          <a:lstStyle>
            <a:lvl1pPr marL="0" indent="0">
              <a:lnSpc>
                <a:spcPts val="1600"/>
              </a:lnSpc>
              <a:spcBef>
                <a:spcPts val="800"/>
              </a:spcBef>
              <a:buFontTx/>
              <a:buNone/>
              <a:defRPr sz="1400">
                <a:solidFill>
                  <a:schemeClr val="bg1"/>
                </a:solidFill>
              </a:defRPr>
            </a:lvl1pPr>
            <a:lvl2pPr marL="0" indent="0">
              <a:lnSpc>
                <a:spcPts val="1600"/>
              </a:lnSpc>
              <a:spcBef>
                <a:spcPts val="800"/>
              </a:spcBef>
              <a:buFontTx/>
              <a:buNone/>
              <a:defRPr sz="1400">
                <a:solidFill>
                  <a:schemeClr val="bg1"/>
                </a:solidFill>
              </a:defRPr>
            </a:lvl2pPr>
            <a:lvl3pPr marL="0" indent="0">
              <a:lnSpc>
                <a:spcPts val="1600"/>
              </a:lnSpc>
              <a:spcBef>
                <a:spcPts val="800"/>
              </a:spcBef>
              <a:buFontTx/>
              <a:buNone/>
              <a:defRPr sz="1400">
                <a:solidFill>
                  <a:schemeClr val="bg1"/>
                </a:solidFill>
              </a:defRPr>
            </a:lvl3pPr>
            <a:lvl4pPr marL="0" indent="0">
              <a:lnSpc>
                <a:spcPts val="1600"/>
              </a:lnSpc>
              <a:spcBef>
                <a:spcPts val="800"/>
              </a:spcBef>
              <a:buFontTx/>
              <a:buNone/>
              <a:defRPr sz="1400">
                <a:solidFill>
                  <a:schemeClr val="bg1"/>
                </a:solidFill>
              </a:defRPr>
            </a:lvl4pPr>
            <a:lvl5pPr marL="0" indent="0">
              <a:lnSpc>
                <a:spcPts val="1600"/>
              </a:lnSpc>
              <a:spcBef>
                <a:spcPts val="800"/>
              </a:spcBef>
              <a:buFontTx/>
              <a:buNone/>
              <a:defRPr sz="1400">
                <a:solidFill>
                  <a:schemeClr val="bg1"/>
                </a:solidFill>
              </a:defRPr>
            </a:lvl5pPr>
          </a:lstStyle>
          <a:p>
            <a:pPr lvl="0"/>
            <a:r>
              <a:rPr lang="en-GB" noProof="0" dirty="0" smtClean="0"/>
              <a:t>Click to add organisation / date</a:t>
            </a:r>
            <a:endParaRPr lang="en-GB" noProof="0" dirty="0"/>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393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80213" cy="406800"/>
          </a:xfrm>
          <a:solidFill>
            <a:schemeClr val="accent1"/>
          </a:solidFill>
        </p:spPr>
        <p:txBody>
          <a:bodyPr vert="horz" lIns="216000" tIns="0" rIns="0" bIns="0" rtlCol="0" anchor="ctr" anchorCtr="0">
            <a:noAutofit/>
          </a:bodyPr>
          <a:lstStyle>
            <a:lvl1pPr>
              <a:defRPr lang="en-GB" sz="2000" noProof="0" dirty="0"/>
            </a:lvl1pPr>
          </a:lstStyle>
          <a:p>
            <a:pPr marL="0" lvl="0"/>
            <a:r>
              <a:rPr lang="en-US" noProof="0" dirty="0" smtClean="0"/>
              <a:t>Click to edit Master title style</a:t>
            </a:r>
            <a:endParaRPr lang="en-GB" noProof="0" dirty="0"/>
          </a:p>
        </p:txBody>
      </p:sp>
      <p:sp>
        <p:nvSpPr>
          <p:cNvPr id="4" name="Date Placeholder 3"/>
          <p:cNvSpPr>
            <a:spLocks noGrp="1"/>
          </p:cNvSpPr>
          <p:nvPr>
            <p:ph type="dt" sz="half" idx="10"/>
          </p:nvPr>
        </p:nvSpPr>
        <p:spPr/>
        <p:txBody>
          <a:bodyPr/>
          <a:lstStyle/>
          <a:p>
            <a:fld id="{A6161457-CCE8-4AA5-922F-041759C4EBFD}" type="datetime1">
              <a:rPr lang="en-GB" smtClean="0">
                <a:solidFill>
                  <a:prstClr val="white"/>
                </a:solidFill>
              </a:rPr>
              <a:pPr/>
              <a:t>16/01/2014</a:t>
            </a:fld>
            <a:endParaRPr lang="en-GB">
              <a:solidFill>
                <a:prstClr val="white"/>
              </a:solidFill>
            </a:endParaRPr>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a:solidFill>
                <a:prstClr val="black"/>
              </a:solidFill>
            </a:endParaRPr>
          </a:p>
        </p:txBody>
      </p:sp>
      <p:sp>
        <p:nvSpPr>
          <p:cNvPr id="11" name="Text Placeholder 10"/>
          <p:cNvSpPr>
            <a:spLocks noGrp="1"/>
          </p:cNvSpPr>
          <p:nvPr>
            <p:ph type="body" sz="quarter" idx="13"/>
          </p:nvPr>
        </p:nvSpPr>
        <p:spPr>
          <a:xfrm>
            <a:off x="358774" y="1243308"/>
            <a:ext cx="8499600" cy="279180"/>
          </a:xfrm>
        </p:spPr>
        <p:txBody>
          <a:bodyPr wrap="square" lIns="90000" tIns="46800" rIns="90000" bIns="46800" anchor="t">
            <a:spAutoFit/>
          </a:bodyPr>
          <a:lstStyle>
            <a:lvl1pPr marL="0" indent="0">
              <a:lnSpc>
                <a:spcPct val="100000"/>
              </a:lnSpc>
              <a:spcBef>
                <a:spcPts val="0"/>
              </a:spcBef>
              <a:buNone/>
              <a:defRPr lang="en-US" sz="1200" b="1" dirty="0" smtClean="0">
                <a:latin typeface="+mn-lt"/>
                <a:cs typeface="+mn-cs"/>
              </a:defRPr>
            </a:lvl1pPr>
          </a:lstStyle>
          <a:p>
            <a:endParaRPr lang="en-GB" sz="1200" b="1" dirty="0"/>
          </a:p>
        </p:txBody>
      </p:sp>
      <p:sp>
        <p:nvSpPr>
          <p:cNvPr id="26" name="Footer Placeholder 3"/>
          <p:cNvSpPr>
            <a:spLocks noGrp="1"/>
          </p:cNvSpPr>
          <p:nvPr>
            <p:ph type="ftr" sz="quarter" idx="4294967295"/>
          </p:nvPr>
        </p:nvSpPr>
        <p:spPr>
          <a:xfrm>
            <a:off x="655199" y="6309700"/>
            <a:ext cx="7240415" cy="180000"/>
          </a:xfrm>
        </p:spPr>
        <p:txBody>
          <a:bodyPr/>
          <a:lstStyle/>
          <a:p>
            <a:r>
              <a:rPr lang="en-GB" dirty="0" smtClean="0">
                <a:solidFill>
                  <a:prstClr val="black"/>
                </a:solidFill>
              </a:rPr>
              <a:t>Any town health system</a:t>
            </a:r>
            <a:endParaRPr lang="en-GB" dirty="0">
              <a:solidFill>
                <a:prstClr val="black"/>
              </a:solidFill>
            </a:endParaRPr>
          </a:p>
        </p:txBody>
      </p:sp>
    </p:spTree>
    <p:extLst>
      <p:ext uri="{BB962C8B-B14F-4D97-AF65-F5344CB8AC3E}">
        <p14:creationId xmlns:p14="http://schemas.microsoft.com/office/powerpoint/2010/main" val="25279145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cxnSp>
        <p:nvCxnSpPr>
          <p:cNvPr id="9" name="Straight Connector 8"/>
          <p:cNvCxnSpPr/>
          <p:nvPr userDrawn="1"/>
        </p:nvCxnSpPr>
        <p:spPr>
          <a:xfrm>
            <a:off x="2138045" y="1956755"/>
            <a:ext cx="654442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0"/>
            <a:ext cx="9144000" cy="6858000"/>
          </a:xfrm>
          <a:prstGeom prst="rect">
            <a:avLst/>
          </a:prstGeom>
          <a:solidFill>
            <a:srgbClr val="72C7E7"/>
          </a:solidFill>
          <a:ln>
            <a:noFill/>
          </a:ln>
        </p:spPr>
        <p:style>
          <a:lnRef idx="2">
            <a:schemeClr val="accent1">
              <a:shade val="50000"/>
            </a:schemeClr>
          </a:lnRef>
          <a:fillRef idx="1">
            <a:schemeClr val="accent1"/>
          </a:fillRef>
          <a:effectRef idx="0">
            <a:schemeClr val="accent1"/>
          </a:effectRef>
          <a:fontRef idx="minor">
            <a:schemeClr val="lt1"/>
          </a:fontRef>
        </p:style>
        <p:txBody>
          <a:bodyPr lIns="87119" tIns="43566" rIns="87119" bIns="43566" rtlCol="0" anchor="ctr"/>
          <a:lstStyle/>
          <a:p>
            <a:pPr algn="ctr" defTabSz="871183"/>
            <a:endParaRPr lang="en-US" dirty="0">
              <a:solidFill>
                <a:srgbClr val="FFFFFF"/>
              </a:solidFill>
            </a:endParaRPr>
          </a:p>
        </p:txBody>
      </p:sp>
      <p:sp>
        <p:nvSpPr>
          <p:cNvPr id="11" name="Slide Number Placeholder 5"/>
          <p:cNvSpPr>
            <a:spLocks noGrp="1"/>
          </p:cNvSpPr>
          <p:nvPr>
            <p:ph type="sldNum" sz="quarter" idx="4"/>
          </p:nvPr>
        </p:nvSpPr>
        <p:spPr>
          <a:xfrm>
            <a:off x="8322456" y="6531154"/>
            <a:ext cx="360000" cy="126000"/>
          </a:xfrm>
          <a:prstGeom prst="rect">
            <a:avLst/>
          </a:prstGeom>
        </p:spPr>
        <p:txBody>
          <a:bodyPr vert="horz" lIns="0" tIns="0" rIns="0" bIns="0" rtlCol="0" anchor="b" anchorCtr="0">
            <a:noAutofit/>
          </a:bodyPr>
          <a:lstStyle>
            <a:lvl1pPr algn="r">
              <a:spcBef>
                <a:spcPts val="263"/>
              </a:spcBef>
              <a:defRPr sz="700" b="1">
                <a:solidFill>
                  <a:schemeClr val="accent3"/>
                </a:solidFill>
              </a:defRPr>
            </a:lvl1pPr>
          </a:lstStyle>
          <a:p>
            <a:fld id="{313880FF-B11A-4FA9-B5CC-7226C1B8517C}" type="slidenum">
              <a:rPr lang="en-US" smtClean="0">
                <a:solidFill>
                  <a:srgbClr val="72C7E7"/>
                </a:solidFill>
              </a:rPr>
              <a:pPr/>
              <a:t>‹#›</a:t>
            </a:fld>
            <a:endParaRPr lang="en-US" dirty="0">
              <a:solidFill>
                <a:srgbClr val="72C7E7"/>
              </a:solidFill>
            </a:endParaRPr>
          </a:p>
        </p:txBody>
      </p:sp>
      <p:sp>
        <p:nvSpPr>
          <p:cNvPr id="13" name="Title 1"/>
          <p:cNvSpPr>
            <a:spLocks noGrp="1"/>
          </p:cNvSpPr>
          <p:nvPr>
            <p:ph type="ctrTitle" hasCustomPrompt="1"/>
          </p:nvPr>
        </p:nvSpPr>
        <p:spPr>
          <a:xfrm>
            <a:off x="462902" y="1956761"/>
            <a:ext cx="6544420" cy="676707"/>
          </a:xfrm>
          <a:noFill/>
        </p:spPr>
        <p:txBody>
          <a:bodyPr wrap="square" lIns="0" tIns="333358" rIns="0" bIns="0" anchor="t" anchorCtr="0">
            <a:spAutoFit/>
          </a:bodyPr>
          <a:lstStyle>
            <a:lvl1pPr algn="l">
              <a:lnSpc>
                <a:spcPct val="85000"/>
              </a:lnSpc>
              <a:defRPr sz="2600" b="0">
                <a:solidFill>
                  <a:schemeClr val="bg1"/>
                </a:solidFill>
                <a:latin typeface="+mj-lt"/>
                <a:cs typeface="Times New Roman" pitchFamily="18" charset="0"/>
              </a:defRPr>
            </a:lvl1pPr>
          </a:lstStyle>
          <a:p>
            <a:r>
              <a:rPr lang="en-US" noProof="0" dirty="0" smtClean="0"/>
              <a:t>Click to add heading / quote</a:t>
            </a:r>
            <a:endParaRPr lang="en-US" noProof="0" dirty="0"/>
          </a:p>
        </p:txBody>
      </p:sp>
      <p:cxnSp>
        <p:nvCxnSpPr>
          <p:cNvPr id="14" name="Straight Connector 13"/>
          <p:cNvCxnSpPr/>
          <p:nvPr userDrawn="1"/>
        </p:nvCxnSpPr>
        <p:spPr>
          <a:xfrm>
            <a:off x="462902" y="1956755"/>
            <a:ext cx="65430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503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358775" y="1494000"/>
            <a:ext cx="70036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2676299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80213" cy="406800"/>
          </a:xfrm>
          <a:solidFill>
            <a:schemeClr val="accent1"/>
          </a:solidFill>
        </p:spPr>
        <p:txBody>
          <a:bodyPr vert="horz" lIns="216000" tIns="0" rIns="0" bIns="0" rtlCol="0" anchor="ctr" anchorCtr="0">
            <a:noAutofit/>
          </a:bodyPr>
          <a:lstStyle>
            <a:lvl1pPr>
              <a:defRPr lang="en-GB" sz="2000" noProof="0" dirty="0"/>
            </a:lvl1pPr>
          </a:lstStyle>
          <a:p>
            <a:pPr marL="0" lvl="0"/>
            <a:r>
              <a:rPr lang="en-US" noProof="0" dirty="0" smtClean="0"/>
              <a:t>Click to edit Master title style</a:t>
            </a:r>
            <a:endParaRPr lang="en-GB" noProof="0" dirty="0"/>
          </a:p>
        </p:txBody>
      </p:sp>
      <p:sp>
        <p:nvSpPr>
          <p:cNvPr id="4" name="Date Placeholder 3"/>
          <p:cNvSpPr>
            <a:spLocks noGrp="1"/>
          </p:cNvSpPr>
          <p:nvPr>
            <p:ph type="dt" sz="half" idx="10"/>
          </p:nvPr>
        </p:nvSpPr>
        <p:spPr/>
        <p:txBody>
          <a:bodyPr/>
          <a:lstStyle/>
          <a:p>
            <a:fld id="{A6161457-CCE8-4AA5-922F-041759C4EBFD}" type="datetime1">
              <a:rPr lang="en-GB" smtClean="0">
                <a:solidFill>
                  <a:prstClr val="white"/>
                </a:solidFill>
              </a:rPr>
              <a:pPr/>
              <a:t>16/01/2014</a:t>
            </a:fld>
            <a:endParaRPr lang="en-GB">
              <a:solidFill>
                <a:prstClr val="white"/>
              </a:solidFill>
            </a:endParaRPr>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a:solidFill>
                <a:prstClr val="black"/>
              </a:solidFill>
            </a:endParaRPr>
          </a:p>
        </p:txBody>
      </p:sp>
      <p:sp>
        <p:nvSpPr>
          <p:cNvPr id="11" name="Text Placeholder 10"/>
          <p:cNvSpPr>
            <a:spLocks noGrp="1"/>
          </p:cNvSpPr>
          <p:nvPr>
            <p:ph type="body" sz="quarter" idx="13"/>
          </p:nvPr>
        </p:nvSpPr>
        <p:spPr>
          <a:xfrm>
            <a:off x="358774" y="1243308"/>
            <a:ext cx="8499600" cy="279180"/>
          </a:xfrm>
        </p:spPr>
        <p:txBody>
          <a:bodyPr wrap="square" lIns="90000" tIns="46800" rIns="90000" bIns="46800" anchor="t">
            <a:spAutoFit/>
          </a:bodyPr>
          <a:lstStyle>
            <a:lvl1pPr marL="0" indent="0">
              <a:lnSpc>
                <a:spcPct val="100000"/>
              </a:lnSpc>
              <a:spcBef>
                <a:spcPts val="0"/>
              </a:spcBef>
              <a:buNone/>
              <a:defRPr lang="en-US" sz="1200" b="1" dirty="0" smtClean="0">
                <a:latin typeface="+mn-lt"/>
                <a:cs typeface="+mn-cs"/>
              </a:defRPr>
            </a:lvl1pPr>
          </a:lstStyle>
          <a:p>
            <a:endParaRPr lang="en-GB" sz="1200" b="1" dirty="0"/>
          </a:p>
        </p:txBody>
      </p:sp>
      <p:sp>
        <p:nvSpPr>
          <p:cNvPr id="26" name="Footer Placeholder 3"/>
          <p:cNvSpPr>
            <a:spLocks noGrp="1"/>
          </p:cNvSpPr>
          <p:nvPr>
            <p:ph type="ftr" sz="quarter" idx="4294967295"/>
          </p:nvPr>
        </p:nvSpPr>
        <p:spPr>
          <a:xfrm>
            <a:off x="655199" y="6309700"/>
            <a:ext cx="7240415" cy="180000"/>
          </a:xfrm>
        </p:spPr>
        <p:txBody>
          <a:bodyPr/>
          <a:lstStyle/>
          <a:p>
            <a:r>
              <a:rPr lang="en-GB" dirty="0" smtClean="0">
                <a:solidFill>
                  <a:prstClr val="black"/>
                </a:solidFill>
              </a:rPr>
              <a:t>Any town health system</a:t>
            </a:r>
            <a:endParaRPr lang="en-GB" dirty="0">
              <a:solidFill>
                <a:prstClr val="black"/>
              </a:solidFill>
            </a:endParaRPr>
          </a:p>
        </p:txBody>
      </p:sp>
    </p:spTree>
    <p:extLst>
      <p:ext uri="{BB962C8B-B14F-4D97-AF65-F5344CB8AC3E}">
        <p14:creationId xmlns:p14="http://schemas.microsoft.com/office/powerpoint/2010/main" val="1847981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extLst>
              <p:ext uri="{D42A27DB-BD31-4B8C-83A1-F6EECF244321}">
                <p14:modId xmlns:p14="http://schemas.microsoft.com/office/powerpoint/2010/main" val="8302686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8399"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58775" y="1386000"/>
            <a:ext cx="8426449" cy="565200"/>
          </a:xfrm>
          <a:prstGeom prst="rect">
            <a:avLst/>
          </a:prstGeom>
          <a:solidFill>
            <a:schemeClr val="accent1"/>
          </a:solidFill>
        </p:spPr>
        <p:txBody>
          <a:bodyPr vert="horz" lIns="216000" tIns="0" rIns="0" bIns="0" rtlCol="0" anchor="t"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358775" y="2052001"/>
            <a:ext cx="7002463" cy="3780000"/>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7895615" y="6309700"/>
            <a:ext cx="900000" cy="180000"/>
          </a:xfrm>
          <a:prstGeom prst="rect">
            <a:avLst/>
          </a:prstGeom>
        </p:spPr>
        <p:txBody>
          <a:bodyPr vert="horz" lIns="0" tIns="0" rIns="0" bIns="0" rtlCol="0" anchor="b" anchorCtr="0">
            <a:noAutofit/>
          </a:bodyPr>
          <a:lstStyle>
            <a:lvl1pPr algn="r">
              <a:defRPr sz="1200">
                <a:solidFill>
                  <a:schemeClr val="bg1"/>
                </a:solidFill>
                <a:latin typeface="Arial" pitchFamily="34" charset="0"/>
                <a:cs typeface="Arial" pitchFamily="34" charset="0"/>
              </a:defRPr>
            </a:lvl1pPr>
          </a:lstStyle>
          <a:p>
            <a:fld id="{DC62DB09-638E-4B69-BE58-0471AE84ECD1}" type="datetime1">
              <a:rPr lang="en-GB" smtClean="0">
                <a:solidFill>
                  <a:prstClr val="white"/>
                </a:solidFill>
              </a:rPr>
              <a:pPr/>
              <a:t>16/01/2014</a:t>
            </a:fld>
            <a:endParaRPr lang="en-GB">
              <a:solidFill>
                <a:prstClr val="white"/>
              </a:solidFill>
            </a:endParaRPr>
          </a:p>
        </p:txBody>
      </p:sp>
      <p:sp>
        <p:nvSpPr>
          <p:cNvPr id="5" name="Footer Placeholder 4"/>
          <p:cNvSpPr>
            <a:spLocks noGrp="1"/>
          </p:cNvSpPr>
          <p:nvPr>
            <p:ph type="ftr" sz="quarter" idx="3"/>
          </p:nvPr>
        </p:nvSpPr>
        <p:spPr>
          <a:xfrm>
            <a:off x="655199" y="6309700"/>
            <a:ext cx="7240415" cy="180000"/>
          </a:xfrm>
          <a:prstGeom prst="rect">
            <a:avLst/>
          </a:prstGeom>
        </p:spPr>
        <p:txBody>
          <a:bodyPr vert="horz" lIns="0" tIns="0" rIns="0" bIns="0" rtlCol="0" anchor="b" anchorCtr="0">
            <a:noAutofit/>
          </a:bodyPr>
          <a:lstStyle>
            <a:lvl1pPr algn="l">
              <a:defRPr sz="1200">
                <a:solidFill>
                  <a:schemeClr val="tx1"/>
                </a:solidFill>
                <a:latin typeface="Arial" pitchFamily="34" charset="0"/>
                <a:cs typeface="Arial" pitchFamily="34" charset="0"/>
              </a:defRPr>
            </a:lvl1pPr>
          </a:lstStyle>
          <a:p>
            <a:r>
              <a:rPr lang="en-GB" dirty="0" smtClean="0">
                <a:solidFill>
                  <a:prstClr val="black"/>
                </a:solidFill>
              </a:rPr>
              <a:t>NHS | Presentation to [XXXX Company] | [Type Date]</a:t>
            </a:r>
            <a:endParaRPr lang="en-GB" dirty="0">
              <a:solidFill>
                <a:prstClr val="black"/>
              </a:solidFill>
            </a:endParaRPr>
          </a:p>
        </p:txBody>
      </p:sp>
      <p:sp>
        <p:nvSpPr>
          <p:cNvPr id="6" name="Slide Number Placeholder 5"/>
          <p:cNvSpPr>
            <a:spLocks noGrp="1"/>
          </p:cNvSpPr>
          <p:nvPr>
            <p:ph type="sldNum" sz="quarter" idx="4"/>
          </p:nvPr>
        </p:nvSpPr>
        <p:spPr>
          <a:xfrm>
            <a:off x="354024" y="6309700"/>
            <a:ext cx="301175" cy="180000"/>
          </a:xfrm>
          <a:prstGeom prst="rect">
            <a:avLst/>
          </a:prstGeom>
        </p:spPr>
        <p:txBody>
          <a:bodyPr vert="horz" lIns="0" tIns="0" rIns="0" bIns="0" rtlCol="0" anchor="b" anchorCtr="0">
            <a:noAutofit/>
          </a:bodyPr>
          <a:lstStyle>
            <a:lvl1pPr algn="l">
              <a:defRPr sz="1200" b="1">
                <a:solidFill>
                  <a:schemeClr val="tx1"/>
                </a:solidFill>
                <a:latin typeface="Arial" pitchFamily="34" charset="0"/>
                <a:cs typeface="Arial" pitchFamily="34" charset="0"/>
              </a:defRPr>
            </a:lvl1pPr>
          </a:lstStyle>
          <a:p>
            <a:fld id="{23134A5E-8B9A-4F1B-8A1C-D54727A06F98}" type="slidenum">
              <a:rPr lang="en-GB" smtClean="0">
                <a:solidFill>
                  <a:prstClr val="black"/>
                </a:solidFill>
              </a:rPr>
              <a:pPr/>
              <a:t>‹#›</a:t>
            </a:fld>
            <a:endParaRPr lang="en-GB">
              <a:solidFill>
                <a:prstClr val="black"/>
              </a:solidFill>
            </a:endParaRPr>
          </a:p>
        </p:txBody>
      </p:sp>
      <p:pic>
        <p:nvPicPr>
          <p:cNvPr id="7" name="Picture 2" descr="J:\NHS CB\Communication\Branding\Logos\NHS England\NHS England col.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07324" y="488113"/>
            <a:ext cx="9779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55772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timing>
    <p:tnLst>
      <p:par>
        <p:cTn id="1" dur="indefinite" restart="never" nodeType="tmRoot"/>
      </p:par>
    </p:tnLst>
  </p:timing>
  <p:hf hdr="0" dt="0"/>
  <p:txStyles>
    <p:title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p:titleStyle>
    <p:bodyStyle>
      <a:lvl1pPr marL="216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1pPr>
      <a:lvl2pPr marL="432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2pPr>
      <a:lvl3pPr marL="648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3pPr>
      <a:lvl4pPr marL="864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4pPr>
      <a:lvl5pPr marL="1080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tags" Target="../tags/tag13.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notesSlide" Target="../notesSlides/notesSlide8.xml"/><Relationship Id="rId9" Type="http://schemas.openxmlformats.org/officeDocument/2006/relationships/image" Target="../media/image17.png"/></Relationships>
</file>

<file path=ppt/slides/_rels/slide10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hyperlink" Target="http://www.innovationunit.org/blog/201104/innovation-healthcare-narayana-hrudayalaya-heart-surgery"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10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10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18" Type="http://schemas.openxmlformats.org/officeDocument/2006/relationships/tags" Target="../tags/tag30.xml"/><Relationship Id="rId26" Type="http://schemas.openxmlformats.org/officeDocument/2006/relationships/image" Target="../media/image21.png"/><Relationship Id="rId3" Type="http://schemas.openxmlformats.org/officeDocument/2006/relationships/tags" Target="../tags/tag15.xml"/><Relationship Id="rId21" Type="http://schemas.openxmlformats.org/officeDocument/2006/relationships/notesSlide" Target="../notesSlides/notesSlide9.xml"/><Relationship Id="rId34" Type="http://schemas.openxmlformats.org/officeDocument/2006/relationships/oleObject" Target="../embeddings/oleObject11.bin"/><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tags" Target="../tags/tag29.xml"/><Relationship Id="rId25" Type="http://schemas.openxmlformats.org/officeDocument/2006/relationships/image" Target="../media/image20.png"/><Relationship Id="rId33" Type="http://schemas.microsoft.com/office/2007/relationships/hdphoto" Target="../media/hdphoto3.wdp"/><Relationship Id="rId38" Type="http://schemas.openxmlformats.org/officeDocument/2006/relationships/image" Target="../media/image28.png"/><Relationship Id="rId2" Type="http://schemas.openxmlformats.org/officeDocument/2006/relationships/tags" Target="../tags/tag14.xml"/><Relationship Id="rId16" Type="http://schemas.openxmlformats.org/officeDocument/2006/relationships/tags" Target="../tags/tag28.xml"/><Relationship Id="rId20" Type="http://schemas.openxmlformats.org/officeDocument/2006/relationships/slideLayout" Target="../slideLayouts/slideLayout2.xml"/><Relationship Id="rId29" Type="http://schemas.openxmlformats.org/officeDocument/2006/relationships/image" Target="../media/image24.png"/><Relationship Id="rId1" Type="http://schemas.openxmlformats.org/officeDocument/2006/relationships/vmlDrawing" Target="../drawings/vmlDrawing10.vml"/><Relationship Id="rId6" Type="http://schemas.openxmlformats.org/officeDocument/2006/relationships/tags" Target="../tags/tag18.xml"/><Relationship Id="rId11" Type="http://schemas.openxmlformats.org/officeDocument/2006/relationships/tags" Target="../tags/tag23.xml"/><Relationship Id="rId24" Type="http://schemas.openxmlformats.org/officeDocument/2006/relationships/image" Target="../media/image19.png"/><Relationship Id="rId32" Type="http://schemas.openxmlformats.org/officeDocument/2006/relationships/image" Target="../media/image27.png"/><Relationship Id="rId37" Type="http://schemas.microsoft.com/office/2007/relationships/hdphoto" Target="../media/hdphoto2.wdp"/><Relationship Id="rId5" Type="http://schemas.openxmlformats.org/officeDocument/2006/relationships/tags" Target="../tags/tag17.xml"/><Relationship Id="rId15" Type="http://schemas.openxmlformats.org/officeDocument/2006/relationships/tags" Target="../tags/tag27.xml"/><Relationship Id="rId23" Type="http://schemas.openxmlformats.org/officeDocument/2006/relationships/image" Target="../media/image1.emf"/><Relationship Id="rId28" Type="http://schemas.openxmlformats.org/officeDocument/2006/relationships/image" Target="../media/image23.png"/><Relationship Id="rId36" Type="http://schemas.openxmlformats.org/officeDocument/2006/relationships/image" Target="../media/image16.png"/><Relationship Id="rId10" Type="http://schemas.openxmlformats.org/officeDocument/2006/relationships/tags" Target="../tags/tag22.xml"/><Relationship Id="rId19" Type="http://schemas.openxmlformats.org/officeDocument/2006/relationships/tags" Target="../tags/tag31.xml"/><Relationship Id="rId31" Type="http://schemas.openxmlformats.org/officeDocument/2006/relationships/image" Target="../media/image26.png"/><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 Id="rId22" Type="http://schemas.openxmlformats.org/officeDocument/2006/relationships/oleObject" Target="../embeddings/oleObject10.bin"/><Relationship Id="rId27" Type="http://schemas.openxmlformats.org/officeDocument/2006/relationships/image" Target="../media/image22.png"/><Relationship Id="rId30" Type="http://schemas.openxmlformats.org/officeDocument/2006/relationships/image" Target="../media/image25.png"/><Relationship Id="rId35" Type="http://schemas.openxmlformats.org/officeDocument/2006/relationships/image" Target="../media/image18.emf"/></Relationships>
</file>

<file path=ppt/slides/_rels/slide1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58.xml"/><Relationship Id="rId1" Type="http://schemas.openxmlformats.org/officeDocument/2006/relationships/vmlDrawing" Target="../drawings/vmlDrawing89.vml"/><Relationship Id="rId6" Type="http://schemas.openxmlformats.org/officeDocument/2006/relationships/image" Target="../media/image72.png"/><Relationship Id="rId5" Type="http://schemas.openxmlformats.org/officeDocument/2006/relationships/image" Target="../media/image45.emf"/><Relationship Id="rId4" Type="http://schemas.openxmlformats.org/officeDocument/2006/relationships/oleObject" Target="../embeddings/oleObject97.bin"/></Relationships>
</file>

<file path=ppt/slides/_rels/slide111.xml.rels><?xml version="1.0" encoding="UTF-8" standalone="yes"?>
<Relationships xmlns="http://schemas.openxmlformats.org/package/2006/relationships"><Relationship Id="rId8" Type="http://schemas.openxmlformats.org/officeDocument/2006/relationships/hyperlink" Target="http://www.inps4.co.uk/vision360/case-studies/nhs-westminster/" TargetMode="External"/><Relationship Id="rId3" Type="http://schemas.openxmlformats.org/officeDocument/2006/relationships/slideLayout" Target="../slideLayouts/slideLayout2.xml"/><Relationship Id="rId7" Type="http://schemas.openxmlformats.org/officeDocument/2006/relationships/hyperlink" Target="http://webarchive.nationalarchives.gov.uk/20130802094648/https:/www.gov.uk/government/publications/giving-people-control-of-the-health-and-care-information-they-need" TargetMode="External"/><Relationship Id="rId2" Type="http://schemas.openxmlformats.org/officeDocument/2006/relationships/tags" Target="../tags/tag259.xml"/><Relationship Id="rId1" Type="http://schemas.openxmlformats.org/officeDocument/2006/relationships/vmlDrawing" Target="../drawings/vmlDrawing90.vml"/><Relationship Id="rId6" Type="http://schemas.openxmlformats.org/officeDocument/2006/relationships/hyperlink" Target="http://www.connectingforhealth.nhs.uk/systemsandservices/interop" TargetMode="External"/><Relationship Id="rId11" Type="http://schemas.openxmlformats.org/officeDocument/2006/relationships/image" Target="../media/image72.png"/><Relationship Id="rId5" Type="http://schemas.openxmlformats.org/officeDocument/2006/relationships/image" Target="../media/image45.emf"/><Relationship Id="rId10" Type="http://schemas.openxmlformats.org/officeDocument/2006/relationships/hyperlink" Target="http://www.rdforum.nhs.uk/confrep/annual13/SalfordLungStudy.pdf" TargetMode="External"/><Relationship Id="rId4" Type="http://schemas.openxmlformats.org/officeDocument/2006/relationships/oleObject" Target="../embeddings/oleObject98.bin"/><Relationship Id="rId9" Type="http://schemas.openxmlformats.org/officeDocument/2006/relationships/hyperlink" Target="http://www.graphnethealth.com/news/NewsItem.aspx?Name=Graphnet%20scores%20interoperability%20success" TargetMode="External"/></Relationships>
</file>

<file path=ppt/slides/_rels/slide11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113.xml.rels><?xml version="1.0" encoding="UTF-8" standalone="yes"?>
<Relationships xmlns="http://schemas.openxmlformats.org/package/2006/relationships"><Relationship Id="rId8" Type="http://schemas.openxmlformats.org/officeDocument/2006/relationships/hyperlink" Target="http://www.perinatal.org.uk/" TargetMode="External"/><Relationship Id="rId3" Type="http://schemas.openxmlformats.org/officeDocument/2006/relationships/slideLayout" Target="../slideLayouts/slideLayout2.xml"/><Relationship Id="rId7" Type="http://schemas.openxmlformats.org/officeDocument/2006/relationships/hyperlink" Target="http://www.pi.nhs.uk/cogs/IUGR_QIPP.pdf" TargetMode="External"/><Relationship Id="rId2" Type="http://schemas.openxmlformats.org/officeDocument/2006/relationships/tags" Target="../tags/tag260.xml"/><Relationship Id="rId1" Type="http://schemas.openxmlformats.org/officeDocument/2006/relationships/vmlDrawing" Target="../drawings/vmlDrawing91.vml"/><Relationship Id="rId6" Type="http://schemas.openxmlformats.org/officeDocument/2006/relationships/image" Target="../media/image1.emf"/><Relationship Id="rId5" Type="http://schemas.openxmlformats.org/officeDocument/2006/relationships/oleObject" Target="../embeddings/oleObject99.bin"/><Relationship Id="rId10" Type="http://schemas.openxmlformats.org/officeDocument/2006/relationships/image" Target="../media/image71.png"/><Relationship Id="rId4" Type="http://schemas.openxmlformats.org/officeDocument/2006/relationships/notesSlide" Target="../notesSlides/notesSlide87.xml"/><Relationship Id="rId9" Type="http://schemas.openxmlformats.org/officeDocument/2006/relationships/hyperlink" Target="http://bmjopen.bmj.com/content/3/12/e003942.abstract" TargetMode="External"/></Relationships>
</file>

<file path=ppt/slides/_rels/slide114.xml.rels><?xml version="1.0" encoding="UTF-8" standalone="yes"?>
<Relationships xmlns="http://schemas.openxmlformats.org/package/2006/relationships"><Relationship Id="rId8" Type="http://schemas.openxmlformats.org/officeDocument/2006/relationships/hyperlink" Target="http://injuryprevention.bmj.com/content/early/2013/08/22/injuryprev-2012-040622" TargetMode="External"/><Relationship Id="rId3" Type="http://schemas.openxmlformats.org/officeDocument/2006/relationships/slideLayout" Target="../slideLayouts/slideLayout2.xml"/><Relationship Id="rId7" Type="http://schemas.openxmlformats.org/officeDocument/2006/relationships/hyperlink" Target="http://www.bmj.com/highwire/filestream/380358/field_highwire_article_pdf/0/bmj.d3313.full.pdf" TargetMode="External"/><Relationship Id="rId12" Type="http://schemas.openxmlformats.org/officeDocument/2006/relationships/image" Target="../media/image71.png"/><Relationship Id="rId2" Type="http://schemas.openxmlformats.org/officeDocument/2006/relationships/tags" Target="../tags/tag261.xml"/><Relationship Id="rId1" Type="http://schemas.openxmlformats.org/officeDocument/2006/relationships/vmlDrawing" Target="../drawings/vmlDrawing92.vml"/><Relationship Id="rId6" Type="http://schemas.openxmlformats.org/officeDocument/2006/relationships/image" Target="../media/image1.emf"/><Relationship Id="rId11" Type="http://schemas.openxmlformats.org/officeDocument/2006/relationships/hyperlink" Target="https://www.gov.uk/government/news/resources-to-support-information-sharing-to-tackle-violence" TargetMode="External"/><Relationship Id="rId5" Type="http://schemas.openxmlformats.org/officeDocument/2006/relationships/oleObject" Target="../embeddings/oleObject100.bin"/><Relationship Id="rId10" Type="http://schemas.openxmlformats.org/officeDocument/2006/relationships/hyperlink" Target="http://www.alcohollearningcentre.org.uk/Topics/Latest/Resource/?cid=6396" TargetMode="External"/><Relationship Id="rId4" Type="http://schemas.openxmlformats.org/officeDocument/2006/relationships/notesSlide" Target="../notesSlides/notesSlide88.xml"/><Relationship Id="rId9" Type="http://schemas.openxmlformats.org/officeDocument/2006/relationships/hyperlink" Target="http://www.alcohollearningcentre.org.uk/LocalInitiatives/projects/projectDetail/?cid=6433" TargetMode="External"/></Relationships>
</file>

<file path=ppt/slides/_rels/slide11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8" Type="http://schemas.openxmlformats.org/officeDocument/2006/relationships/hyperlink" Target="http://arms.evidence.nhs.uk/resources/qipp/29420/attachment" TargetMode="External"/><Relationship Id="rId3" Type="http://schemas.openxmlformats.org/officeDocument/2006/relationships/slideLayout" Target="../slideLayouts/slideLayout2.xml"/><Relationship Id="rId7" Type="http://schemas.openxmlformats.org/officeDocument/2006/relationships/hyperlink" Target="http://fg.bmj.com/content/2/2/77.full.pdf+html" TargetMode="External"/><Relationship Id="rId2" Type="http://schemas.openxmlformats.org/officeDocument/2006/relationships/tags" Target="../tags/tag262.xml"/><Relationship Id="rId1" Type="http://schemas.openxmlformats.org/officeDocument/2006/relationships/vmlDrawing" Target="../drawings/vmlDrawing93.vml"/><Relationship Id="rId6" Type="http://schemas.openxmlformats.org/officeDocument/2006/relationships/image" Target="../media/image1.emf"/><Relationship Id="rId5" Type="http://schemas.openxmlformats.org/officeDocument/2006/relationships/oleObject" Target="../embeddings/oleObject101.bin"/><Relationship Id="rId4" Type="http://schemas.openxmlformats.org/officeDocument/2006/relationships/notesSlide" Target="../notesSlides/notesSlide89.xml"/><Relationship Id="rId9" Type="http://schemas.openxmlformats.org/officeDocument/2006/relationships/image" Target="../media/image71.png"/></Relationships>
</file>

<file path=ppt/slides/_rels/slide117.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slideLayout" Target="../slideLayouts/slideLayout2.xml"/><Relationship Id="rId7" Type="http://schemas.openxmlformats.org/officeDocument/2006/relationships/hyperlink" Target="http://www.vteprevention-nhsengland.org.uk/commissioning/toolkit" TargetMode="External"/><Relationship Id="rId2" Type="http://schemas.openxmlformats.org/officeDocument/2006/relationships/tags" Target="../tags/tag263.xml"/><Relationship Id="rId1" Type="http://schemas.openxmlformats.org/officeDocument/2006/relationships/vmlDrawing" Target="../drawings/vmlDrawing94.vml"/><Relationship Id="rId6" Type="http://schemas.openxmlformats.org/officeDocument/2006/relationships/image" Target="../media/image1.emf"/><Relationship Id="rId5" Type="http://schemas.openxmlformats.org/officeDocument/2006/relationships/oleObject" Target="../embeddings/oleObject102.bin"/><Relationship Id="rId4" Type="http://schemas.openxmlformats.org/officeDocument/2006/relationships/notesSlide" Target="../notesSlides/notesSlide90.xml"/></Relationships>
</file>

<file path=ppt/slides/_rels/slide118.xml.rels><?xml version="1.0" encoding="UTF-8" standalone="yes"?>
<Relationships xmlns="http://schemas.openxmlformats.org/package/2006/relationships"><Relationship Id="rId8" Type="http://schemas.openxmlformats.org/officeDocument/2006/relationships/hyperlink" Target="http://www.ncbi.nlm.nih.gov/pmc/articles/PMC3424053/" TargetMode="External"/><Relationship Id="rId3" Type="http://schemas.openxmlformats.org/officeDocument/2006/relationships/slideLayout" Target="../slideLayouts/slideLayout2.xml"/><Relationship Id="rId7" Type="http://schemas.openxmlformats.org/officeDocument/2006/relationships/hyperlink" Target="http://www.nhsconfed.org/Publications/Documents/Falls_prevention_briefing_final_for_website_30_April.pdf" TargetMode="External"/><Relationship Id="rId2" Type="http://schemas.openxmlformats.org/officeDocument/2006/relationships/tags" Target="../tags/tag264.xml"/><Relationship Id="rId1" Type="http://schemas.openxmlformats.org/officeDocument/2006/relationships/vmlDrawing" Target="../drawings/vmlDrawing95.vml"/><Relationship Id="rId6" Type="http://schemas.openxmlformats.org/officeDocument/2006/relationships/image" Target="../media/image1.emf"/><Relationship Id="rId5" Type="http://schemas.openxmlformats.org/officeDocument/2006/relationships/oleObject" Target="../embeddings/oleObject103.bin"/><Relationship Id="rId10" Type="http://schemas.openxmlformats.org/officeDocument/2006/relationships/image" Target="../media/image71.png"/><Relationship Id="rId4" Type="http://schemas.openxmlformats.org/officeDocument/2006/relationships/notesSlide" Target="../notesSlides/notesSlide91.xml"/><Relationship Id="rId9" Type="http://schemas.openxmlformats.org/officeDocument/2006/relationships/hyperlink" Target="http://www.ageuk.org.uk/Documents/EN-GB/Campaigns/Stop_falling_report_web.pdf?dtrk=true" TargetMode="External"/></Relationships>
</file>

<file path=ppt/slides/_rels/slide119.xml.rels><?xml version="1.0" encoding="UTF-8" standalone="yes"?>
<Relationships xmlns="http://schemas.openxmlformats.org/package/2006/relationships"><Relationship Id="rId8" Type="http://schemas.openxmlformats.org/officeDocument/2006/relationships/hyperlink" Target="http://www.networks.nhs.uk/nhs-networks/south-east-coast-respiratory-programme/documents/120904%20CIREM_ITIP_HIEC_Evaluation.pdf" TargetMode="External"/><Relationship Id="rId3" Type="http://schemas.openxmlformats.org/officeDocument/2006/relationships/slideLayout" Target="../slideLayouts/slideLayout2.xml"/><Relationship Id="rId7" Type="http://schemas.openxmlformats.org/officeDocument/2006/relationships/image" Target="../media/image71.png"/><Relationship Id="rId2" Type="http://schemas.openxmlformats.org/officeDocument/2006/relationships/tags" Target="../tags/tag265.xml"/><Relationship Id="rId1" Type="http://schemas.openxmlformats.org/officeDocument/2006/relationships/vmlDrawing" Target="../drawings/vmlDrawing96.vml"/><Relationship Id="rId6" Type="http://schemas.openxmlformats.org/officeDocument/2006/relationships/image" Target="../media/image1.emf"/><Relationship Id="rId5" Type="http://schemas.openxmlformats.org/officeDocument/2006/relationships/oleObject" Target="../embeddings/oleObject104.bin"/><Relationship Id="rId4" Type="http://schemas.openxmlformats.org/officeDocument/2006/relationships/notesSlide" Target="../notesSlides/notesSlide92.xml"/></Relationships>
</file>

<file path=ppt/slides/_rels/slide12.xml.rels><?xml version="1.0" encoding="UTF-8" standalone="yes"?>
<Relationships xmlns="http://schemas.openxmlformats.org/package/2006/relationships"><Relationship Id="rId8" Type="http://schemas.openxmlformats.org/officeDocument/2006/relationships/hyperlink" Target="http://www.england.nhs.uk/resources/resources-for-ccgs/out-frwrk/dom-1/" TargetMode="External"/><Relationship Id="rId3" Type="http://schemas.openxmlformats.org/officeDocument/2006/relationships/tags" Target="../tags/tag33.xml"/><Relationship Id="rId7" Type="http://schemas.openxmlformats.org/officeDocument/2006/relationships/image" Target="../media/image1.emf"/><Relationship Id="rId12" Type="http://schemas.microsoft.com/office/2007/relationships/hdphoto" Target="../media/hdphoto2.wdp"/><Relationship Id="rId2" Type="http://schemas.openxmlformats.org/officeDocument/2006/relationships/tags" Target="../tags/tag32.xml"/><Relationship Id="rId1" Type="http://schemas.openxmlformats.org/officeDocument/2006/relationships/vmlDrawing" Target="../drawings/vmlDrawing11.vml"/><Relationship Id="rId6" Type="http://schemas.openxmlformats.org/officeDocument/2006/relationships/oleObject" Target="../embeddings/oleObject12.bin"/><Relationship Id="rId11" Type="http://schemas.openxmlformats.org/officeDocument/2006/relationships/image" Target="../media/image16.png"/><Relationship Id="rId5" Type="http://schemas.openxmlformats.org/officeDocument/2006/relationships/notesSlide" Target="../notesSlides/notesSlide10.xml"/><Relationship Id="rId10" Type="http://schemas.openxmlformats.org/officeDocument/2006/relationships/image" Target="../media/image30.png"/><Relationship Id="rId4" Type="http://schemas.openxmlformats.org/officeDocument/2006/relationships/slideLayout" Target="../slideLayouts/slideLayout2.xml"/><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tags" Target="../tags/tag35.xml"/><Relationship Id="rId7" Type="http://schemas.openxmlformats.org/officeDocument/2006/relationships/image" Target="../media/image1.emf"/><Relationship Id="rId12" Type="http://schemas.openxmlformats.org/officeDocument/2006/relationships/image" Target="../media/image11.png"/><Relationship Id="rId2" Type="http://schemas.openxmlformats.org/officeDocument/2006/relationships/tags" Target="../tags/tag34.xml"/><Relationship Id="rId16" Type="http://schemas.openxmlformats.org/officeDocument/2006/relationships/image" Target="../media/image14.png"/><Relationship Id="rId1" Type="http://schemas.openxmlformats.org/officeDocument/2006/relationships/vmlDrawing" Target="../drawings/vmlDrawing12.vml"/><Relationship Id="rId6" Type="http://schemas.openxmlformats.org/officeDocument/2006/relationships/oleObject" Target="../embeddings/oleObject13.bin"/><Relationship Id="rId11" Type="http://schemas.openxmlformats.org/officeDocument/2006/relationships/image" Target="../media/image10.png"/><Relationship Id="rId5" Type="http://schemas.openxmlformats.org/officeDocument/2006/relationships/notesSlide" Target="../notesSlides/notesSlide11.xml"/><Relationship Id="rId15" Type="http://schemas.microsoft.com/office/2007/relationships/hdphoto" Target="../media/hdphoto1.wdp"/><Relationship Id="rId10" Type="http://schemas.openxmlformats.org/officeDocument/2006/relationships/image" Target="../media/image15.png"/><Relationship Id="rId4" Type="http://schemas.openxmlformats.org/officeDocument/2006/relationships/slideLayout" Target="../slideLayouts/slideLayout2.xml"/><Relationship Id="rId9" Type="http://schemas.openxmlformats.org/officeDocument/2006/relationships/image" Target="../media/image9.png"/><Relationship Id="rId1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www.rpharms.com/promoting-pharmacy-pdfs/helping-patients-make-the-most-of-their-medicines.pdf"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Layout" Target="../slideLayouts/slideLayout2.xml"/><Relationship Id="rId7" Type="http://schemas.openxmlformats.org/officeDocument/2006/relationships/hyperlink" Target="http://www.england.nhs.uk/resources/resources-for-ccgs/out-frwrk/dom-2/d2-cs/" TargetMode="External"/><Relationship Id="rId2" Type="http://schemas.openxmlformats.org/officeDocument/2006/relationships/tags" Target="../tags/tag36.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image" Target="../media/image32.png"/><Relationship Id="rId2" Type="http://schemas.openxmlformats.org/officeDocument/2006/relationships/tags" Target="../tags/tag37.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tags" Target="../tags/tag54.xml"/><Relationship Id="rId26" Type="http://schemas.openxmlformats.org/officeDocument/2006/relationships/image" Target="../media/image19.png"/><Relationship Id="rId39" Type="http://schemas.openxmlformats.org/officeDocument/2006/relationships/image" Target="../media/image28.png"/><Relationship Id="rId3" Type="http://schemas.openxmlformats.org/officeDocument/2006/relationships/tags" Target="../tags/tag39.xml"/><Relationship Id="rId21" Type="http://schemas.openxmlformats.org/officeDocument/2006/relationships/tags" Target="../tags/tag57.xml"/><Relationship Id="rId34" Type="http://schemas.openxmlformats.org/officeDocument/2006/relationships/image" Target="../media/image33.emf"/><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tags" Target="../tags/tag53.xml"/><Relationship Id="rId25" Type="http://schemas.openxmlformats.org/officeDocument/2006/relationships/image" Target="../media/image1.emf"/><Relationship Id="rId33" Type="http://schemas.openxmlformats.org/officeDocument/2006/relationships/oleObject" Target="../embeddings/oleObject17.bin"/><Relationship Id="rId38" Type="http://schemas.openxmlformats.org/officeDocument/2006/relationships/image" Target="../media/image32.png"/><Relationship Id="rId2" Type="http://schemas.openxmlformats.org/officeDocument/2006/relationships/tags" Target="../tags/tag38.xml"/><Relationship Id="rId16" Type="http://schemas.openxmlformats.org/officeDocument/2006/relationships/tags" Target="../tags/tag52.xml"/><Relationship Id="rId20" Type="http://schemas.openxmlformats.org/officeDocument/2006/relationships/tags" Target="../tags/tag56.xml"/><Relationship Id="rId29" Type="http://schemas.openxmlformats.org/officeDocument/2006/relationships/image" Target="../media/image22.png"/><Relationship Id="rId1" Type="http://schemas.openxmlformats.org/officeDocument/2006/relationships/vmlDrawing" Target="../drawings/vmlDrawing15.vml"/><Relationship Id="rId6" Type="http://schemas.openxmlformats.org/officeDocument/2006/relationships/tags" Target="../tags/tag42.xml"/><Relationship Id="rId11" Type="http://schemas.openxmlformats.org/officeDocument/2006/relationships/tags" Target="../tags/tag47.xml"/><Relationship Id="rId24" Type="http://schemas.openxmlformats.org/officeDocument/2006/relationships/oleObject" Target="../embeddings/oleObject16.bin"/><Relationship Id="rId32" Type="http://schemas.openxmlformats.org/officeDocument/2006/relationships/image" Target="../media/image25.png"/><Relationship Id="rId37" Type="http://schemas.microsoft.com/office/2007/relationships/hdphoto" Target="../media/hdphoto3.wdp"/><Relationship Id="rId5" Type="http://schemas.openxmlformats.org/officeDocument/2006/relationships/tags" Target="../tags/tag41.xml"/><Relationship Id="rId15" Type="http://schemas.openxmlformats.org/officeDocument/2006/relationships/tags" Target="../tags/tag51.xml"/><Relationship Id="rId23" Type="http://schemas.openxmlformats.org/officeDocument/2006/relationships/notesSlide" Target="../notesSlides/notesSlide14.xml"/><Relationship Id="rId28" Type="http://schemas.openxmlformats.org/officeDocument/2006/relationships/image" Target="../media/image21.png"/><Relationship Id="rId36" Type="http://schemas.openxmlformats.org/officeDocument/2006/relationships/image" Target="../media/image27.png"/><Relationship Id="rId10" Type="http://schemas.openxmlformats.org/officeDocument/2006/relationships/tags" Target="../tags/tag46.xml"/><Relationship Id="rId19" Type="http://schemas.openxmlformats.org/officeDocument/2006/relationships/tags" Target="../tags/tag55.xml"/><Relationship Id="rId31" Type="http://schemas.openxmlformats.org/officeDocument/2006/relationships/image" Target="../media/image24.png"/><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tags" Target="../tags/tag50.xml"/><Relationship Id="rId22" Type="http://schemas.openxmlformats.org/officeDocument/2006/relationships/slideLayout" Target="../slideLayouts/slideLayout2.xml"/><Relationship Id="rId27" Type="http://schemas.openxmlformats.org/officeDocument/2006/relationships/image" Target="../media/image20.png"/><Relationship Id="rId30" Type="http://schemas.openxmlformats.org/officeDocument/2006/relationships/image" Target="../media/image23.png"/><Relationship Id="rId35"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hyperlink" Target="http://www.prescqipp.info/user/registration-notes/register" TargetMode="External"/><Relationship Id="rId3" Type="http://schemas.openxmlformats.org/officeDocument/2006/relationships/tags" Target="../tags/tag59.xml"/><Relationship Id="rId7" Type="http://schemas.openxmlformats.org/officeDocument/2006/relationships/image" Target="../media/image1.emf"/><Relationship Id="rId2" Type="http://schemas.openxmlformats.org/officeDocument/2006/relationships/tags" Target="../tags/tag58.xml"/><Relationship Id="rId1" Type="http://schemas.openxmlformats.org/officeDocument/2006/relationships/vmlDrawing" Target="../drawings/vmlDrawing16.vml"/><Relationship Id="rId6" Type="http://schemas.openxmlformats.org/officeDocument/2006/relationships/oleObject" Target="../embeddings/oleObject18.bin"/><Relationship Id="rId11" Type="http://schemas.openxmlformats.org/officeDocument/2006/relationships/image" Target="../media/image32.png"/><Relationship Id="rId5" Type="http://schemas.openxmlformats.org/officeDocument/2006/relationships/notesSlide" Target="../notesSlides/notesSlide15.xml"/><Relationship Id="rId10" Type="http://schemas.openxmlformats.org/officeDocument/2006/relationships/image" Target="../media/image30.png"/><Relationship Id="rId4" Type="http://schemas.openxmlformats.org/officeDocument/2006/relationships/slideLayout" Target="../slideLayouts/slideLayout2.xml"/><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tags" Target="../tags/tag61.xml"/><Relationship Id="rId7" Type="http://schemas.openxmlformats.org/officeDocument/2006/relationships/image" Target="../media/image1.emf"/><Relationship Id="rId12" Type="http://schemas.openxmlformats.org/officeDocument/2006/relationships/image" Target="../media/image11.png"/><Relationship Id="rId2" Type="http://schemas.openxmlformats.org/officeDocument/2006/relationships/tags" Target="../tags/tag60.xml"/><Relationship Id="rId16" Type="http://schemas.openxmlformats.org/officeDocument/2006/relationships/image" Target="../media/image14.png"/><Relationship Id="rId1" Type="http://schemas.openxmlformats.org/officeDocument/2006/relationships/vmlDrawing" Target="../drawings/vmlDrawing17.vml"/><Relationship Id="rId6" Type="http://schemas.openxmlformats.org/officeDocument/2006/relationships/oleObject" Target="../embeddings/oleObject19.bin"/><Relationship Id="rId11" Type="http://schemas.openxmlformats.org/officeDocument/2006/relationships/image" Target="../media/image10.png"/><Relationship Id="rId5" Type="http://schemas.openxmlformats.org/officeDocument/2006/relationships/notesSlide" Target="../notesSlides/notesSlide16.xml"/><Relationship Id="rId15" Type="http://schemas.microsoft.com/office/2007/relationships/hdphoto" Target="../media/hdphoto1.wdp"/><Relationship Id="rId10" Type="http://schemas.openxmlformats.org/officeDocument/2006/relationships/image" Target="../media/image15.png"/><Relationship Id="rId4" Type="http://schemas.openxmlformats.org/officeDocument/2006/relationships/slideLayout" Target="../slideLayouts/slideLayout2.xml"/><Relationship Id="rId9" Type="http://schemas.openxmlformats.org/officeDocument/2006/relationships/image" Target="../media/image9.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Layout" Target="../slideLayouts/slideLayout2.xml"/><Relationship Id="rId7" Type="http://schemas.openxmlformats.org/officeDocument/2006/relationships/hyperlink" Target="http://jech.bmj.com/content/62/4/361.short" TargetMode="External"/><Relationship Id="rId2" Type="http://schemas.openxmlformats.org/officeDocument/2006/relationships/tags" Target="../tags/tag62.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4.png"/><Relationship Id="rId2" Type="http://schemas.openxmlformats.org/officeDocument/2006/relationships/tags" Target="../tags/tag63.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image" Target="../media/image34.png"/><Relationship Id="rId2" Type="http://schemas.openxmlformats.org/officeDocument/2006/relationships/tags" Target="../tags/tag64.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tags" Target="../tags/tag76.xml"/><Relationship Id="rId18" Type="http://schemas.openxmlformats.org/officeDocument/2006/relationships/notesSlide" Target="../notesSlides/notesSlide20.xml"/><Relationship Id="rId26" Type="http://schemas.openxmlformats.org/officeDocument/2006/relationships/image" Target="../media/image23.png"/><Relationship Id="rId3" Type="http://schemas.openxmlformats.org/officeDocument/2006/relationships/tags" Target="../tags/tag66.xml"/><Relationship Id="rId21" Type="http://schemas.openxmlformats.org/officeDocument/2006/relationships/image" Target="../media/image19.png"/><Relationship Id="rId34" Type="http://schemas.openxmlformats.org/officeDocument/2006/relationships/image" Target="../media/image34.png"/><Relationship Id="rId7" Type="http://schemas.openxmlformats.org/officeDocument/2006/relationships/tags" Target="../tags/tag70.xml"/><Relationship Id="rId12" Type="http://schemas.openxmlformats.org/officeDocument/2006/relationships/tags" Target="../tags/tag75.xml"/><Relationship Id="rId17" Type="http://schemas.openxmlformats.org/officeDocument/2006/relationships/slideLayout" Target="../slideLayouts/slideLayout2.xml"/><Relationship Id="rId25" Type="http://schemas.openxmlformats.org/officeDocument/2006/relationships/image" Target="../media/image22.png"/><Relationship Id="rId33" Type="http://schemas.microsoft.com/office/2007/relationships/hdphoto" Target="../media/hdphoto3.wdp"/><Relationship Id="rId2" Type="http://schemas.openxmlformats.org/officeDocument/2006/relationships/tags" Target="../tags/tag65.xml"/><Relationship Id="rId16" Type="http://schemas.openxmlformats.org/officeDocument/2006/relationships/tags" Target="../tags/tag79.xml"/><Relationship Id="rId20" Type="http://schemas.openxmlformats.org/officeDocument/2006/relationships/image" Target="../media/image1.emf"/><Relationship Id="rId29" Type="http://schemas.openxmlformats.org/officeDocument/2006/relationships/oleObject" Target="../embeddings/oleObject24.bin"/><Relationship Id="rId1" Type="http://schemas.openxmlformats.org/officeDocument/2006/relationships/vmlDrawing" Target="../drawings/vmlDrawing21.vml"/><Relationship Id="rId6" Type="http://schemas.openxmlformats.org/officeDocument/2006/relationships/tags" Target="../tags/tag69.xml"/><Relationship Id="rId11" Type="http://schemas.openxmlformats.org/officeDocument/2006/relationships/tags" Target="../tags/tag74.xml"/><Relationship Id="rId24" Type="http://schemas.microsoft.com/office/2007/relationships/hdphoto" Target="../media/hdphoto4.wdp"/><Relationship Id="rId32" Type="http://schemas.openxmlformats.org/officeDocument/2006/relationships/image" Target="../media/image27.png"/><Relationship Id="rId5" Type="http://schemas.openxmlformats.org/officeDocument/2006/relationships/tags" Target="../tags/tag68.xml"/><Relationship Id="rId15" Type="http://schemas.openxmlformats.org/officeDocument/2006/relationships/tags" Target="../tags/tag78.xml"/><Relationship Id="rId23" Type="http://schemas.openxmlformats.org/officeDocument/2006/relationships/image" Target="../media/image36.png"/><Relationship Id="rId28" Type="http://schemas.openxmlformats.org/officeDocument/2006/relationships/image" Target="../media/image25.png"/><Relationship Id="rId10" Type="http://schemas.openxmlformats.org/officeDocument/2006/relationships/tags" Target="../tags/tag73.xml"/><Relationship Id="rId19" Type="http://schemas.openxmlformats.org/officeDocument/2006/relationships/oleObject" Target="../embeddings/oleObject23.bin"/><Relationship Id="rId31" Type="http://schemas.openxmlformats.org/officeDocument/2006/relationships/image" Target="../media/image26.png"/><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tags" Target="../tags/tag77.xml"/><Relationship Id="rId22" Type="http://schemas.openxmlformats.org/officeDocument/2006/relationships/image" Target="../media/image20.png"/><Relationship Id="rId27" Type="http://schemas.openxmlformats.org/officeDocument/2006/relationships/image" Target="../media/image24.png"/><Relationship Id="rId30" Type="http://schemas.openxmlformats.org/officeDocument/2006/relationships/image" Target="../media/image35.emf"/><Relationship Id="rId35" Type="http://schemas.openxmlformats.org/officeDocument/2006/relationships/image" Target="../media/image28.png"/></Relationships>
</file>

<file path=ppt/slides/_rels/slide24.xml.rels><?xml version="1.0" encoding="UTF-8" standalone="yes"?>
<Relationships xmlns="http://schemas.openxmlformats.org/package/2006/relationships"><Relationship Id="rId8" Type="http://schemas.openxmlformats.org/officeDocument/2006/relationships/hyperlink" Target="mailto:get.info@eppcic.co.uk" TargetMode="External"/><Relationship Id="rId13" Type="http://schemas.openxmlformats.org/officeDocument/2006/relationships/hyperlink" Target="http://personcentredcare.health.org.uk/" TargetMode="External"/><Relationship Id="rId3" Type="http://schemas.openxmlformats.org/officeDocument/2006/relationships/tags" Target="../tags/tag81.xml"/><Relationship Id="rId7" Type="http://schemas.openxmlformats.org/officeDocument/2006/relationships/image" Target="../media/image1.emf"/><Relationship Id="rId12" Type="http://schemas.openxmlformats.org/officeDocument/2006/relationships/hyperlink" Target="http://www.nesta.org.uk/publications/health-people-people-and-people" TargetMode="External"/><Relationship Id="rId2" Type="http://schemas.openxmlformats.org/officeDocument/2006/relationships/tags" Target="../tags/tag80.xml"/><Relationship Id="rId16" Type="http://schemas.openxmlformats.org/officeDocument/2006/relationships/image" Target="../media/image34.png"/><Relationship Id="rId1" Type="http://schemas.openxmlformats.org/officeDocument/2006/relationships/vmlDrawing" Target="../drawings/vmlDrawing22.vml"/><Relationship Id="rId6" Type="http://schemas.openxmlformats.org/officeDocument/2006/relationships/oleObject" Target="../embeddings/oleObject25.bin"/><Relationship Id="rId11" Type="http://schemas.openxmlformats.org/officeDocument/2006/relationships/hyperlink" Target="http://www.england.nhs.uk/wp-content/uploads/2013/09/trans-part-hc-guid1.pdf" TargetMode="External"/><Relationship Id="rId5" Type="http://schemas.openxmlformats.org/officeDocument/2006/relationships/notesSlide" Target="../notesSlides/notesSlide21.xml"/><Relationship Id="rId15" Type="http://schemas.openxmlformats.org/officeDocument/2006/relationships/image" Target="../media/image30.png"/><Relationship Id="rId10" Type="http://schemas.openxmlformats.org/officeDocument/2006/relationships/hyperlink" Target="http://www.expertpatients.co.uk/sites/default/files/files/Evidence%20for%20the%20Health.pdf" TargetMode="External"/><Relationship Id="rId4" Type="http://schemas.openxmlformats.org/officeDocument/2006/relationships/slideLayout" Target="../slideLayouts/slideLayout2.xml"/><Relationship Id="rId9" Type="http://schemas.openxmlformats.org/officeDocument/2006/relationships/hyperlink" Target="mailto:england.patientsincontrol@nhs.net" TargetMode="External"/><Relationship Id="rId14" Type="http://schemas.openxmlformats.org/officeDocument/2006/relationships/image" Target="../media/image29.png"/></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tags" Target="../tags/tag83.xml"/><Relationship Id="rId7" Type="http://schemas.openxmlformats.org/officeDocument/2006/relationships/image" Target="../media/image1.emf"/><Relationship Id="rId12" Type="http://schemas.openxmlformats.org/officeDocument/2006/relationships/image" Target="../media/image11.png"/><Relationship Id="rId2" Type="http://schemas.openxmlformats.org/officeDocument/2006/relationships/tags" Target="../tags/tag82.xml"/><Relationship Id="rId16" Type="http://schemas.openxmlformats.org/officeDocument/2006/relationships/image" Target="../media/image14.png"/><Relationship Id="rId1" Type="http://schemas.openxmlformats.org/officeDocument/2006/relationships/vmlDrawing" Target="../drawings/vmlDrawing23.vml"/><Relationship Id="rId6" Type="http://schemas.openxmlformats.org/officeDocument/2006/relationships/oleObject" Target="../embeddings/oleObject26.bin"/><Relationship Id="rId11" Type="http://schemas.openxmlformats.org/officeDocument/2006/relationships/image" Target="../media/image10.png"/><Relationship Id="rId5" Type="http://schemas.openxmlformats.org/officeDocument/2006/relationships/notesSlide" Target="../notesSlides/notesSlide22.xml"/><Relationship Id="rId15" Type="http://schemas.microsoft.com/office/2007/relationships/hdphoto" Target="../media/hdphoto1.wdp"/><Relationship Id="rId10" Type="http://schemas.openxmlformats.org/officeDocument/2006/relationships/image" Target="../media/image15.png"/><Relationship Id="rId4" Type="http://schemas.openxmlformats.org/officeDocument/2006/relationships/slideLayout" Target="../slideLayouts/slideLayout2.xml"/><Relationship Id="rId9" Type="http://schemas.openxmlformats.org/officeDocument/2006/relationships/image" Target="../media/image9.png"/><Relationship Id="rId1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7.png"/><Relationship Id="rId2" Type="http://schemas.openxmlformats.org/officeDocument/2006/relationships/tags" Target="../tags/tag84.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7.png"/><Relationship Id="rId2" Type="http://schemas.openxmlformats.org/officeDocument/2006/relationships/tags" Target="../tags/tag85.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image" Target="../media/image37.png"/><Relationship Id="rId2" Type="http://schemas.openxmlformats.org/officeDocument/2006/relationships/tags" Target="../tags/tag86.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8" Type="http://schemas.openxmlformats.org/officeDocument/2006/relationships/tags" Target="../tags/tag93.xml"/><Relationship Id="rId13" Type="http://schemas.openxmlformats.org/officeDocument/2006/relationships/tags" Target="../tags/tag98.xml"/><Relationship Id="rId18" Type="http://schemas.openxmlformats.org/officeDocument/2006/relationships/tags" Target="../tags/tag103.xml"/><Relationship Id="rId26" Type="http://schemas.openxmlformats.org/officeDocument/2006/relationships/image" Target="../media/image22.png"/><Relationship Id="rId3" Type="http://schemas.openxmlformats.org/officeDocument/2006/relationships/tags" Target="../tags/tag88.xml"/><Relationship Id="rId21" Type="http://schemas.openxmlformats.org/officeDocument/2006/relationships/oleObject" Target="../embeddings/oleObject30.bin"/><Relationship Id="rId34" Type="http://schemas.microsoft.com/office/2007/relationships/hdphoto" Target="../media/hdphoto3.wdp"/><Relationship Id="rId7" Type="http://schemas.openxmlformats.org/officeDocument/2006/relationships/tags" Target="../tags/tag92.xml"/><Relationship Id="rId12" Type="http://schemas.openxmlformats.org/officeDocument/2006/relationships/tags" Target="../tags/tag97.xml"/><Relationship Id="rId17" Type="http://schemas.openxmlformats.org/officeDocument/2006/relationships/tags" Target="../tags/tag102.xml"/><Relationship Id="rId25" Type="http://schemas.openxmlformats.org/officeDocument/2006/relationships/image" Target="../media/image21.png"/><Relationship Id="rId33" Type="http://schemas.openxmlformats.org/officeDocument/2006/relationships/image" Target="../media/image27.png"/><Relationship Id="rId2" Type="http://schemas.openxmlformats.org/officeDocument/2006/relationships/tags" Target="../tags/tag87.xml"/><Relationship Id="rId16" Type="http://schemas.openxmlformats.org/officeDocument/2006/relationships/tags" Target="../tags/tag101.xml"/><Relationship Id="rId20" Type="http://schemas.openxmlformats.org/officeDocument/2006/relationships/notesSlide" Target="../notesSlides/notesSlide26.xml"/><Relationship Id="rId29" Type="http://schemas.openxmlformats.org/officeDocument/2006/relationships/image" Target="../media/image25.png"/><Relationship Id="rId1" Type="http://schemas.openxmlformats.org/officeDocument/2006/relationships/vmlDrawing" Target="../drawings/vmlDrawing27.vml"/><Relationship Id="rId6" Type="http://schemas.openxmlformats.org/officeDocument/2006/relationships/tags" Target="../tags/tag91.xml"/><Relationship Id="rId11" Type="http://schemas.openxmlformats.org/officeDocument/2006/relationships/tags" Target="../tags/tag96.xml"/><Relationship Id="rId24" Type="http://schemas.openxmlformats.org/officeDocument/2006/relationships/image" Target="../media/image20.png"/><Relationship Id="rId32" Type="http://schemas.openxmlformats.org/officeDocument/2006/relationships/image" Target="../media/image26.png"/><Relationship Id="rId5" Type="http://schemas.openxmlformats.org/officeDocument/2006/relationships/tags" Target="../tags/tag90.xml"/><Relationship Id="rId15" Type="http://schemas.openxmlformats.org/officeDocument/2006/relationships/tags" Target="../tags/tag100.xml"/><Relationship Id="rId23" Type="http://schemas.openxmlformats.org/officeDocument/2006/relationships/image" Target="../media/image19.png"/><Relationship Id="rId28" Type="http://schemas.openxmlformats.org/officeDocument/2006/relationships/image" Target="../media/image24.png"/><Relationship Id="rId36" Type="http://schemas.openxmlformats.org/officeDocument/2006/relationships/image" Target="../media/image28.png"/><Relationship Id="rId10" Type="http://schemas.openxmlformats.org/officeDocument/2006/relationships/tags" Target="../tags/tag95.xml"/><Relationship Id="rId19" Type="http://schemas.openxmlformats.org/officeDocument/2006/relationships/slideLayout" Target="../slideLayouts/slideLayout2.xml"/><Relationship Id="rId31" Type="http://schemas.openxmlformats.org/officeDocument/2006/relationships/image" Target="../media/image38.emf"/><Relationship Id="rId4" Type="http://schemas.openxmlformats.org/officeDocument/2006/relationships/tags" Target="../tags/tag89.xml"/><Relationship Id="rId9" Type="http://schemas.openxmlformats.org/officeDocument/2006/relationships/tags" Target="../tags/tag94.xml"/><Relationship Id="rId14" Type="http://schemas.openxmlformats.org/officeDocument/2006/relationships/tags" Target="../tags/tag99.xml"/><Relationship Id="rId22" Type="http://schemas.openxmlformats.org/officeDocument/2006/relationships/image" Target="../media/image1.emf"/><Relationship Id="rId27" Type="http://schemas.openxmlformats.org/officeDocument/2006/relationships/image" Target="../media/image23.png"/><Relationship Id="rId30" Type="http://schemas.openxmlformats.org/officeDocument/2006/relationships/oleObject" Target="../embeddings/oleObject31.bin"/><Relationship Id="rId35"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hyperlink" Target="http://www.kmcsu.nhs.uk/" TargetMode="External"/><Relationship Id="rId13" Type="http://schemas.openxmlformats.org/officeDocument/2006/relationships/image" Target="../media/image37.png"/><Relationship Id="rId3" Type="http://schemas.openxmlformats.org/officeDocument/2006/relationships/tags" Target="../tags/tag105.xml"/><Relationship Id="rId7" Type="http://schemas.openxmlformats.org/officeDocument/2006/relationships/image" Target="../media/image1.emf"/><Relationship Id="rId12" Type="http://schemas.openxmlformats.org/officeDocument/2006/relationships/image" Target="../media/image30.png"/><Relationship Id="rId2" Type="http://schemas.openxmlformats.org/officeDocument/2006/relationships/tags" Target="../tags/tag104.xml"/><Relationship Id="rId1" Type="http://schemas.openxmlformats.org/officeDocument/2006/relationships/vmlDrawing" Target="../drawings/vmlDrawing28.vml"/><Relationship Id="rId6" Type="http://schemas.openxmlformats.org/officeDocument/2006/relationships/oleObject" Target="../embeddings/oleObject32.bin"/><Relationship Id="rId11" Type="http://schemas.openxmlformats.org/officeDocument/2006/relationships/image" Target="../media/image29.png"/><Relationship Id="rId5" Type="http://schemas.openxmlformats.org/officeDocument/2006/relationships/notesSlide" Target="../notesSlides/notesSlide27.xml"/><Relationship Id="rId10" Type="http://schemas.openxmlformats.org/officeDocument/2006/relationships/hyperlink" Target="http://3millionlives.co.uk/" TargetMode="External"/><Relationship Id="rId4" Type="http://schemas.openxmlformats.org/officeDocument/2006/relationships/slideLayout" Target="../slideLayouts/slideLayout2.xml"/><Relationship Id="rId9" Type="http://schemas.openxmlformats.org/officeDocument/2006/relationships/hyperlink" Target="http://www.airedale-trust.nhs.uk/blog/3rd-july-2013-airedale-shares-telemedicine-success-at-global-event/"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tags" Target="../tags/tag107.xml"/><Relationship Id="rId7" Type="http://schemas.openxmlformats.org/officeDocument/2006/relationships/image" Target="../media/image1.emf"/><Relationship Id="rId12" Type="http://schemas.openxmlformats.org/officeDocument/2006/relationships/image" Target="../media/image11.png"/><Relationship Id="rId2" Type="http://schemas.openxmlformats.org/officeDocument/2006/relationships/tags" Target="../tags/tag106.xml"/><Relationship Id="rId16" Type="http://schemas.openxmlformats.org/officeDocument/2006/relationships/image" Target="../media/image14.png"/><Relationship Id="rId1" Type="http://schemas.openxmlformats.org/officeDocument/2006/relationships/vmlDrawing" Target="../drawings/vmlDrawing29.vml"/><Relationship Id="rId6" Type="http://schemas.openxmlformats.org/officeDocument/2006/relationships/oleObject" Target="../embeddings/oleObject33.bin"/><Relationship Id="rId11" Type="http://schemas.openxmlformats.org/officeDocument/2006/relationships/image" Target="../media/image10.png"/><Relationship Id="rId5" Type="http://schemas.openxmlformats.org/officeDocument/2006/relationships/notesSlide" Target="../notesSlides/notesSlide28.xml"/><Relationship Id="rId15" Type="http://schemas.microsoft.com/office/2007/relationships/hdphoto" Target="../media/hdphoto1.wdp"/><Relationship Id="rId10" Type="http://schemas.openxmlformats.org/officeDocument/2006/relationships/image" Target="../media/image15.png"/><Relationship Id="rId4" Type="http://schemas.openxmlformats.org/officeDocument/2006/relationships/slideLayout" Target="../slideLayouts/slideLayout2.xml"/><Relationship Id="rId9" Type="http://schemas.openxmlformats.org/officeDocument/2006/relationships/image" Target="../media/image9.png"/><Relationship Id="rId14" Type="http://schemas.openxmlformats.org/officeDocument/2006/relationships/image" Target="../media/image13.png"/></Relationships>
</file>

<file path=ppt/slides/_rels/slide3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hyperlink" Target="https://www.gov.uk/government/uploads/system/uploads/attachment_data/file/215103/dh_133127.pdf" TargetMode="External"/><Relationship Id="rId2" Type="http://schemas.openxmlformats.org/officeDocument/2006/relationships/tags" Target="../tags/tag108.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tags" Target="../tags/tag109.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35.bin"/><Relationship Id="rId4"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tags" Target="../tags/tag110.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36.bin"/><Relationship Id="rId4"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tags" Target="../tags/tag122.xml"/><Relationship Id="rId18" Type="http://schemas.openxmlformats.org/officeDocument/2006/relationships/tags" Target="../tags/tag127.xml"/><Relationship Id="rId26" Type="http://schemas.openxmlformats.org/officeDocument/2006/relationships/image" Target="../media/image22.png"/><Relationship Id="rId3" Type="http://schemas.openxmlformats.org/officeDocument/2006/relationships/tags" Target="../tags/tag112.xml"/><Relationship Id="rId21" Type="http://schemas.openxmlformats.org/officeDocument/2006/relationships/oleObject" Target="../embeddings/oleObject37.bin"/><Relationship Id="rId34" Type="http://schemas.microsoft.com/office/2007/relationships/hdphoto" Target="../media/hdphoto3.wdp"/><Relationship Id="rId7" Type="http://schemas.openxmlformats.org/officeDocument/2006/relationships/tags" Target="../tags/tag116.xml"/><Relationship Id="rId12" Type="http://schemas.openxmlformats.org/officeDocument/2006/relationships/tags" Target="../tags/tag121.xml"/><Relationship Id="rId17" Type="http://schemas.openxmlformats.org/officeDocument/2006/relationships/tags" Target="../tags/tag126.xml"/><Relationship Id="rId25" Type="http://schemas.openxmlformats.org/officeDocument/2006/relationships/image" Target="../media/image21.png"/><Relationship Id="rId33" Type="http://schemas.openxmlformats.org/officeDocument/2006/relationships/image" Target="../media/image27.png"/><Relationship Id="rId2" Type="http://schemas.openxmlformats.org/officeDocument/2006/relationships/tags" Target="../tags/tag111.xml"/><Relationship Id="rId16" Type="http://schemas.openxmlformats.org/officeDocument/2006/relationships/tags" Target="../tags/tag125.xml"/><Relationship Id="rId20" Type="http://schemas.openxmlformats.org/officeDocument/2006/relationships/notesSlide" Target="../notesSlides/notesSlide32.xml"/><Relationship Id="rId29" Type="http://schemas.openxmlformats.org/officeDocument/2006/relationships/image" Target="../media/image25.png"/><Relationship Id="rId1" Type="http://schemas.openxmlformats.org/officeDocument/2006/relationships/vmlDrawing" Target="../drawings/vmlDrawing33.vml"/><Relationship Id="rId6" Type="http://schemas.openxmlformats.org/officeDocument/2006/relationships/tags" Target="../tags/tag115.xml"/><Relationship Id="rId11" Type="http://schemas.openxmlformats.org/officeDocument/2006/relationships/tags" Target="../tags/tag120.xml"/><Relationship Id="rId24" Type="http://schemas.openxmlformats.org/officeDocument/2006/relationships/image" Target="../media/image20.png"/><Relationship Id="rId32" Type="http://schemas.openxmlformats.org/officeDocument/2006/relationships/image" Target="../media/image26.png"/><Relationship Id="rId5" Type="http://schemas.openxmlformats.org/officeDocument/2006/relationships/tags" Target="../tags/tag114.xml"/><Relationship Id="rId15" Type="http://schemas.openxmlformats.org/officeDocument/2006/relationships/tags" Target="../tags/tag124.xml"/><Relationship Id="rId23" Type="http://schemas.openxmlformats.org/officeDocument/2006/relationships/image" Target="../media/image19.png"/><Relationship Id="rId28" Type="http://schemas.openxmlformats.org/officeDocument/2006/relationships/image" Target="../media/image24.png"/><Relationship Id="rId36" Type="http://schemas.openxmlformats.org/officeDocument/2006/relationships/image" Target="../media/image28.png"/><Relationship Id="rId10" Type="http://schemas.openxmlformats.org/officeDocument/2006/relationships/tags" Target="../tags/tag119.xml"/><Relationship Id="rId19" Type="http://schemas.openxmlformats.org/officeDocument/2006/relationships/slideLayout" Target="../slideLayouts/slideLayout2.xml"/><Relationship Id="rId31" Type="http://schemas.openxmlformats.org/officeDocument/2006/relationships/image" Target="../media/image39.emf"/><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tags" Target="../tags/tag123.xml"/><Relationship Id="rId22" Type="http://schemas.openxmlformats.org/officeDocument/2006/relationships/image" Target="../media/image1.emf"/><Relationship Id="rId27" Type="http://schemas.openxmlformats.org/officeDocument/2006/relationships/image" Target="../media/image23.png"/><Relationship Id="rId30" Type="http://schemas.openxmlformats.org/officeDocument/2006/relationships/oleObject" Target="../embeddings/oleObject38.bin"/><Relationship Id="rId35" Type="http://schemas.openxmlformats.org/officeDocument/2006/relationships/image" Target="../media/image12.png"/></Relationships>
</file>

<file path=ppt/slides/_rels/slide36.xml.rels><?xml version="1.0" encoding="UTF-8" standalone="yes"?>
<Relationships xmlns="http://schemas.openxmlformats.org/package/2006/relationships"><Relationship Id="rId8" Type="http://schemas.openxmlformats.org/officeDocument/2006/relationships/hyperlink" Target="http://personcentredcare.health.org.uk/" TargetMode="External"/><Relationship Id="rId3" Type="http://schemas.openxmlformats.org/officeDocument/2006/relationships/tags" Target="../tags/tag129.xml"/><Relationship Id="rId7" Type="http://schemas.openxmlformats.org/officeDocument/2006/relationships/image" Target="../media/image1.emf"/><Relationship Id="rId2" Type="http://schemas.openxmlformats.org/officeDocument/2006/relationships/tags" Target="../tags/tag128.xml"/><Relationship Id="rId1" Type="http://schemas.openxmlformats.org/officeDocument/2006/relationships/vmlDrawing" Target="../drawings/vmlDrawing34.vml"/><Relationship Id="rId6" Type="http://schemas.openxmlformats.org/officeDocument/2006/relationships/oleObject" Target="../embeddings/oleObject39.bin"/><Relationship Id="rId11" Type="http://schemas.openxmlformats.org/officeDocument/2006/relationships/image" Target="../media/image12.png"/><Relationship Id="rId5" Type="http://schemas.openxmlformats.org/officeDocument/2006/relationships/notesSlide" Target="../notesSlides/notesSlide33.xml"/><Relationship Id="rId10" Type="http://schemas.openxmlformats.org/officeDocument/2006/relationships/image" Target="../media/image30.png"/><Relationship Id="rId4" Type="http://schemas.openxmlformats.org/officeDocument/2006/relationships/slideLayout" Target="../slideLayouts/slideLayout2.xml"/><Relationship Id="rId9" Type="http://schemas.openxmlformats.org/officeDocument/2006/relationships/image" Target="../media/image29.png"/></Relationships>
</file>

<file path=ppt/slides/_rels/slide3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tags" Target="../tags/tag131.xml"/><Relationship Id="rId7" Type="http://schemas.openxmlformats.org/officeDocument/2006/relationships/image" Target="../media/image1.emf"/><Relationship Id="rId12" Type="http://schemas.openxmlformats.org/officeDocument/2006/relationships/image" Target="../media/image11.png"/><Relationship Id="rId2" Type="http://schemas.openxmlformats.org/officeDocument/2006/relationships/tags" Target="../tags/tag130.xml"/><Relationship Id="rId16" Type="http://schemas.openxmlformats.org/officeDocument/2006/relationships/image" Target="../media/image14.png"/><Relationship Id="rId1" Type="http://schemas.openxmlformats.org/officeDocument/2006/relationships/vmlDrawing" Target="../drawings/vmlDrawing35.vml"/><Relationship Id="rId6" Type="http://schemas.openxmlformats.org/officeDocument/2006/relationships/oleObject" Target="../embeddings/oleObject40.bin"/><Relationship Id="rId11" Type="http://schemas.openxmlformats.org/officeDocument/2006/relationships/image" Target="../media/image10.png"/><Relationship Id="rId5" Type="http://schemas.openxmlformats.org/officeDocument/2006/relationships/notesSlide" Target="../notesSlides/notesSlide34.xml"/><Relationship Id="rId15" Type="http://schemas.microsoft.com/office/2007/relationships/hdphoto" Target="../media/hdphoto1.wdp"/><Relationship Id="rId10" Type="http://schemas.openxmlformats.org/officeDocument/2006/relationships/image" Target="../media/image15.png"/><Relationship Id="rId4" Type="http://schemas.openxmlformats.org/officeDocument/2006/relationships/slideLayout" Target="../slideLayouts/slideLayout2.xml"/><Relationship Id="rId9" Type="http://schemas.openxmlformats.org/officeDocument/2006/relationships/image" Target="../media/image9.png"/><Relationship Id="rId14" Type="http://schemas.openxmlformats.org/officeDocument/2006/relationships/image" Target="../media/image13.png"/></Relationships>
</file>

<file path=ppt/slides/_rels/slide3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2.xml"/><Relationship Id="rId7" Type="http://schemas.openxmlformats.org/officeDocument/2006/relationships/hyperlink" Target="http://www.centreformentalhealth.org.uk/pdfs/economic_evaluation.pdf" TargetMode="External"/><Relationship Id="rId2" Type="http://schemas.openxmlformats.org/officeDocument/2006/relationships/tags" Target="../tags/tag132.xml"/><Relationship Id="rId1" Type="http://schemas.openxmlformats.org/officeDocument/2006/relationships/vmlDrawing" Target="../drawings/vmlDrawing36.vml"/><Relationship Id="rId6" Type="http://schemas.openxmlformats.org/officeDocument/2006/relationships/image" Target="../media/image1.emf"/><Relationship Id="rId5" Type="http://schemas.openxmlformats.org/officeDocument/2006/relationships/oleObject" Target="../embeddings/oleObject41.bin"/><Relationship Id="rId4"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image" Target="../media/image40.png"/><Relationship Id="rId2" Type="http://schemas.openxmlformats.org/officeDocument/2006/relationships/tags" Target="../tags/tag133.xml"/><Relationship Id="rId1" Type="http://schemas.openxmlformats.org/officeDocument/2006/relationships/vmlDrawing" Target="../drawings/vmlDrawing37.vml"/><Relationship Id="rId6" Type="http://schemas.openxmlformats.org/officeDocument/2006/relationships/image" Target="../media/image1.emf"/><Relationship Id="rId5" Type="http://schemas.openxmlformats.org/officeDocument/2006/relationships/oleObject" Target="../embeddings/oleObject42.bin"/><Relationship Id="rId4"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8" Type="http://schemas.openxmlformats.org/officeDocument/2006/relationships/tags" Target="../tags/tag140.xml"/><Relationship Id="rId13" Type="http://schemas.openxmlformats.org/officeDocument/2006/relationships/tags" Target="../tags/tag145.xml"/><Relationship Id="rId18" Type="http://schemas.openxmlformats.org/officeDocument/2006/relationships/oleObject" Target="../embeddings/oleObject43.bin"/><Relationship Id="rId26" Type="http://schemas.openxmlformats.org/officeDocument/2006/relationships/image" Target="../media/image25.png"/><Relationship Id="rId3" Type="http://schemas.openxmlformats.org/officeDocument/2006/relationships/tags" Target="../tags/tag135.xml"/><Relationship Id="rId21" Type="http://schemas.openxmlformats.org/officeDocument/2006/relationships/image" Target="../media/image20.png"/><Relationship Id="rId7" Type="http://schemas.openxmlformats.org/officeDocument/2006/relationships/tags" Target="../tags/tag139.xml"/><Relationship Id="rId12" Type="http://schemas.openxmlformats.org/officeDocument/2006/relationships/tags" Target="../tags/tag144.xml"/><Relationship Id="rId17" Type="http://schemas.openxmlformats.org/officeDocument/2006/relationships/notesSlide" Target="../notesSlides/notesSlide37.xml"/><Relationship Id="rId25" Type="http://schemas.openxmlformats.org/officeDocument/2006/relationships/image" Target="../media/image24.png"/><Relationship Id="rId33" Type="http://schemas.openxmlformats.org/officeDocument/2006/relationships/image" Target="../media/image28.png"/><Relationship Id="rId2" Type="http://schemas.openxmlformats.org/officeDocument/2006/relationships/tags" Target="../tags/tag134.xml"/><Relationship Id="rId16" Type="http://schemas.openxmlformats.org/officeDocument/2006/relationships/slideLayout" Target="../slideLayouts/slideLayout2.xml"/><Relationship Id="rId20" Type="http://schemas.openxmlformats.org/officeDocument/2006/relationships/image" Target="../media/image19.png"/><Relationship Id="rId29" Type="http://schemas.openxmlformats.org/officeDocument/2006/relationships/image" Target="../media/image26.png"/><Relationship Id="rId1" Type="http://schemas.openxmlformats.org/officeDocument/2006/relationships/vmlDrawing" Target="../drawings/vmlDrawing38.vml"/><Relationship Id="rId6" Type="http://schemas.openxmlformats.org/officeDocument/2006/relationships/tags" Target="../tags/tag138.xml"/><Relationship Id="rId11" Type="http://schemas.openxmlformats.org/officeDocument/2006/relationships/tags" Target="../tags/tag143.xml"/><Relationship Id="rId24" Type="http://schemas.openxmlformats.org/officeDocument/2006/relationships/image" Target="../media/image23.png"/><Relationship Id="rId32" Type="http://schemas.openxmlformats.org/officeDocument/2006/relationships/image" Target="../media/image40.png"/><Relationship Id="rId5" Type="http://schemas.openxmlformats.org/officeDocument/2006/relationships/tags" Target="../tags/tag137.xml"/><Relationship Id="rId15" Type="http://schemas.openxmlformats.org/officeDocument/2006/relationships/tags" Target="../tags/tag147.xml"/><Relationship Id="rId23" Type="http://schemas.openxmlformats.org/officeDocument/2006/relationships/image" Target="../media/image22.png"/><Relationship Id="rId28" Type="http://schemas.openxmlformats.org/officeDocument/2006/relationships/image" Target="../media/image41.emf"/><Relationship Id="rId10" Type="http://schemas.openxmlformats.org/officeDocument/2006/relationships/tags" Target="../tags/tag142.xml"/><Relationship Id="rId19" Type="http://schemas.openxmlformats.org/officeDocument/2006/relationships/image" Target="../media/image1.emf"/><Relationship Id="rId31" Type="http://schemas.microsoft.com/office/2007/relationships/hdphoto" Target="../media/hdphoto3.wdp"/><Relationship Id="rId4" Type="http://schemas.openxmlformats.org/officeDocument/2006/relationships/tags" Target="../tags/tag136.xml"/><Relationship Id="rId9" Type="http://schemas.openxmlformats.org/officeDocument/2006/relationships/tags" Target="../tags/tag141.xml"/><Relationship Id="rId14" Type="http://schemas.openxmlformats.org/officeDocument/2006/relationships/tags" Target="../tags/tag146.xml"/><Relationship Id="rId22" Type="http://schemas.openxmlformats.org/officeDocument/2006/relationships/image" Target="../media/image21.png"/><Relationship Id="rId27" Type="http://schemas.openxmlformats.org/officeDocument/2006/relationships/oleObject" Target="../embeddings/oleObject44.bin"/><Relationship Id="rId30" Type="http://schemas.openxmlformats.org/officeDocument/2006/relationships/image" Target="../media/image27.png"/></Relationships>
</file>

<file path=ppt/slides/_rels/slide4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149.xml"/><Relationship Id="rId7" Type="http://schemas.openxmlformats.org/officeDocument/2006/relationships/image" Target="../media/image1.emf"/><Relationship Id="rId2" Type="http://schemas.openxmlformats.org/officeDocument/2006/relationships/tags" Target="../tags/tag148.xml"/><Relationship Id="rId1" Type="http://schemas.openxmlformats.org/officeDocument/2006/relationships/vmlDrawing" Target="../drawings/vmlDrawing39.vml"/><Relationship Id="rId6" Type="http://schemas.openxmlformats.org/officeDocument/2006/relationships/oleObject" Target="../embeddings/oleObject45.bin"/><Relationship Id="rId5" Type="http://schemas.openxmlformats.org/officeDocument/2006/relationships/notesSlide" Target="../notesSlides/notesSlide38.xml"/><Relationship Id="rId10" Type="http://schemas.openxmlformats.org/officeDocument/2006/relationships/image" Target="../media/image40.png"/><Relationship Id="rId4" Type="http://schemas.openxmlformats.org/officeDocument/2006/relationships/slideLayout" Target="../slideLayouts/slideLayout2.xml"/><Relationship Id="rId9" Type="http://schemas.openxmlformats.org/officeDocument/2006/relationships/image" Target="../media/image30.png"/></Relationships>
</file>

<file path=ppt/slides/_rels/slide4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tags" Target="../tags/tag151.xml"/><Relationship Id="rId7" Type="http://schemas.openxmlformats.org/officeDocument/2006/relationships/image" Target="../media/image1.emf"/><Relationship Id="rId12" Type="http://schemas.openxmlformats.org/officeDocument/2006/relationships/image" Target="../media/image11.png"/><Relationship Id="rId2" Type="http://schemas.openxmlformats.org/officeDocument/2006/relationships/tags" Target="../tags/tag150.xml"/><Relationship Id="rId16" Type="http://schemas.openxmlformats.org/officeDocument/2006/relationships/image" Target="../media/image14.png"/><Relationship Id="rId1" Type="http://schemas.openxmlformats.org/officeDocument/2006/relationships/vmlDrawing" Target="../drawings/vmlDrawing40.vml"/><Relationship Id="rId6" Type="http://schemas.openxmlformats.org/officeDocument/2006/relationships/oleObject" Target="../embeddings/oleObject46.bin"/><Relationship Id="rId11" Type="http://schemas.openxmlformats.org/officeDocument/2006/relationships/image" Target="../media/image10.png"/><Relationship Id="rId5" Type="http://schemas.openxmlformats.org/officeDocument/2006/relationships/notesSlide" Target="../notesSlides/notesSlide39.xml"/><Relationship Id="rId15" Type="http://schemas.microsoft.com/office/2007/relationships/hdphoto" Target="../media/hdphoto1.wdp"/><Relationship Id="rId10" Type="http://schemas.openxmlformats.org/officeDocument/2006/relationships/image" Target="../media/image15.png"/><Relationship Id="rId4" Type="http://schemas.openxmlformats.org/officeDocument/2006/relationships/slideLayout" Target="../slideLayouts/slideLayout2.xml"/><Relationship Id="rId9" Type="http://schemas.openxmlformats.org/officeDocument/2006/relationships/image" Target="../media/image9.png"/><Relationship Id="rId14" Type="http://schemas.openxmlformats.org/officeDocument/2006/relationships/image" Target="../media/image13.png"/></Relationships>
</file>

<file path=ppt/slides/_rels/slide4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hyperlink" Target="http://www.evidence.nhs.uk/search?q=integrated%20whole%20services%20dementia" TargetMode="External"/><Relationship Id="rId2" Type="http://schemas.openxmlformats.org/officeDocument/2006/relationships/tags" Target="../tags/tag152.xml"/><Relationship Id="rId1" Type="http://schemas.openxmlformats.org/officeDocument/2006/relationships/vmlDrawing" Target="../drawings/vmlDrawing41.vml"/><Relationship Id="rId6" Type="http://schemas.openxmlformats.org/officeDocument/2006/relationships/image" Target="../media/image1.emf"/><Relationship Id="rId5" Type="http://schemas.openxmlformats.org/officeDocument/2006/relationships/oleObject" Target="../embeddings/oleObject47.bin"/><Relationship Id="rId4"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tags" Target="../tags/tag153.xml"/><Relationship Id="rId1" Type="http://schemas.openxmlformats.org/officeDocument/2006/relationships/vmlDrawing" Target="../drawings/vmlDrawing42.vml"/><Relationship Id="rId6" Type="http://schemas.openxmlformats.org/officeDocument/2006/relationships/image" Target="../media/image1.emf"/><Relationship Id="rId5" Type="http://schemas.openxmlformats.org/officeDocument/2006/relationships/oleObject" Target="../embeddings/oleObject48.bin"/><Relationship Id="rId4"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tags" Target="../tags/tag154.xml"/><Relationship Id="rId1" Type="http://schemas.openxmlformats.org/officeDocument/2006/relationships/vmlDrawing" Target="../drawings/vmlDrawing43.vml"/><Relationship Id="rId6" Type="http://schemas.openxmlformats.org/officeDocument/2006/relationships/image" Target="../media/image1.emf"/><Relationship Id="rId5" Type="http://schemas.openxmlformats.org/officeDocument/2006/relationships/oleObject" Target="../embeddings/oleObject49.bin"/><Relationship Id="rId4" Type="http://schemas.openxmlformats.org/officeDocument/2006/relationships/notesSlide" Target="../notesSlides/notesSlide42.xml"/></Relationships>
</file>

<file path=ppt/slides/_rels/slide46.xml.rels><?xml version="1.0" encoding="UTF-8" standalone="yes"?>
<Relationships xmlns="http://schemas.openxmlformats.org/package/2006/relationships"><Relationship Id="rId8" Type="http://schemas.openxmlformats.org/officeDocument/2006/relationships/tags" Target="../tags/tag161.xml"/><Relationship Id="rId13" Type="http://schemas.openxmlformats.org/officeDocument/2006/relationships/tags" Target="../tags/tag166.xml"/><Relationship Id="rId18" Type="http://schemas.openxmlformats.org/officeDocument/2006/relationships/tags" Target="../tags/tag171.xml"/><Relationship Id="rId26" Type="http://schemas.microsoft.com/office/2007/relationships/hdphoto" Target="../media/hdphoto5.wdp"/><Relationship Id="rId3" Type="http://schemas.openxmlformats.org/officeDocument/2006/relationships/tags" Target="../tags/tag156.xml"/><Relationship Id="rId21" Type="http://schemas.openxmlformats.org/officeDocument/2006/relationships/notesSlide" Target="../notesSlides/notesSlide43.xml"/><Relationship Id="rId34" Type="http://schemas.openxmlformats.org/officeDocument/2006/relationships/image" Target="../media/image26.png"/><Relationship Id="rId7" Type="http://schemas.openxmlformats.org/officeDocument/2006/relationships/tags" Target="../tags/tag160.xml"/><Relationship Id="rId12" Type="http://schemas.openxmlformats.org/officeDocument/2006/relationships/tags" Target="../tags/tag165.xml"/><Relationship Id="rId17" Type="http://schemas.openxmlformats.org/officeDocument/2006/relationships/tags" Target="../tags/tag170.xml"/><Relationship Id="rId25" Type="http://schemas.openxmlformats.org/officeDocument/2006/relationships/image" Target="../media/image43.png"/><Relationship Id="rId33" Type="http://schemas.openxmlformats.org/officeDocument/2006/relationships/image" Target="../media/image42.emf"/><Relationship Id="rId38" Type="http://schemas.openxmlformats.org/officeDocument/2006/relationships/image" Target="../media/image28.png"/><Relationship Id="rId2" Type="http://schemas.openxmlformats.org/officeDocument/2006/relationships/tags" Target="../tags/tag155.xml"/><Relationship Id="rId16" Type="http://schemas.openxmlformats.org/officeDocument/2006/relationships/tags" Target="../tags/tag169.xml"/><Relationship Id="rId20" Type="http://schemas.openxmlformats.org/officeDocument/2006/relationships/slideLayout" Target="../slideLayouts/slideLayout2.xml"/><Relationship Id="rId29" Type="http://schemas.openxmlformats.org/officeDocument/2006/relationships/image" Target="../media/image23.png"/><Relationship Id="rId1" Type="http://schemas.openxmlformats.org/officeDocument/2006/relationships/vmlDrawing" Target="../drawings/vmlDrawing44.vml"/><Relationship Id="rId6" Type="http://schemas.openxmlformats.org/officeDocument/2006/relationships/tags" Target="../tags/tag159.xml"/><Relationship Id="rId11" Type="http://schemas.openxmlformats.org/officeDocument/2006/relationships/tags" Target="../tags/tag164.xml"/><Relationship Id="rId24" Type="http://schemas.openxmlformats.org/officeDocument/2006/relationships/image" Target="../media/image19.png"/><Relationship Id="rId32" Type="http://schemas.openxmlformats.org/officeDocument/2006/relationships/oleObject" Target="../embeddings/oleObject51.bin"/><Relationship Id="rId37" Type="http://schemas.openxmlformats.org/officeDocument/2006/relationships/image" Target="../media/image9.png"/><Relationship Id="rId5" Type="http://schemas.openxmlformats.org/officeDocument/2006/relationships/tags" Target="../tags/tag158.xml"/><Relationship Id="rId15" Type="http://schemas.openxmlformats.org/officeDocument/2006/relationships/tags" Target="../tags/tag168.xml"/><Relationship Id="rId23" Type="http://schemas.openxmlformats.org/officeDocument/2006/relationships/image" Target="../media/image1.emf"/><Relationship Id="rId28" Type="http://schemas.openxmlformats.org/officeDocument/2006/relationships/image" Target="../media/image22.png"/><Relationship Id="rId36" Type="http://schemas.microsoft.com/office/2007/relationships/hdphoto" Target="../media/hdphoto3.wdp"/><Relationship Id="rId10" Type="http://schemas.openxmlformats.org/officeDocument/2006/relationships/tags" Target="../tags/tag163.xml"/><Relationship Id="rId19" Type="http://schemas.openxmlformats.org/officeDocument/2006/relationships/tags" Target="../tags/tag172.xml"/><Relationship Id="rId31" Type="http://schemas.openxmlformats.org/officeDocument/2006/relationships/image" Target="../media/image25.png"/><Relationship Id="rId4" Type="http://schemas.openxmlformats.org/officeDocument/2006/relationships/tags" Target="../tags/tag157.xml"/><Relationship Id="rId9" Type="http://schemas.openxmlformats.org/officeDocument/2006/relationships/tags" Target="../tags/tag162.xml"/><Relationship Id="rId14" Type="http://schemas.openxmlformats.org/officeDocument/2006/relationships/tags" Target="../tags/tag167.xml"/><Relationship Id="rId22" Type="http://schemas.openxmlformats.org/officeDocument/2006/relationships/oleObject" Target="../embeddings/oleObject50.bin"/><Relationship Id="rId27" Type="http://schemas.openxmlformats.org/officeDocument/2006/relationships/image" Target="../media/image21.png"/><Relationship Id="rId30" Type="http://schemas.openxmlformats.org/officeDocument/2006/relationships/image" Target="../media/image24.png"/><Relationship Id="rId35" Type="http://schemas.openxmlformats.org/officeDocument/2006/relationships/image" Target="../media/image27.png"/></Relationships>
</file>

<file path=ppt/slides/_rels/slide47.xml.rels><?xml version="1.0" encoding="UTF-8" standalone="yes"?>
<Relationships xmlns="http://schemas.openxmlformats.org/package/2006/relationships"><Relationship Id="rId8" Type="http://schemas.openxmlformats.org/officeDocument/2006/relationships/hyperlink" Target="mailto:qipp@nice.co.uk" TargetMode="External"/><Relationship Id="rId3" Type="http://schemas.openxmlformats.org/officeDocument/2006/relationships/tags" Target="../tags/tag174.xml"/><Relationship Id="rId7" Type="http://schemas.openxmlformats.org/officeDocument/2006/relationships/image" Target="../media/image1.emf"/><Relationship Id="rId2" Type="http://schemas.openxmlformats.org/officeDocument/2006/relationships/tags" Target="../tags/tag173.xml"/><Relationship Id="rId1" Type="http://schemas.openxmlformats.org/officeDocument/2006/relationships/vmlDrawing" Target="../drawings/vmlDrawing45.vml"/><Relationship Id="rId6" Type="http://schemas.openxmlformats.org/officeDocument/2006/relationships/oleObject" Target="../embeddings/oleObject52.bin"/><Relationship Id="rId11" Type="http://schemas.openxmlformats.org/officeDocument/2006/relationships/image" Target="../media/image9.png"/><Relationship Id="rId5" Type="http://schemas.openxmlformats.org/officeDocument/2006/relationships/notesSlide" Target="../notesSlides/notesSlide44.xml"/><Relationship Id="rId10" Type="http://schemas.openxmlformats.org/officeDocument/2006/relationships/image" Target="../media/image30.png"/><Relationship Id="rId4" Type="http://schemas.openxmlformats.org/officeDocument/2006/relationships/slideLayout" Target="../slideLayouts/slideLayout2.xml"/><Relationship Id="rId9" Type="http://schemas.openxmlformats.org/officeDocument/2006/relationships/image" Target="../media/image29.png"/></Relationships>
</file>

<file path=ppt/slides/_rels/slide4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tags" Target="../tags/tag176.xml"/><Relationship Id="rId7" Type="http://schemas.openxmlformats.org/officeDocument/2006/relationships/image" Target="../media/image1.emf"/><Relationship Id="rId12" Type="http://schemas.openxmlformats.org/officeDocument/2006/relationships/image" Target="../media/image11.png"/><Relationship Id="rId2" Type="http://schemas.openxmlformats.org/officeDocument/2006/relationships/tags" Target="../tags/tag175.xml"/><Relationship Id="rId16" Type="http://schemas.openxmlformats.org/officeDocument/2006/relationships/image" Target="../media/image14.png"/><Relationship Id="rId1" Type="http://schemas.openxmlformats.org/officeDocument/2006/relationships/vmlDrawing" Target="../drawings/vmlDrawing46.vml"/><Relationship Id="rId6" Type="http://schemas.openxmlformats.org/officeDocument/2006/relationships/oleObject" Target="../embeddings/oleObject53.bin"/><Relationship Id="rId11" Type="http://schemas.openxmlformats.org/officeDocument/2006/relationships/image" Target="../media/image10.png"/><Relationship Id="rId5" Type="http://schemas.openxmlformats.org/officeDocument/2006/relationships/notesSlide" Target="../notesSlides/notesSlide45.xml"/><Relationship Id="rId15" Type="http://schemas.microsoft.com/office/2007/relationships/hdphoto" Target="../media/hdphoto1.wdp"/><Relationship Id="rId10" Type="http://schemas.openxmlformats.org/officeDocument/2006/relationships/image" Target="../media/image15.png"/><Relationship Id="rId4" Type="http://schemas.openxmlformats.org/officeDocument/2006/relationships/slideLayout" Target="../slideLayouts/slideLayout2.xml"/><Relationship Id="rId9" Type="http://schemas.openxmlformats.org/officeDocument/2006/relationships/image" Target="../media/image9.png"/><Relationship Id="rId14" Type="http://schemas.openxmlformats.org/officeDocument/2006/relationships/image" Target="../media/image13.png"/></Relationships>
</file>

<file path=ppt/slides/_rels/slide4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hyperlink" Target="http://www.kingsfund.org.uk/publications/midhurst-macmillan-community-specialist-palliative-care-service" TargetMode="External"/><Relationship Id="rId2" Type="http://schemas.openxmlformats.org/officeDocument/2006/relationships/tags" Target="../tags/tag177.xml"/><Relationship Id="rId1" Type="http://schemas.openxmlformats.org/officeDocument/2006/relationships/vmlDrawing" Target="../drawings/vmlDrawing47.vml"/><Relationship Id="rId6" Type="http://schemas.openxmlformats.org/officeDocument/2006/relationships/image" Target="../media/image1.emf"/><Relationship Id="rId5" Type="http://schemas.openxmlformats.org/officeDocument/2006/relationships/oleObject" Target="../embeddings/oleObject54.bin"/><Relationship Id="rId4"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tags" Target="../tags/tag178.xml"/><Relationship Id="rId1" Type="http://schemas.openxmlformats.org/officeDocument/2006/relationships/vmlDrawing" Target="../drawings/vmlDrawing48.vml"/><Relationship Id="rId6" Type="http://schemas.openxmlformats.org/officeDocument/2006/relationships/image" Target="../media/image1.emf"/><Relationship Id="rId5" Type="http://schemas.openxmlformats.org/officeDocument/2006/relationships/oleObject" Target="../embeddings/oleObject55.bin"/><Relationship Id="rId4" Type="http://schemas.openxmlformats.org/officeDocument/2006/relationships/notesSlide" Target="../notesSlides/notesSlide47.xml"/></Relationships>
</file>

<file path=ppt/slides/_rels/slide51.xml.rels><?xml version="1.0" encoding="UTF-8" standalone="yes"?>
<Relationships xmlns="http://schemas.openxmlformats.org/package/2006/relationships"><Relationship Id="rId8" Type="http://schemas.openxmlformats.org/officeDocument/2006/relationships/tags" Target="../tags/tag185.xml"/><Relationship Id="rId13" Type="http://schemas.openxmlformats.org/officeDocument/2006/relationships/tags" Target="../tags/tag190.xml"/><Relationship Id="rId18" Type="http://schemas.openxmlformats.org/officeDocument/2006/relationships/slideLayout" Target="../slideLayouts/slideLayout2.xml"/><Relationship Id="rId26" Type="http://schemas.openxmlformats.org/officeDocument/2006/relationships/image" Target="../media/image23.png"/><Relationship Id="rId3" Type="http://schemas.openxmlformats.org/officeDocument/2006/relationships/tags" Target="../tags/tag180.xml"/><Relationship Id="rId21" Type="http://schemas.openxmlformats.org/officeDocument/2006/relationships/image" Target="../media/image1.emf"/><Relationship Id="rId34" Type="http://schemas.openxmlformats.org/officeDocument/2006/relationships/image" Target="../media/image15.png"/><Relationship Id="rId7" Type="http://schemas.openxmlformats.org/officeDocument/2006/relationships/tags" Target="../tags/tag184.xml"/><Relationship Id="rId12" Type="http://schemas.openxmlformats.org/officeDocument/2006/relationships/tags" Target="../tags/tag189.xml"/><Relationship Id="rId17" Type="http://schemas.openxmlformats.org/officeDocument/2006/relationships/tags" Target="../tags/tag194.xml"/><Relationship Id="rId25" Type="http://schemas.openxmlformats.org/officeDocument/2006/relationships/image" Target="../media/image22.png"/><Relationship Id="rId33" Type="http://schemas.microsoft.com/office/2007/relationships/hdphoto" Target="../media/hdphoto3.wdp"/><Relationship Id="rId2" Type="http://schemas.openxmlformats.org/officeDocument/2006/relationships/tags" Target="../tags/tag179.xml"/><Relationship Id="rId16" Type="http://schemas.openxmlformats.org/officeDocument/2006/relationships/tags" Target="../tags/tag193.xml"/><Relationship Id="rId20" Type="http://schemas.openxmlformats.org/officeDocument/2006/relationships/oleObject" Target="../embeddings/oleObject56.bin"/><Relationship Id="rId29" Type="http://schemas.openxmlformats.org/officeDocument/2006/relationships/oleObject" Target="../embeddings/oleObject57.bin"/><Relationship Id="rId1" Type="http://schemas.openxmlformats.org/officeDocument/2006/relationships/vmlDrawing" Target="../drawings/vmlDrawing49.vml"/><Relationship Id="rId6" Type="http://schemas.openxmlformats.org/officeDocument/2006/relationships/tags" Target="../tags/tag183.xml"/><Relationship Id="rId11" Type="http://schemas.openxmlformats.org/officeDocument/2006/relationships/tags" Target="../tags/tag188.xml"/><Relationship Id="rId24" Type="http://schemas.openxmlformats.org/officeDocument/2006/relationships/image" Target="../media/image21.png"/><Relationship Id="rId32" Type="http://schemas.openxmlformats.org/officeDocument/2006/relationships/image" Target="../media/image27.png"/><Relationship Id="rId5" Type="http://schemas.openxmlformats.org/officeDocument/2006/relationships/tags" Target="../tags/tag182.xml"/><Relationship Id="rId15" Type="http://schemas.openxmlformats.org/officeDocument/2006/relationships/tags" Target="../tags/tag192.xml"/><Relationship Id="rId23" Type="http://schemas.openxmlformats.org/officeDocument/2006/relationships/image" Target="../media/image20.png"/><Relationship Id="rId28" Type="http://schemas.openxmlformats.org/officeDocument/2006/relationships/image" Target="../media/image25.png"/><Relationship Id="rId10" Type="http://schemas.openxmlformats.org/officeDocument/2006/relationships/tags" Target="../tags/tag187.xml"/><Relationship Id="rId19" Type="http://schemas.openxmlformats.org/officeDocument/2006/relationships/notesSlide" Target="../notesSlides/notesSlide48.xml"/><Relationship Id="rId31" Type="http://schemas.openxmlformats.org/officeDocument/2006/relationships/image" Target="../media/image26.png"/><Relationship Id="rId4" Type="http://schemas.openxmlformats.org/officeDocument/2006/relationships/tags" Target="../tags/tag181.xml"/><Relationship Id="rId9" Type="http://schemas.openxmlformats.org/officeDocument/2006/relationships/tags" Target="../tags/tag186.xml"/><Relationship Id="rId14" Type="http://schemas.openxmlformats.org/officeDocument/2006/relationships/tags" Target="../tags/tag191.xml"/><Relationship Id="rId22" Type="http://schemas.openxmlformats.org/officeDocument/2006/relationships/image" Target="../media/image19.png"/><Relationship Id="rId27" Type="http://schemas.openxmlformats.org/officeDocument/2006/relationships/image" Target="../media/image24.png"/><Relationship Id="rId30" Type="http://schemas.openxmlformats.org/officeDocument/2006/relationships/image" Target="../media/image44.emf"/><Relationship Id="rId35" Type="http://schemas.openxmlformats.org/officeDocument/2006/relationships/image" Target="../media/image28.png"/></Relationships>
</file>

<file path=ppt/slides/_rels/slide52.xml.rels><?xml version="1.0" encoding="UTF-8" standalone="yes"?>
<Relationships xmlns="http://schemas.openxmlformats.org/package/2006/relationships"><Relationship Id="rId8" Type="http://schemas.openxmlformats.org/officeDocument/2006/relationships/hyperlink" Target="http://www.sussexcommunity.nhs.uk/services/servicedetails.htm?directoryID=16353" TargetMode="External"/><Relationship Id="rId3" Type="http://schemas.openxmlformats.org/officeDocument/2006/relationships/tags" Target="../tags/tag196.xml"/><Relationship Id="rId7" Type="http://schemas.openxmlformats.org/officeDocument/2006/relationships/image" Target="../media/image1.emf"/><Relationship Id="rId2" Type="http://schemas.openxmlformats.org/officeDocument/2006/relationships/tags" Target="../tags/tag195.xml"/><Relationship Id="rId1" Type="http://schemas.openxmlformats.org/officeDocument/2006/relationships/vmlDrawing" Target="../drawings/vmlDrawing50.vml"/><Relationship Id="rId6" Type="http://schemas.openxmlformats.org/officeDocument/2006/relationships/oleObject" Target="../embeddings/oleObject58.bin"/><Relationship Id="rId11" Type="http://schemas.openxmlformats.org/officeDocument/2006/relationships/image" Target="../media/image15.png"/><Relationship Id="rId5" Type="http://schemas.openxmlformats.org/officeDocument/2006/relationships/notesSlide" Target="../notesSlides/notesSlide49.xml"/><Relationship Id="rId10" Type="http://schemas.openxmlformats.org/officeDocument/2006/relationships/image" Target="../media/image30.png"/><Relationship Id="rId4" Type="http://schemas.openxmlformats.org/officeDocument/2006/relationships/slideLayout" Target="../slideLayouts/slideLayout2.xml"/><Relationship Id="rId9" Type="http://schemas.openxmlformats.org/officeDocument/2006/relationships/image" Target="../media/image2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7.png"/><Relationship Id="rId3" Type="http://schemas.openxmlformats.org/officeDocument/2006/relationships/slideLayout" Target="../slideLayouts/slideLayout2.xml"/><Relationship Id="rId7" Type="http://schemas.openxmlformats.org/officeDocument/2006/relationships/image" Target="../media/image47.png"/><Relationship Id="rId12" Type="http://schemas.openxmlformats.org/officeDocument/2006/relationships/image" Target="../media/image52.png"/><Relationship Id="rId17" Type="http://schemas.microsoft.com/office/2007/relationships/hdphoto" Target="../media/hdphoto6.wdp"/><Relationship Id="rId2" Type="http://schemas.openxmlformats.org/officeDocument/2006/relationships/tags" Target="../tags/tag197.xml"/><Relationship Id="rId16" Type="http://schemas.openxmlformats.org/officeDocument/2006/relationships/image" Target="../media/image56.png"/><Relationship Id="rId1" Type="http://schemas.openxmlformats.org/officeDocument/2006/relationships/vmlDrawing" Target="../drawings/vmlDrawing51.v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emf"/><Relationship Id="rId15" Type="http://schemas.openxmlformats.org/officeDocument/2006/relationships/image" Target="../media/image55.png"/><Relationship Id="rId10" Type="http://schemas.openxmlformats.org/officeDocument/2006/relationships/image" Target="../media/image50.png"/><Relationship Id="rId19" Type="http://schemas.microsoft.com/office/2007/relationships/hdphoto" Target="../media/hdphoto7.wdp"/><Relationship Id="rId4" Type="http://schemas.openxmlformats.org/officeDocument/2006/relationships/oleObject" Target="../embeddings/oleObject59.bin"/><Relationship Id="rId9" Type="http://schemas.openxmlformats.org/officeDocument/2006/relationships/image" Target="../media/image49.png"/><Relationship Id="rId14" Type="http://schemas.openxmlformats.org/officeDocument/2006/relationships/image" Target="../media/image54.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8.xml"/><Relationship Id="rId1" Type="http://schemas.openxmlformats.org/officeDocument/2006/relationships/vmlDrawing" Target="../drawings/vmlDrawing52.vml"/><Relationship Id="rId6" Type="http://schemas.openxmlformats.org/officeDocument/2006/relationships/image" Target="../media/image1.emf"/><Relationship Id="rId5" Type="http://schemas.openxmlformats.org/officeDocument/2006/relationships/oleObject" Target="../embeddings/oleObject60.bin"/><Relationship Id="rId4" Type="http://schemas.openxmlformats.org/officeDocument/2006/relationships/notesSlide" Target="../notesSlides/notesSlide50.xml"/></Relationships>
</file>

<file path=ppt/slides/_rels/slide56.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2.png"/><Relationship Id="rId18" Type="http://schemas.openxmlformats.org/officeDocument/2006/relationships/image" Target="../media/image55.png"/><Relationship Id="rId3" Type="http://schemas.openxmlformats.org/officeDocument/2006/relationships/tags" Target="../tags/tag200.xml"/><Relationship Id="rId21" Type="http://schemas.openxmlformats.org/officeDocument/2006/relationships/image" Target="../media/image57.png"/><Relationship Id="rId7" Type="http://schemas.openxmlformats.org/officeDocument/2006/relationships/image" Target="../media/image1.emf"/><Relationship Id="rId12" Type="http://schemas.openxmlformats.org/officeDocument/2006/relationships/image" Target="../media/image61.png"/><Relationship Id="rId17" Type="http://schemas.openxmlformats.org/officeDocument/2006/relationships/image" Target="../media/image66.png"/><Relationship Id="rId2" Type="http://schemas.openxmlformats.org/officeDocument/2006/relationships/tags" Target="../tags/tag199.xml"/><Relationship Id="rId16" Type="http://schemas.openxmlformats.org/officeDocument/2006/relationships/image" Target="../media/image65.png"/><Relationship Id="rId20" Type="http://schemas.microsoft.com/office/2007/relationships/hdphoto" Target="../media/hdphoto6.wdp"/><Relationship Id="rId1" Type="http://schemas.openxmlformats.org/officeDocument/2006/relationships/vmlDrawing" Target="../drawings/vmlDrawing53.vml"/><Relationship Id="rId6" Type="http://schemas.openxmlformats.org/officeDocument/2006/relationships/oleObject" Target="../embeddings/oleObject61.bin"/><Relationship Id="rId11" Type="http://schemas.microsoft.com/office/2007/relationships/hdphoto" Target="../media/hdphoto8.wdp"/><Relationship Id="rId5" Type="http://schemas.openxmlformats.org/officeDocument/2006/relationships/notesSlide" Target="../notesSlides/notesSlide51.xml"/><Relationship Id="rId15" Type="http://schemas.openxmlformats.org/officeDocument/2006/relationships/image" Target="../media/image64.png"/><Relationship Id="rId10" Type="http://schemas.openxmlformats.org/officeDocument/2006/relationships/image" Target="../media/image60.png"/><Relationship Id="rId19" Type="http://schemas.openxmlformats.org/officeDocument/2006/relationships/image" Target="../media/image56.png"/><Relationship Id="rId4" Type="http://schemas.openxmlformats.org/officeDocument/2006/relationships/slideLayout" Target="../slideLayouts/slideLayout2.xml"/><Relationship Id="rId9" Type="http://schemas.openxmlformats.org/officeDocument/2006/relationships/image" Target="../media/image59.png"/><Relationship Id="rId14" Type="http://schemas.openxmlformats.org/officeDocument/2006/relationships/image" Target="../media/image63.png"/><Relationship Id="rId22" Type="http://schemas.microsoft.com/office/2007/relationships/hdphoto" Target="../media/hdphoto7.wdp"/></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8.png"/><Relationship Id="rId2" Type="http://schemas.openxmlformats.org/officeDocument/2006/relationships/tags" Target="../tags/tag201.xml"/><Relationship Id="rId1" Type="http://schemas.openxmlformats.org/officeDocument/2006/relationships/vmlDrawing" Target="../drawings/vmlDrawing54.vml"/><Relationship Id="rId6" Type="http://schemas.openxmlformats.org/officeDocument/2006/relationships/image" Target="../media/image1.emf"/><Relationship Id="rId5" Type="http://schemas.openxmlformats.org/officeDocument/2006/relationships/oleObject" Target="../embeddings/oleObject62.bin"/><Relationship Id="rId4" Type="http://schemas.openxmlformats.org/officeDocument/2006/relationships/notesSlide" Target="../notesSlides/notesSlide52.xml"/></Relationships>
</file>

<file path=ppt/slides/_rels/slide58.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2.png"/><Relationship Id="rId18" Type="http://schemas.openxmlformats.org/officeDocument/2006/relationships/image" Target="../media/image55.png"/><Relationship Id="rId3" Type="http://schemas.openxmlformats.org/officeDocument/2006/relationships/tags" Target="../tags/tag203.xml"/><Relationship Id="rId21" Type="http://schemas.openxmlformats.org/officeDocument/2006/relationships/image" Target="../media/image57.png"/><Relationship Id="rId7" Type="http://schemas.openxmlformats.org/officeDocument/2006/relationships/image" Target="../media/image1.emf"/><Relationship Id="rId12" Type="http://schemas.openxmlformats.org/officeDocument/2006/relationships/image" Target="../media/image61.png"/><Relationship Id="rId17" Type="http://schemas.openxmlformats.org/officeDocument/2006/relationships/image" Target="../media/image66.png"/><Relationship Id="rId2" Type="http://schemas.openxmlformats.org/officeDocument/2006/relationships/tags" Target="../tags/tag202.xml"/><Relationship Id="rId16" Type="http://schemas.openxmlformats.org/officeDocument/2006/relationships/image" Target="../media/image65.png"/><Relationship Id="rId20" Type="http://schemas.microsoft.com/office/2007/relationships/hdphoto" Target="../media/hdphoto6.wdp"/><Relationship Id="rId1" Type="http://schemas.openxmlformats.org/officeDocument/2006/relationships/vmlDrawing" Target="../drawings/vmlDrawing55.vml"/><Relationship Id="rId6" Type="http://schemas.openxmlformats.org/officeDocument/2006/relationships/oleObject" Target="../embeddings/oleObject63.bin"/><Relationship Id="rId11" Type="http://schemas.microsoft.com/office/2007/relationships/hdphoto" Target="../media/hdphoto8.wdp"/><Relationship Id="rId5" Type="http://schemas.openxmlformats.org/officeDocument/2006/relationships/notesSlide" Target="../notesSlides/notesSlide53.xml"/><Relationship Id="rId15" Type="http://schemas.openxmlformats.org/officeDocument/2006/relationships/image" Target="../media/image64.png"/><Relationship Id="rId10" Type="http://schemas.openxmlformats.org/officeDocument/2006/relationships/image" Target="../media/image60.png"/><Relationship Id="rId19" Type="http://schemas.openxmlformats.org/officeDocument/2006/relationships/image" Target="../media/image56.png"/><Relationship Id="rId4" Type="http://schemas.openxmlformats.org/officeDocument/2006/relationships/slideLayout" Target="../slideLayouts/slideLayout2.xml"/><Relationship Id="rId9" Type="http://schemas.openxmlformats.org/officeDocument/2006/relationships/image" Target="../media/image59.png"/><Relationship Id="rId14" Type="http://schemas.openxmlformats.org/officeDocument/2006/relationships/image" Target="../media/image63.png"/><Relationship Id="rId22" Type="http://schemas.microsoft.com/office/2007/relationships/hdphoto" Target="../media/hdphoto7.wdp"/></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5.png"/><Relationship Id="rId2" Type="http://schemas.openxmlformats.org/officeDocument/2006/relationships/tags" Target="../tags/tag204.xml"/><Relationship Id="rId1" Type="http://schemas.openxmlformats.org/officeDocument/2006/relationships/vmlDrawing" Target="../drawings/vmlDrawing56.vml"/><Relationship Id="rId6" Type="http://schemas.openxmlformats.org/officeDocument/2006/relationships/image" Target="../media/image1.emf"/><Relationship Id="rId5" Type="http://schemas.openxmlformats.org/officeDocument/2006/relationships/oleObject" Target="../embeddings/oleObject64.bin"/><Relationship Id="rId4"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206.xml"/><Relationship Id="rId7" Type="http://schemas.openxmlformats.org/officeDocument/2006/relationships/image" Target="../media/image1.emf"/><Relationship Id="rId2" Type="http://schemas.openxmlformats.org/officeDocument/2006/relationships/tags" Target="../tags/tag205.xml"/><Relationship Id="rId1" Type="http://schemas.openxmlformats.org/officeDocument/2006/relationships/vmlDrawing" Target="../drawings/vmlDrawing57.vml"/><Relationship Id="rId6" Type="http://schemas.openxmlformats.org/officeDocument/2006/relationships/oleObject" Target="../embeddings/oleObject65.bin"/><Relationship Id="rId5" Type="http://schemas.openxmlformats.org/officeDocument/2006/relationships/notesSlide" Target="../notesSlides/notesSlide55.xml"/><Relationship Id="rId4" Type="http://schemas.openxmlformats.org/officeDocument/2006/relationships/slideLayout" Target="../slideLayouts/slideLayout2.xml"/><Relationship Id="rId9" Type="http://schemas.openxmlformats.org/officeDocument/2006/relationships/image" Target="../media/image55.png"/></Relationships>
</file>

<file path=ppt/slides/_rels/slide62.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2.png"/><Relationship Id="rId18" Type="http://schemas.openxmlformats.org/officeDocument/2006/relationships/image" Target="../media/image55.png"/><Relationship Id="rId3" Type="http://schemas.openxmlformats.org/officeDocument/2006/relationships/tags" Target="../tags/tag208.xml"/><Relationship Id="rId21" Type="http://schemas.openxmlformats.org/officeDocument/2006/relationships/image" Target="../media/image57.png"/><Relationship Id="rId7" Type="http://schemas.openxmlformats.org/officeDocument/2006/relationships/image" Target="../media/image1.emf"/><Relationship Id="rId12" Type="http://schemas.openxmlformats.org/officeDocument/2006/relationships/image" Target="../media/image61.png"/><Relationship Id="rId17" Type="http://schemas.openxmlformats.org/officeDocument/2006/relationships/image" Target="../media/image66.png"/><Relationship Id="rId2" Type="http://schemas.openxmlformats.org/officeDocument/2006/relationships/tags" Target="../tags/tag207.xml"/><Relationship Id="rId16" Type="http://schemas.openxmlformats.org/officeDocument/2006/relationships/image" Target="../media/image65.png"/><Relationship Id="rId20" Type="http://schemas.microsoft.com/office/2007/relationships/hdphoto" Target="../media/hdphoto6.wdp"/><Relationship Id="rId1" Type="http://schemas.openxmlformats.org/officeDocument/2006/relationships/vmlDrawing" Target="../drawings/vmlDrawing58.vml"/><Relationship Id="rId6" Type="http://schemas.openxmlformats.org/officeDocument/2006/relationships/oleObject" Target="../embeddings/oleObject66.bin"/><Relationship Id="rId11" Type="http://schemas.microsoft.com/office/2007/relationships/hdphoto" Target="../media/hdphoto8.wdp"/><Relationship Id="rId5" Type="http://schemas.openxmlformats.org/officeDocument/2006/relationships/notesSlide" Target="../notesSlides/notesSlide56.xml"/><Relationship Id="rId15" Type="http://schemas.openxmlformats.org/officeDocument/2006/relationships/image" Target="../media/image64.png"/><Relationship Id="rId10" Type="http://schemas.openxmlformats.org/officeDocument/2006/relationships/image" Target="../media/image60.png"/><Relationship Id="rId19" Type="http://schemas.openxmlformats.org/officeDocument/2006/relationships/image" Target="../media/image56.png"/><Relationship Id="rId4" Type="http://schemas.openxmlformats.org/officeDocument/2006/relationships/slideLayout" Target="../slideLayouts/slideLayout2.xml"/><Relationship Id="rId9" Type="http://schemas.openxmlformats.org/officeDocument/2006/relationships/image" Target="../media/image59.png"/><Relationship Id="rId14" Type="http://schemas.openxmlformats.org/officeDocument/2006/relationships/image" Target="../media/image63.png"/><Relationship Id="rId22" Type="http://schemas.microsoft.com/office/2007/relationships/hdphoto" Target="../media/hdphoto7.wdp"/></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9.png"/><Relationship Id="rId2" Type="http://schemas.openxmlformats.org/officeDocument/2006/relationships/tags" Target="../tags/tag209.xml"/><Relationship Id="rId1" Type="http://schemas.openxmlformats.org/officeDocument/2006/relationships/vmlDrawing" Target="../drawings/vmlDrawing59.vml"/><Relationship Id="rId6" Type="http://schemas.openxmlformats.org/officeDocument/2006/relationships/image" Target="../media/image1.emf"/><Relationship Id="rId5" Type="http://schemas.openxmlformats.org/officeDocument/2006/relationships/oleObject" Target="../embeddings/oleObject67.bin"/><Relationship Id="rId4" Type="http://schemas.openxmlformats.org/officeDocument/2006/relationships/notesSlide" Target="../notesSlides/notesSlide57.xml"/></Relationships>
</file>

<file path=ppt/slides/_rels/slide6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211.xml"/><Relationship Id="rId7" Type="http://schemas.openxmlformats.org/officeDocument/2006/relationships/image" Target="../media/image1.emf"/><Relationship Id="rId2" Type="http://schemas.openxmlformats.org/officeDocument/2006/relationships/tags" Target="../tags/tag210.xml"/><Relationship Id="rId1" Type="http://schemas.openxmlformats.org/officeDocument/2006/relationships/vmlDrawing" Target="../drawings/vmlDrawing60.vml"/><Relationship Id="rId6" Type="http://schemas.openxmlformats.org/officeDocument/2006/relationships/oleObject" Target="../embeddings/oleObject68.bin"/><Relationship Id="rId5" Type="http://schemas.openxmlformats.org/officeDocument/2006/relationships/notesSlide" Target="../notesSlides/notesSlide58.xml"/><Relationship Id="rId4" Type="http://schemas.openxmlformats.org/officeDocument/2006/relationships/slideLayout" Target="../slideLayouts/slideLayout2.xml"/><Relationship Id="rId9" Type="http://schemas.openxmlformats.org/officeDocument/2006/relationships/image" Target="../media/image59.png"/></Relationships>
</file>

<file path=ppt/slides/_rels/slide65.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2.png"/><Relationship Id="rId18" Type="http://schemas.openxmlformats.org/officeDocument/2006/relationships/image" Target="../media/image55.png"/><Relationship Id="rId3" Type="http://schemas.openxmlformats.org/officeDocument/2006/relationships/tags" Target="../tags/tag213.xml"/><Relationship Id="rId21" Type="http://schemas.openxmlformats.org/officeDocument/2006/relationships/image" Target="../media/image57.png"/><Relationship Id="rId7" Type="http://schemas.openxmlformats.org/officeDocument/2006/relationships/image" Target="../media/image1.emf"/><Relationship Id="rId12" Type="http://schemas.openxmlformats.org/officeDocument/2006/relationships/image" Target="../media/image61.png"/><Relationship Id="rId17" Type="http://schemas.openxmlformats.org/officeDocument/2006/relationships/image" Target="../media/image66.png"/><Relationship Id="rId2" Type="http://schemas.openxmlformats.org/officeDocument/2006/relationships/tags" Target="../tags/tag212.xml"/><Relationship Id="rId16" Type="http://schemas.openxmlformats.org/officeDocument/2006/relationships/image" Target="../media/image65.png"/><Relationship Id="rId20" Type="http://schemas.microsoft.com/office/2007/relationships/hdphoto" Target="../media/hdphoto6.wdp"/><Relationship Id="rId1" Type="http://schemas.openxmlformats.org/officeDocument/2006/relationships/vmlDrawing" Target="../drawings/vmlDrawing61.vml"/><Relationship Id="rId6" Type="http://schemas.openxmlformats.org/officeDocument/2006/relationships/oleObject" Target="../embeddings/oleObject69.bin"/><Relationship Id="rId11" Type="http://schemas.microsoft.com/office/2007/relationships/hdphoto" Target="../media/hdphoto8.wdp"/><Relationship Id="rId5" Type="http://schemas.openxmlformats.org/officeDocument/2006/relationships/notesSlide" Target="../notesSlides/notesSlide59.xml"/><Relationship Id="rId15" Type="http://schemas.openxmlformats.org/officeDocument/2006/relationships/image" Target="../media/image64.png"/><Relationship Id="rId10" Type="http://schemas.openxmlformats.org/officeDocument/2006/relationships/image" Target="../media/image60.png"/><Relationship Id="rId19" Type="http://schemas.openxmlformats.org/officeDocument/2006/relationships/image" Target="../media/image56.png"/><Relationship Id="rId4" Type="http://schemas.openxmlformats.org/officeDocument/2006/relationships/slideLayout" Target="../slideLayouts/slideLayout2.xml"/><Relationship Id="rId9" Type="http://schemas.openxmlformats.org/officeDocument/2006/relationships/image" Target="../media/image59.png"/><Relationship Id="rId14" Type="http://schemas.openxmlformats.org/officeDocument/2006/relationships/image" Target="../media/image63.png"/><Relationship Id="rId22" Type="http://schemas.microsoft.com/office/2007/relationships/hdphoto" Target="../media/hdphoto7.wdp"/></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7.png"/><Relationship Id="rId2" Type="http://schemas.openxmlformats.org/officeDocument/2006/relationships/tags" Target="../tags/tag214.xml"/><Relationship Id="rId1" Type="http://schemas.openxmlformats.org/officeDocument/2006/relationships/vmlDrawing" Target="../drawings/vmlDrawing62.vml"/><Relationship Id="rId6" Type="http://schemas.openxmlformats.org/officeDocument/2006/relationships/image" Target="../media/image1.emf"/><Relationship Id="rId5" Type="http://schemas.openxmlformats.org/officeDocument/2006/relationships/oleObject" Target="../embeddings/oleObject70.bin"/><Relationship Id="rId4" Type="http://schemas.openxmlformats.org/officeDocument/2006/relationships/notesSlide" Target="../notesSlides/notesSlide60.xml"/></Relationships>
</file>

<file path=ppt/slides/_rels/slide67.xml.rels><?xml version="1.0" encoding="UTF-8" standalone="yes"?>
<Relationships xmlns="http://schemas.openxmlformats.org/package/2006/relationships"><Relationship Id="rId8" Type="http://schemas.openxmlformats.org/officeDocument/2006/relationships/hyperlink" Target="http://www.eclipsesolutions.org/" TargetMode="External"/><Relationship Id="rId3" Type="http://schemas.openxmlformats.org/officeDocument/2006/relationships/tags" Target="../tags/tag216.xml"/><Relationship Id="rId7" Type="http://schemas.openxmlformats.org/officeDocument/2006/relationships/image" Target="../media/image1.emf"/><Relationship Id="rId2" Type="http://schemas.openxmlformats.org/officeDocument/2006/relationships/tags" Target="../tags/tag215.xml"/><Relationship Id="rId1" Type="http://schemas.openxmlformats.org/officeDocument/2006/relationships/vmlDrawing" Target="../drawings/vmlDrawing63.vml"/><Relationship Id="rId6" Type="http://schemas.openxmlformats.org/officeDocument/2006/relationships/oleObject" Target="../embeddings/oleObject71.bin"/><Relationship Id="rId5" Type="http://schemas.openxmlformats.org/officeDocument/2006/relationships/notesSlide" Target="../notesSlides/notesSlide61.xml"/><Relationship Id="rId10" Type="http://schemas.openxmlformats.org/officeDocument/2006/relationships/image" Target="../media/image67.png"/><Relationship Id="rId4" Type="http://schemas.openxmlformats.org/officeDocument/2006/relationships/slideLayout" Target="../slideLayouts/slideLayout2.xml"/><Relationship Id="rId9" Type="http://schemas.openxmlformats.org/officeDocument/2006/relationships/image" Target="../media/image30.png"/></Relationships>
</file>

<file path=ppt/slides/_rels/slide68.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2.png"/><Relationship Id="rId18" Type="http://schemas.openxmlformats.org/officeDocument/2006/relationships/image" Target="../media/image55.png"/><Relationship Id="rId3" Type="http://schemas.openxmlformats.org/officeDocument/2006/relationships/tags" Target="../tags/tag218.xml"/><Relationship Id="rId21" Type="http://schemas.openxmlformats.org/officeDocument/2006/relationships/image" Target="../media/image57.png"/><Relationship Id="rId7" Type="http://schemas.openxmlformats.org/officeDocument/2006/relationships/image" Target="../media/image1.emf"/><Relationship Id="rId12" Type="http://schemas.openxmlformats.org/officeDocument/2006/relationships/image" Target="../media/image61.png"/><Relationship Id="rId17" Type="http://schemas.openxmlformats.org/officeDocument/2006/relationships/image" Target="../media/image66.png"/><Relationship Id="rId2" Type="http://schemas.openxmlformats.org/officeDocument/2006/relationships/tags" Target="../tags/tag217.xml"/><Relationship Id="rId16" Type="http://schemas.openxmlformats.org/officeDocument/2006/relationships/image" Target="../media/image65.png"/><Relationship Id="rId20" Type="http://schemas.microsoft.com/office/2007/relationships/hdphoto" Target="../media/hdphoto6.wdp"/><Relationship Id="rId1" Type="http://schemas.openxmlformats.org/officeDocument/2006/relationships/vmlDrawing" Target="../drawings/vmlDrawing64.vml"/><Relationship Id="rId6" Type="http://schemas.openxmlformats.org/officeDocument/2006/relationships/oleObject" Target="../embeddings/oleObject72.bin"/><Relationship Id="rId11" Type="http://schemas.microsoft.com/office/2007/relationships/hdphoto" Target="../media/hdphoto8.wdp"/><Relationship Id="rId5" Type="http://schemas.openxmlformats.org/officeDocument/2006/relationships/notesSlide" Target="../notesSlides/notesSlide62.xml"/><Relationship Id="rId15" Type="http://schemas.openxmlformats.org/officeDocument/2006/relationships/image" Target="../media/image64.png"/><Relationship Id="rId10" Type="http://schemas.openxmlformats.org/officeDocument/2006/relationships/image" Target="../media/image60.png"/><Relationship Id="rId19" Type="http://schemas.openxmlformats.org/officeDocument/2006/relationships/image" Target="../media/image56.png"/><Relationship Id="rId4" Type="http://schemas.openxmlformats.org/officeDocument/2006/relationships/slideLayout" Target="../slideLayouts/slideLayout2.xml"/><Relationship Id="rId9" Type="http://schemas.openxmlformats.org/officeDocument/2006/relationships/image" Target="../media/image59.png"/><Relationship Id="rId14" Type="http://schemas.openxmlformats.org/officeDocument/2006/relationships/image" Target="../media/image63.png"/><Relationship Id="rId22" Type="http://schemas.microsoft.com/office/2007/relationships/hdphoto" Target="../media/hdphoto7.wdp"/></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1.png"/><Relationship Id="rId2" Type="http://schemas.openxmlformats.org/officeDocument/2006/relationships/tags" Target="../tags/tag219.xml"/><Relationship Id="rId1" Type="http://schemas.openxmlformats.org/officeDocument/2006/relationships/vmlDrawing" Target="../drawings/vmlDrawing65.vml"/><Relationship Id="rId6" Type="http://schemas.openxmlformats.org/officeDocument/2006/relationships/image" Target="../media/image1.emf"/><Relationship Id="rId5" Type="http://schemas.openxmlformats.org/officeDocument/2006/relationships/oleObject" Target="../embeddings/oleObject73.bin"/><Relationship Id="rId4" Type="http://schemas.openxmlformats.org/officeDocument/2006/relationships/notesSlide" Target="../notesSlides/notesSlide63.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tags" Target="../tags/tag9.xml"/><Relationship Id="rId7" Type="http://schemas.openxmlformats.org/officeDocument/2006/relationships/image" Target="../media/image1.emf"/><Relationship Id="rId12" Type="http://schemas.openxmlformats.org/officeDocument/2006/relationships/image" Target="../media/image12.png"/><Relationship Id="rId2" Type="http://schemas.openxmlformats.org/officeDocument/2006/relationships/tags" Target="../tags/tag8.xml"/><Relationship Id="rId16" Type="http://schemas.openxmlformats.org/officeDocument/2006/relationships/image" Target="../media/image15.png"/><Relationship Id="rId1" Type="http://schemas.openxmlformats.org/officeDocument/2006/relationships/vmlDrawing" Target="../drawings/vmlDrawing6.vml"/><Relationship Id="rId6" Type="http://schemas.openxmlformats.org/officeDocument/2006/relationships/oleObject" Target="../embeddings/oleObject6.bin"/><Relationship Id="rId11" Type="http://schemas.openxmlformats.org/officeDocument/2006/relationships/image" Target="../media/image11.png"/><Relationship Id="rId5" Type="http://schemas.openxmlformats.org/officeDocument/2006/relationships/notesSlide" Target="../notesSlides/notesSlide5.xml"/><Relationship Id="rId15" Type="http://schemas.openxmlformats.org/officeDocument/2006/relationships/image" Target="../media/image14.png"/><Relationship Id="rId10" Type="http://schemas.openxmlformats.org/officeDocument/2006/relationships/image" Target="../media/image10.png"/><Relationship Id="rId4" Type="http://schemas.openxmlformats.org/officeDocument/2006/relationships/slideLayout" Target="../slideLayouts/slideLayout2.xml"/><Relationship Id="rId9" Type="http://schemas.openxmlformats.org/officeDocument/2006/relationships/image" Target="../media/image9.png"/><Relationship Id="rId14" Type="http://schemas.microsoft.com/office/2007/relationships/hdphoto" Target="../media/hdphoto1.wdp"/></Relationships>
</file>

<file path=ppt/slides/_rels/slide7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hyperlink" Target="http://www.pulsetoday.co.uk/home/practical-commissioning/how-our-acute-visiting-service-reduced-emergency-admissions-by-30-per-cent/20002277.article" TargetMode="External"/><Relationship Id="rId3" Type="http://schemas.openxmlformats.org/officeDocument/2006/relationships/tags" Target="../tags/tag221.xml"/><Relationship Id="rId7" Type="http://schemas.openxmlformats.org/officeDocument/2006/relationships/image" Target="../media/image1.emf"/><Relationship Id="rId2" Type="http://schemas.openxmlformats.org/officeDocument/2006/relationships/tags" Target="../tags/tag220.xml"/><Relationship Id="rId1" Type="http://schemas.openxmlformats.org/officeDocument/2006/relationships/vmlDrawing" Target="../drawings/vmlDrawing66.vml"/><Relationship Id="rId6" Type="http://schemas.openxmlformats.org/officeDocument/2006/relationships/oleObject" Target="../embeddings/oleObject74.bin"/><Relationship Id="rId11" Type="http://schemas.openxmlformats.org/officeDocument/2006/relationships/image" Target="../media/image61.png"/><Relationship Id="rId5" Type="http://schemas.openxmlformats.org/officeDocument/2006/relationships/notesSlide" Target="../notesSlides/notesSlide64.xml"/><Relationship Id="rId10" Type="http://schemas.openxmlformats.org/officeDocument/2006/relationships/image" Target="../media/image30.png"/><Relationship Id="rId4" Type="http://schemas.openxmlformats.org/officeDocument/2006/relationships/slideLayout" Target="../slideLayouts/slideLayout2.xml"/><Relationship Id="rId9" Type="http://schemas.openxmlformats.org/officeDocument/2006/relationships/hyperlink" Target="http://www.gpcaregroup-cic.co.uk/Acute-Visiting-Scheme.aspx" TargetMode="External"/></Relationships>
</file>

<file path=ppt/slides/_rels/slide72.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2.png"/><Relationship Id="rId18" Type="http://schemas.openxmlformats.org/officeDocument/2006/relationships/image" Target="../media/image55.png"/><Relationship Id="rId3" Type="http://schemas.openxmlformats.org/officeDocument/2006/relationships/tags" Target="../tags/tag223.xml"/><Relationship Id="rId21" Type="http://schemas.openxmlformats.org/officeDocument/2006/relationships/image" Target="../media/image57.png"/><Relationship Id="rId7" Type="http://schemas.openxmlformats.org/officeDocument/2006/relationships/image" Target="../media/image1.emf"/><Relationship Id="rId12" Type="http://schemas.openxmlformats.org/officeDocument/2006/relationships/image" Target="../media/image61.png"/><Relationship Id="rId17" Type="http://schemas.openxmlformats.org/officeDocument/2006/relationships/image" Target="../media/image66.png"/><Relationship Id="rId2" Type="http://schemas.openxmlformats.org/officeDocument/2006/relationships/tags" Target="../tags/tag222.xml"/><Relationship Id="rId16" Type="http://schemas.openxmlformats.org/officeDocument/2006/relationships/image" Target="../media/image65.png"/><Relationship Id="rId20" Type="http://schemas.microsoft.com/office/2007/relationships/hdphoto" Target="../media/hdphoto6.wdp"/><Relationship Id="rId1" Type="http://schemas.openxmlformats.org/officeDocument/2006/relationships/vmlDrawing" Target="../drawings/vmlDrawing67.vml"/><Relationship Id="rId6" Type="http://schemas.openxmlformats.org/officeDocument/2006/relationships/oleObject" Target="../embeddings/oleObject75.bin"/><Relationship Id="rId11" Type="http://schemas.microsoft.com/office/2007/relationships/hdphoto" Target="../media/hdphoto8.wdp"/><Relationship Id="rId5" Type="http://schemas.openxmlformats.org/officeDocument/2006/relationships/notesSlide" Target="../notesSlides/notesSlide65.xml"/><Relationship Id="rId15" Type="http://schemas.openxmlformats.org/officeDocument/2006/relationships/image" Target="../media/image64.png"/><Relationship Id="rId10" Type="http://schemas.openxmlformats.org/officeDocument/2006/relationships/image" Target="../media/image60.png"/><Relationship Id="rId19" Type="http://schemas.openxmlformats.org/officeDocument/2006/relationships/image" Target="../media/image56.png"/><Relationship Id="rId4" Type="http://schemas.openxmlformats.org/officeDocument/2006/relationships/slideLayout" Target="../slideLayouts/slideLayout2.xml"/><Relationship Id="rId9" Type="http://schemas.openxmlformats.org/officeDocument/2006/relationships/image" Target="../media/image59.png"/><Relationship Id="rId14" Type="http://schemas.openxmlformats.org/officeDocument/2006/relationships/image" Target="../media/image63.png"/><Relationship Id="rId22" Type="http://schemas.microsoft.com/office/2007/relationships/hdphoto" Target="../media/hdphoto7.wdp"/></Relationships>
</file>

<file path=ppt/slides/_rels/slide73.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slideLayout" Target="../slideLayouts/slideLayout2.xml"/><Relationship Id="rId7" Type="http://schemas.openxmlformats.org/officeDocument/2006/relationships/image" Target="../media/image68.png"/><Relationship Id="rId2" Type="http://schemas.openxmlformats.org/officeDocument/2006/relationships/tags" Target="../tags/tag224.xml"/><Relationship Id="rId1" Type="http://schemas.openxmlformats.org/officeDocument/2006/relationships/vmlDrawing" Target="../drawings/vmlDrawing68.vml"/><Relationship Id="rId6" Type="http://schemas.openxmlformats.org/officeDocument/2006/relationships/image" Target="../media/image1.emf"/><Relationship Id="rId5" Type="http://schemas.openxmlformats.org/officeDocument/2006/relationships/oleObject" Target="../embeddings/oleObject76.bin"/><Relationship Id="rId4" Type="http://schemas.openxmlformats.org/officeDocument/2006/relationships/notesSlide" Target="../notesSlides/notesSlide66.xml"/></Relationships>
</file>

<file path=ppt/slides/_rels/slide74.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slideLayout" Target="../slideLayouts/slideLayout2.xml"/><Relationship Id="rId7" Type="http://schemas.openxmlformats.org/officeDocument/2006/relationships/image" Target="../media/image68.png"/><Relationship Id="rId2" Type="http://schemas.openxmlformats.org/officeDocument/2006/relationships/tags" Target="../tags/tag225.xml"/><Relationship Id="rId1" Type="http://schemas.openxmlformats.org/officeDocument/2006/relationships/vmlDrawing" Target="../drawings/vmlDrawing69.vml"/><Relationship Id="rId6" Type="http://schemas.openxmlformats.org/officeDocument/2006/relationships/image" Target="../media/image1.emf"/><Relationship Id="rId5" Type="http://schemas.openxmlformats.org/officeDocument/2006/relationships/oleObject" Target="../embeddings/oleObject77.bin"/><Relationship Id="rId4" Type="http://schemas.openxmlformats.org/officeDocument/2006/relationships/notesSlide" Target="../notesSlides/notesSlide67.xml"/></Relationships>
</file>

<file path=ppt/slides/_rels/slide7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227.xml"/><Relationship Id="rId7" Type="http://schemas.openxmlformats.org/officeDocument/2006/relationships/image" Target="../media/image1.emf"/><Relationship Id="rId2" Type="http://schemas.openxmlformats.org/officeDocument/2006/relationships/tags" Target="../tags/tag226.xml"/><Relationship Id="rId1" Type="http://schemas.openxmlformats.org/officeDocument/2006/relationships/vmlDrawing" Target="../drawings/vmlDrawing70.vml"/><Relationship Id="rId6" Type="http://schemas.openxmlformats.org/officeDocument/2006/relationships/oleObject" Target="../embeddings/oleObject78.bin"/><Relationship Id="rId5" Type="http://schemas.openxmlformats.org/officeDocument/2006/relationships/notesSlide" Target="../notesSlides/notesSlide68.xml"/><Relationship Id="rId10" Type="http://schemas.microsoft.com/office/2007/relationships/hdphoto" Target="../media/hdphoto9.wdp"/><Relationship Id="rId4" Type="http://schemas.openxmlformats.org/officeDocument/2006/relationships/slideLayout" Target="../slideLayouts/slideLayout2.xml"/><Relationship Id="rId9" Type="http://schemas.openxmlformats.org/officeDocument/2006/relationships/image" Target="../media/image68.png"/></Relationships>
</file>

<file path=ppt/slides/_rels/slide76.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2.png"/><Relationship Id="rId18" Type="http://schemas.openxmlformats.org/officeDocument/2006/relationships/image" Target="../media/image55.png"/><Relationship Id="rId3" Type="http://schemas.openxmlformats.org/officeDocument/2006/relationships/tags" Target="../tags/tag229.xml"/><Relationship Id="rId21" Type="http://schemas.openxmlformats.org/officeDocument/2006/relationships/image" Target="../media/image57.png"/><Relationship Id="rId7" Type="http://schemas.openxmlformats.org/officeDocument/2006/relationships/image" Target="../media/image1.emf"/><Relationship Id="rId12" Type="http://schemas.openxmlformats.org/officeDocument/2006/relationships/image" Target="../media/image61.png"/><Relationship Id="rId17" Type="http://schemas.openxmlformats.org/officeDocument/2006/relationships/image" Target="../media/image66.png"/><Relationship Id="rId2" Type="http://schemas.openxmlformats.org/officeDocument/2006/relationships/tags" Target="../tags/tag228.xml"/><Relationship Id="rId16" Type="http://schemas.openxmlformats.org/officeDocument/2006/relationships/image" Target="../media/image65.png"/><Relationship Id="rId20" Type="http://schemas.microsoft.com/office/2007/relationships/hdphoto" Target="../media/hdphoto6.wdp"/><Relationship Id="rId1" Type="http://schemas.openxmlformats.org/officeDocument/2006/relationships/vmlDrawing" Target="../drawings/vmlDrawing71.vml"/><Relationship Id="rId6" Type="http://schemas.openxmlformats.org/officeDocument/2006/relationships/oleObject" Target="../embeddings/oleObject79.bin"/><Relationship Id="rId11" Type="http://schemas.microsoft.com/office/2007/relationships/hdphoto" Target="../media/hdphoto8.wdp"/><Relationship Id="rId5" Type="http://schemas.openxmlformats.org/officeDocument/2006/relationships/notesSlide" Target="../notesSlides/notesSlide69.xml"/><Relationship Id="rId15" Type="http://schemas.openxmlformats.org/officeDocument/2006/relationships/image" Target="../media/image64.png"/><Relationship Id="rId10" Type="http://schemas.openxmlformats.org/officeDocument/2006/relationships/image" Target="../media/image60.png"/><Relationship Id="rId19" Type="http://schemas.openxmlformats.org/officeDocument/2006/relationships/image" Target="../media/image56.png"/><Relationship Id="rId4" Type="http://schemas.openxmlformats.org/officeDocument/2006/relationships/slideLayout" Target="../slideLayouts/slideLayout2.xml"/><Relationship Id="rId9" Type="http://schemas.openxmlformats.org/officeDocument/2006/relationships/image" Target="../media/image59.png"/><Relationship Id="rId14" Type="http://schemas.openxmlformats.org/officeDocument/2006/relationships/image" Target="../media/image63.png"/><Relationship Id="rId22" Type="http://schemas.microsoft.com/office/2007/relationships/hdphoto" Target="../media/hdphoto7.wdp"/></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9.png"/><Relationship Id="rId2" Type="http://schemas.openxmlformats.org/officeDocument/2006/relationships/tags" Target="../tags/tag230.xml"/><Relationship Id="rId1" Type="http://schemas.openxmlformats.org/officeDocument/2006/relationships/vmlDrawing" Target="../drawings/vmlDrawing72.vml"/><Relationship Id="rId6" Type="http://schemas.openxmlformats.org/officeDocument/2006/relationships/image" Target="../media/image1.emf"/><Relationship Id="rId5" Type="http://schemas.openxmlformats.org/officeDocument/2006/relationships/oleObject" Target="../embeddings/oleObject80.bin"/><Relationship Id="rId4" Type="http://schemas.openxmlformats.org/officeDocument/2006/relationships/notesSlide" Target="../notesSlides/notesSlide70.xml"/></Relationships>
</file>

<file path=ppt/slides/_rels/slide78.xml.rels><?xml version="1.0" encoding="UTF-8" standalone="yes"?>
<Relationships xmlns="http://schemas.openxmlformats.org/package/2006/relationships"><Relationship Id="rId8" Type="http://schemas.openxmlformats.org/officeDocument/2006/relationships/hyperlink" Target="mailto:contactus@evidence.nhs.uk" TargetMode="External"/><Relationship Id="rId3" Type="http://schemas.openxmlformats.org/officeDocument/2006/relationships/tags" Target="../tags/tag232.xml"/><Relationship Id="rId7" Type="http://schemas.openxmlformats.org/officeDocument/2006/relationships/image" Target="../media/image1.emf"/><Relationship Id="rId2" Type="http://schemas.openxmlformats.org/officeDocument/2006/relationships/tags" Target="../tags/tag231.xml"/><Relationship Id="rId1" Type="http://schemas.openxmlformats.org/officeDocument/2006/relationships/vmlDrawing" Target="../drawings/vmlDrawing73.vml"/><Relationship Id="rId6" Type="http://schemas.openxmlformats.org/officeDocument/2006/relationships/oleObject" Target="../embeddings/oleObject81.bin"/><Relationship Id="rId5" Type="http://schemas.openxmlformats.org/officeDocument/2006/relationships/notesSlide" Target="../notesSlides/notesSlide71.xml"/><Relationship Id="rId10" Type="http://schemas.openxmlformats.org/officeDocument/2006/relationships/image" Target="../media/image69.png"/><Relationship Id="rId4" Type="http://schemas.openxmlformats.org/officeDocument/2006/relationships/slideLayout" Target="../slideLayouts/slideLayout2.xml"/><Relationship Id="rId9" Type="http://schemas.openxmlformats.org/officeDocument/2006/relationships/image" Target="../media/image30.png"/></Relationships>
</file>

<file path=ppt/slides/_rels/slide79.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2.png"/><Relationship Id="rId18" Type="http://schemas.openxmlformats.org/officeDocument/2006/relationships/image" Target="../media/image55.png"/><Relationship Id="rId3" Type="http://schemas.openxmlformats.org/officeDocument/2006/relationships/tags" Target="../tags/tag234.xml"/><Relationship Id="rId21" Type="http://schemas.openxmlformats.org/officeDocument/2006/relationships/image" Target="../media/image57.png"/><Relationship Id="rId7" Type="http://schemas.openxmlformats.org/officeDocument/2006/relationships/image" Target="../media/image1.emf"/><Relationship Id="rId12" Type="http://schemas.openxmlformats.org/officeDocument/2006/relationships/image" Target="../media/image61.png"/><Relationship Id="rId17" Type="http://schemas.openxmlformats.org/officeDocument/2006/relationships/image" Target="../media/image66.png"/><Relationship Id="rId2" Type="http://schemas.openxmlformats.org/officeDocument/2006/relationships/tags" Target="../tags/tag233.xml"/><Relationship Id="rId16" Type="http://schemas.openxmlformats.org/officeDocument/2006/relationships/image" Target="../media/image65.png"/><Relationship Id="rId20" Type="http://schemas.microsoft.com/office/2007/relationships/hdphoto" Target="../media/hdphoto6.wdp"/><Relationship Id="rId1" Type="http://schemas.openxmlformats.org/officeDocument/2006/relationships/vmlDrawing" Target="../drawings/vmlDrawing74.vml"/><Relationship Id="rId6" Type="http://schemas.openxmlformats.org/officeDocument/2006/relationships/oleObject" Target="../embeddings/oleObject82.bin"/><Relationship Id="rId11" Type="http://schemas.microsoft.com/office/2007/relationships/hdphoto" Target="../media/hdphoto8.wdp"/><Relationship Id="rId5" Type="http://schemas.openxmlformats.org/officeDocument/2006/relationships/notesSlide" Target="../notesSlides/notesSlide72.xml"/><Relationship Id="rId15" Type="http://schemas.openxmlformats.org/officeDocument/2006/relationships/image" Target="../media/image64.png"/><Relationship Id="rId10" Type="http://schemas.openxmlformats.org/officeDocument/2006/relationships/image" Target="../media/image60.png"/><Relationship Id="rId19" Type="http://schemas.openxmlformats.org/officeDocument/2006/relationships/image" Target="../media/image56.png"/><Relationship Id="rId4" Type="http://schemas.openxmlformats.org/officeDocument/2006/relationships/slideLayout" Target="../slideLayouts/slideLayout2.xml"/><Relationship Id="rId9" Type="http://schemas.openxmlformats.org/officeDocument/2006/relationships/image" Target="../media/image59.png"/><Relationship Id="rId14" Type="http://schemas.openxmlformats.org/officeDocument/2006/relationships/image" Target="../media/image63.png"/><Relationship Id="rId22" Type="http://schemas.microsoft.com/office/2007/relationships/hdphoto" Target="../media/hdphoto7.wdp"/></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tags" Target="../tags/tag11.xml"/><Relationship Id="rId7" Type="http://schemas.openxmlformats.org/officeDocument/2006/relationships/image" Target="../media/image1.emf"/><Relationship Id="rId12" Type="http://schemas.openxmlformats.org/officeDocument/2006/relationships/image" Target="../media/image11.png"/><Relationship Id="rId2" Type="http://schemas.openxmlformats.org/officeDocument/2006/relationships/tags" Target="../tags/tag10.xml"/><Relationship Id="rId16" Type="http://schemas.openxmlformats.org/officeDocument/2006/relationships/image" Target="../media/image14.png"/><Relationship Id="rId1" Type="http://schemas.openxmlformats.org/officeDocument/2006/relationships/vmlDrawing" Target="../drawings/vmlDrawing7.vml"/><Relationship Id="rId6" Type="http://schemas.openxmlformats.org/officeDocument/2006/relationships/oleObject" Target="../embeddings/oleObject7.bin"/><Relationship Id="rId11" Type="http://schemas.openxmlformats.org/officeDocument/2006/relationships/image" Target="../media/image10.png"/><Relationship Id="rId5" Type="http://schemas.openxmlformats.org/officeDocument/2006/relationships/notesSlide" Target="../notesSlides/notesSlide6.xml"/><Relationship Id="rId15" Type="http://schemas.microsoft.com/office/2007/relationships/hdphoto" Target="../media/hdphoto1.wdp"/><Relationship Id="rId10" Type="http://schemas.openxmlformats.org/officeDocument/2006/relationships/image" Target="../media/image15.png"/><Relationship Id="rId4" Type="http://schemas.openxmlformats.org/officeDocument/2006/relationships/slideLayout" Target="../slideLayouts/slideLayout2.xml"/><Relationship Id="rId9" Type="http://schemas.openxmlformats.org/officeDocument/2006/relationships/image" Target="../media/image9.png"/><Relationship Id="rId14" Type="http://schemas.openxmlformats.org/officeDocument/2006/relationships/image" Target="../media/image13.png"/></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3.png"/><Relationship Id="rId2" Type="http://schemas.openxmlformats.org/officeDocument/2006/relationships/tags" Target="../tags/tag235.xml"/><Relationship Id="rId1" Type="http://schemas.openxmlformats.org/officeDocument/2006/relationships/vmlDrawing" Target="../drawings/vmlDrawing75.vml"/><Relationship Id="rId6" Type="http://schemas.openxmlformats.org/officeDocument/2006/relationships/image" Target="../media/image1.emf"/><Relationship Id="rId5" Type="http://schemas.openxmlformats.org/officeDocument/2006/relationships/oleObject" Target="../embeddings/oleObject83.bin"/><Relationship Id="rId4" Type="http://schemas.openxmlformats.org/officeDocument/2006/relationships/notesSlide" Target="../notesSlides/notesSlide73.xml"/></Relationships>
</file>

<file path=ppt/slides/_rels/slide81.xml.rels><?xml version="1.0" encoding="UTF-8" standalone="yes"?>
<Relationships xmlns="http://schemas.openxmlformats.org/package/2006/relationships"><Relationship Id="rId8" Type="http://schemas.openxmlformats.org/officeDocument/2006/relationships/hyperlink" Target="http://www.nesta.org.uk/about_us/assets/features/people-powered-health_catalogue" TargetMode="External"/><Relationship Id="rId3" Type="http://schemas.openxmlformats.org/officeDocument/2006/relationships/tags" Target="../tags/tag237.xml"/><Relationship Id="rId7" Type="http://schemas.openxmlformats.org/officeDocument/2006/relationships/image" Target="../media/image1.emf"/><Relationship Id="rId12" Type="http://schemas.openxmlformats.org/officeDocument/2006/relationships/image" Target="../media/image63.png"/><Relationship Id="rId2" Type="http://schemas.openxmlformats.org/officeDocument/2006/relationships/tags" Target="../tags/tag236.xml"/><Relationship Id="rId1" Type="http://schemas.openxmlformats.org/officeDocument/2006/relationships/vmlDrawing" Target="../drawings/vmlDrawing76.vml"/><Relationship Id="rId6" Type="http://schemas.openxmlformats.org/officeDocument/2006/relationships/oleObject" Target="../embeddings/oleObject84.bin"/><Relationship Id="rId11" Type="http://schemas.openxmlformats.org/officeDocument/2006/relationships/image" Target="../media/image30.png"/><Relationship Id="rId5" Type="http://schemas.openxmlformats.org/officeDocument/2006/relationships/notesSlide" Target="../notesSlides/notesSlide74.xml"/><Relationship Id="rId10" Type="http://schemas.openxmlformats.org/officeDocument/2006/relationships/hyperlink" Target="http://www.hear-us.org/aboutthem/croydonsupportgroups/othersupportgroupssun.html" TargetMode="External"/><Relationship Id="rId4" Type="http://schemas.openxmlformats.org/officeDocument/2006/relationships/slideLayout" Target="../slideLayouts/slideLayout2.xml"/><Relationship Id="rId9" Type="http://schemas.openxmlformats.org/officeDocument/2006/relationships/hyperlink" Target="http://www.hear-us.org/aboutthem/croydonslam/slamsservices/touchstoneansthesunproject/pdf/CroydonSunProject.pdf" TargetMode="External"/></Relationships>
</file>

<file path=ppt/slides/_rels/slide82.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2.png"/><Relationship Id="rId18" Type="http://schemas.openxmlformats.org/officeDocument/2006/relationships/image" Target="../media/image55.png"/><Relationship Id="rId3" Type="http://schemas.openxmlformats.org/officeDocument/2006/relationships/tags" Target="../tags/tag239.xml"/><Relationship Id="rId21" Type="http://schemas.openxmlformats.org/officeDocument/2006/relationships/image" Target="../media/image57.png"/><Relationship Id="rId7" Type="http://schemas.openxmlformats.org/officeDocument/2006/relationships/image" Target="../media/image1.emf"/><Relationship Id="rId12" Type="http://schemas.openxmlformats.org/officeDocument/2006/relationships/image" Target="../media/image61.png"/><Relationship Id="rId17" Type="http://schemas.openxmlformats.org/officeDocument/2006/relationships/image" Target="../media/image66.png"/><Relationship Id="rId2" Type="http://schemas.openxmlformats.org/officeDocument/2006/relationships/tags" Target="../tags/tag238.xml"/><Relationship Id="rId16" Type="http://schemas.openxmlformats.org/officeDocument/2006/relationships/image" Target="../media/image65.png"/><Relationship Id="rId20" Type="http://schemas.microsoft.com/office/2007/relationships/hdphoto" Target="../media/hdphoto6.wdp"/><Relationship Id="rId1" Type="http://schemas.openxmlformats.org/officeDocument/2006/relationships/vmlDrawing" Target="../drawings/vmlDrawing77.vml"/><Relationship Id="rId6" Type="http://schemas.openxmlformats.org/officeDocument/2006/relationships/oleObject" Target="../embeddings/oleObject85.bin"/><Relationship Id="rId11" Type="http://schemas.microsoft.com/office/2007/relationships/hdphoto" Target="../media/hdphoto8.wdp"/><Relationship Id="rId5" Type="http://schemas.openxmlformats.org/officeDocument/2006/relationships/notesSlide" Target="../notesSlides/notesSlide75.xml"/><Relationship Id="rId15" Type="http://schemas.openxmlformats.org/officeDocument/2006/relationships/image" Target="../media/image64.png"/><Relationship Id="rId10" Type="http://schemas.openxmlformats.org/officeDocument/2006/relationships/image" Target="../media/image60.png"/><Relationship Id="rId19" Type="http://schemas.openxmlformats.org/officeDocument/2006/relationships/image" Target="../media/image56.png"/><Relationship Id="rId4" Type="http://schemas.openxmlformats.org/officeDocument/2006/relationships/slideLayout" Target="../slideLayouts/slideLayout2.xml"/><Relationship Id="rId9" Type="http://schemas.openxmlformats.org/officeDocument/2006/relationships/image" Target="../media/image59.png"/><Relationship Id="rId14" Type="http://schemas.openxmlformats.org/officeDocument/2006/relationships/image" Target="../media/image63.png"/><Relationship Id="rId22" Type="http://schemas.microsoft.com/office/2007/relationships/hdphoto" Target="../media/hdphoto7.wdp"/></Relationships>
</file>

<file path=ppt/slides/_rels/slide83.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slideLayout" Target="../slideLayouts/slideLayout2.xml"/><Relationship Id="rId7" Type="http://schemas.openxmlformats.org/officeDocument/2006/relationships/image" Target="../media/image70.png"/><Relationship Id="rId2" Type="http://schemas.openxmlformats.org/officeDocument/2006/relationships/tags" Target="../tags/tag240.xml"/><Relationship Id="rId1" Type="http://schemas.openxmlformats.org/officeDocument/2006/relationships/vmlDrawing" Target="../drawings/vmlDrawing78.vml"/><Relationship Id="rId6" Type="http://schemas.openxmlformats.org/officeDocument/2006/relationships/image" Target="../media/image1.emf"/><Relationship Id="rId5" Type="http://schemas.openxmlformats.org/officeDocument/2006/relationships/oleObject" Target="../embeddings/oleObject86.bin"/><Relationship Id="rId4" Type="http://schemas.openxmlformats.org/officeDocument/2006/relationships/notesSlide" Target="../notesSlides/notesSlide76.xml"/></Relationships>
</file>

<file path=ppt/slides/_rels/slide8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242.xml"/><Relationship Id="rId7" Type="http://schemas.openxmlformats.org/officeDocument/2006/relationships/image" Target="../media/image1.emf"/><Relationship Id="rId2" Type="http://schemas.openxmlformats.org/officeDocument/2006/relationships/tags" Target="../tags/tag241.xml"/><Relationship Id="rId1" Type="http://schemas.openxmlformats.org/officeDocument/2006/relationships/vmlDrawing" Target="../drawings/vmlDrawing79.vml"/><Relationship Id="rId6" Type="http://schemas.openxmlformats.org/officeDocument/2006/relationships/oleObject" Target="../embeddings/oleObject87.bin"/><Relationship Id="rId5" Type="http://schemas.openxmlformats.org/officeDocument/2006/relationships/notesSlide" Target="../notesSlides/notesSlide77.xml"/><Relationship Id="rId10" Type="http://schemas.microsoft.com/office/2007/relationships/hdphoto" Target="../media/hdphoto10.wdp"/><Relationship Id="rId4" Type="http://schemas.openxmlformats.org/officeDocument/2006/relationships/slideLayout" Target="../slideLayouts/slideLayout2.xml"/><Relationship Id="rId9" Type="http://schemas.openxmlformats.org/officeDocument/2006/relationships/image" Target="../media/image70.png"/></Relationships>
</file>

<file path=ppt/slides/_rels/slide85.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2.png"/><Relationship Id="rId18" Type="http://schemas.openxmlformats.org/officeDocument/2006/relationships/image" Target="../media/image55.png"/><Relationship Id="rId3" Type="http://schemas.openxmlformats.org/officeDocument/2006/relationships/tags" Target="../tags/tag244.xml"/><Relationship Id="rId21" Type="http://schemas.openxmlformats.org/officeDocument/2006/relationships/image" Target="../media/image57.png"/><Relationship Id="rId7" Type="http://schemas.openxmlformats.org/officeDocument/2006/relationships/image" Target="../media/image1.emf"/><Relationship Id="rId12" Type="http://schemas.openxmlformats.org/officeDocument/2006/relationships/image" Target="../media/image61.png"/><Relationship Id="rId17" Type="http://schemas.openxmlformats.org/officeDocument/2006/relationships/image" Target="../media/image66.png"/><Relationship Id="rId2" Type="http://schemas.openxmlformats.org/officeDocument/2006/relationships/tags" Target="../tags/tag243.xml"/><Relationship Id="rId16" Type="http://schemas.openxmlformats.org/officeDocument/2006/relationships/image" Target="../media/image65.png"/><Relationship Id="rId20" Type="http://schemas.microsoft.com/office/2007/relationships/hdphoto" Target="../media/hdphoto6.wdp"/><Relationship Id="rId1" Type="http://schemas.openxmlformats.org/officeDocument/2006/relationships/vmlDrawing" Target="../drawings/vmlDrawing80.vml"/><Relationship Id="rId6" Type="http://schemas.openxmlformats.org/officeDocument/2006/relationships/oleObject" Target="../embeddings/oleObject88.bin"/><Relationship Id="rId11" Type="http://schemas.microsoft.com/office/2007/relationships/hdphoto" Target="../media/hdphoto8.wdp"/><Relationship Id="rId5" Type="http://schemas.openxmlformats.org/officeDocument/2006/relationships/notesSlide" Target="../notesSlides/notesSlide78.xml"/><Relationship Id="rId15" Type="http://schemas.openxmlformats.org/officeDocument/2006/relationships/image" Target="../media/image64.png"/><Relationship Id="rId10" Type="http://schemas.openxmlformats.org/officeDocument/2006/relationships/image" Target="../media/image60.png"/><Relationship Id="rId19" Type="http://schemas.openxmlformats.org/officeDocument/2006/relationships/image" Target="../media/image56.png"/><Relationship Id="rId4" Type="http://schemas.openxmlformats.org/officeDocument/2006/relationships/slideLayout" Target="../slideLayouts/slideLayout2.xml"/><Relationship Id="rId9" Type="http://schemas.openxmlformats.org/officeDocument/2006/relationships/image" Target="../media/image59.png"/><Relationship Id="rId14" Type="http://schemas.openxmlformats.org/officeDocument/2006/relationships/image" Target="../media/image63.png"/><Relationship Id="rId22" Type="http://schemas.microsoft.com/office/2007/relationships/hdphoto" Target="../media/hdphoto7.wdp"/></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4.png"/><Relationship Id="rId2" Type="http://schemas.openxmlformats.org/officeDocument/2006/relationships/tags" Target="../tags/tag245.xml"/><Relationship Id="rId1" Type="http://schemas.openxmlformats.org/officeDocument/2006/relationships/vmlDrawing" Target="../drawings/vmlDrawing81.vml"/><Relationship Id="rId6" Type="http://schemas.openxmlformats.org/officeDocument/2006/relationships/image" Target="../media/image1.emf"/><Relationship Id="rId5" Type="http://schemas.openxmlformats.org/officeDocument/2006/relationships/oleObject" Target="../embeddings/oleObject89.bin"/><Relationship Id="rId4" Type="http://schemas.openxmlformats.org/officeDocument/2006/relationships/notesSlide" Target="../notesSlides/notesSlide79.xml"/></Relationships>
</file>

<file path=ppt/slides/_rels/slide87.xml.rels><?xml version="1.0" encoding="UTF-8" standalone="yes"?>
<Relationships xmlns="http://schemas.openxmlformats.org/package/2006/relationships"><Relationship Id="rId8" Type="http://schemas.openxmlformats.org/officeDocument/2006/relationships/hyperlink" Target="http://www.rcplondon.ac.uk/sites/default/files/documents/1000_jenkinson.pdf" TargetMode="External"/><Relationship Id="rId3" Type="http://schemas.openxmlformats.org/officeDocument/2006/relationships/tags" Target="../tags/tag247.xml"/><Relationship Id="rId7" Type="http://schemas.openxmlformats.org/officeDocument/2006/relationships/image" Target="../media/image1.emf"/><Relationship Id="rId2" Type="http://schemas.openxmlformats.org/officeDocument/2006/relationships/tags" Target="../tags/tag246.xml"/><Relationship Id="rId1" Type="http://schemas.openxmlformats.org/officeDocument/2006/relationships/vmlDrawing" Target="../drawings/vmlDrawing82.vml"/><Relationship Id="rId6" Type="http://schemas.openxmlformats.org/officeDocument/2006/relationships/oleObject" Target="../embeddings/oleObject90.bin"/><Relationship Id="rId11" Type="http://schemas.openxmlformats.org/officeDocument/2006/relationships/image" Target="../media/image64.png"/><Relationship Id="rId5" Type="http://schemas.openxmlformats.org/officeDocument/2006/relationships/notesSlide" Target="../notesSlides/notesSlide80.xml"/><Relationship Id="rId10" Type="http://schemas.openxmlformats.org/officeDocument/2006/relationships/image" Target="../media/image30.png"/><Relationship Id="rId4" Type="http://schemas.openxmlformats.org/officeDocument/2006/relationships/slideLayout" Target="../slideLayouts/slideLayout2.xml"/><Relationship Id="rId9" Type="http://schemas.openxmlformats.org/officeDocument/2006/relationships/hyperlink" Target="https://www.myhealth.london.nhs.uk/health-communities/londons-health-services/acute-stroke-services-london" TargetMode="External"/></Relationships>
</file>

<file path=ppt/slides/_rels/slide88.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2.png"/><Relationship Id="rId18" Type="http://schemas.openxmlformats.org/officeDocument/2006/relationships/image" Target="../media/image55.png"/><Relationship Id="rId3" Type="http://schemas.openxmlformats.org/officeDocument/2006/relationships/tags" Target="../tags/tag249.xml"/><Relationship Id="rId21" Type="http://schemas.openxmlformats.org/officeDocument/2006/relationships/image" Target="../media/image57.png"/><Relationship Id="rId7" Type="http://schemas.openxmlformats.org/officeDocument/2006/relationships/image" Target="../media/image1.emf"/><Relationship Id="rId12" Type="http://schemas.openxmlformats.org/officeDocument/2006/relationships/image" Target="../media/image61.png"/><Relationship Id="rId17" Type="http://schemas.openxmlformats.org/officeDocument/2006/relationships/image" Target="../media/image66.png"/><Relationship Id="rId2" Type="http://schemas.openxmlformats.org/officeDocument/2006/relationships/tags" Target="../tags/tag248.xml"/><Relationship Id="rId16" Type="http://schemas.openxmlformats.org/officeDocument/2006/relationships/image" Target="../media/image65.png"/><Relationship Id="rId20" Type="http://schemas.microsoft.com/office/2007/relationships/hdphoto" Target="../media/hdphoto6.wdp"/><Relationship Id="rId1" Type="http://schemas.openxmlformats.org/officeDocument/2006/relationships/vmlDrawing" Target="../drawings/vmlDrawing83.vml"/><Relationship Id="rId6" Type="http://schemas.openxmlformats.org/officeDocument/2006/relationships/oleObject" Target="../embeddings/oleObject91.bin"/><Relationship Id="rId11" Type="http://schemas.microsoft.com/office/2007/relationships/hdphoto" Target="../media/hdphoto8.wdp"/><Relationship Id="rId5" Type="http://schemas.openxmlformats.org/officeDocument/2006/relationships/notesSlide" Target="../notesSlides/notesSlide81.xml"/><Relationship Id="rId15" Type="http://schemas.openxmlformats.org/officeDocument/2006/relationships/image" Target="../media/image64.png"/><Relationship Id="rId10" Type="http://schemas.openxmlformats.org/officeDocument/2006/relationships/image" Target="../media/image60.png"/><Relationship Id="rId19" Type="http://schemas.openxmlformats.org/officeDocument/2006/relationships/image" Target="../media/image56.png"/><Relationship Id="rId4" Type="http://schemas.openxmlformats.org/officeDocument/2006/relationships/slideLayout" Target="../slideLayouts/slideLayout2.xml"/><Relationship Id="rId9" Type="http://schemas.openxmlformats.org/officeDocument/2006/relationships/image" Target="../media/image59.png"/><Relationship Id="rId14" Type="http://schemas.openxmlformats.org/officeDocument/2006/relationships/image" Target="../media/image63.png"/><Relationship Id="rId22" Type="http://schemas.microsoft.com/office/2007/relationships/hdphoto" Target="../media/hdphoto7.wdp"/></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5.png"/><Relationship Id="rId2" Type="http://schemas.openxmlformats.org/officeDocument/2006/relationships/tags" Target="../tags/tag250.xml"/><Relationship Id="rId1" Type="http://schemas.openxmlformats.org/officeDocument/2006/relationships/vmlDrawing" Target="../drawings/vmlDrawing84.vml"/><Relationship Id="rId6" Type="http://schemas.openxmlformats.org/officeDocument/2006/relationships/image" Target="../media/image1.emf"/><Relationship Id="rId5" Type="http://schemas.openxmlformats.org/officeDocument/2006/relationships/oleObject" Target="../embeddings/oleObject92.bin"/><Relationship Id="rId4" Type="http://schemas.openxmlformats.org/officeDocument/2006/relationships/notesSlide" Target="../notesSlides/notesSlide8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xml"/><Relationship Id="rId7" Type="http://schemas.openxmlformats.org/officeDocument/2006/relationships/hyperlink" Target="http://www.thelancet.com/journals/lancet/article/PIIS0140-6736(11)61184-7/abstract" TargetMode="External"/><Relationship Id="rId2" Type="http://schemas.openxmlformats.org/officeDocument/2006/relationships/tags" Target="../tags/tag12.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7.xml"/><Relationship Id="rId9" Type="http://schemas.microsoft.com/office/2007/relationships/hdphoto" Target="../media/hdphoto2.wdp"/></Relationships>
</file>

<file path=ppt/slides/_rels/slide90.xml.rels><?xml version="1.0" encoding="UTF-8" standalone="yes"?>
<Relationships xmlns="http://schemas.openxmlformats.org/package/2006/relationships"><Relationship Id="rId8" Type="http://schemas.openxmlformats.org/officeDocument/2006/relationships/hyperlink" Target="http://www.kingsfund.org.uk/publications/integrating-health-and-social-care-torbay" TargetMode="External"/><Relationship Id="rId3" Type="http://schemas.openxmlformats.org/officeDocument/2006/relationships/tags" Target="../tags/tag252.xml"/><Relationship Id="rId7" Type="http://schemas.openxmlformats.org/officeDocument/2006/relationships/image" Target="../media/image1.emf"/><Relationship Id="rId2" Type="http://schemas.openxmlformats.org/officeDocument/2006/relationships/tags" Target="../tags/tag251.xml"/><Relationship Id="rId1" Type="http://schemas.openxmlformats.org/officeDocument/2006/relationships/vmlDrawing" Target="../drawings/vmlDrawing85.vml"/><Relationship Id="rId6" Type="http://schemas.openxmlformats.org/officeDocument/2006/relationships/oleObject" Target="../embeddings/oleObject93.bin"/><Relationship Id="rId5" Type="http://schemas.openxmlformats.org/officeDocument/2006/relationships/notesSlide" Target="../notesSlides/notesSlide83.xml"/><Relationship Id="rId10" Type="http://schemas.openxmlformats.org/officeDocument/2006/relationships/image" Target="../media/image65.png"/><Relationship Id="rId4" Type="http://schemas.openxmlformats.org/officeDocument/2006/relationships/slideLayout" Target="../slideLayouts/slideLayout2.xml"/><Relationship Id="rId9" Type="http://schemas.openxmlformats.org/officeDocument/2006/relationships/image" Target="../media/image30.png"/></Relationships>
</file>

<file path=ppt/slides/_rels/slide91.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2.png"/><Relationship Id="rId18" Type="http://schemas.openxmlformats.org/officeDocument/2006/relationships/image" Target="../media/image55.png"/><Relationship Id="rId3" Type="http://schemas.openxmlformats.org/officeDocument/2006/relationships/tags" Target="../tags/tag254.xml"/><Relationship Id="rId21" Type="http://schemas.openxmlformats.org/officeDocument/2006/relationships/image" Target="../media/image57.png"/><Relationship Id="rId7" Type="http://schemas.openxmlformats.org/officeDocument/2006/relationships/image" Target="../media/image1.emf"/><Relationship Id="rId12" Type="http://schemas.openxmlformats.org/officeDocument/2006/relationships/image" Target="../media/image61.png"/><Relationship Id="rId17" Type="http://schemas.openxmlformats.org/officeDocument/2006/relationships/image" Target="../media/image66.png"/><Relationship Id="rId2" Type="http://schemas.openxmlformats.org/officeDocument/2006/relationships/tags" Target="../tags/tag253.xml"/><Relationship Id="rId16" Type="http://schemas.openxmlformats.org/officeDocument/2006/relationships/image" Target="../media/image65.png"/><Relationship Id="rId20" Type="http://schemas.microsoft.com/office/2007/relationships/hdphoto" Target="../media/hdphoto6.wdp"/><Relationship Id="rId1" Type="http://schemas.openxmlformats.org/officeDocument/2006/relationships/vmlDrawing" Target="../drawings/vmlDrawing86.vml"/><Relationship Id="rId6" Type="http://schemas.openxmlformats.org/officeDocument/2006/relationships/oleObject" Target="../embeddings/oleObject94.bin"/><Relationship Id="rId11" Type="http://schemas.microsoft.com/office/2007/relationships/hdphoto" Target="../media/hdphoto8.wdp"/><Relationship Id="rId5" Type="http://schemas.openxmlformats.org/officeDocument/2006/relationships/notesSlide" Target="../notesSlides/notesSlide84.xml"/><Relationship Id="rId15" Type="http://schemas.openxmlformats.org/officeDocument/2006/relationships/image" Target="../media/image64.png"/><Relationship Id="rId10" Type="http://schemas.openxmlformats.org/officeDocument/2006/relationships/image" Target="../media/image60.png"/><Relationship Id="rId19" Type="http://schemas.openxmlformats.org/officeDocument/2006/relationships/image" Target="../media/image56.png"/><Relationship Id="rId4" Type="http://schemas.openxmlformats.org/officeDocument/2006/relationships/slideLayout" Target="../slideLayouts/slideLayout2.xml"/><Relationship Id="rId9" Type="http://schemas.openxmlformats.org/officeDocument/2006/relationships/image" Target="../media/image59.png"/><Relationship Id="rId14" Type="http://schemas.openxmlformats.org/officeDocument/2006/relationships/image" Target="../media/image63.png"/><Relationship Id="rId22" Type="http://schemas.microsoft.com/office/2007/relationships/hdphoto" Target="../media/hdphoto7.wdp"/></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6.png"/><Relationship Id="rId2" Type="http://schemas.openxmlformats.org/officeDocument/2006/relationships/tags" Target="../tags/tag255.xml"/><Relationship Id="rId1" Type="http://schemas.openxmlformats.org/officeDocument/2006/relationships/vmlDrawing" Target="../drawings/vmlDrawing87.vml"/><Relationship Id="rId6" Type="http://schemas.openxmlformats.org/officeDocument/2006/relationships/image" Target="../media/image1.emf"/><Relationship Id="rId5" Type="http://schemas.openxmlformats.org/officeDocument/2006/relationships/oleObject" Target="../embeddings/oleObject95.bin"/><Relationship Id="rId4" Type="http://schemas.openxmlformats.org/officeDocument/2006/relationships/notesSlide" Target="../notesSlides/notesSlide85.xml"/></Relationships>
</file>

<file path=ppt/slides/_rels/slide9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8" Type="http://schemas.openxmlformats.org/officeDocument/2006/relationships/hyperlink" Target="http://www.endoflifecare.nhs.uk/search-resources/resources-search/publications/epaccs-making-the-case-for-change.aspx" TargetMode="External"/><Relationship Id="rId13" Type="http://schemas.openxmlformats.org/officeDocument/2006/relationships/hyperlink" Target="http://www.cheshire-epaige.nhs.uk/ePaige%20Documents/EPaCCS%20Early%20Adopter%20Project%20Brief%20v11%20Final.pdf" TargetMode="External"/><Relationship Id="rId3" Type="http://schemas.openxmlformats.org/officeDocument/2006/relationships/tags" Target="../tags/tag257.xml"/><Relationship Id="rId7" Type="http://schemas.openxmlformats.org/officeDocument/2006/relationships/image" Target="../media/image1.emf"/><Relationship Id="rId12" Type="http://schemas.openxmlformats.org/officeDocument/2006/relationships/hyperlink" Target="http://www.radcliffehealth.com/ljpc/article/electronic-palliative-care-co-ordination-system-electronic-record-supports" TargetMode="External"/><Relationship Id="rId2" Type="http://schemas.openxmlformats.org/officeDocument/2006/relationships/tags" Target="../tags/tag256.xml"/><Relationship Id="rId1" Type="http://schemas.openxmlformats.org/officeDocument/2006/relationships/vmlDrawing" Target="../drawings/vmlDrawing88.vml"/><Relationship Id="rId6" Type="http://schemas.openxmlformats.org/officeDocument/2006/relationships/oleObject" Target="../embeddings/oleObject96.bin"/><Relationship Id="rId11" Type="http://schemas.openxmlformats.org/officeDocument/2006/relationships/hyperlink" Target="http://www.connectingforhealth.nhs.uk/systemsandservices/interop" TargetMode="External"/><Relationship Id="rId5" Type="http://schemas.openxmlformats.org/officeDocument/2006/relationships/notesSlide" Target="../notesSlides/notesSlide86.xml"/><Relationship Id="rId15" Type="http://schemas.openxmlformats.org/officeDocument/2006/relationships/image" Target="../media/image66.png"/><Relationship Id="rId10" Type="http://schemas.openxmlformats.org/officeDocument/2006/relationships/hyperlink" Target="http://www.endoflifecare.nhs.uk/search-resources/resources-search/publications/end-of-life-care-co-ordination-implementation-guidance.aspx" TargetMode="External"/><Relationship Id="rId4" Type="http://schemas.openxmlformats.org/officeDocument/2006/relationships/slideLayout" Target="../slideLayouts/slideLayout2.xml"/><Relationship Id="rId9" Type="http://schemas.openxmlformats.org/officeDocument/2006/relationships/hyperlink" Target="http://www.thewholesystem.co.uk/docs/3economic-eval-epaccs.pdf" TargetMode="External"/><Relationship Id="rId14" Type="http://schemas.openxmlformats.org/officeDocument/2006/relationships/image" Target="../media/image30.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9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9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Any town health system</a:t>
            </a:r>
            <a:endParaRPr lang="en-GB" dirty="0"/>
          </a:p>
        </p:txBody>
      </p:sp>
      <p:sp>
        <p:nvSpPr>
          <p:cNvPr id="5" name="Subtitle 4"/>
          <p:cNvSpPr>
            <a:spLocks noGrp="1"/>
          </p:cNvSpPr>
          <p:nvPr>
            <p:ph type="subTitle" idx="1"/>
          </p:nvPr>
        </p:nvSpPr>
        <p:spPr/>
        <p:txBody>
          <a:bodyPr/>
          <a:lstStyle/>
          <a:p>
            <a:r>
              <a:rPr lang="en-GB" dirty="0" smtClean="0"/>
              <a:t>A guide to finding further information on the interventions</a:t>
            </a:r>
            <a:endParaRPr lang="en-GB" dirty="0"/>
          </a:p>
        </p:txBody>
      </p:sp>
      <p:sp>
        <p:nvSpPr>
          <p:cNvPr id="6" name="Text Placeholder 5"/>
          <p:cNvSpPr>
            <a:spLocks noGrp="1"/>
          </p:cNvSpPr>
          <p:nvPr>
            <p:ph type="body" sz="quarter" idx="13"/>
          </p:nvPr>
        </p:nvSpPr>
        <p:spPr/>
        <p:txBody>
          <a:bodyPr/>
          <a:lstStyle/>
          <a:p>
            <a:r>
              <a:rPr lang="en-GB" dirty="0" smtClean="0"/>
              <a:t>January 2014</a:t>
            </a:r>
            <a:endParaRPr lang="en-GB" dirty="0"/>
          </a:p>
        </p:txBody>
      </p:sp>
    </p:spTree>
    <p:extLst>
      <p:ext uri="{BB962C8B-B14F-4D97-AF65-F5344CB8AC3E}">
        <p14:creationId xmlns:p14="http://schemas.microsoft.com/office/powerpoint/2010/main" val="1454088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3421125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55"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Impact of interventions </a:t>
            </a:r>
            <a:r>
              <a:rPr lang="en-GB" sz="2000" dirty="0"/>
              <a:t>on </a:t>
            </a:r>
            <a:r>
              <a:rPr lang="en-GB" sz="2000" dirty="0" smtClean="0"/>
              <a:t>quality</a:t>
            </a:r>
            <a:r>
              <a:rPr lang="en-GB" sz="2000" dirty="0"/>
              <a:t>: </a:t>
            </a:r>
            <a:r>
              <a:rPr lang="en-GB" sz="2000" dirty="0" smtClean="0"/>
              <a:t>early diagnosis</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10</a:t>
            </a:fld>
            <a:endParaRPr lang="en-GB" dirty="0">
              <a:solidFill>
                <a:prstClr val="black"/>
              </a:solidFill>
            </a:endParaRPr>
          </a:p>
        </p:txBody>
      </p:sp>
      <p:sp>
        <p:nvSpPr>
          <p:cNvPr id="2" name="Text Placeholder 1"/>
          <p:cNvSpPr>
            <a:spLocks noGrp="1"/>
          </p:cNvSpPr>
          <p:nvPr>
            <p:ph type="body" sz="quarter" idx="13"/>
          </p:nvPr>
        </p:nvSpPr>
        <p:spPr>
          <a:xfrm>
            <a:off x="358775" y="1124744"/>
            <a:ext cx="8499600" cy="279180"/>
          </a:xfrm>
        </p:spPr>
        <p:txBody>
          <a:bodyPr/>
          <a:lstStyle/>
          <a:p>
            <a:r>
              <a:rPr lang="en-GB" dirty="0">
                <a:solidFill>
                  <a:prstClr val="black"/>
                </a:solidFill>
              </a:rPr>
              <a:t>Early </a:t>
            </a:r>
            <a:r>
              <a:rPr lang="en-GB" dirty="0" smtClean="0">
                <a:solidFill>
                  <a:prstClr val="black"/>
                </a:solidFill>
              </a:rPr>
              <a:t>diagnosis </a:t>
            </a:r>
            <a:r>
              <a:rPr lang="en-GB" b="0" dirty="0">
                <a:solidFill>
                  <a:prstClr val="black"/>
                </a:solidFill>
              </a:rPr>
              <a:t>– </a:t>
            </a:r>
            <a:r>
              <a:rPr lang="en-US" b="0" dirty="0">
                <a:solidFill>
                  <a:prstClr val="black"/>
                </a:solidFill>
              </a:rPr>
              <a:t>Ambulatory screening for </a:t>
            </a:r>
            <a:r>
              <a:rPr lang="en-US" b="0" dirty="0" smtClean="0">
                <a:solidFill>
                  <a:prstClr val="black"/>
                </a:solidFill>
              </a:rPr>
              <a:t>hypertension</a:t>
            </a:r>
            <a:endParaRPr lang="en-GB" b="0" dirty="0">
              <a:solidFill>
                <a:prstClr val="black"/>
              </a:solidFill>
              <a:cs typeface="Arial" charset="0"/>
            </a:endParaRPr>
          </a:p>
        </p:txBody>
      </p:sp>
      <p:graphicFrame>
        <p:nvGraphicFramePr>
          <p:cNvPr id="8" name="Table 7"/>
          <p:cNvGraphicFramePr>
            <a:graphicFrameLocks noGrp="1"/>
          </p:cNvGraphicFramePr>
          <p:nvPr>
            <p:extLst>
              <p:ext uri="{D42A27DB-BD31-4B8C-83A1-F6EECF244321}">
                <p14:modId xmlns:p14="http://schemas.microsoft.com/office/powerpoint/2010/main" val="750577005"/>
              </p:ext>
            </p:extLst>
          </p:nvPr>
        </p:nvGraphicFramePr>
        <p:xfrm>
          <a:off x="358775" y="1484784"/>
          <a:ext cx="8391600" cy="470510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350000"/>
                <a:gridCol w="2246400"/>
                <a:gridCol w="651600"/>
                <a:gridCol w="3470400"/>
                <a:gridCol w="673200"/>
              </a:tblGrid>
              <a:tr h="378297">
                <a:tc>
                  <a:txBody>
                    <a:bodyPr/>
                    <a:lstStyle/>
                    <a:p>
                      <a:pPr algn="ctr"/>
                      <a:r>
                        <a:rPr lang="en-GB" sz="800" b="1" dirty="0" smtClean="0">
                          <a:solidFill>
                            <a:schemeClr val="tx1"/>
                          </a:solidFill>
                          <a:latin typeface="+mj-lt"/>
                        </a:rPr>
                        <a:t>Ambition</a:t>
                      </a:r>
                      <a:endParaRPr lang="en-GB" sz="800" b="1" dirty="0">
                        <a:solidFill>
                          <a:schemeClr val="tx1"/>
                        </a:solidFill>
                        <a:latin typeface="+mj-lt"/>
                      </a:endParaRPr>
                    </a:p>
                  </a:txBody>
                  <a:tcPr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800" b="1" i="0" dirty="0" smtClean="0">
                          <a:solidFill>
                            <a:schemeClr val="tx1"/>
                          </a:solidFill>
                          <a:latin typeface="+mj-lt"/>
                          <a:cs typeface="Arial" charset="0"/>
                        </a:rPr>
                        <a:t>CCG Indicator</a:t>
                      </a:r>
                    </a:p>
                  </a:txBody>
                  <a:tcPr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800" b="1" i="0" dirty="0" smtClean="0">
                          <a:solidFill>
                            <a:schemeClr val="tx1"/>
                          </a:solidFill>
                          <a:latin typeface="+mj-lt"/>
                          <a:cs typeface="Arial" charset="0"/>
                        </a:rPr>
                        <a:t>Indicator Number</a:t>
                      </a:r>
                    </a:p>
                  </a:txBody>
                  <a:tcPr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800" b="1" i="0" dirty="0" smtClean="0">
                          <a:solidFill>
                            <a:schemeClr val="tx1"/>
                          </a:solidFill>
                          <a:latin typeface="+mj-lt"/>
                          <a:cs typeface="Arial" charset="0"/>
                        </a:rPr>
                        <a:t>Effect of Intervention</a:t>
                      </a:r>
                    </a:p>
                  </a:txBody>
                  <a:tcPr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800" b="1" i="0" dirty="0" smtClean="0">
                          <a:solidFill>
                            <a:schemeClr val="tx1"/>
                          </a:solidFill>
                          <a:latin typeface="+mj-lt"/>
                          <a:cs typeface="Arial" charset="0"/>
                        </a:rPr>
                        <a:t>Effect</a:t>
                      </a:r>
                      <a:r>
                        <a:rPr lang="en-GB" sz="800" b="1" i="0" baseline="0" dirty="0" smtClean="0">
                          <a:solidFill>
                            <a:schemeClr val="tx1"/>
                          </a:solidFill>
                          <a:latin typeface="+mj-lt"/>
                          <a:cs typeface="Arial" charset="0"/>
                        </a:rPr>
                        <a:t> on Quality</a:t>
                      </a:r>
                      <a:endParaRPr lang="en-GB" sz="800" b="1" i="0" dirty="0" smtClean="0">
                        <a:solidFill>
                          <a:schemeClr val="tx1"/>
                        </a:solidFill>
                        <a:latin typeface="+mj-lt"/>
                        <a:cs typeface="Arial" charset="0"/>
                      </a:endParaRPr>
                    </a:p>
                  </a:txBody>
                  <a:tcPr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4812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rPr>
                        <a:t>1. </a:t>
                      </a:r>
                      <a:r>
                        <a:rPr lang="en-GB" sz="800" dirty="0" smtClean="0"/>
                        <a:t>Secure additional years of life</a:t>
                      </a:r>
                      <a:endParaRPr lang="en-GB" sz="800" b="1" dirty="0">
                        <a:solidFill>
                          <a:schemeClr val="tx1"/>
                        </a:solidFill>
                        <a:latin typeface="+mj-lt"/>
                      </a:endParaRP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r>
                        <a:rPr lang="en-GB" sz="800" b="0" dirty="0" smtClean="0">
                          <a:solidFill>
                            <a:schemeClr val="tx1"/>
                          </a:solidFill>
                          <a:latin typeface="+mn-lt"/>
                          <a:cs typeface="Arial" charset="0"/>
                        </a:rPr>
                        <a:t>Potential years of life lost (PYLL) from causes considered amenable to healthcare - Adults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r>
                        <a:rPr lang="en-GB" sz="800" b="0" dirty="0" smtClean="0">
                          <a:solidFill>
                            <a:schemeClr val="tx1"/>
                          </a:solidFill>
                          <a:latin typeface="+mj-lt"/>
                          <a:cs typeface="Arial" charset="0"/>
                        </a:rPr>
                        <a:t>1.1</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rowSpan="2">
                  <a:txBody>
                    <a:bodyPr/>
                    <a:lstStyle/>
                    <a:p>
                      <a:pPr marL="0" indent="0" algn="l" eaLnBrk="1" hangingPunct="1">
                        <a:buFont typeface="Arial" pitchFamily="34" charset="0"/>
                        <a:buNone/>
                      </a:pPr>
                      <a:r>
                        <a:rPr lang="en-GB" sz="800" b="0" dirty="0" smtClean="0">
                          <a:solidFill>
                            <a:schemeClr val="tx1"/>
                          </a:solidFill>
                          <a:latin typeface="+mj-lt"/>
                          <a:cs typeface="Arial" charset="0"/>
                        </a:rPr>
                        <a:t>This intervention produces a net QALY gain for hypertensive patients over 50, and is expected to reduce PYLL in the long term. However,</a:t>
                      </a:r>
                      <a:r>
                        <a:rPr lang="en-GB" sz="800" b="0" baseline="0" dirty="0" smtClean="0">
                          <a:solidFill>
                            <a:schemeClr val="tx1"/>
                          </a:solidFill>
                          <a:latin typeface="+mj-lt"/>
                          <a:cs typeface="Arial" charset="0"/>
                        </a:rPr>
                        <a:t> based on available data it is not possible to map this benefit directly onto Ambition 1</a:t>
                      </a:r>
                      <a:r>
                        <a:rPr lang="en-GB" sz="800" b="0" baseline="30000" dirty="0" smtClean="0">
                          <a:solidFill>
                            <a:schemeClr val="tx1"/>
                          </a:solidFill>
                          <a:latin typeface="+mj-lt"/>
                          <a:cs typeface="Arial" charset="0"/>
                        </a:rPr>
                        <a:t>1</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rowSpan="2">
                  <a:txBody>
                    <a:bodyPr/>
                    <a:lstStyle/>
                    <a:p>
                      <a:pPr marL="0" indent="0" algn="l" eaLnBrk="1" hangingPunct="1">
                        <a:buFont typeface="Arial" pitchFamily="34" charset="0"/>
                        <a:buNone/>
                      </a:pPr>
                      <a:endParaRPr lang="en-GB" sz="800" b="0" baseline="3000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48120">
                <a:tc vMerge="1">
                  <a:txBody>
                    <a:bodyPr/>
                    <a:lstStyle/>
                    <a:p>
                      <a:endParaRPr lang="en-GB"/>
                    </a:p>
                  </a:txBody>
                  <a:tcPr/>
                </a:tc>
                <a:tc>
                  <a:txBody>
                    <a:bodyPr/>
                    <a:lstStyle/>
                    <a:p>
                      <a:pPr marL="0" indent="0" algn="l" eaLnBrk="1" hangingPunct="1">
                        <a:buFont typeface="Arial" pitchFamily="34" charset="0"/>
                        <a:buNone/>
                      </a:pPr>
                      <a:r>
                        <a:rPr lang="en-GB" sz="800" b="0" dirty="0" smtClean="0">
                          <a:solidFill>
                            <a:schemeClr val="tx1"/>
                          </a:solidFill>
                          <a:latin typeface="+mn-lt"/>
                          <a:cs typeface="Arial" charset="0"/>
                        </a:rPr>
                        <a:t>Potential years of life lost (PYLL) from causes considered amenable to healthcare - Children and young people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r>
                        <a:rPr lang="en-GB" sz="800" b="0" dirty="0" smtClean="0">
                          <a:solidFill>
                            <a:schemeClr val="tx1"/>
                          </a:solidFill>
                          <a:latin typeface="+mj-lt"/>
                          <a:cs typeface="Arial" charset="0"/>
                        </a:rPr>
                        <a:t>1.1</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r>
              <a:tr h="5717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rPr>
                        <a:t>2. </a:t>
                      </a:r>
                      <a:r>
                        <a:rPr lang="en-GB" sz="800" dirty="0" smtClean="0"/>
                        <a:t>Increase QoL for People with Long-Term Conditions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l" eaLnBrk="1" hangingPunct="1"/>
                      <a:r>
                        <a:rPr lang="en-GB" sz="800" b="0" dirty="0" smtClean="0">
                          <a:solidFill>
                            <a:schemeClr val="tx1"/>
                          </a:solidFill>
                          <a:latin typeface="+mn-lt"/>
                          <a:cs typeface="Arial" charset="0"/>
                        </a:rPr>
                        <a:t>Health-related quality of life for people with long-term conditions (EQ5D)</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800" b="0" dirty="0" smtClean="0">
                          <a:solidFill>
                            <a:schemeClr val="tx1"/>
                          </a:solidFill>
                          <a:latin typeface="+mj-lt"/>
                          <a:cs typeface="Arial" charset="0"/>
                        </a:rPr>
                        <a:t>2</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kern="1200" dirty="0" smtClean="0">
                          <a:solidFill>
                            <a:schemeClr val="tx1"/>
                          </a:solidFill>
                          <a:latin typeface="+mn-lt"/>
                          <a:ea typeface="+mn-ea"/>
                          <a:cs typeface="Arial" charset="0"/>
                        </a:rPr>
                        <a:t>This intervention produces a net QALY gain for hypertensive patients over 50, and is expected to improve HRQoL. However,</a:t>
                      </a:r>
                      <a:r>
                        <a:rPr lang="en-GB" sz="800" b="0" kern="1200" baseline="0" dirty="0" smtClean="0">
                          <a:solidFill>
                            <a:schemeClr val="tx1"/>
                          </a:solidFill>
                          <a:latin typeface="+mn-lt"/>
                          <a:ea typeface="+mn-ea"/>
                          <a:cs typeface="Arial" charset="0"/>
                        </a:rPr>
                        <a:t> based on available data it is not possible to map this benefit directly onto Ambition 2</a:t>
                      </a:r>
                      <a:r>
                        <a:rPr lang="en-GB" sz="800" b="0" kern="1200" baseline="30000" dirty="0" smtClean="0">
                          <a:solidFill>
                            <a:schemeClr val="tx1"/>
                          </a:solidFill>
                          <a:latin typeface="+mn-lt"/>
                          <a:ea typeface="+mn-ea"/>
                          <a:cs typeface="Arial" charset="0"/>
                        </a:rPr>
                        <a:t>1</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800" b="0" kern="1200" baseline="30000" dirty="0" smtClean="0">
                        <a:solidFill>
                          <a:schemeClr val="tx1"/>
                        </a:solidFill>
                        <a:latin typeface="+mn-lt"/>
                        <a:ea typeface="+mn-ea"/>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48120">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rPr>
                        <a:t>3. </a:t>
                      </a:r>
                      <a:r>
                        <a:rPr lang="en-GB" sz="800" dirty="0" smtClean="0"/>
                        <a:t>Reduce unnecessary time spent in hospital</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800" dirty="0" smtClean="0"/>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n-lt"/>
                          <a:cs typeface="Arial" charset="0"/>
                        </a:rPr>
                        <a:t>Unplanned hospitalisation for chronic ambulatory care sensitive conditions (updated methodology)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2.6</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rowSpan="4">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kern="1200" dirty="0" smtClean="0">
                          <a:solidFill>
                            <a:schemeClr val="tx1"/>
                          </a:solidFill>
                          <a:latin typeface="+mn-lt"/>
                          <a:ea typeface="+mn-ea"/>
                          <a:cs typeface="Arial" charset="0"/>
                        </a:rPr>
                        <a:t>This intervention produces a net cost saving for hypertensive patients over 40, and is expected to reduce unplanned admissions for chronic ambulatory care sensitive</a:t>
                      </a:r>
                      <a:r>
                        <a:rPr lang="en-GB" sz="800" b="0" kern="1200" baseline="0" dirty="0" smtClean="0">
                          <a:solidFill>
                            <a:schemeClr val="tx1"/>
                          </a:solidFill>
                          <a:latin typeface="+mn-lt"/>
                          <a:ea typeface="+mn-ea"/>
                          <a:cs typeface="Arial" charset="0"/>
                        </a:rPr>
                        <a:t> conditions</a:t>
                      </a:r>
                      <a:r>
                        <a:rPr lang="en-GB" sz="800" b="0" kern="1200" dirty="0" smtClean="0">
                          <a:solidFill>
                            <a:schemeClr val="tx1"/>
                          </a:solidFill>
                          <a:latin typeface="+mn-lt"/>
                          <a:ea typeface="+mn-ea"/>
                          <a:cs typeface="Arial" charset="0"/>
                        </a:rPr>
                        <a:t>. However,</a:t>
                      </a:r>
                      <a:r>
                        <a:rPr lang="en-GB" sz="800" b="0" kern="1200" baseline="0" dirty="0" smtClean="0">
                          <a:solidFill>
                            <a:schemeClr val="tx1"/>
                          </a:solidFill>
                          <a:latin typeface="+mn-lt"/>
                          <a:ea typeface="+mn-ea"/>
                          <a:cs typeface="Arial" charset="0"/>
                        </a:rPr>
                        <a:t> based on available data it is not possible to map this benefit directly onto Ambition 3</a:t>
                      </a:r>
                      <a:r>
                        <a:rPr lang="en-GB" sz="800" b="0" kern="1200" baseline="30000" dirty="0" smtClean="0">
                          <a:solidFill>
                            <a:schemeClr val="tx1"/>
                          </a:solidFill>
                          <a:latin typeface="+mn-lt"/>
                          <a:ea typeface="+mn-ea"/>
                          <a:cs typeface="Arial" charset="0"/>
                        </a:rPr>
                        <a:t>1</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800" b="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rowSpan="4">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800" b="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48120">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n-lt"/>
                          <a:cs typeface="Arial" charset="0"/>
                        </a:rPr>
                        <a:t>Unplanned hospitalisation for asthma, diabetes and epilepsy in under 19s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2.7</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r>
              <a:tr h="348120">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n-lt"/>
                          <a:cs typeface="Arial" charset="0"/>
                        </a:rPr>
                        <a:t>Emergency admissions for acute conditions that should not usually require hospital admission (updated methodology)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3.1</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r>
              <a:tr h="348120">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n-lt"/>
                          <a:cs typeface="Arial" charset="0"/>
                        </a:rPr>
                        <a:t>Emergency admissions for children with lower respiratory tract infections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3.4</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r>
              <a:tr h="6119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t>4. Increase the proportion of older people living independently following discharge</a:t>
                      </a:r>
                      <a:endParaRPr lang="en-GB" sz="800" b="1" dirty="0">
                        <a:solidFill>
                          <a:schemeClr val="tx1"/>
                        </a:solidFill>
                        <a:latin typeface="+mj-lt"/>
                      </a:endParaRP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n-lt"/>
                          <a:cs typeface="Arial" charset="0"/>
                        </a:rPr>
                        <a:t>[Proxy]</a:t>
                      </a:r>
                      <a:r>
                        <a:rPr lang="en-GB" sz="800" b="0" baseline="0" dirty="0" smtClean="0">
                          <a:solidFill>
                            <a:schemeClr val="tx1"/>
                          </a:solidFill>
                          <a:latin typeface="+mn-lt"/>
                          <a:cs typeface="Arial" charset="0"/>
                        </a:rPr>
                        <a:t> </a:t>
                      </a:r>
                      <a:r>
                        <a:rPr lang="en-GB" sz="800" b="0" dirty="0" smtClean="0">
                          <a:solidFill>
                            <a:schemeClr val="tx1"/>
                          </a:solidFill>
                          <a:latin typeface="+mn-lt"/>
                          <a:cs typeface="Arial" charset="0"/>
                        </a:rPr>
                        <a:t>Proportion of older people (65 and over) who were still at home 91 days after discharge from hospital into reablement / rehabilitation services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2B</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This intervention does not</a:t>
                      </a:r>
                      <a:r>
                        <a:rPr lang="en-GB" sz="800" b="0" baseline="0" dirty="0" smtClean="0">
                          <a:solidFill>
                            <a:schemeClr val="tx1"/>
                          </a:solidFill>
                          <a:latin typeface="+mj-lt"/>
                          <a:cs typeface="Arial" charset="0"/>
                        </a:rPr>
                        <a:t> target a change in Ambition 4</a:t>
                      </a:r>
                      <a:endParaRPr lang="en-GB" sz="800" b="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800" b="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63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rPr>
                        <a:t>5. </a:t>
                      </a:r>
                      <a:r>
                        <a:rPr lang="en-GB" sz="800" dirty="0" smtClean="0"/>
                        <a:t>Reduce poor hospital care feedback</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n-lt"/>
                          <a:cs typeface="Arial" charset="0"/>
                        </a:rPr>
                        <a:t>Patient experience of hospital care</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cs typeface="Arial" charset="0"/>
                        </a:rPr>
                        <a:t>4.b</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kern="1200" dirty="0" smtClean="0">
                          <a:solidFill>
                            <a:schemeClr val="tx1"/>
                          </a:solidFill>
                          <a:latin typeface="+mn-lt"/>
                          <a:ea typeface="+mn-ea"/>
                          <a:cs typeface="Arial" charset="0"/>
                        </a:rPr>
                        <a:t>This intervention does not target patient</a:t>
                      </a:r>
                      <a:r>
                        <a:rPr lang="en-GB" sz="800" b="0" kern="1200" baseline="0" dirty="0" smtClean="0">
                          <a:solidFill>
                            <a:schemeClr val="tx1"/>
                          </a:solidFill>
                          <a:latin typeface="+mn-lt"/>
                          <a:ea typeface="+mn-ea"/>
                          <a:cs typeface="Arial" charset="0"/>
                        </a:rPr>
                        <a:t> experience of hospital care, and so is not expected to produce a change in Ambition 5</a:t>
                      </a:r>
                      <a:endParaRPr lang="en-GB" sz="800" b="0" kern="1200" dirty="0" smtClean="0">
                        <a:solidFill>
                          <a:schemeClr val="tx1"/>
                        </a:solidFill>
                        <a:latin typeface="+mn-lt"/>
                        <a:ea typeface="+mn-ea"/>
                        <a:cs typeface="Arial" charset="0"/>
                      </a:endParaRP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800" b="0" kern="1200" dirty="0" smtClean="0">
                        <a:solidFill>
                          <a:schemeClr val="tx1"/>
                        </a:solidFill>
                        <a:latin typeface="+mn-lt"/>
                        <a:ea typeface="+mn-ea"/>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63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t>7. Significantly reduce hospital avoidable deaths</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rPr>
                        <a:t>Hospital deaths attributable to problems in care</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algn="ctr"/>
                      <a:r>
                        <a:rPr lang="en-GB" sz="800" dirty="0" smtClean="0"/>
                        <a:t>5.c</a:t>
                      </a:r>
                      <a:endParaRPr lang="en-GB" sz="800" dirty="0"/>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kern="1200" dirty="0" smtClean="0">
                          <a:solidFill>
                            <a:schemeClr val="tx1"/>
                          </a:solidFill>
                          <a:latin typeface="+mn-lt"/>
                          <a:ea typeface="+mn-ea"/>
                          <a:cs typeface="Arial" charset="0"/>
                        </a:rPr>
                        <a:t>This intervention does not</a:t>
                      </a:r>
                      <a:r>
                        <a:rPr lang="en-GB" sz="800" b="0" kern="1200" baseline="0" dirty="0" smtClean="0">
                          <a:solidFill>
                            <a:schemeClr val="tx1"/>
                          </a:solidFill>
                          <a:latin typeface="+mn-lt"/>
                          <a:ea typeface="+mn-ea"/>
                          <a:cs typeface="Arial" charset="0"/>
                        </a:rPr>
                        <a:t> target a change in Ambition 7</a:t>
                      </a:r>
                      <a:endParaRPr lang="en-GB" sz="800" b="0" kern="1200" dirty="0" smtClean="0">
                        <a:solidFill>
                          <a:schemeClr val="tx1"/>
                        </a:solidFill>
                        <a:latin typeface="+mn-lt"/>
                        <a:ea typeface="+mn-ea"/>
                        <a:cs typeface="Arial" charset="0"/>
                      </a:endParaRP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800" b="0" kern="1200" dirty="0" smtClean="0">
                        <a:solidFill>
                          <a:schemeClr val="tx1"/>
                        </a:solidFill>
                        <a:latin typeface="+mn-lt"/>
                        <a:ea typeface="+mn-ea"/>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r>
            </a:tbl>
          </a:graphicData>
        </a:graphic>
      </p:graphicFrame>
      <p:sp>
        <p:nvSpPr>
          <p:cNvPr id="9" name="TextBox 8"/>
          <p:cNvSpPr txBox="1"/>
          <p:nvPr/>
        </p:nvSpPr>
        <p:spPr>
          <a:xfrm>
            <a:off x="358775" y="6537709"/>
            <a:ext cx="8385853" cy="123111"/>
          </a:xfrm>
          <a:prstGeom prst="rect">
            <a:avLst/>
          </a:prstGeom>
          <a:noFill/>
        </p:spPr>
        <p:txBody>
          <a:bodyPr wrap="square" lIns="0" tIns="0" rIns="0" bIns="0" rtlCol="0">
            <a:spAutoFit/>
          </a:bodyPr>
          <a:lstStyle/>
          <a:p>
            <a:r>
              <a:rPr lang="en-GB" sz="800" b="1" dirty="0" smtClean="0">
                <a:solidFill>
                  <a:prstClr val="black"/>
                </a:solidFill>
                <a:cs typeface="Arial" pitchFamily="34" charset="0"/>
              </a:rPr>
              <a:t>Source: </a:t>
            </a:r>
            <a:r>
              <a:rPr lang="en-GB" sz="800" dirty="0" smtClean="0">
                <a:solidFill>
                  <a:prstClr val="black"/>
                </a:solidFill>
                <a:cs typeface="Arial" pitchFamily="34" charset="0"/>
              </a:rPr>
              <a:t>(</a:t>
            </a:r>
            <a:r>
              <a:rPr lang="en-GB" sz="800" dirty="0">
                <a:solidFill>
                  <a:prstClr val="black"/>
                </a:solidFill>
                <a:cs typeface="Arial" pitchFamily="34" charset="0"/>
              </a:rPr>
              <a:t>1) 'Lovibond </a:t>
            </a:r>
            <a:r>
              <a:rPr lang="en-GB" sz="800" i="1" dirty="0">
                <a:solidFill>
                  <a:prstClr val="black"/>
                </a:solidFill>
                <a:cs typeface="Arial" pitchFamily="34" charset="0"/>
              </a:rPr>
              <a:t>et </a:t>
            </a:r>
            <a:r>
              <a:rPr lang="en-GB" sz="800" i="1" dirty="0" smtClean="0">
                <a:solidFill>
                  <a:prstClr val="black"/>
                </a:solidFill>
                <a:cs typeface="Arial" pitchFamily="34" charset="0"/>
              </a:rPr>
              <a:t>al</a:t>
            </a:r>
            <a:r>
              <a:rPr lang="en-GB" sz="800" dirty="0" smtClean="0">
                <a:solidFill>
                  <a:prstClr val="black"/>
                </a:solidFill>
                <a:cs typeface="Arial" pitchFamily="34" charset="0"/>
              </a:rPr>
              <a:t>, </a:t>
            </a:r>
            <a:r>
              <a:rPr lang="en-GB" sz="800" dirty="0">
                <a:solidFill>
                  <a:prstClr val="black"/>
                </a:solidFill>
                <a:cs typeface="Arial" pitchFamily="34" charset="0"/>
              </a:rPr>
              <a:t>'Cost-effectiveness of options for the diagnosis of high blood pressure in primary care: a modelling study' (2011) </a:t>
            </a:r>
            <a:r>
              <a:rPr lang="en-GB" sz="800" i="1" dirty="0">
                <a:solidFill>
                  <a:prstClr val="black"/>
                </a:solidFill>
                <a:cs typeface="Arial" pitchFamily="34" charset="0"/>
              </a:rPr>
              <a:t>The Lancet </a:t>
            </a:r>
            <a:r>
              <a:rPr lang="en-GB" sz="800" dirty="0">
                <a:solidFill>
                  <a:prstClr val="black"/>
                </a:solidFill>
                <a:cs typeface="Arial" pitchFamily="34" charset="0"/>
              </a:rPr>
              <a:t>378: 1219-1230 </a:t>
            </a:r>
            <a:endParaRPr lang="en-GB" sz="800" b="1" dirty="0">
              <a:solidFill>
                <a:prstClr val="black"/>
              </a:solidFill>
              <a:cs typeface="Arial" pitchFamily="34" charset="0"/>
            </a:endParaRPr>
          </a:p>
        </p:txBody>
      </p:sp>
      <p:pic>
        <p:nvPicPr>
          <p:cNvPr id="10" name="Picture 7" descr="\\Cagmasrv1\sso$\Gestion_Deloitte\Global_Brand\- Templates\Icons\Iconography Deloitte\Icon_Stethoscope_Green.png"/>
          <p:cNvPicPr>
            <a:picLocks noChangeAspect="1" noChangeArrowheads="1"/>
          </p:cNvPicPr>
          <p:nvPr/>
        </p:nvPicPr>
        <p:blipFill>
          <a:blip r:embed="rId7" cstate="print">
            <a:duotone>
              <a:prstClr val="black"/>
              <a:schemeClr val="accent2">
                <a:tint val="45000"/>
                <a:satMod val="400000"/>
              </a:schemeClr>
            </a:duotone>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0115" y="36018"/>
            <a:ext cx="448019" cy="50955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8305801" y="4956914"/>
            <a:ext cx="239485" cy="208478"/>
          </a:xfrm>
          <a:prstGeom prst="rect">
            <a:avLst/>
          </a:prstGeom>
          <a:noFill/>
        </p:spPr>
        <p:txBody>
          <a:bodyPr wrap="square" lIns="0" tIns="0" rIns="0" bIns="0" rtlCol="0">
            <a:spAutoFit/>
          </a:bodyPr>
          <a:lstStyle/>
          <a:p>
            <a:r>
              <a:rPr lang="en-GB" sz="2400" dirty="0" smtClean="0">
                <a:solidFill>
                  <a:prstClr val="black"/>
                </a:solidFill>
                <a:cs typeface="Arial" pitchFamily="34" charset="0"/>
                <a:sym typeface="Wingdings 3"/>
              </a:rPr>
              <a:t>−</a:t>
            </a:r>
            <a:endParaRPr lang="en-GB" sz="2400" dirty="0">
              <a:solidFill>
                <a:prstClr val="black"/>
              </a:solidFill>
              <a:cs typeface="Arial" pitchFamily="34" charset="0"/>
            </a:endParaRPr>
          </a:p>
        </p:txBody>
      </p:sp>
      <p:sp>
        <p:nvSpPr>
          <p:cNvPr id="18" name="TextBox 17"/>
          <p:cNvSpPr txBox="1"/>
          <p:nvPr/>
        </p:nvSpPr>
        <p:spPr>
          <a:xfrm>
            <a:off x="8305801" y="5768819"/>
            <a:ext cx="239485" cy="369332"/>
          </a:xfrm>
          <a:prstGeom prst="rect">
            <a:avLst/>
          </a:prstGeom>
          <a:noFill/>
        </p:spPr>
        <p:txBody>
          <a:bodyPr wrap="square" lIns="0" tIns="0" rIns="0" bIns="0" rtlCol="0">
            <a:spAutoFit/>
          </a:bodyPr>
          <a:lstStyle/>
          <a:p>
            <a:r>
              <a:rPr lang="en-GB" sz="2400" dirty="0" smtClean="0">
                <a:solidFill>
                  <a:prstClr val="black"/>
                </a:solidFill>
                <a:cs typeface="Arial" pitchFamily="34" charset="0"/>
                <a:sym typeface="Wingdings 3"/>
              </a:rPr>
              <a:t>−</a:t>
            </a:r>
            <a:endParaRPr lang="en-GB" sz="2400" dirty="0">
              <a:solidFill>
                <a:prstClr val="black"/>
              </a:solidFill>
              <a:cs typeface="Arial" pitchFamily="34" charset="0"/>
            </a:endParaRPr>
          </a:p>
        </p:txBody>
      </p:sp>
      <p:sp>
        <p:nvSpPr>
          <p:cNvPr id="19" name="TextBox 18"/>
          <p:cNvSpPr txBox="1"/>
          <p:nvPr/>
        </p:nvSpPr>
        <p:spPr>
          <a:xfrm>
            <a:off x="8305801" y="5420467"/>
            <a:ext cx="239485" cy="369332"/>
          </a:xfrm>
          <a:prstGeom prst="rect">
            <a:avLst/>
          </a:prstGeom>
          <a:noFill/>
        </p:spPr>
        <p:txBody>
          <a:bodyPr wrap="square" lIns="0" tIns="0" rIns="0" bIns="0" rtlCol="0">
            <a:spAutoFit/>
          </a:bodyPr>
          <a:lstStyle/>
          <a:p>
            <a:r>
              <a:rPr lang="en-GB" sz="2400" dirty="0" smtClean="0">
                <a:solidFill>
                  <a:prstClr val="black"/>
                </a:solidFill>
                <a:cs typeface="Arial" pitchFamily="34" charset="0"/>
                <a:sym typeface="Wingdings 3"/>
              </a:rPr>
              <a:t>−</a:t>
            </a:r>
            <a:endParaRPr lang="en-GB" sz="2400" dirty="0">
              <a:solidFill>
                <a:prstClr val="black"/>
              </a:solidFill>
              <a:cs typeface="Arial" pitchFamily="34" charset="0"/>
            </a:endParaRPr>
          </a:p>
        </p:txBody>
      </p:sp>
      <p:pic>
        <p:nvPicPr>
          <p:cNvPr id="24" name="Picture 16" descr="C:\Users\jsauvageau\Desktop\4.png"/>
          <p:cNvPicPr>
            <a:picLocks noChangeAspect="1" noChangeArrowheads="1"/>
          </p:cNvPicPr>
          <p:nvPr/>
        </p:nvPicPr>
        <p:blipFill>
          <a:blip r:embed="rId9"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23005" y="2139676"/>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6" descr="C:\Users\jsauvageau\Desktop\4.png"/>
          <p:cNvPicPr>
            <a:picLocks noChangeAspect="1" noChangeArrowheads="1"/>
          </p:cNvPicPr>
          <p:nvPr/>
        </p:nvPicPr>
        <p:blipFill>
          <a:blip r:embed="rId9"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23005" y="2828866"/>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6" descr="C:\Users\jsauvageau\Desktop\4.png"/>
          <p:cNvPicPr>
            <a:picLocks noChangeAspect="1" noChangeArrowheads="1"/>
          </p:cNvPicPr>
          <p:nvPr/>
        </p:nvPicPr>
        <p:blipFill>
          <a:blip r:embed="rId9"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23005" y="3933385"/>
            <a:ext cx="183304" cy="15921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550669" y="6076376"/>
            <a:ext cx="7425162" cy="347932"/>
            <a:chOff x="1977729" y="6129310"/>
            <a:chExt cx="7425162" cy="347932"/>
          </a:xfrm>
        </p:grpSpPr>
        <p:grpSp>
          <p:nvGrpSpPr>
            <p:cNvPr id="3" name="Group 2"/>
            <p:cNvGrpSpPr/>
            <p:nvPr/>
          </p:nvGrpSpPr>
          <p:grpSpPr>
            <a:xfrm>
              <a:off x="1977729" y="6129310"/>
              <a:ext cx="7425162" cy="347932"/>
              <a:chOff x="1925973" y="6137936"/>
              <a:chExt cx="7425162" cy="347932"/>
            </a:xfrm>
          </p:grpSpPr>
          <p:grpSp>
            <p:nvGrpSpPr>
              <p:cNvPr id="35" name="Group 34"/>
              <p:cNvGrpSpPr/>
              <p:nvPr/>
            </p:nvGrpSpPr>
            <p:grpSpPr>
              <a:xfrm>
                <a:off x="1925973" y="6231021"/>
                <a:ext cx="6683800" cy="254847"/>
                <a:chOff x="2367160" y="6521998"/>
                <a:chExt cx="6683800" cy="254847"/>
              </a:xfrm>
            </p:grpSpPr>
            <p:sp>
              <p:nvSpPr>
                <p:cNvPr id="36" name="TextBox 35"/>
                <p:cNvSpPr txBox="1"/>
                <p:nvPr/>
              </p:nvSpPr>
              <p:spPr>
                <a:xfrm>
                  <a:off x="2367160" y="6576282"/>
                  <a:ext cx="1354559" cy="123111"/>
                </a:xfrm>
                <a:prstGeom prst="rect">
                  <a:avLst/>
                </a:prstGeom>
                <a:noFill/>
              </p:spPr>
              <p:txBody>
                <a:bodyPr wrap="square" lIns="0" tIns="0" rIns="0" bIns="0" rtlCol="0">
                  <a:spAutoFit/>
                </a:bodyPr>
                <a:lstStyle/>
                <a:p>
                  <a:r>
                    <a:rPr lang="en-GB" sz="800" b="1" dirty="0" smtClean="0">
                      <a:solidFill>
                        <a:prstClr val="black"/>
                      </a:solidFill>
                      <a:cs typeface="Arial" pitchFamily="34" charset="0"/>
                    </a:rPr>
                    <a:t>Strength of quality </a:t>
                  </a:r>
                  <a:r>
                    <a:rPr lang="en-GB" sz="800" b="1" dirty="0">
                      <a:solidFill>
                        <a:prstClr val="black"/>
                      </a:solidFill>
                      <a:cs typeface="Arial" pitchFamily="34" charset="0"/>
                    </a:rPr>
                    <a:t>b</a:t>
                  </a:r>
                  <a:r>
                    <a:rPr lang="en-GB" sz="800" b="1" dirty="0" smtClean="0">
                      <a:solidFill>
                        <a:prstClr val="black"/>
                      </a:solidFill>
                      <a:cs typeface="Arial" pitchFamily="34" charset="0"/>
                    </a:rPr>
                    <a:t>enefit:</a:t>
                  </a:r>
                  <a:endParaRPr lang="en-GB" sz="800" b="1" dirty="0">
                    <a:solidFill>
                      <a:prstClr val="black"/>
                    </a:solidFill>
                    <a:cs typeface="Arial" pitchFamily="34" charset="0"/>
                  </a:endParaRPr>
                </a:p>
              </p:txBody>
            </p:sp>
            <p:sp>
              <p:nvSpPr>
                <p:cNvPr id="37" name="TextBox 36"/>
                <p:cNvSpPr txBox="1"/>
                <p:nvPr/>
              </p:nvSpPr>
              <p:spPr>
                <a:xfrm>
                  <a:off x="7604820" y="6573341"/>
                  <a:ext cx="1446140" cy="123111"/>
                </a:xfrm>
                <a:prstGeom prst="rect">
                  <a:avLst/>
                </a:prstGeom>
                <a:noFill/>
              </p:spPr>
              <p:txBody>
                <a:bodyPr wrap="square" lIns="0" tIns="0" rIns="0" bIns="0" rtlCol="0">
                  <a:spAutoFit/>
                </a:bodyPr>
                <a:lstStyle/>
                <a:p>
                  <a:r>
                    <a:rPr lang="en-GB" sz="800" dirty="0" smtClean="0">
                      <a:solidFill>
                        <a:prstClr val="black"/>
                      </a:solidFill>
                      <a:cs typeface="Arial" pitchFamily="34" charset="0"/>
                    </a:rPr>
                    <a:t>Strong quantified </a:t>
                  </a:r>
                  <a:r>
                    <a:rPr lang="en-GB" sz="800" dirty="0">
                      <a:solidFill>
                        <a:prstClr val="black"/>
                      </a:solidFill>
                      <a:cs typeface="Arial" pitchFamily="34" charset="0"/>
                    </a:rPr>
                    <a:t>b</a:t>
                  </a:r>
                  <a:r>
                    <a:rPr lang="en-GB" sz="800" dirty="0" smtClean="0">
                      <a:solidFill>
                        <a:prstClr val="black"/>
                      </a:solidFill>
                      <a:cs typeface="Arial" pitchFamily="34" charset="0"/>
                    </a:rPr>
                    <a:t>enefit</a:t>
                  </a:r>
                  <a:endParaRPr lang="en-GB" sz="800" dirty="0">
                    <a:solidFill>
                      <a:prstClr val="black"/>
                    </a:solidFill>
                    <a:cs typeface="Arial" pitchFamily="34" charset="0"/>
                  </a:endParaRPr>
                </a:p>
              </p:txBody>
            </p:sp>
            <p:sp>
              <p:nvSpPr>
                <p:cNvPr id="38" name="TextBox 37"/>
                <p:cNvSpPr txBox="1"/>
                <p:nvPr/>
              </p:nvSpPr>
              <p:spPr>
                <a:xfrm>
                  <a:off x="5050169" y="6573341"/>
                  <a:ext cx="1446140" cy="123111"/>
                </a:xfrm>
                <a:prstGeom prst="rect">
                  <a:avLst/>
                </a:prstGeom>
                <a:noFill/>
              </p:spPr>
              <p:txBody>
                <a:bodyPr wrap="square" lIns="0" tIns="0" rIns="0" bIns="0" rtlCol="0">
                  <a:spAutoFit/>
                </a:bodyPr>
                <a:lstStyle/>
                <a:p>
                  <a:r>
                    <a:rPr lang="en-GB" sz="800" dirty="0" smtClean="0">
                      <a:solidFill>
                        <a:prstClr val="black"/>
                      </a:solidFill>
                      <a:cs typeface="Arial" pitchFamily="34" charset="0"/>
                    </a:rPr>
                    <a:t>Qualitative benefit</a:t>
                  </a:r>
                  <a:endParaRPr lang="en-GB" sz="800" dirty="0">
                    <a:solidFill>
                      <a:prstClr val="black"/>
                    </a:solidFill>
                    <a:cs typeface="Arial" pitchFamily="34" charset="0"/>
                  </a:endParaRPr>
                </a:p>
              </p:txBody>
            </p:sp>
            <p:pic>
              <p:nvPicPr>
                <p:cNvPr id="39" name="Picture 16" descr="C:\Users\jsauvageau\Desktop\4.png"/>
                <p:cNvPicPr>
                  <a:picLocks noChangeAspect="1" noChangeArrowheads="1"/>
                </p:cNvPicPr>
                <p:nvPr/>
              </p:nvPicPr>
              <p:blipFill>
                <a:blip r:embed="rId9"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30349" y="6564805"/>
                  <a:ext cx="183304" cy="159216"/>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91137" y="6573341"/>
                  <a:ext cx="1446140" cy="123111"/>
                </a:xfrm>
                <a:prstGeom prst="rect">
                  <a:avLst/>
                </a:prstGeom>
                <a:noFill/>
              </p:spPr>
              <p:txBody>
                <a:bodyPr wrap="square" lIns="0" tIns="0" rIns="0" bIns="0" rtlCol="0">
                  <a:spAutoFit/>
                </a:bodyPr>
                <a:lstStyle/>
                <a:p>
                  <a:r>
                    <a:rPr lang="en-GB" sz="800" dirty="0" smtClean="0">
                      <a:solidFill>
                        <a:prstClr val="black"/>
                      </a:solidFill>
                      <a:cs typeface="Arial" pitchFamily="34" charset="0"/>
                    </a:rPr>
                    <a:t>Some quantified </a:t>
                  </a:r>
                  <a:r>
                    <a:rPr lang="en-GB" sz="800" dirty="0">
                      <a:solidFill>
                        <a:prstClr val="black"/>
                      </a:solidFill>
                      <a:cs typeface="Arial" pitchFamily="34" charset="0"/>
                    </a:rPr>
                    <a:t>b</a:t>
                  </a:r>
                  <a:r>
                    <a:rPr lang="en-GB" sz="800" dirty="0" smtClean="0">
                      <a:solidFill>
                        <a:prstClr val="black"/>
                      </a:solidFill>
                      <a:cs typeface="Arial" pitchFamily="34" charset="0"/>
                    </a:rPr>
                    <a:t>enefit</a:t>
                  </a:r>
                  <a:endParaRPr lang="en-GB" sz="800" dirty="0">
                    <a:solidFill>
                      <a:prstClr val="black"/>
                    </a:solidFill>
                    <a:cs typeface="Arial" pitchFamily="34" charset="0"/>
                  </a:endParaRPr>
                </a:p>
              </p:txBody>
            </p:sp>
            <p:sp>
              <p:nvSpPr>
                <p:cNvPr id="41" name="TextBox 40"/>
                <p:cNvSpPr txBox="1"/>
                <p:nvPr/>
              </p:nvSpPr>
              <p:spPr>
                <a:xfrm>
                  <a:off x="5908705" y="6530624"/>
                  <a:ext cx="180870" cy="246221"/>
                </a:xfrm>
                <a:prstGeom prst="rect">
                  <a:avLst/>
                </a:prstGeom>
                <a:noFill/>
              </p:spPr>
              <p:txBody>
                <a:bodyPr wrap="square" lIns="0" tIns="0" rIns="0" bIns="0" rtlCol="0">
                  <a:spAutoFit/>
                </a:bodyPr>
                <a:lstStyle/>
                <a:p>
                  <a:r>
                    <a:rPr lang="en-GB" sz="1600" b="1" dirty="0" smtClean="0">
                      <a:solidFill>
                        <a:srgbClr val="92D050"/>
                      </a:solidFill>
                      <a:latin typeface="Arial" pitchFamily="34" charset="0"/>
                      <a:cs typeface="Arial" pitchFamily="34" charset="0"/>
                      <a:sym typeface="Wingdings 2"/>
                    </a:rPr>
                    <a:t></a:t>
                  </a:r>
                  <a:endParaRPr lang="en-GB" sz="1600" b="1" dirty="0">
                    <a:solidFill>
                      <a:srgbClr val="92D050"/>
                    </a:solidFill>
                    <a:latin typeface="Arial" pitchFamily="34" charset="0"/>
                    <a:cs typeface="Arial" pitchFamily="34" charset="0"/>
                  </a:endParaRPr>
                </a:p>
              </p:txBody>
            </p:sp>
            <p:sp>
              <p:nvSpPr>
                <p:cNvPr id="42" name="TextBox 41"/>
                <p:cNvSpPr txBox="1"/>
                <p:nvPr/>
              </p:nvSpPr>
              <p:spPr>
                <a:xfrm>
                  <a:off x="7247485" y="6521998"/>
                  <a:ext cx="313295" cy="246221"/>
                </a:xfrm>
                <a:prstGeom prst="rect">
                  <a:avLst/>
                </a:prstGeom>
                <a:noFill/>
              </p:spPr>
              <p:txBody>
                <a:bodyPr wrap="square" lIns="0" tIns="0" rIns="0" bIns="0" rtlCol="0">
                  <a:spAutoFit/>
                </a:bodyPr>
                <a:lstStyle/>
                <a:p>
                  <a:r>
                    <a:rPr lang="en-GB" sz="1600" b="1" dirty="0" smtClean="0">
                      <a:solidFill>
                        <a:srgbClr val="92D050"/>
                      </a:solidFill>
                      <a:latin typeface="Arial" pitchFamily="34" charset="0"/>
                      <a:cs typeface="Arial" pitchFamily="34" charset="0"/>
                      <a:sym typeface="Wingdings 2"/>
                    </a:rPr>
                    <a:t></a:t>
                  </a:r>
                  <a:endParaRPr lang="en-GB" sz="1600" b="1" dirty="0">
                    <a:solidFill>
                      <a:srgbClr val="92D050"/>
                    </a:solidFill>
                    <a:latin typeface="Arial" pitchFamily="34" charset="0"/>
                    <a:cs typeface="Arial" pitchFamily="34" charset="0"/>
                  </a:endParaRPr>
                </a:p>
              </p:txBody>
            </p:sp>
          </p:grpSp>
          <p:sp>
            <p:nvSpPr>
              <p:cNvPr id="45" name="TextBox 44"/>
              <p:cNvSpPr txBox="1"/>
              <p:nvPr/>
            </p:nvSpPr>
            <p:spPr>
              <a:xfrm>
                <a:off x="8523135" y="6281138"/>
                <a:ext cx="828000" cy="123111"/>
              </a:xfrm>
              <a:prstGeom prst="rect">
                <a:avLst/>
              </a:prstGeom>
              <a:noFill/>
            </p:spPr>
            <p:txBody>
              <a:bodyPr wrap="square" lIns="0" tIns="0" rIns="0" bIns="0" rtlCol="0">
                <a:spAutoFit/>
              </a:bodyPr>
              <a:lstStyle/>
              <a:p>
                <a:r>
                  <a:rPr lang="en-GB" sz="800" dirty="0" smtClean="0">
                    <a:solidFill>
                      <a:prstClr val="black"/>
                    </a:solidFill>
                    <a:cs typeface="Arial" pitchFamily="34" charset="0"/>
                  </a:rPr>
                  <a:t>No impact</a:t>
                </a:r>
                <a:endParaRPr lang="en-GB" sz="800" dirty="0">
                  <a:solidFill>
                    <a:prstClr val="black"/>
                  </a:solidFill>
                  <a:cs typeface="Arial" pitchFamily="34" charset="0"/>
                </a:endParaRPr>
              </a:p>
            </p:txBody>
          </p:sp>
          <p:sp>
            <p:nvSpPr>
              <p:cNvPr id="47" name="TextBox 46"/>
              <p:cNvSpPr txBox="1"/>
              <p:nvPr/>
            </p:nvSpPr>
            <p:spPr>
              <a:xfrm>
                <a:off x="8326780" y="6137936"/>
                <a:ext cx="239485" cy="208478"/>
              </a:xfrm>
              <a:prstGeom prst="rect">
                <a:avLst/>
              </a:prstGeom>
              <a:noFill/>
            </p:spPr>
            <p:txBody>
              <a:bodyPr wrap="square" lIns="0" tIns="0" rIns="0" bIns="0" rtlCol="0">
                <a:spAutoFit/>
              </a:bodyPr>
              <a:lstStyle/>
              <a:p>
                <a:r>
                  <a:rPr lang="en-GB" sz="2400" dirty="0" smtClean="0">
                    <a:solidFill>
                      <a:prstClr val="black"/>
                    </a:solidFill>
                    <a:cs typeface="Arial" pitchFamily="34" charset="0"/>
                    <a:sym typeface="Wingdings 3"/>
                  </a:rPr>
                  <a:t>−</a:t>
                </a:r>
                <a:endParaRPr lang="en-GB" sz="2400" dirty="0">
                  <a:solidFill>
                    <a:prstClr val="black"/>
                  </a:solidFill>
                  <a:cs typeface="Arial" pitchFamily="34" charset="0"/>
                </a:endParaRPr>
              </a:p>
            </p:txBody>
          </p:sp>
        </p:grpSp>
        <p:sp>
          <p:nvSpPr>
            <p:cNvPr id="48" name="Cloud Callout 47"/>
            <p:cNvSpPr/>
            <p:nvPr/>
          </p:nvSpPr>
          <p:spPr>
            <a:xfrm>
              <a:off x="3320171" y="6247807"/>
              <a:ext cx="220719" cy="162710"/>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p:cNvSpPr txBox="1"/>
            <p:nvPr/>
          </p:nvSpPr>
          <p:spPr>
            <a:xfrm>
              <a:off x="3571224" y="6272714"/>
              <a:ext cx="852442" cy="123111"/>
            </a:xfrm>
            <a:prstGeom prst="rect">
              <a:avLst/>
            </a:prstGeom>
            <a:noFill/>
          </p:spPr>
          <p:txBody>
            <a:bodyPr wrap="square" lIns="0" tIns="0" rIns="0" bIns="0" rtlCol="0">
              <a:spAutoFit/>
            </a:bodyPr>
            <a:lstStyle/>
            <a:p>
              <a:r>
                <a:rPr lang="en-GB" sz="800" dirty="0" smtClean="0">
                  <a:solidFill>
                    <a:prstClr val="black"/>
                  </a:solidFill>
                  <a:cs typeface="Arial" pitchFamily="34" charset="0"/>
                </a:rPr>
                <a:t>Suspected benefit</a:t>
              </a:r>
              <a:endParaRPr lang="en-GB" sz="800" dirty="0">
                <a:solidFill>
                  <a:prstClr val="black"/>
                </a:solidFill>
                <a:cs typeface="Arial" pitchFamily="34" charset="0"/>
              </a:endParaRPr>
            </a:p>
          </p:txBody>
        </p:sp>
      </p:grpSp>
    </p:spTree>
    <p:extLst>
      <p:ext uri="{BB962C8B-B14F-4D97-AF65-F5344CB8AC3E}">
        <p14:creationId xmlns:p14="http://schemas.microsoft.com/office/powerpoint/2010/main" val="107011647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68000" cy="406800"/>
          </a:xfrm>
        </p:spPr>
        <p:txBody>
          <a:bodyPr/>
          <a:lstStyle/>
          <a:p>
            <a:r>
              <a:rPr lang="en-GB" dirty="0" smtClean="0"/>
              <a:t>Elective Orthopaedic Centre (EOC)</a:t>
            </a:r>
            <a:endParaRPr lang="en-GB" dirty="0"/>
          </a:p>
        </p:txBody>
      </p:sp>
      <p:sp>
        <p:nvSpPr>
          <p:cNvPr id="3" name="Slide Number Placeholder 2"/>
          <p:cNvSpPr>
            <a:spLocks noGrp="1"/>
          </p:cNvSpPr>
          <p:nvPr>
            <p:ph type="sldNum" sz="quarter" idx="12"/>
          </p:nvPr>
        </p:nvSpPr>
        <p:spPr/>
        <p:txBody>
          <a:bodyPr/>
          <a:lstStyle/>
          <a:p>
            <a:fld id="{23134A5E-8B9A-4F1B-8A1C-D54727A06F98}" type="slidenum">
              <a:rPr lang="en-GB" smtClean="0">
                <a:solidFill>
                  <a:prstClr val="black"/>
                </a:solidFill>
              </a:rPr>
              <a:pPr/>
              <a:t>100</a:t>
            </a:fld>
            <a:endParaRPr lang="en-GB">
              <a:solidFill>
                <a:prstClr val="black"/>
              </a:solidFill>
            </a:endParaRPr>
          </a:p>
        </p:txBody>
      </p:sp>
      <p:sp>
        <p:nvSpPr>
          <p:cNvPr id="6" name="Rounded Rectangle 5"/>
          <p:cNvSpPr/>
          <p:nvPr/>
        </p:nvSpPr>
        <p:spPr>
          <a:xfrm>
            <a:off x="467544" y="1340768"/>
            <a:ext cx="8208912" cy="111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prstClr val="black"/>
                </a:solidFill>
              </a:rPr>
              <a:t>The EOC is an NHS Treatment Centre providing regional elective orthopaedic surgery services (including inpatient, day-case and outpatient).  Established by the four South West London acute Trusts to deliver strategic change in the delivery of planned orthopaedic care, the EOC provides high quality, cost efficient, elective orthopaedic services amongst the best in the world. Since opening in January 2004, the EOC has earned a reputation as a centre of excellence for elective orthopaedic surgery with excellent outcomes, low complications and high patient satisfaction.  It has consistently achieved operational targets and length of stay, infection rates and PROMs are amongst the best in the world. </a:t>
            </a:r>
          </a:p>
        </p:txBody>
      </p:sp>
      <p:sp>
        <p:nvSpPr>
          <p:cNvPr id="7" name="Rectangle 6"/>
          <p:cNvSpPr/>
          <p:nvPr/>
        </p:nvSpPr>
        <p:spPr>
          <a:xfrm rot="21273737">
            <a:off x="196740" y="987058"/>
            <a:ext cx="1424049" cy="43122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prstClr val="white"/>
                </a:solidFill>
              </a:rPr>
              <a:t>The concept</a:t>
            </a:r>
            <a:endParaRPr lang="en-GB" sz="1600" b="1" dirty="0">
              <a:solidFill>
                <a:prstClr val="white"/>
              </a:solidFill>
            </a:endParaRPr>
          </a:p>
        </p:txBody>
      </p:sp>
      <p:sp>
        <p:nvSpPr>
          <p:cNvPr id="15" name="TextBox 14"/>
          <p:cNvSpPr txBox="1"/>
          <p:nvPr/>
        </p:nvSpPr>
        <p:spPr>
          <a:xfrm>
            <a:off x="3707904" y="4869160"/>
            <a:ext cx="1728192" cy="215444"/>
          </a:xfrm>
          <a:prstGeom prst="rect">
            <a:avLst/>
          </a:prstGeom>
          <a:noFill/>
        </p:spPr>
        <p:txBody>
          <a:bodyPr wrap="square" lIns="0" tIns="0" rIns="0" bIns="0" rtlCol="0">
            <a:spAutoFit/>
          </a:bodyPr>
          <a:lstStyle/>
          <a:p>
            <a:pPr algn="ctr"/>
            <a:r>
              <a:rPr lang="en-GB" sz="1400" b="1" i="1" dirty="0" smtClean="0">
                <a:solidFill>
                  <a:prstClr val="black"/>
                </a:solidFill>
                <a:cs typeface="Arial" pitchFamily="34" charset="0"/>
              </a:rPr>
              <a:t>EOC</a:t>
            </a:r>
            <a:endParaRPr lang="en-GB" sz="1400" b="1" i="1" dirty="0">
              <a:solidFill>
                <a:prstClr val="black"/>
              </a:solidFill>
              <a:cs typeface="Arial" pitchFamily="34" charset="0"/>
            </a:endParaRPr>
          </a:p>
        </p:txBody>
      </p:sp>
      <p:sp>
        <p:nvSpPr>
          <p:cNvPr id="16" name="Rounded Rectangular Callout 15"/>
          <p:cNvSpPr/>
          <p:nvPr/>
        </p:nvSpPr>
        <p:spPr>
          <a:xfrm>
            <a:off x="467544" y="3040534"/>
            <a:ext cx="3384375" cy="1684610"/>
          </a:xfrm>
          <a:prstGeom prst="wedgeRoundRectCallout">
            <a:avLst>
              <a:gd name="adj1" fmla="val 56346"/>
              <a:gd name="adj2" fmla="val 31210"/>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r>
              <a:rPr lang="en-GB" sz="1100" b="1" dirty="0">
                <a:solidFill>
                  <a:prstClr val="black"/>
                </a:solidFill>
              </a:rPr>
              <a:t>Quality improvements</a:t>
            </a:r>
          </a:p>
          <a:p>
            <a:pPr algn="ctr"/>
            <a:r>
              <a:rPr lang="en-GB" sz="1100" dirty="0">
                <a:solidFill>
                  <a:prstClr val="black"/>
                </a:solidFill>
              </a:rPr>
              <a:t>Improvements to the quality of patient care are likely to be seen, in particular:</a:t>
            </a:r>
          </a:p>
          <a:p>
            <a:pPr marL="176213" indent="-176213" algn="ctr">
              <a:buFont typeface="Arial" panose="020B0604020202020204" pitchFamily="34" charset="0"/>
              <a:buChar char="•"/>
            </a:pPr>
            <a:r>
              <a:rPr lang="en-GB" sz="1100" dirty="0">
                <a:solidFill>
                  <a:prstClr val="black"/>
                </a:solidFill>
              </a:rPr>
              <a:t>Reduced waiting times for operations.</a:t>
            </a:r>
          </a:p>
          <a:p>
            <a:pPr marL="176213" indent="-176213" algn="ctr">
              <a:buFont typeface="Arial" panose="020B0604020202020204" pitchFamily="34" charset="0"/>
              <a:buChar char="•"/>
            </a:pPr>
            <a:r>
              <a:rPr lang="en-GB" sz="1100" dirty="0">
                <a:solidFill>
                  <a:prstClr val="black"/>
                </a:solidFill>
              </a:rPr>
              <a:t>Reduced post-surgery complications.</a:t>
            </a:r>
          </a:p>
          <a:p>
            <a:pPr marL="176213" indent="-176213" algn="ctr">
              <a:buFont typeface="Arial" panose="020B0604020202020204" pitchFamily="34" charset="0"/>
              <a:buChar char="•"/>
            </a:pPr>
            <a:r>
              <a:rPr lang="en-GB" sz="1100" dirty="0">
                <a:solidFill>
                  <a:prstClr val="black"/>
                </a:solidFill>
              </a:rPr>
              <a:t>Improved quality of surgery, meaning that replacement joints are likely to last </a:t>
            </a:r>
            <a:r>
              <a:rPr lang="en-GB" sz="1100" dirty="0" smtClean="0">
                <a:solidFill>
                  <a:prstClr val="black"/>
                </a:solidFill>
              </a:rPr>
              <a:t>longer.</a:t>
            </a:r>
            <a:endParaRPr lang="en-GB" sz="1100" b="1" dirty="0">
              <a:solidFill>
                <a:prstClr val="black"/>
              </a:solidFill>
            </a:endParaRPr>
          </a:p>
        </p:txBody>
      </p:sp>
      <p:sp>
        <p:nvSpPr>
          <p:cNvPr id="17" name="Rounded Rectangular Callout 16"/>
          <p:cNvSpPr/>
          <p:nvPr/>
        </p:nvSpPr>
        <p:spPr>
          <a:xfrm>
            <a:off x="5436096" y="3040534"/>
            <a:ext cx="3240360" cy="1538382"/>
          </a:xfrm>
          <a:prstGeom prst="wedgeRoundRectCallout">
            <a:avLst>
              <a:gd name="adj1" fmla="val -62672"/>
              <a:gd name="adj2" fmla="val 39080"/>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r>
              <a:rPr lang="en-GB" sz="1100" b="1" dirty="0" smtClean="0">
                <a:solidFill>
                  <a:prstClr val="black"/>
                </a:solidFill>
              </a:rPr>
              <a:t>Procurement savings</a:t>
            </a:r>
          </a:p>
          <a:p>
            <a:pPr algn="ctr"/>
            <a:r>
              <a:rPr lang="en-GB" sz="1100" dirty="0" smtClean="0">
                <a:solidFill>
                  <a:prstClr val="black"/>
                </a:solidFill>
              </a:rPr>
              <a:t>There are potential savings through exploiting scale to reduce procurement costs, e.g. for joints. The </a:t>
            </a:r>
            <a:r>
              <a:rPr lang="en-GB" sz="1100" dirty="0">
                <a:solidFill>
                  <a:prstClr val="black"/>
                </a:solidFill>
              </a:rPr>
              <a:t>EOC leads a London Procurement Programme initiative for prosthetic purchasing.  This has resulted in an annual saving for London of some £</a:t>
            </a:r>
            <a:r>
              <a:rPr lang="en-GB" sz="1100" dirty="0" smtClean="0">
                <a:solidFill>
                  <a:prstClr val="black"/>
                </a:solidFill>
              </a:rPr>
              <a:t>3m. </a:t>
            </a:r>
            <a:endParaRPr lang="en-GB" sz="1100" dirty="0">
              <a:solidFill>
                <a:prstClr val="black"/>
              </a:solidFill>
            </a:endParaRPr>
          </a:p>
        </p:txBody>
      </p:sp>
      <p:sp>
        <p:nvSpPr>
          <p:cNvPr id="20" name="Rounded Rectangular Callout 19"/>
          <p:cNvSpPr/>
          <p:nvPr/>
        </p:nvSpPr>
        <p:spPr>
          <a:xfrm>
            <a:off x="5436096" y="4866948"/>
            <a:ext cx="3240360" cy="1442372"/>
          </a:xfrm>
          <a:prstGeom prst="wedgeRoundRectCallout">
            <a:avLst>
              <a:gd name="adj1" fmla="val -57967"/>
              <a:gd name="adj2" fmla="val -31427"/>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r>
              <a:rPr lang="en-GB" sz="1100" b="1" dirty="0" smtClean="0">
                <a:solidFill>
                  <a:prstClr val="black"/>
                </a:solidFill>
              </a:rPr>
              <a:t>Reduced patient </a:t>
            </a:r>
            <a:r>
              <a:rPr lang="en-GB" sz="1100" b="1" dirty="0">
                <a:solidFill>
                  <a:prstClr val="black"/>
                </a:solidFill>
              </a:rPr>
              <a:t>complications</a:t>
            </a:r>
          </a:p>
          <a:p>
            <a:pPr algn="ctr"/>
            <a:r>
              <a:rPr lang="en-GB" sz="1100" dirty="0">
                <a:solidFill>
                  <a:prstClr val="black"/>
                </a:solidFill>
              </a:rPr>
              <a:t>According to EOC calculations, EOC quality agenda reduces post operative complications, saving over £700 per patient compared to UK averages. If replicated nationally, this could save up to £92m across England and </a:t>
            </a:r>
            <a:r>
              <a:rPr lang="en-GB" sz="1100" dirty="0" smtClean="0">
                <a:solidFill>
                  <a:prstClr val="black"/>
                </a:solidFill>
              </a:rPr>
              <a:t>Wales</a:t>
            </a:r>
            <a:r>
              <a:rPr lang="en-GB" sz="1100" dirty="0">
                <a:solidFill>
                  <a:prstClr val="black"/>
                </a:solidFill>
              </a:rPr>
              <a:t>.</a:t>
            </a:r>
            <a:endParaRPr lang="en-GB" sz="1100" dirty="0" smtClean="0">
              <a:solidFill>
                <a:prstClr val="black"/>
              </a:solidFill>
            </a:endParaRPr>
          </a:p>
        </p:txBody>
      </p:sp>
      <p:sp>
        <p:nvSpPr>
          <p:cNvPr id="21" name="Rounded Rectangular Callout 20"/>
          <p:cNvSpPr/>
          <p:nvPr/>
        </p:nvSpPr>
        <p:spPr>
          <a:xfrm>
            <a:off x="467545" y="4866948"/>
            <a:ext cx="3384374" cy="1442372"/>
          </a:xfrm>
          <a:prstGeom prst="wedgeRoundRectCallout">
            <a:avLst>
              <a:gd name="adj1" fmla="val 57723"/>
              <a:gd name="adj2" fmla="val -40145"/>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r>
              <a:rPr lang="en-GB" sz="1100" b="1" dirty="0" smtClean="0">
                <a:solidFill>
                  <a:prstClr val="black"/>
                </a:solidFill>
              </a:rPr>
              <a:t>Improved efficiency</a:t>
            </a:r>
            <a:endParaRPr lang="en-GB" sz="1100" b="1" dirty="0">
              <a:solidFill>
                <a:prstClr val="black"/>
              </a:solidFill>
            </a:endParaRPr>
          </a:p>
          <a:p>
            <a:pPr algn="ctr"/>
            <a:r>
              <a:rPr lang="en-GB" sz="1100" dirty="0" smtClean="0">
                <a:solidFill>
                  <a:prstClr val="black"/>
                </a:solidFill>
              </a:rPr>
              <a:t>On average each consultant performs four operations per day, compared to a national NHS average of around three per day. This saves cost by increasing productivity, and reduces waiting times.  [not quantified]. There is also a reduction in length of stay.</a:t>
            </a:r>
            <a:endParaRPr lang="en-GB" sz="1100" b="1" dirty="0">
              <a:solidFill>
                <a:prstClr val="black"/>
              </a:solidFill>
            </a:endParaRPr>
          </a:p>
        </p:txBody>
      </p:sp>
      <p:sp>
        <p:nvSpPr>
          <p:cNvPr id="22" name="TextBox 21"/>
          <p:cNvSpPr txBox="1"/>
          <p:nvPr/>
        </p:nvSpPr>
        <p:spPr>
          <a:xfrm>
            <a:off x="358775" y="2564904"/>
            <a:ext cx="8208912" cy="276999"/>
          </a:xfrm>
          <a:prstGeom prst="rect">
            <a:avLst/>
          </a:prstGeom>
          <a:noFill/>
        </p:spPr>
        <p:txBody>
          <a:bodyPr wrap="square" lIns="0" tIns="0" rIns="0" bIns="0" rtlCol="0">
            <a:spAutoFit/>
          </a:bodyPr>
          <a:lstStyle/>
          <a:p>
            <a:r>
              <a:rPr lang="en-GB" b="1" dirty="0" smtClean="0">
                <a:solidFill>
                  <a:srgbClr val="003893"/>
                </a:solidFill>
                <a:cs typeface="Arial" pitchFamily="34" charset="0"/>
              </a:rPr>
              <a:t>What are the potential benefits of EOC?</a:t>
            </a:r>
            <a:endParaRPr lang="en-GB" b="1" dirty="0">
              <a:solidFill>
                <a:srgbClr val="003893"/>
              </a:solidFill>
              <a:cs typeface="Arial" pitchFamily="34" charset="0"/>
            </a:endParaRPr>
          </a:p>
        </p:txBody>
      </p:sp>
      <p:pic>
        <p:nvPicPr>
          <p:cNvPr id="13" name="Picture 8" descr="\\Cagmasrv1\sso$\Gestion_Deloitte\Global_Brand\- Templates\Icons\Iconography Deloitte\Icon_Syringe_DarkG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840479" y="3951319"/>
            <a:ext cx="1463040" cy="25069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39552" y="6453336"/>
            <a:ext cx="8208911" cy="215444"/>
          </a:xfrm>
          <a:prstGeom prst="rect">
            <a:avLst/>
          </a:prstGeom>
        </p:spPr>
        <p:txBody>
          <a:bodyPr wrap="square">
            <a:spAutoFit/>
          </a:bodyPr>
          <a:lstStyle/>
          <a:p>
            <a:r>
              <a:rPr lang="en-GB" sz="800" dirty="0" smtClean="0">
                <a:solidFill>
                  <a:prstClr val="black"/>
                </a:solidFill>
              </a:rPr>
              <a:t>Source:</a:t>
            </a:r>
            <a:r>
              <a:rPr lang="en-GB" sz="800" i="1" dirty="0">
                <a:solidFill>
                  <a:prstClr val="black"/>
                </a:solidFill>
              </a:rPr>
              <a:t> </a:t>
            </a:r>
            <a:r>
              <a:rPr lang="en-GB" sz="800" i="1" dirty="0" smtClean="0">
                <a:solidFill>
                  <a:prstClr val="black"/>
                </a:solidFill>
              </a:rPr>
              <a:t>Deloitte analysis</a:t>
            </a:r>
            <a:endParaRPr lang="en-GB" sz="800" dirty="0" smtClean="0">
              <a:solidFill>
                <a:prstClr val="black"/>
              </a:solidFill>
            </a:endParaRPr>
          </a:p>
        </p:txBody>
      </p:sp>
    </p:spTree>
    <p:extLst>
      <p:ext uri="{BB962C8B-B14F-4D97-AF65-F5344CB8AC3E}">
        <p14:creationId xmlns:p14="http://schemas.microsoft.com/office/powerpoint/2010/main" val="124089826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68000" cy="406800"/>
          </a:xfrm>
        </p:spPr>
        <p:txBody>
          <a:bodyPr/>
          <a:lstStyle/>
          <a:p>
            <a:r>
              <a:rPr lang="en-GB" dirty="0" err="1" smtClean="0"/>
              <a:t>Aravind</a:t>
            </a:r>
            <a:r>
              <a:rPr lang="en-GB" dirty="0" smtClean="0"/>
              <a:t> Eye Care - </a:t>
            </a:r>
            <a:r>
              <a:rPr lang="en-GB" dirty="0"/>
              <a:t>overview</a:t>
            </a:r>
          </a:p>
        </p:txBody>
      </p:sp>
      <p:sp>
        <p:nvSpPr>
          <p:cNvPr id="3" name="Slide Number Placeholder 2"/>
          <p:cNvSpPr>
            <a:spLocks noGrp="1"/>
          </p:cNvSpPr>
          <p:nvPr>
            <p:ph type="sldNum" sz="quarter" idx="12"/>
          </p:nvPr>
        </p:nvSpPr>
        <p:spPr/>
        <p:txBody>
          <a:bodyPr/>
          <a:lstStyle/>
          <a:p>
            <a:fld id="{23134A5E-8B9A-4F1B-8A1C-D54727A06F98}" type="slidenum">
              <a:rPr lang="en-GB" smtClean="0">
                <a:solidFill>
                  <a:prstClr val="black"/>
                </a:solidFill>
              </a:rPr>
              <a:pPr/>
              <a:t>101</a:t>
            </a:fld>
            <a:endParaRPr lang="en-GB">
              <a:solidFill>
                <a:prstClr val="black"/>
              </a:solidFill>
            </a:endParaRPr>
          </a:p>
        </p:txBody>
      </p:sp>
      <p:sp>
        <p:nvSpPr>
          <p:cNvPr id="6" name="Rounded Rectangle 5"/>
          <p:cNvSpPr/>
          <p:nvPr/>
        </p:nvSpPr>
        <p:spPr>
          <a:xfrm>
            <a:off x="467544" y="1340768"/>
            <a:ext cx="8208912" cy="16561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smtClean="0">
                <a:solidFill>
                  <a:prstClr val="black"/>
                </a:solidFill>
              </a:rPr>
              <a:t>Aravind</a:t>
            </a:r>
            <a:r>
              <a:rPr lang="en-GB" sz="1200" dirty="0" smtClean="0">
                <a:solidFill>
                  <a:prstClr val="black"/>
                </a:solidFill>
              </a:rPr>
              <a:t> Eye Care is one of the best-known examples of health care intervention, and has been extensively impact assessed</a:t>
            </a:r>
            <a:r>
              <a:rPr lang="en-GB" sz="1200" dirty="0">
                <a:solidFill>
                  <a:prstClr val="black"/>
                </a:solidFill>
              </a:rPr>
              <a:t>. </a:t>
            </a:r>
            <a:r>
              <a:rPr lang="en-GB" sz="1200" dirty="0" smtClean="0">
                <a:solidFill>
                  <a:prstClr val="black"/>
                </a:solidFill>
              </a:rPr>
              <a:t>From it’s origins in south India </a:t>
            </a:r>
            <a:r>
              <a:rPr lang="en-GB" sz="1200" dirty="0" err="1" smtClean="0">
                <a:solidFill>
                  <a:prstClr val="black"/>
                </a:solidFill>
              </a:rPr>
              <a:t>Aravind</a:t>
            </a:r>
            <a:r>
              <a:rPr lang="en-GB" sz="1200" dirty="0" smtClean="0">
                <a:solidFill>
                  <a:prstClr val="black"/>
                </a:solidFill>
              </a:rPr>
              <a:t> has provided </a:t>
            </a:r>
            <a:r>
              <a:rPr lang="en-GB" sz="1200" dirty="0">
                <a:solidFill>
                  <a:prstClr val="black"/>
                </a:solidFill>
              </a:rPr>
              <a:t>end-to-end eye-care </a:t>
            </a:r>
            <a:r>
              <a:rPr lang="en-GB" sz="1200" dirty="0" smtClean="0">
                <a:solidFill>
                  <a:prstClr val="black"/>
                </a:solidFill>
              </a:rPr>
              <a:t>services for 20 years. It now screens </a:t>
            </a:r>
            <a:r>
              <a:rPr lang="en-GB" sz="1200" dirty="0">
                <a:solidFill>
                  <a:prstClr val="black"/>
                </a:solidFill>
              </a:rPr>
              <a:t>more than 2.7 million people </a:t>
            </a:r>
            <a:r>
              <a:rPr lang="en-GB" sz="1200" dirty="0" smtClean="0">
                <a:solidFill>
                  <a:prstClr val="black"/>
                </a:solidFill>
              </a:rPr>
              <a:t>annually, and performs some 285,000 surgeries per year. </a:t>
            </a:r>
            <a:r>
              <a:rPr lang="en-GB" sz="1200" dirty="0" err="1" smtClean="0">
                <a:solidFill>
                  <a:prstClr val="black"/>
                </a:solidFill>
              </a:rPr>
              <a:t>Aravind</a:t>
            </a:r>
            <a:r>
              <a:rPr lang="en-GB" sz="1200" dirty="0" smtClean="0">
                <a:solidFill>
                  <a:prstClr val="black"/>
                </a:solidFill>
              </a:rPr>
              <a:t> uses the principle of ‘</a:t>
            </a:r>
            <a:r>
              <a:rPr lang="en-GB" sz="1200" dirty="0" err="1" smtClean="0">
                <a:solidFill>
                  <a:prstClr val="black"/>
                </a:solidFill>
              </a:rPr>
              <a:t>paraskilling</a:t>
            </a:r>
            <a:r>
              <a:rPr lang="en-GB" sz="1200" dirty="0" smtClean="0">
                <a:solidFill>
                  <a:prstClr val="black"/>
                </a:solidFill>
              </a:rPr>
              <a:t>’, whereby many technically less-demanding medical processes (such as eye washing prior to surgery) are performed by trained nurses paramedics, but not by consultants. By adopting this approach, each doctor is freed up to treat many more patients (seeing each patient only at diagnosis and during surgery, where two patients are operated on simultaneously), reducing operating time and unit costs without compromising clinical quality.</a:t>
            </a:r>
            <a:endParaRPr lang="en-GB" sz="1200" dirty="0">
              <a:solidFill>
                <a:prstClr val="black"/>
              </a:solidFill>
            </a:endParaRPr>
          </a:p>
        </p:txBody>
      </p:sp>
      <p:sp>
        <p:nvSpPr>
          <p:cNvPr id="20" name="Rounded Rectangular Callout 19"/>
          <p:cNvSpPr/>
          <p:nvPr/>
        </p:nvSpPr>
        <p:spPr>
          <a:xfrm>
            <a:off x="5436096" y="4578916"/>
            <a:ext cx="3240360" cy="1658396"/>
          </a:xfrm>
          <a:prstGeom prst="wedgeRoundRectCallout">
            <a:avLst>
              <a:gd name="adj1" fmla="val -57967"/>
              <a:gd name="adj2" fmla="val -31427"/>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Financial savings</a:t>
            </a:r>
          </a:p>
          <a:p>
            <a:pPr algn="ctr"/>
            <a:r>
              <a:rPr lang="en-GB" sz="1200" dirty="0" err="1">
                <a:solidFill>
                  <a:prstClr val="black"/>
                </a:solidFill>
              </a:rPr>
              <a:t>Aravind’s</a:t>
            </a:r>
            <a:r>
              <a:rPr lang="en-GB" sz="1200" dirty="0">
                <a:solidFill>
                  <a:prstClr val="black"/>
                </a:solidFill>
              </a:rPr>
              <a:t> cost-effective approach performs cataract surgeries at one sixth of the cost to the NHS</a:t>
            </a:r>
          </a:p>
        </p:txBody>
      </p:sp>
      <p:sp>
        <p:nvSpPr>
          <p:cNvPr id="21" name="Rounded Rectangular Callout 20"/>
          <p:cNvSpPr/>
          <p:nvPr/>
        </p:nvSpPr>
        <p:spPr>
          <a:xfrm>
            <a:off x="467544" y="4578916"/>
            <a:ext cx="3240360" cy="1658396"/>
          </a:xfrm>
          <a:prstGeom prst="wedgeRoundRectCallout">
            <a:avLst>
              <a:gd name="adj1" fmla="val 56851"/>
              <a:gd name="adj2" fmla="val -28897"/>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smtClean="0">
                <a:solidFill>
                  <a:prstClr val="black"/>
                </a:solidFill>
              </a:rPr>
              <a:t>Productivity improvements</a:t>
            </a:r>
          </a:p>
          <a:p>
            <a:pPr algn="ctr"/>
            <a:r>
              <a:rPr lang="en-GB" sz="1200" smtClean="0">
                <a:solidFill>
                  <a:prstClr val="black"/>
                </a:solidFill>
              </a:rPr>
              <a:t>Aravind’s high-throughput approach significantly improves productivity compared to other Indian hospitals. On average, each doctor conducts 2,600 operations per year, compared to 400 in standard Indian clinic.</a:t>
            </a:r>
            <a:endParaRPr lang="en-GB" sz="1200" dirty="0">
              <a:solidFill>
                <a:prstClr val="black"/>
              </a:solidFill>
            </a:endParaRPr>
          </a:p>
        </p:txBody>
      </p:sp>
      <p:sp>
        <p:nvSpPr>
          <p:cNvPr id="22" name="TextBox 21"/>
          <p:cNvSpPr txBox="1"/>
          <p:nvPr/>
        </p:nvSpPr>
        <p:spPr>
          <a:xfrm>
            <a:off x="296782" y="3140968"/>
            <a:ext cx="8208912" cy="276999"/>
          </a:xfrm>
          <a:prstGeom prst="rect">
            <a:avLst/>
          </a:prstGeom>
          <a:noFill/>
        </p:spPr>
        <p:txBody>
          <a:bodyPr wrap="square" lIns="0" tIns="0" rIns="0" bIns="0" rtlCol="0">
            <a:spAutoFit/>
          </a:bodyPr>
          <a:lstStyle/>
          <a:p>
            <a:r>
              <a:rPr lang="en-GB" b="1" dirty="0" smtClean="0">
                <a:solidFill>
                  <a:srgbClr val="003893"/>
                </a:solidFill>
                <a:cs typeface="Arial" pitchFamily="34" charset="0"/>
              </a:rPr>
              <a:t>What are the potential benefits of </a:t>
            </a:r>
            <a:r>
              <a:rPr lang="en-GB" b="1" dirty="0" err="1" smtClean="0">
                <a:solidFill>
                  <a:srgbClr val="003893"/>
                </a:solidFill>
                <a:cs typeface="Arial" pitchFamily="34" charset="0"/>
              </a:rPr>
              <a:t>Aravind</a:t>
            </a:r>
            <a:r>
              <a:rPr lang="en-GB" b="1" dirty="0" smtClean="0">
                <a:solidFill>
                  <a:srgbClr val="003893"/>
                </a:solidFill>
                <a:cs typeface="Arial" pitchFamily="34" charset="0"/>
              </a:rPr>
              <a:t>?</a:t>
            </a:r>
            <a:endParaRPr lang="en-GB" b="1" dirty="0">
              <a:solidFill>
                <a:srgbClr val="003893"/>
              </a:solidFill>
              <a:cs typeface="Arial" pitchFamily="34" charset="0"/>
            </a:endParaRPr>
          </a:p>
        </p:txBody>
      </p:sp>
      <p:sp>
        <p:nvSpPr>
          <p:cNvPr id="18" name="TextBox 17"/>
          <p:cNvSpPr txBox="1"/>
          <p:nvPr/>
        </p:nvSpPr>
        <p:spPr>
          <a:xfrm>
            <a:off x="3707904" y="5373796"/>
            <a:ext cx="1728192" cy="215444"/>
          </a:xfrm>
          <a:prstGeom prst="rect">
            <a:avLst/>
          </a:prstGeom>
          <a:noFill/>
        </p:spPr>
        <p:txBody>
          <a:bodyPr wrap="square" lIns="0" tIns="0" rIns="0" bIns="0" rtlCol="0">
            <a:spAutoFit/>
          </a:bodyPr>
          <a:lstStyle/>
          <a:p>
            <a:pPr algn="ctr"/>
            <a:r>
              <a:rPr lang="en-GB" sz="1400" b="1" i="1" dirty="0" err="1" smtClean="0">
                <a:solidFill>
                  <a:prstClr val="black"/>
                </a:solidFill>
                <a:cs typeface="Arial" pitchFamily="34" charset="0"/>
              </a:rPr>
              <a:t>Aravind</a:t>
            </a:r>
            <a:endParaRPr lang="en-GB" sz="1400" b="1" i="1" dirty="0">
              <a:solidFill>
                <a:prstClr val="black"/>
              </a:solidFill>
              <a:cs typeface="Arial" pitchFamily="34" charset="0"/>
            </a:endParaRPr>
          </a:p>
        </p:txBody>
      </p:sp>
      <p:sp>
        <p:nvSpPr>
          <p:cNvPr id="19" name="Rectangle 18"/>
          <p:cNvSpPr/>
          <p:nvPr/>
        </p:nvSpPr>
        <p:spPr>
          <a:xfrm rot="21273737">
            <a:off x="196740" y="987058"/>
            <a:ext cx="1424049" cy="43122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prstClr val="white"/>
                </a:solidFill>
              </a:rPr>
              <a:t>The concept</a:t>
            </a:r>
            <a:endParaRPr lang="en-GB" sz="1600" b="1" dirty="0">
              <a:solidFill>
                <a:prstClr val="white"/>
              </a:solidFill>
            </a:endParaRPr>
          </a:p>
        </p:txBody>
      </p:sp>
      <p:pic>
        <p:nvPicPr>
          <p:cNvPr id="11" name="Picture 10" descr="C:\Users\jsauvageau\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2893" y="4705325"/>
            <a:ext cx="938213" cy="52387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39552" y="6453336"/>
            <a:ext cx="8208911" cy="215444"/>
          </a:xfrm>
          <a:prstGeom prst="rect">
            <a:avLst/>
          </a:prstGeom>
        </p:spPr>
        <p:txBody>
          <a:bodyPr wrap="square">
            <a:spAutoFit/>
          </a:bodyPr>
          <a:lstStyle/>
          <a:p>
            <a:r>
              <a:rPr lang="en-GB" sz="800" dirty="0" smtClean="0">
                <a:solidFill>
                  <a:prstClr val="black"/>
                </a:solidFill>
              </a:rPr>
              <a:t>Source:</a:t>
            </a:r>
            <a:r>
              <a:rPr lang="en-GB" sz="800" i="1" dirty="0">
                <a:solidFill>
                  <a:prstClr val="black"/>
                </a:solidFill>
              </a:rPr>
              <a:t> </a:t>
            </a:r>
            <a:r>
              <a:rPr lang="en-GB" sz="800" i="1" dirty="0" smtClean="0">
                <a:solidFill>
                  <a:prstClr val="black"/>
                </a:solidFill>
              </a:rPr>
              <a:t>‘Emerging Markets, Emerging Models’</a:t>
            </a:r>
            <a:r>
              <a:rPr lang="en-GB" sz="800" dirty="0" smtClean="0">
                <a:solidFill>
                  <a:prstClr val="black"/>
                </a:solidFill>
              </a:rPr>
              <a:t> (Monitor Group, </a:t>
            </a:r>
            <a:r>
              <a:rPr lang="en-GB" sz="800" dirty="0">
                <a:solidFill>
                  <a:prstClr val="black"/>
                </a:solidFill>
              </a:rPr>
              <a:t>2010); http://www.innovationunit.org/blog/201106/innovation-healthcare-aravind-eye-care-system</a:t>
            </a:r>
            <a:endParaRPr lang="en-GB" sz="800" dirty="0" smtClean="0">
              <a:solidFill>
                <a:prstClr val="black"/>
              </a:solidFill>
            </a:endParaRPr>
          </a:p>
        </p:txBody>
      </p:sp>
      <p:sp>
        <p:nvSpPr>
          <p:cNvPr id="13" name="Rounded Rectangular Callout 12"/>
          <p:cNvSpPr/>
          <p:nvPr/>
        </p:nvSpPr>
        <p:spPr>
          <a:xfrm>
            <a:off x="467544" y="3570804"/>
            <a:ext cx="8208912" cy="722292"/>
          </a:xfrm>
          <a:prstGeom prst="wedgeRoundRectCallout">
            <a:avLst>
              <a:gd name="adj1" fmla="val 1117"/>
              <a:gd name="adj2" fmla="val 83490"/>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Quality improvements</a:t>
            </a:r>
          </a:p>
          <a:p>
            <a:pPr algn="ctr"/>
            <a:r>
              <a:rPr lang="en-GB" sz="1200" dirty="0" err="1">
                <a:solidFill>
                  <a:prstClr val="black"/>
                </a:solidFill>
              </a:rPr>
              <a:t>Aravind</a:t>
            </a:r>
            <a:r>
              <a:rPr lang="en-GB" sz="1200" dirty="0">
                <a:solidFill>
                  <a:prstClr val="black"/>
                </a:solidFill>
              </a:rPr>
              <a:t> carefully emphases clinical quality. Indeed, it has demonstrated infection rates comparable with those achieved in UK eye clinics (4 per 100,000 operations vs. 6 per 100,000 operations in the UK</a:t>
            </a:r>
            <a:r>
              <a:rPr lang="en-GB" sz="1200" dirty="0" smtClean="0">
                <a:solidFill>
                  <a:prstClr val="black"/>
                </a:solidFill>
              </a:rPr>
              <a:t>).</a:t>
            </a:r>
            <a:endParaRPr lang="en-GB" sz="1200" dirty="0">
              <a:solidFill>
                <a:prstClr val="black"/>
              </a:solidFill>
            </a:endParaRPr>
          </a:p>
        </p:txBody>
      </p:sp>
    </p:spTree>
    <p:extLst>
      <p:ext uri="{BB962C8B-B14F-4D97-AF65-F5344CB8AC3E}">
        <p14:creationId xmlns:p14="http://schemas.microsoft.com/office/powerpoint/2010/main" val="365832822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68000" cy="406800"/>
          </a:xfrm>
        </p:spPr>
        <p:txBody>
          <a:bodyPr/>
          <a:lstStyle/>
          <a:p>
            <a:r>
              <a:rPr lang="en-GB" dirty="0" err="1"/>
              <a:t>LifeSpring</a:t>
            </a:r>
            <a:r>
              <a:rPr lang="en-GB" dirty="0"/>
              <a:t> Maternity </a:t>
            </a:r>
            <a:r>
              <a:rPr lang="en-GB" dirty="0" smtClean="0"/>
              <a:t>Hospitals - </a:t>
            </a:r>
            <a:r>
              <a:rPr lang="en-GB" dirty="0"/>
              <a:t>overview</a:t>
            </a:r>
          </a:p>
        </p:txBody>
      </p:sp>
      <p:sp>
        <p:nvSpPr>
          <p:cNvPr id="3" name="Slide Number Placeholder 2"/>
          <p:cNvSpPr>
            <a:spLocks noGrp="1"/>
          </p:cNvSpPr>
          <p:nvPr>
            <p:ph type="sldNum" sz="quarter" idx="12"/>
          </p:nvPr>
        </p:nvSpPr>
        <p:spPr/>
        <p:txBody>
          <a:bodyPr/>
          <a:lstStyle/>
          <a:p>
            <a:fld id="{23134A5E-8B9A-4F1B-8A1C-D54727A06F98}" type="slidenum">
              <a:rPr lang="en-GB" smtClean="0">
                <a:solidFill>
                  <a:prstClr val="black"/>
                </a:solidFill>
              </a:rPr>
              <a:pPr/>
              <a:t>102</a:t>
            </a:fld>
            <a:endParaRPr lang="en-GB">
              <a:solidFill>
                <a:prstClr val="black"/>
              </a:solidFill>
            </a:endParaRPr>
          </a:p>
        </p:txBody>
      </p:sp>
      <p:sp>
        <p:nvSpPr>
          <p:cNvPr id="6" name="Rounded Rectangle 5"/>
          <p:cNvSpPr/>
          <p:nvPr/>
        </p:nvSpPr>
        <p:spPr>
          <a:xfrm>
            <a:off x="467544" y="1340768"/>
            <a:ext cx="8208912" cy="23762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a:solidFill>
                  <a:prstClr val="black"/>
                </a:solidFill>
              </a:rPr>
              <a:t>LifeSpring</a:t>
            </a:r>
            <a:r>
              <a:rPr lang="en-GB" sz="1400" dirty="0">
                <a:solidFill>
                  <a:prstClr val="black"/>
                </a:solidFill>
              </a:rPr>
              <a:t> Hospitals is a no-frills six-hospital chain of 20-bed facilities founded in 2005 and based in the suburban areas around Hyderabad, India, specializing in maternal and child paediatric, particularly labour and delivery. </a:t>
            </a:r>
            <a:r>
              <a:rPr lang="en-GB" sz="1400" dirty="0" smtClean="0">
                <a:solidFill>
                  <a:prstClr val="black"/>
                </a:solidFill>
              </a:rPr>
              <a:t>By using standardized procedures, ensuring only the most specialized tasks are undertaken by consultants and a cross-subsidization model (private, semi-private and general wards), </a:t>
            </a:r>
            <a:r>
              <a:rPr lang="en-GB" sz="1400" dirty="0" err="1" smtClean="0">
                <a:solidFill>
                  <a:prstClr val="black"/>
                </a:solidFill>
              </a:rPr>
              <a:t>LifeSpring</a:t>
            </a:r>
            <a:r>
              <a:rPr lang="en-GB" sz="1400" dirty="0" smtClean="0">
                <a:solidFill>
                  <a:prstClr val="black"/>
                </a:solidFill>
              </a:rPr>
              <a:t> has been able to significantly lower costs without compromising clinical quality. It is </a:t>
            </a:r>
            <a:r>
              <a:rPr lang="en-GB" sz="1400" dirty="0">
                <a:solidFill>
                  <a:prstClr val="black"/>
                </a:solidFill>
              </a:rPr>
              <a:t>now the largest chain of maternity hospitals in South India. More than 300,000 patients have been treated and 18,500 healthy babies </a:t>
            </a:r>
            <a:r>
              <a:rPr lang="en-GB" sz="1400" dirty="0" smtClean="0">
                <a:solidFill>
                  <a:prstClr val="black"/>
                </a:solidFill>
              </a:rPr>
              <a:t>delivered to date.</a:t>
            </a:r>
            <a:endParaRPr lang="en-GB" sz="1400" dirty="0">
              <a:solidFill>
                <a:prstClr val="black"/>
              </a:solidFill>
            </a:endParaRPr>
          </a:p>
        </p:txBody>
      </p:sp>
      <p:sp>
        <p:nvSpPr>
          <p:cNvPr id="20" name="Rounded Rectangular Callout 19"/>
          <p:cNvSpPr/>
          <p:nvPr/>
        </p:nvSpPr>
        <p:spPr>
          <a:xfrm>
            <a:off x="5436096" y="4578916"/>
            <a:ext cx="3240360" cy="1658396"/>
          </a:xfrm>
          <a:prstGeom prst="wedgeRoundRectCallout">
            <a:avLst>
              <a:gd name="adj1" fmla="val -57967"/>
              <a:gd name="adj2" fmla="val -31427"/>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prstClr val="black"/>
                </a:solidFill>
              </a:rPr>
              <a:t>Productivity improvements</a:t>
            </a:r>
          </a:p>
          <a:p>
            <a:pPr algn="ctr"/>
            <a:r>
              <a:rPr lang="en-GB" sz="1400" dirty="0" smtClean="0">
                <a:solidFill>
                  <a:prstClr val="black"/>
                </a:solidFill>
              </a:rPr>
              <a:t>In </a:t>
            </a:r>
            <a:r>
              <a:rPr lang="en-GB" sz="1400" dirty="0" err="1" smtClean="0">
                <a:solidFill>
                  <a:prstClr val="black"/>
                </a:solidFill>
              </a:rPr>
              <a:t>LifeSpring</a:t>
            </a:r>
            <a:r>
              <a:rPr lang="en-GB" sz="1400" dirty="0" smtClean="0">
                <a:solidFill>
                  <a:prstClr val="black"/>
                </a:solidFill>
              </a:rPr>
              <a:t> hospitals, theatres </a:t>
            </a:r>
            <a:r>
              <a:rPr lang="en-GB" sz="1400" dirty="0">
                <a:solidFill>
                  <a:prstClr val="black"/>
                </a:solidFill>
              </a:rPr>
              <a:t>accommodate 22-27 procedures each week compared to </a:t>
            </a:r>
            <a:r>
              <a:rPr lang="en-GB" sz="1400" dirty="0" smtClean="0">
                <a:solidFill>
                  <a:prstClr val="black"/>
                </a:solidFill>
              </a:rPr>
              <a:t>4-6 </a:t>
            </a:r>
            <a:r>
              <a:rPr lang="en-GB" sz="1400" dirty="0">
                <a:solidFill>
                  <a:prstClr val="black"/>
                </a:solidFill>
              </a:rPr>
              <a:t>in a private clinic. </a:t>
            </a:r>
            <a:r>
              <a:rPr lang="en-GB" sz="1400" dirty="0" smtClean="0">
                <a:solidFill>
                  <a:prstClr val="black"/>
                </a:solidFill>
              </a:rPr>
              <a:t>Each doctor conducts 17-26 surgeries per month: four times the private clinic rate.</a:t>
            </a:r>
            <a:endParaRPr lang="en-GB" sz="1400" dirty="0">
              <a:solidFill>
                <a:prstClr val="black"/>
              </a:solidFill>
            </a:endParaRPr>
          </a:p>
        </p:txBody>
      </p:sp>
      <p:sp>
        <p:nvSpPr>
          <p:cNvPr id="21" name="Rounded Rectangular Callout 20"/>
          <p:cNvSpPr/>
          <p:nvPr/>
        </p:nvSpPr>
        <p:spPr>
          <a:xfrm>
            <a:off x="467544" y="4576501"/>
            <a:ext cx="3368750" cy="1658396"/>
          </a:xfrm>
          <a:prstGeom prst="wedgeRoundRectCallout">
            <a:avLst>
              <a:gd name="adj1" fmla="val 56851"/>
              <a:gd name="adj2" fmla="val -28897"/>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prstClr val="black"/>
                </a:solidFill>
              </a:rPr>
              <a:t>Financial savings</a:t>
            </a:r>
          </a:p>
          <a:p>
            <a:pPr algn="ctr"/>
            <a:r>
              <a:rPr lang="en-GB" sz="1400" dirty="0" err="1" smtClean="0">
                <a:solidFill>
                  <a:prstClr val="black"/>
                </a:solidFill>
              </a:rPr>
              <a:t>LifeSpring’s</a:t>
            </a:r>
            <a:r>
              <a:rPr lang="en-GB" sz="1400" dirty="0" smtClean="0">
                <a:solidFill>
                  <a:prstClr val="black"/>
                </a:solidFill>
              </a:rPr>
              <a:t> cost of delivery is 20-35% the cost of private Indian clinics</a:t>
            </a:r>
            <a:endParaRPr lang="en-GB" sz="1400" dirty="0">
              <a:solidFill>
                <a:prstClr val="black"/>
              </a:solidFill>
            </a:endParaRPr>
          </a:p>
        </p:txBody>
      </p:sp>
      <p:sp>
        <p:nvSpPr>
          <p:cNvPr id="22" name="TextBox 21"/>
          <p:cNvSpPr txBox="1"/>
          <p:nvPr/>
        </p:nvSpPr>
        <p:spPr>
          <a:xfrm>
            <a:off x="296782" y="3928755"/>
            <a:ext cx="8208912" cy="276999"/>
          </a:xfrm>
          <a:prstGeom prst="rect">
            <a:avLst/>
          </a:prstGeom>
          <a:noFill/>
        </p:spPr>
        <p:txBody>
          <a:bodyPr wrap="square" lIns="0" tIns="0" rIns="0" bIns="0" rtlCol="0">
            <a:spAutoFit/>
          </a:bodyPr>
          <a:lstStyle/>
          <a:p>
            <a:r>
              <a:rPr lang="en-GB" b="1" dirty="0" smtClean="0">
                <a:solidFill>
                  <a:srgbClr val="003893"/>
                </a:solidFill>
                <a:cs typeface="Arial" pitchFamily="34" charset="0"/>
              </a:rPr>
              <a:t>What are the potential benefits of </a:t>
            </a:r>
            <a:r>
              <a:rPr lang="en-GB" b="1" dirty="0" err="1" smtClean="0">
                <a:solidFill>
                  <a:srgbClr val="003893"/>
                </a:solidFill>
                <a:cs typeface="Arial" pitchFamily="34" charset="0"/>
              </a:rPr>
              <a:t>LifeSpring</a:t>
            </a:r>
            <a:r>
              <a:rPr lang="en-GB" b="1" dirty="0" smtClean="0">
                <a:solidFill>
                  <a:srgbClr val="003893"/>
                </a:solidFill>
                <a:cs typeface="Arial" pitchFamily="34" charset="0"/>
              </a:rPr>
              <a:t>?</a:t>
            </a:r>
            <a:endParaRPr lang="en-GB" b="1" dirty="0">
              <a:solidFill>
                <a:srgbClr val="003893"/>
              </a:solidFill>
              <a:cs typeface="Arial" pitchFamily="34" charset="0"/>
            </a:endParaRPr>
          </a:p>
        </p:txBody>
      </p:sp>
      <p:sp>
        <p:nvSpPr>
          <p:cNvPr id="18" name="TextBox 17"/>
          <p:cNvSpPr txBox="1"/>
          <p:nvPr/>
        </p:nvSpPr>
        <p:spPr>
          <a:xfrm>
            <a:off x="3707904" y="5373796"/>
            <a:ext cx="1728192" cy="215444"/>
          </a:xfrm>
          <a:prstGeom prst="rect">
            <a:avLst/>
          </a:prstGeom>
          <a:noFill/>
        </p:spPr>
        <p:txBody>
          <a:bodyPr wrap="square" lIns="0" tIns="0" rIns="0" bIns="0" rtlCol="0">
            <a:spAutoFit/>
          </a:bodyPr>
          <a:lstStyle/>
          <a:p>
            <a:pPr algn="ctr"/>
            <a:r>
              <a:rPr lang="en-GB" sz="1400" b="1" i="1" dirty="0" err="1" smtClean="0">
                <a:solidFill>
                  <a:prstClr val="black"/>
                </a:solidFill>
                <a:cs typeface="Arial" pitchFamily="34" charset="0"/>
              </a:rPr>
              <a:t>LifeSpring</a:t>
            </a:r>
            <a:endParaRPr lang="en-GB" sz="1400" b="1" i="1" dirty="0">
              <a:solidFill>
                <a:prstClr val="black"/>
              </a:solidFill>
              <a:cs typeface="Arial" pitchFamily="34" charset="0"/>
            </a:endParaRPr>
          </a:p>
        </p:txBody>
      </p:sp>
      <p:sp>
        <p:nvSpPr>
          <p:cNvPr id="19" name="Rectangle 18"/>
          <p:cNvSpPr/>
          <p:nvPr/>
        </p:nvSpPr>
        <p:spPr>
          <a:xfrm rot="21273737">
            <a:off x="196740" y="987058"/>
            <a:ext cx="1424049" cy="43122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prstClr val="white"/>
                </a:solidFill>
              </a:rPr>
              <a:t>The concept</a:t>
            </a:r>
            <a:endParaRPr lang="en-GB" sz="1600" b="1" dirty="0">
              <a:solidFill>
                <a:prstClr val="white"/>
              </a:solidFill>
            </a:endParaRPr>
          </a:p>
        </p:txBody>
      </p:sp>
      <p:pic>
        <p:nvPicPr>
          <p:cNvPr id="11" name="Picture 4" descr="\\Cagmasrv1\sso$\Gestion_Deloitte\Global_Brand\- Templates\Icons\Iconography Deloitte\Icon_People_woman_MBlu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9945" y="4423332"/>
            <a:ext cx="414178" cy="914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539552" y="6453336"/>
            <a:ext cx="8208911" cy="215444"/>
          </a:xfrm>
          <a:prstGeom prst="rect">
            <a:avLst/>
          </a:prstGeom>
        </p:spPr>
        <p:txBody>
          <a:bodyPr wrap="square">
            <a:spAutoFit/>
          </a:bodyPr>
          <a:lstStyle/>
          <a:p>
            <a:r>
              <a:rPr lang="en-GB" sz="800" dirty="0" smtClean="0">
                <a:solidFill>
                  <a:prstClr val="black"/>
                </a:solidFill>
              </a:rPr>
              <a:t>Source:</a:t>
            </a:r>
            <a:r>
              <a:rPr lang="en-GB" sz="800" i="1" dirty="0">
                <a:solidFill>
                  <a:prstClr val="black"/>
                </a:solidFill>
              </a:rPr>
              <a:t> </a:t>
            </a:r>
            <a:r>
              <a:rPr lang="en-GB" sz="800" i="1" dirty="0" smtClean="0">
                <a:solidFill>
                  <a:prstClr val="black"/>
                </a:solidFill>
              </a:rPr>
              <a:t>‘Emerging Markets, Emerging Models’</a:t>
            </a:r>
            <a:r>
              <a:rPr lang="en-GB" sz="800" dirty="0" smtClean="0">
                <a:solidFill>
                  <a:prstClr val="black"/>
                </a:solidFill>
              </a:rPr>
              <a:t> (Monitor Group, 2010)</a:t>
            </a:r>
          </a:p>
        </p:txBody>
      </p:sp>
    </p:spTree>
    <p:extLst>
      <p:ext uri="{BB962C8B-B14F-4D97-AF65-F5344CB8AC3E}">
        <p14:creationId xmlns:p14="http://schemas.microsoft.com/office/powerpoint/2010/main" val="278900296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68000" cy="406800"/>
          </a:xfrm>
        </p:spPr>
        <p:txBody>
          <a:bodyPr/>
          <a:lstStyle/>
          <a:p>
            <a:r>
              <a:rPr lang="en-GB" dirty="0"/>
              <a:t>Narayana Hrudayalaya heart surgery</a:t>
            </a:r>
          </a:p>
        </p:txBody>
      </p:sp>
      <p:sp>
        <p:nvSpPr>
          <p:cNvPr id="3" name="Slide Number Placeholder 2"/>
          <p:cNvSpPr>
            <a:spLocks noGrp="1"/>
          </p:cNvSpPr>
          <p:nvPr>
            <p:ph type="sldNum" sz="quarter" idx="12"/>
          </p:nvPr>
        </p:nvSpPr>
        <p:spPr/>
        <p:txBody>
          <a:bodyPr/>
          <a:lstStyle/>
          <a:p>
            <a:fld id="{23134A5E-8B9A-4F1B-8A1C-D54727A06F98}" type="slidenum">
              <a:rPr lang="en-GB" smtClean="0">
                <a:solidFill>
                  <a:prstClr val="black"/>
                </a:solidFill>
              </a:rPr>
              <a:pPr/>
              <a:t>103</a:t>
            </a:fld>
            <a:endParaRPr lang="en-GB">
              <a:solidFill>
                <a:prstClr val="black"/>
              </a:solidFill>
            </a:endParaRPr>
          </a:p>
        </p:txBody>
      </p:sp>
      <p:sp>
        <p:nvSpPr>
          <p:cNvPr id="6" name="Rounded Rectangle 5"/>
          <p:cNvSpPr/>
          <p:nvPr/>
        </p:nvSpPr>
        <p:spPr>
          <a:xfrm>
            <a:off x="467544" y="1340768"/>
            <a:ext cx="8208912" cy="111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smtClean="0">
                <a:solidFill>
                  <a:prstClr val="black"/>
                </a:solidFill>
              </a:rPr>
              <a:t>Narayana is an </a:t>
            </a:r>
            <a:r>
              <a:rPr lang="en-GB" sz="1100" dirty="0">
                <a:solidFill>
                  <a:prstClr val="black"/>
                </a:solidFill>
              </a:rPr>
              <a:t>innovative hospital in Bangalore which specialises in cardiac procedures. The brainchild of Dr. Devi Shetty, </a:t>
            </a:r>
            <a:r>
              <a:rPr lang="en-GB" sz="1100" dirty="0" smtClean="0">
                <a:solidFill>
                  <a:prstClr val="black"/>
                </a:solidFill>
              </a:rPr>
              <a:t>the hospital </a:t>
            </a:r>
            <a:r>
              <a:rPr lang="en-GB" sz="1100" dirty="0">
                <a:solidFill>
                  <a:prstClr val="black"/>
                </a:solidFill>
              </a:rPr>
              <a:t>is based on a healthcare model which Shetty has sometimes described as the ‘Walmartisation’ of cardiac </a:t>
            </a:r>
            <a:r>
              <a:rPr lang="en-GB" sz="1100" dirty="0" smtClean="0">
                <a:solidFill>
                  <a:prstClr val="black"/>
                </a:solidFill>
              </a:rPr>
              <a:t>care. The large size of the hospital (around 1000 beds, compared to 160 in an average US hospital) gives rise to economies of scale which enable cardiac procedures to be delivered much more cost effectively, without compromising quality and patient safety. This is an example of the ‘focused factories’ method of healthcare, focusing on performing one type of procedure efficiently and to a high standard.</a:t>
            </a:r>
            <a:endParaRPr lang="en-GB" sz="1100" dirty="0">
              <a:solidFill>
                <a:prstClr val="black"/>
              </a:solidFill>
            </a:endParaRPr>
          </a:p>
        </p:txBody>
      </p:sp>
      <p:sp>
        <p:nvSpPr>
          <p:cNvPr id="7" name="Rectangle 6"/>
          <p:cNvSpPr/>
          <p:nvPr/>
        </p:nvSpPr>
        <p:spPr>
          <a:xfrm rot="21273737">
            <a:off x="196740" y="987058"/>
            <a:ext cx="1424049" cy="43122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prstClr val="white"/>
                </a:solidFill>
              </a:rPr>
              <a:t>The concept</a:t>
            </a:r>
            <a:endParaRPr lang="en-GB" sz="1600" b="1" dirty="0">
              <a:solidFill>
                <a:prstClr val="white"/>
              </a:solidFill>
            </a:endParaRPr>
          </a:p>
        </p:txBody>
      </p:sp>
      <p:sp>
        <p:nvSpPr>
          <p:cNvPr id="15" name="TextBox 14"/>
          <p:cNvSpPr txBox="1"/>
          <p:nvPr/>
        </p:nvSpPr>
        <p:spPr>
          <a:xfrm>
            <a:off x="3707904" y="5302368"/>
            <a:ext cx="1728192" cy="215444"/>
          </a:xfrm>
          <a:prstGeom prst="rect">
            <a:avLst/>
          </a:prstGeom>
          <a:noFill/>
        </p:spPr>
        <p:txBody>
          <a:bodyPr wrap="square" lIns="0" tIns="0" rIns="0" bIns="0" rtlCol="0">
            <a:spAutoFit/>
          </a:bodyPr>
          <a:lstStyle/>
          <a:p>
            <a:pPr algn="ctr"/>
            <a:r>
              <a:rPr lang="en-GB" sz="1400" b="1" i="1" dirty="0" smtClean="0">
                <a:solidFill>
                  <a:prstClr val="black"/>
                </a:solidFill>
                <a:cs typeface="Arial" pitchFamily="34" charset="0"/>
              </a:rPr>
              <a:t>Narayana</a:t>
            </a:r>
            <a:endParaRPr lang="en-GB" sz="1400" b="1" i="1" dirty="0">
              <a:solidFill>
                <a:prstClr val="black"/>
              </a:solidFill>
              <a:cs typeface="Arial" pitchFamily="34" charset="0"/>
            </a:endParaRPr>
          </a:p>
        </p:txBody>
      </p:sp>
      <p:sp>
        <p:nvSpPr>
          <p:cNvPr id="16" name="Rounded Rectangular Callout 15"/>
          <p:cNvSpPr/>
          <p:nvPr/>
        </p:nvSpPr>
        <p:spPr>
          <a:xfrm>
            <a:off x="467543" y="3177120"/>
            <a:ext cx="3600000" cy="1332000"/>
          </a:xfrm>
          <a:prstGeom prst="wedgeRoundRectCallout">
            <a:avLst>
              <a:gd name="adj1" fmla="val 53838"/>
              <a:gd name="adj2" fmla="val 37169"/>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lstStyle/>
          <a:p>
            <a:pPr algn="ctr"/>
            <a:r>
              <a:rPr lang="en-GB" sz="1100" b="1" dirty="0">
                <a:solidFill>
                  <a:prstClr val="black"/>
                </a:solidFill>
              </a:rPr>
              <a:t>Quality improvements</a:t>
            </a:r>
          </a:p>
          <a:p>
            <a:pPr algn="ctr"/>
            <a:r>
              <a:rPr lang="en-GB" sz="1100" dirty="0">
                <a:solidFill>
                  <a:prstClr val="black"/>
                </a:solidFill>
              </a:rPr>
              <a:t>Because the hospital is specialised in delivering cardiac procedures, it delivers a high quality of care – the mortality rate within 30 days of coronary artery bypass surgery is 1.4%. at </a:t>
            </a:r>
            <a:r>
              <a:rPr lang="en-GB" sz="1100" dirty="0" err="1">
                <a:solidFill>
                  <a:prstClr val="black"/>
                </a:solidFill>
              </a:rPr>
              <a:t>Narayana</a:t>
            </a:r>
            <a:r>
              <a:rPr lang="en-GB" sz="1100" dirty="0">
                <a:solidFill>
                  <a:prstClr val="black"/>
                </a:solidFill>
              </a:rPr>
              <a:t>, compared with and average of 1.9% in the US.</a:t>
            </a:r>
          </a:p>
          <a:p>
            <a:pPr algn="ctr"/>
            <a:endParaRPr lang="en-GB" sz="1100" b="1" dirty="0" smtClean="0">
              <a:solidFill>
                <a:prstClr val="black"/>
              </a:solidFill>
            </a:endParaRPr>
          </a:p>
        </p:txBody>
      </p:sp>
      <p:sp>
        <p:nvSpPr>
          <p:cNvPr id="17" name="Rounded Rectangular Callout 16"/>
          <p:cNvSpPr/>
          <p:nvPr/>
        </p:nvSpPr>
        <p:spPr>
          <a:xfrm>
            <a:off x="5076456" y="3181832"/>
            <a:ext cx="3600000" cy="1332000"/>
          </a:xfrm>
          <a:prstGeom prst="wedgeRoundRectCallout">
            <a:avLst>
              <a:gd name="adj1" fmla="val -56401"/>
              <a:gd name="adj2" fmla="val 38130"/>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lstStyle/>
          <a:p>
            <a:pPr algn="ctr"/>
            <a:r>
              <a:rPr lang="en-GB" sz="1100" b="1" dirty="0" smtClean="0">
                <a:solidFill>
                  <a:prstClr val="black"/>
                </a:solidFill>
              </a:rPr>
              <a:t>Procurement savings</a:t>
            </a:r>
          </a:p>
          <a:p>
            <a:pPr algn="ctr"/>
            <a:r>
              <a:rPr lang="en-GB" sz="1100" dirty="0" smtClean="0">
                <a:solidFill>
                  <a:prstClr val="black"/>
                </a:solidFill>
              </a:rPr>
              <a:t>Because ‘focused factories’ concentrate the provision of a given procedure, they increase the purchasing power of these providers, enabling them to obtain better deals which can equate to a significant reduction in spend – for example, in this case there could be savings in the procurement of heart valves [not separately quantified].</a:t>
            </a:r>
            <a:endParaRPr lang="en-GB" sz="1100" dirty="0">
              <a:solidFill>
                <a:prstClr val="black"/>
              </a:solidFill>
            </a:endParaRPr>
          </a:p>
        </p:txBody>
      </p:sp>
      <p:sp>
        <p:nvSpPr>
          <p:cNvPr id="20" name="Rounded Rectangular Callout 19"/>
          <p:cNvSpPr/>
          <p:nvPr/>
        </p:nvSpPr>
        <p:spPr>
          <a:xfrm>
            <a:off x="5076456" y="4981594"/>
            <a:ext cx="3600000" cy="1332000"/>
          </a:xfrm>
          <a:prstGeom prst="wedgeRoundRectCallout">
            <a:avLst>
              <a:gd name="adj1" fmla="val -53561"/>
              <a:gd name="adj2" fmla="val -40533"/>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lstStyle/>
          <a:p>
            <a:pPr algn="ctr"/>
            <a:r>
              <a:rPr lang="en-GB" sz="1100" b="1" dirty="0">
                <a:solidFill>
                  <a:prstClr val="black"/>
                </a:solidFill>
              </a:rPr>
              <a:t>Reduced cost of cardiac procedures</a:t>
            </a:r>
          </a:p>
          <a:p>
            <a:pPr algn="ctr"/>
            <a:r>
              <a:rPr lang="en-GB" sz="1100" dirty="0" err="1">
                <a:solidFill>
                  <a:prstClr val="black"/>
                </a:solidFill>
              </a:rPr>
              <a:t>Narayana</a:t>
            </a:r>
            <a:r>
              <a:rPr lang="en-GB" sz="1100" dirty="0">
                <a:solidFill>
                  <a:prstClr val="black"/>
                </a:solidFill>
              </a:rPr>
              <a:t> has been estimated to reduce the cost of cardiac procedures by around 50%. Theoretically, in the UK, where cardiovascular disease was estimated to cost £13.6 billion in </a:t>
            </a:r>
            <a:r>
              <a:rPr lang="en-GB" sz="1100" dirty="0" smtClean="0">
                <a:solidFill>
                  <a:prstClr val="black"/>
                </a:solidFill>
              </a:rPr>
              <a:t>2006</a:t>
            </a:r>
          </a:p>
        </p:txBody>
      </p:sp>
      <p:sp>
        <p:nvSpPr>
          <p:cNvPr id="21" name="Rounded Rectangular Callout 20"/>
          <p:cNvSpPr/>
          <p:nvPr/>
        </p:nvSpPr>
        <p:spPr>
          <a:xfrm>
            <a:off x="467545" y="4976882"/>
            <a:ext cx="3600000" cy="1332000"/>
          </a:xfrm>
          <a:prstGeom prst="wedgeRoundRectCallout">
            <a:avLst>
              <a:gd name="adj1" fmla="val 55215"/>
              <a:gd name="adj2" fmla="val -39038"/>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lstStyle/>
          <a:p>
            <a:pPr algn="ctr"/>
            <a:r>
              <a:rPr lang="en-GB" sz="1100" b="1" dirty="0" smtClean="0">
                <a:solidFill>
                  <a:prstClr val="black"/>
                </a:solidFill>
              </a:rPr>
              <a:t>Improved efficiency</a:t>
            </a:r>
            <a:endParaRPr lang="en-GB" sz="1100" b="1" dirty="0">
              <a:solidFill>
                <a:prstClr val="black"/>
              </a:solidFill>
            </a:endParaRPr>
          </a:p>
          <a:p>
            <a:pPr algn="ctr"/>
            <a:r>
              <a:rPr lang="en-GB" sz="1100" dirty="0" smtClean="0">
                <a:solidFill>
                  <a:prstClr val="black"/>
                </a:solidFill>
              </a:rPr>
              <a:t>Surgeons become experts in particular types of heart surgery, meaning they can perform more operations in the same, leading to cost savings [not separately quantified].</a:t>
            </a:r>
            <a:endParaRPr lang="en-GB" sz="1100" b="1" dirty="0">
              <a:solidFill>
                <a:prstClr val="black"/>
              </a:solidFill>
            </a:endParaRPr>
          </a:p>
        </p:txBody>
      </p:sp>
      <p:sp>
        <p:nvSpPr>
          <p:cNvPr id="22" name="TextBox 21"/>
          <p:cNvSpPr txBox="1"/>
          <p:nvPr/>
        </p:nvSpPr>
        <p:spPr>
          <a:xfrm>
            <a:off x="358775" y="2564904"/>
            <a:ext cx="8208912" cy="276999"/>
          </a:xfrm>
          <a:prstGeom prst="rect">
            <a:avLst/>
          </a:prstGeom>
          <a:noFill/>
        </p:spPr>
        <p:txBody>
          <a:bodyPr wrap="square" lIns="0" tIns="0" rIns="0" bIns="0" rtlCol="0">
            <a:spAutoFit/>
          </a:bodyPr>
          <a:lstStyle/>
          <a:p>
            <a:r>
              <a:rPr lang="en-GB" b="1" dirty="0" smtClean="0">
                <a:solidFill>
                  <a:srgbClr val="003893"/>
                </a:solidFill>
                <a:cs typeface="Arial" pitchFamily="34" charset="0"/>
              </a:rPr>
              <a:t>What are the potential benefits of Narayana?</a:t>
            </a:r>
            <a:endParaRPr lang="en-GB" b="1" dirty="0">
              <a:solidFill>
                <a:srgbClr val="003893"/>
              </a:solidFill>
              <a:cs typeface="Arial" pitchFamily="34" charset="0"/>
            </a:endParaRPr>
          </a:p>
        </p:txBody>
      </p:sp>
      <p:sp>
        <p:nvSpPr>
          <p:cNvPr id="4" name="Rectangle 3"/>
          <p:cNvSpPr/>
          <p:nvPr/>
        </p:nvSpPr>
        <p:spPr>
          <a:xfrm>
            <a:off x="539552" y="6453336"/>
            <a:ext cx="8208911" cy="215444"/>
          </a:xfrm>
          <a:prstGeom prst="rect">
            <a:avLst/>
          </a:prstGeom>
        </p:spPr>
        <p:txBody>
          <a:bodyPr wrap="square">
            <a:spAutoFit/>
          </a:bodyPr>
          <a:lstStyle/>
          <a:p>
            <a:r>
              <a:rPr lang="en-GB" sz="800" dirty="0" smtClean="0">
                <a:solidFill>
                  <a:prstClr val="black"/>
                </a:solidFill>
              </a:rPr>
              <a:t>Source: </a:t>
            </a:r>
            <a:r>
              <a:rPr lang="en-GB" sz="800" dirty="0" smtClean="0">
                <a:solidFill>
                  <a:prstClr val="black"/>
                </a:solidFill>
                <a:hlinkClick r:id="rId2"/>
              </a:rPr>
              <a:t>http</a:t>
            </a:r>
            <a:r>
              <a:rPr lang="en-GB" sz="800" dirty="0">
                <a:solidFill>
                  <a:prstClr val="black"/>
                </a:solidFill>
                <a:hlinkClick r:id="rId2"/>
              </a:rPr>
              <a:t>://</a:t>
            </a:r>
            <a:r>
              <a:rPr lang="en-GB" sz="800" dirty="0" smtClean="0">
                <a:solidFill>
                  <a:prstClr val="black"/>
                </a:solidFill>
                <a:hlinkClick r:id="rId2"/>
              </a:rPr>
              <a:t>www.innovationunit.org/blog/201104/innovation-healthcare-narayana-hrudayalaya-heart-surgery</a:t>
            </a:r>
            <a:endParaRPr lang="en-GB" sz="800" dirty="0" smtClean="0">
              <a:solidFill>
                <a:prstClr val="black"/>
              </a:solidFill>
            </a:endParaRPr>
          </a:p>
        </p:txBody>
      </p:sp>
      <p:pic>
        <p:nvPicPr>
          <p:cNvPr id="18" name="Picture 7" descr="\\Cagmasrv1\sso$\Gestion_Deloitte\Global_Brand\- Templates\Icons\Iconography Deloitte\Icon_Stethoscope_G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2712" y="4296243"/>
            <a:ext cx="602590" cy="685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38358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a:t>
            </a:r>
            <a:r>
              <a:rPr lang="en-GB" dirty="0"/>
              <a:t>Ideas</a:t>
            </a:r>
          </a:p>
        </p:txBody>
      </p:sp>
      <p:sp>
        <p:nvSpPr>
          <p:cNvPr id="3" name="Slide Number Placeholder 2"/>
          <p:cNvSpPr>
            <a:spLocks noGrp="1"/>
          </p:cNvSpPr>
          <p:nvPr>
            <p:ph type="sldNum" sz="quarter" idx="12"/>
          </p:nvPr>
        </p:nvSpPr>
        <p:spPr/>
        <p:txBody>
          <a:bodyPr/>
          <a:lstStyle/>
          <a:p>
            <a:fld id="{23134A5E-8B9A-4F1B-8A1C-D54727A06F98}" type="slidenum">
              <a:rPr lang="en-GB" smtClean="0">
                <a:solidFill>
                  <a:prstClr val="black"/>
                </a:solidFill>
              </a:rPr>
              <a:pPr/>
              <a:t>104</a:t>
            </a:fld>
            <a:endParaRPr lang="en-GB">
              <a:solidFill>
                <a:prstClr val="black"/>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1000441917"/>
              </p:ext>
            </p:extLst>
          </p:nvPr>
        </p:nvGraphicFramePr>
        <p:xfrm>
          <a:off x="539552" y="1354480"/>
          <a:ext cx="8208912" cy="4700565"/>
        </p:xfrm>
        <a:graphic>
          <a:graphicData uri="http://schemas.openxmlformats.org/drawingml/2006/table">
            <a:tbl>
              <a:tblPr firstRow="1" bandRow="1">
                <a:tableStyleId>{5C22544A-7EE6-4342-B048-85BDC9FD1C3A}</a:tableStyleId>
              </a:tblPr>
              <a:tblGrid>
                <a:gridCol w="648072"/>
                <a:gridCol w="360040"/>
                <a:gridCol w="7200800"/>
              </a:tblGrid>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400" b="1" kern="1200" dirty="0" smtClean="0">
                          <a:solidFill>
                            <a:schemeClr val="bg1">
                              <a:lumMod val="65000"/>
                            </a:schemeClr>
                          </a:solidFill>
                          <a:latin typeface="+mn-lt"/>
                          <a:ea typeface="+mn-ea"/>
                          <a:cs typeface="+mn-cs"/>
                        </a:rPr>
                        <a:t>1</a:t>
                      </a:r>
                      <a:endParaRPr lang="en-GB" sz="1400" b="1" kern="1200" dirty="0">
                        <a:solidFill>
                          <a:schemeClr val="bg1">
                            <a:lumMod val="65000"/>
                          </a:schemeClr>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bg1">
                              <a:lumMod val="65000"/>
                            </a:schemeClr>
                          </a:solidFill>
                        </a:rPr>
                        <a:t>Urgent and emergency care networks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smtClean="0">
                          <a:solidFill>
                            <a:schemeClr val="bg1">
                              <a:lumMod val="65000"/>
                            </a:schemeClr>
                          </a:solidFill>
                        </a:rPr>
                        <a:t>Regional networks of urgent and emergency care </a:t>
                      </a:r>
                      <a:r>
                        <a:rPr lang="en-US" sz="1400" b="0" i="1" dirty="0" err="1" smtClean="0">
                          <a:solidFill>
                            <a:schemeClr val="bg1">
                              <a:lumMod val="65000"/>
                            </a:schemeClr>
                          </a:solidFill>
                        </a:rPr>
                        <a:t>centres</a:t>
                      </a:r>
                      <a:r>
                        <a:rPr lang="en-US" sz="1400" b="0" i="1" dirty="0" smtClean="0">
                          <a:solidFill>
                            <a:schemeClr val="bg1">
                              <a:lumMod val="65000"/>
                            </a:schemeClr>
                          </a:solidFill>
                        </a:rPr>
                        <a:t>,</a:t>
                      </a:r>
                      <a:r>
                        <a:rPr lang="en-US" sz="1400" b="0" i="1" baseline="0" dirty="0" smtClean="0">
                          <a:solidFill>
                            <a:schemeClr val="bg1">
                              <a:lumMod val="65000"/>
                            </a:schemeClr>
                          </a:solidFill>
                        </a:rPr>
                        <a:t> consolidating specialist expertise onto fewer major </a:t>
                      </a:r>
                      <a:r>
                        <a:rPr lang="en-US" sz="1400" b="0" i="1" baseline="0" dirty="0" err="1" smtClean="0">
                          <a:solidFill>
                            <a:schemeClr val="bg1">
                              <a:lumMod val="65000"/>
                            </a:schemeClr>
                          </a:solidFill>
                        </a:rPr>
                        <a:t>centres</a:t>
                      </a:r>
                      <a:endParaRPr lang="en-US" sz="1400" b="0" i="1" dirty="0" smtClean="0">
                        <a:solidFill>
                          <a:schemeClr val="bg1">
                            <a:lumMod val="65000"/>
                          </a:schemeClr>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bg1">
                              <a:lumMod val="65000"/>
                            </a:schemeClr>
                          </a:solidFill>
                        </a:rPr>
                        <a:t>2</a:t>
                      </a:r>
                      <a:endParaRPr lang="en-GB" sz="1400" b="1" dirty="0">
                        <a:solidFill>
                          <a:schemeClr val="bg1">
                            <a:lumMod val="65000"/>
                          </a:schemeClr>
                        </a:solidFill>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bg1">
                              <a:lumMod val="65000"/>
                            </a:schemeClr>
                          </a:solidFill>
                        </a:rPr>
                        <a:t>Elective specialty </a:t>
                      </a:r>
                      <a:r>
                        <a:rPr lang="en-US" sz="1400" b="0" i="0" dirty="0" err="1" smtClean="0">
                          <a:solidFill>
                            <a:schemeClr val="bg1">
                              <a:lumMod val="65000"/>
                            </a:schemeClr>
                          </a:solidFill>
                        </a:rPr>
                        <a:t>centres</a:t>
                      </a:r>
                      <a:endParaRPr lang="en-US" sz="1400" b="0" i="0" dirty="0" smtClean="0">
                        <a:solidFill>
                          <a:schemeClr val="bg1">
                            <a:lumMod val="6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err="1" smtClean="0">
                          <a:solidFill>
                            <a:schemeClr val="bg1">
                              <a:lumMod val="65000"/>
                            </a:schemeClr>
                          </a:solidFill>
                        </a:rPr>
                        <a:t>Centres</a:t>
                      </a:r>
                      <a:r>
                        <a:rPr lang="en-US" sz="1400" b="0" i="1" dirty="0" smtClean="0">
                          <a:solidFill>
                            <a:schemeClr val="bg1">
                              <a:lumMod val="65000"/>
                            </a:schemeClr>
                          </a:solidFill>
                        </a:rPr>
                        <a:t> of excellence for single specialties focusing on strong clinical</a:t>
                      </a:r>
                      <a:r>
                        <a:rPr lang="en-US" sz="1400" b="0" i="1" baseline="0" dirty="0" smtClean="0">
                          <a:solidFill>
                            <a:schemeClr val="bg1">
                              <a:lumMod val="65000"/>
                            </a:schemeClr>
                          </a:solidFill>
                        </a:rPr>
                        <a:t> </a:t>
                      </a:r>
                      <a:r>
                        <a:rPr lang="en-US" sz="1400" b="0" i="1" dirty="0" smtClean="0">
                          <a:solidFill>
                            <a:schemeClr val="bg1">
                              <a:lumMod val="65000"/>
                            </a:schemeClr>
                          </a:solidFill>
                        </a:rPr>
                        <a:t>outcomes and operations excellence</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t>3</a:t>
                      </a:r>
                      <a:endParaRPr lang="en-GB" sz="1400" b="1" dirty="0"/>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prstClr val="black"/>
                          </a:solidFill>
                        </a:rPr>
                        <a:t>Wellness programmes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smtClean="0">
                          <a:solidFill>
                            <a:prstClr val="black"/>
                          </a:solidFill>
                        </a:rPr>
                        <a:t>Prevention programmes that </a:t>
                      </a:r>
                      <a:r>
                        <a:rPr lang="en-US" sz="1400" b="0" i="1" dirty="0" err="1" smtClean="0">
                          <a:solidFill>
                            <a:prstClr val="black"/>
                          </a:solidFill>
                        </a:rPr>
                        <a:t>incentivise</a:t>
                      </a:r>
                      <a:r>
                        <a:rPr lang="en-US" sz="1400" b="0" i="1" dirty="0" smtClean="0">
                          <a:solidFill>
                            <a:prstClr val="black"/>
                          </a:solidFill>
                        </a:rPr>
                        <a:t> healthy behaviours,</a:t>
                      </a:r>
                      <a:r>
                        <a:rPr lang="en-US" sz="1400" b="0" i="1" baseline="0" dirty="0" smtClean="0">
                          <a:solidFill>
                            <a:prstClr val="black"/>
                          </a:solidFill>
                        </a:rPr>
                        <a:t> improve quality of life, and reduce the overall cost of healthcare</a:t>
                      </a:r>
                      <a:endParaRPr lang="en-US" sz="1400" b="0" i="1"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400" b="1" kern="1200" dirty="0" smtClean="0">
                          <a:solidFill>
                            <a:schemeClr val="bg1">
                              <a:lumMod val="65000"/>
                            </a:schemeClr>
                          </a:solidFill>
                          <a:latin typeface="+mn-lt"/>
                          <a:ea typeface="+mn-ea"/>
                          <a:cs typeface="+mn-cs"/>
                        </a:rPr>
                        <a:t>4</a:t>
                      </a:r>
                      <a:endParaRPr lang="en-GB" sz="1400" b="1" kern="1200" dirty="0">
                        <a:solidFill>
                          <a:schemeClr val="bg1">
                            <a:lumMod val="65000"/>
                          </a:schemeClr>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solidFill>
                            <a:schemeClr val="bg1">
                              <a:lumMod val="65000"/>
                            </a:schemeClr>
                          </a:solidFill>
                        </a:rPr>
                        <a:t>Interoperability of systems and patient records </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i="1" dirty="0" smtClean="0">
                          <a:solidFill>
                            <a:schemeClr val="bg1">
                              <a:lumMod val="65000"/>
                            </a:schemeClr>
                          </a:solidFill>
                        </a:rPr>
                        <a:t>Interoperability of systems and patient records aims to break down the barriers between types</a:t>
                      </a:r>
                      <a:r>
                        <a:rPr lang="en-GB" sz="1400" b="0" i="1" baseline="0" dirty="0" smtClean="0">
                          <a:solidFill>
                            <a:schemeClr val="bg1">
                              <a:lumMod val="65000"/>
                            </a:schemeClr>
                          </a:solidFill>
                        </a:rPr>
                        <a:t> of </a:t>
                      </a:r>
                      <a:r>
                        <a:rPr lang="en-GB" sz="1400" b="0" i="1" dirty="0" smtClean="0">
                          <a:solidFill>
                            <a:schemeClr val="bg1">
                              <a:lumMod val="65000"/>
                            </a:schemeClr>
                          </a:solidFill>
                        </a:rPr>
                        <a:t>care, enabling presentation of patient information in a way that is accessible and cross-compatible for all those involved with patient care.</a:t>
                      </a:r>
                      <a:endParaRPr lang="en-US" sz="1400" b="0" i="1" dirty="0" smtClean="0">
                        <a:solidFill>
                          <a:schemeClr val="bg1">
                            <a:lumMod val="65000"/>
                          </a:schemeClr>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400" b="1" kern="1200" dirty="0" smtClean="0">
                          <a:solidFill>
                            <a:schemeClr val="bg1">
                              <a:lumMod val="65000"/>
                            </a:schemeClr>
                          </a:solidFill>
                          <a:latin typeface="+mn-lt"/>
                          <a:ea typeface="+mn-ea"/>
                          <a:cs typeface="+mn-cs"/>
                        </a:rPr>
                        <a:t>5</a:t>
                      </a:r>
                      <a:endParaRPr lang="en-GB" sz="1400" b="1" kern="1200" dirty="0">
                        <a:solidFill>
                          <a:schemeClr val="bg1">
                            <a:lumMod val="65000"/>
                          </a:schemeClr>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bg1">
                              <a:lumMod val="65000"/>
                            </a:schemeClr>
                          </a:solidFill>
                          <a:latin typeface="+mn-lt"/>
                          <a:ea typeface="+mn-ea"/>
                          <a:cs typeface="+mn-cs"/>
                        </a:rPr>
                        <a:t>Public Health England case studies</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i="1" kern="1200" dirty="0" smtClean="0">
                          <a:solidFill>
                            <a:schemeClr val="bg1">
                              <a:lumMod val="65000"/>
                            </a:schemeClr>
                          </a:solidFill>
                          <a:latin typeface="+mn-lt"/>
                          <a:ea typeface="+mn-ea"/>
                          <a:cs typeface="+mn-cs"/>
                        </a:rPr>
                        <a:t>Additional interventions received from Public Health England, covering a variety of conditions and points of delivery.</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GB" sz="1400" b="1" kern="1200" dirty="0">
                        <a:solidFill>
                          <a:schemeClr val="bg1">
                            <a:lumMod val="65000"/>
                          </a:schemeClr>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1" kern="1200" dirty="0" smtClean="0">
                        <a:solidFill>
                          <a:schemeClr val="bg1">
                            <a:lumMod val="65000"/>
                          </a:schemeClr>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9"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729" y="4529720"/>
            <a:ext cx="762895"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8" descr="C:\Users\jsauvageau\Desktop\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623" y="3666768"/>
            <a:ext cx="469106" cy="3976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9" descr="C:\Users\jsauvageau\Desktop\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475" y="1257543"/>
            <a:ext cx="488962" cy="4889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Cagmasrv1\sso$\Gestion_Deloitte\Global_Brand\- Templates\Icons\Iconography Deloitte\Icon_Stethoscope_Gre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2269" y="2074251"/>
            <a:ext cx="427372" cy="4860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agmasrv1\sso$\Gestion_Deloitte\Global_Brand\- Templates\Icons\Iconography Deloitte\Icon_Sprout_Bl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685" y="2853509"/>
            <a:ext cx="388105" cy="529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85833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68000" cy="406800"/>
          </a:xfrm>
        </p:spPr>
        <p:txBody>
          <a:bodyPr/>
          <a:lstStyle/>
          <a:p>
            <a:r>
              <a:rPr lang="en-GB" dirty="0" smtClean="0"/>
              <a:t>Discovery Health’s Vitality programme</a:t>
            </a:r>
            <a:endParaRPr lang="en-GB" dirty="0"/>
          </a:p>
        </p:txBody>
      </p:sp>
      <p:sp>
        <p:nvSpPr>
          <p:cNvPr id="3" name="Slide Number Placeholder 2"/>
          <p:cNvSpPr>
            <a:spLocks noGrp="1"/>
          </p:cNvSpPr>
          <p:nvPr>
            <p:ph type="sldNum" sz="quarter" idx="12"/>
          </p:nvPr>
        </p:nvSpPr>
        <p:spPr/>
        <p:txBody>
          <a:bodyPr/>
          <a:lstStyle/>
          <a:p>
            <a:fld id="{23134A5E-8B9A-4F1B-8A1C-D54727A06F98}" type="slidenum">
              <a:rPr lang="en-GB" smtClean="0">
                <a:solidFill>
                  <a:prstClr val="black"/>
                </a:solidFill>
              </a:rPr>
              <a:pPr/>
              <a:t>105</a:t>
            </a:fld>
            <a:endParaRPr lang="en-GB">
              <a:solidFill>
                <a:prstClr val="black"/>
              </a:solidFill>
            </a:endParaRPr>
          </a:p>
        </p:txBody>
      </p:sp>
      <p:sp>
        <p:nvSpPr>
          <p:cNvPr id="6" name="Rounded Rectangle 5"/>
          <p:cNvSpPr/>
          <p:nvPr/>
        </p:nvSpPr>
        <p:spPr>
          <a:xfrm>
            <a:off x="467544" y="1340768"/>
            <a:ext cx="8208912" cy="10081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prstClr val="black"/>
                </a:solidFill>
              </a:rPr>
              <a:t>The Vitality programme is a wellness programme that encourages covered members to complete a personal health review, set bespoke health goals and set a personal pathway that looks at disease management, smoking cessation, mental health, nutrition, preventative care and physical activity. Engagement is rewarded with Vitality points that can be turned into further incentives.</a:t>
            </a:r>
            <a:endParaRPr lang="en-GB" sz="1400" dirty="0">
              <a:solidFill>
                <a:prstClr val="black"/>
              </a:solidFill>
            </a:endParaRPr>
          </a:p>
        </p:txBody>
      </p:sp>
      <p:sp>
        <p:nvSpPr>
          <p:cNvPr id="15" name="TextBox 14"/>
          <p:cNvSpPr txBox="1"/>
          <p:nvPr/>
        </p:nvSpPr>
        <p:spPr>
          <a:xfrm>
            <a:off x="3851920" y="4654877"/>
            <a:ext cx="1368152" cy="646331"/>
          </a:xfrm>
          <a:prstGeom prst="rect">
            <a:avLst/>
          </a:prstGeom>
          <a:noFill/>
        </p:spPr>
        <p:txBody>
          <a:bodyPr wrap="square" lIns="0" tIns="0" rIns="0" bIns="0" rtlCol="0">
            <a:spAutoFit/>
          </a:bodyPr>
          <a:lstStyle/>
          <a:p>
            <a:pPr algn="ctr"/>
            <a:r>
              <a:rPr lang="en-GB" sz="1400" b="1" i="1" dirty="0" smtClean="0">
                <a:solidFill>
                  <a:prstClr val="black"/>
                </a:solidFill>
                <a:cs typeface="Arial" pitchFamily="34" charset="0"/>
              </a:rPr>
              <a:t>Discovery Health’s Vitality programme</a:t>
            </a:r>
            <a:endParaRPr lang="en-GB" sz="1400" b="1" i="1" dirty="0">
              <a:solidFill>
                <a:prstClr val="black"/>
              </a:solidFill>
              <a:cs typeface="Arial" pitchFamily="34" charset="0"/>
            </a:endParaRPr>
          </a:p>
        </p:txBody>
      </p:sp>
      <p:sp>
        <p:nvSpPr>
          <p:cNvPr id="16" name="Rounded Rectangular Callout 15"/>
          <p:cNvSpPr/>
          <p:nvPr/>
        </p:nvSpPr>
        <p:spPr>
          <a:xfrm>
            <a:off x="467545" y="3040534"/>
            <a:ext cx="3240360" cy="1538382"/>
          </a:xfrm>
          <a:prstGeom prst="wedgeRoundRectCallout">
            <a:avLst>
              <a:gd name="adj1" fmla="val 61575"/>
              <a:gd name="adj2" fmla="val 40840"/>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prstClr val="black"/>
                </a:solidFill>
              </a:rPr>
              <a:t>Lifestyle &amp; customer benefits</a:t>
            </a:r>
          </a:p>
          <a:p>
            <a:pPr algn="ctr"/>
            <a:r>
              <a:rPr lang="en-GB" sz="1400" dirty="0">
                <a:solidFill>
                  <a:prstClr val="black"/>
                </a:solidFill>
              </a:rPr>
              <a:t>Vitality points can be cashed in with a large number of partners, including travel, store cards, healthy food, cinema, and </a:t>
            </a:r>
            <a:r>
              <a:rPr lang="en-GB" sz="1400" dirty="0" smtClean="0">
                <a:solidFill>
                  <a:prstClr val="black"/>
                </a:solidFill>
              </a:rPr>
              <a:t>retail</a:t>
            </a:r>
            <a:endParaRPr lang="en-GB" sz="1400" dirty="0">
              <a:solidFill>
                <a:prstClr val="black"/>
              </a:solidFill>
            </a:endParaRPr>
          </a:p>
        </p:txBody>
      </p:sp>
      <p:sp>
        <p:nvSpPr>
          <p:cNvPr id="17" name="Rounded Rectangular Callout 16"/>
          <p:cNvSpPr/>
          <p:nvPr/>
        </p:nvSpPr>
        <p:spPr>
          <a:xfrm>
            <a:off x="5436096" y="3040534"/>
            <a:ext cx="3240360" cy="1538382"/>
          </a:xfrm>
          <a:prstGeom prst="wedgeRoundRectCallout">
            <a:avLst>
              <a:gd name="adj1" fmla="val -62672"/>
              <a:gd name="adj2" fmla="val 39080"/>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prstClr val="black"/>
                </a:solidFill>
              </a:rPr>
              <a:t>Exercise</a:t>
            </a:r>
          </a:p>
          <a:p>
            <a:pPr algn="ctr"/>
            <a:r>
              <a:rPr lang="en-GB" sz="1400" dirty="0" smtClean="0">
                <a:solidFill>
                  <a:prstClr val="black"/>
                </a:solidFill>
              </a:rPr>
              <a:t>The programme has showed increases in fitness engagement</a:t>
            </a:r>
            <a:endParaRPr lang="en-GB" sz="1400" dirty="0">
              <a:solidFill>
                <a:prstClr val="black"/>
              </a:solidFill>
            </a:endParaRPr>
          </a:p>
        </p:txBody>
      </p:sp>
      <p:sp>
        <p:nvSpPr>
          <p:cNvPr id="20" name="Rounded Rectangular Callout 19"/>
          <p:cNvSpPr/>
          <p:nvPr/>
        </p:nvSpPr>
        <p:spPr>
          <a:xfrm>
            <a:off x="5436096" y="4866948"/>
            <a:ext cx="3240360" cy="1370364"/>
          </a:xfrm>
          <a:prstGeom prst="wedgeRoundRectCallout">
            <a:avLst>
              <a:gd name="adj1" fmla="val -57967"/>
              <a:gd name="adj2" fmla="val -31427"/>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prstClr val="black"/>
                </a:solidFill>
              </a:rPr>
              <a:t>Financial savings</a:t>
            </a:r>
          </a:p>
          <a:p>
            <a:pPr algn="ctr"/>
            <a:r>
              <a:rPr lang="en-GB" sz="1400" dirty="0">
                <a:solidFill>
                  <a:prstClr val="black"/>
                </a:solidFill>
              </a:rPr>
              <a:t>Engaged Vitality members experience 14% lower healthcare costs compared with non-Vitality </a:t>
            </a:r>
            <a:r>
              <a:rPr lang="en-GB" sz="1400" dirty="0" smtClean="0">
                <a:solidFill>
                  <a:prstClr val="black"/>
                </a:solidFill>
              </a:rPr>
              <a:t>members</a:t>
            </a:r>
            <a:endParaRPr lang="en-GB" sz="1400" dirty="0">
              <a:solidFill>
                <a:prstClr val="black"/>
              </a:solidFill>
            </a:endParaRPr>
          </a:p>
        </p:txBody>
      </p:sp>
      <p:sp>
        <p:nvSpPr>
          <p:cNvPr id="21" name="Rounded Rectangular Callout 20"/>
          <p:cNvSpPr/>
          <p:nvPr/>
        </p:nvSpPr>
        <p:spPr>
          <a:xfrm>
            <a:off x="467544" y="4866948"/>
            <a:ext cx="3240359" cy="1370364"/>
          </a:xfrm>
          <a:prstGeom prst="wedgeRoundRectCallout">
            <a:avLst>
              <a:gd name="adj1" fmla="val 56851"/>
              <a:gd name="adj2" fmla="val -28897"/>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prstClr val="black"/>
                </a:solidFill>
              </a:rPr>
              <a:t>Nutrition</a:t>
            </a:r>
          </a:p>
          <a:p>
            <a:pPr algn="ctr"/>
            <a:r>
              <a:rPr lang="en-GB" sz="1400" dirty="0" smtClean="0">
                <a:solidFill>
                  <a:prstClr val="black"/>
                </a:solidFill>
              </a:rPr>
              <a:t>The programme has showed an uptake in the consumption of healthy foods</a:t>
            </a:r>
            <a:endParaRPr lang="en-GB" sz="1400" dirty="0">
              <a:solidFill>
                <a:prstClr val="black"/>
              </a:solidFill>
            </a:endParaRPr>
          </a:p>
        </p:txBody>
      </p:sp>
      <p:sp>
        <p:nvSpPr>
          <p:cNvPr id="22" name="TextBox 21"/>
          <p:cNvSpPr txBox="1"/>
          <p:nvPr/>
        </p:nvSpPr>
        <p:spPr>
          <a:xfrm>
            <a:off x="358775" y="2564904"/>
            <a:ext cx="8208912" cy="276999"/>
          </a:xfrm>
          <a:prstGeom prst="rect">
            <a:avLst/>
          </a:prstGeom>
          <a:noFill/>
        </p:spPr>
        <p:txBody>
          <a:bodyPr wrap="square" lIns="0" tIns="0" rIns="0" bIns="0" rtlCol="0">
            <a:spAutoFit/>
          </a:bodyPr>
          <a:lstStyle/>
          <a:p>
            <a:r>
              <a:rPr lang="en-GB" b="1" dirty="0" smtClean="0">
                <a:solidFill>
                  <a:srgbClr val="003893"/>
                </a:solidFill>
                <a:cs typeface="Arial" pitchFamily="34" charset="0"/>
              </a:rPr>
              <a:t>What are the potential benefits of the </a:t>
            </a:r>
            <a:r>
              <a:rPr lang="en-GB" b="1" smtClean="0">
                <a:solidFill>
                  <a:srgbClr val="003893"/>
                </a:solidFill>
                <a:cs typeface="Arial" pitchFamily="34" charset="0"/>
              </a:rPr>
              <a:t>Vitality programme?</a:t>
            </a:r>
            <a:endParaRPr lang="en-GB" b="1" dirty="0">
              <a:solidFill>
                <a:srgbClr val="003893"/>
              </a:solidFill>
              <a:cs typeface="Arial" pitchFamily="34" charset="0"/>
            </a:endParaRPr>
          </a:p>
        </p:txBody>
      </p:sp>
      <p:pic>
        <p:nvPicPr>
          <p:cNvPr id="12" name="Picture 4" descr="\\Cagmasrv1\sso$\Gestion_Deloitte\Global_Brand\- Templates\Icons\Iconography Deloitte\Icon_Sprout_Blu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7060" y="3740477"/>
            <a:ext cx="669880" cy="914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539552" y="6453336"/>
            <a:ext cx="8208911" cy="215444"/>
          </a:xfrm>
          <a:prstGeom prst="rect">
            <a:avLst/>
          </a:prstGeom>
        </p:spPr>
        <p:txBody>
          <a:bodyPr wrap="square">
            <a:spAutoFit/>
          </a:bodyPr>
          <a:lstStyle/>
          <a:p>
            <a:r>
              <a:rPr lang="en-GB" sz="800" dirty="0" smtClean="0">
                <a:solidFill>
                  <a:prstClr val="black"/>
                </a:solidFill>
              </a:rPr>
              <a:t>Source:</a:t>
            </a:r>
            <a:r>
              <a:rPr lang="en-GB" sz="800" i="1" dirty="0">
                <a:solidFill>
                  <a:prstClr val="black"/>
                </a:solidFill>
              </a:rPr>
              <a:t> </a:t>
            </a:r>
            <a:r>
              <a:rPr lang="en-GB" sz="800" i="1" dirty="0" smtClean="0">
                <a:solidFill>
                  <a:prstClr val="black"/>
                </a:solidFill>
              </a:rPr>
              <a:t>Discovery Health</a:t>
            </a:r>
            <a:endParaRPr lang="en-GB" sz="800" dirty="0" smtClean="0">
              <a:solidFill>
                <a:prstClr val="black"/>
              </a:solidFill>
            </a:endParaRPr>
          </a:p>
        </p:txBody>
      </p:sp>
      <p:sp>
        <p:nvSpPr>
          <p:cNvPr id="14" name="Rectangle 13"/>
          <p:cNvSpPr/>
          <p:nvPr/>
        </p:nvSpPr>
        <p:spPr>
          <a:xfrm rot="21273737">
            <a:off x="196740" y="987058"/>
            <a:ext cx="1424049" cy="43122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prstClr val="white"/>
                </a:solidFill>
              </a:rPr>
              <a:t>The concept</a:t>
            </a:r>
            <a:endParaRPr lang="en-GB" sz="1600" b="1" dirty="0">
              <a:solidFill>
                <a:prstClr val="white"/>
              </a:solidFill>
            </a:endParaRPr>
          </a:p>
        </p:txBody>
      </p:sp>
    </p:spTree>
    <p:extLst>
      <p:ext uri="{BB962C8B-B14F-4D97-AF65-F5344CB8AC3E}">
        <p14:creationId xmlns:p14="http://schemas.microsoft.com/office/powerpoint/2010/main" val="21487917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7333200" cy="406800"/>
          </a:xfrm>
        </p:spPr>
        <p:txBody>
          <a:bodyPr/>
          <a:lstStyle/>
          <a:p>
            <a:r>
              <a:rPr lang="en-GB" dirty="0" smtClean="0"/>
              <a:t>Partnerships for Older People Projects (POPP)</a:t>
            </a:r>
            <a:endParaRPr lang="en-GB" dirty="0"/>
          </a:p>
        </p:txBody>
      </p:sp>
      <p:sp>
        <p:nvSpPr>
          <p:cNvPr id="3" name="Slide Number Placeholder 2"/>
          <p:cNvSpPr>
            <a:spLocks noGrp="1"/>
          </p:cNvSpPr>
          <p:nvPr>
            <p:ph type="sldNum" sz="quarter" idx="12"/>
          </p:nvPr>
        </p:nvSpPr>
        <p:spPr/>
        <p:txBody>
          <a:bodyPr/>
          <a:lstStyle/>
          <a:p>
            <a:fld id="{23134A5E-8B9A-4F1B-8A1C-D54727A06F98}" type="slidenum">
              <a:rPr lang="en-GB" smtClean="0">
                <a:solidFill>
                  <a:prstClr val="black"/>
                </a:solidFill>
              </a:rPr>
              <a:pPr/>
              <a:t>106</a:t>
            </a:fld>
            <a:endParaRPr lang="en-GB">
              <a:solidFill>
                <a:prstClr val="black"/>
              </a:solidFill>
            </a:endParaRPr>
          </a:p>
        </p:txBody>
      </p:sp>
      <p:sp>
        <p:nvSpPr>
          <p:cNvPr id="6" name="Rounded Rectangle 5"/>
          <p:cNvSpPr/>
          <p:nvPr/>
        </p:nvSpPr>
        <p:spPr>
          <a:xfrm>
            <a:off x="467544" y="1340768"/>
            <a:ext cx="8208912" cy="111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solidFill>
                  <a:prstClr val="black"/>
                </a:solidFill>
              </a:rPr>
              <a:t>The POPPs programme, financed by the Department of Health between </a:t>
            </a:r>
            <a:r>
              <a:rPr lang="en-GB" sz="1100" dirty="0" smtClean="0">
                <a:solidFill>
                  <a:prstClr val="black"/>
                </a:solidFill>
              </a:rPr>
              <a:t>2006 and </a:t>
            </a:r>
            <a:r>
              <a:rPr lang="en-GB" sz="1100" dirty="0">
                <a:solidFill>
                  <a:prstClr val="black"/>
                </a:solidFill>
              </a:rPr>
              <a:t>2009, funded activities aimed at promoting the health and well-being </a:t>
            </a:r>
            <a:r>
              <a:rPr lang="en-GB" sz="1100" dirty="0" smtClean="0">
                <a:solidFill>
                  <a:prstClr val="black"/>
                </a:solidFill>
              </a:rPr>
              <a:t>and independence </a:t>
            </a:r>
            <a:r>
              <a:rPr lang="en-GB" sz="1100" dirty="0">
                <a:solidFill>
                  <a:prstClr val="black"/>
                </a:solidFill>
              </a:rPr>
              <a:t>of older people, and preventing or delaying their need for </a:t>
            </a:r>
            <a:r>
              <a:rPr lang="en-GB" sz="1100" dirty="0" smtClean="0">
                <a:solidFill>
                  <a:prstClr val="black"/>
                </a:solidFill>
              </a:rPr>
              <a:t>higher intensity </a:t>
            </a:r>
            <a:r>
              <a:rPr lang="en-GB" sz="1100" dirty="0">
                <a:solidFill>
                  <a:prstClr val="black"/>
                </a:solidFill>
              </a:rPr>
              <a:t>or institutional care. Twenty-nine local authorities were involved. </a:t>
            </a:r>
            <a:r>
              <a:rPr lang="en-GB" sz="1100" dirty="0" smtClean="0">
                <a:solidFill>
                  <a:prstClr val="black"/>
                </a:solidFill>
              </a:rPr>
              <a:t>One-hundred and </a:t>
            </a:r>
            <a:r>
              <a:rPr lang="en-GB" sz="1100" dirty="0">
                <a:solidFill>
                  <a:prstClr val="black"/>
                </a:solidFill>
              </a:rPr>
              <a:t>forty-six core local services were established for people needing </a:t>
            </a:r>
            <a:r>
              <a:rPr lang="en-GB" sz="1100" dirty="0" smtClean="0">
                <a:solidFill>
                  <a:prstClr val="black"/>
                </a:solidFill>
              </a:rPr>
              <a:t>significant support</a:t>
            </a:r>
            <a:r>
              <a:rPr lang="en-GB" sz="1100" dirty="0">
                <a:solidFill>
                  <a:prstClr val="black"/>
                </a:solidFill>
              </a:rPr>
              <a:t>, such as people (and their carers) with long-term conditions. A further </a:t>
            </a:r>
            <a:r>
              <a:rPr lang="en-GB" sz="1100" dirty="0" smtClean="0">
                <a:solidFill>
                  <a:prstClr val="black"/>
                </a:solidFill>
              </a:rPr>
              <a:t>530 small </a:t>
            </a:r>
            <a:r>
              <a:rPr lang="en-GB" sz="1100" dirty="0">
                <a:solidFill>
                  <a:prstClr val="black"/>
                </a:solidFill>
              </a:rPr>
              <a:t>‘upstream’ projects commissioned from the third sector were described as </a:t>
            </a:r>
            <a:r>
              <a:rPr lang="en-GB" sz="1100" dirty="0" smtClean="0">
                <a:solidFill>
                  <a:prstClr val="black"/>
                </a:solidFill>
              </a:rPr>
              <a:t>low level preventative </a:t>
            </a:r>
            <a:r>
              <a:rPr lang="en-GB" sz="1100" dirty="0">
                <a:solidFill>
                  <a:prstClr val="black"/>
                </a:solidFill>
              </a:rPr>
              <a:t>programmes and were open to all older people</a:t>
            </a:r>
            <a:r>
              <a:rPr lang="en-GB" sz="1100" dirty="0" smtClean="0">
                <a:solidFill>
                  <a:prstClr val="black"/>
                </a:solidFill>
              </a:rPr>
              <a:t>.</a:t>
            </a:r>
            <a:endParaRPr lang="en-GB" sz="1100" dirty="0">
              <a:solidFill>
                <a:prstClr val="black"/>
              </a:solidFill>
            </a:endParaRPr>
          </a:p>
        </p:txBody>
      </p:sp>
      <p:sp>
        <p:nvSpPr>
          <p:cNvPr id="7" name="Rectangle 6"/>
          <p:cNvSpPr/>
          <p:nvPr/>
        </p:nvSpPr>
        <p:spPr>
          <a:xfrm rot="21273737">
            <a:off x="196740" y="987058"/>
            <a:ext cx="1424049" cy="43122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prstClr val="white"/>
                </a:solidFill>
              </a:rPr>
              <a:t>The concept</a:t>
            </a:r>
            <a:endParaRPr lang="en-GB" sz="1600" b="1" dirty="0">
              <a:solidFill>
                <a:prstClr val="white"/>
              </a:solidFill>
            </a:endParaRPr>
          </a:p>
        </p:txBody>
      </p:sp>
      <p:pic>
        <p:nvPicPr>
          <p:cNvPr id="14" name="Picture 2" descr="\\Cagmasrv1\sso$\Gestion_Deloitte\Global_Brand\- Templates\Icons\Iconography Deloitte\Icon_People_group_Blu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4149080"/>
            <a:ext cx="746825" cy="69362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707904" y="4869160"/>
            <a:ext cx="1728192" cy="215444"/>
          </a:xfrm>
          <a:prstGeom prst="rect">
            <a:avLst/>
          </a:prstGeom>
          <a:noFill/>
        </p:spPr>
        <p:txBody>
          <a:bodyPr wrap="square" lIns="0" tIns="0" rIns="0" bIns="0" rtlCol="0">
            <a:spAutoFit/>
          </a:bodyPr>
          <a:lstStyle/>
          <a:p>
            <a:pPr algn="ctr"/>
            <a:r>
              <a:rPr lang="en-GB" sz="1400" b="1" i="1" dirty="0" smtClean="0">
                <a:solidFill>
                  <a:prstClr val="black"/>
                </a:solidFill>
                <a:cs typeface="Arial" pitchFamily="34" charset="0"/>
              </a:rPr>
              <a:t>POPP</a:t>
            </a:r>
            <a:endParaRPr lang="en-GB" sz="1400" b="1" i="1" dirty="0">
              <a:solidFill>
                <a:prstClr val="black"/>
              </a:solidFill>
              <a:cs typeface="Arial" pitchFamily="34" charset="0"/>
            </a:endParaRPr>
          </a:p>
        </p:txBody>
      </p:sp>
      <p:sp>
        <p:nvSpPr>
          <p:cNvPr id="16" name="Rounded Rectangular Callout 15"/>
          <p:cNvSpPr/>
          <p:nvPr/>
        </p:nvSpPr>
        <p:spPr>
          <a:xfrm>
            <a:off x="467544" y="2924944"/>
            <a:ext cx="3528391" cy="1653988"/>
          </a:xfrm>
          <a:prstGeom prst="wedgeRoundRectCallout">
            <a:avLst>
              <a:gd name="adj1" fmla="val 53838"/>
              <a:gd name="adj2" fmla="val 37169"/>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lstStyle/>
          <a:p>
            <a:pPr algn="ctr"/>
            <a:r>
              <a:rPr lang="en-GB" sz="1300" b="1" dirty="0" smtClean="0">
                <a:solidFill>
                  <a:prstClr val="black"/>
                </a:solidFill>
              </a:rPr>
              <a:t>Promotion of healthy living</a:t>
            </a:r>
          </a:p>
          <a:p>
            <a:pPr algn="ctr"/>
            <a:r>
              <a:rPr lang="en-GB" sz="1200" dirty="0" smtClean="0">
                <a:solidFill>
                  <a:prstClr val="black"/>
                </a:solidFill>
              </a:rPr>
              <a:t>By creating a ‘network of information’, the intervention volunteers help promote healthy living and raise awareness of mental health conditions. In so doing they may reduce future pressure on the healthcare system by changing behaviours, enabling people to live healthier lives and manage their own conditions.</a:t>
            </a:r>
            <a:endParaRPr lang="en-GB" sz="1300" b="1" dirty="0">
              <a:solidFill>
                <a:prstClr val="black"/>
              </a:solidFill>
            </a:endParaRPr>
          </a:p>
        </p:txBody>
      </p:sp>
      <p:sp>
        <p:nvSpPr>
          <p:cNvPr id="17" name="Rounded Rectangular Callout 16"/>
          <p:cNvSpPr/>
          <p:nvPr/>
        </p:nvSpPr>
        <p:spPr>
          <a:xfrm>
            <a:off x="5436096" y="2924944"/>
            <a:ext cx="3240360" cy="1653988"/>
          </a:xfrm>
          <a:prstGeom prst="wedgeRoundRectCallout">
            <a:avLst>
              <a:gd name="adj1" fmla="val -66768"/>
              <a:gd name="adj2" fmla="val 27623"/>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lstStyle/>
          <a:p>
            <a:pPr algn="ctr"/>
            <a:r>
              <a:rPr lang="en-GB" sz="1300" b="1" dirty="0" smtClean="0">
                <a:solidFill>
                  <a:prstClr val="black"/>
                </a:solidFill>
              </a:rPr>
              <a:t>Co-design in action</a:t>
            </a:r>
          </a:p>
          <a:p>
            <a:pPr algn="ctr"/>
            <a:r>
              <a:rPr lang="en-GB" sz="1200" dirty="0" smtClean="0">
                <a:solidFill>
                  <a:prstClr val="black"/>
                </a:solidFill>
              </a:rPr>
              <a:t>This intervention is a strong example of putting the patient at the centre and involving them in their own care, helping them to become active managers of their own health. This has the potential to improve care and reduce pressure of health services for a range of other conditions and patient groups.</a:t>
            </a:r>
            <a:endParaRPr lang="en-GB" sz="1200" dirty="0">
              <a:solidFill>
                <a:prstClr val="black"/>
              </a:solidFill>
            </a:endParaRPr>
          </a:p>
        </p:txBody>
      </p:sp>
      <p:sp>
        <p:nvSpPr>
          <p:cNvPr id="20" name="Rounded Rectangular Callout 19"/>
          <p:cNvSpPr/>
          <p:nvPr/>
        </p:nvSpPr>
        <p:spPr>
          <a:xfrm>
            <a:off x="5436096" y="4725144"/>
            <a:ext cx="3240360" cy="1584176"/>
          </a:xfrm>
          <a:prstGeom prst="wedgeRoundRectCallout">
            <a:avLst>
              <a:gd name="adj1" fmla="val -57967"/>
              <a:gd name="adj2" fmla="val -31427"/>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lstStyle/>
          <a:p>
            <a:pPr algn="ctr"/>
            <a:r>
              <a:rPr lang="en-GB" sz="1300" b="1" dirty="0" smtClean="0">
                <a:solidFill>
                  <a:prstClr val="black"/>
                </a:solidFill>
              </a:rPr>
              <a:t>Improving access to services</a:t>
            </a:r>
          </a:p>
          <a:p>
            <a:pPr algn="ctr"/>
            <a:r>
              <a:rPr lang="en-GB" sz="1200" dirty="0" smtClean="0">
                <a:solidFill>
                  <a:prstClr val="black"/>
                </a:solidFill>
              </a:rPr>
              <a:t>The projects help vulnerable, isolated older people access health services they might otherwise not be able to. As well as improving quality of care and tackling inequality of access, this may reduce demand for emergency services by pre-empting the development of more serious health issues.</a:t>
            </a:r>
          </a:p>
        </p:txBody>
      </p:sp>
      <p:sp>
        <p:nvSpPr>
          <p:cNvPr id="21" name="Rounded Rectangular Callout 20"/>
          <p:cNvSpPr/>
          <p:nvPr/>
        </p:nvSpPr>
        <p:spPr>
          <a:xfrm>
            <a:off x="467545" y="4725144"/>
            <a:ext cx="3528390" cy="1584176"/>
          </a:xfrm>
          <a:prstGeom prst="wedgeRoundRectCallout">
            <a:avLst>
              <a:gd name="adj1" fmla="val 55215"/>
              <a:gd name="adj2" fmla="val -39038"/>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r>
              <a:rPr lang="en-GB" sz="1300" b="1" dirty="0">
                <a:solidFill>
                  <a:prstClr val="black"/>
                </a:solidFill>
              </a:rPr>
              <a:t>Reduction in emergency bed </a:t>
            </a:r>
            <a:r>
              <a:rPr lang="en-GB" sz="1300" b="1" dirty="0" smtClean="0">
                <a:solidFill>
                  <a:prstClr val="black"/>
                </a:solidFill>
              </a:rPr>
              <a:t>days</a:t>
            </a:r>
          </a:p>
          <a:p>
            <a:pPr algn="ctr"/>
            <a:r>
              <a:rPr lang="en-GB" sz="1200" dirty="0" smtClean="0">
                <a:solidFill>
                  <a:prstClr val="black"/>
                </a:solidFill>
              </a:rPr>
              <a:t>Evidence from the studies indicates that for every pound spent on the POPP services, there was a £1.20 additional benefit in the form of savings on emergency bed days. Overnight hospital stays were reduced by 47% and A&amp;E usage was reduced by 29%.</a:t>
            </a:r>
            <a:endParaRPr lang="en-GB" sz="1300" b="1" dirty="0">
              <a:solidFill>
                <a:prstClr val="black"/>
              </a:solidFill>
            </a:endParaRPr>
          </a:p>
        </p:txBody>
      </p:sp>
      <p:sp>
        <p:nvSpPr>
          <p:cNvPr id="22" name="TextBox 21"/>
          <p:cNvSpPr txBox="1"/>
          <p:nvPr/>
        </p:nvSpPr>
        <p:spPr>
          <a:xfrm>
            <a:off x="358775" y="2564904"/>
            <a:ext cx="8208912" cy="276999"/>
          </a:xfrm>
          <a:prstGeom prst="rect">
            <a:avLst/>
          </a:prstGeom>
          <a:noFill/>
        </p:spPr>
        <p:txBody>
          <a:bodyPr wrap="square" lIns="0" tIns="0" rIns="0" bIns="0" rtlCol="0">
            <a:spAutoFit/>
          </a:bodyPr>
          <a:lstStyle/>
          <a:p>
            <a:r>
              <a:rPr lang="en-GB" b="1" dirty="0" smtClean="0">
                <a:solidFill>
                  <a:srgbClr val="003893"/>
                </a:solidFill>
                <a:cs typeface="Arial" pitchFamily="34" charset="0"/>
              </a:rPr>
              <a:t>What are the potential benefits of POPP?</a:t>
            </a:r>
            <a:endParaRPr lang="en-GB" b="1" dirty="0">
              <a:solidFill>
                <a:srgbClr val="003893"/>
              </a:solidFill>
              <a:cs typeface="Arial" pitchFamily="34" charset="0"/>
            </a:endParaRPr>
          </a:p>
        </p:txBody>
      </p:sp>
      <p:sp>
        <p:nvSpPr>
          <p:cNvPr id="4" name="Rectangle 3"/>
          <p:cNvSpPr/>
          <p:nvPr/>
        </p:nvSpPr>
        <p:spPr>
          <a:xfrm>
            <a:off x="539552" y="6453336"/>
            <a:ext cx="8208911" cy="215444"/>
          </a:xfrm>
          <a:prstGeom prst="rect">
            <a:avLst/>
          </a:prstGeom>
        </p:spPr>
        <p:txBody>
          <a:bodyPr wrap="square">
            <a:spAutoFit/>
          </a:bodyPr>
          <a:lstStyle/>
          <a:p>
            <a:r>
              <a:rPr lang="en-GB" sz="800" dirty="0" smtClean="0">
                <a:solidFill>
                  <a:prstClr val="black"/>
                </a:solidFill>
              </a:rPr>
              <a:t>Source: Nesta, ‘People powered health co-production catalogue’</a:t>
            </a:r>
          </a:p>
        </p:txBody>
      </p:sp>
    </p:spTree>
    <p:extLst>
      <p:ext uri="{BB962C8B-B14F-4D97-AF65-F5344CB8AC3E}">
        <p14:creationId xmlns:p14="http://schemas.microsoft.com/office/powerpoint/2010/main" val="204336866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68000" cy="406800"/>
          </a:xfrm>
        </p:spPr>
        <p:txBody>
          <a:bodyPr/>
          <a:lstStyle/>
          <a:p>
            <a:r>
              <a:rPr lang="en-GB" dirty="0" smtClean="0"/>
              <a:t>Prevention and Access to Care and Treatment</a:t>
            </a:r>
            <a:endParaRPr lang="en-GB" dirty="0"/>
          </a:p>
        </p:txBody>
      </p:sp>
      <p:sp>
        <p:nvSpPr>
          <p:cNvPr id="3" name="Slide Number Placeholder 2"/>
          <p:cNvSpPr>
            <a:spLocks noGrp="1"/>
          </p:cNvSpPr>
          <p:nvPr>
            <p:ph type="sldNum" sz="quarter" idx="12"/>
          </p:nvPr>
        </p:nvSpPr>
        <p:spPr/>
        <p:txBody>
          <a:bodyPr/>
          <a:lstStyle/>
          <a:p>
            <a:fld id="{23134A5E-8B9A-4F1B-8A1C-D54727A06F98}" type="slidenum">
              <a:rPr lang="en-GB" smtClean="0">
                <a:solidFill>
                  <a:prstClr val="black"/>
                </a:solidFill>
              </a:rPr>
              <a:pPr/>
              <a:t>107</a:t>
            </a:fld>
            <a:endParaRPr lang="en-GB">
              <a:solidFill>
                <a:prstClr val="black"/>
              </a:solidFill>
            </a:endParaRPr>
          </a:p>
        </p:txBody>
      </p:sp>
      <p:sp>
        <p:nvSpPr>
          <p:cNvPr id="6" name="Rounded Rectangle 5"/>
          <p:cNvSpPr/>
          <p:nvPr/>
        </p:nvSpPr>
        <p:spPr>
          <a:xfrm>
            <a:off x="467544" y="1340768"/>
            <a:ext cx="8208912" cy="23762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prstClr val="black"/>
                </a:solidFill>
              </a:rPr>
              <a:t>Prevention and Access to Care and Treatment (PACT), </a:t>
            </a:r>
          </a:p>
          <a:p>
            <a:pPr algn="ctr"/>
            <a:r>
              <a:rPr lang="en-GB" sz="1400" dirty="0" smtClean="0">
                <a:solidFill>
                  <a:prstClr val="black"/>
                </a:solidFill>
              </a:rPr>
              <a:t>a US initiative drawing insights from NGO programmes in Haiti, originally serving the sickest and most marginalized HIV-positive patients in Greater Boston. PACT has helped raise the standard of care, while cutting costs in some of the poorest parts of Boston. It does this by supplementing comprehensive medical care with “wraparound” antipoverty services. Its model is built on accompaniment: CHWs are trained and paid to provide clinical care and deliver social support services, health promotion, and harm reduction services within patient homes and communities. From its origins in Boston HIV patients, PACT </a:t>
            </a:r>
            <a:r>
              <a:rPr lang="en-GB" sz="1400" dirty="0">
                <a:solidFill>
                  <a:prstClr val="black"/>
                </a:solidFill>
              </a:rPr>
              <a:t>now </a:t>
            </a:r>
            <a:r>
              <a:rPr lang="en-GB" sz="1400" dirty="0" smtClean="0">
                <a:solidFill>
                  <a:prstClr val="black"/>
                </a:solidFill>
              </a:rPr>
              <a:t>serves patients </a:t>
            </a:r>
            <a:r>
              <a:rPr lang="en-GB" sz="1400" dirty="0">
                <a:solidFill>
                  <a:prstClr val="black"/>
                </a:solidFill>
              </a:rPr>
              <a:t>with multiple chronic diseases and </a:t>
            </a:r>
            <a:r>
              <a:rPr lang="en-GB" sz="1400" dirty="0" smtClean="0">
                <a:solidFill>
                  <a:prstClr val="black"/>
                </a:solidFill>
              </a:rPr>
              <a:t>behavioural </a:t>
            </a:r>
            <a:r>
              <a:rPr lang="en-GB" sz="1400" dirty="0">
                <a:solidFill>
                  <a:prstClr val="black"/>
                </a:solidFill>
              </a:rPr>
              <a:t>health </a:t>
            </a:r>
            <a:r>
              <a:rPr lang="en-GB" sz="1400" dirty="0" smtClean="0">
                <a:solidFill>
                  <a:prstClr val="black"/>
                </a:solidFill>
              </a:rPr>
              <a:t>comorbidities in </a:t>
            </a:r>
            <a:r>
              <a:rPr lang="en-GB" sz="1400" dirty="0">
                <a:solidFill>
                  <a:prstClr val="black"/>
                </a:solidFill>
              </a:rPr>
              <a:t>New York City, Miami, and the Navajo Nation. </a:t>
            </a:r>
          </a:p>
        </p:txBody>
      </p:sp>
      <p:sp>
        <p:nvSpPr>
          <p:cNvPr id="20" name="Rounded Rectangular Callout 19"/>
          <p:cNvSpPr/>
          <p:nvPr/>
        </p:nvSpPr>
        <p:spPr>
          <a:xfrm>
            <a:off x="5436096" y="4437112"/>
            <a:ext cx="3240360" cy="1800200"/>
          </a:xfrm>
          <a:prstGeom prst="wedgeRoundRectCallout">
            <a:avLst>
              <a:gd name="adj1" fmla="val -57967"/>
              <a:gd name="adj2" fmla="val -31427"/>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prstClr val="black"/>
                </a:solidFill>
              </a:rPr>
              <a:t>Quality improvements</a:t>
            </a:r>
          </a:p>
          <a:p>
            <a:pPr algn="ctr"/>
            <a:r>
              <a:rPr lang="en-GB" sz="1400" dirty="0" smtClean="0">
                <a:solidFill>
                  <a:prstClr val="black"/>
                </a:solidFill>
              </a:rPr>
              <a:t>70% of PACT-enrolled patients showed significant improvement in disease-specific indicator of clinical improvement (e.g., reduced viral load, reduced A&amp;E visits, etc.)</a:t>
            </a:r>
            <a:endParaRPr lang="en-GB" sz="1400" dirty="0">
              <a:solidFill>
                <a:prstClr val="black"/>
              </a:solidFill>
            </a:endParaRPr>
          </a:p>
        </p:txBody>
      </p:sp>
      <p:sp>
        <p:nvSpPr>
          <p:cNvPr id="21" name="Rounded Rectangular Callout 20"/>
          <p:cNvSpPr/>
          <p:nvPr/>
        </p:nvSpPr>
        <p:spPr>
          <a:xfrm>
            <a:off x="467544" y="4437112"/>
            <a:ext cx="3368750" cy="1800200"/>
          </a:xfrm>
          <a:prstGeom prst="wedgeRoundRectCallout">
            <a:avLst>
              <a:gd name="adj1" fmla="val 56851"/>
              <a:gd name="adj2" fmla="val -28897"/>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prstClr val="black"/>
                </a:solidFill>
              </a:rPr>
              <a:t>Financial savings</a:t>
            </a:r>
          </a:p>
          <a:p>
            <a:pPr algn="ctr"/>
            <a:r>
              <a:rPr lang="en-GB" sz="1400" dirty="0" smtClean="0">
                <a:solidFill>
                  <a:prstClr val="black"/>
                </a:solidFill>
              </a:rPr>
              <a:t>Patients enrolled in the PACT programme have demonstrated a 60% reduction in hospitalization and 16% net cost savings</a:t>
            </a:r>
            <a:endParaRPr lang="en-GB" sz="1400" dirty="0">
              <a:solidFill>
                <a:prstClr val="black"/>
              </a:solidFill>
            </a:endParaRPr>
          </a:p>
        </p:txBody>
      </p:sp>
      <p:sp>
        <p:nvSpPr>
          <p:cNvPr id="22" name="TextBox 21"/>
          <p:cNvSpPr txBox="1"/>
          <p:nvPr/>
        </p:nvSpPr>
        <p:spPr>
          <a:xfrm>
            <a:off x="296782" y="3928755"/>
            <a:ext cx="8208912" cy="276999"/>
          </a:xfrm>
          <a:prstGeom prst="rect">
            <a:avLst/>
          </a:prstGeom>
          <a:noFill/>
        </p:spPr>
        <p:txBody>
          <a:bodyPr wrap="square" lIns="0" tIns="0" rIns="0" bIns="0" rtlCol="0">
            <a:spAutoFit/>
          </a:bodyPr>
          <a:lstStyle/>
          <a:p>
            <a:r>
              <a:rPr lang="en-GB" b="1" dirty="0" smtClean="0">
                <a:solidFill>
                  <a:srgbClr val="003893"/>
                </a:solidFill>
                <a:cs typeface="Arial" pitchFamily="34" charset="0"/>
              </a:rPr>
              <a:t>What are the potential benefits of PACT?</a:t>
            </a:r>
            <a:endParaRPr lang="en-GB" b="1" dirty="0">
              <a:solidFill>
                <a:srgbClr val="003893"/>
              </a:solidFill>
              <a:cs typeface="Arial" pitchFamily="34" charset="0"/>
            </a:endParaRPr>
          </a:p>
        </p:txBody>
      </p:sp>
      <p:sp>
        <p:nvSpPr>
          <p:cNvPr id="18" name="TextBox 17"/>
          <p:cNvSpPr txBox="1"/>
          <p:nvPr/>
        </p:nvSpPr>
        <p:spPr>
          <a:xfrm>
            <a:off x="3707904" y="5373796"/>
            <a:ext cx="1728192" cy="215444"/>
          </a:xfrm>
          <a:prstGeom prst="rect">
            <a:avLst/>
          </a:prstGeom>
          <a:noFill/>
        </p:spPr>
        <p:txBody>
          <a:bodyPr wrap="square" lIns="0" tIns="0" rIns="0" bIns="0" rtlCol="0">
            <a:spAutoFit/>
          </a:bodyPr>
          <a:lstStyle/>
          <a:p>
            <a:pPr algn="ctr"/>
            <a:r>
              <a:rPr lang="en-GB" sz="1400" b="1" i="1" dirty="0" smtClean="0">
                <a:solidFill>
                  <a:prstClr val="black"/>
                </a:solidFill>
                <a:cs typeface="Arial" pitchFamily="34" charset="0"/>
              </a:rPr>
              <a:t>PACT</a:t>
            </a:r>
            <a:endParaRPr lang="en-GB" sz="1400" b="1" i="1" dirty="0">
              <a:solidFill>
                <a:prstClr val="black"/>
              </a:solidFill>
              <a:cs typeface="Arial" pitchFamily="34" charset="0"/>
            </a:endParaRPr>
          </a:p>
        </p:txBody>
      </p:sp>
      <p:sp>
        <p:nvSpPr>
          <p:cNvPr id="19" name="Rectangle 18"/>
          <p:cNvSpPr/>
          <p:nvPr/>
        </p:nvSpPr>
        <p:spPr>
          <a:xfrm rot="21273737">
            <a:off x="196740" y="987058"/>
            <a:ext cx="1424049" cy="43122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prstClr val="white"/>
                </a:solidFill>
              </a:rPr>
              <a:t>The concept</a:t>
            </a:r>
            <a:endParaRPr lang="en-GB" sz="1600" b="1" dirty="0">
              <a:solidFill>
                <a:prstClr val="white"/>
              </a:solidFill>
            </a:endParaRPr>
          </a:p>
        </p:txBody>
      </p:sp>
      <p:sp>
        <p:nvSpPr>
          <p:cNvPr id="28" name="Rectangle 27"/>
          <p:cNvSpPr/>
          <p:nvPr/>
        </p:nvSpPr>
        <p:spPr>
          <a:xfrm>
            <a:off x="539552" y="6453336"/>
            <a:ext cx="8208911" cy="215444"/>
          </a:xfrm>
          <a:prstGeom prst="rect">
            <a:avLst/>
          </a:prstGeom>
        </p:spPr>
        <p:txBody>
          <a:bodyPr wrap="square">
            <a:spAutoFit/>
          </a:bodyPr>
          <a:lstStyle/>
          <a:p>
            <a:r>
              <a:rPr lang="en-GB" sz="800" dirty="0" smtClean="0">
                <a:solidFill>
                  <a:prstClr val="black"/>
                </a:solidFill>
              </a:rPr>
              <a:t>Source: </a:t>
            </a:r>
            <a:r>
              <a:rPr lang="en-GB" sz="800" dirty="0">
                <a:solidFill>
                  <a:prstClr val="black"/>
                </a:solidFill>
              </a:rPr>
              <a:t>http://www.ssireview.org/articles/entry/realigning_health_with_care</a:t>
            </a:r>
            <a:endParaRPr lang="en-GB" sz="800" dirty="0" smtClean="0">
              <a:solidFill>
                <a:prstClr val="black"/>
              </a:solidFill>
            </a:endParaRPr>
          </a:p>
        </p:txBody>
      </p:sp>
      <p:pic>
        <p:nvPicPr>
          <p:cNvPr id="29" name="Picture 7" descr="C:\Users\jsauvageau\Desktop\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4901" y="4326189"/>
            <a:ext cx="938212" cy="84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34178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a:t>
            </a:r>
            <a:r>
              <a:rPr lang="en-GB" dirty="0"/>
              <a:t>Ideas</a:t>
            </a:r>
          </a:p>
        </p:txBody>
      </p:sp>
      <p:sp>
        <p:nvSpPr>
          <p:cNvPr id="3" name="Slide Number Placeholder 2"/>
          <p:cNvSpPr>
            <a:spLocks noGrp="1"/>
          </p:cNvSpPr>
          <p:nvPr>
            <p:ph type="sldNum" sz="quarter" idx="12"/>
          </p:nvPr>
        </p:nvSpPr>
        <p:spPr/>
        <p:txBody>
          <a:bodyPr/>
          <a:lstStyle/>
          <a:p>
            <a:fld id="{23134A5E-8B9A-4F1B-8A1C-D54727A06F98}" type="slidenum">
              <a:rPr lang="en-GB" smtClean="0">
                <a:solidFill>
                  <a:prstClr val="black"/>
                </a:solidFill>
              </a:rPr>
              <a:pPr/>
              <a:t>108</a:t>
            </a:fld>
            <a:endParaRPr lang="en-GB">
              <a:solidFill>
                <a:prstClr val="black"/>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35106423"/>
              </p:ext>
            </p:extLst>
          </p:nvPr>
        </p:nvGraphicFramePr>
        <p:xfrm>
          <a:off x="539552" y="1354480"/>
          <a:ext cx="8208912" cy="4700565"/>
        </p:xfrm>
        <a:graphic>
          <a:graphicData uri="http://schemas.openxmlformats.org/drawingml/2006/table">
            <a:tbl>
              <a:tblPr firstRow="1" bandRow="1">
                <a:tableStyleId>{5C22544A-7EE6-4342-B048-85BDC9FD1C3A}</a:tableStyleId>
              </a:tblPr>
              <a:tblGrid>
                <a:gridCol w="648072"/>
                <a:gridCol w="360040"/>
                <a:gridCol w="7200800"/>
              </a:tblGrid>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400" b="1" kern="1200" dirty="0" smtClean="0">
                          <a:solidFill>
                            <a:schemeClr val="bg1">
                              <a:lumMod val="65000"/>
                            </a:schemeClr>
                          </a:solidFill>
                          <a:latin typeface="+mn-lt"/>
                          <a:ea typeface="+mn-ea"/>
                          <a:cs typeface="+mn-cs"/>
                        </a:rPr>
                        <a:t>1</a:t>
                      </a:r>
                      <a:endParaRPr lang="en-GB" sz="1400" b="1" kern="1200" dirty="0">
                        <a:solidFill>
                          <a:schemeClr val="bg1">
                            <a:lumMod val="65000"/>
                          </a:schemeClr>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bg1">
                              <a:lumMod val="65000"/>
                            </a:schemeClr>
                          </a:solidFill>
                        </a:rPr>
                        <a:t>Urgent and emergency care networks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smtClean="0">
                          <a:solidFill>
                            <a:schemeClr val="bg1">
                              <a:lumMod val="65000"/>
                            </a:schemeClr>
                          </a:solidFill>
                        </a:rPr>
                        <a:t>Regional networks of urgent and emergency care </a:t>
                      </a:r>
                      <a:r>
                        <a:rPr lang="en-US" sz="1400" b="0" i="1" dirty="0" err="1" smtClean="0">
                          <a:solidFill>
                            <a:schemeClr val="bg1">
                              <a:lumMod val="65000"/>
                            </a:schemeClr>
                          </a:solidFill>
                        </a:rPr>
                        <a:t>centres</a:t>
                      </a:r>
                      <a:r>
                        <a:rPr lang="en-US" sz="1400" b="0" i="1" dirty="0" smtClean="0">
                          <a:solidFill>
                            <a:schemeClr val="bg1">
                              <a:lumMod val="65000"/>
                            </a:schemeClr>
                          </a:solidFill>
                        </a:rPr>
                        <a:t>,</a:t>
                      </a:r>
                      <a:r>
                        <a:rPr lang="en-US" sz="1400" b="0" i="1" baseline="0" dirty="0" smtClean="0">
                          <a:solidFill>
                            <a:schemeClr val="bg1">
                              <a:lumMod val="65000"/>
                            </a:schemeClr>
                          </a:solidFill>
                        </a:rPr>
                        <a:t> consolidating specialist expertise onto fewer major </a:t>
                      </a:r>
                      <a:r>
                        <a:rPr lang="en-US" sz="1400" b="0" i="1" baseline="0" dirty="0" err="1" smtClean="0">
                          <a:solidFill>
                            <a:schemeClr val="bg1">
                              <a:lumMod val="65000"/>
                            </a:schemeClr>
                          </a:solidFill>
                        </a:rPr>
                        <a:t>centres</a:t>
                      </a:r>
                      <a:endParaRPr lang="en-US" sz="1400" b="0" i="1" dirty="0" smtClean="0">
                        <a:solidFill>
                          <a:schemeClr val="bg1">
                            <a:lumMod val="65000"/>
                          </a:schemeClr>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bg1">
                              <a:lumMod val="65000"/>
                            </a:schemeClr>
                          </a:solidFill>
                        </a:rPr>
                        <a:t>2</a:t>
                      </a:r>
                      <a:endParaRPr lang="en-GB" sz="1400" b="1" dirty="0">
                        <a:solidFill>
                          <a:schemeClr val="bg1">
                            <a:lumMod val="65000"/>
                          </a:schemeClr>
                        </a:solidFill>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bg1">
                              <a:lumMod val="65000"/>
                            </a:schemeClr>
                          </a:solidFill>
                        </a:rPr>
                        <a:t>Elective specialty </a:t>
                      </a:r>
                      <a:r>
                        <a:rPr lang="en-US" sz="1400" b="0" i="0" dirty="0" err="1" smtClean="0">
                          <a:solidFill>
                            <a:schemeClr val="bg1">
                              <a:lumMod val="65000"/>
                            </a:schemeClr>
                          </a:solidFill>
                        </a:rPr>
                        <a:t>centres</a:t>
                      </a:r>
                      <a:endParaRPr lang="en-US" sz="1400" b="0" i="0" dirty="0" smtClean="0">
                        <a:solidFill>
                          <a:schemeClr val="bg1">
                            <a:lumMod val="6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err="1" smtClean="0">
                          <a:solidFill>
                            <a:schemeClr val="bg1">
                              <a:lumMod val="65000"/>
                            </a:schemeClr>
                          </a:solidFill>
                        </a:rPr>
                        <a:t>Centres</a:t>
                      </a:r>
                      <a:r>
                        <a:rPr lang="en-US" sz="1400" b="0" i="1" dirty="0" smtClean="0">
                          <a:solidFill>
                            <a:schemeClr val="bg1">
                              <a:lumMod val="65000"/>
                            </a:schemeClr>
                          </a:solidFill>
                        </a:rPr>
                        <a:t> of excellence for single specialties focusing on strong clinical</a:t>
                      </a:r>
                      <a:r>
                        <a:rPr lang="en-US" sz="1400" b="0" i="1" baseline="0" dirty="0" smtClean="0">
                          <a:solidFill>
                            <a:schemeClr val="bg1">
                              <a:lumMod val="65000"/>
                            </a:schemeClr>
                          </a:solidFill>
                        </a:rPr>
                        <a:t> </a:t>
                      </a:r>
                      <a:r>
                        <a:rPr lang="en-US" sz="1400" b="0" i="1" dirty="0" smtClean="0">
                          <a:solidFill>
                            <a:schemeClr val="bg1">
                              <a:lumMod val="65000"/>
                            </a:schemeClr>
                          </a:solidFill>
                        </a:rPr>
                        <a:t>outcomes and operations excellence</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bg1">
                              <a:lumMod val="65000"/>
                            </a:schemeClr>
                          </a:solidFill>
                        </a:rPr>
                        <a:t>3</a:t>
                      </a:r>
                      <a:endParaRPr lang="en-GB" sz="1400" b="1" dirty="0">
                        <a:solidFill>
                          <a:schemeClr val="bg1">
                            <a:lumMod val="65000"/>
                          </a:schemeClr>
                        </a:solidFill>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bg1">
                              <a:lumMod val="65000"/>
                            </a:schemeClr>
                          </a:solidFill>
                        </a:rPr>
                        <a:t>Wellness programmes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smtClean="0">
                          <a:solidFill>
                            <a:schemeClr val="bg1">
                              <a:lumMod val="65000"/>
                            </a:schemeClr>
                          </a:solidFill>
                        </a:rPr>
                        <a:t>Prevention programmes that </a:t>
                      </a:r>
                      <a:r>
                        <a:rPr lang="en-US" sz="1400" b="0" i="1" dirty="0" err="1" smtClean="0">
                          <a:solidFill>
                            <a:schemeClr val="bg1">
                              <a:lumMod val="65000"/>
                            </a:schemeClr>
                          </a:solidFill>
                        </a:rPr>
                        <a:t>incentivise</a:t>
                      </a:r>
                      <a:r>
                        <a:rPr lang="en-US" sz="1400" b="0" i="1" dirty="0" smtClean="0">
                          <a:solidFill>
                            <a:schemeClr val="bg1">
                              <a:lumMod val="65000"/>
                            </a:schemeClr>
                          </a:solidFill>
                        </a:rPr>
                        <a:t> healthy behaviours,</a:t>
                      </a:r>
                      <a:r>
                        <a:rPr lang="en-US" sz="1400" b="0" i="1" baseline="0" dirty="0" smtClean="0">
                          <a:solidFill>
                            <a:schemeClr val="bg1">
                              <a:lumMod val="65000"/>
                            </a:schemeClr>
                          </a:solidFill>
                        </a:rPr>
                        <a:t> improve quality of life, and reduce the overall cost of healthcare</a:t>
                      </a:r>
                      <a:endParaRPr lang="en-US" sz="1400" b="0" i="1" dirty="0" smtClean="0">
                        <a:solidFill>
                          <a:schemeClr val="bg1">
                            <a:lumMod val="65000"/>
                          </a:schemeClr>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400" b="1" kern="1200" dirty="0" smtClean="0">
                          <a:solidFill>
                            <a:schemeClr val="dk1"/>
                          </a:solidFill>
                          <a:latin typeface="+mn-lt"/>
                          <a:ea typeface="+mn-ea"/>
                          <a:cs typeface="+mn-cs"/>
                        </a:rPr>
                        <a:t>4</a:t>
                      </a:r>
                      <a:endParaRPr lang="en-GB" sz="1400" b="1" kern="1200" dirty="0">
                        <a:solidFill>
                          <a:schemeClr val="dk1"/>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solidFill>
                            <a:prstClr val="black"/>
                          </a:solidFill>
                        </a:rPr>
                        <a:t>Interoperability of systems and patient records </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i="1" dirty="0" smtClean="0">
                          <a:solidFill>
                            <a:schemeClr val="tx1"/>
                          </a:solidFill>
                        </a:rPr>
                        <a:t>Interoperability of systems and patient records aims to break down the barriers between types</a:t>
                      </a:r>
                      <a:r>
                        <a:rPr lang="en-GB" sz="1400" b="0" i="1" baseline="0" dirty="0" smtClean="0">
                          <a:solidFill>
                            <a:schemeClr val="tx1"/>
                          </a:solidFill>
                        </a:rPr>
                        <a:t> of </a:t>
                      </a:r>
                      <a:r>
                        <a:rPr lang="en-GB" sz="1400" b="0" i="1" dirty="0" smtClean="0">
                          <a:solidFill>
                            <a:schemeClr val="tx1"/>
                          </a:solidFill>
                        </a:rPr>
                        <a:t>care, enabling presentation of patient information in a way that is accessible and cross-compatible for all those involved with patient care.</a:t>
                      </a:r>
                      <a:endParaRPr lang="en-US" sz="1400" b="0" i="1"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400" b="1" kern="1200" dirty="0" smtClean="0">
                          <a:solidFill>
                            <a:schemeClr val="bg1">
                              <a:lumMod val="65000"/>
                            </a:schemeClr>
                          </a:solidFill>
                          <a:latin typeface="+mn-lt"/>
                          <a:ea typeface="+mn-ea"/>
                          <a:cs typeface="+mn-cs"/>
                        </a:rPr>
                        <a:t>5</a:t>
                      </a:r>
                      <a:endParaRPr lang="en-GB" sz="1400" b="1" kern="1200" dirty="0">
                        <a:solidFill>
                          <a:schemeClr val="bg1">
                            <a:lumMod val="65000"/>
                          </a:schemeClr>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bg1">
                              <a:lumMod val="65000"/>
                            </a:schemeClr>
                          </a:solidFill>
                          <a:latin typeface="+mn-lt"/>
                          <a:ea typeface="+mn-ea"/>
                          <a:cs typeface="+mn-cs"/>
                        </a:rPr>
                        <a:t>Public Health England case studies</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i="1" kern="1200" dirty="0" smtClean="0">
                          <a:solidFill>
                            <a:schemeClr val="bg1">
                              <a:lumMod val="65000"/>
                            </a:schemeClr>
                          </a:solidFill>
                          <a:latin typeface="+mn-lt"/>
                          <a:ea typeface="+mn-ea"/>
                          <a:cs typeface="+mn-cs"/>
                        </a:rPr>
                        <a:t>Additional interventions received from Public Health England, covering a variety of conditions and points of delivery.</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GB" sz="1400" b="1" kern="1200" dirty="0">
                        <a:solidFill>
                          <a:schemeClr val="bg1">
                            <a:lumMod val="65000"/>
                          </a:schemeClr>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1" kern="1200" dirty="0" smtClean="0">
                        <a:solidFill>
                          <a:schemeClr val="bg1">
                            <a:lumMod val="65000"/>
                          </a:schemeClr>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9"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729" y="4529720"/>
            <a:ext cx="762895"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8" descr="C:\Users\jsauvageau\Desktop\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623" y="3666768"/>
            <a:ext cx="469106" cy="3976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9" descr="C:\Users\jsauvageau\Desktop\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475" y="1257543"/>
            <a:ext cx="488962" cy="4889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Cagmasrv1\sso$\Gestion_Deloitte\Global_Brand\- Templates\Icons\Iconography Deloitte\Icon_Stethoscope_Gre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2269" y="2074251"/>
            <a:ext cx="427372" cy="4860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agmasrv1\sso$\Gestion_Deloitte\Global_Brand\- Templates\Icons\Iconography Deloitte\Icon_Sprout_Bl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685" y="2853509"/>
            <a:ext cx="388105" cy="529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76935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Interoperability of systems and patient records - overview</a:t>
            </a:r>
            <a:endParaRPr lang="en-GB" dirty="0"/>
          </a:p>
        </p:txBody>
      </p:sp>
      <p:sp>
        <p:nvSpPr>
          <p:cNvPr id="3" name="Slide Number Placeholder 2"/>
          <p:cNvSpPr>
            <a:spLocks noGrp="1"/>
          </p:cNvSpPr>
          <p:nvPr>
            <p:ph type="sldNum" sz="quarter" idx="12"/>
          </p:nvPr>
        </p:nvSpPr>
        <p:spPr/>
        <p:txBody>
          <a:bodyPr/>
          <a:lstStyle/>
          <a:p>
            <a:fld id="{23134A5E-8B9A-4F1B-8A1C-D54727A06F98}" type="slidenum">
              <a:rPr lang="en-GB" noProof="0" smtClean="0"/>
              <a:pPr/>
              <a:t>109</a:t>
            </a:fld>
            <a:endParaRPr lang="en-GB" noProof="0"/>
          </a:p>
        </p:txBody>
      </p:sp>
      <p:sp>
        <p:nvSpPr>
          <p:cNvPr id="8" name="Rounded Rectangle 7"/>
          <p:cNvSpPr/>
          <p:nvPr/>
        </p:nvSpPr>
        <p:spPr>
          <a:xfrm>
            <a:off x="358774" y="3009531"/>
            <a:ext cx="4068000" cy="315577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t"/>
          <a:lstStyle/>
          <a:p>
            <a:pPr algn="just"/>
            <a:r>
              <a:rPr lang="en-GB" sz="1400" b="1" dirty="0" smtClean="0">
                <a:solidFill>
                  <a:schemeClr val="tx1"/>
                </a:solidFill>
              </a:rPr>
              <a:t>NHS Westminster</a:t>
            </a:r>
          </a:p>
          <a:p>
            <a:pPr algn="just"/>
            <a:r>
              <a:rPr lang="en-GB" sz="1300" dirty="0" smtClean="0">
                <a:solidFill>
                  <a:schemeClr val="tx1"/>
                </a:solidFill>
              </a:rPr>
              <a:t>Since 2009 NHS Westminster has used a system provided by Vision 360, which enables cross-sector records for patients. </a:t>
            </a:r>
            <a:r>
              <a:rPr lang="en-GB" sz="1300" dirty="0">
                <a:solidFill>
                  <a:schemeClr val="tx1"/>
                </a:solidFill>
              </a:rPr>
              <a:t>Initially designed </a:t>
            </a:r>
            <a:r>
              <a:rPr lang="en-GB" sz="1300" dirty="0" smtClean="0">
                <a:solidFill>
                  <a:schemeClr val="tx1"/>
                </a:solidFill>
              </a:rPr>
              <a:t>to provide </a:t>
            </a:r>
            <a:r>
              <a:rPr lang="en-GB" sz="1300" dirty="0">
                <a:solidFill>
                  <a:schemeClr val="tx1"/>
                </a:solidFill>
              </a:rPr>
              <a:t>authorised clinicians in local out-of-hours and unscheduled care settings with access to patient records held by their </a:t>
            </a:r>
            <a:r>
              <a:rPr lang="en-GB" sz="1300" dirty="0" smtClean="0">
                <a:solidFill>
                  <a:schemeClr val="tx1"/>
                </a:solidFill>
              </a:rPr>
              <a:t>GPs, it has now been extended to clinicians in other settings. Although in its early stages, improvements to patient care and resource planning are expected.</a:t>
            </a:r>
          </a:p>
          <a:p>
            <a:pPr algn="just"/>
            <a:endParaRPr lang="en-GB" sz="1300" dirty="0" smtClean="0">
              <a:solidFill>
                <a:schemeClr val="tx1"/>
              </a:solidFill>
            </a:endParaRPr>
          </a:p>
          <a:p>
            <a:pPr algn="just"/>
            <a:r>
              <a:rPr lang="en-GB" sz="1300" b="1" dirty="0" smtClean="0">
                <a:solidFill>
                  <a:schemeClr val="tx1"/>
                </a:solidFill>
              </a:rPr>
              <a:t>Key lesson: </a:t>
            </a:r>
            <a:r>
              <a:rPr lang="en-GB" sz="1300" dirty="0" smtClean="0">
                <a:solidFill>
                  <a:schemeClr val="tx1"/>
                </a:solidFill>
              </a:rPr>
              <a:t>a successful pilot can generate further buy-in from clinicians and organisations, allowing it to be extended further.</a:t>
            </a:r>
          </a:p>
        </p:txBody>
      </p:sp>
      <p:sp>
        <p:nvSpPr>
          <p:cNvPr id="11" name="Rounded Rectangle 10"/>
          <p:cNvSpPr/>
          <p:nvPr/>
        </p:nvSpPr>
        <p:spPr>
          <a:xfrm>
            <a:off x="4752472" y="2996952"/>
            <a:ext cx="4068000" cy="315577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r>
              <a:rPr lang="en-GB" sz="1400" b="1" dirty="0" smtClean="0">
                <a:solidFill>
                  <a:schemeClr val="tx1"/>
                </a:solidFill>
              </a:rPr>
              <a:t>Birmingham Central Care Record</a:t>
            </a:r>
          </a:p>
          <a:p>
            <a:r>
              <a:rPr lang="en-GB" sz="1300" dirty="0">
                <a:solidFill>
                  <a:schemeClr val="tx1"/>
                </a:solidFill>
              </a:rPr>
              <a:t>Care professionals in the Heart of Birmingham </a:t>
            </a:r>
            <a:r>
              <a:rPr lang="en-GB" sz="1300" dirty="0" smtClean="0">
                <a:solidFill>
                  <a:schemeClr val="tx1"/>
                </a:solidFill>
              </a:rPr>
              <a:t>area now </a:t>
            </a:r>
            <a:r>
              <a:rPr lang="en-GB" sz="1300" dirty="0">
                <a:solidFill>
                  <a:schemeClr val="tx1"/>
                </a:solidFill>
              </a:rPr>
              <a:t>have access to a </a:t>
            </a:r>
            <a:r>
              <a:rPr lang="en-GB" sz="1300" dirty="0" smtClean="0">
                <a:solidFill>
                  <a:schemeClr val="tx1"/>
                </a:solidFill>
              </a:rPr>
              <a:t>shared record </a:t>
            </a:r>
            <a:r>
              <a:rPr lang="en-GB" sz="1300" dirty="0">
                <a:solidFill>
                  <a:schemeClr val="tx1"/>
                </a:solidFill>
              </a:rPr>
              <a:t>for patients, </a:t>
            </a:r>
            <a:r>
              <a:rPr lang="en-GB" sz="1300" dirty="0" smtClean="0">
                <a:solidFill>
                  <a:schemeClr val="tx1"/>
                </a:solidFill>
              </a:rPr>
              <a:t>including </a:t>
            </a:r>
            <a:r>
              <a:rPr lang="en-GB" sz="1300" dirty="0">
                <a:solidFill>
                  <a:schemeClr val="tx1"/>
                </a:solidFill>
              </a:rPr>
              <a:t>Sandwell and West Birmingham Hospitals NHS Trust and over 70 local GP practices. This </a:t>
            </a:r>
            <a:r>
              <a:rPr lang="en-GB" sz="1300" dirty="0" smtClean="0">
                <a:solidFill>
                  <a:schemeClr val="tx1"/>
                </a:solidFill>
              </a:rPr>
              <a:t>is part of wider </a:t>
            </a:r>
            <a:r>
              <a:rPr lang="en-GB" sz="1300" dirty="0">
                <a:solidFill>
                  <a:schemeClr val="tx1"/>
                </a:solidFill>
              </a:rPr>
              <a:t>initiative to develop a Central Care </a:t>
            </a:r>
            <a:r>
              <a:rPr lang="en-GB" sz="1300" dirty="0" smtClean="0">
                <a:solidFill>
                  <a:schemeClr val="tx1"/>
                </a:solidFill>
              </a:rPr>
              <a:t>Record </a:t>
            </a:r>
            <a:r>
              <a:rPr lang="en-GB" sz="1300" dirty="0">
                <a:solidFill>
                  <a:schemeClr val="tx1"/>
                </a:solidFill>
              </a:rPr>
              <a:t>across </a:t>
            </a:r>
            <a:r>
              <a:rPr lang="en-GB" sz="1300" dirty="0" smtClean="0">
                <a:solidFill>
                  <a:schemeClr val="tx1"/>
                </a:solidFill>
              </a:rPr>
              <a:t>the area, </a:t>
            </a:r>
            <a:r>
              <a:rPr lang="en-GB" sz="1300" dirty="0">
                <a:solidFill>
                  <a:schemeClr val="tx1"/>
                </a:solidFill>
              </a:rPr>
              <a:t>giving health and social care professionals </a:t>
            </a:r>
            <a:r>
              <a:rPr lang="en-GB" sz="1300" dirty="0" smtClean="0">
                <a:solidFill>
                  <a:schemeClr val="tx1"/>
                </a:solidFill>
              </a:rPr>
              <a:t>access </a:t>
            </a:r>
            <a:r>
              <a:rPr lang="en-GB" sz="1300" dirty="0">
                <a:solidFill>
                  <a:schemeClr val="tx1"/>
                </a:solidFill>
              </a:rPr>
              <a:t>to </a:t>
            </a:r>
            <a:r>
              <a:rPr lang="en-GB" sz="1300" dirty="0" smtClean="0">
                <a:solidFill>
                  <a:schemeClr val="tx1"/>
                </a:solidFill>
              </a:rPr>
              <a:t>clinical </a:t>
            </a:r>
            <a:r>
              <a:rPr lang="en-GB" sz="1300" dirty="0">
                <a:solidFill>
                  <a:schemeClr val="tx1"/>
                </a:solidFill>
              </a:rPr>
              <a:t>information when they need </a:t>
            </a:r>
            <a:r>
              <a:rPr lang="en-GB" sz="1300" dirty="0" smtClean="0">
                <a:solidFill>
                  <a:schemeClr val="tx1"/>
                </a:solidFill>
              </a:rPr>
              <a:t>it.</a:t>
            </a:r>
          </a:p>
          <a:p>
            <a:endParaRPr lang="en-GB" sz="1300" dirty="0" smtClean="0">
              <a:solidFill>
                <a:schemeClr val="tx1"/>
              </a:solidFill>
            </a:endParaRPr>
          </a:p>
          <a:p>
            <a:r>
              <a:rPr lang="en-GB" sz="1300" b="1" dirty="0" smtClean="0">
                <a:solidFill>
                  <a:schemeClr val="tx1"/>
                </a:solidFill>
              </a:rPr>
              <a:t>Key lesson: </a:t>
            </a:r>
            <a:r>
              <a:rPr lang="en-GB" sz="1300" dirty="0" smtClean="0">
                <a:solidFill>
                  <a:schemeClr val="tx1"/>
                </a:solidFill>
              </a:rPr>
              <a:t>expensive and disruptive new systems can often be avoided in favour of adapting existing systems.</a:t>
            </a:r>
            <a:endParaRPr lang="en-GB" sz="1300" b="1" dirty="0" smtClean="0">
              <a:solidFill>
                <a:schemeClr val="tx1"/>
              </a:solidFill>
            </a:endParaRPr>
          </a:p>
        </p:txBody>
      </p:sp>
      <p:sp>
        <p:nvSpPr>
          <p:cNvPr id="18" name="Rounded Rectangle 17"/>
          <p:cNvSpPr/>
          <p:nvPr/>
        </p:nvSpPr>
        <p:spPr>
          <a:xfrm>
            <a:off x="358774" y="1340768"/>
            <a:ext cx="8461698" cy="115212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600"/>
              </a:spcAft>
            </a:pPr>
            <a:r>
              <a:rPr lang="en-GB" sz="1300" dirty="0" smtClean="0">
                <a:solidFill>
                  <a:schemeClr val="tx1"/>
                </a:solidFill>
              </a:rPr>
              <a:t>Interoperability of systems and patient records aims to break </a:t>
            </a:r>
            <a:r>
              <a:rPr lang="en-GB" sz="1300" dirty="0">
                <a:solidFill>
                  <a:schemeClr val="tx1"/>
                </a:solidFill>
              </a:rPr>
              <a:t>down the barriers between social, residential, community, mental health and hospital care, </a:t>
            </a:r>
            <a:r>
              <a:rPr lang="en-GB" sz="1300" dirty="0" smtClean="0">
                <a:solidFill>
                  <a:schemeClr val="tx1"/>
                </a:solidFill>
              </a:rPr>
              <a:t>enabling presentation of patient </a:t>
            </a:r>
            <a:r>
              <a:rPr lang="en-GB" sz="1300" dirty="0">
                <a:solidFill>
                  <a:schemeClr val="tx1"/>
                </a:solidFill>
              </a:rPr>
              <a:t>information </a:t>
            </a:r>
            <a:r>
              <a:rPr lang="en-GB" sz="1300" dirty="0" smtClean="0">
                <a:solidFill>
                  <a:schemeClr val="tx1"/>
                </a:solidFill>
              </a:rPr>
              <a:t>in a way that is accessible and cross-compatible for all those involved with patient care. This process is supported by the NHS Interoperability Toolkit (ITK</a:t>
            </a:r>
            <a:r>
              <a:rPr lang="en-GB" sz="1300" dirty="0">
                <a:solidFill>
                  <a:schemeClr val="tx1"/>
                </a:solidFill>
              </a:rPr>
              <a:t>). The </a:t>
            </a:r>
            <a:r>
              <a:rPr lang="en-GB" sz="1300" dirty="0" smtClean="0">
                <a:solidFill>
                  <a:schemeClr val="tx1"/>
                </a:solidFill>
              </a:rPr>
              <a:t>ITK is </a:t>
            </a:r>
            <a:r>
              <a:rPr lang="en-GB" sz="1300" dirty="0">
                <a:solidFill>
                  <a:schemeClr val="tx1"/>
                </a:solidFill>
              </a:rPr>
              <a:t>a collection of specifications, implementation guides and related documents</a:t>
            </a:r>
            <a:r>
              <a:rPr lang="en-GB" sz="1300" dirty="0" smtClean="0">
                <a:solidFill>
                  <a:schemeClr val="tx1"/>
                </a:solidFill>
              </a:rPr>
              <a:t>, and is intended </a:t>
            </a:r>
            <a:r>
              <a:rPr lang="en-GB" sz="1300" dirty="0">
                <a:solidFill>
                  <a:schemeClr val="tx1"/>
                </a:solidFill>
              </a:rPr>
              <a:t>to bring consistency to system integration within the NHS.</a:t>
            </a:r>
          </a:p>
          <a:p>
            <a:pPr>
              <a:spcAft>
                <a:spcPts val="600"/>
              </a:spcAft>
            </a:pPr>
            <a:endParaRPr lang="en-GB" sz="1300" dirty="0">
              <a:solidFill>
                <a:schemeClr val="tx1"/>
              </a:solidFill>
            </a:endParaRPr>
          </a:p>
        </p:txBody>
      </p:sp>
      <p:sp>
        <p:nvSpPr>
          <p:cNvPr id="19" name="Rectangle 18"/>
          <p:cNvSpPr/>
          <p:nvPr/>
        </p:nvSpPr>
        <p:spPr>
          <a:xfrm rot="21271919">
            <a:off x="293792" y="1049546"/>
            <a:ext cx="1424049" cy="36844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bg1"/>
                </a:solidFill>
              </a:rPr>
              <a:t>The concept</a:t>
            </a:r>
            <a:endParaRPr lang="en-GB" sz="1600" b="1" dirty="0">
              <a:solidFill>
                <a:schemeClr val="bg1"/>
              </a:solidFill>
            </a:endParaRPr>
          </a:p>
        </p:txBody>
      </p:sp>
      <p:sp>
        <p:nvSpPr>
          <p:cNvPr id="24" name="Rectangle 23"/>
          <p:cNvSpPr/>
          <p:nvPr/>
        </p:nvSpPr>
        <p:spPr>
          <a:xfrm rot="21271919">
            <a:off x="293792" y="2777521"/>
            <a:ext cx="1424049" cy="36844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smtClean="0">
                <a:solidFill>
                  <a:schemeClr val="bg1"/>
                </a:solidFill>
              </a:rPr>
              <a:t>Case study 1</a:t>
            </a:r>
            <a:endParaRPr lang="en-GB" sz="1600" b="1" dirty="0">
              <a:solidFill>
                <a:schemeClr val="bg1"/>
              </a:solidFill>
            </a:endParaRPr>
          </a:p>
        </p:txBody>
      </p:sp>
      <p:sp>
        <p:nvSpPr>
          <p:cNvPr id="26" name="Rectangle 25"/>
          <p:cNvSpPr/>
          <p:nvPr/>
        </p:nvSpPr>
        <p:spPr>
          <a:xfrm rot="21271919">
            <a:off x="4675710" y="2777521"/>
            <a:ext cx="1424049" cy="36844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rPr>
              <a:t>Case </a:t>
            </a:r>
            <a:r>
              <a:rPr lang="en-GB" sz="1600" b="1" dirty="0" smtClean="0">
                <a:solidFill>
                  <a:schemeClr val="bg1"/>
                </a:solidFill>
              </a:rPr>
              <a:t>study 2</a:t>
            </a:r>
            <a:endParaRPr lang="en-GB" sz="1600" b="1" dirty="0">
              <a:solidFill>
                <a:schemeClr val="bg1"/>
              </a:solidFill>
            </a:endParaRPr>
          </a:p>
        </p:txBody>
      </p:sp>
      <p:pic>
        <p:nvPicPr>
          <p:cNvPr id="27" name="Picture 18" descr="C:\Users\jsauvageau\Desktop\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56" y="0"/>
            <a:ext cx="469106" cy="397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882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5538629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16"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600">
              <a:solidFill>
                <a:prstClr val="white"/>
              </a:solidFill>
              <a:latin typeface="Aria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a:t>Getting </a:t>
            </a:r>
            <a:r>
              <a:rPr lang="en-GB" sz="2000" dirty="0" smtClean="0"/>
              <a:t>started: early diagnosis</a:t>
            </a:r>
            <a:endParaRPr lang="en-GB" sz="2000" dirty="0"/>
          </a:p>
        </p:txBody>
      </p:sp>
      <p:sp>
        <p:nvSpPr>
          <p:cNvPr id="17"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11</a:t>
            </a:fld>
            <a:endParaRPr lang="en-GB" dirty="0">
              <a:solidFill>
                <a:prstClr val="black"/>
              </a:solidFill>
            </a:endParaRPr>
          </a:p>
        </p:txBody>
      </p:sp>
      <p:sp>
        <p:nvSpPr>
          <p:cNvPr id="2" name="Rectangle 1"/>
          <p:cNvSpPr/>
          <p:nvPr/>
        </p:nvSpPr>
        <p:spPr>
          <a:xfrm>
            <a:off x="354024" y="1327321"/>
            <a:ext cx="2784961" cy="128289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50" b="1" dirty="0" smtClean="0">
                <a:solidFill>
                  <a:prstClr val="black"/>
                </a:solidFill>
              </a:rPr>
              <a:t>Population groups affected:</a:t>
            </a:r>
          </a:p>
          <a:p>
            <a:pPr marL="171450" indent="-171450">
              <a:buFont typeface="Wingdings" pitchFamily="2" charset="2"/>
              <a:buChar char="ü"/>
            </a:pPr>
            <a:r>
              <a:rPr lang="en-GB" sz="1000" dirty="0">
                <a:solidFill>
                  <a:prstClr val="black"/>
                </a:solidFill>
              </a:rPr>
              <a:t>Adults with LTCs</a:t>
            </a:r>
          </a:p>
          <a:p>
            <a:pPr marL="171450" indent="-171450">
              <a:buFont typeface="Wingdings" pitchFamily="2" charset="2"/>
              <a:buChar char="ü"/>
            </a:pPr>
            <a:r>
              <a:rPr lang="en-GB" sz="1000" dirty="0">
                <a:solidFill>
                  <a:prstClr val="black"/>
                </a:solidFill>
              </a:rPr>
              <a:t>Frail elderly and dementia sufferers</a:t>
            </a:r>
            <a:endParaRPr lang="en-GB" sz="900" i="1" dirty="0">
              <a:solidFill>
                <a:prstClr val="black"/>
              </a:solidFill>
            </a:endParaRPr>
          </a:p>
        </p:txBody>
      </p:sp>
      <p:sp>
        <p:nvSpPr>
          <p:cNvPr id="19" name="Rectangle 18"/>
          <p:cNvSpPr/>
          <p:nvPr/>
        </p:nvSpPr>
        <p:spPr>
          <a:xfrm>
            <a:off x="3289110" y="1327321"/>
            <a:ext cx="5543266" cy="128289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b="1" dirty="0">
                <a:solidFill>
                  <a:prstClr val="black"/>
                </a:solidFill>
              </a:rPr>
              <a:t>The literature suggests that this intervention will have a greater impact in health economies with the following characteristics:</a:t>
            </a:r>
          </a:p>
          <a:p>
            <a:endParaRPr lang="en-GB" sz="1200" dirty="0">
              <a:solidFill>
                <a:prstClr val="black"/>
              </a:solidFill>
            </a:endParaRPr>
          </a:p>
        </p:txBody>
      </p:sp>
      <p:sp>
        <p:nvSpPr>
          <p:cNvPr id="20" name="Rectangle 19"/>
          <p:cNvSpPr/>
          <p:nvPr/>
        </p:nvSpPr>
        <p:spPr>
          <a:xfrm>
            <a:off x="354024" y="2706688"/>
            <a:ext cx="2784961" cy="363018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50" b="1" dirty="0">
                <a:solidFill>
                  <a:prstClr val="black"/>
                </a:solidFill>
              </a:rPr>
              <a:t>Have you thought about the following enablers and implementation steps?</a:t>
            </a:r>
            <a:endParaRPr lang="en-GB" sz="1050" dirty="0">
              <a:solidFill>
                <a:prstClr val="black"/>
              </a:solidFill>
            </a:endParaRPr>
          </a:p>
          <a:p>
            <a:pPr marL="171450" indent="-171450">
              <a:spcAft>
                <a:spcPts val="300"/>
              </a:spcAft>
              <a:buFont typeface="Wingdings" pitchFamily="2" charset="2"/>
              <a:buChar char="q"/>
            </a:pPr>
            <a:r>
              <a:rPr lang="en-GB" sz="1100" dirty="0" smtClean="0">
                <a:solidFill>
                  <a:prstClr val="black"/>
                </a:solidFill>
              </a:rPr>
              <a:t>One of the key success factors for this intervention is </a:t>
            </a:r>
            <a:r>
              <a:rPr lang="en-GB" sz="1100" b="1" dirty="0" smtClean="0">
                <a:solidFill>
                  <a:prstClr val="black"/>
                </a:solidFill>
              </a:rPr>
              <a:t>patient education and awareness-raising</a:t>
            </a:r>
            <a:r>
              <a:rPr lang="en-GB" sz="1100" dirty="0" smtClean="0">
                <a:solidFill>
                  <a:prstClr val="black"/>
                </a:solidFill>
              </a:rPr>
              <a:t>, in order to achieve the maximum impact through high uptake. This can be achieved through advertising, literature, and GPs, among other methods</a:t>
            </a:r>
          </a:p>
          <a:p>
            <a:pPr marL="171450" indent="-171450">
              <a:spcAft>
                <a:spcPts val="300"/>
              </a:spcAft>
              <a:buFont typeface="Wingdings" pitchFamily="2" charset="2"/>
              <a:buChar char="q"/>
            </a:pPr>
            <a:r>
              <a:rPr lang="en-GB" sz="1100" dirty="0" smtClean="0">
                <a:solidFill>
                  <a:prstClr val="black"/>
                </a:solidFill>
              </a:rPr>
              <a:t>Alongside this, a sustained effort is required to </a:t>
            </a:r>
            <a:r>
              <a:rPr lang="en-GB" sz="1100" b="1" dirty="0" smtClean="0">
                <a:solidFill>
                  <a:prstClr val="black"/>
                </a:solidFill>
              </a:rPr>
              <a:t>identify and target those patients who are most at risk </a:t>
            </a:r>
            <a:r>
              <a:rPr lang="en-GB" sz="1100" dirty="0" smtClean="0">
                <a:solidFill>
                  <a:prstClr val="black"/>
                </a:solidFill>
              </a:rPr>
              <a:t>and who are therefore most likely to benefit from the intervention</a:t>
            </a:r>
          </a:p>
          <a:p>
            <a:pPr marL="171450" indent="-171450">
              <a:spcAft>
                <a:spcPts val="300"/>
              </a:spcAft>
              <a:buFont typeface="Wingdings" pitchFamily="2" charset="2"/>
              <a:buChar char="q"/>
            </a:pPr>
            <a:r>
              <a:rPr lang="en-GB" sz="1100" b="1" dirty="0" smtClean="0">
                <a:solidFill>
                  <a:prstClr val="black"/>
                </a:solidFill>
              </a:rPr>
              <a:t>Investment in new devices</a:t>
            </a:r>
            <a:r>
              <a:rPr lang="en-GB" sz="1100" dirty="0" smtClean="0">
                <a:solidFill>
                  <a:prstClr val="black"/>
                </a:solidFill>
              </a:rPr>
              <a:t> as well as the support teams and other infrastructure is an important aspect of the intervention</a:t>
            </a:r>
          </a:p>
          <a:p>
            <a:pPr marL="95250" indent="-95250">
              <a:spcAft>
                <a:spcPts val="300"/>
              </a:spcAft>
              <a:buFont typeface="Arial" pitchFamily="34" charset="0"/>
              <a:buChar char="•"/>
            </a:pPr>
            <a:endParaRPr lang="en-GB" sz="1000" b="1" dirty="0" smtClean="0">
              <a:solidFill>
                <a:prstClr val="black"/>
              </a:solidFill>
            </a:endParaRPr>
          </a:p>
        </p:txBody>
      </p:sp>
      <p:sp>
        <p:nvSpPr>
          <p:cNvPr id="21" name="Rectangle 20"/>
          <p:cNvSpPr/>
          <p:nvPr/>
        </p:nvSpPr>
        <p:spPr>
          <a:xfrm>
            <a:off x="3289110" y="2706688"/>
            <a:ext cx="2680648" cy="363018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50" b="1" dirty="0">
                <a:solidFill>
                  <a:prstClr val="black"/>
                </a:solidFill>
              </a:rPr>
              <a:t>Have you considered whether the following may be barriers?</a:t>
            </a:r>
          </a:p>
          <a:p>
            <a:pPr marL="171450" indent="-171450">
              <a:spcAft>
                <a:spcPts val="300"/>
              </a:spcAft>
              <a:buFont typeface="Wingdings" pitchFamily="2" charset="2"/>
              <a:buChar char="q"/>
            </a:pPr>
            <a:r>
              <a:rPr lang="en-GB" sz="1100" b="1" dirty="0" smtClean="0">
                <a:solidFill>
                  <a:prstClr val="black"/>
                </a:solidFill>
              </a:rPr>
              <a:t>Paying for the benefits:</a:t>
            </a:r>
            <a:r>
              <a:rPr lang="en-GB" sz="1100" dirty="0" smtClean="0">
                <a:solidFill>
                  <a:prstClr val="black"/>
                </a:solidFill>
              </a:rPr>
              <a:t> in some cases ‘investigational’ costs (i.e. for monitoring for early signs of disease) are distinct from the budget for medications, meaning that savings in the drug budget do not necessarily translate into resources for early detection. Tackling this requires greater ‘joining up’ across the system</a:t>
            </a:r>
          </a:p>
          <a:p>
            <a:pPr marL="171450" indent="-171450">
              <a:spcAft>
                <a:spcPts val="300"/>
              </a:spcAft>
              <a:buFont typeface="Wingdings" pitchFamily="2" charset="2"/>
              <a:buChar char="q"/>
            </a:pPr>
            <a:r>
              <a:rPr lang="en-GB" sz="1100" b="1" dirty="0" smtClean="0">
                <a:solidFill>
                  <a:prstClr val="black"/>
                </a:solidFill>
              </a:rPr>
              <a:t>Encouraging uptake</a:t>
            </a:r>
            <a:r>
              <a:rPr lang="en-GB" sz="1100" dirty="0" smtClean="0">
                <a:solidFill>
                  <a:prstClr val="black"/>
                </a:solidFill>
              </a:rPr>
              <a:t>: patient awareness may be a barrier, as many at-risk patients may not realise they are eligible for the screening programme or wish to take advantage of it</a:t>
            </a:r>
          </a:p>
          <a:p>
            <a:pPr marL="171450" indent="-171450">
              <a:buFont typeface="Arial" pitchFamily="34" charset="0"/>
              <a:buChar char="•"/>
            </a:pPr>
            <a:endParaRPr lang="en-GB" sz="1100" dirty="0" smtClean="0">
              <a:solidFill>
                <a:prstClr val="black"/>
              </a:solidFill>
            </a:endParaRPr>
          </a:p>
          <a:p>
            <a:pPr marL="171450" indent="-171450">
              <a:buFont typeface="Arial" pitchFamily="34" charset="0"/>
              <a:buChar char="•"/>
            </a:pPr>
            <a:endParaRPr lang="en-GB" sz="1100" dirty="0">
              <a:solidFill>
                <a:prstClr val="black"/>
              </a:solidFill>
            </a:endParaRPr>
          </a:p>
        </p:txBody>
      </p:sp>
      <p:sp>
        <p:nvSpPr>
          <p:cNvPr id="22" name="Rectangle 21"/>
          <p:cNvSpPr/>
          <p:nvPr/>
        </p:nvSpPr>
        <p:spPr>
          <a:xfrm>
            <a:off x="6122158" y="2706688"/>
            <a:ext cx="2710218" cy="363018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50" b="1" dirty="0">
                <a:solidFill>
                  <a:prstClr val="black"/>
                </a:solidFill>
              </a:rPr>
              <a:t>Have you considered how you will phase the intervention?</a:t>
            </a:r>
            <a:endParaRPr lang="en-GB" sz="900" dirty="0">
              <a:solidFill>
                <a:prstClr val="black"/>
              </a:solidFill>
            </a:endParaRPr>
          </a:p>
          <a:p>
            <a:pPr marL="95250" indent="-95250">
              <a:spcAft>
                <a:spcPts val="300"/>
              </a:spcAft>
              <a:buFont typeface="Arial" pitchFamily="34" charset="0"/>
              <a:buChar char="•"/>
            </a:pPr>
            <a:r>
              <a:rPr lang="en-GB" sz="900" dirty="0" smtClean="0">
                <a:solidFill>
                  <a:prstClr val="black"/>
                </a:solidFill>
              </a:rPr>
              <a:t>It is to be expected that the benefits for this intervention take some time to reach their full scale, given that the emphasis is on preventing future conditions or the worsening of current conditions</a:t>
            </a:r>
          </a:p>
          <a:p>
            <a:pPr marL="95250" indent="-95250">
              <a:spcAft>
                <a:spcPts val="300"/>
              </a:spcAft>
              <a:buFont typeface="Arial" pitchFamily="34" charset="0"/>
              <a:buChar char="•"/>
            </a:pPr>
            <a:r>
              <a:rPr lang="en-GB" sz="900" dirty="0" smtClean="0">
                <a:solidFill>
                  <a:prstClr val="black"/>
                </a:solidFill>
              </a:rPr>
              <a:t>There is likely to be some initial benefit as patients are diverted from A&amp;E, but the majority of the benefit will emerge in subsequent years</a:t>
            </a:r>
          </a:p>
          <a:p>
            <a:pPr marL="95250" indent="-95250">
              <a:spcAft>
                <a:spcPts val="300"/>
              </a:spcAft>
              <a:buFont typeface="Arial" pitchFamily="34" charset="0"/>
              <a:buChar char="•"/>
            </a:pPr>
            <a:r>
              <a:rPr lang="en-GB" sz="900" dirty="0">
                <a:solidFill>
                  <a:prstClr val="black"/>
                </a:solidFill>
              </a:rPr>
              <a:t>The graph below indicates the likely phasing of this </a:t>
            </a:r>
            <a:r>
              <a:rPr lang="en-GB" sz="900" dirty="0" smtClean="0">
                <a:solidFill>
                  <a:prstClr val="black"/>
                </a:solidFill>
              </a:rPr>
              <a:t>intervention</a:t>
            </a:r>
          </a:p>
          <a:p>
            <a:pPr marL="171450" indent="-171450">
              <a:buFont typeface="Arial" pitchFamily="34" charset="0"/>
              <a:buChar char="•"/>
            </a:pPr>
            <a:endParaRPr lang="en-GB" sz="1100" dirty="0" smtClean="0">
              <a:solidFill>
                <a:prstClr val="black"/>
              </a:solidFill>
            </a:endParaRPr>
          </a:p>
        </p:txBody>
      </p:sp>
      <p:sp>
        <p:nvSpPr>
          <p:cNvPr id="3" name="Rectangle 2"/>
          <p:cNvSpPr/>
          <p:nvPr/>
        </p:nvSpPr>
        <p:spPr>
          <a:xfrm>
            <a:off x="3464823" y="2202033"/>
            <a:ext cx="638033" cy="3411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prstClr val="white"/>
                </a:solidFill>
              </a:rPr>
              <a:t>LTCs</a:t>
            </a:r>
            <a:endParaRPr lang="en-GB" sz="1000" b="1" dirty="0">
              <a:solidFill>
                <a:prstClr val="white"/>
              </a:solidFill>
            </a:endParaRPr>
          </a:p>
        </p:txBody>
      </p:sp>
      <p:sp>
        <p:nvSpPr>
          <p:cNvPr id="24" name="Rectangle 23"/>
          <p:cNvSpPr/>
          <p:nvPr/>
        </p:nvSpPr>
        <p:spPr>
          <a:xfrm>
            <a:off x="4323197" y="2202033"/>
            <a:ext cx="638033" cy="3411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prstClr val="white"/>
                </a:solidFill>
              </a:rPr>
              <a:t>Frail elderly</a:t>
            </a:r>
            <a:endParaRPr lang="en-GB" sz="1000" b="1" dirty="0">
              <a:solidFill>
                <a:prstClr val="white"/>
              </a:solidFill>
            </a:endParaRPr>
          </a:p>
        </p:txBody>
      </p:sp>
      <p:sp>
        <p:nvSpPr>
          <p:cNvPr id="25" name="Rectangle 24"/>
          <p:cNvSpPr/>
          <p:nvPr/>
        </p:nvSpPr>
        <p:spPr>
          <a:xfrm>
            <a:off x="5181571" y="2202033"/>
            <a:ext cx="638033" cy="3411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prstClr val="white"/>
                </a:solidFill>
              </a:rPr>
              <a:t>Depri-ved</a:t>
            </a:r>
            <a:endParaRPr lang="en-GB" sz="1000" b="1" dirty="0">
              <a:solidFill>
                <a:prstClr val="white"/>
              </a:solidFill>
            </a:endParaRPr>
          </a:p>
        </p:txBody>
      </p:sp>
      <p:sp>
        <p:nvSpPr>
          <p:cNvPr id="26" name="Rectangle 25"/>
          <p:cNvSpPr/>
          <p:nvPr/>
        </p:nvSpPr>
        <p:spPr>
          <a:xfrm>
            <a:off x="6039945" y="2202033"/>
            <a:ext cx="638033" cy="3411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prstClr val="white"/>
                </a:solidFill>
              </a:rPr>
              <a:t>Rural</a:t>
            </a:r>
            <a:endParaRPr lang="en-GB" sz="1000" b="1" dirty="0">
              <a:solidFill>
                <a:prstClr val="white"/>
              </a:solidFill>
            </a:endParaRPr>
          </a:p>
        </p:txBody>
      </p:sp>
      <p:sp>
        <p:nvSpPr>
          <p:cNvPr id="27" name="Rectangle 26"/>
          <p:cNvSpPr/>
          <p:nvPr/>
        </p:nvSpPr>
        <p:spPr>
          <a:xfrm>
            <a:off x="6898319" y="2202033"/>
            <a:ext cx="638033" cy="3411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prstClr val="white"/>
                </a:solidFill>
              </a:rPr>
              <a:t>Urban</a:t>
            </a:r>
          </a:p>
        </p:txBody>
      </p:sp>
      <p:sp>
        <p:nvSpPr>
          <p:cNvPr id="28" name="Rectangle 27"/>
          <p:cNvSpPr/>
          <p:nvPr/>
        </p:nvSpPr>
        <p:spPr>
          <a:xfrm>
            <a:off x="7756691" y="2202033"/>
            <a:ext cx="638033" cy="3411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prstClr val="white"/>
                </a:solidFill>
              </a:rPr>
              <a:t>Other</a:t>
            </a:r>
            <a:endParaRPr lang="en-GB" sz="1000" b="1" dirty="0">
              <a:solidFill>
                <a:prstClr val="white"/>
              </a:solidFill>
            </a:endParaRPr>
          </a:p>
        </p:txBody>
      </p:sp>
      <p:pic>
        <p:nvPicPr>
          <p:cNvPr id="29" name="Picture 3" descr="\\Cagmasrv1\sso$\Gestion_Deloitte\Global_Brand\- Templates\Icons\Iconography Deloitte\Icon_Leaf_LGreen.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rot="3002592">
            <a:off x="6184900" y="1701971"/>
            <a:ext cx="266559" cy="45664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7" descr="\\Cagmasrv1\sso$\Gestion_Deloitte\Global_Brand\- Templates\Icons\Iconography Deloitte\Icon_Stethoscope_Green.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642441" y="1801983"/>
            <a:ext cx="282795" cy="32163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C:\Users\jsauvageau\Desktop\4.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448630" y="1827383"/>
            <a:ext cx="361607" cy="278985"/>
          </a:xfrm>
          <a:prstGeom prst="rect">
            <a:avLst/>
          </a:prstGeom>
          <a:noFill/>
          <a:extLst/>
        </p:spPr>
      </p:pic>
      <p:pic>
        <p:nvPicPr>
          <p:cNvPr id="36" name="Picture 2" descr="\\Cagmasrv1\sso$\Gestion_Deloitte\Global_Brand\- Templates\Icons\Iconography Deloitte\Icon_Caution_Green.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602870" y="2730500"/>
            <a:ext cx="311037" cy="27682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2" descr="C:\Users\jsauvageau\Desktop\4.pn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8496353" y="2768600"/>
            <a:ext cx="281610" cy="17871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agmasrv1\sso$\Gestion_Deloitte\Global_Brand\- Templates\Icons\Iconography Deloitte\Icon_People_group_Blue.pn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720433" y="1381296"/>
            <a:ext cx="352454" cy="32734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2" descr="C:\Users\jsauvageau\Desktop\1.pn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2858349" y="2743200"/>
            <a:ext cx="228421" cy="24037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C:\Users\jsauvageau\Desktop\5.pn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7003867" y="1800396"/>
            <a:ext cx="426935" cy="33234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0" name="Picture 2" descr="\\Cagmasrv1\sso$\Gestion_Deloitte\Global_Brand\- Templates\Icons\Iconography Deloitte\Icon_Caution_Green.png"/>
          <p:cNvPicPr>
            <a:picLocks noChangeAspect="1" noChangeArrowheads="1"/>
          </p:cNvPicPr>
          <p:nvPr/>
        </p:nvPicPr>
        <p:blipFill>
          <a:blip r:embed="rId32" cstate="print">
            <a:extLst>
              <a:ext uri="{BEBA8EAE-BF5A-486C-A8C5-ECC9F3942E4B}">
                <a14:imgProps xmlns:a14="http://schemas.microsoft.com/office/drawing/2010/main">
                  <a14:imgLayer r:embed="rId33">
                    <a14:imgEffect>
                      <a14:artisticPhotocopy/>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895614" y="1801983"/>
            <a:ext cx="317674" cy="2827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5" name="Object 44"/>
          <p:cNvGraphicFramePr>
            <a:graphicFrameLocks/>
          </p:cNvGraphicFramePr>
          <p:nvPr>
            <p:custDataLst>
              <p:tags r:id="rId4"/>
            </p:custDataLst>
            <p:extLst>
              <p:ext uri="{D42A27DB-BD31-4B8C-83A1-F6EECF244321}">
                <p14:modId xmlns:p14="http://schemas.microsoft.com/office/powerpoint/2010/main" val="2374356232"/>
              </p:ext>
            </p:extLst>
          </p:nvPr>
        </p:nvGraphicFramePr>
        <p:xfrm>
          <a:off x="6286500" y="4838700"/>
          <a:ext cx="2400314" cy="1428758"/>
        </p:xfrm>
        <a:graphic>
          <a:graphicData uri="http://schemas.openxmlformats.org/presentationml/2006/ole">
            <mc:AlternateContent xmlns:mc="http://schemas.openxmlformats.org/markup-compatibility/2006">
              <mc:Choice xmlns:v="urn:schemas-microsoft-com:vml" Requires="v">
                <p:oleObj spid="_x0000_s10517" name="Chart" r:id="rId34" imgW="2400314" imgH="1428758" progId="MSGraph.Chart.8">
                  <p:embed followColorScheme="full"/>
                </p:oleObj>
              </mc:Choice>
              <mc:Fallback>
                <p:oleObj name="Chart" r:id="rId34" imgW="2400314" imgH="1428758" progId="MSGraph.Chart.8">
                  <p:embed followColorScheme="full"/>
                  <p:pic>
                    <p:nvPicPr>
                      <p:cNvPr id="0" name=""/>
                      <p:cNvPicPr/>
                      <p:nvPr/>
                    </p:nvPicPr>
                    <p:blipFill>
                      <a:blip r:embed="rId35"/>
                      <a:stretch>
                        <a:fillRect/>
                      </a:stretch>
                    </p:blipFill>
                    <p:spPr>
                      <a:xfrm>
                        <a:off x="6286500" y="4838700"/>
                        <a:ext cx="2400314" cy="1428758"/>
                      </a:xfrm>
                      <a:prstGeom prst="rect">
                        <a:avLst/>
                      </a:prstGeom>
                    </p:spPr>
                  </p:pic>
                </p:oleObj>
              </mc:Fallback>
            </mc:AlternateContent>
          </a:graphicData>
        </a:graphic>
      </p:graphicFrame>
      <p:sp>
        <p:nvSpPr>
          <p:cNvPr id="81" name="Rectangle 80"/>
          <p:cNvSpPr/>
          <p:nvPr>
            <p:custDataLst>
              <p:tags r:id="rId5"/>
            </p:custDataLst>
          </p:nvPr>
        </p:nvSpPr>
        <p:spPr bwMode="gray">
          <a:xfrm>
            <a:off x="6230938" y="5373688"/>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C134AAD-1AC3-4C14-B777-40A26CEC39E3}" type="datetime'0''''''''.''''''''''''''''''''''''''''''5'''''">
              <a:rPr lang="en-US" sz="600">
                <a:solidFill>
                  <a:srgbClr val="000000"/>
                </a:solidFill>
              </a:rPr>
              <a:pPr/>
              <a:t>0.5</a:t>
            </a:fld>
            <a:endParaRPr lang="en-GB" sz="600" dirty="0">
              <a:solidFill>
                <a:srgbClr val="000000"/>
              </a:solidFill>
              <a:sym typeface="Arial"/>
            </a:endParaRPr>
          </a:p>
        </p:txBody>
      </p:sp>
      <p:sp>
        <p:nvSpPr>
          <p:cNvPr id="79" name="Rectangle 78"/>
          <p:cNvSpPr/>
          <p:nvPr>
            <p:custDataLst>
              <p:tags r:id="rId6"/>
            </p:custDataLst>
          </p:nvPr>
        </p:nvSpPr>
        <p:spPr bwMode="gray">
          <a:xfrm>
            <a:off x="6230938" y="5516563"/>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7EE191FD-9AC1-44E1-86A4-D6373DAC2806}" type="datetime'''''''''''0.''''''''4'''''''''''''">
              <a:rPr lang="en-US" sz="600">
                <a:solidFill>
                  <a:srgbClr val="000000"/>
                </a:solidFill>
              </a:rPr>
              <a:pPr/>
              <a:t>0.4</a:t>
            </a:fld>
            <a:endParaRPr lang="en-GB" sz="600">
              <a:solidFill>
                <a:srgbClr val="000000"/>
              </a:solidFill>
              <a:sym typeface="Arial"/>
            </a:endParaRPr>
          </a:p>
        </p:txBody>
      </p:sp>
      <p:sp>
        <p:nvSpPr>
          <p:cNvPr id="77" name="Rectangle 76"/>
          <p:cNvSpPr/>
          <p:nvPr>
            <p:custDataLst>
              <p:tags r:id="rId7"/>
            </p:custDataLst>
          </p:nvPr>
        </p:nvSpPr>
        <p:spPr bwMode="gray">
          <a:xfrm>
            <a:off x="6230938" y="5668963"/>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38F1B5A6-383C-4AE8-BC8A-F3A92E581DF7}" type="datetime'''''0''''''''''.''''''''''''''3'''''''''''''''''''''">
              <a:rPr lang="en-US" sz="600">
                <a:solidFill>
                  <a:srgbClr val="000000"/>
                </a:solidFill>
              </a:rPr>
              <a:pPr/>
              <a:t>0.3</a:t>
            </a:fld>
            <a:endParaRPr lang="en-GB" sz="600">
              <a:solidFill>
                <a:srgbClr val="000000"/>
              </a:solidFill>
              <a:sym typeface="Arial"/>
            </a:endParaRPr>
          </a:p>
        </p:txBody>
      </p:sp>
      <p:sp>
        <p:nvSpPr>
          <p:cNvPr id="75" name="Rectangle 74"/>
          <p:cNvSpPr/>
          <p:nvPr>
            <p:custDataLst>
              <p:tags r:id="rId8"/>
            </p:custDataLst>
          </p:nvPr>
        </p:nvSpPr>
        <p:spPr bwMode="gray">
          <a:xfrm>
            <a:off x="6230938" y="5811838"/>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8A33C955-BB43-4264-87A5-BE5161192864}" type="datetime'''''''''''''0''''''''''''''''''''''''''''''.''''''''''''2'''''">
              <a:rPr lang="en-US" sz="600">
                <a:solidFill>
                  <a:srgbClr val="000000"/>
                </a:solidFill>
              </a:rPr>
              <a:pPr/>
              <a:t>0.2</a:t>
            </a:fld>
            <a:endParaRPr lang="en-GB" sz="600">
              <a:solidFill>
                <a:srgbClr val="000000"/>
              </a:solidFill>
              <a:sym typeface="Arial"/>
            </a:endParaRPr>
          </a:p>
        </p:txBody>
      </p:sp>
      <p:sp>
        <p:nvSpPr>
          <p:cNvPr id="73" name="Rectangle 72"/>
          <p:cNvSpPr/>
          <p:nvPr>
            <p:custDataLst>
              <p:tags r:id="rId9"/>
            </p:custDataLst>
          </p:nvPr>
        </p:nvSpPr>
        <p:spPr bwMode="gray">
          <a:xfrm>
            <a:off x="6230938" y="5964238"/>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7E8F4C83-DC6B-40BE-9701-0318081E442F}" type="datetime'''''''''''''''''''''''''''''''''''''0''.''1'''">
              <a:rPr lang="en-US" sz="600">
                <a:solidFill>
                  <a:srgbClr val="000000"/>
                </a:solidFill>
              </a:rPr>
              <a:pPr/>
              <a:t>0.1</a:t>
            </a:fld>
            <a:endParaRPr lang="en-GB" sz="600">
              <a:solidFill>
                <a:srgbClr val="000000"/>
              </a:solidFill>
              <a:sym typeface="Arial"/>
            </a:endParaRPr>
          </a:p>
        </p:txBody>
      </p:sp>
      <p:sp>
        <p:nvSpPr>
          <p:cNvPr id="5" name="Rectangle 4"/>
          <p:cNvSpPr/>
          <p:nvPr>
            <p:custDataLst>
              <p:tags r:id="rId10"/>
            </p:custDataLst>
          </p:nvPr>
        </p:nvSpPr>
        <p:spPr bwMode="gray">
          <a:xfrm>
            <a:off x="6230938" y="6107113"/>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7D1A0DA4-B374-4FCF-899F-5E62A9528145}" type="datetime'''''''''''''''''''''''''0''''.''''''0'">
              <a:rPr lang="en-US" sz="600">
                <a:solidFill>
                  <a:srgbClr val="000000"/>
                </a:solidFill>
              </a:rPr>
              <a:pPr/>
              <a:t>0.0</a:t>
            </a:fld>
            <a:endParaRPr lang="en-GB" sz="600">
              <a:solidFill>
                <a:srgbClr val="000000"/>
              </a:solidFill>
              <a:sym typeface="Arial"/>
            </a:endParaRPr>
          </a:p>
        </p:txBody>
      </p:sp>
      <p:sp>
        <p:nvSpPr>
          <p:cNvPr id="6" name="Rectangle 5"/>
          <p:cNvSpPr/>
          <p:nvPr>
            <p:custDataLst>
              <p:tags r:id="rId11"/>
            </p:custDataLst>
          </p:nvPr>
        </p:nvSpPr>
        <p:spPr bwMode="gray">
          <a:xfrm>
            <a:off x="6230938" y="5221288"/>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769A052D-EE77-44BF-B777-DD7FAA6F2816}" type="datetime'''''''''''''''''''''''''''0''.''''''''''''6'''''''''''''">
              <a:rPr lang="en-US" sz="600">
                <a:solidFill>
                  <a:schemeClr val="tx1"/>
                </a:solidFill>
                <a:latin typeface="Arial"/>
                <a:sym typeface="Arial"/>
              </a:rPr>
              <a:pPr algn="r">
                <a:spcBef>
                  <a:spcPct val="0"/>
                </a:spcBef>
                <a:spcAft>
                  <a:spcPct val="0"/>
                </a:spcAft>
              </a:pPr>
              <a:t>0.6</a:t>
            </a:fld>
            <a:endParaRPr lang="en-GB" sz="600">
              <a:solidFill>
                <a:schemeClr val="tx1"/>
              </a:solidFill>
              <a:latin typeface="Arial"/>
              <a:sym typeface="Arial"/>
            </a:endParaRPr>
          </a:p>
        </p:txBody>
      </p:sp>
      <p:sp>
        <p:nvSpPr>
          <p:cNvPr id="7" name="Rectangle 6"/>
          <p:cNvSpPr/>
          <p:nvPr>
            <p:custDataLst>
              <p:tags r:id="rId12"/>
            </p:custDataLst>
          </p:nvPr>
        </p:nvSpPr>
        <p:spPr bwMode="gray">
          <a:xfrm>
            <a:off x="6230938" y="5078413"/>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CCE13CC5-5FAA-401B-851D-303236628FA3}" type="datetime'''''0''''''''''''.''''''''''''''''''''''''''''''7'''''''">
              <a:rPr lang="en-US" sz="600">
                <a:solidFill>
                  <a:schemeClr val="tx1"/>
                </a:solidFill>
                <a:latin typeface="Arial"/>
                <a:sym typeface="Arial"/>
              </a:rPr>
              <a:pPr algn="r">
                <a:spcBef>
                  <a:spcPct val="0"/>
                </a:spcBef>
                <a:spcAft>
                  <a:spcPct val="0"/>
                </a:spcAft>
              </a:pPr>
              <a:t>0.7</a:t>
            </a:fld>
            <a:endParaRPr lang="en-GB" sz="600">
              <a:solidFill>
                <a:schemeClr val="tx1"/>
              </a:solidFill>
              <a:latin typeface="Arial"/>
              <a:sym typeface="Arial"/>
            </a:endParaRPr>
          </a:p>
        </p:txBody>
      </p:sp>
      <p:sp>
        <p:nvSpPr>
          <p:cNvPr id="8" name="Rectangle 7"/>
          <p:cNvSpPr/>
          <p:nvPr>
            <p:custDataLst>
              <p:tags r:id="rId13"/>
            </p:custDataLst>
          </p:nvPr>
        </p:nvSpPr>
        <p:spPr bwMode="gray">
          <a:xfrm>
            <a:off x="6230938" y="4926013"/>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36F0BA77-423D-4664-84B1-03D27B2D2092}" type="datetime'0''''.''''''''''''''''''''''''8'''''''''''''''''''">
              <a:rPr lang="en-US" sz="600">
                <a:solidFill>
                  <a:schemeClr val="tx1"/>
                </a:solidFill>
                <a:latin typeface="Arial"/>
                <a:sym typeface="Arial"/>
              </a:rPr>
              <a:pPr algn="r">
                <a:spcBef>
                  <a:spcPct val="0"/>
                </a:spcBef>
                <a:spcAft>
                  <a:spcPct val="0"/>
                </a:spcAft>
              </a:pPr>
              <a:t>0.8</a:t>
            </a:fld>
            <a:endParaRPr lang="en-GB" sz="600">
              <a:solidFill>
                <a:schemeClr val="tx1"/>
              </a:solidFill>
              <a:latin typeface="Arial"/>
              <a:sym typeface="Arial"/>
            </a:endParaRPr>
          </a:p>
        </p:txBody>
      </p:sp>
      <p:sp>
        <p:nvSpPr>
          <p:cNvPr id="41" name="Rectangle 40"/>
          <p:cNvSpPr/>
          <p:nvPr>
            <p:custDataLst>
              <p:tags r:id="rId14"/>
            </p:custDataLst>
          </p:nvPr>
        </p:nvSpPr>
        <p:spPr bwMode="auto">
          <a:xfrm>
            <a:off x="8437563" y="6229350"/>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0E1D38EC-FCF1-457A-BA3C-18DC86ED2512}" type="datetime'''''''''2''''''''0''''''18''/1''''''''''''''''''''9'''''''''">
              <a:rPr lang="en-US" sz="600">
                <a:solidFill>
                  <a:prstClr val="black"/>
                </a:solidFill>
                <a:sym typeface="Arial"/>
              </a:rPr>
              <a:pPr algn="ctr">
                <a:spcBef>
                  <a:spcPct val="0"/>
                </a:spcBef>
                <a:spcAft>
                  <a:spcPct val="0"/>
                </a:spcAft>
              </a:pPr>
              <a:t>2018/19</a:t>
            </a:fld>
            <a:endParaRPr lang="en-GB" sz="600">
              <a:solidFill>
                <a:prstClr val="black"/>
              </a:solidFill>
              <a:sym typeface="Arial"/>
            </a:endParaRPr>
          </a:p>
        </p:txBody>
      </p:sp>
      <p:sp>
        <p:nvSpPr>
          <p:cNvPr id="52" name="Rectangle 51"/>
          <p:cNvSpPr/>
          <p:nvPr>
            <p:custDataLst>
              <p:tags r:id="rId15"/>
            </p:custDataLst>
          </p:nvPr>
        </p:nvSpPr>
        <p:spPr bwMode="auto">
          <a:xfrm>
            <a:off x="7999413" y="6229350"/>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B4F9B106-DDD0-4F05-9216-C5821EEE1D82}" type="datetime'''''''2''''0''''''1''7''''/''''''''''''''''''''''''1''8'''">
              <a:rPr lang="en-US" sz="600">
                <a:solidFill>
                  <a:prstClr val="black"/>
                </a:solidFill>
              </a:rPr>
              <a:pPr algn="ctr">
                <a:spcBef>
                  <a:spcPct val="0"/>
                </a:spcBef>
                <a:spcAft>
                  <a:spcPct val="0"/>
                </a:spcAft>
              </a:pPr>
              <a:t>2017/18</a:t>
            </a:fld>
            <a:endParaRPr lang="en-GB" sz="600">
              <a:solidFill>
                <a:prstClr val="black"/>
              </a:solidFill>
              <a:sym typeface="Arial"/>
            </a:endParaRPr>
          </a:p>
        </p:txBody>
      </p:sp>
      <p:sp>
        <p:nvSpPr>
          <p:cNvPr id="53" name="Rectangle 52"/>
          <p:cNvSpPr/>
          <p:nvPr>
            <p:custDataLst>
              <p:tags r:id="rId16"/>
            </p:custDataLst>
          </p:nvPr>
        </p:nvSpPr>
        <p:spPr bwMode="auto">
          <a:xfrm>
            <a:off x="7561263" y="6229350"/>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E46E88CA-E073-4050-839A-A8C02DBB4683}" type="datetime'2''''''0''''''''1''''''''''''6''''/''1''''''''''''''7'''">
              <a:rPr lang="en-US" sz="600">
                <a:solidFill>
                  <a:prstClr val="black"/>
                </a:solidFill>
              </a:rPr>
              <a:pPr algn="ctr">
                <a:spcBef>
                  <a:spcPct val="0"/>
                </a:spcBef>
                <a:spcAft>
                  <a:spcPct val="0"/>
                </a:spcAft>
              </a:pPr>
              <a:t>2016/17</a:t>
            </a:fld>
            <a:endParaRPr lang="en-GB" sz="600">
              <a:solidFill>
                <a:prstClr val="black"/>
              </a:solidFill>
              <a:sym typeface="Arial"/>
            </a:endParaRPr>
          </a:p>
        </p:txBody>
      </p:sp>
      <p:sp>
        <p:nvSpPr>
          <p:cNvPr id="54" name="Rectangle 53"/>
          <p:cNvSpPr/>
          <p:nvPr>
            <p:custDataLst>
              <p:tags r:id="rId17"/>
            </p:custDataLst>
          </p:nvPr>
        </p:nvSpPr>
        <p:spPr bwMode="auto">
          <a:xfrm>
            <a:off x="7132638" y="6229350"/>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28E90697-4AA4-4C5D-BF84-79A77D87C08E}" type="datetime'''''2''''''0''''''''''''''''''''15''/''''''''1''''''6'">
              <a:rPr lang="en-US" sz="600">
                <a:solidFill>
                  <a:prstClr val="black"/>
                </a:solidFill>
              </a:rPr>
              <a:pPr algn="ctr">
                <a:spcBef>
                  <a:spcPct val="0"/>
                </a:spcBef>
                <a:spcAft>
                  <a:spcPct val="0"/>
                </a:spcAft>
              </a:pPr>
              <a:t>2015/16</a:t>
            </a:fld>
            <a:endParaRPr lang="en-GB" sz="600">
              <a:solidFill>
                <a:prstClr val="black"/>
              </a:solidFill>
              <a:sym typeface="Arial"/>
            </a:endParaRPr>
          </a:p>
        </p:txBody>
      </p:sp>
      <p:sp>
        <p:nvSpPr>
          <p:cNvPr id="55" name="Rectangle 54"/>
          <p:cNvSpPr/>
          <p:nvPr>
            <p:custDataLst>
              <p:tags r:id="rId18"/>
            </p:custDataLst>
          </p:nvPr>
        </p:nvSpPr>
        <p:spPr bwMode="auto">
          <a:xfrm>
            <a:off x="6694488" y="6229350"/>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B44580C3-7267-41D7-89BA-57C89A1FADE6}" type="datetime'''''20''''''''1''''''''''4''''/''1''''5'''''''''">
              <a:rPr lang="en-US" sz="600">
                <a:solidFill>
                  <a:prstClr val="black"/>
                </a:solidFill>
              </a:rPr>
              <a:pPr algn="ctr">
                <a:spcBef>
                  <a:spcPct val="0"/>
                </a:spcBef>
                <a:spcAft>
                  <a:spcPct val="0"/>
                </a:spcAft>
              </a:pPr>
              <a:t>2014/15</a:t>
            </a:fld>
            <a:endParaRPr lang="en-GB" sz="600">
              <a:solidFill>
                <a:prstClr val="black"/>
              </a:solidFill>
              <a:sym typeface="Arial"/>
            </a:endParaRPr>
          </a:p>
        </p:txBody>
      </p:sp>
      <p:sp>
        <p:nvSpPr>
          <p:cNvPr id="46" name="Rectangle 45"/>
          <p:cNvSpPr/>
          <p:nvPr>
            <p:custDataLst>
              <p:tags r:id="rId19"/>
            </p:custDataLst>
          </p:nvPr>
        </p:nvSpPr>
        <p:spPr bwMode="auto">
          <a:xfrm>
            <a:off x="6256338" y="6229350"/>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1CE82D55-5EAE-4C8C-9A1C-52A79CD618DE}" type="datetime'''''''20''1''''''''''''''''''''''''''''''''''3/1''''4'''''''">
              <a:rPr lang="en-US" sz="600">
                <a:solidFill>
                  <a:prstClr val="black"/>
                </a:solidFill>
              </a:rPr>
              <a:pPr algn="ctr">
                <a:spcBef>
                  <a:spcPct val="0"/>
                </a:spcBef>
                <a:spcAft>
                  <a:spcPct val="0"/>
                </a:spcAft>
              </a:pPr>
              <a:t>2013/14</a:t>
            </a:fld>
            <a:endParaRPr lang="en-GB" sz="600">
              <a:solidFill>
                <a:prstClr val="black"/>
              </a:solidFill>
              <a:sym typeface="+mn-lt"/>
            </a:endParaRPr>
          </a:p>
        </p:txBody>
      </p:sp>
      <p:sp>
        <p:nvSpPr>
          <p:cNvPr id="57" name="Isosceles Triangle 56"/>
          <p:cNvSpPr/>
          <p:nvPr/>
        </p:nvSpPr>
        <p:spPr>
          <a:xfrm>
            <a:off x="6583363" y="5699125"/>
            <a:ext cx="129505" cy="11164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8" name="Rounded Rectangular Callout 57"/>
          <p:cNvSpPr/>
          <p:nvPr/>
        </p:nvSpPr>
        <p:spPr>
          <a:xfrm>
            <a:off x="7051174" y="5810250"/>
            <a:ext cx="469105" cy="234165"/>
          </a:xfrm>
          <a:prstGeom prst="wedgeRoundRectCallout">
            <a:avLst>
              <a:gd name="adj1" fmla="val -107716"/>
              <a:gd name="adj2" fmla="val -46323"/>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700" dirty="0" smtClean="0">
                <a:solidFill>
                  <a:prstClr val="black"/>
                </a:solidFill>
              </a:rPr>
              <a:t>Planning begins</a:t>
            </a:r>
            <a:endParaRPr lang="en-GB" sz="700" dirty="0">
              <a:solidFill>
                <a:prstClr val="black"/>
              </a:solidFill>
            </a:endParaRPr>
          </a:p>
        </p:txBody>
      </p:sp>
      <p:sp>
        <p:nvSpPr>
          <p:cNvPr id="63" name="Isosceles Triangle 62"/>
          <p:cNvSpPr/>
          <p:nvPr/>
        </p:nvSpPr>
        <p:spPr>
          <a:xfrm>
            <a:off x="6812274" y="5327650"/>
            <a:ext cx="129505" cy="11164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6" name="Rounded Rectangular Callout 65"/>
          <p:cNvSpPr/>
          <p:nvPr/>
        </p:nvSpPr>
        <p:spPr>
          <a:xfrm>
            <a:off x="7285727" y="5356225"/>
            <a:ext cx="609887" cy="252000"/>
          </a:xfrm>
          <a:prstGeom prst="wedgeRoundRectCallout">
            <a:avLst>
              <a:gd name="adj1" fmla="val -97367"/>
              <a:gd name="adj2" fmla="val -19525"/>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700" dirty="0" smtClean="0">
                <a:solidFill>
                  <a:prstClr val="black"/>
                </a:solidFill>
              </a:rPr>
              <a:t>Intervention launched</a:t>
            </a:r>
            <a:endParaRPr lang="en-GB" sz="700" dirty="0">
              <a:solidFill>
                <a:prstClr val="black"/>
              </a:solidFill>
            </a:endParaRPr>
          </a:p>
        </p:txBody>
      </p:sp>
      <p:sp>
        <p:nvSpPr>
          <p:cNvPr id="67" name="Isosceles Triangle 66"/>
          <p:cNvSpPr/>
          <p:nvPr/>
        </p:nvSpPr>
        <p:spPr>
          <a:xfrm>
            <a:off x="7213141" y="5054600"/>
            <a:ext cx="129505" cy="11164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8" name="Rounded Rectangular Callout 67"/>
          <p:cNvSpPr/>
          <p:nvPr/>
        </p:nvSpPr>
        <p:spPr>
          <a:xfrm>
            <a:off x="6441194" y="4935538"/>
            <a:ext cx="697018" cy="246350"/>
          </a:xfrm>
          <a:prstGeom prst="wedgeRoundRectCallout">
            <a:avLst>
              <a:gd name="adj1" fmla="val 65400"/>
              <a:gd name="adj2" fmla="val 19495"/>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700" dirty="0" smtClean="0">
                <a:solidFill>
                  <a:prstClr val="black"/>
                </a:solidFill>
              </a:rPr>
              <a:t>Initial benefits commence</a:t>
            </a:r>
            <a:endParaRPr lang="en-GB" sz="700" dirty="0">
              <a:solidFill>
                <a:prstClr val="black"/>
              </a:solidFill>
            </a:endParaRPr>
          </a:p>
        </p:txBody>
      </p:sp>
      <p:sp>
        <p:nvSpPr>
          <p:cNvPr id="69" name="Isosceles Triangle 68"/>
          <p:cNvSpPr/>
          <p:nvPr/>
        </p:nvSpPr>
        <p:spPr>
          <a:xfrm>
            <a:off x="7683399" y="5026025"/>
            <a:ext cx="129505" cy="11164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0" name="Rounded Rectangular Callout 69"/>
          <p:cNvSpPr/>
          <p:nvPr/>
        </p:nvSpPr>
        <p:spPr>
          <a:xfrm>
            <a:off x="7999413" y="5284788"/>
            <a:ext cx="764675" cy="246350"/>
          </a:xfrm>
          <a:prstGeom prst="wedgeRoundRectCallout">
            <a:avLst>
              <a:gd name="adj1" fmla="val -70865"/>
              <a:gd name="adj2" fmla="val -110760"/>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700" dirty="0" smtClean="0">
                <a:solidFill>
                  <a:prstClr val="black"/>
                </a:solidFill>
              </a:rPr>
              <a:t>Further benefits develop</a:t>
            </a:r>
            <a:endParaRPr lang="en-GB" sz="700" dirty="0">
              <a:solidFill>
                <a:prstClr val="black"/>
              </a:solidFill>
            </a:endParaRPr>
          </a:p>
        </p:txBody>
      </p:sp>
      <p:pic>
        <p:nvPicPr>
          <p:cNvPr id="59" name="Picture 7" descr="\\Cagmasrv1\sso$\Gestion_Deloitte\Global_Brand\- Templates\Icons\Iconography Deloitte\Icon_Stethoscope_Green.png"/>
          <p:cNvPicPr>
            <a:picLocks noChangeAspect="1" noChangeArrowheads="1"/>
          </p:cNvPicPr>
          <p:nvPr/>
        </p:nvPicPr>
        <p:blipFill>
          <a:blip r:embed="rId36" cstate="print">
            <a:duotone>
              <a:prstClr val="black"/>
              <a:schemeClr val="accent2">
                <a:tint val="45000"/>
                <a:satMod val="400000"/>
              </a:schemeClr>
            </a:duotone>
            <a:extLst>
              <a:ext uri="{BEBA8EAE-BF5A-486C-A8C5-ECC9F3942E4B}">
                <a14:imgProps xmlns:a14="http://schemas.microsoft.com/office/drawing/2010/main">
                  <a14:imgLayer r:embed="rId37">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0115" y="36018"/>
            <a:ext cx="448019" cy="50955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6500813" y="4611688"/>
            <a:ext cx="1982350" cy="323165"/>
          </a:xfrm>
          <a:prstGeom prst="rect">
            <a:avLst/>
          </a:prstGeom>
          <a:noFill/>
        </p:spPr>
        <p:txBody>
          <a:bodyPr wrap="square" lIns="0" tIns="0" rIns="0" bIns="0" rtlCol="0">
            <a:spAutoFit/>
          </a:bodyPr>
          <a:lstStyle/>
          <a:p>
            <a:pPr algn="ctr"/>
            <a:r>
              <a:rPr lang="en-GB" sz="1050" b="1" dirty="0" smtClean="0">
                <a:latin typeface="Arial" pitchFamily="34" charset="0"/>
                <a:cs typeface="Arial" pitchFamily="34" charset="0"/>
              </a:rPr>
              <a:t>Forecast savings per year Urban CCG (£m)</a:t>
            </a:r>
            <a:endParaRPr lang="en-GB" sz="1050" b="1" dirty="0">
              <a:latin typeface="Arial" pitchFamily="34" charset="0"/>
              <a:cs typeface="Arial" pitchFamily="34" charset="0"/>
            </a:endParaRPr>
          </a:p>
        </p:txBody>
      </p:sp>
      <p:pic>
        <p:nvPicPr>
          <p:cNvPr id="56" name="Picture 2" descr="C:\Users\jsauvageau\Desktop\3.png"/>
          <p:cNvPicPr>
            <a:picLocks noChangeAspect="1" noChangeArrowheads="1"/>
          </p:cNvPicPr>
          <p:nvPr/>
        </p:nvPicPr>
        <p:blipFill>
          <a:blip r:embed="rId3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34724" y="1800396"/>
            <a:ext cx="131727" cy="323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1384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8450140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61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GB" sz="1800" dirty="0" smtClean="0"/>
              <a:t>Interoperability of systems and patient records – further info</a:t>
            </a:r>
            <a:endParaRPr lang="en-GB" sz="1800" dirty="0"/>
          </a:p>
        </p:txBody>
      </p:sp>
      <p:sp>
        <p:nvSpPr>
          <p:cNvPr id="3" name="Slide Number Placeholder 2"/>
          <p:cNvSpPr>
            <a:spLocks noGrp="1"/>
          </p:cNvSpPr>
          <p:nvPr>
            <p:ph type="sldNum" sz="quarter" idx="12"/>
          </p:nvPr>
        </p:nvSpPr>
        <p:spPr/>
        <p:txBody>
          <a:bodyPr/>
          <a:lstStyle/>
          <a:p>
            <a:fld id="{23134A5E-8B9A-4F1B-8A1C-D54727A06F98}" type="slidenum">
              <a:rPr lang="en-GB" smtClean="0">
                <a:solidFill>
                  <a:prstClr val="black"/>
                </a:solidFill>
              </a:rPr>
              <a:pPr/>
              <a:t>110</a:t>
            </a:fld>
            <a:endParaRPr lang="en-GB">
              <a:solidFill>
                <a:prstClr val="black"/>
              </a:solidFill>
            </a:endParaRPr>
          </a:p>
        </p:txBody>
      </p:sp>
      <p:pic>
        <p:nvPicPr>
          <p:cNvPr id="6" name="Picture 18" descr="C:\Users\jsauvageau\Desktop\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56" y="0"/>
            <a:ext cx="469106" cy="397669"/>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56601" y="2989431"/>
            <a:ext cx="8533705" cy="181905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Ins="36000" rtlCol="0" anchor="t"/>
          <a:lstStyle/>
          <a:p>
            <a:pPr marL="171450" indent="-171450">
              <a:spcAft>
                <a:spcPts val="300"/>
              </a:spcAft>
              <a:buFont typeface="Arial" panose="020B0604020202020204" pitchFamily="34" charset="0"/>
              <a:buChar char="•"/>
            </a:pPr>
            <a:r>
              <a:rPr lang="en-GB" sz="1100" dirty="0" smtClean="0">
                <a:solidFill>
                  <a:schemeClr val="tx1"/>
                </a:solidFill>
              </a:rPr>
              <a:t>Providers of interoperability services and technologies should be </a:t>
            </a:r>
            <a:r>
              <a:rPr lang="en-GB" sz="1100" b="1" dirty="0" smtClean="0">
                <a:solidFill>
                  <a:schemeClr val="tx1"/>
                </a:solidFill>
              </a:rPr>
              <a:t>compliant with the latest release of the ITK</a:t>
            </a:r>
            <a:r>
              <a:rPr lang="en-GB" sz="1100" dirty="0" smtClean="0">
                <a:solidFill>
                  <a:schemeClr val="tx1"/>
                </a:solidFill>
              </a:rPr>
              <a:t>, to ensure consistency in system integration across the NHS. The ITK provides </a:t>
            </a:r>
            <a:r>
              <a:rPr lang="en-GB" sz="1100" b="1" dirty="0" smtClean="0">
                <a:solidFill>
                  <a:schemeClr val="tx1"/>
                </a:solidFill>
              </a:rPr>
              <a:t>further specifications and information guides </a:t>
            </a:r>
            <a:r>
              <a:rPr lang="en-GB" sz="1100" dirty="0" smtClean="0">
                <a:solidFill>
                  <a:schemeClr val="tx1"/>
                </a:solidFill>
              </a:rPr>
              <a:t>to assist with the process of integration</a:t>
            </a:r>
          </a:p>
          <a:p>
            <a:pPr marL="171450" indent="-171450">
              <a:spcAft>
                <a:spcPts val="300"/>
              </a:spcAft>
              <a:buFont typeface="Arial" panose="020B0604020202020204" pitchFamily="34" charset="0"/>
              <a:buChar char="•"/>
            </a:pPr>
            <a:r>
              <a:rPr lang="en-GB" sz="1100" dirty="0" smtClean="0">
                <a:solidFill>
                  <a:schemeClr val="tx1"/>
                </a:solidFill>
              </a:rPr>
              <a:t>Look at how the intervention interacts with the </a:t>
            </a:r>
            <a:r>
              <a:rPr lang="en-GB" sz="1100" b="1" dirty="0" smtClean="0">
                <a:solidFill>
                  <a:schemeClr val="tx1"/>
                </a:solidFill>
              </a:rPr>
              <a:t>whole health economy </a:t>
            </a:r>
            <a:r>
              <a:rPr lang="en-GB" sz="1100" dirty="0" smtClean="0">
                <a:solidFill>
                  <a:schemeClr val="tx1"/>
                </a:solidFill>
              </a:rPr>
              <a:t>– what are the political, personal and institutional enablers and barriers?</a:t>
            </a:r>
          </a:p>
          <a:p>
            <a:pPr marL="177800" indent="-177800">
              <a:spcAft>
                <a:spcPts val="300"/>
              </a:spcAft>
              <a:buFont typeface="Arial" panose="020B0604020202020204" pitchFamily="34" charset="0"/>
              <a:buChar char="•"/>
            </a:pPr>
            <a:r>
              <a:rPr lang="en-GB" sz="1100" b="1" dirty="0" smtClean="0">
                <a:solidFill>
                  <a:schemeClr val="tx1"/>
                </a:solidFill>
              </a:rPr>
              <a:t>‘Start small and iterate’ </a:t>
            </a:r>
            <a:r>
              <a:rPr lang="en-GB" sz="1100" dirty="0" smtClean="0">
                <a:solidFill>
                  <a:schemeClr val="tx1"/>
                </a:solidFill>
              </a:rPr>
              <a:t>– the most successful systems are often those which evolve according to the needs of clinicians and other users, and into which existing systems can be plugged, rather than attempting to transform everything at once</a:t>
            </a:r>
          </a:p>
          <a:p>
            <a:pPr marL="177800" indent="-177800">
              <a:spcAft>
                <a:spcPts val="300"/>
              </a:spcAft>
              <a:buFont typeface="Arial" panose="020B0604020202020204" pitchFamily="34" charset="0"/>
              <a:buChar char="•"/>
            </a:pPr>
            <a:r>
              <a:rPr lang="en-GB" sz="1100" dirty="0" smtClean="0">
                <a:solidFill>
                  <a:schemeClr val="tx1"/>
                </a:solidFill>
              </a:rPr>
              <a:t>Buy-in may be most easily gained by focusing on the </a:t>
            </a:r>
            <a:r>
              <a:rPr lang="en-GB" sz="1100" b="1" dirty="0" smtClean="0">
                <a:solidFill>
                  <a:schemeClr val="tx1"/>
                </a:solidFill>
              </a:rPr>
              <a:t>benefits to patients</a:t>
            </a:r>
            <a:r>
              <a:rPr lang="en-GB" sz="1100" dirty="0" smtClean="0">
                <a:solidFill>
                  <a:schemeClr val="tx1"/>
                </a:solidFill>
              </a:rPr>
              <a:t>, as well as savings to GP time through efficiencies, and opportunities for income generation for the local health economy</a:t>
            </a:r>
            <a:endParaRPr lang="en-GB" sz="1100" dirty="0">
              <a:solidFill>
                <a:schemeClr val="tx1"/>
              </a:solidFill>
            </a:endParaRPr>
          </a:p>
        </p:txBody>
      </p:sp>
      <p:sp>
        <p:nvSpPr>
          <p:cNvPr id="8" name="Rounded Rectangle 7"/>
          <p:cNvSpPr/>
          <p:nvPr/>
        </p:nvSpPr>
        <p:spPr>
          <a:xfrm>
            <a:off x="356601" y="5072888"/>
            <a:ext cx="8533705" cy="12476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spcAft>
                <a:spcPts val="300"/>
              </a:spcAft>
              <a:buFont typeface="Arial" panose="020B0604020202020204" pitchFamily="34" charset="0"/>
              <a:buChar char="•"/>
            </a:pPr>
            <a:r>
              <a:rPr lang="en-GB" sz="1100" dirty="0" smtClean="0">
                <a:solidFill>
                  <a:schemeClr val="tx1"/>
                </a:solidFill>
              </a:rPr>
              <a:t>Experience indicates that getting </a:t>
            </a:r>
            <a:r>
              <a:rPr lang="en-GB" sz="1100" b="1" dirty="0" smtClean="0">
                <a:solidFill>
                  <a:schemeClr val="tx1"/>
                </a:solidFill>
              </a:rPr>
              <a:t>information governance, testing and project work</a:t>
            </a:r>
            <a:r>
              <a:rPr lang="en-GB" sz="1100" dirty="0" smtClean="0">
                <a:solidFill>
                  <a:schemeClr val="tx1"/>
                </a:solidFill>
              </a:rPr>
              <a:t> going can be more challenging than the actual implementation of the technology system</a:t>
            </a:r>
          </a:p>
          <a:p>
            <a:pPr marL="177800" indent="-177800">
              <a:spcAft>
                <a:spcPts val="300"/>
              </a:spcAft>
              <a:buFont typeface="Arial" panose="020B0604020202020204" pitchFamily="34" charset="0"/>
              <a:buChar char="•"/>
            </a:pPr>
            <a:r>
              <a:rPr lang="en-GB" sz="1100" dirty="0" smtClean="0">
                <a:solidFill>
                  <a:schemeClr val="tx1"/>
                </a:solidFill>
              </a:rPr>
              <a:t>To be effective, interoperability schemes require </a:t>
            </a:r>
            <a:r>
              <a:rPr lang="en-GB" sz="1100" b="1" dirty="0" smtClean="0">
                <a:solidFill>
                  <a:schemeClr val="tx1"/>
                </a:solidFill>
              </a:rPr>
              <a:t>buy-in from clinicians and administrators </a:t>
            </a:r>
            <a:r>
              <a:rPr lang="en-GB" sz="1100" dirty="0" smtClean="0">
                <a:solidFill>
                  <a:schemeClr val="tx1"/>
                </a:solidFill>
              </a:rPr>
              <a:t>across several different organisations, which may be especially challenging following poor experiences with previous national schemes. Time needs to be allowed to </a:t>
            </a:r>
            <a:r>
              <a:rPr lang="en-GB" sz="1100" b="1" dirty="0" smtClean="0">
                <a:solidFill>
                  <a:schemeClr val="tx1"/>
                </a:solidFill>
              </a:rPr>
              <a:t>negotiate access to data</a:t>
            </a:r>
            <a:r>
              <a:rPr lang="en-GB" sz="1100" dirty="0" smtClean="0">
                <a:solidFill>
                  <a:schemeClr val="tx1"/>
                </a:solidFill>
              </a:rPr>
              <a:t>: an opt-out agreement may be the most effective way of achieving this</a:t>
            </a:r>
          </a:p>
          <a:p>
            <a:pPr marL="177800" indent="-177800">
              <a:spcAft>
                <a:spcPts val="300"/>
              </a:spcAft>
              <a:buFont typeface="Arial" panose="020B0604020202020204" pitchFamily="34" charset="0"/>
              <a:buChar char="•"/>
            </a:pPr>
            <a:r>
              <a:rPr lang="en-GB" sz="1100" dirty="0" smtClean="0">
                <a:solidFill>
                  <a:schemeClr val="tx1"/>
                </a:solidFill>
              </a:rPr>
              <a:t>The benefits, while potentially significant, are </a:t>
            </a:r>
            <a:r>
              <a:rPr lang="en-GB" sz="1100" b="1" dirty="0" smtClean="0">
                <a:solidFill>
                  <a:schemeClr val="tx1"/>
                </a:solidFill>
              </a:rPr>
              <a:t>as yet largely unproven </a:t>
            </a:r>
            <a:r>
              <a:rPr lang="en-GB" sz="1100" dirty="0" smtClean="0">
                <a:solidFill>
                  <a:schemeClr val="tx1"/>
                </a:solidFill>
              </a:rPr>
              <a:t>owing to the early stage of most pilots</a:t>
            </a:r>
            <a:endParaRPr lang="en-GB" sz="1100" dirty="0">
              <a:solidFill>
                <a:schemeClr val="tx1"/>
              </a:solidFill>
            </a:endParaRPr>
          </a:p>
        </p:txBody>
      </p:sp>
      <p:sp>
        <p:nvSpPr>
          <p:cNvPr id="10" name="Rectangle 9"/>
          <p:cNvSpPr/>
          <p:nvPr/>
        </p:nvSpPr>
        <p:spPr>
          <a:xfrm rot="21271919">
            <a:off x="246363" y="4794692"/>
            <a:ext cx="1424049" cy="367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bg1"/>
                </a:solidFill>
              </a:rPr>
              <a:t>Barriers</a:t>
            </a:r>
            <a:endParaRPr lang="en-GB" sz="1600" b="1" dirty="0">
              <a:solidFill>
                <a:schemeClr val="bg1"/>
              </a:solidFill>
            </a:endParaRPr>
          </a:p>
        </p:txBody>
      </p:sp>
      <p:sp>
        <p:nvSpPr>
          <p:cNvPr id="11" name="Rounded Rectangle 10"/>
          <p:cNvSpPr/>
          <p:nvPr/>
        </p:nvSpPr>
        <p:spPr>
          <a:xfrm>
            <a:off x="358774" y="1340766"/>
            <a:ext cx="8461698" cy="137090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600"/>
              </a:spcAft>
            </a:pPr>
            <a:r>
              <a:rPr lang="en-GB" sz="1100" dirty="0" smtClean="0">
                <a:solidFill>
                  <a:schemeClr val="tx1"/>
                </a:solidFill>
              </a:rPr>
              <a:t>The Salford health economy has integrated primary, community and acute care through a </a:t>
            </a:r>
            <a:r>
              <a:rPr lang="en-GB" sz="1100" b="1" dirty="0" smtClean="0">
                <a:solidFill>
                  <a:schemeClr val="tx1"/>
                </a:solidFill>
              </a:rPr>
              <a:t>real time shared patient record</a:t>
            </a:r>
            <a:r>
              <a:rPr lang="en-GB" sz="1100" dirty="0" smtClean="0">
                <a:solidFill>
                  <a:schemeClr val="tx1"/>
                </a:solidFill>
              </a:rPr>
              <a:t>. Patient data is uploaded to a central database every night, allowing clinicians in A&amp;E to access a patient’s primary care record, while GPs are able to access records of patient use of acute services. While this faced initial technical and political challenges – with access to the data taking two years to negotiate  - it has paid dividends in improvements in the the quality of patient care.  In addition, through the NorthWest EHealth health informatics spin-off company, the use of anonymised data has enabled the injection of £30m into the local health economy, including through a world-leading clinical trial of respiratory medication using real-time data (the Salford Lung Study). There have also been benefits in savings of GP time through greater efficiency and reduced duplication of effort.</a:t>
            </a:r>
            <a:endParaRPr lang="en-GB" sz="1100" dirty="0">
              <a:solidFill>
                <a:schemeClr val="tx1"/>
              </a:solidFill>
            </a:endParaRPr>
          </a:p>
          <a:p>
            <a:pPr>
              <a:spcAft>
                <a:spcPts val="600"/>
              </a:spcAft>
            </a:pPr>
            <a:endParaRPr lang="en-GB" sz="1100" dirty="0">
              <a:solidFill>
                <a:schemeClr val="tx1"/>
              </a:solidFill>
            </a:endParaRPr>
          </a:p>
        </p:txBody>
      </p:sp>
      <p:sp>
        <p:nvSpPr>
          <p:cNvPr id="12" name="Rectangle 11"/>
          <p:cNvSpPr/>
          <p:nvPr/>
        </p:nvSpPr>
        <p:spPr>
          <a:xfrm rot="21271919">
            <a:off x="246434" y="1018017"/>
            <a:ext cx="1424049" cy="367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smtClean="0">
                <a:solidFill>
                  <a:schemeClr val="bg1"/>
                </a:solidFill>
              </a:rPr>
              <a:t>Case study 3</a:t>
            </a:r>
            <a:endParaRPr lang="en-GB" sz="1600" b="1" dirty="0">
              <a:solidFill>
                <a:schemeClr val="bg1"/>
              </a:solidFill>
            </a:endParaRPr>
          </a:p>
        </p:txBody>
      </p:sp>
      <p:sp>
        <p:nvSpPr>
          <p:cNvPr id="9" name="Rectangle 8"/>
          <p:cNvSpPr/>
          <p:nvPr/>
        </p:nvSpPr>
        <p:spPr>
          <a:xfrm rot="21271919">
            <a:off x="246363" y="2711236"/>
            <a:ext cx="1424049" cy="367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bg1"/>
                </a:solidFill>
              </a:rPr>
              <a:t>Enablers</a:t>
            </a:r>
            <a:endParaRPr lang="en-GB" sz="1600" b="1" dirty="0">
              <a:solidFill>
                <a:schemeClr val="bg1"/>
              </a:solidFill>
            </a:endParaRPr>
          </a:p>
        </p:txBody>
      </p:sp>
    </p:spTree>
    <p:extLst>
      <p:ext uri="{BB962C8B-B14F-4D97-AF65-F5344CB8AC3E}">
        <p14:creationId xmlns:p14="http://schemas.microsoft.com/office/powerpoint/2010/main" val="186157006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ext uri="{D42A27DB-BD31-4B8C-83A1-F6EECF244321}">
                <p14:modId xmlns:p14="http://schemas.microsoft.com/office/powerpoint/2010/main" val="8078410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63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GB" dirty="0" smtClean="0"/>
              <a:t>Interoperability of systems </a:t>
            </a:r>
            <a:r>
              <a:rPr lang="en-GB" dirty="0"/>
              <a:t>/</a:t>
            </a:r>
            <a:r>
              <a:rPr lang="en-GB" dirty="0" smtClean="0"/>
              <a:t> patient records – resources</a:t>
            </a:r>
            <a:endParaRPr lang="en-GB" dirty="0"/>
          </a:p>
        </p:txBody>
      </p:sp>
      <p:sp>
        <p:nvSpPr>
          <p:cNvPr id="3" name="Slide Number Placeholder 2"/>
          <p:cNvSpPr>
            <a:spLocks noGrp="1"/>
          </p:cNvSpPr>
          <p:nvPr>
            <p:ph type="sldNum" sz="quarter" idx="12"/>
          </p:nvPr>
        </p:nvSpPr>
        <p:spPr/>
        <p:txBody>
          <a:bodyPr/>
          <a:lstStyle/>
          <a:p>
            <a:fld id="{23134A5E-8B9A-4F1B-8A1C-D54727A06F98}" type="slidenum">
              <a:rPr lang="en-GB" noProof="0" smtClean="0"/>
              <a:pPr/>
              <a:t>111</a:t>
            </a:fld>
            <a:endParaRPr lang="en-GB" noProof="0"/>
          </a:p>
        </p:txBody>
      </p:sp>
      <p:sp>
        <p:nvSpPr>
          <p:cNvPr id="8" name="Rounded Rectangle 7"/>
          <p:cNvSpPr/>
          <p:nvPr/>
        </p:nvSpPr>
        <p:spPr>
          <a:xfrm>
            <a:off x="356601" y="1451879"/>
            <a:ext cx="8533705" cy="26471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Aft>
                <a:spcPts val="600"/>
              </a:spcAft>
              <a:buFont typeface="Arial" panose="020B0604020202020204" pitchFamily="34" charset="0"/>
              <a:buChar char="•"/>
            </a:pPr>
            <a:r>
              <a:rPr lang="en-GB" sz="1300" dirty="0" smtClean="0">
                <a:solidFill>
                  <a:schemeClr val="tx1"/>
                </a:solidFill>
              </a:rPr>
              <a:t>NHS </a:t>
            </a:r>
            <a:r>
              <a:rPr lang="en-GB" sz="1300" dirty="0">
                <a:solidFill>
                  <a:schemeClr val="tx1"/>
                </a:solidFill>
              </a:rPr>
              <a:t>Interoperability Toolkit (ITK): </a:t>
            </a:r>
            <a:r>
              <a:rPr lang="en-GB" sz="1300" dirty="0">
                <a:solidFill>
                  <a:schemeClr val="tx1"/>
                </a:solidFill>
                <a:hlinkClick r:id="rId6"/>
              </a:rPr>
              <a:t>http://</a:t>
            </a:r>
            <a:r>
              <a:rPr lang="en-GB" sz="1300" dirty="0" smtClean="0">
                <a:solidFill>
                  <a:schemeClr val="tx1"/>
                </a:solidFill>
                <a:hlinkClick r:id="rId6"/>
              </a:rPr>
              <a:t>www.connectingforhealth.nhs.uk/systemsandservices/interop</a:t>
            </a:r>
            <a:endParaRPr lang="en-GB" sz="1300" dirty="0" smtClean="0">
              <a:solidFill>
                <a:schemeClr val="tx1"/>
              </a:solidFill>
            </a:endParaRPr>
          </a:p>
          <a:p>
            <a:pPr marL="177800" indent="-177800">
              <a:spcAft>
                <a:spcPts val="600"/>
              </a:spcAft>
              <a:buFont typeface="Arial" panose="020B0604020202020204" pitchFamily="34" charset="0"/>
              <a:buChar char="•"/>
            </a:pPr>
            <a:r>
              <a:rPr lang="en-GB" sz="1300" i="1" dirty="0" smtClean="0">
                <a:solidFill>
                  <a:schemeClr val="tx1"/>
                </a:solidFill>
              </a:rPr>
              <a:t>The Power of Information</a:t>
            </a:r>
            <a:r>
              <a:rPr lang="en-GB" sz="1300" dirty="0">
                <a:solidFill>
                  <a:schemeClr val="tx1"/>
                </a:solidFill>
              </a:rPr>
              <a:t> (DH, May 2012): </a:t>
            </a:r>
            <a:r>
              <a:rPr lang="en-GB" sz="1300" dirty="0">
                <a:solidFill>
                  <a:schemeClr val="tx1"/>
                </a:solidFill>
                <a:hlinkClick r:id="rId7"/>
              </a:rPr>
              <a:t>http://webarchive.nationalarchives.gov.uk/20130802094648/https://</a:t>
            </a:r>
            <a:r>
              <a:rPr lang="en-GB" sz="1300" dirty="0" smtClean="0">
                <a:solidFill>
                  <a:schemeClr val="tx1"/>
                </a:solidFill>
                <a:hlinkClick r:id="rId7"/>
              </a:rPr>
              <a:t>www.gov.uk/government/publications/giving-people-control-of-the-health-and-care-information-they-need</a:t>
            </a:r>
            <a:endParaRPr lang="en-GB" sz="1300" dirty="0" smtClean="0">
              <a:solidFill>
                <a:schemeClr val="tx1"/>
              </a:solidFill>
            </a:endParaRPr>
          </a:p>
          <a:p>
            <a:pPr marL="177800" indent="-177800">
              <a:spcAft>
                <a:spcPts val="600"/>
              </a:spcAft>
              <a:buFont typeface="Arial" panose="020B0604020202020204" pitchFamily="34" charset="0"/>
              <a:buChar char="•"/>
            </a:pPr>
            <a:r>
              <a:rPr lang="en-GB" sz="1300" dirty="0" smtClean="0">
                <a:solidFill>
                  <a:schemeClr val="tx1"/>
                </a:solidFill>
              </a:rPr>
              <a:t>Case study 1: </a:t>
            </a:r>
            <a:r>
              <a:rPr lang="en-GB" sz="1300" dirty="0">
                <a:solidFill>
                  <a:schemeClr val="tx1"/>
                </a:solidFill>
                <a:hlinkClick r:id="rId8"/>
              </a:rPr>
              <a:t>http://www.inps4.co.uk/vision360/case-studies/nhs-westminster</a:t>
            </a:r>
            <a:r>
              <a:rPr lang="en-GB" sz="1300" dirty="0" smtClean="0">
                <a:solidFill>
                  <a:schemeClr val="tx1"/>
                </a:solidFill>
                <a:hlinkClick r:id="rId8"/>
              </a:rPr>
              <a:t>/</a:t>
            </a:r>
            <a:endParaRPr lang="en-GB" sz="1300" dirty="0" smtClean="0">
              <a:solidFill>
                <a:schemeClr val="tx1"/>
              </a:solidFill>
            </a:endParaRPr>
          </a:p>
          <a:p>
            <a:pPr marL="177800" indent="-177800">
              <a:spcAft>
                <a:spcPts val="600"/>
              </a:spcAft>
              <a:buFont typeface="Arial" panose="020B0604020202020204" pitchFamily="34" charset="0"/>
              <a:buChar char="•"/>
            </a:pPr>
            <a:r>
              <a:rPr lang="en-GB" sz="1300" dirty="0" smtClean="0">
                <a:solidFill>
                  <a:schemeClr val="tx1"/>
                </a:solidFill>
              </a:rPr>
              <a:t>Case study 2: </a:t>
            </a:r>
            <a:r>
              <a:rPr lang="en-GB" sz="1300" dirty="0" smtClean="0">
                <a:solidFill>
                  <a:schemeClr val="tx1"/>
                </a:solidFill>
                <a:hlinkClick r:id="rId9"/>
              </a:rPr>
              <a:t>http://www.graphnethealth.com/news/NewsItem.aspx?Name=Graphnet%20scores%20interoperability%20success</a:t>
            </a:r>
            <a:endParaRPr lang="en-GB" sz="1300" dirty="0" smtClean="0">
              <a:solidFill>
                <a:schemeClr val="tx1"/>
              </a:solidFill>
            </a:endParaRPr>
          </a:p>
          <a:p>
            <a:pPr marL="177800" indent="-177800">
              <a:spcAft>
                <a:spcPts val="600"/>
              </a:spcAft>
              <a:buFont typeface="Arial" panose="020B0604020202020204" pitchFamily="34" charset="0"/>
              <a:buChar char="•"/>
            </a:pPr>
            <a:r>
              <a:rPr lang="en-GB" sz="1300" dirty="0" smtClean="0">
                <a:solidFill>
                  <a:schemeClr val="tx1"/>
                </a:solidFill>
              </a:rPr>
              <a:t>Case study 3: details of the Salford Lung </a:t>
            </a:r>
            <a:r>
              <a:rPr lang="en-GB" sz="1300" dirty="0">
                <a:solidFill>
                  <a:schemeClr val="tx1"/>
                </a:solidFill>
              </a:rPr>
              <a:t>Study available </a:t>
            </a:r>
            <a:r>
              <a:rPr lang="en-GB" sz="1300" dirty="0" smtClean="0">
                <a:solidFill>
                  <a:schemeClr val="tx1"/>
                </a:solidFill>
              </a:rPr>
              <a:t>at: </a:t>
            </a:r>
            <a:r>
              <a:rPr lang="en-GB" sz="1300" dirty="0">
                <a:solidFill>
                  <a:schemeClr val="tx1"/>
                </a:solidFill>
                <a:hlinkClick r:id="rId10"/>
              </a:rPr>
              <a:t>http://</a:t>
            </a:r>
            <a:r>
              <a:rPr lang="en-GB" sz="1300" dirty="0" smtClean="0">
                <a:solidFill>
                  <a:schemeClr val="tx1"/>
                </a:solidFill>
                <a:hlinkClick r:id="rId10"/>
              </a:rPr>
              <a:t>www.rdforum.nhs.uk/confrep/annual13/SalfordLungStudy.pdf</a:t>
            </a:r>
            <a:endParaRPr lang="en-GB" sz="1300" dirty="0" smtClean="0">
              <a:solidFill>
                <a:schemeClr val="tx1"/>
              </a:solidFill>
            </a:endParaRPr>
          </a:p>
          <a:p>
            <a:pPr marL="177800" indent="-177800">
              <a:spcAft>
                <a:spcPts val="600"/>
              </a:spcAft>
              <a:buFont typeface="Arial" panose="020B0604020202020204" pitchFamily="34" charset="0"/>
              <a:buChar char="•"/>
            </a:pPr>
            <a:endParaRPr lang="en-GB" sz="1300" dirty="0" smtClean="0">
              <a:solidFill>
                <a:schemeClr val="tx1"/>
              </a:solidFill>
            </a:endParaRPr>
          </a:p>
        </p:txBody>
      </p:sp>
      <p:sp>
        <p:nvSpPr>
          <p:cNvPr id="14" name="Rectangle 13"/>
          <p:cNvSpPr/>
          <p:nvPr/>
        </p:nvSpPr>
        <p:spPr>
          <a:xfrm rot="21271919">
            <a:off x="203868" y="1219454"/>
            <a:ext cx="1424049" cy="30929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Resources</a:t>
            </a:r>
          </a:p>
        </p:txBody>
      </p:sp>
      <p:pic>
        <p:nvPicPr>
          <p:cNvPr id="15" name="Picture 18" descr="C:\Users\jsauvageau\Desktop\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456" y="0"/>
            <a:ext cx="469106" cy="397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8630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a:t>
            </a:r>
            <a:r>
              <a:rPr lang="en-GB" dirty="0"/>
              <a:t>Ideas</a:t>
            </a:r>
          </a:p>
        </p:txBody>
      </p:sp>
      <p:sp>
        <p:nvSpPr>
          <p:cNvPr id="3" name="Slide Number Placeholder 2"/>
          <p:cNvSpPr>
            <a:spLocks noGrp="1"/>
          </p:cNvSpPr>
          <p:nvPr>
            <p:ph type="sldNum" sz="quarter" idx="12"/>
          </p:nvPr>
        </p:nvSpPr>
        <p:spPr/>
        <p:txBody>
          <a:bodyPr/>
          <a:lstStyle/>
          <a:p>
            <a:fld id="{23134A5E-8B9A-4F1B-8A1C-D54727A06F98}" type="slidenum">
              <a:rPr lang="en-GB" smtClean="0">
                <a:solidFill>
                  <a:prstClr val="black"/>
                </a:solidFill>
              </a:rPr>
              <a:pPr/>
              <a:t>112</a:t>
            </a:fld>
            <a:endParaRPr lang="en-GB">
              <a:solidFill>
                <a:prstClr val="black"/>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318996231"/>
              </p:ext>
            </p:extLst>
          </p:nvPr>
        </p:nvGraphicFramePr>
        <p:xfrm>
          <a:off x="539552" y="1354480"/>
          <a:ext cx="8208912" cy="3949428"/>
        </p:xfrm>
        <a:graphic>
          <a:graphicData uri="http://schemas.openxmlformats.org/drawingml/2006/table">
            <a:tbl>
              <a:tblPr firstRow="1" bandRow="1">
                <a:tableStyleId>{5C22544A-7EE6-4342-B048-85BDC9FD1C3A}</a:tableStyleId>
              </a:tblPr>
              <a:tblGrid>
                <a:gridCol w="648072"/>
                <a:gridCol w="360040"/>
                <a:gridCol w="7200800"/>
              </a:tblGrid>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400" b="1" kern="1200" dirty="0" smtClean="0">
                          <a:solidFill>
                            <a:schemeClr val="bg1">
                              <a:lumMod val="65000"/>
                            </a:schemeClr>
                          </a:solidFill>
                          <a:latin typeface="+mn-lt"/>
                          <a:ea typeface="+mn-ea"/>
                          <a:cs typeface="+mn-cs"/>
                        </a:rPr>
                        <a:t>1</a:t>
                      </a:r>
                      <a:endParaRPr lang="en-GB" sz="1400" b="1" kern="1200" dirty="0">
                        <a:solidFill>
                          <a:schemeClr val="bg1">
                            <a:lumMod val="65000"/>
                          </a:schemeClr>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bg1">
                              <a:lumMod val="65000"/>
                            </a:schemeClr>
                          </a:solidFill>
                        </a:rPr>
                        <a:t>Urgent and emergency care networks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smtClean="0">
                          <a:solidFill>
                            <a:schemeClr val="bg1">
                              <a:lumMod val="65000"/>
                            </a:schemeClr>
                          </a:solidFill>
                        </a:rPr>
                        <a:t>Regional networks of urgent and emergency care </a:t>
                      </a:r>
                      <a:r>
                        <a:rPr lang="en-US" sz="1400" b="0" i="1" dirty="0" err="1" smtClean="0">
                          <a:solidFill>
                            <a:schemeClr val="bg1">
                              <a:lumMod val="65000"/>
                            </a:schemeClr>
                          </a:solidFill>
                        </a:rPr>
                        <a:t>centres</a:t>
                      </a:r>
                      <a:r>
                        <a:rPr lang="en-US" sz="1400" b="0" i="1" dirty="0" smtClean="0">
                          <a:solidFill>
                            <a:schemeClr val="bg1">
                              <a:lumMod val="65000"/>
                            </a:schemeClr>
                          </a:solidFill>
                        </a:rPr>
                        <a:t>,</a:t>
                      </a:r>
                      <a:r>
                        <a:rPr lang="en-US" sz="1400" b="0" i="1" baseline="0" dirty="0" smtClean="0">
                          <a:solidFill>
                            <a:schemeClr val="bg1">
                              <a:lumMod val="65000"/>
                            </a:schemeClr>
                          </a:solidFill>
                        </a:rPr>
                        <a:t> consolidating specialist expertise onto fewer major </a:t>
                      </a:r>
                      <a:r>
                        <a:rPr lang="en-US" sz="1400" b="0" i="1" baseline="0" dirty="0" err="1" smtClean="0">
                          <a:solidFill>
                            <a:schemeClr val="bg1">
                              <a:lumMod val="65000"/>
                            </a:schemeClr>
                          </a:solidFill>
                        </a:rPr>
                        <a:t>centres</a:t>
                      </a:r>
                      <a:endParaRPr lang="en-US" sz="1400" b="0" i="1" dirty="0" smtClean="0">
                        <a:solidFill>
                          <a:schemeClr val="bg1">
                            <a:lumMod val="65000"/>
                          </a:schemeClr>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bg1">
                              <a:lumMod val="65000"/>
                            </a:schemeClr>
                          </a:solidFill>
                        </a:rPr>
                        <a:t>2</a:t>
                      </a:r>
                      <a:endParaRPr lang="en-GB" sz="1400" b="1" dirty="0">
                        <a:solidFill>
                          <a:schemeClr val="bg1">
                            <a:lumMod val="65000"/>
                          </a:schemeClr>
                        </a:solidFill>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bg1">
                              <a:lumMod val="65000"/>
                            </a:schemeClr>
                          </a:solidFill>
                        </a:rPr>
                        <a:t>Elective specialty </a:t>
                      </a:r>
                      <a:r>
                        <a:rPr lang="en-US" sz="1400" b="0" i="0" dirty="0" err="1" smtClean="0">
                          <a:solidFill>
                            <a:schemeClr val="bg1">
                              <a:lumMod val="65000"/>
                            </a:schemeClr>
                          </a:solidFill>
                        </a:rPr>
                        <a:t>centres</a:t>
                      </a:r>
                      <a:endParaRPr lang="en-US" sz="1400" b="0" i="0" dirty="0" smtClean="0">
                        <a:solidFill>
                          <a:schemeClr val="bg1">
                            <a:lumMod val="6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err="1" smtClean="0">
                          <a:solidFill>
                            <a:schemeClr val="bg1">
                              <a:lumMod val="65000"/>
                            </a:schemeClr>
                          </a:solidFill>
                        </a:rPr>
                        <a:t>Centres</a:t>
                      </a:r>
                      <a:r>
                        <a:rPr lang="en-US" sz="1400" b="0" i="1" dirty="0" smtClean="0">
                          <a:solidFill>
                            <a:schemeClr val="bg1">
                              <a:lumMod val="65000"/>
                            </a:schemeClr>
                          </a:solidFill>
                        </a:rPr>
                        <a:t> of excellence for single specialties focusing on strong clinical</a:t>
                      </a:r>
                      <a:r>
                        <a:rPr lang="en-US" sz="1400" b="0" i="1" baseline="0" dirty="0" smtClean="0">
                          <a:solidFill>
                            <a:schemeClr val="bg1">
                              <a:lumMod val="65000"/>
                            </a:schemeClr>
                          </a:solidFill>
                        </a:rPr>
                        <a:t> </a:t>
                      </a:r>
                      <a:r>
                        <a:rPr lang="en-US" sz="1400" b="0" i="1" dirty="0" smtClean="0">
                          <a:solidFill>
                            <a:schemeClr val="bg1">
                              <a:lumMod val="65000"/>
                            </a:schemeClr>
                          </a:solidFill>
                        </a:rPr>
                        <a:t>outcomes and operations excellence</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bg1">
                              <a:lumMod val="65000"/>
                            </a:schemeClr>
                          </a:solidFill>
                        </a:rPr>
                        <a:t>3</a:t>
                      </a:r>
                      <a:endParaRPr lang="en-GB" sz="1400" b="1" dirty="0">
                        <a:solidFill>
                          <a:schemeClr val="bg1">
                            <a:lumMod val="65000"/>
                          </a:schemeClr>
                        </a:solidFill>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bg1">
                              <a:lumMod val="65000"/>
                            </a:schemeClr>
                          </a:solidFill>
                        </a:rPr>
                        <a:t>Wellness programmes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smtClean="0">
                          <a:solidFill>
                            <a:schemeClr val="bg1">
                              <a:lumMod val="65000"/>
                            </a:schemeClr>
                          </a:solidFill>
                        </a:rPr>
                        <a:t>Prevention programmes that </a:t>
                      </a:r>
                      <a:r>
                        <a:rPr lang="en-US" sz="1400" b="0" i="1" dirty="0" err="1" smtClean="0">
                          <a:solidFill>
                            <a:schemeClr val="bg1">
                              <a:lumMod val="65000"/>
                            </a:schemeClr>
                          </a:solidFill>
                        </a:rPr>
                        <a:t>incentivise</a:t>
                      </a:r>
                      <a:r>
                        <a:rPr lang="en-US" sz="1400" b="0" i="1" dirty="0" smtClean="0">
                          <a:solidFill>
                            <a:schemeClr val="bg1">
                              <a:lumMod val="65000"/>
                            </a:schemeClr>
                          </a:solidFill>
                        </a:rPr>
                        <a:t> healthy behaviours,</a:t>
                      </a:r>
                      <a:r>
                        <a:rPr lang="en-US" sz="1400" b="0" i="1" baseline="0" dirty="0" smtClean="0">
                          <a:solidFill>
                            <a:schemeClr val="bg1">
                              <a:lumMod val="65000"/>
                            </a:schemeClr>
                          </a:solidFill>
                        </a:rPr>
                        <a:t> improve quality of life, and reduce the overall cost of healthcare</a:t>
                      </a:r>
                      <a:endParaRPr lang="en-US" sz="1400" b="0" i="1" dirty="0" smtClean="0">
                        <a:solidFill>
                          <a:schemeClr val="bg1">
                            <a:lumMod val="65000"/>
                          </a:schemeClr>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400" b="1" kern="1200" dirty="0" smtClean="0">
                          <a:solidFill>
                            <a:schemeClr val="bg1">
                              <a:lumMod val="65000"/>
                            </a:schemeClr>
                          </a:solidFill>
                          <a:latin typeface="+mn-lt"/>
                          <a:ea typeface="+mn-ea"/>
                          <a:cs typeface="+mn-cs"/>
                        </a:rPr>
                        <a:t>4</a:t>
                      </a:r>
                      <a:endParaRPr lang="en-GB" sz="1400" b="1" kern="1200" dirty="0">
                        <a:solidFill>
                          <a:schemeClr val="bg1">
                            <a:lumMod val="65000"/>
                          </a:schemeClr>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solidFill>
                            <a:schemeClr val="bg1">
                              <a:lumMod val="65000"/>
                            </a:schemeClr>
                          </a:solidFill>
                        </a:rPr>
                        <a:t>Interoperability of systems and patient records </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i="1" dirty="0" smtClean="0">
                          <a:solidFill>
                            <a:schemeClr val="bg1">
                              <a:lumMod val="65000"/>
                            </a:schemeClr>
                          </a:solidFill>
                        </a:rPr>
                        <a:t>Interoperability of systems and patient records aims to break down the barriers between types</a:t>
                      </a:r>
                      <a:r>
                        <a:rPr lang="en-GB" sz="1400" b="0" i="1" baseline="0" dirty="0" smtClean="0">
                          <a:solidFill>
                            <a:schemeClr val="bg1">
                              <a:lumMod val="65000"/>
                            </a:schemeClr>
                          </a:solidFill>
                        </a:rPr>
                        <a:t> of </a:t>
                      </a:r>
                      <a:r>
                        <a:rPr lang="en-GB" sz="1400" b="0" i="1" dirty="0" smtClean="0">
                          <a:solidFill>
                            <a:schemeClr val="bg1">
                              <a:lumMod val="65000"/>
                            </a:schemeClr>
                          </a:solidFill>
                        </a:rPr>
                        <a:t>care, enabling presentation of patient information in a way that is accessible and cross-compatible for all those involved with patient care.</a:t>
                      </a:r>
                      <a:endParaRPr lang="en-US" sz="1400" b="0" i="1" dirty="0" smtClean="0">
                        <a:solidFill>
                          <a:schemeClr val="bg1">
                            <a:lumMod val="65000"/>
                          </a:schemeClr>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400" b="1" kern="1200" dirty="0" smtClean="0">
                          <a:solidFill>
                            <a:schemeClr val="dk1"/>
                          </a:solidFill>
                          <a:latin typeface="+mn-lt"/>
                          <a:ea typeface="+mn-ea"/>
                          <a:cs typeface="+mn-cs"/>
                        </a:rPr>
                        <a:t>5</a:t>
                      </a:r>
                      <a:endParaRPr lang="en-GB" sz="1400" b="1" kern="1200" dirty="0">
                        <a:solidFill>
                          <a:schemeClr val="dk1"/>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prstClr val="black"/>
                          </a:solidFill>
                          <a:latin typeface="+mn-lt"/>
                          <a:ea typeface="+mn-ea"/>
                          <a:cs typeface="+mn-cs"/>
                        </a:rPr>
                        <a:t>Public Health England case studies</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i="1" kern="1200" dirty="0" smtClean="0">
                          <a:solidFill>
                            <a:prstClr val="black"/>
                          </a:solidFill>
                          <a:latin typeface="+mn-lt"/>
                          <a:ea typeface="+mn-ea"/>
                          <a:cs typeface="+mn-cs"/>
                        </a:rPr>
                        <a:t>Additional interventions received from Public Health England, covering a variety of conditions and points of delivery.</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9"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729" y="4529720"/>
            <a:ext cx="762895"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8" descr="C:\Users\jsauvageau\Desktop\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623" y="3666768"/>
            <a:ext cx="469106" cy="3976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9" descr="C:\Users\jsauvageau\Desktop\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475" y="1257543"/>
            <a:ext cx="488962" cy="4889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Cagmasrv1\sso$\Gestion_Deloitte\Global_Brand\- Templates\Icons\Iconography Deloitte\Icon_Stethoscope_Gre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2269" y="2074251"/>
            <a:ext cx="427372" cy="4860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agmasrv1\sso$\Gestion_Deloitte\Global_Brand\- Templates\Icons\Iconography Deloitte\Icon_Sprout_Bl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685" y="2853509"/>
            <a:ext cx="388105" cy="529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48119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41532002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9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xfrm>
            <a:off x="1762962" y="518870"/>
            <a:ext cx="5761366" cy="406800"/>
          </a:xfrm>
          <a:solidFill>
            <a:schemeClr val="accent1"/>
          </a:solidFill>
        </p:spPr>
        <p:txBody>
          <a:bodyPr vert="horz" lIns="216000" tIns="0" rIns="0" bIns="0" rtlCol="0" anchor="ctr" anchorCtr="0">
            <a:noAutofit/>
          </a:bodyPr>
          <a:lstStyle/>
          <a:p>
            <a:r>
              <a:rPr lang="en-GB" sz="2000" dirty="0" smtClean="0"/>
              <a:t>Management of foetal growth retardation</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113</a:t>
            </a:fld>
            <a:endParaRPr lang="en-GB">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029487269"/>
              </p:ext>
            </p:extLst>
          </p:nvPr>
        </p:nvGraphicFramePr>
        <p:xfrm>
          <a:off x="358775" y="1268760"/>
          <a:ext cx="8391600" cy="527307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044873"/>
                <a:gridCol w="7346727"/>
              </a:tblGrid>
              <a:tr h="523274">
                <a:tc>
                  <a:txBody>
                    <a:bodyPr/>
                    <a:lstStyle/>
                    <a:p>
                      <a:r>
                        <a:rPr lang="en-GB" sz="1050" b="0" dirty="0" smtClean="0">
                          <a:solidFill>
                            <a:schemeClr val="tx1"/>
                          </a:solidFill>
                          <a:latin typeface="Arial" pitchFamily="34" charset="0"/>
                          <a:cs typeface="Arial" pitchFamily="34" charset="0"/>
                        </a:rPr>
                        <a:t>Name and</a:t>
                      </a:r>
                      <a:r>
                        <a:rPr lang="en-GB" sz="1050" b="0" baseline="0" dirty="0" smtClean="0">
                          <a:solidFill>
                            <a:schemeClr val="tx1"/>
                          </a:solidFill>
                          <a:latin typeface="Arial" pitchFamily="34" charset="0"/>
                          <a:cs typeface="Arial" pitchFamily="34" charset="0"/>
                        </a:rPr>
                        <a:t> s</a:t>
                      </a:r>
                      <a:r>
                        <a:rPr lang="en-GB" sz="1050" b="0" dirty="0" smtClean="0">
                          <a:solidFill>
                            <a:schemeClr val="tx1"/>
                          </a:solidFill>
                          <a:latin typeface="Arial" pitchFamily="34" charset="0"/>
                          <a:cs typeface="Arial" pitchFamily="34" charset="0"/>
                        </a:rPr>
                        <a:t>ource of literature</a:t>
                      </a:r>
                      <a:endParaRPr lang="en-GB" sz="1050" b="0" dirty="0">
                        <a:solidFill>
                          <a:schemeClr val="tx1"/>
                        </a:solidFill>
                        <a:latin typeface="Arial" pitchFamily="34" charset="0"/>
                        <a:cs typeface="Arial" pitchFamily="34" charset="0"/>
                      </a:endParaRPr>
                    </a:p>
                  </a:txBody>
                  <a:tcPr marL="36000" marR="36000" marT="36000" marB="3600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r>
                        <a:rPr lang="en-GB" sz="1050" b="0" i="0" u="none" strike="noStrike" kern="1200" baseline="0" dirty="0" smtClean="0">
                          <a:solidFill>
                            <a:schemeClr val="tx1"/>
                          </a:solidFill>
                          <a:latin typeface="Arial" pitchFamily="34" charset="0"/>
                          <a:ea typeface="+mn-ea"/>
                          <a:cs typeface="Arial" pitchFamily="34" charset="0"/>
                        </a:rPr>
                        <a:t>QIPP: Reducing perinatal mortality and morbidity through improved antenatal detection of fetal growth restriction.</a:t>
                      </a:r>
                    </a:p>
                    <a:p>
                      <a:r>
                        <a:rPr lang="en-GB" sz="1050" b="0" i="0" u="none" strike="noStrike" kern="1200" baseline="0" dirty="0" smtClean="0">
                          <a:solidFill>
                            <a:schemeClr val="tx1"/>
                          </a:solidFill>
                          <a:latin typeface="Arial" pitchFamily="34" charset="0"/>
                          <a:ea typeface="+mn-ea"/>
                          <a:cs typeface="Arial" pitchFamily="34" charset="0"/>
                        </a:rPr>
                        <a:t>Perinatal Institute, 2011 </a:t>
                      </a:r>
                    </a:p>
                    <a:p>
                      <a:pPr marL="0" marR="0" indent="0" algn="l" defTabSz="914400" rtl="0" eaLnBrk="1" fontAlgn="auto" latinLnBrk="0" hangingPunct="1">
                        <a:lnSpc>
                          <a:spcPct val="100000"/>
                        </a:lnSpc>
                        <a:spcBef>
                          <a:spcPts val="0"/>
                        </a:spcBef>
                        <a:spcAft>
                          <a:spcPts val="0"/>
                        </a:spcAft>
                        <a:buClrTx/>
                        <a:buSzTx/>
                        <a:buFontTx/>
                        <a:buNone/>
                        <a:tabLst/>
                        <a:defRPr/>
                      </a:pPr>
                      <a:r>
                        <a:rPr lang="en-GB" sz="1050" b="0" i="0" u="none" strike="noStrike" kern="1200" baseline="0" dirty="0" smtClean="0">
                          <a:solidFill>
                            <a:schemeClr val="tx1"/>
                          </a:solidFill>
                          <a:latin typeface="Arial" pitchFamily="34" charset="0"/>
                          <a:ea typeface="+mn-ea"/>
                          <a:cs typeface="Arial" pitchFamily="34" charset="0"/>
                          <a:hlinkClick r:id="rId7"/>
                        </a:rPr>
                        <a:t>www.pi.nhs.uk/cogs/IUGR_QIPP.pdf</a:t>
                      </a:r>
                      <a:r>
                        <a:rPr lang="en-GB" sz="1050" b="0" i="0" u="none" strike="noStrike" kern="1200" baseline="0" dirty="0" smtClean="0">
                          <a:solidFill>
                            <a:schemeClr val="tx1"/>
                          </a:solidFill>
                          <a:latin typeface="Arial" pitchFamily="34" charset="0"/>
                          <a:ea typeface="+mn-ea"/>
                          <a:cs typeface="Arial" pitchFamily="34" charset="0"/>
                        </a:rPr>
                        <a:t>, </a:t>
                      </a:r>
                      <a:r>
                        <a:rPr lang="en-GB" sz="1050" b="0" i="0" u="none" strike="noStrike" kern="1200" baseline="0" dirty="0" smtClean="0">
                          <a:solidFill>
                            <a:schemeClr val="tx1"/>
                          </a:solidFill>
                          <a:latin typeface="Arial" pitchFamily="34" charset="0"/>
                          <a:ea typeface="+mn-ea"/>
                          <a:cs typeface="Arial" pitchFamily="34" charset="0"/>
                          <a:hlinkClick r:id="rId8"/>
                        </a:rPr>
                        <a:t>http://www.perinatal.org.uk</a:t>
                      </a:r>
                      <a:r>
                        <a:rPr lang="en-GB" sz="1050" b="0" i="0" u="none" strike="noStrike" kern="1200" baseline="0" dirty="0" smtClean="0">
                          <a:solidFill>
                            <a:schemeClr val="tx1"/>
                          </a:solidFill>
                          <a:latin typeface="Arial" pitchFamily="34" charset="0"/>
                          <a:ea typeface="+mn-ea"/>
                          <a:cs typeface="Arial" pitchFamily="34" charset="0"/>
                        </a:rPr>
                        <a:t>, BMJ article </a:t>
                      </a:r>
                      <a:r>
                        <a:rPr lang="en-GB" sz="1050" b="0" u="sng" kern="1200" dirty="0" smtClean="0">
                          <a:solidFill>
                            <a:schemeClr val="lt1"/>
                          </a:solidFill>
                          <a:effectLst/>
                          <a:latin typeface="+mn-lt"/>
                          <a:ea typeface="+mn-ea"/>
                          <a:cs typeface="+mn-cs"/>
                          <a:hlinkClick r:id="rId9"/>
                        </a:rPr>
                        <a:t>http://bmjopen.bmj.com/content/3/12/e003942.abstract</a:t>
                      </a:r>
                      <a:endParaRPr lang="en-GB" sz="1050" b="0" kern="1200" dirty="0" smtClean="0">
                        <a:solidFill>
                          <a:schemeClr val="lt1"/>
                        </a:solidFill>
                        <a:effectLst/>
                        <a:latin typeface="+mn-lt"/>
                        <a:ea typeface="+mn-ea"/>
                        <a:cs typeface="+mn-cs"/>
                      </a:endParaRPr>
                    </a:p>
                    <a:p>
                      <a:endParaRPr lang="en-GB" sz="1050" b="0" dirty="0">
                        <a:solidFill>
                          <a:schemeClr val="tx1"/>
                        </a:solidFill>
                        <a:latin typeface="Arial" pitchFamily="34" charset="0"/>
                        <a:cs typeface="Arial" pitchFamily="34" charset="0"/>
                      </a:endParaRPr>
                    </a:p>
                  </a:txBody>
                  <a:tcPr marL="36000" marR="36000" marT="36000" marB="36000">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826626">
                <a:tc>
                  <a:txBody>
                    <a:bodyPr/>
                    <a:lstStyle/>
                    <a:p>
                      <a:r>
                        <a:rPr lang="en-GB" sz="1050" dirty="0" smtClean="0">
                          <a:solidFill>
                            <a:schemeClr val="tx1"/>
                          </a:solidFill>
                          <a:latin typeface="Arial" pitchFamily="34" charset="0"/>
                          <a:cs typeface="Arial" pitchFamily="34" charset="0"/>
                        </a:rPr>
                        <a:t>Description</a:t>
                      </a:r>
                      <a:r>
                        <a:rPr lang="en-GB" sz="1050" baseline="0" dirty="0" smtClean="0">
                          <a:solidFill>
                            <a:schemeClr val="tx1"/>
                          </a:solidFill>
                          <a:latin typeface="Arial" pitchFamily="34" charset="0"/>
                          <a:cs typeface="Arial" pitchFamily="34" charset="0"/>
                        </a:rPr>
                        <a:t> of intervention </a:t>
                      </a:r>
                      <a:endParaRPr lang="en-GB" sz="1050" dirty="0">
                        <a:solidFill>
                          <a:schemeClr val="tx1"/>
                        </a:solidFill>
                        <a:latin typeface="Arial" pitchFamily="34" charset="0"/>
                        <a:cs typeface="Arial" pitchFamily="34" charset="0"/>
                      </a:endParaRPr>
                    </a:p>
                  </a:txBody>
                  <a:tcPr marL="36000" marR="36000" marT="36000" marB="3600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r>
                        <a:rPr lang="en-GB" sz="1050" kern="1200" dirty="0" smtClean="0">
                          <a:solidFill>
                            <a:schemeClr val="dk1"/>
                          </a:solidFill>
                          <a:effectLst/>
                          <a:latin typeface="Arial" pitchFamily="34" charset="0"/>
                          <a:ea typeface="+mn-ea"/>
                          <a:cs typeface="Arial" pitchFamily="34" charset="0"/>
                        </a:rPr>
                        <a:t>Improved antenatal identification of pregnancies</a:t>
                      </a:r>
                      <a:r>
                        <a:rPr lang="en-GB" sz="1050" kern="1200" baseline="0" dirty="0" smtClean="0">
                          <a:solidFill>
                            <a:schemeClr val="dk1"/>
                          </a:solidFill>
                          <a:effectLst/>
                          <a:latin typeface="Arial" pitchFamily="34" charset="0"/>
                          <a:ea typeface="+mn-ea"/>
                          <a:cs typeface="Arial" pitchFamily="34" charset="0"/>
                        </a:rPr>
                        <a:t> </a:t>
                      </a:r>
                      <a:r>
                        <a:rPr lang="en-GB" sz="1050" kern="1200" dirty="0" smtClean="0">
                          <a:solidFill>
                            <a:schemeClr val="dk1"/>
                          </a:solidFill>
                          <a:effectLst/>
                          <a:latin typeface="Arial" pitchFamily="34" charset="0"/>
                          <a:ea typeface="+mn-ea"/>
                          <a:cs typeface="Arial" pitchFamily="34" charset="0"/>
                        </a:rPr>
                        <a:t>which are at risk due to fetal growth problems in the West Midlands. This includes increased monitoring of fetal growth by using customised growth charts, ultrasound scanning protocols towards the end of the pregnancy, escalation protocols to obstetric consultant care and in some cases the management of delivery up to two weeks early. Designating and reporting on a performance indicator of</a:t>
                      </a:r>
                      <a:r>
                        <a:rPr lang="en-GB" sz="1050" kern="1200" baseline="0" dirty="0" smtClean="0">
                          <a:solidFill>
                            <a:schemeClr val="dk1"/>
                          </a:solidFill>
                          <a:effectLst/>
                          <a:latin typeface="Arial" pitchFamily="34" charset="0"/>
                          <a:ea typeface="+mn-ea"/>
                          <a:cs typeface="Arial" pitchFamily="34" charset="0"/>
                        </a:rPr>
                        <a:t> antenatal detection of fetal growth restriction underpinned this.</a:t>
                      </a:r>
                      <a:endParaRPr lang="en-GB" sz="1050" kern="1200" dirty="0" smtClean="0">
                        <a:solidFill>
                          <a:schemeClr val="dk1"/>
                        </a:solidFill>
                        <a:effectLst/>
                        <a:latin typeface="Arial" pitchFamily="34" charset="0"/>
                        <a:ea typeface="+mn-ea"/>
                        <a:cs typeface="Arial" pitchFamily="34" charset="0"/>
                      </a:endParaRPr>
                    </a:p>
                  </a:txBody>
                  <a:tcPr marL="36000" marR="36000" marT="36000" marB="36000">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1392636">
                <a:tc>
                  <a:txBody>
                    <a:bodyPr/>
                    <a:lstStyle/>
                    <a:p>
                      <a:r>
                        <a:rPr lang="en-GB" sz="1050" dirty="0" smtClean="0">
                          <a:solidFill>
                            <a:schemeClr val="tx1"/>
                          </a:solidFill>
                          <a:latin typeface="Arial" pitchFamily="34" charset="0"/>
                          <a:cs typeface="Arial" pitchFamily="34" charset="0"/>
                        </a:rPr>
                        <a:t>Health Outcomes </a:t>
                      </a:r>
                      <a:endParaRPr lang="en-GB" sz="1050" dirty="0">
                        <a:solidFill>
                          <a:schemeClr val="tx1"/>
                        </a:solidFill>
                        <a:latin typeface="Arial" pitchFamily="34" charset="0"/>
                        <a:cs typeface="Arial" pitchFamily="34" charset="0"/>
                      </a:endParaRPr>
                    </a:p>
                  </a:txBody>
                  <a:tcPr marL="36000" marR="36000" marT="36000" marB="3600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r>
                        <a:rPr lang="en-GB" sz="1050" b="0" i="0" u="none" strike="noStrike" kern="1200" baseline="0" dirty="0" smtClean="0">
                          <a:solidFill>
                            <a:schemeClr val="dk1"/>
                          </a:solidFill>
                          <a:latin typeface="Arial" pitchFamily="34" charset="0"/>
                          <a:ea typeface="+mn-ea"/>
                          <a:cs typeface="Arial" pitchFamily="34" charset="0"/>
                        </a:rPr>
                        <a:t>The West Midlands was the only region which showed a year on year drop in stillbirth rates, reaching in 2012 its lowest ever rate, 4.47/1000. This represents a 1.27/1000 reduction from the pre-2009 10-year average (2000-2009: 5.74/1000). </a:t>
                      </a:r>
                    </a:p>
                    <a:p>
                      <a:endParaRPr lang="en-GB" sz="1050" b="0" i="0" u="none" strike="noStrike" kern="1200" baseline="0" dirty="0" smtClean="0">
                        <a:solidFill>
                          <a:schemeClr val="dk1"/>
                        </a:solidFill>
                        <a:latin typeface="Arial" pitchFamily="34" charset="0"/>
                        <a:ea typeface="+mn-ea"/>
                        <a:cs typeface="Arial" pitchFamily="34" charset="0"/>
                      </a:endParaRPr>
                    </a:p>
                    <a:p>
                      <a:r>
                        <a:rPr lang="en-GB" sz="1050" b="0" i="0" u="none" strike="noStrike" kern="1200" baseline="0" dirty="0" smtClean="0">
                          <a:solidFill>
                            <a:schemeClr val="dk1"/>
                          </a:solidFill>
                          <a:latin typeface="Arial" pitchFamily="34" charset="0"/>
                          <a:ea typeface="+mn-ea"/>
                          <a:cs typeface="Arial" pitchFamily="34" charset="0"/>
                        </a:rPr>
                        <a:t>In addition to the reduction in stillbirths, analysis by the Perinatal Institute also estimates:</a:t>
                      </a:r>
                    </a:p>
                    <a:p>
                      <a:pPr marL="171450" indent="-171450">
                        <a:buFont typeface="Arial" pitchFamily="34" charset="0"/>
                        <a:buChar char="•"/>
                      </a:pPr>
                      <a:r>
                        <a:rPr lang="en-GB" sz="1050" b="0" i="0" u="none" strike="noStrike" kern="1200" baseline="0" dirty="0" smtClean="0">
                          <a:solidFill>
                            <a:schemeClr val="dk1"/>
                          </a:solidFill>
                          <a:latin typeface="Arial" pitchFamily="34" charset="0"/>
                          <a:ea typeface="+mn-ea"/>
                          <a:cs typeface="Arial" pitchFamily="34" charset="0"/>
                        </a:rPr>
                        <a:t>Reduced asphyxia during childbirth – better detection of Intrauterine Growth Restriction (IUGR) would result in an estimated 25% fewer such cases (36 per year fewer in the West Midlands region)</a:t>
                      </a:r>
                    </a:p>
                    <a:p>
                      <a:pPr marL="171450" indent="-171450">
                        <a:buFont typeface="Arial" pitchFamily="34" charset="0"/>
                        <a:buChar char="•"/>
                      </a:pPr>
                      <a:r>
                        <a:rPr lang="en-GB" sz="1050" b="0" i="0" u="none" strike="noStrike" kern="1200" baseline="0" dirty="0" smtClean="0">
                          <a:solidFill>
                            <a:schemeClr val="dk1"/>
                          </a:solidFill>
                          <a:latin typeface="Arial" pitchFamily="34" charset="0"/>
                          <a:ea typeface="+mn-ea"/>
                          <a:cs typeface="Arial" pitchFamily="34" charset="0"/>
                        </a:rPr>
                        <a:t>Reduction in cerebral palsy – better detection of IUGR and timely delivery would lead to at least 12% reduction in cases of cerebral palsy occurring after term delivery (12 fewer cases per year in the West Midlands region)</a:t>
                      </a:r>
                    </a:p>
                  </a:txBody>
                  <a:tcPr marL="36000" marR="36000" marT="36000" marB="36000">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826626">
                <a:tc>
                  <a:txBody>
                    <a:bodyPr/>
                    <a:lstStyle/>
                    <a:p>
                      <a:r>
                        <a:rPr lang="en-GB" sz="1050" dirty="0" smtClean="0">
                          <a:solidFill>
                            <a:schemeClr val="tx1"/>
                          </a:solidFill>
                          <a:latin typeface="Arial" pitchFamily="34" charset="0"/>
                          <a:cs typeface="Arial" pitchFamily="34" charset="0"/>
                        </a:rPr>
                        <a:t>Cost Effectiveness</a:t>
                      </a:r>
                      <a:endParaRPr lang="en-GB" sz="1050" dirty="0">
                        <a:solidFill>
                          <a:schemeClr val="tx1"/>
                        </a:solidFill>
                        <a:latin typeface="Arial" pitchFamily="34" charset="0"/>
                        <a:cs typeface="Arial" pitchFamily="34" charset="0"/>
                      </a:endParaRPr>
                    </a:p>
                  </a:txBody>
                  <a:tcPr marL="36000" marR="36000" marT="36000" marB="3600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b="0" i="0" u="none" strike="noStrike" kern="1200" baseline="0" dirty="0" smtClean="0">
                          <a:solidFill>
                            <a:schemeClr val="dk1"/>
                          </a:solidFill>
                          <a:latin typeface="Arial" pitchFamily="34" charset="0"/>
                          <a:ea typeface="+mn-ea"/>
                          <a:cs typeface="Arial" pitchFamily="34" charset="0"/>
                        </a:rPr>
                        <a:t>The Perinatal Institute estimate a potential net saving of £5.4m per annum in the West Midlands primarily due to reduced neonatal intensive care, cerebral palsy and reduced costs of obstetric litigation. This does not account for the value of fewer perinatal deaths.</a:t>
                      </a:r>
                    </a:p>
                    <a:p>
                      <a:pPr marL="0" marR="0" indent="0" algn="l" defTabSz="914400" rtl="0" eaLnBrk="1" fontAlgn="auto" latinLnBrk="0" hangingPunct="1">
                        <a:lnSpc>
                          <a:spcPct val="100000"/>
                        </a:lnSpc>
                        <a:spcBef>
                          <a:spcPts val="0"/>
                        </a:spcBef>
                        <a:spcAft>
                          <a:spcPts val="0"/>
                        </a:spcAft>
                        <a:buClrTx/>
                        <a:buSzTx/>
                        <a:buFontTx/>
                        <a:buNone/>
                        <a:tabLst/>
                        <a:defRPr/>
                      </a:pPr>
                      <a:r>
                        <a:rPr lang="en-GB" sz="1050" b="0" i="0" u="none" strike="noStrike" kern="1200" baseline="0" dirty="0" smtClean="0">
                          <a:solidFill>
                            <a:schemeClr val="dk1"/>
                          </a:solidFill>
                          <a:latin typeface="Arial" pitchFamily="34" charset="0"/>
                          <a:ea typeface="+mn-ea"/>
                          <a:cs typeface="Arial" pitchFamily="34" charset="0"/>
                        </a:rPr>
                        <a:t>Costs of an estimated £1.2m per annum, primarily for ultrasound resources, implementation of protocols and training, and additional inductions and caesarean sections are more than offset by the £6.6m per annum savings.</a:t>
                      </a:r>
                    </a:p>
                  </a:txBody>
                  <a:tcPr marL="36000" marR="36000" marT="36000" marB="36000">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508417">
                <a:tc>
                  <a:txBody>
                    <a:bodyPr/>
                    <a:lstStyle/>
                    <a:p>
                      <a:r>
                        <a:rPr lang="en-GB" sz="1050" dirty="0" smtClean="0">
                          <a:solidFill>
                            <a:schemeClr val="tx1"/>
                          </a:solidFill>
                          <a:latin typeface="Arial" pitchFamily="34" charset="0"/>
                          <a:cs typeface="Arial" pitchFamily="34" charset="0"/>
                        </a:rPr>
                        <a:t>Relevance to Any town health system</a:t>
                      </a:r>
                      <a:endParaRPr lang="en-GB" sz="1050" dirty="0">
                        <a:solidFill>
                          <a:schemeClr val="tx1"/>
                        </a:solidFill>
                        <a:latin typeface="Arial" pitchFamily="34" charset="0"/>
                        <a:cs typeface="Arial" pitchFamily="34" charset="0"/>
                      </a:endParaRPr>
                    </a:p>
                  </a:txBody>
                  <a:tcPr marL="36000" marR="36000" marT="36000" marB="3600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r>
                        <a:rPr lang="en-GB" sz="1050" kern="1200" dirty="0" smtClean="0">
                          <a:solidFill>
                            <a:schemeClr val="dk1"/>
                          </a:solidFill>
                          <a:effectLst/>
                          <a:latin typeface="Arial" pitchFamily="34" charset="0"/>
                          <a:ea typeface="+mn-ea"/>
                          <a:cs typeface="Arial" pitchFamily="34" charset="0"/>
                        </a:rPr>
                        <a:t>Stillbirths</a:t>
                      </a:r>
                      <a:r>
                        <a:rPr lang="en-GB" sz="1050" kern="1200" baseline="0" dirty="0" smtClean="0">
                          <a:solidFill>
                            <a:schemeClr val="dk1"/>
                          </a:solidFill>
                          <a:effectLst/>
                          <a:latin typeface="Arial" pitchFamily="34" charset="0"/>
                          <a:ea typeface="+mn-ea"/>
                          <a:cs typeface="Arial" pitchFamily="34" charset="0"/>
                        </a:rPr>
                        <a:t> are the largest contributor to perinatal mortality. </a:t>
                      </a:r>
                      <a:r>
                        <a:rPr lang="en-GB" sz="1050" kern="1200" dirty="0" smtClean="0">
                          <a:solidFill>
                            <a:schemeClr val="dk1"/>
                          </a:solidFill>
                          <a:effectLst/>
                          <a:latin typeface="Arial" pitchFamily="34" charset="0"/>
                          <a:ea typeface="+mn-ea"/>
                          <a:cs typeface="Arial" pitchFamily="34" charset="0"/>
                        </a:rPr>
                        <a:t>39% of all stillbirths (approximately 1,400 per year nationally) are now known to be the result of fetal growth retardation (babies who are not growing as well as they should be in the womb).</a:t>
                      </a:r>
                      <a:endParaRPr lang="en-GB" sz="1050" dirty="0">
                        <a:solidFill>
                          <a:schemeClr val="tx1"/>
                        </a:solidFill>
                        <a:latin typeface="Arial" pitchFamily="34" charset="0"/>
                        <a:cs typeface="Arial" pitchFamily="34" charset="0"/>
                      </a:endParaRPr>
                    </a:p>
                  </a:txBody>
                  <a:tcPr marL="36000" marR="36000" marT="36000" marB="36000">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674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Arial" pitchFamily="34" charset="0"/>
                          <a:cs typeface="Arial" pitchFamily="34" charset="0"/>
                        </a:rPr>
                        <a:t>Other UK examples</a:t>
                      </a:r>
                    </a:p>
                  </a:txBody>
                  <a:tcPr marL="36000" marR="36000" marT="36000" marB="3600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kern="1200" dirty="0" smtClean="0">
                          <a:solidFill>
                            <a:schemeClr val="dk1"/>
                          </a:solidFill>
                          <a:effectLst/>
                          <a:latin typeface="Arial" pitchFamily="34" charset="0"/>
                          <a:ea typeface="+mn-ea"/>
                          <a:cs typeface="Arial" pitchFamily="34" charset="0"/>
                        </a:rPr>
                        <a:t>Yorkshire and Humber have rolled out a comprehensive approach to the antenatal identification and management of babies at risk of restricted growth, through the leadership and supervision of midwives. This initiative has resulted in 2012 stillbirth rates being the lowest ever recorded in the region, a statistically significant improvement. [BMJ</a:t>
                      </a:r>
                      <a:r>
                        <a:rPr lang="en-GB" sz="1050" kern="1200" baseline="0" dirty="0" smtClean="0">
                          <a:solidFill>
                            <a:schemeClr val="dk1"/>
                          </a:solidFill>
                          <a:effectLst/>
                          <a:latin typeface="Arial" pitchFamily="34" charset="0"/>
                          <a:ea typeface="+mn-ea"/>
                          <a:cs typeface="Arial" pitchFamily="34" charset="0"/>
                        </a:rPr>
                        <a:t> paper shortly to be published]</a:t>
                      </a:r>
                      <a:endParaRPr lang="en-GB" sz="1050" dirty="0">
                        <a:solidFill>
                          <a:schemeClr val="tx1"/>
                        </a:solidFill>
                        <a:latin typeface="Arial" pitchFamily="34" charset="0"/>
                        <a:cs typeface="Arial" pitchFamily="34" charset="0"/>
                      </a:endParaRPr>
                    </a:p>
                  </a:txBody>
                  <a:tcPr marL="36000" marR="36000" marT="36000" marB="36000">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r>
            </a:tbl>
          </a:graphicData>
        </a:graphic>
      </p:graphicFrame>
      <p:pic>
        <p:nvPicPr>
          <p:cNvPr id="91150" name="Picture 1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1520" y="260648"/>
            <a:ext cx="1126102" cy="744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634711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41261389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515"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xfrm>
            <a:off x="1428948" y="518870"/>
            <a:ext cx="6095380" cy="406800"/>
          </a:xfrm>
          <a:solidFill>
            <a:schemeClr val="accent1"/>
          </a:solidFill>
        </p:spPr>
        <p:txBody>
          <a:bodyPr vert="horz" lIns="216000" tIns="0" rIns="0" bIns="0" rtlCol="0" anchor="ctr" anchorCtr="0">
            <a:noAutofit/>
          </a:bodyPr>
          <a:lstStyle/>
          <a:p>
            <a:r>
              <a:rPr lang="en-GB" sz="1800" dirty="0" smtClean="0"/>
              <a:t>Information sharing to reduce violent injury (Cardiff model)</a:t>
            </a:r>
            <a:endParaRPr lang="en-GB" sz="18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114</a:t>
            </a:fld>
            <a:endParaRPr lang="en-GB">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135331502"/>
              </p:ext>
            </p:extLst>
          </p:nvPr>
        </p:nvGraphicFramePr>
        <p:xfrm>
          <a:off x="358775" y="1342275"/>
          <a:ext cx="8391600" cy="4868143"/>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28849"/>
                <a:gridCol w="7562751"/>
              </a:tblGrid>
              <a:tr h="441697">
                <a:tc>
                  <a:txBody>
                    <a:bodyPr/>
                    <a:lstStyle/>
                    <a:p>
                      <a:r>
                        <a:rPr lang="en-GB" sz="900" b="0" dirty="0" smtClean="0">
                          <a:solidFill>
                            <a:schemeClr val="tx1"/>
                          </a:solidFill>
                          <a:latin typeface="Arial" pitchFamily="34" charset="0"/>
                          <a:cs typeface="Arial" pitchFamily="34" charset="0"/>
                        </a:rPr>
                        <a:t>Name and</a:t>
                      </a:r>
                      <a:r>
                        <a:rPr lang="en-GB" sz="900" b="0" baseline="0" dirty="0" smtClean="0">
                          <a:solidFill>
                            <a:schemeClr val="tx1"/>
                          </a:solidFill>
                          <a:latin typeface="Arial" pitchFamily="34" charset="0"/>
                          <a:cs typeface="Arial" pitchFamily="34" charset="0"/>
                        </a:rPr>
                        <a:t> s</a:t>
                      </a:r>
                      <a:r>
                        <a:rPr lang="en-GB" sz="900" b="0" dirty="0" smtClean="0">
                          <a:solidFill>
                            <a:schemeClr val="tx1"/>
                          </a:solidFill>
                          <a:latin typeface="Arial" pitchFamily="34" charset="0"/>
                          <a:cs typeface="Arial" pitchFamily="34" charset="0"/>
                        </a:rPr>
                        <a:t>ource of literature</a:t>
                      </a:r>
                      <a:endParaRPr lang="en-GB" sz="900" b="0" dirty="0">
                        <a:solidFill>
                          <a:schemeClr val="tx1"/>
                        </a:solidFill>
                        <a:latin typeface="Arial" pitchFamily="34" charset="0"/>
                        <a:cs typeface="Arial" pitchFamily="34" charset="0"/>
                      </a:endParaRPr>
                    </a:p>
                  </a:txBody>
                  <a:tcPr marL="36000" marR="36000" marT="36000" marB="3600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r>
                        <a:rPr lang="en-GB" sz="900" b="0" i="0" u="none" strike="noStrike" kern="1200" baseline="0" dirty="0" smtClean="0">
                          <a:solidFill>
                            <a:schemeClr val="tx1"/>
                          </a:solidFill>
                          <a:latin typeface="Arial" pitchFamily="34" charset="0"/>
                          <a:ea typeface="+mn-ea"/>
                          <a:cs typeface="Arial" pitchFamily="34" charset="0"/>
                        </a:rPr>
                        <a:t>Anonymised information sharing and use in health service, police, and local government partnership for preventing violence related injury </a:t>
                      </a:r>
                      <a:r>
                        <a:rPr lang="en-GB" sz="900" b="0" i="0" u="none" strike="noStrike" kern="1200" baseline="0" dirty="0" smtClean="0">
                          <a:solidFill>
                            <a:schemeClr val="tx1"/>
                          </a:solidFill>
                          <a:latin typeface="Arial" pitchFamily="34" charset="0"/>
                          <a:ea typeface="+mn-ea"/>
                          <a:cs typeface="Arial" pitchFamily="34" charset="0"/>
                          <a:hlinkClick r:id="rId7"/>
                        </a:rPr>
                        <a:t>http://www.bmj.com/highwire/filestream/380358/field_highwire_article_pdf/0/bmj.d3313.full.pdf</a:t>
                      </a:r>
                      <a:endParaRPr lang="en-GB" sz="900" b="0" i="0" u="none" strike="noStrike" kern="1200" baseline="0" dirty="0" smtClean="0">
                        <a:solidFill>
                          <a:schemeClr val="tx1"/>
                        </a:solidFill>
                        <a:latin typeface="Arial" pitchFamily="34" charset="0"/>
                        <a:ea typeface="+mn-ea"/>
                        <a:cs typeface="Arial" pitchFamily="34" charset="0"/>
                      </a:endParaRPr>
                    </a:p>
                    <a:p>
                      <a:r>
                        <a:rPr lang="en-GB" sz="900" b="0" i="0" u="none" strike="noStrike" kern="1200" baseline="0" dirty="0" smtClean="0">
                          <a:solidFill>
                            <a:schemeClr val="tx1"/>
                          </a:solidFill>
                          <a:latin typeface="Arial" pitchFamily="34" charset="0"/>
                          <a:ea typeface="+mn-ea"/>
                          <a:cs typeface="Arial" pitchFamily="34" charset="0"/>
                          <a:hlinkClick r:id="rId8"/>
                        </a:rPr>
                        <a:t>http://injuryprevention.bmj.com/content/early/2013/08/22/injuryprev-2012-040622</a:t>
                      </a:r>
                      <a:endParaRPr lang="en-GB" sz="900" b="0" i="0" u="none" strike="noStrike" kern="1200" baseline="0" dirty="0" smtClean="0">
                        <a:solidFill>
                          <a:schemeClr val="tx1"/>
                        </a:solidFill>
                        <a:latin typeface="Arial" pitchFamily="34" charset="0"/>
                        <a:ea typeface="+mn-ea"/>
                        <a:cs typeface="Arial" pitchFamily="34" charset="0"/>
                      </a:endParaRPr>
                    </a:p>
                  </a:txBody>
                  <a:tcPr marL="36000" marR="36000" marT="36000" marB="36000">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1650122">
                <a:tc>
                  <a:txBody>
                    <a:bodyPr/>
                    <a:lstStyle/>
                    <a:p>
                      <a:r>
                        <a:rPr lang="en-GB" sz="900" dirty="0" smtClean="0">
                          <a:solidFill>
                            <a:schemeClr val="tx1"/>
                          </a:solidFill>
                          <a:latin typeface="Arial" pitchFamily="34" charset="0"/>
                          <a:cs typeface="Arial" pitchFamily="34" charset="0"/>
                        </a:rPr>
                        <a:t>Description</a:t>
                      </a:r>
                      <a:r>
                        <a:rPr lang="en-GB" sz="900" baseline="0" dirty="0" smtClean="0">
                          <a:solidFill>
                            <a:schemeClr val="tx1"/>
                          </a:solidFill>
                          <a:latin typeface="Arial" pitchFamily="34" charset="0"/>
                          <a:cs typeface="Arial" pitchFamily="34" charset="0"/>
                        </a:rPr>
                        <a:t> of intervention </a:t>
                      </a:r>
                      <a:endParaRPr lang="en-GB" sz="900" dirty="0">
                        <a:solidFill>
                          <a:schemeClr val="tx1"/>
                        </a:solidFill>
                        <a:latin typeface="Arial" pitchFamily="34" charset="0"/>
                        <a:cs typeface="Arial" pitchFamily="34" charset="0"/>
                      </a:endParaRPr>
                    </a:p>
                  </a:txBody>
                  <a:tcPr marL="36000" marR="36000" marT="36000" marB="3600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r>
                        <a:rPr lang="en-GB" sz="900" dirty="0" smtClean="0">
                          <a:effectLst/>
                        </a:rPr>
                        <a:t>The overall objective of</a:t>
                      </a:r>
                      <a:r>
                        <a:rPr lang="en-GB" sz="900" baseline="0" dirty="0" smtClean="0">
                          <a:effectLst/>
                        </a:rPr>
                        <a:t> the Cardiff project was</a:t>
                      </a:r>
                      <a:r>
                        <a:rPr lang="en-GB" sz="900" dirty="0" smtClean="0">
                          <a:effectLst/>
                        </a:rPr>
                        <a:t> to prevent violence of</a:t>
                      </a:r>
                      <a:r>
                        <a:rPr lang="en-GB" sz="900" baseline="0" dirty="0" smtClean="0">
                          <a:effectLst/>
                        </a:rPr>
                        <a:t> all types. By enhancing information available from the police with relevant data from emergency departments, and by including health professionals responsible for treating the injured as advocates for prevention, more violence can be prevented than from police effort alone. </a:t>
                      </a:r>
                    </a:p>
                    <a:p>
                      <a:endParaRPr lang="en-GB" sz="900" kern="1200" baseline="0" dirty="0" smtClean="0">
                        <a:solidFill>
                          <a:schemeClr val="dk1"/>
                        </a:solidFill>
                        <a:effectLst/>
                        <a:latin typeface="+mn-lt"/>
                        <a:ea typeface="+mn-ea"/>
                        <a:cs typeface="Arial" pitchFamily="34" charset="0"/>
                      </a:endParaRPr>
                    </a:p>
                    <a:p>
                      <a:r>
                        <a:rPr lang="en-GB" sz="900" kern="1200" dirty="0" smtClean="0">
                          <a:solidFill>
                            <a:schemeClr val="dk1"/>
                          </a:solidFill>
                          <a:effectLst/>
                          <a:latin typeface="+mn-lt"/>
                          <a:ea typeface="+mn-ea"/>
                          <a:cs typeface="Arial" pitchFamily="34" charset="0"/>
                        </a:rPr>
                        <a:t>In essence, primary prevention of injury can be achieved by collecting and sharing unique information: each day, reception staff gathered 24-hour electronic data on the precise location and time of violent incidents; on a monthly basis, this anonymised data can be shared by an in-house ED analyst and the police, through a member of the Community Safety Partnership (CSP) (ideally a senior medical consultant). The CSP can then combine police and ED data to produce a map and a report, illustrating violence times, locations, and weapons. Finally, the prevention action plan can be updated and improved by the CSP violence task group.</a:t>
                      </a:r>
                    </a:p>
                    <a:p>
                      <a:endParaRPr lang="en-GB" sz="900" kern="1200" dirty="0" smtClean="0">
                        <a:solidFill>
                          <a:schemeClr val="dk1"/>
                        </a:solidFill>
                        <a:effectLst/>
                        <a:latin typeface="+mn-lt"/>
                        <a:ea typeface="+mn-ea"/>
                        <a:cs typeface="Arial" pitchFamily="34" charset="0"/>
                      </a:endParaRPr>
                    </a:p>
                    <a:p>
                      <a:r>
                        <a:rPr lang="en-GB" sz="900" kern="1200" dirty="0" smtClean="0">
                          <a:solidFill>
                            <a:schemeClr val="dk1"/>
                          </a:solidFill>
                          <a:effectLst/>
                          <a:latin typeface="+mn-lt"/>
                          <a:ea typeface="+mn-ea"/>
                          <a:cs typeface="Arial" pitchFamily="34" charset="0"/>
                        </a:rPr>
                        <a:t>Published</a:t>
                      </a:r>
                      <a:r>
                        <a:rPr lang="en-GB" sz="900" kern="1200" baseline="0" dirty="0" smtClean="0">
                          <a:solidFill>
                            <a:schemeClr val="dk1"/>
                          </a:solidFill>
                          <a:effectLst/>
                          <a:latin typeface="+mn-lt"/>
                          <a:ea typeface="+mn-ea"/>
                          <a:cs typeface="Arial" pitchFamily="34" charset="0"/>
                        </a:rPr>
                        <a:t> e</a:t>
                      </a:r>
                      <a:r>
                        <a:rPr lang="en-GB" sz="900" kern="1200" dirty="0" smtClean="0">
                          <a:solidFill>
                            <a:schemeClr val="dk1"/>
                          </a:solidFill>
                          <a:effectLst/>
                          <a:latin typeface="+mn-lt"/>
                          <a:ea typeface="+mn-ea"/>
                          <a:cs typeface="Arial" pitchFamily="34" charset="0"/>
                        </a:rPr>
                        <a:t>valuations have found that the best way to do this is for ED reception staff to collect data from patients who present with </a:t>
                      </a:r>
                      <a:r>
                        <a:rPr lang="en-GB" sz="900" b="0" kern="1200" dirty="0" smtClean="0">
                          <a:solidFill>
                            <a:schemeClr val="dk1"/>
                          </a:solidFill>
                          <a:effectLst/>
                          <a:latin typeface="+mn-lt"/>
                          <a:ea typeface="+mn-ea"/>
                          <a:cs typeface="Arial" pitchFamily="34" charset="0"/>
                        </a:rPr>
                        <a:t>violence</a:t>
                      </a:r>
                      <a:r>
                        <a:rPr lang="en-GB" sz="900" b="1" kern="1200" baseline="0" dirty="0" smtClean="0">
                          <a:solidFill>
                            <a:schemeClr val="dk1"/>
                          </a:solidFill>
                          <a:effectLst/>
                          <a:latin typeface="+mn-lt"/>
                          <a:ea typeface="+mn-ea"/>
                          <a:cs typeface="Arial" pitchFamily="34" charset="0"/>
                        </a:rPr>
                        <a:t> </a:t>
                      </a:r>
                      <a:r>
                        <a:rPr lang="en-GB" sz="900" kern="1200" dirty="0" smtClean="0">
                          <a:solidFill>
                            <a:schemeClr val="dk1"/>
                          </a:solidFill>
                          <a:effectLst/>
                          <a:latin typeface="+mn-lt"/>
                          <a:ea typeface="+mn-ea"/>
                          <a:cs typeface="Arial" pitchFamily="34" charset="0"/>
                        </a:rPr>
                        <a:t>related injuries, and those who accompany them when they first arrive. This means that busy clinical staff are not diverted from their core duties.</a:t>
                      </a:r>
                    </a:p>
                  </a:txBody>
                  <a:tcPr marL="36000" marR="36000" marT="36000" marB="36000">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567004">
                <a:tc>
                  <a:txBody>
                    <a:bodyPr/>
                    <a:lstStyle/>
                    <a:p>
                      <a:r>
                        <a:rPr lang="en-GB" sz="900" dirty="0" smtClean="0">
                          <a:solidFill>
                            <a:schemeClr val="tx1"/>
                          </a:solidFill>
                          <a:latin typeface="Arial" pitchFamily="34" charset="0"/>
                          <a:cs typeface="Arial" pitchFamily="34" charset="0"/>
                        </a:rPr>
                        <a:t>Health Outcomes </a:t>
                      </a:r>
                      <a:endParaRPr lang="en-GB" sz="900" dirty="0">
                        <a:solidFill>
                          <a:schemeClr val="tx1"/>
                        </a:solidFill>
                        <a:latin typeface="Arial" pitchFamily="34" charset="0"/>
                        <a:cs typeface="Arial" pitchFamily="34" charset="0"/>
                      </a:endParaRPr>
                    </a:p>
                  </a:txBody>
                  <a:tcPr marL="36000" marR="36000" marT="36000" marB="3600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indent="-171450">
                        <a:buFont typeface="Arial" pitchFamily="34" charset="0"/>
                        <a:buChar char="•"/>
                      </a:pPr>
                      <a:r>
                        <a:rPr lang="en-GB" sz="900" b="0" i="0" u="none" strike="noStrike" kern="1200" baseline="0" dirty="0" smtClean="0">
                          <a:solidFill>
                            <a:schemeClr val="dk1"/>
                          </a:solidFill>
                          <a:effectLst/>
                          <a:latin typeface="+mn-lt"/>
                          <a:ea typeface="+mn-ea"/>
                          <a:cs typeface="+mn-cs"/>
                        </a:rPr>
                        <a:t>This model has recently been evaluated in an experimental study and time series analysis that demonstrated a 42% reduction in hospital admissions relative to comparison cities where information sharing and use were not implemented</a:t>
                      </a:r>
                    </a:p>
                    <a:p>
                      <a:pPr marL="171450" indent="-171450">
                        <a:buFont typeface="Arial" pitchFamily="34" charset="0"/>
                        <a:buChar char="•"/>
                      </a:pPr>
                      <a:r>
                        <a:rPr lang="en-GB" sz="900" b="0" i="0" u="none" strike="noStrike" kern="1200" baseline="0" dirty="0" smtClean="0">
                          <a:solidFill>
                            <a:schemeClr val="dk1"/>
                          </a:solidFill>
                          <a:effectLst/>
                          <a:latin typeface="+mn-lt"/>
                          <a:ea typeface="+mn-ea"/>
                          <a:cs typeface="+mn-cs"/>
                        </a:rPr>
                        <a:t>There has been a 50% reduction in violence related A&amp;E attendances in Cardiff (from around 80 per month in 2003 to around 40 per month in 2013)</a:t>
                      </a:r>
                      <a:endParaRPr lang="en-GB" sz="900" b="0" i="0" u="none" strike="noStrike" kern="1200" baseline="0" dirty="0" smtClean="0">
                        <a:solidFill>
                          <a:schemeClr val="dk1"/>
                        </a:solidFill>
                        <a:latin typeface="+mn-lt"/>
                        <a:ea typeface="+mn-ea"/>
                        <a:cs typeface="Arial" pitchFamily="34" charset="0"/>
                      </a:endParaRPr>
                    </a:p>
                  </a:txBody>
                  <a:tcPr marL="36000" marR="36000" marT="36000" marB="36000">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1079143">
                <a:tc>
                  <a:txBody>
                    <a:bodyPr/>
                    <a:lstStyle/>
                    <a:p>
                      <a:r>
                        <a:rPr lang="en-GB" sz="900" dirty="0" smtClean="0">
                          <a:solidFill>
                            <a:schemeClr val="tx1"/>
                          </a:solidFill>
                          <a:latin typeface="Arial" pitchFamily="34" charset="0"/>
                          <a:cs typeface="Arial" pitchFamily="34" charset="0"/>
                        </a:rPr>
                        <a:t>Cost Effectiveness</a:t>
                      </a:r>
                      <a:endParaRPr lang="en-GB" sz="900" dirty="0">
                        <a:solidFill>
                          <a:schemeClr val="tx1"/>
                        </a:solidFill>
                        <a:latin typeface="Arial" pitchFamily="34" charset="0"/>
                        <a:cs typeface="Arial" pitchFamily="34" charset="0"/>
                      </a:endParaRPr>
                    </a:p>
                  </a:txBody>
                  <a:tcPr marL="36000" marR="36000" marT="36000" marB="3600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900" b="0" i="0" u="none" strike="noStrike" kern="1200" baseline="0" dirty="0" smtClean="0">
                          <a:solidFill>
                            <a:schemeClr val="dk1"/>
                          </a:solidFill>
                          <a:latin typeface="+mn-lt"/>
                          <a:ea typeface="+mn-ea"/>
                          <a:cs typeface="Arial" pitchFamily="34" charset="0"/>
                        </a:rPr>
                        <a:t>Anonymised information sharing and use led to a reduction in wounding recorded by the police, reducing the economic and social costs of violence by £6.9 million in 2007 compared with the costs the intervention city, Cardiff, would have experienced in the absence of the programme. This includes </a:t>
                      </a:r>
                      <a:r>
                        <a:rPr lang="en-GB" sz="900" b="1" i="0" u="none" strike="noStrike" kern="1200" baseline="0" dirty="0" smtClean="0">
                          <a:solidFill>
                            <a:schemeClr val="dk1"/>
                          </a:solidFill>
                          <a:latin typeface="+mn-lt"/>
                          <a:ea typeface="+mn-ea"/>
                          <a:cs typeface="Arial" pitchFamily="34" charset="0"/>
                        </a:rPr>
                        <a:t>a gross cost reduction of £1.25 million to the health service.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900" b="0" i="0" u="none" strike="noStrike" kern="1200" baseline="0" dirty="0" smtClean="0">
                        <a:solidFill>
                          <a:schemeClr val="dk1"/>
                        </a:solidFill>
                        <a:latin typeface="+mn-lt"/>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900" b="0" i="0" u="none" strike="noStrike" kern="1200" baseline="0" dirty="0" smtClean="0">
                          <a:solidFill>
                            <a:schemeClr val="dk1"/>
                          </a:solidFill>
                          <a:latin typeface="+mn-lt"/>
                          <a:ea typeface="+mn-ea"/>
                          <a:cs typeface="Arial" pitchFamily="34" charset="0"/>
                        </a:rPr>
                        <a:t>By contrast, the costs associated with the programme were modest: setup costs of software modifications and prevention strategies were £107,769, while the annual operating costs of the system were estimated as £210,433 (2003 GBP). The cumulative social benefit-cost ratio of the programme from 2003 to 2007 was £82 in benefits for each pound spent on the programme, including </a:t>
                      </a:r>
                      <a:r>
                        <a:rPr lang="en-GB" sz="900" b="1" i="0" u="none" strike="noStrike" kern="1200" baseline="0" dirty="0" smtClean="0">
                          <a:solidFill>
                            <a:schemeClr val="dk1"/>
                          </a:solidFill>
                          <a:latin typeface="+mn-lt"/>
                          <a:ea typeface="+mn-ea"/>
                          <a:cs typeface="Arial" pitchFamily="34" charset="0"/>
                        </a:rPr>
                        <a:t>a benefit-cost ratio of 14.80 for the health service. </a:t>
                      </a:r>
                    </a:p>
                  </a:txBody>
                  <a:tcPr marL="36000" marR="36000" marT="36000" marB="36000">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441697">
                <a:tc>
                  <a:txBody>
                    <a:bodyPr/>
                    <a:lstStyle/>
                    <a:p>
                      <a:r>
                        <a:rPr lang="en-GB" sz="900" dirty="0" smtClean="0">
                          <a:solidFill>
                            <a:schemeClr val="tx1"/>
                          </a:solidFill>
                          <a:latin typeface="Arial" pitchFamily="34" charset="0"/>
                          <a:cs typeface="Arial" pitchFamily="34" charset="0"/>
                        </a:rPr>
                        <a:t>Relevance to Any town health system</a:t>
                      </a:r>
                      <a:endParaRPr lang="en-GB" sz="900" dirty="0">
                        <a:solidFill>
                          <a:schemeClr val="tx1"/>
                        </a:solidFill>
                        <a:latin typeface="Arial" pitchFamily="34" charset="0"/>
                        <a:cs typeface="Arial" pitchFamily="34" charset="0"/>
                      </a:endParaRPr>
                    </a:p>
                  </a:txBody>
                  <a:tcPr marL="36000" marR="36000" marT="36000" marB="3600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r>
                        <a:rPr lang="en-GB" sz="900" dirty="0" smtClean="0">
                          <a:solidFill>
                            <a:schemeClr val="tx1"/>
                          </a:solidFill>
                          <a:latin typeface="Arial" pitchFamily="34" charset="0"/>
                          <a:cs typeface="Arial" pitchFamily="34" charset="0"/>
                        </a:rPr>
                        <a:t>There is a </a:t>
                      </a:r>
                      <a:r>
                        <a:rPr lang="en-GB" sz="900" baseline="0" dirty="0" smtClean="0">
                          <a:solidFill>
                            <a:schemeClr val="tx1"/>
                          </a:solidFill>
                          <a:latin typeface="Arial" pitchFamily="34" charset="0"/>
                          <a:cs typeface="Arial" pitchFamily="34" charset="0"/>
                        </a:rPr>
                        <a:t> reduction in unscheduled attendances to A&amp;E. Anonymised information sharing for violence prevention can produce substantial cost savings to health services and the criminal justice system. The Cardiff model work has been adopted as part of the Coalition Programme for Government.</a:t>
                      </a:r>
                      <a:endParaRPr lang="en-GB" sz="900" dirty="0">
                        <a:solidFill>
                          <a:schemeClr val="tx1"/>
                        </a:solidFill>
                        <a:latin typeface="Arial" pitchFamily="34" charset="0"/>
                        <a:cs typeface="Arial" pitchFamily="34" charset="0"/>
                      </a:endParaRPr>
                    </a:p>
                  </a:txBody>
                  <a:tcPr marL="36000" marR="36000" marT="36000" marB="36000">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4416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latin typeface="Arial" pitchFamily="34" charset="0"/>
                          <a:cs typeface="Arial" pitchFamily="34" charset="0"/>
                        </a:rPr>
                        <a:t>Other UK examples</a:t>
                      </a:r>
                    </a:p>
                  </a:txBody>
                  <a:tcPr marL="36000" marR="36000" marT="36000" marB="3600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r>
                        <a:rPr lang="en-GB" sz="900" dirty="0" smtClean="0">
                          <a:solidFill>
                            <a:schemeClr val="tx1"/>
                          </a:solidFill>
                          <a:latin typeface="Arial" pitchFamily="34" charset="0"/>
                          <a:cs typeface="Arial" pitchFamily="34" charset="0"/>
                          <a:hlinkClick r:id="rId9"/>
                        </a:rPr>
                        <a:t>http://www.alcohollearningcentre.org.uk/LocalInitiatives/projects/projectDetail/?cid=6433</a:t>
                      </a:r>
                      <a:r>
                        <a:rPr lang="en-GB" sz="900" dirty="0" smtClean="0">
                          <a:solidFill>
                            <a:schemeClr val="tx1"/>
                          </a:solidFill>
                          <a:latin typeface="Arial" pitchFamily="34" charset="0"/>
                          <a:cs typeface="Arial" pitchFamily="34" charset="0"/>
                        </a:rPr>
                        <a:t> – </a:t>
                      </a:r>
                      <a:r>
                        <a:rPr lang="en-GB" sz="900" kern="1200" dirty="0" err="1" smtClean="0">
                          <a:solidFill>
                            <a:schemeClr val="dk1"/>
                          </a:solidFill>
                          <a:effectLst/>
                          <a:latin typeface="Arial" pitchFamily="34" charset="0"/>
                          <a:ea typeface="+mn-ea"/>
                          <a:cs typeface="Arial" pitchFamily="34" charset="0"/>
                        </a:rPr>
                        <a:t>Addenbrookes</a:t>
                      </a:r>
                      <a:r>
                        <a:rPr lang="en-GB" sz="900" kern="1200" dirty="0" smtClean="0">
                          <a:solidFill>
                            <a:schemeClr val="dk1"/>
                          </a:solidFill>
                          <a:effectLst/>
                          <a:latin typeface="Arial" pitchFamily="34" charset="0"/>
                          <a:ea typeface="+mn-ea"/>
                          <a:cs typeface="Arial" pitchFamily="34" charset="0"/>
                        </a:rPr>
                        <a:t> </a:t>
                      </a:r>
                      <a:r>
                        <a:rPr lang="en-GB" sz="900" dirty="0" smtClean="0">
                          <a:solidFill>
                            <a:schemeClr val="tx1"/>
                          </a:solidFill>
                          <a:latin typeface="Arial" pitchFamily="34" charset="0"/>
                          <a:cs typeface="Arial" pitchFamily="34" charset="0"/>
                        </a:rPr>
                        <a:t>data</a:t>
                      </a:r>
                      <a:r>
                        <a:rPr lang="en-GB" sz="900" baseline="0" dirty="0" smtClean="0">
                          <a:solidFill>
                            <a:schemeClr val="tx1"/>
                          </a:solidFill>
                          <a:latin typeface="Arial" pitchFamily="34" charset="0"/>
                          <a:cs typeface="Arial" pitchFamily="34" charset="0"/>
                        </a:rPr>
                        <a:t> sharing</a:t>
                      </a:r>
                    </a:p>
                    <a:p>
                      <a:r>
                        <a:rPr lang="en-GB" sz="900" dirty="0" smtClean="0">
                          <a:solidFill>
                            <a:schemeClr val="tx1"/>
                          </a:solidFill>
                          <a:latin typeface="Arial" pitchFamily="34" charset="0"/>
                          <a:cs typeface="Arial" pitchFamily="34" charset="0"/>
                          <a:hlinkClick r:id="rId10"/>
                        </a:rPr>
                        <a:t>http://www.alcohollearningcentre.org.uk/Topics/Latest/Resource/?cid=6396</a:t>
                      </a:r>
                      <a:r>
                        <a:rPr lang="en-GB" sz="900" dirty="0" smtClean="0">
                          <a:solidFill>
                            <a:schemeClr val="tx1"/>
                          </a:solidFill>
                          <a:latin typeface="Arial" pitchFamily="34" charset="0"/>
                          <a:cs typeface="Arial" pitchFamily="34" charset="0"/>
                        </a:rPr>
                        <a:t> – Data sharing London</a:t>
                      </a:r>
                      <a:br>
                        <a:rPr lang="en-GB" sz="900" dirty="0" smtClean="0">
                          <a:solidFill>
                            <a:schemeClr val="tx1"/>
                          </a:solidFill>
                          <a:latin typeface="Arial" pitchFamily="34" charset="0"/>
                          <a:cs typeface="Arial" pitchFamily="34" charset="0"/>
                        </a:rPr>
                      </a:br>
                      <a:r>
                        <a:rPr lang="en-GB" sz="900" dirty="0" smtClean="0">
                          <a:solidFill>
                            <a:schemeClr val="tx1"/>
                          </a:solidFill>
                          <a:latin typeface="Arial" pitchFamily="34" charset="0"/>
                          <a:cs typeface="Arial" pitchFamily="34" charset="0"/>
                        </a:rPr>
                        <a:t>More</a:t>
                      </a:r>
                      <a:r>
                        <a:rPr lang="en-GB" sz="900" baseline="0" dirty="0" smtClean="0">
                          <a:solidFill>
                            <a:schemeClr val="tx1"/>
                          </a:solidFill>
                          <a:latin typeface="Arial" pitchFamily="34" charset="0"/>
                          <a:cs typeface="Arial" pitchFamily="34" charset="0"/>
                        </a:rPr>
                        <a:t> resources at </a:t>
                      </a:r>
                      <a:r>
                        <a:rPr lang="en-GB" sz="900" baseline="0" dirty="0" smtClean="0">
                          <a:solidFill>
                            <a:schemeClr val="tx1"/>
                          </a:solidFill>
                          <a:latin typeface="Arial" pitchFamily="34" charset="0"/>
                          <a:cs typeface="Arial" pitchFamily="34" charset="0"/>
                          <a:hlinkClick r:id="rId11"/>
                        </a:rPr>
                        <a:t>https://www.gov.uk/government/news/resources-to-support-information-sharing-to-tackle-violence</a:t>
                      </a:r>
                      <a:r>
                        <a:rPr lang="en-GB" sz="900" baseline="0" dirty="0" smtClean="0">
                          <a:solidFill>
                            <a:schemeClr val="tx1"/>
                          </a:solidFill>
                          <a:latin typeface="Arial" pitchFamily="34" charset="0"/>
                          <a:cs typeface="Arial" pitchFamily="34" charset="0"/>
                        </a:rPr>
                        <a:t> </a:t>
                      </a:r>
                      <a:endParaRPr lang="en-GB" sz="900" dirty="0">
                        <a:solidFill>
                          <a:schemeClr val="tx1"/>
                        </a:solidFill>
                        <a:latin typeface="Arial" pitchFamily="34" charset="0"/>
                        <a:cs typeface="Arial" pitchFamily="34" charset="0"/>
                      </a:endParaRPr>
                    </a:p>
                  </a:txBody>
                  <a:tcPr marL="36000" marR="36000" marT="36000" marB="36000">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r>
            </a:tbl>
          </a:graphicData>
        </a:graphic>
      </p:graphicFrame>
      <p:pic>
        <p:nvPicPr>
          <p:cNvPr id="8" name="Picture 1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1520" y="260648"/>
            <a:ext cx="1126102" cy="744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673569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518870"/>
            <a:ext cx="5832648" cy="406800"/>
          </a:xfrm>
        </p:spPr>
        <p:txBody>
          <a:bodyPr/>
          <a:lstStyle/>
          <a:p>
            <a:r>
              <a:rPr lang="en-GB" sz="1800" dirty="0" smtClean="0"/>
              <a:t>Further info: Information sharing to reduce violent injury</a:t>
            </a:r>
            <a:endParaRPr lang="en-GB" sz="1800" dirty="0"/>
          </a:p>
        </p:txBody>
      </p:sp>
      <p:sp>
        <p:nvSpPr>
          <p:cNvPr id="3" name="Slide Number Placeholder 2"/>
          <p:cNvSpPr>
            <a:spLocks noGrp="1"/>
          </p:cNvSpPr>
          <p:nvPr>
            <p:ph type="sldNum" sz="quarter" idx="12"/>
          </p:nvPr>
        </p:nvSpPr>
        <p:spPr/>
        <p:txBody>
          <a:bodyPr/>
          <a:lstStyle/>
          <a:p>
            <a:fld id="{23134A5E-8B9A-4F1B-8A1C-D54727A06F98}" type="slidenum">
              <a:rPr lang="en-GB" noProof="0" smtClean="0"/>
              <a:pPr/>
              <a:t>115</a:t>
            </a:fld>
            <a:endParaRPr lang="en-GB" noProof="0"/>
          </a:p>
        </p:txBody>
      </p:sp>
      <p:sp>
        <p:nvSpPr>
          <p:cNvPr id="6" name="TextBox 5"/>
          <p:cNvSpPr txBox="1"/>
          <p:nvPr/>
        </p:nvSpPr>
        <p:spPr>
          <a:xfrm>
            <a:off x="395536" y="1327321"/>
            <a:ext cx="8418264" cy="4493538"/>
          </a:xfrm>
          <a:prstGeom prst="rect">
            <a:avLst/>
          </a:prstGeom>
          <a:noFill/>
          <a:ln>
            <a:solidFill>
              <a:schemeClr val="accent1"/>
            </a:solidFill>
          </a:ln>
        </p:spPr>
        <p:txBody>
          <a:bodyPr wrap="square">
            <a:spAutoFit/>
          </a:bodyPr>
          <a:lstStyle/>
          <a:p>
            <a:pPr>
              <a:defRPr/>
            </a:pPr>
            <a:r>
              <a:rPr lang="en-GB" sz="1100" b="1" dirty="0"/>
              <a:t>Population Groups affected:</a:t>
            </a:r>
          </a:p>
          <a:p>
            <a:pPr marL="285750" indent="-285750">
              <a:buFont typeface="Arial" panose="020B0604020202020204" pitchFamily="34" charset="0"/>
              <a:buChar char="•"/>
              <a:defRPr/>
            </a:pPr>
            <a:r>
              <a:rPr lang="en-GB" sz="1100" dirty="0"/>
              <a:t>All population groups, </a:t>
            </a:r>
            <a:r>
              <a:rPr lang="en-GB" sz="1100" dirty="0" smtClean="0"/>
              <a:t>however as </a:t>
            </a:r>
            <a:r>
              <a:rPr lang="en-GB" sz="1100" dirty="0"/>
              <a:t>violence mainly results in injury of those aged 18-35, the principle beneficiaries are in this age </a:t>
            </a:r>
            <a:r>
              <a:rPr lang="en-GB" sz="1100" dirty="0" smtClean="0"/>
              <a:t>group</a:t>
            </a:r>
          </a:p>
          <a:p>
            <a:pPr>
              <a:defRPr/>
            </a:pPr>
            <a:endParaRPr lang="en-GB" sz="1100" dirty="0" smtClean="0"/>
          </a:p>
          <a:p>
            <a:r>
              <a:rPr lang="en-GB" altLang="en-US" sz="1100" b="1" dirty="0"/>
              <a:t>Logistic barriers to collection of evidence:</a:t>
            </a:r>
            <a:endParaRPr lang="en-GB" altLang="en-US" sz="1100" dirty="0"/>
          </a:p>
          <a:p>
            <a:r>
              <a:rPr lang="en-GB" altLang="en-US" sz="1100" dirty="0"/>
              <a:t>These include lack of appropriate software in ED reception and elsewhere, and lack of electronic links with crime analysts working in crime reduction partnerships. These barriers can be overcome by receptionist training, simple adjustments to software by IT staff, and establishment of formal links between ED consultants and local crime reduction partnerships</a:t>
            </a:r>
            <a:r>
              <a:rPr lang="en-GB" altLang="en-US" sz="1100" dirty="0" smtClean="0"/>
              <a:t>.</a:t>
            </a:r>
          </a:p>
          <a:p>
            <a:endParaRPr lang="en-GB" altLang="en-US" sz="1100" dirty="0"/>
          </a:p>
          <a:p>
            <a:r>
              <a:rPr lang="en-GB" altLang="en-US" sz="1100" b="1" dirty="0"/>
              <a:t>A lack of professional analysts:</a:t>
            </a:r>
            <a:endParaRPr lang="en-GB" altLang="en-US" sz="1100" dirty="0"/>
          </a:p>
          <a:p>
            <a:r>
              <a:rPr lang="en-GB" altLang="en-US" sz="1100" dirty="0"/>
              <a:t>It has become apparent that there is currently a lack of qualified analysts able to quantify data, collate reports and communicate the outcomes to ED staff. There is currently a call for the formation of a professional body to register analysts, set standards and promote professional </a:t>
            </a:r>
            <a:r>
              <a:rPr lang="en-GB" altLang="en-US" sz="1100" dirty="0" smtClean="0"/>
              <a:t>development.</a:t>
            </a:r>
          </a:p>
          <a:p>
            <a:endParaRPr lang="en-GB" altLang="en-US" sz="1100" b="1" dirty="0"/>
          </a:p>
          <a:p>
            <a:r>
              <a:rPr lang="en-GB" altLang="en-US" sz="1100" b="1" dirty="0"/>
              <a:t>Funding</a:t>
            </a:r>
            <a:r>
              <a:rPr lang="en-GB" altLang="en-US" sz="1100" b="1" dirty="0" smtClean="0"/>
              <a:t>:</a:t>
            </a:r>
            <a:endParaRPr lang="en-GB" altLang="en-US" sz="1100" b="1" dirty="0"/>
          </a:p>
          <a:p>
            <a:r>
              <a:rPr lang="en-GB" altLang="en-US" sz="1100" dirty="0"/>
              <a:t>Relevant data collection, IT support and links with crime reduction partnerships can be achieved at no extra cost to local </a:t>
            </a:r>
            <a:r>
              <a:rPr lang="en-GB" altLang="en-US" sz="1100" dirty="0" err="1"/>
              <a:t>EDs.</a:t>
            </a:r>
            <a:r>
              <a:rPr lang="en-GB" altLang="en-US" sz="1100" dirty="0"/>
              <a:t> Unjustified concerns about funding can get in the way of responsible practice. Solutions </a:t>
            </a:r>
            <a:r>
              <a:rPr lang="en-GB" altLang="en-US" sz="1100" dirty="0" smtClean="0"/>
              <a:t>are, however, </a:t>
            </a:r>
            <a:r>
              <a:rPr lang="en-GB" altLang="en-US" sz="1100" dirty="0"/>
              <a:t>available from local crime reduction </a:t>
            </a:r>
            <a:r>
              <a:rPr lang="en-GB" altLang="en-US" sz="1100" dirty="0" smtClean="0"/>
              <a:t>partnerships, </a:t>
            </a:r>
            <a:r>
              <a:rPr lang="en-GB" altLang="en-US" sz="1100" dirty="0"/>
              <a:t>who are all funded to facilitate data sharing</a:t>
            </a:r>
            <a:r>
              <a:rPr lang="en-GB" altLang="en-US" sz="1100" dirty="0" smtClean="0"/>
              <a:t>.</a:t>
            </a:r>
          </a:p>
          <a:p>
            <a:endParaRPr lang="en-GB" altLang="en-US" sz="1100" dirty="0"/>
          </a:p>
          <a:p>
            <a:r>
              <a:rPr lang="en-GB" altLang="en-US" sz="1100" b="1" dirty="0"/>
              <a:t>Time constraints:</a:t>
            </a:r>
          </a:p>
          <a:p>
            <a:r>
              <a:rPr lang="en-GB" altLang="en-US" sz="1100" dirty="0"/>
              <a:t>Evaluations indicate that whilst doctors and nurses may be too busy to collect information about the circumstances of violence, reception staff have opportunities during waiting room waits and also have access to appropriate IT systems. Data collection by reception staff obviates the need for clinical staff to collect information, but responsible clinical care should still include enquiry about cause of injury, police reporting and finding out whether one injury may be part of a series of attendances after injury at the hands of the same attacker.</a:t>
            </a:r>
          </a:p>
          <a:p>
            <a:pPr>
              <a:defRPr/>
            </a:pPr>
            <a:endParaRPr lang="en-GB" sz="1100" dirty="0"/>
          </a:p>
        </p:txBody>
      </p:sp>
      <p:pic>
        <p:nvPicPr>
          <p:cNvPr id="7"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1126102" cy="744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41086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8556680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53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xfrm>
            <a:off x="1835696" y="518870"/>
            <a:ext cx="5303292" cy="406800"/>
          </a:xfrm>
          <a:solidFill>
            <a:schemeClr val="accent1"/>
          </a:solidFill>
        </p:spPr>
        <p:txBody>
          <a:bodyPr vert="horz" lIns="216000" tIns="0" rIns="0" bIns="0" rtlCol="0" anchor="ctr" anchorCtr="0">
            <a:noAutofit/>
          </a:bodyPr>
          <a:lstStyle/>
          <a:p>
            <a:r>
              <a:rPr lang="en-GB" dirty="0" smtClean="0"/>
              <a:t>Alcohol identification and brief </a:t>
            </a:r>
            <a:r>
              <a:rPr lang="en-GB" dirty="0"/>
              <a:t>a</a:t>
            </a:r>
            <a:r>
              <a:rPr lang="en-GB" dirty="0" smtClean="0"/>
              <a:t>dvice</a:t>
            </a:r>
            <a:endParaRPr lang="en-GB"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116</a:t>
            </a:fld>
            <a:endParaRPr lang="en-GB">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160028799"/>
              </p:ext>
            </p:extLst>
          </p:nvPr>
        </p:nvGraphicFramePr>
        <p:xfrm>
          <a:off x="358775" y="1339676"/>
          <a:ext cx="8391600" cy="48211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116881"/>
                <a:gridCol w="7274719"/>
              </a:tblGrid>
              <a:tr h="330448">
                <a:tc>
                  <a:txBody>
                    <a:bodyPr/>
                    <a:lstStyle/>
                    <a:p>
                      <a:r>
                        <a:rPr lang="en-GB" sz="900" b="0" dirty="0" smtClean="0">
                          <a:solidFill>
                            <a:schemeClr val="tx1"/>
                          </a:solidFill>
                          <a:latin typeface="Arial" pitchFamily="34" charset="0"/>
                          <a:cs typeface="Arial" pitchFamily="34" charset="0"/>
                        </a:rPr>
                        <a:t>Name and</a:t>
                      </a:r>
                      <a:r>
                        <a:rPr lang="en-GB" sz="900" b="0" baseline="0" dirty="0" smtClean="0">
                          <a:solidFill>
                            <a:schemeClr val="tx1"/>
                          </a:solidFill>
                          <a:latin typeface="Arial" pitchFamily="34" charset="0"/>
                          <a:cs typeface="Arial" pitchFamily="34" charset="0"/>
                        </a:rPr>
                        <a:t> s</a:t>
                      </a:r>
                      <a:r>
                        <a:rPr lang="en-GB" sz="900" b="0" dirty="0" smtClean="0">
                          <a:solidFill>
                            <a:schemeClr val="tx1"/>
                          </a:solidFill>
                          <a:latin typeface="Arial" pitchFamily="34" charset="0"/>
                          <a:cs typeface="Arial" pitchFamily="34" charset="0"/>
                        </a:rPr>
                        <a:t>ource of literature</a:t>
                      </a:r>
                      <a:endParaRPr lang="en-GB" sz="900" b="0" dirty="0">
                        <a:solidFill>
                          <a:schemeClr val="tx1"/>
                        </a:solidFill>
                        <a:latin typeface="Arial" pitchFamily="34" charset="0"/>
                        <a:cs typeface="Arial" pitchFamily="34" charset="0"/>
                      </a:endParaRPr>
                    </a:p>
                  </a:txBody>
                  <a:tcPr marL="36000" marR="36000" marT="36000" marB="3600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r>
                        <a:rPr lang="en-GB" sz="900" b="0" i="0" u="none" strike="noStrike" kern="1200" baseline="0" dirty="0" smtClean="0">
                          <a:solidFill>
                            <a:schemeClr val="tx1"/>
                          </a:solidFill>
                          <a:latin typeface="Arial" pitchFamily="34" charset="0"/>
                          <a:ea typeface="+mn-ea"/>
                          <a:cs typeface="Arial" pitchFamily="34" charset="0"/>
                        </a:rPr>
                        <a:t>Alcohol Identification and Brief Advice (IBA) as part of a comprehensive, multidisciplinary Alcohol Care Service at Royal Bolton Hospital </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dirty="0" smtClean="0">
                          <a:solidFill>
                            <a:schemeClr val="tx1"/>
                          </a:solidFill>
                          <a:latin typeface="Arial" pitchFamily="34" charset="0"/>
                          <a:cs typeface="Arial" pitchFamily="34" charset="0"/>
                          <a:hlinkClick r:id="rId7"/>
                        </a:rPr>
                        <a:t>http://fg.bmj.com/content/2/2/77.full.pdf+html</a:t>
                      </a:r>
                      <a:r>
                        <a:rPr lang="en-GB" sz="900" b="0" dirty="0" smtClean="0">
                          <a:solidFill>
                            <a:schemeClr val="tx1"/>
                          </a:solidFill>
                          <a:latin typeface="Arial" pitchFamily="34" charset="0"/>
                          <a:cs typeface="Arial" pitchFamily="34" charset="0"/>
                        </a:rPr>
                        <a:t>  / </a:t>
                      </a:r>
                      <a:r>
                        <a:rPr lang="en-GB" sz="900" b="0" i="0" u="none" strike="noStrike" kern="1200" baseline="0" dirty="0" smtClean="0">
                          <a:solidFill>
                            <a:schemeClr val="dk1"/>
                          </a:solidFill>
                          <a:latin typeface="Arial" pitchFamily="34" charset="0"/>
                          <a:ea typeface="+mn-ea"/>
                          <a:cs typeface="Arial" pitchFamily="34" charset="0"/>
                          <a:hlinkClick r:id="rId8"/>
                        </a:rPr>
                        <a:t>http://arms.evidence.nhs.uk/resources/qipp/29420/attachment</a:t>
                      </a:r>
                      <a:r>
                        <a:rPr lang="en-GB" sz="900" b="0" i="0" u="none" strike="noStrike" kern="1200" baseline="0" dirty="0" smtClean="0">
                          <a:solidFill>
                            <a:schemeClr val="dk1"/>
                          </a:solidFill>
                          <a:latin typeface="Arial" pitchFamily="34" charset="0"/>
                          <a:ea typeface="+mn-ea"/>
                          <a:cs typeface="Arial" pitchFamily="34" charset="0"/>
                        </a:rPr>
                        <a:t> </a:t>
                      </a:r>
                    </a:p>
                  </a:txBody>
                  <a:tcPr marL="36000" marR="36000" marT="36000" marB="36000">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1172987">
                <a:tc>
                  <a:txBody>
                    <a:bodyPr/>
                    <a:lstStyle/>
                    <a:p>
                      <a:r>
                        <a:rPr lang="en-GB" sz="900" dirty="0" smtClean="0">
                          <a:solidFill>
                            <a:schemeClr val="tx1"/>
                          </a:solidFill>
                          <a:latin typeface="Arial" pitchFamily="34" charset="0"/>
                          <a:cs typeface="Arial" pitchFamily="34" charset="0"/>
                        </a:rPr>
                        <a:t>Description</a:t>
                      </a:r>
                      <a:r>
                        <a:rPr lang="en-GB" sz="900" baseline="0" dirty="0" smtClean="0">
                          <a:solidFill>
                            <a:schemeClr val="tx1"/>
                          </a:solidFill>
                          <a:latin typeface="Arial" pitchFamily="34" charset="0"/>
                          <a:cs typeface="Arial" pitchFamily="34" charset="0"/>
                        </a:rPr>
                        <a:t> of intervention </a:t>
                      </a:r>
                      <a:endParaRPr lang="en-GB" sz="900" dirty="0">
                        <a:solidFill>
                          <a:schemeClr val="tx1"/>
                        </a:solidFill>
                        <a:latin typeface="Arial" pitchFamily="34" charset="0"/>
                        <a:cs typeface="Arial" pitchFamily="34" charset="0"/>
                      </a:endParaRPr>
                    </a:p>
                  </a:txBody>
                  <a:tcPr marL="36000" marR="36000" marT="36000" marB="3600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r>
                        <a:rPr lang="en-GB" sz="900" b="0" i="0" u="none" strike="noStrike" kern="1200" baseline="0" dirty="0" smtClean="0">
                          <a:solidFill>
                            <a:schemeClr val="dk1"/>
                          </a:solidFill>
                          <a:latin typeface="Arial" pitchFamily="34" charset="0"/>
                          <a:ea typeface="+mn-ea"/>
                          <a:cs typeface="Arial" pitchFamily="34" charset="0"/>
                        </a:rPr>
                        <a:t>The Royal Bolton Hospital has an integrated system of interventions, ranging from specialist care for dependent drinkers through to an industrial scale roll-out of IBA in the hospital, with over 600 staff in the Royal Bolton delivering IBA. All of which is linked to primary care, where a GP champion leads large scale delivery of IBA by his colleagues. </a:t>
                      </a:r>
                    </a:p>
                    <a:p>
                      <a:endParaRPr lang="en-GB" sz="900" b="0" i="0" u="none" strike="noStrike" kern="1200" baseline="0" dirty="0" smtClean="0">
                        <a:solidFill>
                          <a:schemeClr val="dk1"/>
                        </a:solidFill>
                        <a:latin typeface="Arial" pitchFamily="34" charset="0"/>
                        <a:ea typeface="+mn-ea"/>
                        <a:cs typeface="Arial" pitchFamily="34" charset="0"/>
                      </a:endParaRPr>
                    </a:p>
                    <a:p>
                      <a:r>
                        <a:rPr lang="en-GB" sz="900" b="0" i="0" u="none" strike="noStrike" kern="1200" baseline="0" dirty="0" smtClean="0">
                          <a:solidFill>
                            <a:schemeClr val="dk1"/>
                          </a:solidFill>
                          <a:latin typeface="Arial" pitchFamily="34" charset="0"/>
                          <a:ea typeface="+mn-ea"/>
                          <a:cs typeface="Arial" pitchFamily="34" charset="0"/>
                        </a:rPr>
                        <a:t>Alcohol IBA is both an intervention in and of itself and a necessary precursor for the provision of enhanced  intervention and  specialist treatment. In the Royal Bolton Hospital, the provision of IBA training and specialist support to a wide variety of staff enables the hospital to offer alcohol support within all departments of the hospital and equips staff with information that may help to reduce alcohol harm amongst the staff themselves, their friends and family. The on-going support provided by the alcohol specialist team ensures that alcohol IBA continues to be delivered effectively and in line with best practice and the evidence base. Supporting effective delivery is essential to realising the benefits of large scale preventative interventions.</a:t>
                      </a:r>
                    </a:p>
                  </a:txBody>
                  <a:tcPr marL="36000" marR="36000" marT="36000" marB="36000">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1730230">
                <a:tc>
                  <a:txBody>
                    <a:bodyPr/>
                    <a:lstStyle/>
                    <a:p>
                      <a:r>
                        <a:rPr lang="en-GB" sz="900" dirty="0" smtClean="0">
                          <a:solidFill>
                            <a:schemeClr val="tx1"/>
                          </a:solidFill>
                          <a:latin typeface="Arial" pitchFamily="34" charset="0"/>
                          <a:cs typeface="Arial" pitchFamily="34" charset="0"/>
                        </a:rPr>
                        <a:t>Health Outcomes </a:t>
                      </a:r>
                      <a:endParaRPr lang="en-GB" sz="900" dirty="0">
                        <a:solidFill>
                          <a:schemeClr val="tx1"/>
                        </a:solidFill>
                        <a:latin typeface="Arial" pitchFamily="34" charset="0"/>
                        <a:cs typeface="Arial" pitchFamily="34" charset="0"/>
                      </a:endParaRPr>
                    </a:p>
                  </a:txBody>
                  <a:tcPr marL="36000" marR="36000" marT="36000" marB="3600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baseline="0" dirty="0" smtClean="0">
                          <a:solidFill>
                            <a:schemeClr val="dk1"/>
                          </a:solidFill>
                          <a:latin typeface="Arial" pitchFamily="34" charset="0"/>
                          <a:ea typeface="+mn-ea"/>
                          <a:cs typeface="Arial" pitchFamily="34" charset="0"/>
                        </a:rPr>
                        <a:t>Research has found that for every eight people who receive simple alcohol advice, one will reduce their drinking to within lower risk levels. NICE guidance (PH24) provides evidence in support of IBA delivery in any setting and recommends that all health and social care staff should deliver it.</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baseline="0" dirty="0" smtClean="0">
                          <a:solidFill>
                            <a:schemeClr val="dk1"/>
                          </a:solidFill>
                          <a:latin typeface="Arial" pitchFamily="34" charset="0"/>
                          <a:ea typeface="+mn-ea"/>
                          <a:cs typeface="Arial" pitchFamily="34" charset="0"/>
                        </a:rPr>
                        <a:t>It is difficult to disaggregate the impact of the industrial scale use of IBA in the Royal Bolton Hospital from the allied interventions. Overall, the comprehensive package of care for those who might benefit from an alcohol intervention in Bolton realised a 37% increase in ward discharges; length of stay has fallen from 11.5 days to 8.9 days, and mortality from 11.2% to 6.0%. </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baseline="0" dirty="0" smtClean="0">
                          <a:solidFill>
                            <a:schemeClr val="dk1"/>
                          </a:solidFill>
                          <a:latin typeface="Arial" pitchFamily="34" charset="0"/>
                          <a:ea typeface="+mn-ea"/>
                          <a:cs typeface="Arial" pitchFamily="34" charset="0"/>
                        </a:rPr>
                        <a:t>A NW NHS Chief Executives Challenge Review identifies two principal patient cohorts who might benefit from intervention for which IBA is a necessary first step. The first cohort is patients staying in hospital for 0–1 days, where effective intervention would result in 400 fewer alcohol- related admissions per year, equating to a 1% reduction in alcohol-related admissions and liberating 2 hospital beds, saving £698,000 annually. The second cohort was patients whose admission has an alcohol-attributable (or aetiological) fraction and a length of stay of 10 days or more. These patients made up 17% of alcohol-related admissions, but occupied 66% of bed days. The service focus is on providing assertive outreach support to reduce the number or repeat admissions to hospital. IBA forms a necessary first step in identifying these cohorts and can deliver wider health benefits for those who do not require immediate clinical intervention.</a:t>
                      </a:r>
                    </a:p>
                  </a:txBody>
                  <a:tcPr marL="36000" marR="36000" marT="36000" marB="36000">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92848">
                <a:tc>
                  <a:txBody>
                    <a:bodyPr/>
                    <a:lstStyle/>
                    <a:p>
                      <a:r>
                        <a:rPr lang="en-GB" sz="900" dirty="0" smtClean="0">
                          <a:solidFill>
                            <a:schemeClr val="tx1"/>
                          </a:solidFill>
                          <a:latin typeface="Arial" pitchFamily="34" charset="0"/>
                          <a:cs typeface="Arial" pitchFamily="34" charset="0"/>
                        </a:rPr>
                        <a:t>Cost Effectiveness</a:t>
                      </a:r>
                      <a:endParaRPr lang="en-GB" sz="900" dirty="0">
                        <a:solidFill>
                          <a:schemeClr val="tx1"/>
                        </a:solidFill>
                        <a:latin typeface="Arial" pitchFamily="34" charset="0"/>
                        <a:cs typeface="Arial" pitchFamily="34" charset="0"/>
                      </a:endParaRPr>
                    </a:p>
                  </a:txBody>
                  <a:tcPr marL="36000" marR="36000" marT="36000" marB="3600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r>
                        <a:rPr lang="en-GB" sz="900" b="0" i="0" u="none" strike="noStrike" kern="1200" baseline="0" dirty="0" smtClean="0">
                          <a:solidFill>
                            <a:schemeClr val="dk1"/>
                          </a:solidFill>
                          <a:latin typeface="Arial" pitchFamily="34" charset="0"/>
                          <a:ea typeface="+mn-ea"/>
                          <a:cs typeface="Arial" pitchFamily="34" charset="0"/>
                        </a:rPr>
                        <a:t>£1.6 million savings for a district general hospital serving a population of 250,000. This equates to £640,000 per 100,000 population. </a:t>
                      </a:r>
                    </a:p>
                    <a:p>
                      <a:r>
                        <a:rPr lang="en-GB" sz="900" b="0" i="0" u="none" strike="noStrike" kern="1200" baseline="0" dirty="0" smtClean="0">
                          <a:solidFill>
                            <a:schemeClr val="dk1"/>
                          </a:solidFill>
                          <a:latin typeface="Arial" pitchFamily="34" charset="0"/>
                          <a:ea typeface="+mn-ea"/>
                          <a:cs typeface="Arial" pitchFamily="34" charset="0"/>
                        </a:rPr>
                        <a:t>Based on national indicators and length of stay costs, on average an alcohol-related admission costs a Primary Care Organisation (PCO) £1824; an alcohol-related A&amp;E attendance costs a PCO £80; and each avoided admission will save a provider £300. </a:t>
                      </a:r>
                    </a:p>
                  </a:txBody>
                  <a:tcPr marL="36000" marR="36000" marT="36000" marB="36000">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81400">
                <a:tc>
                  <a:txBody>
                    <a:bodyPr/>
                    <a:lstStyle/>
                    <a:p>
                      <a:r>
                        <a:rPr lang="en-GB" sz="900" dirty="0" smtClean="0">
                          <a:solidFill>
                            <a:schemeClr val="tx1"/>
                          </a:solidFill>
                          <a:latin typeface="Arial" pitchFamily="34" charset="0"/>
                          <a:cs typeface="Arial" pitchFamily="34" charset="0"/>
                        </a:rPr>
                        <a:t>Relevance to Any town health system</a:t>
                      </a:r>
                      <a:endParaRPr lang="en-GB" sz="900" dirty="0">
                        <a:solidFill>
                          <a:schemeClr val="tx1"/>
                        </a:solidFill>
                        <a:latin typeface="Arial" pitchFamily="34" charset="0"/>
                        <a:cs typeface="Arial" pitchFamily="34" charset="0"/>
                      </a:endParaRPr>
                    </a:p>
                  </a:txBody>
                  <a:tcPr marL="36000" marR="36000" marT="36000" marB="3600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r>
                        <a:rPr lang="en-GB" sz="900" b="0" i="0" u="none" strike="noStrike" kern="1200" baseline="0" dirty="0" smtClean="0">
                          <a:solidFill>
                            <a:schemeClr val="dk1"/>
                          </a:solidFill>
                          <a:latin typeface="Arial" pitchFamily="34" charset="0"/>
                          <a:ea typeface="+mn-ea"/>
                          <a:cs typeface="Arial" pitchFamily="34" charset="0"/>
                        </a:rPr>
                        <a:t>It is estimated that the annual cost of alcohol- related harm to the NHS in England is £3.5 billion. Of this amount, 78% of the costs were incurred as hospital- based care. A comprehensive Alcohol Care Service, including IBA can tackle this.</a:t>
                      </a:r>
                    </a:p>
                  </a:txBody>
                  <a:tcPr marL="36000" marR="36000" marT="36000" marB="36000">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81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latin typeface="Arial" pitchFamily="34" charset="0"/>
                          <a:cs typeface="Arial" pitchFamily="34" charset="0"/>
                        </a:rPr>
                        <a:t>Other UK examples</a:t>
                      </a:r>
                    </a:p>
                  </a:txBody>
                  <a:tcPr marL="36000" marR="36000" marT="36000" marB="3600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r>
                        <a:rPr lang="en-GB" sz="900" dirty="0" smtClean="0">
                          <a:solidFill>
                            <a:schemeClr val="tx1"/>
                          </a:solidFill>
                          <a:latin typeface="Arial" pitchFamily="34" charset="0"/>
                          <a:cs typeface="Arial" pitchFamily="34" charset="0"/>
                        </a:rPr>
                        <a:t>For other examples of  Alcohol Care Teams see  Royal Liverpool</a:t>
                      </a:r>
                      <a:r>
                        <a:rPr lang="en-GB" sz="900" baseline="0" dirty="0" smtClean="0">
                          <a:solidFill>
                            <a:schemeClr val="tx1"/>
                          </a:solidFill>
                          <a:latin typeface="Arial" pitchFamily="34" charset="0"/>
                          <a:cs typeface="Arial" pitchFamily="34" charset="0"/>
                        </a:rPr>
                        <a:t> Hospital; Salford Royal Hospital; St Mary’s Hospital, Paddington; Nottingham University Hospitals NHS Trust</a:t>
                      </a:r>
                      <a:endParaRPr lang="en-GB" sz="900" dirty="0">
                        <a:solidFill>
                          <a:schemeClr val="tx1"/>
                        </a:solidFill>
                        <a:latin typeface="Arial" pitchFamily="34" charset="0"/>
                        <a:cs typeface="Arial" pitchFamily="34" charset="0"/>
                      </a:endParaRPr>
                    </a:p>
                  </a:txBody>
                  <a:tcPr marL="36000" marR="36000" marT="36000" marB="36000">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r>
            </a:tbl>
          </a:graphicData>
        </a:graphic>
      </p:graphicFrame>
      <p:pic>
        <p:nvPicPr>
          <p:cNvPr id="8" name="Picture 1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1520" y="260648"/>
            <a:ext cx="1126102" cy="744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242950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0523561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563"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xfrm>
            <a:off x="1691680" y="518870"/>
            <a:ext cx="5447308" cy="406800"/>
          </a:xfrm>
          <a:solidFill>
            <a:schemeClr val="accent1"/>
          </a:solidFill>
        </p:spPr>
        <p:txBody>
          <a:bodyPr vert="horz" lIns="216000" tIns="0" rIns="0" bIns="0" rtlCol="0" anchor="ctr" anchorCtr="0">
            <a:noAutofit/>
          </a:bodyPr>
          <a:lstStyle/>
          <a:p>
            <a:r>
              <a:rPr lang="en-GB" sz="1600" dirty="0" smtClean="0"/>
              <a:t>Prevention of venous thromboembolism in hospitalised patients</a:t>
            </a:r>
            <a:endParaRPr lang="en-GB" sz="16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117</a:t>
            </a:fld>
            <a:endParaRPr lang="en-GB">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927642867"/>
              </p:ext>
            </p:extLst>
          </p:nvPr>
        </p:nvGraphicFramePr>
        <p:xfrm>
          <a:off x="358775" y="1340768"/>
          <a:ext cx="8391600" cy="483738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116881"/>
                <a:gridCol w="7274719"/>
              </a:tblGrid>
              <a:tr h="613877">
                <a:tc>
                  <a:txBody>
                    <a:bodyPr/>
                    <a:lstStyle/>
                    <a:p>
                      <a:r>
                        <a:rPr lang="en-GB" sz="1000" b="0" dirty="0" smtClean="0">
                          <a:solidFill>
                            <a:schemeClr val="tx1"/>
                          </a:solidFill>
                          <a:latin typeface="Arial" pitchFamily="34" charset="0"/>
                          <a:cs typeface="Arial" pitchFamily="34" charset="0"/>
                        </a:rPr>
                        <a:t>Name and</a:t>
                      </a:r>
                      <a:r>
                        <a:rPr lang="en-GB" sz="1000" b="0" baseline="0" dirty="0" smtClean="0">
                          <a:solidFill>
                            <a:schemeClr val="tx1"/>
                          </a:solidFill>
                          <a:latin typeface="Arial" pitchFamily="34" charset="0"/>
                          <a:cs typeface="Arial" pitchFamily="34" charset="0"/>
                        </a:rPr>
                        <a:t> s</a:t>
                      </a:r>
                      <a:r>
                        <a:rPr lang="en-GB" sz="1000" b="0" dirty="0" smtClean="0">
                          <a:solidFill>
                            <a:schemeClr val="tx1"/>
                          </a:solidFill>
                          <a:latin typeface="Arial" pitchFamily="34" charset="0"/>
                          <a:cs typeface="Arial" pitchFamily="34" charset="0"/>
                        </a:rPr>
                        <a:t>ource of literature</a:t>
                      </a:r>
                      <a:endParaRPr lang="en-GB" sz="1000" b="0" dirty="0">
                        <a:solidFill>
                          <a:schemeClr val="tx1"/>
                        </a:solidFill>
                        <a:latin typeface="Arial" pitchFamily="34" charset="0"/>
                        <a:cs typeface="Arial" pitchFamily="34" charset="0"/>
                      </a:endParaRPr>
                    </a:p>
                  </a:txBody>
                  <a:tcPr marL="36000" marR="36000" marT="36000" marB="3600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r>
                        <a:rPr lang="en-GB" sz="1100" b="0" dirty="0" smtClean="0">
                          <a:solidFill>
                            <a:schemeClr val="tx1"/>
                          </a:solidFill>
                          <a:latin typeface="Arial" pitchFamily="34" charset="0"/>
                          <a:cs typeface="Arial" pitchFamily="34" charset="0"/>
                        </a:rPr>
                        <a:t>The</a:t>
                      </a:r>
                      <a:r>
                        <a:rPr lang="en-GB" sz="1100" b="0" baseline="0" dirty="0" smtClean="0">
                          <a:solidFill>
                            <a:schemeClr val="tx1"/>
                          </a:solidFill>
                          <a:latin typeface="Arial" pitchFamily="34" charset="0"/>
                          <a:cs typeface="Arial" pitchFamily="34" charset="0"/>
                        </a:rPr>
                        <a:t> </a:t>
                      </a:r>
                      <a:r>
                        <a:rPr lang="en-GB" sz="1100" b="0" dirty="0" smtClean="0">
                          <a:solidFill>
                            <a:schemeClr val="tx1"/>
                          </a:solidFill>
                          <a:latin typeface="Arial" pitchFamily="34" charset="0"/>
                          <a:cs typeface="Arial" pitchFamily="34" charset="0"/>
                        </a:rPr>
                        <a:t>national VTE Prevention Programme, analysed in Roberts et al,</a:t>
                      </a:r>
                      <a:r>
                        <a:rPr lang="en-GB" sz="1100" b="0" baseline="0" dirty="0" smtClean="0">
                          <a:solidFill>
                            <a:schemeClr val="tx1"/>
                          </a:solidFill>
                          <a:latin typeface="Arial" pitchFamily="34" charset="0"/>
                          <a:cs typeface="Arial" pitchFamily="34" charset="0"/>
                        </a:rPr>
                        <a:t> ‘Comprehensive VTE Prevention Program Incorporating Mandatory Risk Assessment Reduces the Incidence of Hospital-Associated Thrombosis’ (2013) Chest </a:t>
                      </a:r>
                      <a:r>
                        <a:rPr lang="en-GB" sz="1100" b="0" dirty="0" smtClean="0">
                          <a:solidFill>
                            <a:schemeClr val="tx1"/>
                          </a:solidFill>
                          <a:latin typeface="Arial" pitchFamily="34" charset="0"/>
                          <a:cs typeface="Arial" pitchFamily="34" charset="0"/>
                        </a:rPr>
                        <a:t>144(4):1276-81</a:t>
                      </a:r>
                      <a:endParaRPr lang="en-GB" sz="1100" b="0" dirty="0">
                        <a:solidFill>
                          <a:schemeClr val="tx1"/>
                        </a:solidFill>
                        <a:latin typeface="Arial" pitchFamily="34" charset="0"/>
                        <a:cs typeface="Arial" pitchFamily="34" charset="0"/>
                      </a:endParaRPr>
                    </a:p>
                  </a:txBody>
                  <a:tcPr marL="91437" marR="91437" marT="45717" marB="45717">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886860">
                <a:tc>
                  <a:txBody>
                    <a:bodyPr/>
                    <a:lstStyle/>
                    <a:p>
                      <a:r>
                        <a:rPr lang="en-GB" sz="1000" dirty="0" smtClean="0">
                          <a:solidFill>
                            <a:schemeClr val="tx1"/>
                          </a:solidFill>
                          <a:latin typeface="Arial" pitchFamily="34" charset="0"/>
                          <a:cs typeface="Arial" pitchFamily="34" charset="0"/>
                        </a:rPr>
                        <a:t>Description</a:t>
                      </a:r>
                      <a:r>
                        <a:rPr lang="en-GB" sz="1000" baseline="0" dirty="0" smtClean="0">
                          <a:solidFill>
                            <a:schemeClr val="tx1"/>
                          </a:solidFill>
                          <a:latin typeface="Arial" pitchFamily="34" charset="0"/>
                          <a:cs typeface="Arial" pitchFamily="34" charset="0"/>
                        </a:rPr>
                        <a:t> of intervention </a:t>
                      </a:r>
                      <a:endParaRPr lang="en-GB" sz="1000" dirty="0">
                        <a:solidFill>
                          <a:schemeClr val="tx1"/>
                        </a:solidFill>
                        <a:latin typeface="Arial" pitchFamily="34" charset="0"/>
                        <a:cs typeface="Arial" pitchFamily="34" charset="0"/>
                      </a:endParaRPr>
                    </a:p>
                  </a:txBody>
                  <a:tcPr marL="36000" marR="36000" marT="36000" marB="3600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r>
                        <a:rPr lang="en-GB" sz="1100" b="0" i="0" u="none" strike="noStrike" kern="1200" baseline="0" dirty="0" smtClean="0">
                          <a:solidFill>
                            <a:schemeClr val="dk1"/>
                          </a:solidFill>
                          <a:latin typeface="Arial" pitchFamily="34" charset="0"/>
                          <a:ea typeface="+mn-ea"/>
                          <a:cs typeface="Arial" pitchFamily="34" charset="0"/>
                        </a:rPr>
                        <a:t>Implementation of the national VTE Prevention Programme in England, incorporating mandatory VTE risk assessment, standardised guidance for </a:t>
                      </a:r>
                      <a:r>
                        <a:rPr lang="en-GB" sz="1100" b="0" i="0" u="none" strike="noStrike" kern="1200" baseline="0" dirty="0" err="1" smtClean="0">
                          <a:solidFill>
                            <a:schemeClr val="dk1"/>
                          </a:solidFill>
                          <a:latin typeface="Arial" pitchFamily="34" charset="0"/>
                          <a:ea typeface="+mn-ea"/>
                          <a:cs typeface="Arial" pitchFamily="34" charset="0"/>
                        </a:rPr>
                        <a:t>thromboprophylaxis</a:t>
                      </a:r>
                      <a:r>
                        <a:rPr lang="en-GB" sz="1100" b="0" i="0" u="none" strike="noStrike" kern="1200" baseline="0" dirty="0" smtClean="0">
                          <a:solidFill>
                            <a:schemeClr val="dk1"/>
                          </a:solidFill>
                          <a:latin typeface="Arial" pitchFamily="34" charset="0"/>
                          <a:ea typeface="+mn-ea"/>
                          <a:cs typeface="Arial" pitchFamily="34" charset="0"/>
                        </a:rPr>
                        <a:t> (NICE CG92) and patient information together with system levers to drive implementation. These included development of a CQUIN target around VTE risk assessment and latterly root cause analysis as well as a NICE Quality Standard to define high quality care.</a:t>
                      </a:r>
                    </a:p>
                  </a:txBody>
                  <a:tcPr marL="91437" marR="91437" marT="45717" marB="45717">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1589454">
                <a:tc>
                  <a:txBody>
                    <a:bodyPr/>
                    <a:lstStyle/>
                    <a:p>
                      <a:r>
                        <a:rPr lang="en-GB" sz="1000" dirty="0" smtClean="0">
                          <a:solidFill>
                            <a:schemeClr val="tx1"/>
                          </a:solidFill>
                          <a:latin typeface="Arial" pitchFamily="34" charset="0"/>
                          <a:cs typeface="Arial" pitchFamily="34" charset="0"/>
                        </a:rPr>
                        <a:t>Health Outcomes </a:t>
                      </a:r>
                      <a:endParaRPr lang="en-GB" sz="1000" dirty="0">
                        <a:solidFill>
                          <a:schemeClr val="tx1"/>
                        </a:solidFill>
                        <a:latin typeface="Arial" pitchFamily="34" charset="0"/>
                        <a:cs typeface="Arial" pitchFamily="34" charset="0"/>
                      </a:endParaRPr>
                    </a:p>
                  </a:txBody>
                  <a:tcPr marL="36000" marR="36000" marT="36000" marB="3600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228600" indent="-228600">
                        <a:buAutoNum type="arabicPeriod"/>
                      </a:pPr>
                      <a:r>
                        <a:rPr lang="en-GB" sz="1100" b="0" i="0" u="none" strike="noStrike" kern="1200" baseline="0" dirty="0" smtClean="0">
                          <a:solidFill>
                            <a:schemeClr val="dk1"/>
                          </a:solidFill>
                          <a:latin typeface="Arial" pitchFamily="34" charset="0"/>
                          <a:ea typeface="+mn-ea"/>
                          <a:cs typeface="Arial" pitchFamily="34" charset="0"/>
                        </a:rPr>
                        <a:t>Current data reveal &gt;95% adult patients admitted to hospital are risk assessed for VTE </a:t>
                      </a:r>
                    </a:p>
                    <a:p>
                      <a:pPr marL="228600" indent="-228600">
                        <a:buAutoNum type="arabicPeriod"/>
                      </a:pPr>
                      <a:r>
                        <a:rPr lang="en-GB" sz="1100" b="0" i="0" u="none" strike="noStrike" kern="1200" baseline="0" dirty="0" smtClean="0">
                          <a:solidFill>
                            <a:schemeClr val="dk1"/>
                          </a:solidFill>
                          <a:latin typeface="Arial" pitchFamily="34" charset="0"/>
                          <a:ea typeface="+mn-ea"/>
                          <a:cs typeface="Arial" pitchFamily="34" charset="0"/>
                        </a:rPr>
                        <a:t>Local audit and ST data shows a corresponding uplift in appropriate </a:t>
                      </a:r>
                      <a:r>
                        <a:rPr lang="en-GB" sz="1100" b="0" i="0" u="none" strike="noStrike" kern="1200" baseline="0" dirty="0" err="1" smtClean="0">
                          <a:solidFill>
                            <a:schemeClr val="dk1"/>
                          </a:solidFill>
                          <a:latin typeface="Arial" pitchFamily="34" charset="0"/>
                          <a:ea typeface="+mn-ea"/>
                          <a:cs typeface="Arial" pitchFamily="34" charset="0"/>
                        </a:rPr>
                        <a:t>thromboprophylaxis</a:t>
                      </a:r>
                      <a:r>
                        <a:rPr lang="en-GB" sz="1100" b="0" i="0" u="none" strike="noStrike" kern="1200" baseline="0" dirty="0" smtClean="0">
                          <a:solidFill>
                            <a:schemeClr val="dk1"/>
                          </a:solidFill>
                          <a:latin typeface="Arial" pitchFamily="34" charset="0"/>
                          <a:ea typeface="+mn-ea"/>
                          <a:cs typeface="Arial" pitchFamily="34" charset="0"/>
                        </a:rPr>
                        <a:t> rates and patients made aware of their VTE risk</a:t>
                      </a:r>
                    </a:p>
                    <a:p>
                      <a:pPr marL="228600" indent="-228600">
                        <a:buAutoNum type="arabicPeriod"/>
                      </a:pPr>
                      <a:r>
                        <a:rPr lang="en-GB" sz="1100" b="0" i="0" u="none" strike="noStrike" kern="1200" baseline="0" dirty="0" smtClean="0">
                          <a:solidFill>
                            <a:schemeClr val="dk1"/>
                          </a:solidFill>
                          <a:latin typeface="Arial" pitchFamily="34" charset="0"/>
                          <a:ea typeface="+mn-ea"/>
                          <a:cs typeface="Arial" pitchFamily="34" charset="0"/>
                        </a:rPr>
                        <a:t>ONS data demonstrates a 25% reduction in VTE deaths since implementation of the national programme</a:t>
                      </a:r>
                    </a:p>
                    <a:p>
                      <a:pPr marL="228600" indent="-228600">
                        <a:buAutoNum type="arabicPeriod"/>
                      </a:pPr>
                      <a:r>
                        <a:rPr lang="en-GB" sz="1100" b="0" i="0" u="none" strike="noStrike" kern="1200" baseline="0" dirty="0" smtClean="0">
                          <a:solidFill>
                            <a:schemeClr val="dk1"/>
                          </a:solidFill>
                          <a:latin typeface="Arial" pitchFamily="34" charset="0"/>
                          <a:ea typeface="+mn-ea"/>
                          <a:cs typeface="Arial" pitchFamily="34" charset="0"/>
                        </a:rPr>
                        <a:t>Data from the QUORU unit in Birmingham links reduced deaths from hospital-associated thrombosis to attainment of the national VTE risk assessment target</a:t>
                      </a:r>
                    </a:p>
                    <a:p>
                      <a:pPr marL="228600" indent="-228600">
                        <a:buAutoNum type="arabicPeriod"/>
                      </a:pPr>
                      <a:r>
                        <a:rPr lang="en-GB" sz="1100" b="0" i="0" u="none" strike="noStrike" kern="1200" baseline="0" dirty="0" smtClean="0">
                          <a:solidFill>
                            <a:schemeClr val="dk1"/>
                          </a:solidFill>
                          <a:latin typeface="Arial" pitchFamily="34" charset="0"/>
                          <a:ea typeface="+mn-ea"/>
                          <a:cs typeface="Arial" pitchFamily="34" charset="0"/>
                        </a:rPr>
                        <a:t>Local data from root cause analysis at King’s College Hospital shows improved outcomes upon implementation of the national VTE prevention programme</a:t>
                      </a:r>
                    </a:p>
                  </a:txBody>
                  <a:tcPr marL="91437" marR="91437" marT="45717" marB="45717">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1133317">
                <a:tc>
                  <a:txBody>
                    <a:bodyPr/>
                    <a:lstStyle/>
                    <a:p>
                      <a:r>
                        <a:rPr lang="en-GB" sz="1000" dirty="0" smtClean="0">
                          <a:solidFill>
                            <a:schemeClr val="tx1"/>
                          </a:solidFill>
                          <a:latin typeface="Arial" pitchFamily="34" charset="0"/>
                          <a:cs typeface="Arial" pitchFamily="34" charset="0"/>
                        </a:rPr>
                        <a:t>Cost Effectiveness</a:t>
                      </a:r>
                      <a:endParaRPr lang="en-GB" sz="1000" dirty="0">
                        <a:solidFill>
                          <a:schemeClr val="tx1"/>
                        </a:solidFill>
                        <a:latin typeface="Arial" pitchFamily="34" charset="0"/>
                        <a:cs typeface="Arial" pitchFamily="34" charset="0"/>
                      </a:endParaRPr>
                    </a:p>
                  </a:txBody>
                  <a:tcPr marL="36000" marR="36000" marT="36000" marB="3600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lvl="0"/>
                      <a:r>
                        <a:rPr lang="en-GB" sz="1100" b="0" kern="1200" dirty="0" smtClean="0">
                          <a:solidFill>
                            <a:schemeClr val="dk1"/>
                          </a:solidFill>
                          <a:latin typeface="Arial" pitchFamily="34" charset="0"/>
                          <a:ea typeface="+mn-ea"/>
                          <a:cs typeface="Arial" pitchFamily="34" charset="0"/>
                        </a:rPr>
                        <a:t>Treatment of non-fatal symptomatic VTE and related long-term morbidities is associated with considerable cost to the health service, estimated at £640 million (House of Commons Select Committee, 2005).</a:t>
                      </a:r>
                    </a:p>
                    <a:p>
                      <a:r>
                        <a:rPr lang="en-GB" sz="1100" b="0" kern="1200" dirty="0" smtClean="0">
                          <a:solidFill>
                            <a:schemeClr val="dk1"/>
                          </a:solidFill>
                          <a:latin typeface="Arial" pitchFamily="34" charset="0"/>
                          <a:ea typeface="+mn-ea"/>
                          <a:cs typeface="Arial" pitchFamily="34" charset="0"/>
                        </a:rPr>
                        <a:t> </a:t>
                      </a:r>
                    </a:p>
                    <a:p>
                      <a:pPr lvl="0"/>
                      <a:r>
                        <a:rPr lang="en-US" sz="1100" b="0" kern="1200" dirty="0" smtClean="0">
                          <a:solidFill>
                            <a:schemeClr val="dk1"/>
                          </a:solidFill>
                          <a:latin typeface="Arial" pitchFamily="34" charset="0"/>
                          <a:ea typeface="+mn-ea"/>
                          <a:cs typeface="Arial" pitchFamily="34" charset="0"/>
                        </a:rPr>
                        <a:t>Costing analysis for NICE Clinical Guideline 92 (VTE - reducing the risk in </a:t>
                      </a:r>
                      <a:r>
                        <a:rPr lang="en-US" sz="1100" b="0" kern="1200" dirty="0" err="1" smtClean="0">
                          <a:solidFill>
                            <a:schemeClr val="dk1"/>
                          </a:solidFill>
                          <a:latin typeface="Arial" pitchFamily="34" charset="0"/>
                          <a:ea typeface="+mn-ea"/>
                          <a:cs typeface="Arial" pitchFamily="34" charset="0"/>
                        </a:rPr>
                        <a:t>hospitalised</a:t>
                      </a:r>
                      <a:r>
                        <a:rPr lang="en-US" sz="1100" b="0" kern="1200" dirty="0" smtClean="0">
                          <a:solidFill>
                            <a:schemeClr val="dk1"/>
                          </a:solidFill>
                          <a:latin typeface="Arial" pitchFamily="34" charset="0"/>
                          <a:ea typeface="+mn-ea"/>
                          <a:cs typeface="Arial" pitchFamily="34" charset="0"/>
                        </a:rPr>
                        <a:t> patients) estimated that providing preventative treatment to patients at risk of VTE in England would result in savings per 100,000 population of £12,000.</a:t>
                      </a:r>
                      <a:endParaRPr lang="en-GB" sz="1100" b="0" i="0" u="none" strike="noStrike" kern="1200" baseline="0" dirty="0" smtClean="0">
                        <a:solidFill>
                          <a:schemeClr val="dk1"/>
                        </a:solidFill>
                        <a:latin typeface="+mn-lt"/>
                        <a:ea typeface="+mn-ea"/>
                        <a:cs typeface="+mn-cs"/>
                      </a:endParaRPr>
                    </a:p>
                  </a:txBody>
                  <a:tcPr marL="91437" marR="91437" marT="45717" marB="45717">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613877">
                <a:tc>
                  <a:txBody>
                    <a:bodyPr/>
                    <a:lstStyle/>
                    <a:p>
                      <a:r>
                        <a:rPr lang="en-GB" sz="1000" dirty="0" smtClean="0">
                          <a:solidFill>
                            <a:schemeClr val="tx1"/>
                          </a:solidFill>
                          <a:latin typeface="Arial" pitchFamily="34" charset="0"/>
                          <a:cs typeface="Arial" pitchFamily="34" charset="0"/>
                        </a:rPr>
                        <a:t>Relevance to Any town health system</a:t>
                      </a:r>
                      <a:endParaRPr lang="en-GB" sz="1000" dirty="0">
                        <a:solidFill>
                          <a:schemeClr val="tx1"/>
                        </a:solidFill>
                        <a:latin typeface="Arial" pitchFamily="34" charset="0"/>
                        <a:cs typeface="Arial" pitchFamily="34" charset="0"/>
                      </a:endParaRPr>
                    </a:p>
                  </a:txBody>
                  <a:tcPr marL="36000" marR="36000" marT="36000" marB="3600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r>
                        <a:rPr lang="en-GB" sz="1100" baseline="0" dirty="0" smtClean="0">
                          <a:solidFill>
                            <a:schemeClr val="tx1"/>
                          </a:solidFill>
                          <a:latin typeface="Arial" pitchFamily="34" charset="0"/>
                          <a:cs typeface="Arial" pitchFamily="34" charset="0"/>
                        </a:rPr>
                        <a:t>Support  for i</a:t>
                      </a:r>
                      <a:r>
                        <a:rPr lang="en-GB" sz="1100" dirty="0" smtClean="0">
                          <a:solidFill>
                            <a:schemeClr val="tx1"/>
                          </a:solidFill>
                          <a:latin typeface="Arial" pitchFamily="34" charset="0"/>
                          <a:cs typeface="Arial" pitchFamily="34" charset="0"/>
                        </a:rPr>
                        <a:t>mplementation of the national VTE prevention programme by CCGs will</a:t>
                      </a:r>
                      <a:r>
                        <a:rPr lang="en-GB" sz="1100" baseline="0" dirty="0" smtClean="0">
                          <a:solidFill>
                            <a:schemeClr val="tx1"/>
                          </a:solidFill>
                          <a:latin typeface="Arial" pitchFamily="34" charset="0"/>
                          <a:cs typeface="Arial" pitchFamily="34" charset="0"/>
                        </a:rPr>
                        <a:t> </a:t>
                      </a:r>
                      <a:r>
                        <a:rPr lang="en-GB" sz="1100" dirty="0" smtClean="0">
                          <a:solidFill>
                            <a:schemeClr val="tx1"/>
                          </a:solidFill>
                          <a:latin typeface="Arial" pitchFamily="34" charset="0"/>
                          <a:cs typeface="Arial" pitchFamily="34" charset="0"/>
                        </a:rPr>
                        <a:t>result in </a:t>
                      </a:r>
                      <a:r>
                        <a:rPr lang="en-GB" sz="1100" baseline="0" dirty="0" smtClean="0">
                          <a:solidFill>
                            <a:schemeClr val="tx1"/>
                          </a:solidFill>
                          <a:latin typeface="Arial" pitchFamily="34" charset="0"/>
                          <a:cs typeface="Arial" pitchFamily="34" charset="0"/>
                        </a:rPr>
                        <a:t> better quality care, i</a:t>
                      </a:r>
                      <a:r>
                        <a:rPr lang="en-GB" sz="1100" dirty="0" smtClean="0">
                          <a:solidFill>
                            <a:schemeClr val="tx1"/>
                          </a:solidFill>
                          <a:latin typeface="Arial" pitchFamily="34" charset="0"/>
                          <a:cs typeface="Arial" pitchFamily="34" charset="0"/>
                        </a:rPr>
                        <a:t>mproved patient outcomes and is cost-effective. A</a:t>
                      </a:r>
                      <a:r>
                        <a:rPr lang="en-GB" sz="1100" baseline="0" dirty="0" smtClean="0">
                          <a:solidFill>
                            <a:schemeClr val="tx1"/>
                          </a:solidFill>
                          <a:latin typeface="Arial" pitchFamily="34" charset="0"/>
                          <a:cs typeface="Arial" pitchFamily="34" charset="0"/>
                        </a:rPr>
                        <a:t> toolkit to inform CCGs about VTE prevention is available at: </a:t>
                      </a:r>
                      <a:r>
                        <a:rPr lang="en-GB" sz="1100" dirty="0" smtClean="0">
                          <a:solidFill>
                            <a:schemeClr val="tx1"/>
                          </a:solidFill>
                          <a:latin typeface="Arial" pitchFamily="34" charset="0"/>
                          <a:cs typeface="Arial" pitchFamily="34" charset="0"/>
                          <a:hlinkClick r:id="rId7"/>
                        </a:rPr>
                        <a:t>http://www.vteprevention-nhsengland.org.uk/commissioning/toolkit</a:t>
                      </a:r>
                      <a:endParaRPr lang="en-GB" sz="1100" dirty="0" smtClean="0">
                        <a:solidFill>
                          <a:schemeClr val="tx1"/>
                        </a:solidFill>
                        <a:latin typeface="Arial" pitchFamily="34" charset="0"/>
                        <a:cs typeface="Arial" pitchFamily="34" charset="0"/>
                      </a:endParaRPr>
                    </a:p>
                  </a:txBody>
                  <a:tcPr marL="91437" marR="91437" marT="45717" marB="45717">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bl>
          </a:graphicData>
        </a:graphic>
      </p:graphicFrame>
      <p:pic>
        <p:nvPicPr>
          <p:cNvPr id="8" name="Picture 1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520" y="260648"/>
            <a:ext cx="1126102" cy="744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883681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8116399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58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xfrm>
            <a:off x="1979712" y="518870"/>
            <a:ext cx="5159276" cy="406800"/>
          </a:xfrm>
          <a:solidFill>
            <a:schemeClr val="accent1"/>
          </a:solidFill>
        </p:spPr>
        <p:txBody>
          <a:bodyPr vert="horz" lIns="216000" tIns="0" rIns="0" bIns="0" rtlCol="0" anchor="ctr" anchorCtr="0">
            <a:noAutofit/>
          </a:bodyPr>
          <a:lstStyle/>
          <a:p>
            <a:r>
              <a:rPr lang="en-GB" dirty="0" smtClean="0"/>
              <a:t>Falls prevention</a:t>
            </a:r>
            <a:endParaRPr lang="en-GB"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118</a:t>
            </a:fld>
            <a:endParaRPr lang="en-GB">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846265756"/>
              </p:ext>
            </p:extLst>
          </p:nvPr>
        </p:nvGraphicFramePr>
        <p:xfrm>
          <a:off x="358775" y="1340768"/>
          <a:ext cx="8391600" cy="48211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044873"/>
                <a:gridCol w="7346727"/>
              </a:tblGrid>
              <a:tr h="265300">
                <a:tc>
                  <a:txBody>
                    <a:bodyPr/>
                    <a:lstStyle/>
                    <a:p>
                      <a:r>
                        <a:rPr lang="en-GB" sz="900" b="0" dirty="0" smtClean="0">
                          <a:solidFill>
                            <a:schemeClr val="tx1"/>
                          </a:solidFill>
                          <a:latin typeface="Arial" pitchFamily="34" charset="0"/>
                          <a:cs typeface="Arial" pitchFamily="34" charset="0"/>
                        </a:rPr>
                        <a:t>Name and</a:t>
                      </a:r>
                      <a:r>
                        <a:rPr lang="en-GB" sz="900" b="0" baseline="0" dirty="0" smtClean="0">
                          <a:solidFill>
                            <a:schemeClr val="tx1"/>
                          </a:solidFill>
                          <a:latin typeface="Arial" pitchFamily="34" charset="0"/>
                          <a:cs typeface="Arial" pitchFamily="34" charset="0"/>
                        </a:rPr>
                        <a:t> s</a:t>
                      </a:r>
                      <a:r>
                        <a:rPr lang="en-GB" sz="900" b="0" dirty="0" smtClean="0">
                          <a:solidFill>
                            <a:schemeClr val="tx1"/>
                          </a:solidFill>
                          <a:latin typeface="Arial" pitchFamily="34" charset="0"/>
                          <a:cs typeface="Arial" pitchFamily="34" charset="0"/>
                        </a:rPr>
                        <a:t>ource of literature</a:t>
                      </a:r>
                      <a:endParaRPr lang="en-GB" sz="900" b="0" dirty="0">
                        <a:solidFill>
                          <a:schemeClr val="tx1"/>
                        </a:solidFill>
                        <a:latin typeface="Arial" pitchFamily="34" charset="0"/>
                        <a:cs typeface="Arial" pitchFamily="34" charset="0"/>
                      </a:endParaRPr>
                    </a:p>
                  </a:txBody>
                  <a:tcPr marL="36000" marR="36000" marT="36000" marB="3600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r>
                        <a:rPr lang="en-GB" sz="900" b="0" dirty="0" smtClean="0">
                          <a:solidFill>
                            <a:schemeClr val="tx1"/>
                          </a:solidFill>
                          <a:latin typeface="Arial" pitchFamily="34" charset="0"/>
                          <a:cs typeface="Arial" pitchFamily="34" charset="0"/>
                        </a:rPr>
                        <a:t>NHS Confederation </a:t>
                      </a:r>
                      <a:r>
                        <a:rPr lang="en-GB" sz="900" b="0" dirty="0" smtClean="0">
                          <a:solidFill>
                            <a:schemeClr val="tx1"/>
                          </a:solidFill>
                          <a:latin typeface="Arial" pitchFamily="34" charset="0"/>
                          <a:cs typeface="Arial" pitchFamily="34" charset="0"/>
                          <a:hlinkClick r:id="rId7"/>
                        </a:rPr>
                        <a:t>http://www.nhsconfed.org/Publications/Documents/Falls_prevention_briefing_final_for_website_30_April.pdf</a:t>
                      </a:r>
                      <a:r>
                        <a:rPr lang="en-GB" sz="900" b="0" baseline="0" dirty="0">
                          <a:solidFill>
                            <a:schemeClr val="tx1"/>
                          </a:solidFill>
                          <a:latin typeface="Arial" pitchFamily="34" charset="0"/>
                          <a:cs typeface="Arial" pitchFamily="34" charset="0"/>
                        </a:rPr>
                        <a:t> </a:t>
                      </a:r>
                      <a:endParaRPr lang="en-GB" sz="900" b="0" dirty="0" smtClean="0">
                        <a:solidFill>
                          <a:schemeClr val="tx1"/>
                        </a:solidFill>
                        <a:latin typeface="Arial" pitchFamily="34" charset="0"/>
                        <a:cs typeface="Arial" pitchFamily="34" charset="0"/>
                      </a:endParaRPr>
                    </a:p>
                  </a:txBody>
                  <a:tcPr marL="36000" marR="36000" marT="36000" marB="36000">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1946456">
                <a:tc>
                  <a:txBody>
                    <a:bodyPr/>
                    <a:lstStyle/>
                    <a:p>
                      <a:r>
                        <a:rPr lang="en-GB" sz="900" dirty="0" smtClean="0">
                          <a:solidFill>
                            <a:schemeClr val="tx1"/>
                          </a:solidFill>
                          <a:latin typeface="Arial" pitchFamily="34" charset="0"/>
                          <a:cs typeface="Arial" pitchFamily="34" charset="0"/>
                        </a:rPr>
                        <a:t>Description</a:t>
                      </a:r>
                      <a:r>
                        <a:rPr lang="en-GB" sz="900" baseline="0" dirty="0" smtClean="0">
                          <a:solidFill>
                            <a:schemeClr val="tx1"/>
                          </a:solidFill>
                          <a:latin typeface="Arial" pitchFamily="34" charset="0"/>
                          <a:cs typeface="Arial" pitchFamily="34" charset="0"/>
                        </a:rPr>
                        <a:t> of intervention </a:t>
                      </a:r>
                      <a:endParaRPr lang="en-GB" sz="900" dirty="0">
                        <a:solidFill>
                          <a:schemeClr val="tx1"/>
                        </a:solidFill>
                        <a:latin typeface="Arial" pitchFamily="34" charset="0"/>
                        <a:cs typeface="Arial" pitchFamily="34" charset="0"/>
                      </a:endParaRPr>
                    </a:p>
                  </a:txBody>
                  <a:tcPr marL="36000" marR="36000" marT="36000" marB="3600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r>
                        <a:rPr lang="en-GB" sz="900" b="0" i="0" u="none" strike="noStrike" kern="1200" baseline="0" dirty="0" smtClean="0">
                          <a:solidFill>
                            <a:schemeClr val="dk1"/>
                          </a:solidFill>
                          <a:latin typeface="Arial" pitchFamily="34" charset="0"/>
                          <a:ea typeface="+mn-ea"/>
                          <a:cs typeface="Arial" pitchFamily="34" charset="0"/>
                        </a:rPr>
                        <a:t>In 2006, attending to fallers in the community within the Newcastle Primary Care Trust’s boundary cost North East Ambulance Service NHS Foundation Trust (NEAS) £376,000 (£145 per fall). That year, NEAS received 1,979 calls  from fallers over the age of 65 in Newcastle alone, with ambulance crews spending an average of 40 minutes on the scene with fallers.</a:t>
                      </a:r>
                    </a:p>
                    <a:p>
                      <a:r>
                        <a:rPr lang="en-GB" sz="900" b="0" i="0" u="none" strike="noStrike" kern="1200" baseline="0" dirty="0" smtClean="0">
                          <a:solidFill>
                            <a:schemeClr val="dk1"/>
                          </a:solidFill>
                          <a:latin typeface="Arial" pitchFamily="34" charset="0"/>
                          <a:ea typeface="+mn-ea"/>
                          <a:cs typeface="Arial" pitchFamily="34" charset="0"/>
                        </a:rPr>
                        <a:t>NEAS, in partnership with Newcastle Upon Tyne Hospitals NHS Foundation Trust (NUTH), introduced an integrated falls prevention strategy to provide a seamless route into established falls prevention services in Newcastle upon Tyne for fallers over the age of 50. It involves ambulance crews based in Newcastle using a ‘first-line assessment’ tool to screen and  triage fallers to the appropriate falls service. Where three or more risk factors are identified, this is deemed an indication of a high risk of a future fall. The screening sheet completed by the ambulance crews is sent to a single point of access referral centre.  </a:t>
                      </a:r>
                    </a:p>
                    <a:p>
                      <a:r>
                        <a:rPr lang="en-GB" sz="900" b="0" i="0" u="none" strike="noStrike" kern="1200" baseline="0" dirty="0" smtClean="0">
                          <a:solidFill>
                            <a:schemeClr val="dk1"/>
                          </a:solidFill>
                          <a:latin typeface="Arial" pitchFamily="34" charset="0"/>
                          <a:ea typeface="+mn-ea"/>
                          <a:cs typeface="Arial" pitchFamily="34" charset="0"/>
                        </a:rPr>
                        <a:t>For Newcastle patients this is the Falls and Syncope Service (FASS). FASS evaluates and triages the referrals to the most suitable falls prevention team, either in primary care day hospital facilities services or secondary care specialist syncope services. </a:t>
                      </a:r>
                    </a:p>
                    <a:p>
                      <a:r>
                        <a:rPr lang="en-GB" sz="900" b="0" i="0" u="none" strike="noStrike" kern="1200" baseline="0" dirty="0" smtClean="0">
                          <a:solidFill>
                            <a:schemeClr val="dk1"/>
                          </a:solidFill>
                          <a:latin typeface="Arial" pitchFamily="34" charset="0"/>
                          <a:ea typeface="+mn-ea"/>
                          <a:cs typeface="Arial" pitchFamily="34" charset="0"/>
                        </a:rPr>
                        <a:t>Professionals in health and social care and those working in the community, such as library staff, housing wardens, and community alarm services, across the NEAS operational area now have a seamless route into established falls prevention services by using the same first‑line assessment tool.</a:t>
                      </a:r>
                    </a:p>
                    <a:p>
                      <a:r>
                        <a:rPr lang="en-GB" sz="900" b="0" i="0" u="none" strike="noStrike" kern="1200" baseline="0" dirty="0" smtClean="0">
                          <a:solidFill>
                            <a:schemeClr val="dk1"/>
                          </a:solidFill>
                          <a:latin typeface="Arial" pitchFamily="34" charset="0"/>
                          <a:ea typeface="+mn-ea"/>
                          <a:cs typeface="Arial" pitchFamily="34" charset="0"/>
                        </a:rPr>
                        <a:t>The ambulance service has developed the strategy in conjunction with falls service physicians. Ambulance clinicians</a:t>
                      </a:r>
                    </a:p>
                    <a:p>
                      <a:r>
                        <a:rPr lang="en-GB" sz="900" b="0" i="0" u="none" strike="noStrike" kern="1200" baseline="0" dirty="0" smtClean="0">
                          <a:solidFill>
                            <a:schemeClr val="dk1"/>
                          </a:solidFill>
                          <a:latin typeface="Arial" pitchFamily="34" charset="0"/>
                          <a:ea typeface="+mn-ea"/>
                          <a:cs typeface="Arial" pitchFamily="34" charset="0"/>
                        </a:rPr>
                        <a:t>who take fallers to A&amp;E due to clinical needs recommend to A&amp;E staff that falls assessments are carried out after treating the faller.</a:t>
                      </a:r>
                    </a:p>
                  </a:txBody>
                  <a:tcPr marL="36000" marR="36000" marT="36000" marB="36000">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160228">
                <a:tc>
                  <a:txBody>
                    <a:bodyPr/>
                    <a:lstStyle/>
                    <a:p>
                      <a:r>
                        <a:rPr lang="en-GB" sz="900" dirty="0" smtClean="0">
                          <a:solidFill>
                            <a:schemeClr val="tx1"/>
                          </a:solidFill>
                          <a:latin typeface="Arial" pitchFamily="34" charset="0"/>
                          <a:cs typeface="Arial" pitchFamily="34" charset="0"/>
                        </a:rPr>
                        <a:t>Health Outcomes </a:t>
                      </a:r>
                      <a:endParaRPr lang="en-GB" sz="900" dirty="0">
                        <a:solidFill>
                          <a:schemeClr val="tx1"/>
                        </a:solidFill>
                        <a:latin typeface="Arial" pitchFamily="34" charset="0"/>
                        <a:cs typeface="Arial" pitchFamily="34" charset="0"/>
                      </a:endParaRPr>
                    </a:p>
                  </a:txBody>
                  <a:tcPr marL="36000" marR="36000" marT="36000" marB="3600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indent="-171450">
                        <a:buFont typeface="Arial" pitchFamily="34" charset="0"/>
                        <a:buChar char="•"/>
                      </a:pPr>
                      <a:r>
                        <a:rPr lang="en-GB" sz="900" b="0" i="0" u="none" strike="noStrike" kern="1200" baseline="0" dirty="0" smtClean="0">
                          <a:solidFill>
                            <a:schemeClr val="dk1"/>
                          </a:solidFill>
                          <a:latin typeface="Arial" pitchFamily="34" charset="0"/>
                          <a:ea typeface="+mn-ea"/>
                          <a:cs typeface="Arial" pitchFamily="34" charset="0"/>
                        </a:rPr>
                        <a:t>Older people who fall are receiving the right care, with a considerably reduced risk of a future fall</a:t>
                      </a:r>
                    </a:p>
                  </a:txBody>
                  <a:tcPr marL="36000" marR="36000" marT="36000" marB="36000">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1000806">
                <a:tc>
                  <a:txBody>
                    <a:bodyPr/>
                    <a:lstStyle/>
                    <a:p>
                      <a:r>
                        <a:rPr lang="en-GB" sz="900" dirty="0" smtClean="0">
                          <a:solidFill>
                            <a:schemeClr val="tx1"/>
                          </a:solidFill>
                          <a:latin typeface="Arial" pitchFamily="34" charset="0"/>
                          <a:cs typeface="Arial" pitchFamily="34" charset="0"/>
                        </a:rPr>
                        <a:t>Cost Effectiveness</a:t>
                      </a:r>
                      <a:endParaRPr lang="en-GB" sz="900" dirty="0">
                        <a:solidFill>
                          <a:schemeClr val="tx1"/>
                        </a:solidFill>
                        <a:latin typeface="Arial" pitchFamily="34" charset="0"/>
                        <a:cs typeface="Arial" pitchFamily="34" charset="0"/>
                      </a:endParaRPr>
                    </a:p>
                  </a:txBody>
                  <a:tcPr marL="36000" marR="36000" marT="36000" marB="3600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900" b="0" i="0" u="none" strike="noStrike" kern="1200" baseline="0" dirty="0" smtClean="0">
                          <a:solidFill>
                            <a:schemeClr val="dk1"/>
                          </a:solidFill>
                          <a:latin typeface="Arial" pitchFamily="34" charset="0"/>
                          <a:ea typeface="+mn-ea"/>
                          <a:cs typeface="Arial" pitchFamily="34" charset="0"/>
                        </a:rPr>
                        <a:t>Reduced attendance from fallers has resulted in cost savings for commissioners</a:t>
                      </a:r>
                    </a:p>
                    <a:p>
                      <a:pPr marL="171450" indent="-171450">
                        <a:buFont typeface="Arial" pitchFamily="34" charset="0"/>
                        <a:buChar char="•"/>
                      </a:pPr>
                      <a:r>
                        <a:rPr lang="en-GB" sz="900" b="0" i="0" u="none" strike="noStrike" kern="1200" baseline="0" dirty="0" smtClean="0">
                          <a:solidFill>
                            <a:schemeClr val="dk1"/>
                          </a:solidFill>
                          <a:latin typeface="Arial" pitchFamily="34" charset="0"/>
                          <a:ea typeface="+mn-ea"/>
                          <a:cs typeface="Arial" pitchFamily="34" charset="0"/>
                        </a:rPr>
                        <a:t>Between 2006 and 2011, 999 calls  for falls fell by over 75 per cent. This has enabled NEAS clinicians to be available more often for higher priority (category A) calls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900" b="0" i="0" u="none" strike="noStrike" kern="1200" baseline="0" dirty="0" smtClean="0">
                          <a:solidFill>
                            <a:schemeClr val="dk1"/>
                          </a:solidFill>
                          <a:latin typeface="Arial" pitchFamily="34" charset="0"/>
                          <a:ea typeface="+mn-ea"/>
                          <a:cs typeface="Arial" pitchFamily="34" charset="0"/>
                        </a:rPr>
                        <a:t>The reduction in fallers has had a positive impact on A&amp;E services. Fewer fallers are admitted by ambulance and, with recurrent fallers receiving the right care, they do not fall as frequently or need transferring back to A&amp;E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900" b="0" i="0" u="none" strike="noStrike" kern="1200" baseline="0" dirty="0" smtClean="0">
                          <a:solidFill>
                            <a:schemeClr val="dk1"/>
                          </a:solidFill>
                          <a:latin typeface="Arial" pitchFamily="34" charset="0"/>
                          <a:ea typeface="+mn-ea"/>
                          <a:cs typeface="Arial" pitchFamily="34" charset="0"/>
                        </a:rPr>
                        <a:t>Also see: </a:t>
                      </a:r>
                      <a:r>
                        <a:rPr lang="en-GB" sz="900" b="0" i="0" u="none" strike="noStrike" kern="1200" baseline="0" dirty="0" smtClean="0">
                          <a:solidFill>
                            <a:schemeClr val="dk1"/>
                          </a:solidFill>
                          <a:latin typeface="Arial" pitchFamily="34" charset="0"/>
                          <a:ea typeface="+mn-ea"/>
                          <a:cs typeface="Arial" pitchFamily="34" charset="0"/>
                          <a:hlinkClick r:id="rId8"/>
                        </a:rPr>
                        <a:t>http://www.ncbi.nlm.nih.gov/pmc/articles/PMC3424053/</a:t>
                      </a:r>
                      <a:r>
                        <a:rPr lang="en-GB" sz="900" b="0" i="0" u="none" strike="noStrike" kern="1200" baseline="0" dirty="0" smtClean="0">
                          <a:solidFill>
                            <a:schemeClr val="dk1"/>
                          </a:solidFill>
                          <a:latin typeface="Arial" pitchFamily="34" charset="0"/>
                          <a:ea typeface="+mn-ea"/>
                          <a:cs typeface="Arial" pitchFamily="34" charset="0"/>
                        </a:rPr>
                        <a:t> - The community falls prevention service delivered in this trial (not NEAS) was cost-effective with little decision uncertainty. This study further justifies the development of clinical pathways linking the emergency ambulance services to community therapy services note this was for </a:t>
                      </a:r>
                      <a:r>
                        <a:rPr lang="en-GB" sz="900" dirty="0" smtClean="0">
                          <a:latin typeface="Arial" pitchFamily="34" charset="0"/>
                          <a:cs typeface="Arial" pitchFamily="34" charset="0"/>
                        </a:rPr>
                        <a:t>people over 60 years of age living at home or in residential care who had fallen and called an emergency ambulance but were not taken to hospital.</a:t>
                      </a:r>
                      <a:endParaRPr lang="en-GB" sz="900" b="0" i="0" u="none" strike="noStrike" kern="1200" baseline="0" dirty="0" smtClean="0">
                        <a:solidFill>
                          <a:schemeClr val="dk1"/>
                        </a:solidFill>
                        <a:latin typeface="Arial" pitchFamily="34" charset="0"/>
                        <a:ea typeface="+mn-ea"/>
                        <a:cs typeface="Arial" pitchFamily="34" charset="0"/>
                      </a:endParaRPr>
                    </a:p>
                  </a:txBody>
                  <a:tcPr marL="36000" marR="36000" marT="36000" marB="36000">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70373">
                <a:tc>
                  <a:txBody>
                    <a:bodyPr/>
                    <a:lstStyle/>
                    <a:p>
                      <a:r>
                        <a:rPr lang="en-GB" sz="900" dirty="0" smtClean="0">
                          <a:solidFill>
                            <a:schemeClr val="tx1"/>
                          </a:solidFill>
                          <a:latin typeface="Arial" pitchFamily="34" charset="0"/>
                          <a:cs typeface="Arial" pitchFamily="34" charset="0"/>
                        </a:rPr>
                        <a:t>Relevance to Any town health system</a:t>
                      </a:r>
                      <a:endParaRPr lang="en-GB" sz="900" dirty="0">
                        <a:solidFill>
                          <a:schemeClr val="tx1"/>
                        </a:solidFill>
                        <a:latin typeface="Arial" pitchFamily="34" charset="0"/>
                        <a:cs typeface="Arial" pitchFamily="34" charset="0"/>
                      </a:endParaRPr>
                    </a:p>
                  </a:txBody>
                  <a:tcPr marL="36000" marR="36000" marT="36000" marB="3600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r>
                        <a:rPr lang="en-GB" sz="900" dirty="0" smtClean="0">
                          <a:solidFill>
                            <a:schemeClr val="tx1"/>
                          </a:solidFill>
                          <a:latin typeface="Arial" pitchFamily="34" charset="0"/>
                          <a:cs typeface="Arial" pitchFamily="34" charset="0"/>
                        </a:rPr>
                        <a:t>Falls represent the most frequent and serious</a:t>
                      </a:r>
                      <a:r>
                        <a:rPr lang="en-GB" sz="900" baseline="0" dirty="0" smtClean="0">
                          <a:solidFill>
                            <a:schemeClr val="tx1"/>
                          </a:solidFill>
                          <a:latin typeface="Arial" pitchFamily="34" charset="0"/>
                          <a:cs typeface="Arial" pitchFamily="34" charset="0"/>
                        </a:rPr>
                        <a:t> </a:t>
                      </a:r>
                      <a:r>
                        <a:rPr lang="en-GB" sz="900" dirty="0" smtClean="0">
                          <a:solidFill>
                            <a:schemeClr val="tx1"/>
                          </a:solidFill>
                          <a:latin typeface="Arial" pitchFamily="34" charset="0"/>
                          <a:cs typeface="Arial" pitchFamily="34" charset="0"/>
                        </a:rPr>
                        <a:t>type of accident in people aged 65 and over.</a:t>
                      </a:r>
                      <a:r>
                        <a:rPr lang="en-GB" sz="900" baseline="0" dirty="0" smtClean="0">
                          <a:solidFill>
                            <a:schemeClr val="tx1"/>
                          </a:solidFill>
                          <a:latin typeface="Arial" pitchFamily="34" charset="0"/>
                          <a:cs typeface="Arial" pitchFamily="34" charset="0"/>
                        </a:rPr>
                        <a:t> </a:t>
                      </a:r>
                      <a:r>
                        <a:rPr lang="en-GB" sz="900" dirty="0" smtClean="0">
                          <a:solidFill>
                            <a:schemeClr val="tx1"/>
                          </a:solidFill>
                          <a:latin typeface="Arial" pitchFamily="34" charset="0"/>
                          <a:cs typeface="Arial" pitchFamily="34" charset="0"/>
                        </a:rPr>
                        <a:t>Furthermore, falls are the main cause of</a:t>
                      </a:r>
                    </a:p>
                    <a:p>
                      <a:r>
                        <a:rPr lang="en-GB" sz="900" dirty="0" smtClean="0">
                          <a:solidFill>
                            <a:schemeClr val="tx1"/>
                          </a:solidFill>
                          <a:latin typeface="Arial" pitchFamily="34" charset="0"/>
                          <a:cs typeface="Arial" pitchFamily="34" charset="0"/>
                        </a:rPr>
                        <a:t>disability and the leading cause of death from</a:t>
                      </a:r>
                      <a:r>
                        <a:rPr lang="en-GB" sz="900" baseline="0" dirty="0" smtClean="0">
                          <a:solidFill>
                            <a:schemeClr val="tx1"/>
                          </a:solidFill>
                          <a:latin typeface="Arial" pitchFamily="34" charset="0"/>
                          <a:cs typeface="Arial" pitchFamily="34" charset="0"/>
                        </a:rPr>
                        <a:t> </a:t>
                      </a:r>
                      <a:r>
                        <a:rPr lang="en-GB" sz="900" dirty="0" smtClean="0">
                          <a:solidFill>
                            <a:schemeClr val="tx1"/>
                          </a:solidFill>
                          <a:latin typeface="Arial" pitchFamily="34" charset="0"/>
                          <a:cs typeface="Arial" pitchFamily="34" charset="0"/>
                        </a:rPr>
                        <a:t>injury among people aged over 75 in the UK .Integrated</a:t>
                      </a:r>
                      <a:r>
                        <a:rPr lang="en-GB" sz="900" baseline="0" dirty="0" smtClean="0">
                          <a:solidFill>
                            <a:schemeClr val="tx1"/>
                          </a:solidFill>
                          <a:latin typeface="Arial" pitchFamily="34" charset="0"/>
                          <a:cs typeface="Arial" pitchFamily="34" charset="0"/>
                        </a:rPr>
                        <a:t> falls prevention strategies can have a positive impact on demand for ambulance services and emergency admissions due to falls.</a:t>
                      </a:r>
                      <a:endParaRPr lang="en-GB" sz="900" dirty="0">
                        <a:solidFill>
                          <a:schemeClr val="tx1"/>
                        </a:solidFill>
                        <a:latin typeface="Arial" pitchFamily="34" charset="0"/>
                        <a:cs typeface="Arial" pitchFamily="34" charset="0"/>
                      </a:endParaRPr>
                    </a:p>
                  </a:txBody>
                  <a:tcPr marL="36000" marR="36000" marT="36000" marB="36000">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65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latin typeface="Arial" pitchFamily="34" charset="0"/>
                          <a:cs typeface="Arial" pitchFamily="34" charset="0"/>
                        </a:rPr>
                        <a:t>Other UK examples</a:t>
                      </a:r>
                    </a:p>
                  </a:txBody>
                  <a:tcPr marL="36000" marR="36000" marT="36000" marB="3600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latin typeface="Arial" pitchFamily="34" charset="0"/>
                          <a:cs typeface="Arial" pitchFamily="34" charset="0"/>
                          <a:hlinkClick r:id="rId9"/>
                        </a:rPr>
                        <a:t>http://www.rospa.com/about/currentcampaigns/publichealth/info/hs3-casestudy2-bristol-falls.pdf -</a:t>
                      </a:r>
                      <a:r>
                        <a:rPr lang="en-GB" sz="900" baseline="0" dirty="0" smtClean="0">
                          <a:solidFill>
                            <a:schemeClr val="tx1"/>
                          </a:solidFill>
                          <a:latin typeface="Arial" pitchFamily="34" charset="0"/>
                          <a:cs typeface="Arial" pitchFamily="34" charset="0"/>
                          <a:hlinkClick r:id="rId9"/>
                        </a:rPr>
                        <a:t>  </a:t>
                      </a:r>
                      <a:r>
                        <a:rPr lang="en-GB" sz="900" baseline="0" dirty="0" smtClean="0">
                          <a:solidFill>
                            <a:schemeClr val="tx1"/>
                          </a:solidFill>
                          <a:latin typeface="Arial" pitchFamily="34" charset="0"/>
                          <a:cs typeface="Arial" pitchFamily="34" charset="0"/>
                        </a:rPr>
                        <a:t> Bristol case study</a:t>
                      </a:r>
                      <a:endParaRPr lang="en-GB" sz="900" dirty="0" smtClean="0">
                        <a:solidFill>
                          <a:schemeClr val="tx1"/>
                        </a:solidFill>
                        <a:latin typeface="Arial" pitchFamily="34" charset="0"/>
                        <a:cs typeface="Arial" pitchFamily="34" charset="0"/>
                        <a:hlinkClick r:id=""/>
                      </a:endParaRPr>
                    </a:p>
                    <a:p>
                      <a:r>
                        <a:rPr lang="en-GB" sz="900" dirty="0" smtClean="0">
                          <a:solidFill>
                            <a:schemeClr val="tx1"/>
                          </a:solidFill>
                          <a:latin typeface="Arial" pitchFamily="34" charset="0"/>
                          <a:cs typeface="Arial" pitchFamily="34" charset="0"/>
                          <a:hlinkClick r:id=""/>
                        </a:rPr>
                        <a:t>http://www.ageuk.org.uk/Documents/EN-GB/Campaigns/Stop_falling_report_web.pdf?dtrk=true</a:t>
                      </a:r>
                      <a:r>
                        <a:rPr lang="en-GB" sz="900" dirty="0" smtClean="0">
                          <a:solidFill>
                            <a:schemeClr val="tx1"/>
                          </a:solidFill>
                          <a:latin typeface="Arial" pitchFamily="34" charset="0"/>
                          <a:cs typeface="Arial" pitchFamily="34" charset="0"/>
                        </a:rPr>
                        <a:t> – various UK</a:t>
                      </a:r>
                      <a:r>
                        <a:rPr lang="en-GB" sz="900" baseline="0" dirty="0" smtClean="0">
                          <a:solidFill>
                            <a:schemeClr val="tx1"/>
                          </a:solidFill>
                          <a:latin typeface="Arial" pitchFamily="34" charset="0"/>
                          <a:cs typeface="Arial" pitchFamily="34" charset="0"/>
                        </a:rPr>
                        <a:t> case studies</a:t>
                      </a:r>
                      <a:endParaRPr lang="en-GB" sz="900" dirty="0">
                        <a:solidFill>
                          <a:schemeClr val="tx1"/>
                        </a:solidFill>
                        <a:latin typeface="Arial" pitchFamily="34" charset="0"/>
                        <a:cs typeface="Arial" pitchFamily="34" charset="0"/>
                      </a:endParaRPr>
                    </a:p>
                  </a:txBody>
                  <a:tcPr marL="36000" marR="36000" marT="36000" marB="36000">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r>
            </a:tbl>
          </a:graphicData>
        </a:graphic>
      </p:graphicFrame>
      <p:pic>
        <p:nvPicPr>
          <p:cNvPr id="9" name="Picture 1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1520" y="260648"/>
            <a:ext cx="1126102" cy="744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123059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9792999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4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xfrm>
            <a:off x="1979712" y="518870"/>
            <a:ext cx="5159276" cy="406800"/>
          </a:xfrm>
          <a:solidFill>
            <a:schemeClr val="accent1"/>
          </a:solidFill>
        </p:spPr>
        <p:txBody>
          <a:bodyPr vert="horz" lIns="216000" tIns="0" rIns="0" bIns="0" rtlCol="0" anchor="ctr" anchorCtr="0">
            <a:noAutofit/>
          </a:bodyPr>
          <a:lstStyle/>
          <a:p>
            <a:r>
              <a:rPr lang="en-GB" dirty="0" smtClean="0"/>
              <a:t>Inhaler Technique Improvement Project</a:t>
            </a:r>
            <a:endParaRPr lang="en-GB"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119</a:t>
            </a:fld>
            <a:endParaRPr lang="en-GB">
              <a:solidFill>
                <a:prstClr val="black"/>
              </a:solidFill>
            </a:endParaRPr>
          </a:p>
        </p:txBody>
      </p:sp>
      <p:pic>
        <p:nvPicPr>
          <p:cNvPr id="9"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520" y="260648"/>
            <a:ext cx="1126102" cy="744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Table 11"/>
          <p:cNvGraphicFramePr>
            <a:graphicFrameLocks noGrp="1"/>
          </p:cNvGraphicFramePr>
          <p:nvPr>
            <p:extLst>
              <p:ext uri="{D42A27DB-BD31-4B8C-83A1-F6EECF244321}">
                <p14:modId xmlns:p14="http://schemas.microsoft.com/office/powerpoint/2010/main" val="1830577307"/>
              </p:ext>
            </p:extLst>
          </p:nvPr>
        </p:nvGraphicFramePr>
        <p:xfrm>
          <a:off x="358775" y="1192718"/>
          <a:ext cx="8391838" cy="504459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332905"/>
                <a:gridCol w="7058933"/>
              </a:tblGrid>
              <a:tr h="348441">
                <a:tc>
                  <a:txBody>
                    <a:bodyPr/>
                    <a:lstStyle/>
                    <a:p>
                      <a:r>
                        <a:rPr lang="en-GB" sz="950" dirty="0" smtClean="0">
                          <a:solidFill>
                            <a:schemeClr val="tx1"/>
                          </a:solidFill>
                          <a:latin typeface="+mj-lt"/>
                        </a:rPr>
                        <a:t>Intervention name</a:t>
                      </a:r>
                      <a:endParaRPr lang="en-GB" sz="950"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50" b="0" kern="1200" dirty="0" smtClean="0">
                          <a:solidFill>
                            <a:schemeClr val="tx1"/>
                          </a:solidFill>
                          <a:latin typeface="+mn-lt"/>
                          <a:ea typeface="+mn-ea"/>
                          <a:cs typeface="Arial" charset="0"/>
                        </a:rPr>
                        <a:t>Inhaler Technique Improvement Project: </a:t>
                      </a:r>
                      <a:r>
                        <a:rPr lang="en-GB" sz="950" b="0" kern="1200" dirty="0" smtClean="0">
                          <a:solidFill>
                            <a:schemeClr val="tx1"/>
                          </a:solidFill>
                          <a:latin typeface="+mn-lt"/>
                          <a:ea typeface="+mn-ea"/>
                          <a:cs typeface="Arial" charset="0"/>
                          <a:hlinkClick r:id="rId8"/>
                        </a:rPr>
                        <a:t>http://www.networks.nhs.uk/nhs-networks/south-east-coast-respiratory-programme/documents/120904%20CIREM_ITIP_HIEC_Evaluation.pdf</a:t>
                      </a:r>
                      <a:endParaRPr lang="en-GB" sz="950" b="0" kern="1200" dirty="0" smtClean="0">
                        <a:solidFill>
                          <a:schemeClr val="tx1"/>
                        </a:solidFill>
                        <a:latin typeface="+mn-lt"/>
                        <a:ea typeface="+mn-ea"/>
                        <a:cs typeface="Arial"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613257">
                <a:tc>
                  <a:txBody>
                    <a:bodyPr/>
                    <a:lstStyle/>
                    <a:p>
                      <a:r>
                        <a:rPr lang="en-GB" sz="950" b="1" dirty="0" smtClean="0">
                          <a:solidFill>
                            <a:schemeClr val="tx1"/>
                          </a:solidFill>
                          <a:latin typeface="+mj-lt"/>
                        </a:rPr>
                        <a:t>What is it?</a:t>
                      </a:r>
                      <a:endParaRPr lang="en-GB" sz="95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indent="-171450" algn="l" eaLnBrk="1" hangingPunct="1">
                        <a:buClr>
                          <a:schemeClr val="accent1"/>
                        </a:buClr>
                        <a:buFont typeface="Arial" panose="020B0604020202020204" pitchFamily="34" charset="0"/>
                        <a:buChar char="•"/>
                      </a:pPr>
                      <a:r>
                        <a:rPr lang="en-GB" sz="950" b="0" kern="1200" dirty="0" smtClean="0">
                          <a:solidFill>
                            <a:schemeClr val="tx1"/>
                          </a:solidFill>
                          <a:latin typeface="+mn-lt"/>
                          <a:ea typeface="+mn-ea"/>
                          <a:cs typeface="Arial" charset="0"/>
                        </a:rPr>
                        <a:t>Inefficient inhaler technique is a common problem resulting in poor drug delivery, decreased disease control and increased inhaler use. The costs to the nation and to patients are significant.</a:t>
                      </a:r>
                    </a:p>
                    <a:p>
                      <a:pPr marL="171450" indent="-171450" algn="l" eaLnBrk="1" hangingPunct="1">
                        <a:buClr>
                          <a:schemeClr val="accent1"/>
                        </a:buClr>
                        <a:buFont typeface="Arial" panose="020B0604020202020204" pitchFamily="34" charset="0"/>
                        <a:buChar char="•"/>
                      </a:pPr>
                      <a:r>
                        <a:rPr lang="en-GB" sz="950" b="0" kern="1200" dirty="0" smtClean="0">
                          <a:solidFill>
                            <a:schemeClr val="tx1"/>
                          </a:solidFill>
                          <a:latin typeface="+mn-lt"/>
                          <a:ea typeface="+mn-ea"/>
                          <a:cs typeface="Arial" charset="0"/>
                        </a:rPr>
                        <a:t>Based on original work in the Isle of Wight a number of PCTs in the South adopted the project to support patients to use their inhalers via a community pharmacy intervention.</a:t>
                      </a: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1142887">
                <a:tc>
                  <a:txBody>
                    <a:bodyPr/>
                    <a:lstStyle/>
                    <a:p>
                      <a:r>
                        <a:rPr lang="en-GB" sz="950" b="1" dirty="0" smtClean="0">
                          <a:solidFill>
                            <a:schemeClr val="tx1"/>
                          </a:solidFill>
                          <a:latin typeface="+mj-lt"/>
                        </a:rPr>
                        <a:t>Why do</a:t>
                      </a:r>
                      <a:r>
                        <a:rPr lang="en-GB" sz="950" b="1" baseline="0" dirty="0" smtClean="0">
                          <a:solidFill>
                            <a:schemeClr val="tx1"/>
                          </a:solidFill>
                          <a:latin typeface="+mj-lt"/>
                        </a:rPr>
                        <a:t> it?</a:t>
                      </a:r>
                      <a:endParaRPr lang="en-GB" sz="95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Clr>
                          <a:schemeClr val="accent1"/>
                        </a:buClr>
                        <a:buFont typeface="Arial" panose="020B0604020202020204" pitchFamily="34" charset="0"/>
                        <a:buNone/>
                      </a:pPr>
                      <a:r>
                        <a:rPr lang="en-GB" sz="950" b="0" kern="1200" baseline="0" dirty="0" smtClean="0">
                          <a:solidFill>
                            <a:schemeClr val="tx1"/>
                          </a:solidFill>
                          <a:latin typeface="+mn-lt"/>
                          <a:ea typeface="+mn-ea"/>
                          <a:cs typeface="Arial" charset="0"/>
                        </a:rPr>
                        <a:t>The evaluation found that the Inhaler Technique Improvement Project was a success on a number of levels: </a:t>
                      </a:r>
                    </a:p>
                    <a:p>
                      <a:pPr marL="171450" indent="-171450" algn="l" eaLnBrk="1" hangingPunct="1">
                        <a:buClr>
                          <a:schemeClr val="accent1"/>
                        </a:buClr>
                        <a:buFont typeface="Arial" panose="020B0604020202020204" pitchFamily="34" charset="0"/>
                        <a:buChar char="•"/>
                      </a:pPr>
                      <a:r>
                        <a:rPr lang="en-GB" sz="950" b="0" kern="1200" baseline="0" dirty="0" smtClean="0">
                          <a:solidFill>
                            <a:schemeClr val="tx1"/>
                          </a:solidFill>
                          <a:latin typeface="+mn-lt"/>
                          <a:ea typeface="+mn-ea"/>
                          <a:cs typeface="Arial" charset="0"/>
                        </a:rPr>
                        <a:t>At the level of the individual patient (improved outcomes and quality of life).</a:t>
                      </a:r>
                    </a:p>
                    <a:p>
                      <a:pPr marL="171450" indent="-171450" algn="l" eaLnBrk="1" hangingPunct="1">
                        <a:buClr>
                          <a:schemeClr val="accent1"/>
                        </a:buClr>
                        <a:buFont typeface="Arial" panose="020B0604020202020204" pitchFamily="34" charset="0"/>
                        <a:buChar char="•"/>
                      </a:pPr>
                      <a:r>
                        <a:rPr lang="en-GB" sz="950" b="0" kern="1200" baseline="0" dirty="0" smtClean="0">
                          <a:solidFill>
                            <a:schemeClr val="tx1"/>
                          </a:solidFill>
                          <a:latin typeface="+mn-lt"/>
                          <a:ea typeface="+mn-ea"/>
                          <a:cs typeface="Arial" charset="0"/>
                        </a:rPr>
                        <a:t>At a health systems level (improvements in emergency admissions).</a:t>
                      </a:r>
                    </a:p>
                    <a:p>
                      <a:pPr marL="171450" indent="-171450" algn="l" eaLnBrk="1" hangingPunct="1">
                        <a:buClr>
                          <a:schemeClr val="accent1"/>
                        </a:buClr>
                        <a:buFont typeface="Arial" panose="020B0604020202020204" pitchFamily="34" charset="0"/>
                        <a:buChar char="•"/>
                      </a:pPr>
                      <a:r>
                        <a:rPr lang="en-GB" sz="950" b="0" kern="1200" baseline="0" dirty="0" smtClean="0">
                          <a:solidFill>
                            <a:schemeClr val="tx1"/>
                          </a:solidFill>
                          <a:latin typeface="+mn-lt"/>
                          <a:ea typeface="+mn-ea"/>
                          <a:cs typeface="Arial" charset="0"/>
                        </a:rPr>
                        <a:t>In innovation (use of IT system and inhaler devices).</a:t>
                      </a:r>
                    </a:p>
                    <a:p>
                      <a:pPr marL="171450" indent="-171450" algn="l" eaLnBrk="1" hangingPunct="1">
                        <a:buClr>
                          <a:schemeClr val="accent1"/>
                        </a:buClr>
                        <a:buFont typeface="Arial" panose="020B0604020202020204" pitchFamily="34" charset="0"/>
                        <a:buChar char="•"/>
                      </a:pPr>
                      <a:r>
                        <a:rPr lang="en-GB" sz="950" b="0" kern="1200" baseline="0" dirty="0" smtClean="0">
                          <a:solidFill>
                            <a:schemeClr val="tx1"/>
                          </a:solidFill>
                          <a:latin typeface="+mn-lt"/>
                          <a:ea typeface="+mn-ea"/>
                          <a:cs typeface="Arial" charset="0"/>
                        </a:rPr>
                        <a:t>In education terms (enhanced skills applied in respiratory and other health related areas).</a:t>
                      </a:r>
                    </a:p>
                    <a:p>
                      <a:pPr marL="171450" indent="-171450" algn="l" eaLnBrk="1" hangingPunct="1">
                        <a:buClr>
                          <a:schemeClr val="accent1"/>
                        </a:buClr>
                        <a:buFont typeface="Arial" panose="020B0604020202020204" pitchFamily="34" charset="0"/>
                        <a:buChar char="•"/>
                      </a:pPr>
                      <a:r>
                        <a:rPr lang="en-GB" sz="950" b="0" kern="1200" baseline="0" dirty="0" smtClean="0">
                          <a:solidFill>
                            <a:schemeClr val="tx1"/>
                          </a:solidFill>
                          <a:latin typeface="+mn-lt"/>
                          <a:ea typeface="+mn-ea"/>
                          <a:cs typeface="Arial" charset="0"/>
                        </a:rPr>
                        <a:t>In a more generic sense of the HIECs bringing together and integrating all component areas into a cohesive and effective entity (Section 4.1.1). </a:t>
                      </a:r>
                    </a:p>
                    <a:p>
                      <a:pPr marL="0" indent="0" algn="l" eaLnBrk="1" hangingPunct="1">
                        <a:buClr>
                          <a:schemeClr val="accent1"/>
                        </a:buClr>
                        <a:buFont typeface="Arial" panose="020B0604020202020204" pitchFamily="34" charset="0"/>
                        <a:buNone/>
                      </a:pPr>
                      <a:r>
                        <a:rPr lang="en-GB" sz="950" b="0" kern="1200" baseline="0" dirty="0" smtClean="0">
                          <a:solidFill>
                            <a:schemeClr val="tx1"/>
                          </a:solidFill>
                          <a:latin typeface="+mn-lt"/>
                          <a:ea typeface="+mn-ea"/>
                          <a:cs typeface="Arial" charset="0"/>
                        </a:rPr>
                        <a:t>The project delivered substantial improvements in the management of both asthma and COPD.</a:t>
                      </a: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1142887">
                <a:tc>
                  <a:txBody>
                    <a:bodyPr/>
                    <a:lstStyle/>
                    <a:p>
                      <a:r>
                        <a:rPr lang="en-GB" sz="950" b="1" dirty="0" smtClean="0">
                          <a:solidFill>
                            <a:schemeClr val="tx1"/>
                          </a:solidFill>
                          <a:latin typeface="+mj-lt"/>
                        </a:rPr>
                        <a:t>Other potential</a:t>
                      </a:r>
                      <a:endParaRPr lang="en-GB" sz="95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indent="-171450" algn="l" eaLnBrk="1" hangingPunct="1">
                        <a:buClr>
                          <a:schemeClr val="accent1"/>
                        </a:buClr>
                        <a:buFont typeface="Arial" panose="020B0604020202020204" pitchFamily="34" charset="0"/>
                        <a:buChar char="•"/>
                      </a:pPr>
                      <a:r>
                        <a:rPr lang="en-GB" sz="950" b="0" kern="1200" baseline="0" dirty="0" smtClean="0">
                          <a:solidFill>
                            <a:schemeClr val="tx1"/>
                          </a:solidFill>
                          <a:latin typeface="+mn-lt"/>
                          <a:ea typeface="+mn-ea"/>
                          <a:cs typeface="Arial" charset="0"/>
                        </a:rPr>
                        <a:t>Data on emergency admissions suggests a positive association between the introduction of the inhaler technique improvement project and changes in hospital emergency admissions. A more detailed analysis would be required to look at any more meaningful (i.e. statistically) significant correlation (Section 4.1.3). </a:t>
                      </a:r>
                    </a:p>
                    <a:p>
                      <a:pPr marL="171450" indent="-171450" algn="l" eaLnBrk="1" hangingPunct="1">
                        <a:buClr>
                          <a:schemeClr val="accent1"/>
                        </a:buClr>
                        <a:buFont typeface="Arial" panose="020B0604020202020204" pitchFamily="34" charset="0"/>
                        <a:buChar char="•"/>
                      </a:pPr>
                      <a:r>
                        <a:rPr lang="en-GB" sz="950" b="0" kern="1200" baseline="0" dirty="0" smtClean="0">
                          <a:solidFill>
                            <a:schemeClr val="tx1"/>
                          </a:solidFill>
                          <a:latin typeface="+mn-lt"/>
                          <a:ea typeface="+mn-ea"/>
                          <a:cs typeface="Arial" charset="0"/>
                        </a:rPr>
                        <a:t>The training delivered by the project was well received by patients and, following the training, pharmacists were able to deal effectively with patients’ concerns (Section 4.1.3). </a:t>
                      </a:r>
                    </a:p>
                    <a:p>
                      <a:pPr marL="171450" indent="-171450" algn="l" eaLnBrk="1" hangingPunct="1">
                        <a:buClr>
                          <a:schemeClr val="accent1"/>
                        </a:buClr>
                        <a:buFont typeface="Arial" panose="020B0604020202020204" pitchFamily="34" charset="0"/>
                        <a:buChar char="•"/>
                      </a:pPr>
                      <a:r>
                        <a:rPr lang="en-GB" sz="950" b="0" kern="1200" baseline="0" dirty="0" smtClean="0">
                          <a:solidFill>
                            <a:schemeClr val="tx1"/>
                          </a:solidFill>
                          <a:latin typeface="+mn-lt"/>
                          <a:ea typeface="+mn-ea"/>
                          <a:cs typeface="Arial" charset="0"/>
                        </a:rPr>
                        <a:t>Other skills benefits which were reported included the view that patients: increased their knowledge of respiratory conditions and how to control them better, developed greater confidence in controlling these conditions and were able to use “simple tools” </a:t>
                      </a: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878072">
                <a:tc>
                  <a:txBody>
                    <a:bodyPr/>
                    <a:lstStyle/>
                    <a:p>
                      <a:r>
                        <a:rPr lang="en-GB" sz="950" b="1" dirty="0" smtClean="0">
                          <a:solidFill>
                            <a:schemeClr val="tx1"/>
                          </a:solidFill>
                          <a:latin typeface="+mj-lt"/>
                        </a:rPr>
                        <a:t>Further</a:t>
                      </a:r>
                      <a:r>
                        <a:rPr lang="en-GB" sz="950" b="1" baseline="0" dirty="0" smtClean="0">
                          <a:solidFill>
                            <a:schemeClr val="tx1"/>
                          </a:solidFill>
                          <a:latin typeface="+mj-lt"/>
                        </a:rPr>
                        <a:t> potential - COPD</a:t>
                      </a:r>
                      <a:endParaRPr lang="en-GB" sz="95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
                          <a:schemeClr val="accent1"/>
                        </a:buClr>
                        <a:buSzTx/>
                        <a:buFont typeface="Arial" pitchFamily="34" charset="0"/>
                        <a:buChar char="•"/>
                        <a:tabLst/>
                        <a:defRPr/>
                      </a:pPr>
                      <a:r>
                        <a:rPr lang="en-GB" sz="950" dirty="0" smtClean="0">
                          <a:solidFill>
                            <a:schemeClr val="tx1"/>
                          </a:solidFill>
                          <a:latin typeface="+mn-lt"/>
                          <a:cs typeface="Calibri" pitchFamily="34" charset="0"/>
                        </a:rPr>
                        <a:t>One person dies from COPD every 20 minutes in England - around 23,000 deaths a year. If the whole NHS were to deliver services in line with the best around 7,500 lives could be saved.</a:t>
                      </a:r>
                    </a:p>
                    <a:p>
                      <a:pPr marL="171450" marR="0" indent="-171450" algn="l" defTabSz="914400" rtl="0" eaLnBrk="1" fontAlgn="auto" latinLnBrk="0" hangingPunct="1">
                        <a:lnSpc>
                          <a:spcPct val="100000"/>
                        </a:lnSpc>
                        <a:spcBef>
                          <a:spcPts val="0"/>
                        </a:spcBef>
                        <a:spcAft>
                          <a:spcPts val="0"/>
                        </a:spcAft>
                        <a:buClr>
                          <a:schemeClr val="accent1"/>
                        </a:buClr>
                        <a:buSzTx/>
                        <a:buFont typeface="Arial" pitchFamily="34" charset="0"/>
                        <a:buChar char="•"/>
                        <a:tabLst/>
                        <a:defRPr/>
                      </a:pPr>
                      <a:r>
                        <a:rPr lang="en-GB" sz="950" dirty="0" smtClean="0">
                          <a:solidFill>
                            <a:schemeClr val="tx1"/>
                          </a:solidFill>
                          <a:latin typeface="+mn-lt"/>
                          <a:cs typeface="Calibri" pitchFamily="34" charset="0"/>
                        </a:rPr>
                        <a:t>Death rates from COPD in the UK are almost double the EU average. 15% of those admitted to hospital with COPD die within three months and around 25% die within a year of admission.</a:t>
                      </a:r>
                    </a:p>
                    <a:p>
                      <a:pPr marL="171450" marR="0" indent="-171450" algn="l" defTabSz="914400" rtl="0" eaLnBrk="1" fontAlgn="auto" latinLnBrk="0" hangingPunct="1">
                        <a:lnSpc>
                          <a:spcPct val="100000"/>
                        </a:lnSpc>
                        <a:spcBef>
                          <a:spcPts val="0"/>
                        </a:spcBef>
                        <a:spcAft>
                          <a:spcPts val="0"/>
                        </a:spcAft>
                        <a:buClr>
                          <a:schemeClr val="accent1"/>
                        </a:buClr>
                        <a:buSzTx/>
                        <a:buFont typeface="Arial" pitchFamily="34" charset="0"/>
                        <a:buChar char="•"/>
                        <a:tabLst/>
                        <a:defRPr/>
                      </a:pPr>
                      <a:r>
                        <a:rPr lang="en-GB" sz="950" dirty="0" smtClean="0">
                          <a:solidFill>
                            <a:schemeClr val="tx1"/>
                          </a:solidFill>
                          <a:latin typeface="+mn-lt"/>
                          <a:cs typeface="Calibri" pitchFamily="34" charset="0"/>
                        </a:rPr>
                        <a:t>COPD is the second most common cause of emergency admissions to hospital and one of the most costly inpatient conditions to be treated by the NHS. </a:t>
                      </a: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533554">
                <a:tc>
                  <a:txBody>
                    <a:bodyPr/>
                    <a:lstStyle/>
                    <a:p>
                      <a:r>
                        <a:rPr lang="en-GB" sz="950" b="1" dirty="0" smtClean="0">
                          <a:solidFill>
                            <a:schemeClr val="tx1"/>
                          </a:solidFill>
                          <a:latin typeface="+mj-lt"/>
                        </a:rPr>
                        <a:t>Further potential - asthma</a:t>
                      </a:r>
                      <a:endParaRPr lang="en-GB" sz="95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sz="950" dirty="0" smtClean="0">
                          <a:solidFill>
                            <a:schemeClr val="tx1"/>
                          </a:solidFill>
                          <a:latin typeface="+mn-lt"/>
                          <a:cs typeface="Calibri" pitchFamily="34" charset="0"/>
                        </a:rPr>
                        <a:t>There are around 1,000 deaths from asthma a year in the UK, the majority of which are preventable.</a:t>
                      </a:r>
                    </a:p>
                    <a:p>
                      <a:pPr marL="171450" marR="0"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sz="950" dirty="0" smtClean="0">
                          <a:solidFill>
                            <a:schemeClr val="tx1"/>
                          </a:solidFill>
                          <a:latin typeface="+mn-lt"/>
                          <a:cs typeface="Calibri" pitchFamily="34" charset="0"/>
                        </a:rPr>
                        <a:t>The UK has the highest prevalence of asthma in the world, at around 9-10% of adults.</a:t>
                      </a:r>
                    </a:p>
                    <a:p>
                      <a:pPr marL="171450" marR="0"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sz="950" dirty="0" smtClean="0">
                          <a:solidFill>
                            <a:schemeClr val="tx1"/>
                          </a:solidFill>
                          <a:latin typeface="+mn-lt"/>
                          <a:cs typeface="Calibri" pitchFamily="34" charset="0"/>
                        </a:rPr>
                        <a:t>Just under £1billion is spent on respiratory inhalers with £170 million spent on one product alone (the Seretide 250 evohaler). </a:t>
                      </a: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889455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4740555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03"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120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a:t>Key leads and further reading: </a:t>
            </a:r>
            <a:r>
              <a:rPr lang="en-GB" sz="2000" dirty="0" smtClean="0"/>
              <a:t>early diagnosis</a:t>
            </a:r>
            <a:endParaRPr lang="en-GB" sz="2000" dirty="0"/>
          </a:p>
        </p:txBody>
      </p:sp>
      <p:sp>
        <p:nvSpPr>
          <p:cNvPr id="17"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12</a:t>
            </a:fld>
            <a:endParaRPr lang="en-GB" dirty="0">
              <a:solidFill>
                <a:prstClr val="black"/>
              </a:solidFill>
            </a:endParaRPr>
          </a:p>
        </p:txBody>
      </p:sp>
      <p:sp>
        <p:nvSpPr>
          <p:cNvPr id="8" name="Rectangle 7"/>
          <p:cNvSpPr/>
          <p:nvPr/>
        </p:nvSpPr>
        <p:spPr>
          <a:xfrm>
            <a:off x="655199" y="1369814"/>
            <a:ext cx="8147607" cy="169914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200" b="1" dirty="0" smtClean="0">
                <a:solidFill>
                  <a:prstClr val="black"/>
                </a:solidFill>
              </a:rPr>
              <a:t>‘Key leads’</a:t>
            </a:r>
          </a:p>
          <a:p>
            <a:pPr>
              <a:spcAft>
                <a:spcPts val="600"/>
              </a:spcAft>
            </a:pPr>
            <a:r>
              <a:rPr lang="en-GB" sz="1200" dirty="0" smtClean="0">
                <a:solidFill>
                  <a:prstClr val="black"/>
                </a:solidFill>
              </a:rPr>
              <a:t>Who could you speak to in order to find out how to do this intervention well? There are a range of examples available through NHS England </a:t>
            </a:r>
            <a:r>
              <a:rPr lang="en-GB" sz="1200" dirty="0">
                <a:solidFill>
                  <a:prstClr val="black"/>
                </a:solidFill>
              </a:rPr>
              <a:t>resources for CCGs (</a:t>
            </a:r>
            <a:r>
              <a:rPr lang="en-GB" sz="1200" dirty="0">
                <a:solidFill>
                  <a:prstClr val="black"/>
                </a:solidFill>
                <a:hlinkClick r:id="rId8"/>
              </a:rPr>
              <a:t>http://www.england.nhs.uk/resources/resources-for-ccgs/out-frwrk/dom-1</a:t>
            </a:r>
            <a:r>
              <a:rPr lang="en-GB" sz="1200" dirty="0" smtClean="0">
                <a:solidFill>
                  <a:prstClr val="black"/>
                </a:solidFill>
                <a:hlinkClick r:id="rId8"/>
              </a:rPr>
              <a:t>/</a:t>
            </a:r>
            <a:r>
              <a:rPr lang="en-GB" sz="1200" dirty="0" smtClean="0">
                <a:solidFill>
                  <a:prstClr val="black"/>
                </a:solidFill>
              </a:rPr>
              <a:t>), including: </a:t>
            </a:r>
          </a:p>
          <a:p>
            <a:pPr marL="171450" indent="-171450">
              <a:spcAft>
                <a:spcPts val="600"/>
              </a:spcAft>
              <a:buFont typeface="Arial" pitchFamily="34" charset="0"/>
              <a:buChar char="•"/>
            </a:pPr>
            <a:r>
              <a:rPr lang="en-GB" sz="1200" dirty="0">
                <a:solidFill>
                  <a:prstClr val="black"/>
                </a:solidFill>
              </a:rPr>
              <a:t>NHS Erewash CCG </a:t>
            </a:r>
            <a:r>
              <a:rPr lang="en-GB" sz="1200" dirty="0" smtClean="0">
                <a:solidFill>
                  <a:prstClr val="black"/>
                </a:solidFill>
              </a:rPr>
              <a:t>– Atrial </a:t>
            </a:r>
            <a:r>
              <a:rPr lang="en-GB" sz="1200" dirty="0">
                <a:solidFill>
                  <a:prstClr val="black"/>
                </a:solidFill>
              </a:rPr>
              <a:t>Fibrillation Detection </a:t>
            </a:r>
            <a:r>
              <a:rPr lang="en-GB" sz="1200" dirty="0" smtClean="0">
                <a:solidFill>
                  <a:prstClr val="black"/>
                </a:solidFill>
              </a:rPr>
              <a:t>Programme</a:t>
            </a:r>
          </a:p>
          <a:p>
            <a:pPr marL="171450" indent="-171450">
              <a:spcAft>
                <a:spcPts val="600"/>
              </a:spcAft>
              <a:buFont typeface="Arial" pitchFamily="34" charset="0"/>
              <a:buChar char="•"/>
            </a:pPr>
            <a:r>
              <a:rPr lang="en-GB" sz="1200" dirty="0" smtClean="0">
                <a:solidFill>
                  <a:prstClr val="black"/>
                </a:solidFill>
              </a:rPr>
              <a:t>South London – screening programme</a:t>
            </a:r>
          </a:p>
          <a:p>
            <a:pPr marL="171450" indent="-171450">
              <a:buFont typeface="Arial" pitchFamily="34" charset="0"/>
              <a:buChar char="•"/>
              <a:defRPr/>
            </a:pPr>
            <a:endParaRPr lang="en-GB" sz="1200" dirty="0">
              <a:solidFill>
                <a:prstClr val="black"/>
              </a:solidFill>
            </a:endParaRPr>
          </a:p>
          <a:p>
            <a:endParaRPr lang="en-GB" dirty="0">
              <a:solidFill>
                <a:prstClr val="black"/>
              </a:solidFill>
            </a:endParaRPr>
          </a:p>
        </p:txBody>
      </p:sp>
      <p:sp>
        <p:nvSpPr>
          <p:cNvPr id="9" name="Rectangle 8"/>
          <p:cNvSpPr/>
          <p:nvPr/>
        </p:nvSpPr>
        <p:spPr>
          <a:xfrm>
            <a:off x="655199" y="3264090"/>
            <a:ext cx="8152358" cy="169914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200" b="1" dirty="0" smtClean="0">
                <a:solidFill>
                  <a:prstClr val="black"/>
                </a:solidFill>
              </a:rPr>
              <a:t>Further reading</a:t>
            </a:r>
          </a:p>
          <a:p>
            <a:pPr>
              <a:spcAft>
                <a:spcPts val="600"/>
              </a:spcAft>
            </a:pPr>
            <a:r>
              <a:rPr lang="en-GB" sz="1200" dirty="0" smtClean="0">
                <a:solidFill>
                  <a:prstClr val="black"/>
                </a:solidFill>
              </a:rPr>
              <a:t>To help you read around this intervention, we have assembled a list of the literature which we have found most useful; </a:t>
            </a:r>
          </a:p>
          <a:p>
            <a:pPr marL="171450" indent="-171450">
              <a:buFont typeface="Arial" pitchFamily="34" charset="0"/>
              <a:buChar char="•"/>
              <a:defRPr/>
            </a:pPr>
            <a:r>
              <a:rPr lang="en-GB" sz="1200" dirty="0" smtClean="0">
                <a:solidFill>
                  <a:prstClr val="black"/>
                </a:solidFill>
                <a:cs typeface="Arial" charset="0"/>
              </a:rPr>
              <a:t>'</a:t>
            </a:r>
            <a:r>
              <a:rPr lang="en-GB" sz="1200" dirty="0" err="1" smtClean="0">
                <a:solidFill>
                  <a:prstClr val="black"/>
                </a:solidFill>
                <a:cs typeface="Arial" charset="0"/>
              </a:rPr>
              <a:t>Lovibond</a:t>
            </a:r>
            <a:r>
              <a:rPr lang="en-GB" sz="1200" dirty="0" smtClean="0">
                <a:solidFill>
                  <a:prstClr val="black"/>
                </a:solidFill>
                <a:cs typeface="Arial" charset="0"/>
              </a:rPr>
              <a:t> </a:t>
            </a:r>
            <a:r>
              <a:rPr lang="en-GB" sz="1200" i="1" dirty="0">
                <a:solidFill>
                  <a:prstClr val="black"/>
                </a:solidFill>
                <a:cs typeface="Arial" charset="0"/>
              </a:rPr>
              <a:t>et </a:t>
            </a:r>
            <a:r>
              <a:rPr lang="en-GB" sz="1200" i="1" dirty="0" smtClean="0">
                <a:solidFill>
                  <a:prstClr val="black"/>
                </a:solidFill>
                <a:cs typeface="Arial" charset="0"/>
              </a:rPr>
              <a:t>al</a:t>
            </a:r>
            <a:r>
              <a:rPr lang="en-GB" sz="1200" dirty="0" smtClean="0">
                <a:solidFill>
                  <a:prstClr val="black"/>
                </a:solidFill>
                <a:cs typeface="Arial" charset="0"/>
              </a:rPr>
              <a:t>, </a:t>
            </a:r>
            <a:r>
              <a:rPr lang="en-GB" sz="1200" dirty="0">
                <a:solidFill>
                  <a:prstClr val="black"/>
                </a:solidFill>
                <a:cs typeface="Arial" charset="0"/>
              </a:rPr>
              <a:t>'Cost-effectiveness of options for the diagnosis of high blood pressure in primary care: a modelling study' (2011) The Lancet 378: 1219-1230 </a:t>
            </a:r>
            <a:endParaRPr lang="en-GB" sz="1200" dirty="0" smtClean="0">
              <a:solidFill>
                <a:prstClr val="black"/>
              </a:solidFill>
              <a:cs typeface="Arial" charset="0"/>
            </a:endParaRPr>
          </a:p>
          <a:p>
            <a:pPr marL="171450" indent="-171450">
              <a:buFont typeface="Arial" pitchFamily="34" charset="0"/>
              <a:buChar char="•"/>
              <a:defRPr/>
            </a:pPr>
            <a:endParaRPr lang="en-GB" sz="1200" dirty="0" smtClean="0">
              <a:solidFill>
                <a:prstClr val="black"/>
              </a:solidFill>
              <a:cs typeface="Arial" charset="0"/>
            </a:endParaRPr>
          </a:p>
          <a:p>
            <a:pPr marL="171450" indent="-171450">
              <a:buFont typeface="Arial" pitchFamily="34" charset="0"/>
              <a:buChar char="•"/>
              <a:defRPr/>
            </a:pPr>
            <a:r>
              <a:rPr lang="en-US" sz="1200" dirty="0">
                <a:solidFill>
                  <a:schemeClr val="tx1"/>
                </a:solidFill>
                <a:cs typeface="Calibri" pitchFamily="34" charset="0"/>
              </a:rPr>
              <a:t>‘NICE cost impact and commissioning assessment: quality standard for stroke’ (NICE cost impact and commissioning assessment, 2010)</a:t>
            </a:r>
            <a:endParaRPr lang="en-GB" sz="1200" dirty="0">
              <a:solidFill>
                <a:prstClr val="black"/>
              </a:solidFill>
              <a:cs typeface="Arial" charset="0"/>
            </a:endParaRPr>
          </a:p>
          <a:p>
            <a:pPr marL="171450" indent="-171450">
              <a:buFont typeface="Arial" pitchFamily="34" charset="0"/>
              <a:buChar char="•"/>
              <a:defRPr/>
            </a:pPr>
            <a:endParaRPr lang="en-GB" sz="1200" dirty="0">
              <a:solidFill>
                <a:prstClr val="black"/>
              </a:solidFill>
            </a:endParaRPr>
          </a:p>
          <a:p>
            <a:endParaRPr lang="en-GB" dirty="0">
              <a:solidFill>
                <a:prstClr val="black"/>
              </a:solidFill>
            </a:endParaRPr>
          </a:p>
        </p:txBody>
      </p:sp>
      <p:pic>
        <p:nvPicPr>
          <p:cNvPr id="10" name="Picture 2" descr="C:\Users\jsauvageau\Desktop\4.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8470" y="1369814"/>
            <a:ext cx="197338" cy="4303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agmasrv1\sso$\Gestion_Deloitte\Global_Brand\- Templates\Icons\Iconography Deloitte\Icons Color Library\Icon_Book_LBLu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603" y="3283425"/>
            <a:ext cx="502841" cy="456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Cagmasrv1\sso$\Gestion_Deloitte\Global_Brand\- Templates\Icons\Iconography Deloitte\Icon_Stethoscope_Green.png"/>
          <p:cNvPicPr>
            <a:picLocks noChangeAspect="1" noChangeArrowheads="1"/>
          </p:cNvPicPr>
          <p:nvPr/>
        </p:nvPicPr>
        <p:blipFill>
          <a:blip r:embed="rId11" cstate="print">
            <a:duotone>
              <a:prstClr val="black"/>
              <a:schemeClr val="accent2">
                <a:tint val="45000"/>
                <a:satMod val="400000"/>
              </a:schemeClr>
            </a:duotone>
            <a:extLst>
              <a:ext uri="{BEBA8EAE-BF5A-486C-A8C5-ECC9F3942E4B}">
                <a14:imgProps xmlns:a14="http://schemas.microsoft.com/office/drawing/2010/main">
                  <a14:imgLayer r:embed="rId12">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0115" y="36018"/>
            <a:ext cx="448019" cy="50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6972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430582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26"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120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dirty="0"/>
              <a:t>The High Impact Interventions</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13</a:t>
            </a:fld>
            <a:endParaRPr lang="en-GB" dirty="0">
              <a:solidFill>
                <a:prstClr val="black"/>
              </a:solidFill>
            </a:endParaRPr>
          </a:p>
        </p:txBody>
      </p:sp>
      <p:grpSp>
        <p:nvGrpSpPr>
          <p:cNvPr id="2" name="Group 1"/>
          <p:cNvGrpSpPr/>
          <p:nvPr/>
        </p:nvGrpSpPr>
        <p:grpSpPr>
          <a:xfrm>
            <a:off x="335799" y="1401539"/>
            <a:ext cx="8677572" cy="4873129"/>
            <a:chOff x="335799" y="1536449"/>
            <a:chExt cx="8677572" cy="4873129"/>
          </a:xfrm>
        </p:grpSpPr>
        <p:sp>
          <p:nvSpPr>
            <p:cNvPr id="94" name="TextBox 93"/>
            <p:cNvSpPr txBox="1"/>
            <p:nvPr/>
          </p:nvSpPr>
          <p:spPr>
            <a:xfrm>
              <a:off x="788890" y="1536449"/>
              <a:ext cx="8224481" cy="4873129"/>
            </a:xfrm>
            <a:prstGeom prst="rect">
              <a:avLst/>
            </a:prstGeom>
            <a:noFill/>
          </p:spPr>
          <p:txBody>
            <a:bodyPr wrap="square" lIns="0" tIns="0" rIns="0" bIns="0" rtlCol="0">
              <a:spAutoFit/>
            </a:bodyPr>
            <a:lstStyle/>
            <a:p>
              <a:pPr>
                <a:spcAft>
                  <a:spcPts val="350"/>
                </a:spcAft>
                <a:defRPr/>
              </a:pPr>
              <a:r>
                <a:rPr lang="en-US" b="1" dirty="0" smtClean="0">
                  <a:solidFill>
                    <a:srgbClr val="FFFFFF">
                      <a:lumMod val="75000"/>
                    </a:srgbClr>
                  </a:solidFill>
                </a:rPr>
                <a:t>1. Early diagnosis</a:t>
              </a:r>
            </a:p>
            <a:p>
              <a:pPr marL="228600" indent="-228600">
                <a:spcAft>
                  <a:spcPts val="350"/>
                </a:spcAft>
                <a:buFontTx/>
                <a:buAutoNum type="arabicPeriod"/>
                <a:defRPr/>
              </a:pPr>
              <a:endParaRPr lang="en-US" b="1" dirty="0">
                <a:solidFill>
                  <a:srgbClr val="FFFFFF">
                    <a:lumMod val="75000"/>
                  </a:srgbClr>
                </a:solidFill>
              </a:endParaRPr>
            </a:p>
            <a:p>
              <a:pPr>
                <a:spcAft>
                  <a:spcPts val="350"/>
                </a:spcAft>
              </a:pPr>
              <a:r>
                <a:rPr lang="en-GB" b="1" dirty="0" smtClean="0">
                  <a:solidFill>
                    <a:srgbClr val="00ADC6"/>
                  </a:solidFill>
                  <a:cs typeface="Arial" charset="0"/>
                </a:rPr>
                <a:t>2. Reducing </a:t>
              </a:r>
              <a:r>
                <a:rPr lang="en-GB" b="1" dirty="0">
                  <a:solidFill>
                    <a:srgbClr val="00ADC6"/>
                  </a:solidFill>
                  <a:cs typeface="Arial" charset="0"/>
                </a:rPr>
                <a:t>variability </a:t>
              </a:r>
              <a:r>
                <a:rPr lang="en-GB" b="1" dirty="0" smtClean="0">
                  <a:solidFill>
                    <a:srgbClr val="00ADC6"/>
                  </a:solidFill>
                  <a:cs typeface="Arial" charset="0"/>
                </a:rPr>
                <a:t>within </a:t>
              </a:r>
              <a:r>
                <a:rPr lang="en-GB" b="1" dirty="0">
                  <a:solidFill>
                    <a:srgbClr val="00ADC6"/>
                  </a:solidFill>
                  <a:cs typeface="Arial" charset="0"/>
                </a:rPr>
                <a:t>primary care by optimising medicines use</a:t>
              </a:r>
              <a:endParaRPr lang="en-GB" b="1" dirty="0" smtClean="0">
                <a:solidFill>
                  <a:srgbClr val="00ADC6"/>
                </a:solidFill>
                <a:cs typeface="Arial" charset="0"/>
              </a:endParaRPr>
            </a:p>
            <a:p>
              <a:pPr>
                <a:spcAft>
                  <a:spcPts val="350"/>
                </a:spcAft>
                <a:defRPr/>
              </a:pPr>
              <a:endParaRPr lang="en-US" b="1" dirty="0" smtClean="0">
                <a:solidFill>
                  <a:srgbClr val="FFFFFF">
                    <a:lumMod val="75000"/>
                  </a:srgbClr>
                </a:solidFill>
              </a:endParaRPr>
            </a:p>
            <a:p>
              <a:pPr>
                <a:spcAft>
                  <a:spcPts val="350"/>
                </a:spcAft>
                <a:defRPr/>
              </a:pPr>
              <a:r>
                <a:rPr lang="en-US" b="1" dirty="0" smtClean="0">
                  <a:solidFill>
                    <a:srgbClr val="FFFFFF">
                      <a:lumMod val="75000"/>
                    </a:srgbClr>
                  </a:solidFill>
                </a:rPr>
                <a:t>3. Self-management: </a:t>
              </a:r>
              <a:r>
                <a:rPr lang="en-US" b="1" dirty="0">
                  <a:solidFill>
                    <a:srgbClr val="FFFFFF">
                      <a:lumMod val="75000"/>
                    </a:srgbClr>
                  </a:solidFill>
                </a:rPr>
                <a:t>patient-carer </a:t>
              </a:r>
              <a:r>
                <a:rPr lang="en-US" b="1" dirty="0" smtClean="0">
                  <a:solidFill>
                    <a:srgbClr val="FFFFFF">
                      <a:lumMod val="75000"/>
                    </a:srgbClr>
                  </a:solidFill>
                </a:rPr>
                <a:t>communities</a:t>
              </a:r>
              <a:endParaRPr lang="en-US" b="1" dirty="0">
                <a:solidFill>
                  <a:srgbClr val="FFFFFF">
                    <a:lumMod val="75000"/>
                  </a:srgbClr>
                </a:solidFill>
              </a:endParaRPr>
            </a:p>
            <a:p>
              <a:pPr>
                <a:spcAft>
                  <a:spcPts val="350"/>
                </a:spcAft>
                <a:defRPr/>
              </a:pPr>
              <a:endParaRPr lang="en-US" b="1" dirty="0" smtClean="0">
                <a:solidFill>
                  <a:srgbClr val="FFFFFF">
                    <a:lumMod val="75000"/>
                  </a:srgbClr>
                </a:solidFill>
              </a:endParaRPr>
            </a:p>
            <a:p>
              <a:pPr>
                <a:spcAft>
                  <a:spcPts val="350"/>
                </a:spcAft>
                <a:defRPr/>
              </a:pPr>
              <a:r>
                <a:rPr lang="en-US" b="1" dirty="0" smtClean="0">
                  <a:solidFill>
                    <a:srgbClr val="FFFFFF">
                      <a:lumMod val="75000"/>
                    </a:srgbClr>
                  </a:solidFill>
                </a:rPr>
                <a:t>4. Telehealth/telecare</a:t>
              </a:r>
            </a:p>
            <a:p>
              <a:pPr>
                <a:spcAft>
                  <a:spcPts val="350"/>
                </a:spcAft>
                <a:defRPr/>
              </a:pPr>
              <a:endParaRPr lang="en-US" b="1" dirty="0" smtClean="0">
                <a:solidFill>
                  <a:srgbClr val="FFFFFF">
                    <a:lumMod val="75000"/>
                  </a:srgbClr>
                </a:solidFill>
              </a:endParaRPr>
            </a:p>
            <a:p>
              <a:pPr>
                <a:spcAft>
                  <a:spcPts val="350"/>
                </a:spcAft>
                <a:defRPr/>
              </a:pPr>
              <a:r>
                <a:rPr lang="en-US" b="1" dirty="0" smtClean="0">
                  <a:solidFill>
                    <a:srgbClr val="FFFFFF">
                      <a:lumMod val="75000"/>
                    </a:srgbClr>
                  </a:solidFill>
                </a:rPr>
                <a:t>5. Case </a:t>
              </a:r>
              <a:r>
                <a:rPr lang="en-US" b="1" dirty="0">
                  <a:solidFill>
                    <a:srgbClr val="FFFFFF">
                      <a:lumMod val="75000"/>
                    </a:srgbClr>
                  </a:solidFill>
                </a:rPr>
                <a:t>management and coordinated </a:t>
              </a:r>
              <a:r>
                <a:rPr lang="en-US" b="1" dirty="0" smtClean="0">
                  <a:solidFill>
                    <a:srgbClr val="FFFFFF">
                      <a:lumMod val="75000"/>
                    </a:srgbClr>
                  </a:solidFill>
                </a:rPr>
                <a:t>care</a:t>
              </a:r>
              <a:endParaRPr lang="en-US" b="1" dirty="0">
                <a:solidFill>
                  <a:srgbClr val="FFFFFF">
                    <a:lumMod val="75000"/>
                  </a:srgbClr>
                </a:solidFill>
              </a:endParaRPr>
            </a:p>
            <a:p>
              <a:pPr>
                <a:spcAft>
                  <a:spcPts val="350"/>
                </a:spcAft>
                <a:defRPr/>
              </a:pPr>
              <a:endParaRPr lang="en-US" b="1" dirty="0" smtClean="0">
                <a:solidFill>
                  <a:srgbClr val="FFFFFF">
                    <a:lumMod val="75000"/>
                  </a:srgbClr>
                </a:solidFill>
              </a:endParaRPr>
            </a:p>
            <a:p>
              <a:pPr>
                <a:spcAft>
                  <a:spcPts val="350"/>
                </a:spcAft>
                <a:defRPr/>
              </a:pPr>
              <a:r>
                <a:rPr lang="en-US" b="1" dirty="0" smtClean="0">
                  <a:solidFill>
                    <a:srgbClr val="FFFFFF">
                      <a:lumMod val="75000"/>
                    </a:srgbClr>
                  </a:solidFill>
                </a:rPr>
                <a:t>6. Mental </a:t>
              </a:r>
              <a:r>
                <a:rPr lang="en-US" b="1" dirty="0">
                  <a:solidFill>
                    <a:srgbClr val="FFFFFF">
                      <a:lumMod val="75000"/>
                    </a:srgbClr>
                  </a:solidFill>
                </a:rPr>
                <a:t>Health – Rapid Assessment Interface and Discharge (RAID</a:t>
              </a:r>
              <a:r>
                <a:rPr lang="en-US" b="1" dirty="0" smtClean="0">
                  <a:solidFill>
                    <a:srgbClr val="FFFFFF">
                      <a:lumMod val="75000"/>
                    </a:srgbClr>
                  </a:solidFill>
                </a:rPr>
                <a:t>)</a:t>
              </a:r>
              <a:endParaRPr lang="en-US" b="1" dirty="0">
                <a:solidFill>
                  <a:srgbClr val="FFFFFF">
                    <a:lumMod val="75000"/>
                  </a:srgbClr>
                </a:solidFill>
              </a:endParaRPr>
            </a:p>
            <a:p>
              <a:pPr>
                <a:spcAft>
                  <a:spcPts val="350"/>
                </a:spcAft>
                <a:defRPr/>
              </a:pPr>
              <a:endParaRPr lang="en-US" b="1" dirty="0" smtClean="0">
                <a:solidFill>
                  <a:srgbClr val="FFFFFF">
                    <a:lumMod val="75000"/>
                  </a:srgbClr>
                </a:solidFill>
              </a:endParaRPr>
            </a:p>
            <a:p>
              <a:pPr>
                <a:spcAft>
                  <a:spcPts val="350"/>
                </a:spcAft>
              </a:pPr>
              <a:r>
                <a:rPr lang="en-GB" b="1" dirty="0" smtClean="0">
                  <a:solidFill>
                    <a:srgbClr val="FFFFFF">
                      <a:lumMod val="75000"/>
                    </a:srgbClr>
                  </a:solidFill>
                  <a:cs typeface="Arial" charset="0"/>
                </a:rPr>
                <a:t>7. Dementia Pathway</a:t>
              </a:r>
              <a:endParaRPr lang="en-GB" b="1" dirty="0">
                <a:solidFill>
                  <a:srgbClr val="FFFFFF">
                    <a:lumMod val="75000"/>
                  </a:srgbClr>
                </a:solidFill>
                <a:cs typeface="Arial" charset="0"/>
              </a:endParaRPr>
            </a:p>
            <a:p>
              <a:pPr>
                <a:spcAft>
                  <a:spcPts val="350"/>
                </a:spcAft>
                <a:defRPr/>
              </a:pPr>
              <a:endParaRPr lang="en-US" b="1" dirty="0" smtClean="0">
                <a:solidFill>
                  <a:srgbClr val="FFFFFF">
                    <a:lumMod val="75000"/>
                  </a:srgbClr>
                </a:solidFill>
              </a:endParaRPr>
            </a:p>
            <a:p>
              <a:pPr>
                <a:spcAft>
                  <a:spcPts val="350"/>
                </a:spcAft>
                <a:defRPr/>
              </a:pPr>
              <a:r>
                <a:rPr lang="en-US" b="1" dirty="0" smtClean="0">
                  <a:solidFill>
                    <a:srgbClr val="FFFFFF">
                      <a:lumMod val="75000"/>
                    </a:srgbClr>
                  </a:solidFill>
                </a:rPr>
                <a:t>8. Palliative care</a:t>
              </a:r>
              <a:endParaRPr lang="en-US" b="1" dirty="0">
                <a:solidFill>
                  <a:srgbClr val="FFFFFF">
                    <a:lumMod val="75000"/>
                  </a:srgbClr>
                </a:solidFill>
              </a:endParaRPr>
            </a:p>
          </p:txBody>
        </p:sp>
        <p:pic>
          <p:nvPicPr>
            <p:cNvPr id="17" name="Picture 6" descr="\\Cagmasrv1\sso$\Gestion_Deloitte\Global_Brand\- Templates\Icons\Iconography Deloitte\Icon_Laptop_DarkGreen.png"/>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3508469"/>
              <a:ext cx="336377" cy="3561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jsauvageau\Desktop\5.png"/>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5305152"/>
              <a:ext cx="336377" cy="41004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C:\Users\jsauvageau\Desktop\2.png"/>
            <p:cNvPicPr>
              <a:picLocks noChangeAspect="1" noChangeArrowheads="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6001020"/>
              <a:ext cx="336377" cy="27401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6" descr="C:\Users\davichapman\Documents\Research Services\Icons Color Library\Icon_People_group_MBlue.png"/>
            <p:cNvPicPr>
              <a:picLocks noChangeAspect="1" noChangeArrowheads="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2845319"/>
              <a:ext cx="336377" cy="31241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1" descr="C:\Users\davichapman\Documents\Research Services\Icons Color Library\Icon_Capsule_DGray.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5799" y="2235105"/>
              <a:ext cx="336377" cy="33574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C:\Users\jsauvageau\Desktop\4.png"/>
            <p:cNvPicPr>
              <a:picLocks noChangeAspect="1" noChangeArrowheads="1"/>
            </p:cNvPicPr>
            <p:nvPr/>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4207283"/>
              <a:ext cx="336377" cy="25951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7" descr="\\Cagmasrv1\sso$\Gestion_Deloitte\Global_Brand\- Templates\Icons\Iconography Deloitte\Icon_Stethoscope_Green.png"/>
            <p:cNvPicPr>
              <a:picLocks noChangeAspect="1" noChangeArrowheads="1"/>
            </p:cNvPicPr>
            <p:nvPr/>
          </p:nvPicPr>
          <p:blipFill>
            <a:blip r:embed="rId14" cstate="print">
              <a:duotone>
                <a:schemeClr val="bg2">
                  <a:shade val="45000"/>
                  <a:satMod val="135000"/>
                </a:schemeClr>
                <a:prstClr val="white"/>
              </a:duotone>
              <a:extLst>
                <a:ext uri="{BEBA8EAE-BF5A-486C-A8C5-ECC9F3942E4B}">
                  <a14:imgProps xmlns:a14="http://schemas.microsoft.com/office/drawing/2010/main">
                    <a14:imgLayer r:embed="rId1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35799" y="1567616"/>
              <a:ext cx="336377" cy="38257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8" descr="C:\Users\jsauvageau\Desktop\3.png"/>
            <p:cNvPicPr>
              <a:picLocks noChangeAspect="1" noChangeArrowheads="1"/>
            </p:cNvPicPr>
            <p:nvPr/>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4806321"/>
              <a:ext cx="336377" cy="3027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05795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8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7642" y="1986541"/>
            <a:ext cx="3960770" cy="322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Overview of medicines optimisation</a:t>
            </a:r>
            <a:endParaRPr lang="en-GB" sz="2000" dirty="0"/>
          </a:p>
        </p:txBody>
      </p:sp>
      <p:sp>
        <p:nvSpPr>
          <p:cNvPr id="7"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14</a:t>
            </a:fld>
            <a:endParaRPr lang="en-GB">
              <a:solidFill>
                <a:prstClr val="black"/>
              </a:solidFill>
            </a:endParaRPr>
          </a:p>
        </p:txBody>
      </p:sp>
      <p:sp>
        <p:nvSpPr>
          <p:cNvPr id="10" name="Rectangle 9"/>
          <p:cNvSpPr/>
          <p:nvPr/>
        </p:nvSpPr>
        <p:spPr>
          <a:xfrm>
            <a:off x="358775" y="1378606"/>
            <a:ext cx="4818867" cy="4708981"/>
          </a:xfrm>
          <a:prstGeom prst="rect">
            <a:avLst/>
          </a:prstGeom>
        </p:spPr>
        <p:txBody>
          <a:bodyPr wrap="square">
            <a:spAutoFit/>
          </a:bodyPr>
          <a:lstStyle/>
          <a:p>
            <a:pPr algn="just">
              <a:spcAft>
                <a:spcPts val="600"/>
              </a:spcAft>
            </a:pPr>
            <a:r>
              <a:rPr lang="en-GB" sz="1200" b="1" dirty="0" smtClean="0">
                <a:solidFill>
                  <a:srgbClr val="00ADC6"/>
                </a:solidFill>
              </a:rPr>
              <a:t>The four principles of medicines optimisation</a:t>
            </a:r>
          </a:p>
          <a:p>
            <a:pPr algn="just">
              <a:spcAft>
                <a:spcPts val="600"/>
              </a:spcAft>
            </a:pPr>
            <a:r>
              <a:rPr lang="en-GB" sz="1100" dirty="0">
                <a:cs typeface="Arial" charset="0"/>
              </a:rPr>
              <a:t>Medicines optimisation is a patient-focused approach to getting the best from investment in and use of medicines that requires a holistic approach, an enhanced level of patient centred professionalism, and partnership between clinical professionals and a patient</a:t>
            </a:r>
            <a:r>
              <a:rPr lang="en-GB" sz="1100" dirty="0" smtClean="0">
                <a:cs typeface="Arial" charset="0"/>
              </a:rPr>
              <a:t>.</a:t>
            </a:r>
            <a:endParaRPr lang="en-GB" sz="1100" dirty="0" smtClean="0"/>
          </a:p>
          <a:p>
            <a:pPr algn="just">
              <a:spcAft>
                <a:spcPts val="600"/>
              </a:spcAft>
            </a:pPr>
            <a:r>
              <a:rPr lang="en-GB" sz="1100" dirty="0"/>
              <a:t>The Royal Pharmaceutical Society, working with patient representatives, medical and nursing royal colleges, and the pharmaceutical industry, endorsed by NHS England, has </a:t>
            </a:r>
            <a:r>
              <a:rPr lang="en-GB" sz="1100" dirty="0" smtClean="0"/>
              <a:t>identified four key principles of medicines optimisation:</a:t>
            </a:r>
            <a:r>
              <a:rPr lang="en-GB" sz="1100" baseline="30000" dirty="0" smtClean="0"/>
              <a:t>1</a:t>
            </a:r>
            <a:endParaRPr lang="en-GB" sz="1100" baseline="30000" dirty="0"/>
          </a:p>
          <a:p>
            <a:pPr marL="228600" indent="-228600" algn="just">
              <a:spcAft>
                <a:spcPts val="600"/>
              </a:spcAft>
              <a:buFont typeface="+mj-lt"/>
              <a:buAutoNum type="arabicPeriod"/>
            </a:pPr>
            <a:r>
              <a:rPr lang="en-GB" sz="1100" b="1" dirty="0" smtClean="0"/>
              <a:t>Aim to understand the patient’s experience: </a:t>
            </a:r>
            <a:r>
              <a:rPr lang="en-GB" sz="1100" dirty="0" smtClean="0"/>
              <a:t>through an open, ongoing dialogue about the patient’s experience of using medicines, and recognising that the patient’s experience may change over time</a:t>
            </a:r>
          </a:p>
          <a:p>
            <a:pPr marL="228600" indent="-228600" algn="just">
              <a:spcAft>
                <a:spcPts val="600"/>
              </a:spcAft>
              <a:buFont typeface="+mj-lt"/>
              <a:buAutoNum type="arabicPeriod"/>
            </a:pPr>
            <a:r>
              <a:rPr lang="en-GB" sz="1100" b="1" dirty="0" smtClean="0"/>
              <a:t>Evidence based choice of medicines:</a:t>
            </a:r>
            <a:r>
              <a:rPr lang="en-GB" sz="1100" dirty="0" smtClean="0"/>
              <a:t> the most clinically appropriate and cost-effective medicines are used to meet the needs of the patient, informed by the best available evidence base</a:t>
            </a:r>
          </a:p>
          <a:p>
            <a:pPr marL="228600" indent="-228600" algn="just">
              <a:spcAft>
                <a:spcPts val="600"/>
              </a:spcAft>
              <a:buFont typeface="+mj-lt"/>
              <a:buAutoNum type="arabicPeriod"/>
            </a:pPr>
            <a:r>
              <a:rPr lang="en-GB" sz="1100" b="1" dirty="0"/>
              <a:t>Ensure medicines use is a safe as </a:t>
            </a:r>
            <a:r>
              <a:rPr lang="en-GB" sz="1100" b="1" dirty="0" smtClean="0"/>
              <a:t>possible: </a:t>
            </a:r>
            <a:r>
              <a:rPr lang="en-GB" sz="1100" dirty="0" smtClean="0"/>
              <a:t>healthcare practitioners take responsibility for safe </a:t>
            </a:r>
            <a:r>
              <a:rPr lang="en-GB" sz="1100" dirty="0"/>
              <a:t>use of medicines </a:t>
            </a:r>
            <a:r>
              <a:rPr lang="en-GB" sz="1100" dirty="0" smtClean="0"/>
              <a:t>and discuss this with patients and carers. This includes </a:t>
            </a:r>
            <a:r>
              <a:rPr lang="en-GB" sz="1100" dirty="0"/>
              <a:t>unwanted effects, interactions, safe processes and systems, and </a:t>
            </a:r>
            <a:r>
              <a:rPr lang="en-GB" sz="1100" dirty="0" smtClean="0"/>
              <a:t>effective communication </a:t>
            </a:r>
            <a:r>
              <a:rPr lang="en-GB" sz="1100" dirty="0"/>
              <a:t>between </a:t>
            </a:r>
            <a:r>
              <a:rPr lang="en-GB" sz="1100" dirty="0" smtClean="0"/>
              <a:t>professionals</a:t>
            </a:r>
            <a:endParaRPr lang="en-GB" sz="1100" dirty="0"/>
          </a:p>
          <a:p>
            <a:pPr marL="228600" indent="-228600" algn="just">
              <a:spcAft>
                <a:spcPts val="600"/>
              </a:spcAft>
              <a:buFont typeface="+mj-lt"/>
              <a:buAutoNum type="arabicPeriod"/>
            </a:pPr>
            <a:r>
              <a:rPr lang="en-GB" sz="1100" b="1" dirty="0" smtClean="0"/>
              <a:t>Make medicines optimisation part of routine practice: </a:t>
            </a:r>
            <a:r>
              <a:rPr lang="en-GB" sz="1100" dirty="0" smtClean="0"/>
              <a:t>healthcare professionals routinely discuss with one another and with patients how to achieve the best outcomes  from medicines</a:t>
            </a:r>
          </a:p>
          <a:p>
            <a:pPr marL="228600" indent="-228600" algn="just">
              <a:spcAft>
                <a:spcPts val="600"/>
              </a:spcAft>
              <a:buFont typeface="+mj-lt"/>
              <a:buAutoNum type="arabicPeriod"/>
            </a:pPr>
            <a:endParaRPr lang="en-GB" sz="1100" dirty="0" smtClean="0">
              <a:solidFill>
                <a:prstClr val="black"/>
              </a:solidFill>
            </a:endParaRPr>
          </a:p>
        </p:txBody>
      </p:sp>
      <p:sp>
        <p:nvSpPr>
          <p:cNvPr id="6" name="TextBox 5"/>
          <p:cNvSpPr txBox="1"/>
          <p:nvPr/>
        </p:nvSpPr>
        <p:spPr>
          <a:xfrm>
            <a:off x="358775" y="6005013"/>
            <a:ext cx="8280258" cy="276999"/>
          </a:xfrm>
          <a:prstGeom prst="rect">
            <a:avLst/>
          </a:prstGeom>
          <a:noFill/>
        </p:spPr>
        <p:txBody>
          <a:bodyPr wrap="square" lIns="0" tIns="0" rIns="0" bIns="0" rtlCol="0">
            <a:spAutoFit/>
          </a:bodyPr>
          <a:lstStyle/>
          <a:p>
            <a:pPr marL="228600" indent="-228600">
              <a:buAutoNum type="arabicPeriod"/>
            </a:pPr>
            <a:r>
              <a:rPr lang="en-GB" sz="900" dirty="0" smtClean="0">
                <a:latin typeface="Arial" pitchFamily="34" charset="0"/>
                <a:cs typeface="Arial" pitchFamily="34" charset="0"/>
              </a:rPr>
              <a:t>Royal Pharmaceutical Society, ‘Medicines optimisation: helping patients to make the most of medicines’ (May 2013</a:t>
            </a:r>
            <a:r>
              <a:rPr lang="en-GB" sz="900" dirty="0">
                <a:latin typeface="Arial" pitchFamily="34" charset="0"/>
                <a:cs typeface="Arial" pitchFamily="34" charset="0"/>
              </a:rPr>
              <a:t>) (</a:t>
            </a:r>
            <a:r>
              <a:rPr lang="en-GB" sz="900" dirty="0">
                <a:latin typeface="Arial" pitchFamily="34" charset="0"/>
                <a:cs typeface="Arial" pitchFamily="34" charset="0"/>
                <a:hlinkClick r:id="rId3"/>
              </a:rPr>
              <a:t>http://</a:t>
            </a:r>
            <a:r>
              <a:rPr lang="en-GB" sz="900" dirty="0" smtClean="0">
                <a:latin typeface="Arial" pitchFamily="34" charset="0"/>
                <a:cs typeface="Arial" pitchFamily="34" charset="0"/>
                <a:hlinkClick r:id="rId3"/>
              </a:rPr>
              <a:t>www.rpharms.com/promoting-pharmacy-pdfs/helping-patients-make-the-most-of-their-medicines.pdf</a:t>
            </a:r>
            <a:r>
              <a:rPr lang="en-GB" sz="900" dirty="0" smtClean="0">
                <a:latin typeface="Arial" pitchFamily="34" charset="0"/>
                <a:cs typeface="Arial" pitchFamily="34" charset="0"/>
              </a:rPr>
              <a:t>) </a:t>
            </a:r>
            <a:endParaRPr lang="en-GB" sz="900" dirty="0">
              <a:latin typeface="Arial" pitchFamily="34" charset="0"/>
              <a:cs typeface="Arial" pitchFamily="34" charset="0"/>
            </a:endParaRPr>
          </a:p>
        </p:txBody>
      </p:sp>
    </p:spTree>
    <p:extLst>
      <p:ext uri="{BB962C8B-B14F-4D97-AF65-F5344CB8AC3E}">
        <p14:creationId xmlns:p14="http://schemas.microsoft.com/office/powerpoint/2010/main" val="1508552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41380370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5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Case study: reducing variability within primary care</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15</a:t>
            </a:fld>
            <a:endParaRPr lang="en-GB">
              <a:solidFill>
                <a:prstClr val="black"/>
              </a:solidFill>
            </a:endParaRPr>
          </a:p>
        </p:txBody>
      </p:sp>
      <p:sp>
        <p:nvSpPr>
          <p:cNvPr id="2" name="Text Placeholder 1"/>
          <p:cNvSpPr>
            <a:spLocks noGrp="1"/>
          </p:cNvSpPr>
          <p:nvPr>
            <p:ph type="body" sz="quarter" idx="13"/>
          </p:nvPr>
        </p:nvSpPr>
        <p:spPr>
          <a:xfrm>
            <a:off x="358774" y="1243308"/>
            <a:ext cx="8499600" cy="463846"/>
          </a:xfrm>
        </p:spPr>
        <p:txBody>
          <a:bodyPr/>
          <a:lstStyle/>
          <a:p>
            <a:r>
              <a:rPr lang="en-GB" dirty="0">
                <a:solidFill>
                  <a:prstClr val="black"/>
                </a:solidFill>
              </a:rPr>
              <a:t>This primary care intervention focuses on reducing variability in cost and patient outcomes through addressing prescribing and secondary care referrals </a:t>
            </a:r>
          </a:p>
        </p:txBody>
      </p:sp>
      <p:graphicFrame>
        <p:nvGraphicFramePr>
          <p:cNvPr id="7" name="Table 6"/>
          <p:cNvGraphicFramePr>
            <a:graphicFrameLocks noGrp="1"/>
          </p:cNvGraphicFramePr>
          <p:nvPr>
            <p:extLst>
              <p:ext uri="{D42A27DB-BD31-4B8C-83A1-F6EECF244321}">
                <p14:modId xmlns:p14="http://schemas.microsoft.com/office/powerpoint/2010/main" val="1712991932"/>
              </p:ext>
            </p:extLst>
          </p:nvPr>
        </p:nvGraphicFramePr>
        <p:xfrm>
          <a:off x="355434" y="1688700"/>
          <a:ext cx="8389194" cy="45739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17428"/>
                <a:gridCol w="7171766"/>
              </a:tblGrid>
              <a:tr h="489191">
                <a:tc>
                  <a:txBody>
                    <a:bodyPr/>
                    <a:lstStyle/>
                    <a:p>
                      <a:r>
                        <a:rPr lang="en-GB" sz="1000" dirty="0" smtClean="0">
                          <a:solidFill>
                            <a:schemeClr val="tx1"/>
                          </a:solidFill>
                          <a:latin typeface="+mj-lt"/>
                        </a:rPr>
                        <a:t>Name and source of literature</a:t>
                      </a:r>
                      <a:endParaRPr lang="en-GB" sz="1000"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l" eaLnBrk="1" hangingPunct="1"/>
                      <a:r>
                        <a:rPr lang="en-GB" sz="1000" b="0" dirty="0" smtClean="0">
                          <a:solidFill>
                            <a:schemeClr val="tx1"/>
                          </a:solidFill>
                          <a:latin typeface="+mj-lt"/>
                          <a:cs typeface="Arial" charset="0"/>
                        </a:rPr>
                        <a:t>Reducing Unwarranted Variation to Deliver Efficiencies in Primary Care – NHS Erewash Clinical Commissioning Group</a:t>
                      </a:r>
                    </a:p>
                    <a:p>
                      <a:pPr algn="l" eaLnBrk="1" hangingPunct="1"/>
                      <a:r>
                        <a:rPr lang="en-GB" sz="1000" dirty="0" smtClean="0">
                          <a:hlinkClick r:id="rId7"/>
                        </a:rPr>
                        <a:t>http://www.england.nhs.uk/resources/resources-for-ccgs/out-frwrk/dom-2/d2-cs/#ere</a:t>
                      </a:r>
                      <a:endParaRPr lang="en-GB" sz="1000" b="0" dirty="0" smtClean="0">
                        <a:solidFill>
                          <a:schemeClr val="tx1"/>
                        </a:solidFill>
                        <a:latin typeface="+mj-lt"/>
                        <a:cs typeface="Arial" charset="0"/>
                      </a:endParaRPr>
                    </a:p>
                  </a:txBody>
                  <a:tcPr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1032737">
                <a:tc>
                  <a:txBody>
                    <a:bodyPr/>
                    <a:lstStyle/>
                    <a:p>
                      <a:r>
                        <a:rPr lang="en-GB" sz="1000" b="1" dirty="0" smtClean="0">
                          <a:solidFill>
                            <a:schemeClr val="tx1"/>
                          </a:solidFill>
                          <a:latin typeface="+mj-lt"/>
                        </a:rPr>
                        <a:t>Description of intervention</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smtClean="0">
                          <a:solidFill>
                            <a:schemeClr val="tx1"/>
                          </a:solidFill>
                          <a:latin typeface="+mj-lt"/>
                          <a:ea typeface="+mn-ea"/>
                          <a:cs typeface="Arial" charset="0"/>
                        </a:rPr>
                        <a:t>During 2011-12, the CCG was expected to deliver savings of £4.1m as part of the QIPP</a:t>
                      </a:r>
                      <a:r>
                        <a:rPr lang="en-GB" sz="1000" b="0" kern="1200" baseline="0" dirty="0" smtClean="0">
                          <a:solidFill>
                            <a:schemeClr val="tx1"/>
                          </a:solidFill>
                          <a:latin typeface="+mj-lt"/>
                          <a:ea typeface="+mn-ea"/>
                          <a:cs typeface="Arial" charset="0"/>
                        </a:rPr>
                        <a:t> </a:t>
                      </a:r>
                      <a:r>
                        <a:rPr lang="en-GB" sz="1000" b="0" kern="1200" dirty="0" smtClean="0">
                          <a:solidFill>
                            <a:schemeClr val="tx1"/>
                          </a:solidFill>
                          <a:latin typeface="+mj-lt"/>
                          <a:ea typeface="+mn-ea"/>
                          <a:cs typeface="Arial" charset="0"/>
                        </a:rPr>
                        <a:t>agenda. This programme tackled the productivity challenge by engaging with patients and concentrating on quality standards within Primary Care, impacting on all groups accessing primary care. The work was based on the Primary Care Foundation Report 2009, focusing on three</a:t>
                      </a:r>
                      <a:r>
                        <a:rPr lang="en-GB" sz="1000" b="0" kern="1200" baseline="0" dirty="0" smtClean="0">
                          <a:solidFill>
                            <a:schemeClr val="tx1"/>
                          </a:solidFill>
                          <a:latin typeface="+mj-lt"/>
                          <a:ea typeface="+mn-ea"/>
                          <a:cs typeface="Arial" charset="0"/>
                        </a:rPr>
                        <a:t> </a:t>
                      </a:r>
                      <a:r>
                        <a:rPr lang="en-GB" sz="1000" b="0" kern="1200" dirty="0" smtClean="0">
                          <a:solidFill>
                            <a:schemeClr val="tx1"/>
                          </a:solidFill>
                          <a:latin typeface="+mj-lt"/>
                          <a:ea typeface="+mn-ea"/>
                          <a:cs typeface="Arial" charset="0"/>
                        </a:rPr>
                        <a:t>aspects of</a:t>
                      </a:r>
                      <a:r>
                        <a:rPr lang="en-GB" sz="1000" b="0" kern="1200" baseline="0" dirty="0" smtClean="0">
                          <a:solidFill>
                            <a:schemeClr val="tx1"/>
                          </a:solidFill>
                          <a:latin typeface="+mj-lt"/>
                          <a:ea typeface="+mn-ea"/>
                          <a:cs typeface="Arial" charset="0"/>
                        </a:rPr>
                        <a:t> activity – referrals to secondary care, emergency admissions and prescribing. Specific changes in respect of these three areas include the circulation of comparison data packs, practices were visited by Fellow GPs, secondary care consultant master classes were held, introduction of prescribing advisors, a “buddying” system, and quality payments for the development of care plans.</a:t>
                      </a:r>
                      <a:endParaRPr lang="en-GB" sz="1800" b="0" i="0" u="none" strike="noStrike" kern="1200" baseline="0" dirty="0" smtClean="0">
                        <a:solidFill>
                          <a:schemeClr val="dk1"/>
                        </a:solidFill>
                        <a:latin typeface="+mn-lt"/>
                        <a:ea typeface="+mn-ea"/>
                        <a:cs typeface="+mn-cs"/>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1032737">
                <a:tc>
                  <a:txBody>
                    <a:bodyPr/>
                    <a:lstStyle/>
                    <a:p>
                      <a:r>
                        <a:rPr lang="en-GB" sz="1000" b="1" dirty="0" smtClean="0">
                          <a:solidFill>
                            <a:schemeClr val="tx1"/>
                          </a:solidFill>
                          <a:latin typeface="+mj-lt"/>
                        </a:rPr>
                        <a:t>Clinical outcomes</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kern="1200" baseline="0" dirty="0" smtClean="0">
                          <a:solidFill>
                            <a:schemeClr val="tx1"/>
                          </a:solidFill>
                          <a:latin typeface="+mn-lt"/>
                          <a:ea typeface="+mn-ea"/>
                          <a:cs typeface="Arial" charset="0"/>
                        </a:rPr>
                        <a:t>Building solid foundations to a patient-centred approach to optimising medicines use through engaging with patients, improving safety, collaboration across professions and sector, more appropriate prescribing and better monitoring of outcomes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kern="1200" baseline="0" dirty="0" smtClean="0">
                          <a:solidFill>
                            <a:schemeClr val="tx1"/>
                          </a:solidFill>
                          <a:latin typeface="+mj-lt"/>
                          <a:ea typeface="+mn-ea"/>
                          <a:cs typeface="Arial" charset="0"/>
                        </a:rPr>
                        <a:t>High levels of patient feedback </a:t>
                      </a:r>
                      <a:endParaRPr lang="en-GB" sz="1000" b="0" kern="1200" baseline="0" dirty="0" smtClean="0">
                        <a:solidFill>
                          <a:schemeClr val="tx1"/>
                        </a:solidFill>
                        <a:latin typeface="+mn-lt"/>
                        <a:ea typeface="+mn-ea"/>
                        <a:cs typeface="Arial" charset="0"/>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kern="1200" baseline="0" dirty="0" smtClean="0">
                          <a:solidFill>
                            <a:schemeClr val="tx1"/>
                          </a:solidFill>
                          <a:latin typeface="+mj-lt"/>
                          <a:ea typeface="+mn-ea"/>
                          <a:cs typeface="Arial" charset="0"/>
                        </a:rPr>
                        <a:t>Secondary care clinicians reporting less duplication of tests from improved systems and processes and improved quality of referral letters </a:t>
                      </a:r>
                    </a:p>
                    <a:p>
                      <a:pPr marL="171450" indent="-171450">
                        <a:buFont typeface="Arial" pitchFamily="34" charset="0"/>
                        <a:buChar char="•"/>
                      </a:pPr>
                      <a:r>
                        <a:rPr lang="en-GB" sz="1000" b="0" kern="1200" baseline="0" dirty="0" smtClean="0">
                          <a:solidFill>
                            <a:schemeClr val="tx1"/>
                          </a:solidFill>
                          <a:latin typeface="+mj-lt"/>
                          <a:ea typeface="+mn-ea"/>
                          <a:cs typeface="Arial" charset="0"/>
                        </a:rPr>
                        <a:t>More appropriate prescribing, driving better patient safety and experience </a:t>
                      </a: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1032737">
                <a:tc>
                  <a:txBody>
                    <a:bodyPr/>
                    <a:lstStyle/>
                    <a:p>
                      <a:r>
                        <a:rPr lang="en-GB" sz="1000" b="1" dirty="0" smtClean="0">
                          <a:solidFill>
                            <a:schemeClr val="tx1"/>
                          </a:solidFill>
                          <a:latin typeface="+mj-lt"/>
                        </a:rPr>
                        <a:t>Financial outcomes</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indent="-171450">
                        <a:buFont typeface="Arial" pitchFamily="34" charset="0"/>
                        <a:buChar char="•"/>
                      </a:pPr>
                      <a:r>
                        <a:rPr lang="en-GB" sz="1000" b="0" i="0" u="none" strike="noStrike" kern="1200" baseline="0" dirty="0" smtClean="0">
                          <a:solidFill>
                            <a:schemeClr val="dk1"/>
                          </a:solidFill>
                          <a:latin typeface="+mn-lt"/>
                          <a:ea typeface="+mn-ea"/>
                          <a:cs typeface="+mn-cs"/>
                        </a:rPr>
                        <a:t>Inappropriate hospital admissions prevented, down by 4% annually – (mainly long-term conditions and frail elderly) driving better outcomes and experience for these patients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i="0" u="none" strike="noStrike" kern="1200" baseline="0" dirty="0" smtClean="0">
                          <a:solidFill>
                            <a:schemeClr val="dk1"/>
                          </a:solidFill>
                          <a:latin typeface="+mn-lt"/>
                          <a:ea typeface="+mn-ea"/>
                          <a:cs typeface="+mn-cs"/>
                        </a:rPr>
                        <a:t>Secondary care referrals from practices were down 14% </a:t>
                      </a:r>
                    </a:p>
                    <a:p>
                      <a:pPr marL="171450" indent="-171450">
                        <a:buFont typeface="Arial" pitchFamily="34" charset="0"/>
                        <a:buChar char="•"/>
                      </a:pPr>
                      <a:r>
                        <a:rPr lang="en-GB" sz="1000" b="0" i="0" u="none" strike="noStrike" kern="1200" baseline="0" dirty="0" smtClean="0">
                          <a:solidFill>
                            <a:schemeClr val="dk1"/>
                          </a:solidFill>
                          <a:latin typeface="+mn-lt"/>
                          <a:ea typeface="+mn-ea"/>
                          <a:cs typeface="+mn-cs"/>
                        </a:rPr>
                        <a:t>Referral rate variance across 13 practices dropped from 202-378 per 1000 in 2010-11 to 174-257 - a reduction of over 50% in variation</a:t>
                      </a:r>
                    </a:p>
                    <a:p>
                      <a:pPr marL="171450" indent="-171450">
                        <a:buFont typeface="Arial" pitchFamily="34" charset="0"/>
                        <a:buChar char="•"/>
                      </a:pPr>
                      <a:r>
                        <a:rPr lang="en-GB" sz="1000" b="0" i="0" u="none" strike="noStrike" kern="1200" baseline="0" dirty="0" smtClean="0">
                          <a:solidFill>
                            <a:schemeClr val="dk1"/>
                          </a:solidFill>
                          <a:latin typeface="+mn-lt"/>
                          <a:ea typeface="+mn-ea"/>
                          <a:cs typeface="+mn-cs"/>
                        </a:rPr>
                        <a:t>These improvements led to £1.04m saving on referrals and admissions – 14-fold return on the investment in 2011-12 </a:t>
                      </a:r>
                    </a:p>
                    <a:p>
                      <a:pPr marL="171450" indent="-171450">
                        <a:buFont typeface="Arial" pitchFamily="34" charset="0"/>
                        <a:buChar char="•"/>
                      </a:pPr>
                      <a:r>
                        <a:rPr lang="en-GB" sz="1000" b="0" i="0" u="none" strike="noStrike" kern="1200" baseline="0" dirty="0" smtClean="0">
                          <a:solidFill>
                            <a:schemeClr val="dk1"/>
                          </a:solidFill>
                          <a:latin typeface="+mn-lt"/>
                          <a:ea typeface="+mn-ea"/>
                          <a:cs typeface="+mn-cs"/>
                        </a:rPr>
                        <a:t>In addition, the CCG’s prescribing overspend was cut by 75%, saving £600,000 </a:t>
                      </a: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550540">
                <a:tc>
                  <a:txBody>
                    <a:bodyPr/>
                    <a:lstStyle/>
                    <a:p>
                      <a:r>
                        <a:rPr lang="en-GB" sz="1000" b="1" dirty="0" smtClean="0">
                          <a:solidFill>
                            <a:schemeClr val="tx1"/>
                          </a:solidFill>
                          <a:latin typeface="+mj-lt"/>
                        </a:rPr>
                        <a:t>Relevance to Any town health system</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smtClean="0">
                          <a:solidFill>
                            <a:schemeClr val="tx1"/>
                          </a:solidFill>
                          <a:latin typeface="+mn-lt"/>
                          <a:ea typeface="+mn-ea"/>
                          <a:cs typeface="Arial" charset="0"/>
                        </a:rPr>
                        <a:t>Optimising</a:t>
                      </a:r>
                      <a:r>
                        <a:rPr lang="en-GB" sz="1000" b="0" kern="1200" baseline="0" dirty="0" smtClean="0">
                          <a:solidFill>
                            <a:schemeClr val="tx1"/>
                          </a:solidFill>
                          <a:latin typeface="+mn-lt"/>
                          <a:ea typeface="+mn-ea"/>
                          <a:cs typeface="Arial" charset="0"/>
                        </a:rPr>
                        <a:t> medicines use can help reduce variation in the care provided to patients. This not only improves quality of care and patient experience; financial savings on hospital care and prescribing can also be realised. </a:t>
                      </a:r>
                      <a:r>
                        <a:rPr lang="en-GB" sz="1000" b="0" kern="1200" dirty="0" smtClean="0">
                          <a:solidFill>
                            <a:schemeClr val="tx1"/>
                          </a:solidFill>
                          <a:latin typeface="+mn-lt"/>
                          <a:ea typeface="+mn-ea"/>
                          <a:cs typeface="Arial" charset="0"/>
                        </a:rPr>
                        <a:t>The success of this case study can be widely applied to Primary Care across the NHS.</a:t>
                      </a: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r>
            </a:tbl>
          </a:graphicData>
        </a:graphic>
      </p:graphicFrame>
      <p:pic>
        <p:nvPicPr>
          <p:cNvPr id="8" name="Picture 41" descr="C:\Users\davichapman\Documents\Research Services\Icons Color Library\Icon_Capsule_DGray.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115" y="36018"/>
            <a:ext cx="448019" cy="44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434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1131094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75"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Impact of interventions on quality: primary care</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16</a:t>
            </a:fld>
            <a:endParaRPr lang="en-GB" dirty="0">
              <a:solidFill>
                <a:prstClr val="black"/>
              </a:solidFill>
            </a:endParaRPr>
          </a:p>
        </p:txBody>
      </p:sp>
      <p:sp>
        <p:nvSpPr>
          <p:cNvPr id="2" name="Text Placeholder 1"/>
          <p:cNvSpPr>
            <a:spLocks noGrp="1"/>
          </p:cNvSpPr>
          <p:nvPr>
            <p:ph type="body" sz="quarter" idx="13"/>
          </p:nvPr>
        </p:nvSpPr>
        <p:spPr>
          <a:xfrm>
            <a:off x="358774" y="1124744"/>
            <a:ext cx="8499600" cy="279180"/>
          </a:xfrm>
        </p:spPr>
        <p:txBody>
          <a:bodyPr/>
          <a:lstStyle/>
          <a:p>
            <a:r>
              <a:rPr lang="en-GB" dirty="0">
                <a:solidFill>
                  <a:prstClr val="black"/>
                </a:solidFill>
              </a:rPr>
              <a:t>Primary </a:t>
            </a:r>
            <a:r>
              <a:rPr lang="en-GB" dirty="0" smtClean="0">
                <a:solidFill>
                  <a:prstClr val="black"/>
                </a:solidFill>
              </a:rPr>
              <a:t>care </a:t>
            </a:r>
            <a:r>
              <a:rPr lang="en-GB" dirty="0">
                <a:solidFill>
                  <a:prstClr val="black"/>
                </a:solidFill>
              </a:rPr>
              <a:t>– </a:t>
            </a:r>
            <a:r>
              <a:rPr lang="en-GB" dirty="0">
                <a:solidFill>
                  <a:prstClr val="black"/>
                </a:solidFill>
                <a:cs typeface="Arial" charset="0"/>
              </a:rPr>
              <a:t>Reducing </a:t>
            </a:r>
            <a:r>
              <a:rPr lang="en-GB" dirty="0" smtClean="0">
                <a:solidFill>
                  <a:prstClr val="black"/>
                </a:solidFill>
                <a:cs typeface="Arial" charset="0"/>
              </a:rPr>
              <a:t>unwarranted </a:t>
            </a:r>
            <a:r>
              <a:rPr lang="en-GB" dirty="0">
                <a:solidFill>
                  <a:prstClr val="black"/>
                </a:solidFill>
                <a:cs typeface="Arial" charset="0"/>
              </a:rPr>
              <a:t>v</a:t>
            </a:r>
            <a:r>
              <a:rPr lang="en-GB" dirty="0" smtClean="0">
                <a:solidFill>
                  <a:prstClr val="black"/>
                </a:solidFill>
                <a:cs typeface="Arial" charset="0"/>
              </a:rPr>
              <a:t>ariation </a:t>
            </a:r>
            <a:r>
              <a:rPr lang="en-GB" dirty="0">
                <a:solidFill>
                  <a:prstClr val="black"/>
                </a:solidFill>
                <a:cs typeface="Arial" charset="0"/>
              </a:rPr>
              <a:t>in NHS Erewash Clinical Commissioning </a:t>
            </a:r>
            <a:r>
              <a:rPr lang="en-GB" dirty="0" smtClean="0">
                <a:solidFill>
                  <a:prstClr val="black"/>
                </a:solidFill>
                <a:cs typeface="Arial" charset="0"/>
              </a:rPr>
              <a:t>Group</a:t>
            </a:r>
            <a:endParaRPr lang="en-GB" dirty="0">
              <a:solidFill>
                <a:prstClr val="black"/>
              </a:solidFill>
              <a:cs typeface="Arial"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90737909"/>
              </p:ext>
            </p:extLst>
          </p:nvPr>
        </p:nvGraphicFramePr>
        <p:xfrm>
          <a:off x="358775" y="1484784"/>
          <a:ext cx="8391600" cy="47125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350000"/>
                <a:gridCol w="2246400"/>
                <a:gridCol w="651600"/>
                <a:gridCol w="3470400"/>
                <a:gridCol w="673200"/>
              </a:tblGrid>
              <a:tr h="378297">
                <a:tc>
                  <a:txBody>
                    <a:bodyPr/>
                    <a:lstStyle/>
                    <a:p>
                      <a:pPr algn="ctr"/>
                      <a:r>
                        <a:rPr lang="en-GB" sz="800" b="1" dirty="0" smtClean="0">
                          <a:solidFill>
                            <a:schemeClr val="tx1"/>
                          </a:solidFill>
                          <a:latin typeface="+mj-lt"/>
                        </a:rPr>
                        <a:t>Ambition</a:t>
                      </a:r>
                      <a:endParaRPr lang="en-GB" sz="800" b="1" dirty="0">
                        <a:solidFill>
                          <a:schemeClr val="tx1"/>
                        </a:solidFill>
                        <a:latin typeface="+mj-lt"/>
                      </a:endParaRPr>
                    </a:p>
                  </a:txBody>
                  <a:tcPr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800" b="1" i="0" dirty="0" smtClean="0">
                          <a:solidFill>
                            <a:schemeClr val="tx1"/>
                          </a:solidFill>
                          <a:latin typeface="+mj-lt"/>
                          <a:cs typeface="Arial" charset="0"/>
                        </a:rPr>
                        <a:t>CCG Indicator</a:t>
                      </a:r>
                    </a:p>
                  </a:txBody>
                  <a:tcPr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800" b="1" i="0" dirty="0" smtClean="0">
                          <a:solidFill>
                            <a:schemeClr val="tx1"/>
                          </a:solidFill>
                          <a:latin typeface="+mj-lt"/>
                          <a:cs typeface="Arial" charset="0"/>
                        </a:rPr>
                        <a:t>Indicator Number</a:t>
                      </a:r>
                    </a:p>
                  </a:txBody>
                  <a:tcPr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800" b="1" i="0" dirty="0" smtClean="0">
                          <a:solidFill>
                            <a:schemeClr val="tx1"/>
                          </a:solidFill>
                          <a:latin typeface="+mj-lt"/>
                          <a:cs typeface="Arial" charset="0"/>
                        </a:rPr>
                        <a:t>Effect of Intervention</a:t>
                      </a:r>
                    </a:p>
                  </a:txBody>
                  <a:tcPr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800" b="1" i="0" dirty="0" smtClean="0">
                          <a:solidFill>
                            <a:schemeClr val="tx1"/>
                          </a:solidFill>
                          <a:latin typeface="+mj-lt"/>
                          <a:cs typeface="Arial" charset="0"/>
                        </a:rPr>
                        <a:t>Effect</a:t>
                      </a:r>
                      <a:r>
                        <a:rPr lang="en-GB" sz="800" b="1" i="0" baseline="0" dirty="0" smtClean="0">
                          <a:solidFill>
                            <a:schemeClr val="tx1"/>
                          </a:solidFill>
                          <a:latin typeface="+mj-lt"/>
                          <a:cs typeface="Arial" charset="0"/>
                        </a:rPr>
                        <a:t> on Quality</a:t>
                      </a:r>
                      <a:endParaRPr lang="en-GB" sz="800" b="1" i="0" dirty="0" smtClean="0">
                        <a:solidFill>
                          <a:schemeClr val="tx1"/>
                        </a:solidFill>
                        <a:latin typeface="+mj-lt"/>
                        <a:cs typeface="Arial" charset="0"/>
                      </a:endParaRPr>
                    </a:p>
                  </a:txBody>
                  <a:tcPr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4812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rPr>
                        <a:t>1. </a:t>
                      </a:r>
                      <a:r>
                        <a:rPr lang="en-GB" sz="800" dirty="0" smtClean="0"/>
                        <a:t>Secure additional years of life</a:t>
                      </a:r>
                      <a:endParaRPr lang="en-GB" sz="800" b="1" dirty="0">
                        <a:solidFill>
                          <a:schemeClr val="tx1"/>
                        </a:solidFill>
                        <a:latin typeface="+mj-lt"/>
                      </a:endParaRP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r>
                        <a:rPr lang="en-GB" sz="800" b="0" dirty="0" smtClean="0">
                          <a:solidFill>
                            <a:schemeClr val="tx1"/>
                          </a:solidFill>
                          <a:latin typeface="+mn-lt"/>
                          <a:cs typeface="Arial" charset="0"/>
                        </a:rPr>
                        <a:t>Potential years of life lost (PYLL) from causes considered amenable to healthcare - Adults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r>
                        <a:rPr lang="en-GB" sz="800" b="0" dirty="0" smtClean="0">
                          <a:solidFill>
                            <a:schemeClr val="tx1"/>
                          </a:solidFill>
                          <a:latin typeface="+mj-lt"/>
                          <a:cs typeface="Arial" charset="0"/>
                        </a:rPr>
                        <a:t>1.1</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kern="1200" baseline="0" dirty="0" smtClean="0">
                          <a:solidFill>
                            <a:schemeClr val="tx1"/>
                          </a:solidFill>
                          <a:latin typeface="+mn-lt"/>
                          <a:ea typeface="+mn-ea"/>
                          <a:cs typeface="Arial" charset="0"/>
                        </a:rPr>
                        <a:t>T</a:t>
                      </a:r>
                      <a:r>
                        <a:rPr lang="en-GB" sz="800" b="0" kern="1200" dirty="0" smtClean="0">
                          <a:solidFill>
                            <a:schemeClr val="tx1"/>
                          </a:solidFill>
                          <a:latin typeface="+mn-lt"/>
                          <a:ea typeface="+mn-ea"/>
                          <a:cs typeface="Arial" charset="0"/>
                        </a:rPr>
                        <a:t>he literature review has not</a:t>
                      </a:r>
                      <a:r>
                        <a:rPr lang="en-GB" sz="800" b="0" kern="1200" baseline="0" dirty="0" smtClean="0">
                          <a:solidFill>
                            <a:schemeClr val="tx1"/>
                          </a:solidFill>
                          <a:latin typeface="+mn-lt"/>
                          <a:ea typeface="+mn-ea"/>
                          <a:cs typeface="Arial" charset="0"/>
                        </a:rPr>
                        <a:t> revealed that this intervention would produce a significant effect upon PYLL</a:t>
                      </a:r>
                      <a:endParaRPr lang="en-GB" sz="800" b="0" kern="1200" dirty="0" smtClean="0">
                        <a:solidFill>
                          <a:schemeClr val="tx1"/>
                        </a:solidFill>
                        <a:latin typeface="+mn-lt"/>
                        <a:ea typeface="+mn-ea"/>
                        <a:cs typeface="Arial" charset="0"/>
                      </a:endParaRP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rowSpan="2">
                  <a:txBody>
                    <a:bodyPr/>
                    <a:lstStyle/>
                    <a:p>
                      <a:pPr marL="0" indent="0" algn="l" eaLnBrk="1" hangingPunct="1">
                        <a:buFont typeface="Arial" pitchFamily="34" charset="0"/>
                        <a:buNone/>
                      </a:pPr>
                      <a:endParaRPr lang="en-GB" sz="800" b="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48120">
                <a:tc vMerge="1">
                  <a:txBody>
                    <a:bodyPr/>
                    <a:lstStyle/>
                    <a:p>
                      <a:endParaRPr lang="en-GB"/>
                    </a:p>
                  </a:txBody>
                  <a:tcPr/>
                </a:tc>
                <a:tc>
                  <a:txBody>
                    <a:bodyPr/>
                    <a:lstStyle/>
                    <a:p>
                      <a:pPr marL="0" indent="0" algn="l" eaLnBrk="1" hangingPunct="1">
                        <a:buFont typeface="Arial" pitchFamily="34" charset="0"/>
                        <a:buNone/>
                      </a:pPr>
                      <a:r>
                        <a:rPr lang="en-GB" sz="800" b="0" dirty="0" smtClean="0">
                          <a:solidFill>
                            <a:schemeClr val="tx1"/>
                          </a:solidFill>
                          <a:latin typeface="+mn-lt"/>
                          <a:cs typeface="Arial" charset="0"/>
                        </a:rPr>
                        <a:t>Potential years of life lost (PYLL) from causes considered amenable to healthcare - Children and young people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r>
                        <a:rPr lang="en-GB" sz="800" b="0" dirty="0" smtClean="0">
                          <a:solidFill>
                            <a:schemeClr val="tx1"/>
                          </a:solidFill>
                          <a:latin typeface="+mj-lt"/>
                          <a:cs typeface="Arial" charset="0"/>
                        </a:rPr>
                        <a:t>1.1</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r>
              <a:tr h="5717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rPr>
                        <a:t>2. </a:t>
                      </a:r>
                      <a:r>
                        <a:rPr lang="en-GB" sz="800" dirty="0" smtClean="0"/>
                        <a:t>Increase QoL for People with Long-Term Conditions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l" eaLnBrk="1" hangingPunct="1"/>
                      <a:r>
                        <a:rPr lang="en-GB" sz="800" b="0" dirty="0" smtClean="0">
                          <a:solidFill>
                            <a:schemeClr val="tx1"/>
                          </a:solidFill>
                          <a:latin typeface="+mn-lt"/>
                          <a:cs typeface="Arial" charset="0"/>
                        </a:rPr>
                        <a:t>Health-related quality of life for people with long-term conditions (EQ5D)</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800" b="0" dirty="0" smtClean="0">
                          <a:solidFill>
                            <a:schemeClr val="tx1"/>
                          </a:solidFill>
                          <a:latin typeface="+mj-lt"/>
                          <a:cs typeface="Arial" charset="0"/>
                        </a:rPr>
                        <a:t>2</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kern="1200" baseline="0" dirty="0" smtClean="0">
                          <a:solidFill>
                            <a:schemeClr val="tx1"/>
                          </a:solidFill>
                          <a:latin typeface="+mn-lt"/>
                          <a:ea typeface="+mn-ea"/>
                          <a:cs typeface="Arial" charset="0"/>
                        </a:rPr>
                        <a:t>It is expected that the aspect of this intervention relating to </a:t>
                      </a:r>
                      <a:r>
                        <a:rPr lang="en-GB" sz="800" b="0" kern="1200" dirty="0" smtClean="0">
                          <a:solidFill>
                            <a:schemeClr val="tx1"/>
                          </a:solidFill>
                          <a:latin typeface="+mn-lt"/>
                          <a:ea typeface="+mn-ea"/>
                          <a:cs typeface="Arial" charset="0"/>
                        </a:rPr>
                        <a:t>safe and appropriate use of medicines </a:t>
                      </a:r>
                      <a:r>
                        <a:rPr lang="en-GB" sz="800" b="0" kern="1200" baseline="0" dirty="0" smtClean="0">
                          <a:solidFill>
                            <a:schemeClr val="tx1"/>
                          </a:solidFill>
                          <a:latin typeface="+mn-lt"/>
                          <a:ea typeface="+mn-ea"/>
                          <a:cs typeface="Arial" charset="0"/>
                        </a:rPr>
                        <a:t>would have a significant impact upon patient quality of life as a secondary benefit of a reduction in drug-related adverse effects</a:t>
                      </a:r>
                      <a:endParaRPr lang="en-GB" sz="800" b="0" kern="1200" dirty="0" smtClean="0">
                        <a:solidFill>
                          <a:schemeClr val="tx1"/>
                        </a:solidFill>
                        <a:latin typeface="+mn-lt"/>
                        <a:ea typeface="+mn-ea"/>
                        <a:cs typeface="Arial" charset="0"/>
                      </a:endParaRP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800" b="0" kern="1200" dirty="0" smtClean="0">
                        <a:solidFill>
                          <a:schemeClr val="tx1"/>
                        </a:solidFill>
                        <a:latin typeface="+mn-lt"/>
                        <a:ea typeface="+mn-ea"/>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48120">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rPr>
                        <a:t>3. </a:t>
                      </a:r>
                      <a:r>
                        <a:rPr lang="en-GB" sz="800" dirty="0" smtClean="0"/>
                        <a:t>Reduce unnecessary time spent in hospital</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800" dirty="0" smtClean="0"/>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n-lt"/>
                          <a:cs typeface="Arial" charset="0"/>
                        </a:rPr>
                        <a:t>Unplanned hospitalisation for chronic ambulatory care sensitive conditions (updated methodology)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2.6</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rowSpan="4">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This intervention has</a:t>
                      </a:r>
                      <a:r>
                        <a:rPr lang="en-GB" sz="800" b="0" baseline="0" dirty="0" smtClean="0">
                          <a:solidFill>
                            <a:schemeClr val="tx1"/>
                          </a:solidFill>
                          <a:latin typeface="+mj-lt"/>
                          <a:cs typeface="Arial" charset="0"/>
                        </a:rPr>
                        <a:t> produced an overall 14% reduction in elective referrals to secondary care. The literature does not suggest a reduction in unplanned admissions</a:t>
                      </a:r>
                      <a:r>
                        <a:rPr lang="en-GB" sz="800" b="0" baseline="30000" dirty="0" smtClean="0">
                          <a:solidFill>
                            <a:schemeClr val="tx1"/>
                          </a:solidFill>
                          <a:latin typeface="+mj-lt"/>
                          <a:cs typeface="Arial" charset="0"/>
                        </a:rPr>
                        <a:t>1</a:t>
                      </a:r>
                      <a:r>
                        <a:rPr lang="en-GB" sz="800" b="0" baseline="0" dirty="0" smtClean="0">
                          <a:solidFill>
                            <a:schemeClr val="tx1"/>
                          </a:solidFill>
                          <a:latin typeface="+mj-lt"/>
                          <a:cs typeface="Arial" charset="0"/>
                        </a:rPr>
                        <a:t> However, techniques regarding </a:t>
                      </a:r>
                      <a:r>
                        <a:rPr lang="en-GB" sz="800" b="0" kern="1200" dirty="0" smtClean="0">
                          <a:solidFill>
                            <a:schemeClr val="tx1"/>
                          </a:solidFill>
                          <a:latin typeface="+mn-lt"/>
                          <a:ea typeface="+mn-ea"/>
                          <a:cs typeface="Arial" charset="0"/>
                        </a:rPr>
                        <a:t>safe and appropriate use of medicines </a:t>
                      </a:r>
                      <a:r>
                        <a:rPr lang="en-GB" sz="800" b="0" baseline="0" dirty="0" smtClean="0">
                          <a:solidFill>
                            <a:schemeClr val="tx1"/>
                          </a:solidFill>
                          <a:latin typeface="+mj-lt"/>
                          <a:cs typeface="Arial" charset="0"/>
                        </a:rPr>
                        <a:t>might be expected to also reduce emergency admissions as a secondary benefit of a reduction in drug-related adverse effects</a:t>
                      </a:r>
                      <a:endParaRPr lang="en-GB" sz="800" b="0" baseline="3000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rowSpan="4">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800" b="0" baseline="3000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48120">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n-lt"/>
                          <a:cs typeface="Arial" charset="0"/>
                        </a:rPr>
                        <a:t>Unplanned hospitalisation for asthma, diabetes and epilepsy in under 19s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2.7</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r>
              <a:tr h="348120">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n-lt"/>
                          <a:cs typeface="Arial" charset="0"/>
                        </a:rPr>
                        <a:t>Emergency admissions for acute conditions that should not usually require hospital admission (updated methodology)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3.1</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r>
              <a:tr h="348120">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n-lt"/>
                          <a:cs typeface="Arial" charset="0"/>
                        </a:rPr>
                        <a:t>Emergency admissions for children with lower respiratory tract infections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3.4</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r>
              <a:tr h="6119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t>4. Increase the proportion of older people living independently following discharge</a:t>
                      </a:r>
                      <a:endParaRPr lang="en-GB" sz="800" b="1" dirty="0">
                        <a:solidFill>
                          <a:schemeClr val="tx1"/>
                        </a:solidFill>
                        <a:latin typeface="+mj-lt"/>
                      </a:endParaRP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n-lt"/>
                          <a:cs typeface="Arial" charset="0"/>
                        </a:rPr>
                        <a:t>[Proxy] Proportion of older people (65 and over) who were still at home 91 days after discharge from hospital into reablement / rehabilitation services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2B</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None yet</a:t>
                      </a:r>
                      <a:r>
                        <a:rPr lang="en-GB" sz="800" b="0" baseline="0" dirty="0" smtClean="0">
                          <a:solidFill>
                            <a:schemeClr val="tx1"/>
                          </a:solidFill>
                          <a:latin typeface="+mj-lt"/>
                          <a:cs typeface="Arial" charset="0"/>
                        </a:rPr>
                        <a:t> quantified – however, it may be expected that some of the reduction in referrals produced by this intervention will produce a positive impact on Ambition 4</a:t>
                      </a:r>
                      <a:endParaRPr lang="en-GB" sz="800" b="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800" b="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63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rPr>
                        <a:t>5. </a:t>
                      </a:r>
                      <a:r>
                        <a:rPr lang="en-GB" sz="800" dirty="0" smtClean="0"/>
                        <a:t>Reduce poor hospital care feedback</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n-lt"/>
                          <a:cs typeface="Arial" charset="0"/>
                        </a:rPr>
                        <a:t>Patient experience of hospital care</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cs typeface="Arial" charset="0"/>
                        </a:rPr>
                        <a:t>4b</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kern="1200" dirty="0" smtClean="0">
                          <a:solidFill>
                            <a:schemeClr val="tx1"/>
                          </a:solidFill>
                          <a:latin typeface="+mn-lt"/>
                          <a:ea typeface="+mn-ea"/>
                          <a:cs typeface="Arial" charset="0"/>
                        </a:rPr>
                        <a:t>This intervention does not target patient</a:t>
                      </a:r>
                      <a:r>
                        <a:rPr lang="en-GB" sz="800" b="0" kern="1200" baseline="0" dirty="0" smtClean="0">
                          <a:solidFill>
                            <a:schemeClr val="tx1"/>
                          </a:solidFill>
                          <a:latin typeface="+mn-lt"/>
                          <a:ea typeface="+mn-ea"/>
                          <a:cs typeface="Arial" charset="0"/>
                        </a:rPr>
                        <a:t> experience of hospital care, and so is not expected to produce a change in Ambition 5</a:t>
                      </a:r>
                      <a:endParaRPr lang="en-GB" sz="800" b="0" kern="1200" dirty="0" smtClean="0">
                        <a:solidFill>
                          <a:schemeClr val="tx1"/>
                        </a:solidFill>
                        <a:latin typeface="+mn-lt"/>
                        <a:ea typeface="+mn-ea"/>
                        <a:cs typeface="Arial" charset="0"/>
                      </a:endParaRP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800" b="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63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t>7. Significantly reduce hospital avoidable deaths</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rPr>
                        <a:t>Hospital deaths attributable to problems in care</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algn="ctr"/>
                      <a:r>
                        <a:rPr lang="en-GB" sz="800" dirty="0" smtClean="0"/>
                        <a:t>5c</a:t>
                      </a:r>
                      <a:endParaRPr lang="en-GB" sz="800" dirty="0"/>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kern="1200" dirty="0" smtClean="0">
                          <a:solidFill>
                            <a:schemeClr val="tx1"/>
                          </a:solidFill>
                          <a:latin typeface="+mn-lt"/>
                          <a:ea typeface="+mn-ea"/>
                          <a:cs typeface="Arial" charset="0"/>
                        </a:rPr>
                        <a:t>This intervention does not target</a:t>
                      </a:r>
                      <a:r>
                        <a:rPr lang="en-GB" sz="800" b="0" kern="1200" baseline="0" dirty="0" smtClean="0">
                          <a:solidFill>
                            <a:schemeClr val="tx1"/>
                          </a:solidFill>
                          <a:latin typeface="+mn-lt"/>
                          <a:ea typeface="+mn-ea"/>
                          <a:cs typeface="Arial" charset="0"/>
                        </a:rPr>
                        <a:t> hospital care, and so is not expected to produce a change in Ambition 7</a:t>
                      </a:r>
                      <a:endParaRPr lang="en-GB" sz="800" b="0" kern="1200" dirty="0" smtClean="0">
                        <a:solidFill>
                          <a:schemeClr val="tx1"/>
                        </a:solidFill>
                        <a:latin typeface="+mn-lt"/>
                        <a:ea typeface="+mn-ea"/>
                        <a:cs typeface="Arial" charset="0"/>
                      </a:endParaRP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800" b="0" kern="1200" dirty="0" smtClean="0">
                        <a:solidFill>
                          <a:schemeClr val="tx1"/>
                        </a:solidFill>
                        <a:latin typeface="+mn-lt"/>
                        <a:ea typeface="+mn-ea"/>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r>
            </a:tbl>
          </a:graphicData>
        </a:graphic>
      </p:graphicFrame>
      <p:sp>
        <p:nvSpPr>
          <p:cNvPr id="9" name="TextBox 8"/>
          <p:cNvSpPr txBox="1"/>
          <p:nvPr/>
        </p:nvSpPr>
        <p:spPr>
          <a:xfrm>
            <a:off x="358775" y="6537709"/>
            <a:ext cx="8385853" cy="123111"/>
          </a:xfrm>
          <a:prstGeom prst="rect">
            <a:avLst/>
          </a:prstGeom>
          <a:noFill/>
        </p:spPr>
        <p:txBody>
          <a:bodyPr wrap="square" lIns="0" tIns="0" rIns="0" bIns="0" rtlCol="0">
            <a:spAutoFit/>
          </a:bodyPr>
          <a:lstStyle/>
          <a:p>
            <a:r>
              <a:rPr lang="en-GB" sz="800" b="1" dirty="0" smtClean="0">
                <a:solidFill>
                  <a:prstClr val="black"/>
                </a:solidFill>
                <a:cs typeface="Arial" pitchFamily="34" charset="0"/>
              </a:rPr>
              <a:t>Source: </a:t>
            </a:r>
            <a:r>
              <a:rPr lang="en-GB" sz="800" dirty="0" smtClean="0">
                <a:solidFill>
                  <a:prstClr val="black"/>
                </a:solidFill>
                <a:cs typeface="Arial" pitchFamily="34" charset="0"/>
              </a:rPr>
              <a:t>(</a:t>
            </a:r>
            <a:r>
              <a:rPr lang="en-GB" sz="800" dirty="0">
                <a:solidFill>
                  <a:prstClr val="black"/>
                </a:solidFill>
                <a:cs typeface="Arial" pitchFamily="34" charset="0"/>
              </a:rPr>
              <a:t>1) </a:t>
            </a:r>
            <a:r>
              <a:rPr lang="en-GB" sz="800" i="1" dirty="0" smtClean="0">
                <a:solidFill>
                  <a:prstClr val="black"/>
                </a:solidFill>
                <a:cs typeface="Arial" pitchFamily="34" charset="0"/>
              </a:rPr>
              <a:t>‘0404 </a:t>
            </a:r>
            <a:r>
              <a:rPr lang="en-GB" sz="800" i="1" dirty="0">
                <a:solidFill>
                  <a:prstClr val="black"/>
                </a:solidFill>
                <a:cs typeface="Arial" pitchFamily="34" charset="0"/>
              </a:rPr>
              <a:t>Case Study - QIPP CQUIN - Reducing </a:t>
            </a:r>
            <a:r>
              <a:rPr lang="en-GB" sz="800" i="1" dirty="0" smtClean="0">
                <a:solidFill>
                  <a:prstClr val="black"/>
                </a:solidFill>
                <a:cs typeface="Arial" pitchFamily="34" charset="0"/>
              </a:rPr>
              <a:t>Unwarranted </a:t>
            </a:r>
            <a:r>
              <a:rPr lang="en-GB" sz="800" i="1" dirty="0">
                <a:solidFill>
                  <a:prstClr val="black"/>
                </a:solidFill>
                <a:cs typeface="Arial" pitchFamily="34" charset="0"/>
              </a:rPr>
              <a:t>Variation to Deliver </a:t>
            </a:r>
            <a:r>
              <a:rPr lang="en-GB" sz="800" i="1" dirty="0" smtClean="0">
                <a:solidFill>
                  <a:prstClr val="black"/>
                </a:solidFill>
                <a:cs typeface="Arial" pitchFamily="34" charset="0"/>
              </a:rPr>
              <a:t>Efficiencies </a:t>
            </a:r>
            <a:r>
              <a:rPr lang="en-GB" sz="800" i="1" dirty="0">
                <a:solidFill>
                  <a:prstClr val="black"/>
                </a:solidFill>
                <a:cs typeface="Arial" pitchFamily="34" charset="0"/>
              </a:rPr>
              <a:t>in Primary </a:t>
            </a:r>
            <a:r>
              <a:rPr lang="en-GB" sz="800" i="1" dirty="0" smtClean="0">
                <a:solidFill>
                  <a:prstClr val="black"/>
                </a:solidFill>
                <a:cs typeface="Arial" pitchFamily="34" charset="0"/>
              </a:rPr>
              <a:t>Care’</a:t>
            </a:r>
            <a:r>
              <a:rPr lang="en-GB" sz="800" dirty="0" smtClean="0">
                <a:solidFill>
                  <a:prstClr val="black"/>
                </a:solidFill>
                <a:cs typeface="Arial" pitchFamily="34" charset="0"/>
              </a:rPr>
              <a:t>  (</a:t>
            </a:r>
            <a:r>
              <a:rPr lang="en-GB" sz="800" dirty="0">
                <a:solidFill>
                  <a:prstClr val="black"/>
                </a:solidFill>
                <a:cs typeface="Arial" pitchFamily="34" charset="0"/>
              </a:rPr>
              <a:t>NHS Erewash CCG, 2013) </a:t>
            </a:r>
            <a:endParaRPr lang="en-GB" sz="800" b="1" dirty="0">
              <a:solidFill>
                <a:prstClr val="black"/>
              </a:solidFill>
              <a:cs typeface="Arial" pitchFamily="34" charset="0"/>
            </a:endParaRPr>
          </a:p>
        </p:txBody>
      </p:sp>
      <p:pic>
        <p:nvPicPr>
          <p:cNvPr id="147497" name="Picture 41" descr="C:\Users\davichapman\Documents\Research Services\Icons Color Library\Icon_Capsule_DGra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115" y="36018"/>
            <a:ext cx="448019" cy="44717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8305801" y="5768819"/>
            <a:ext cx="239485" cy="369332"/>
          </a:xfrm>
          <a:prstGeom prst="rect">
            <a:avLst/>
          </a:prstGeom>
          <a:noFill/>
        </p:spPr>
        <p:txBody>
          <a:bodyPr wrap="square" lIns="0" tIns="0" rIns="0" bIns="0" rtlCol="0">
            <a:spAutoFit/>
          </a:bodyPr>
          <a:lstStyle/>
          <a:p>
            <a:r>
              <a:rPr lang="en-GB" sz="2400" dirty="0" smtClean="0">
                <a:solidFill>
                  <a:prstClr val="black"/>
                </a:solidFill>
                <a:cs typeface="Arial" pitchFamily="34" charset="0"/>
                <a:sym typeface="Wingdings 3"/>
              </a:rPr>
              <a:t>−</a:t>
            </a:r>
            <a:endParaRPr lang="en-GB" sz="2400" dirty="0">
              <a:solidFill>
                <a:prstClr val="black"/>
              </a:solidFill>
              <a:cs typeface="Arial" pitchFamily="34" charset="0"/>
            </a:endParaRPr>
          </a:p>
        </p:txBody>
      </p:sp>
      <p:sp>
        <p:nvSpPr>
          <p:cNvPr id="18" name="TextBox 17"/>
          <p:cNvSpPr txBox="1"/>
          <p:nvPr/>
        </p:nvSpPr>
        <p:spPr>
          <a:xfrm>
            <a:off x="8305801" y="5420467"/>
            <a:ext cx="239485" cy="369332"/>
          </a:xfrm>
          <a:prstGeom prst="rect">
            <a:avLst/>
          </a:prstGeom>
          <a:noFill/>
        </p:spPr>
        <p:txBody>
          <a:bodyPr wrap="square" lIns="0" tIns="0" rIns="0" bIns="0" rtlCol="0">
            <a:spAutoFit/>
          </a:bodyPr>
          <a:lstStyle/>
          <a:p>
            <a:r>
              <a:rPr lang="en-GB" sz="2400" dirty="0" smtClean="0">
                <a:solidFill>
                  <a:prstClr val="black"/>
                </a:solidFill>
                <a:cs typeface="Arial" pitchFamily="34" charset="0"/>
                <a:sym typeface="Wingdings 3"/>
              </a:rPr>
              <a:t>−</a:t>
            </a:r>
            <a:endParaRPr lang="en-GB" sz="2400" dirty="0">
              <a:solidFill>
                <a:prstClr val="black"/>
              </a:solidFill>
              <a:cs typeface="Arial" pitchFamily="34" charset="0"/>
            </a:endParaRPr>
          </a:p>
        </p:txBody>
      </p:sp>
      <p:pic>
        <p:nvPicPr>
          <p:cNvPr id="55" name="Picture 16" descr="C:\Users\jsauvageau\Desktop\4.png"/>
          <p:cNvPicPr>
            <a:picLocks noChangeAspect="1" noChangeArrowheads="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98612" y="2829013"/>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6" descr="C:\Users\jsauvageau\Desktop\4.png"/>
          <p:cNvPicPr>
            <a:picLocks noChangeAspect="1" noChangeArrowheads="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98612" y="3924567"/>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6" descr="C:\Users\jsauvageau\Desktop\4.png"/>
          <p:cNvPicPr>
            <a:picLocks noChangeAspect="1" noChangeArrowheads="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98612" y="5034499"/>
            <a:ext cx="183304" cy="159216"/>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p:cNvSpPr txBox="1"/>
          <p:nvPr/>
        </p:nvSpPr>
        <p:spPr>
          <a:xfrm>
            <a:off x="8315533" y="2001859"/>
            <a:ext cx="185517" cy="369332"/>
          </a:xfrm>
          <a:prstGeom prst="rect">
            <a:avLst/>
          </a:prstGeom>
          <a:noFill/>
        </p:spPr>
        <p:txBody>
          <a:bodyPr wrap="square" lIns="0" tIns="0" rIns="0" bIns="0" rtlCol="0">
            <a:spAutoFit/>
          </a:bodyPr>
          <a:lstStyle/>
          <a:p>
            <a:r>
              <a:rPr lang="en-GB" sz="2400" dirty="0" smtClean="0">
                <a:solidFill>
                  <a:prstClr val="black"/>
                </a:solidFill>
                <a:cs typeface="Arial" pitchFamily="34" charset="0"/>
                <a:sym typeface="Wingdings 3"/>
              </a:rPr>
              <a:t>−</a:t>
            </a:r>
            <a:endParaRPr lang="en-GB" sz="2400" dirty="0">
              <a:solidFill>
                <a:prstClr val="black"/>
              </a:solidFill>
              <a:cs typeface="Arial" pitchFamily="34" charset="0"/>
            </a:endParaRPr>
          </a:p>
        </p:txBody>
      </p:sp>
      <p:grpSp>
        <p:nvGrpSpPr>
          <p:cNvPr id="45" name="Group 44"/>
          <p:cNvGrpSpPr/>
          <p:nvPr/>
        </p:nvGrpSpPr>
        <p:grpSpPr>
          <a:xfrm>
            <a:off x="1550669" y="6076376"/>
            <a:ext cx="7425162" cy="347932"/>
            <a:chOff x="1977729" y="6129310"/>
            <a:chExt cx="7425162" cy="347932"/>
          </a:xfrm>
        </p:grpSpPr>
        <p:grpSp>
          <p:nvGrpSpPr>
            <p:cNvPr id="46" name="Group 45"/>
            <p:cNvGrpSpPr/>
            <p:nvPr/>
          </p:nvGrpSpPr>
          <p:grpSpPr>
            <a:xfrm>
              <a:off x="1977729" y="6129310"/>
              <a:ext cx="7425162" cy="347932"/>
              <a:chOff x="1925973" y="6137936"/>
              <a:chExt cx="7425162" cy="347932"/>
            </a:xfrm>
          </p:grpSpPr>
          <p:grpSp>
            <p:nvGrpSpPr>
              <p:cNvPr id="49" name="Group 48"/>
              <p:cNvGrpSpPr/>
              <p:nvPr/>
            </p:nvGrpSpPr>
            <p:grpSpPr>
              <a:xfrm>
                <a:off x="1925973" y="6231021"/>
                <a:ext cx="6683800" cy="254847"/>
                <a:chOff x="2367160" y="6521998"/>
                <a:chExt cx="6683800" cy="254847"/>
              </a:xfrm>
            </p:grpSpPr>
            <p:sp>
              <p:nvSpPr>
                <p:cNvPr id="52" name="TextBox 51"/>
                <p:cNvSpPr txBox="1"/>
                <p:nvPr/>
              </p:nvSpPr>
              <p:spPr>
                <a:xfrm>
                  <a:off x="2367160" y="6576282"/>
                  <a:ext cx="1354559" cy="123111"/>
                </a:xfrm>
                <a:prstGeom prst="rect">
                  <a:avLst/>
                </a:prstGeom>
                <a:noFill/>
              </p:spPr>
              <p:txBody>
                <a:bodyPr wrap="square" lIns="0" tIns="0" rIns="0" bIns="0" rtlCol="0">
                  <a:spAutoFit/>
                </a:bodyPr>
                <a:lstStyle/>
                <a:p>
                  <a:r>
                    <a:rPr lang="en-GB" sz="800" b="1" dirty="0" smtClean="0">
                      <a:solidFill>
                        <a:prstClr val="black"/>
                      </a:solidFill>
                      <a:cs typeface="Arial" pitchFamily="34" charset="0"/>
                    </a:rPr>
                    <a:t>Strength of quality </a:t>
                  </a:r>
                  <a:r>
                    <a:rPr lang="en-GB" sz="800" b="1" dirty="0">
                      <a:solidFill>
                        <a:prstClr val="black"/>
                      </a:solidFill>
                      <a:cs typeface="Arial" pitchFamily="34" charset="0"/>
                    </a:rPr>
                    <a:t>b</a:t>
                  </a:r>
                  <a:r>
                    <a:rPr lang="en-GB" sz="800" b="1" dirty="0" smtClean="0">
                      <a:solidFill>
                        <a:prstClr val="black"/>
                      </a:solidFill>
                      <a:cs typeface="Arial" pitchFamily="34" charset="0"/>
                    </a:rPr>
                    <a:t>enefit:</a:t>
                  </a:r>
                  <a:endParaRPr lang="en-GB" sz="800" b="1" dirty="0">
                    <a:solidFill>
                      <a:prstClr val="black"/>
                    </a:solidFill>
                    <a:cs typeface="Arial" pitchFamily="34" charset="0"/>
                  </a:endParaRPr>
                </a:p>
              </p:txBody>
            </p:sp>
            <p:sp>
              <p:nvSpPr>
                <p:cNvPr id="53" name="TextBox 52"/>
                <p:cNvSpPr txBox="1"/>
                <p:nvPr/>
              </p:nvSpPr>
              <p:spPr>
                <a:xfrm>
                  <a:off x="7604820" y="6573341"/>
                  <a:ext cx="1446140" cy="123111"/>
                </a:xfrm>
                <a:prstGeom prst="rect">
                  <a:avLst/>
                </a:prstGeom>
                <a:noFill/>
              </p:spPr>
              <p:txBody>
                <a:bodyPr wrap="square" lIns="0" tIns="0" rIns="0" bIns="0" rtlCol="0">
                  <a:spAutoFit/>
                </a:bodyPr>
                <a:lstStyle/>
                <a:p>
                  <a:r>
                    <a:rPr lang="en-GB" sz="800" dirty="0" smtClean="0">
                      <a:solidFill>
                        <a:prstClr val="black"/>
                      </a:solidFill>
                      <a:cs typeface="Arial" pitchFamily="34" charset="0"/>
                    </a:rPr>
                    <a:t>Strong quantified </a:t>
                  </a:r>
                  <a:r>
                    <a:rPr lang="en-GB" sz="800" dirty="0">
                      <a:solidFill>
                        <a:prstClr val="black"/>
                      </a:solidFill>
                      <a:cs typeface="Arial" pitchFamily="34" charset="0"/>
                    </a:rPr>
                    <a:t>b</a:t>
                  </a:r>
                  <a:r>
                    <a:rPr lang="en-GB" sz="800" dirty="0" smtClean="0">
                      <a:solidFill>
                        <a:prstClr val="black"/>
                      </a:solidFill>
                      <a:cs typeface="Arial" pitchFamily="34" charset="0"/>
                    </a:rPr>
                    <a:t>enefit</a:t>
                  </a:r>
                  <a:endParaRPr lang="en-GB" sz="800" dirty="0">
                    <a:solidFill>
                      <a:prstClr val="black"/>
                    </a:solidFill>
                    <a:cs typeface="Arial" pitchFamily="34" charset="0"/>
                  </a:endParaRPr>
                </a:p>
              </p:txBody>
            </p:sp>
            <p:sp>
              <p:nvSpPr>
                <p:cNvPr id="54" name="TextBox 53"/>
                <p:cNvSpPr txBox="1"/>
                <p:nvPr/>
              </p:nvSpPr>
              <p:spPr>
                <a:xfrm>
                  <a:off x="5050169" y="6573341"/>
                  <a:ext cx="1446140" cy="123111"/>
                </a:xfrm>
                <a:prstGeom prst="rect">
                  <a:avLst/>
                </a:prstGeom>
                <a:noFill/>
              </p:spPr>
              <p:txBody>
                <a:bodyPr wrap="square" lIns="0" tIns="0" rIns="0" bIns="0" rtlCol="0">
                  <a:spAutoFit/>
                </a:bodyPr>
                <a:lstStyle/>
                <a:p>
                  <a:r>
                    <a:rPr lang="en-GB" sz="800" dirty="0" smtClean="0">
                      <a:solidFill>
                        <a:prstClr val="black"/>
                      </a:solidFill>
                      <a:cs typeface="Arial" pitchFamily="34" charset="0"/>
                    </a:rPr>
                    <a:t>Qualitative benefit</a:t>
                  </a:r>
                  <a:endParaRPr lang="en-GB" sz="800" dirty="0">
                    <a:solidFill>
                      <a:prstClr val="black"/>
                    </a:solidFill>
                    <a:cs typeface="Arial" pitchFamily="34" charset="0"/>
                  </a:endParaRPr>
                </a:p>
              </p:txBody>
            </p:sp>
            <p:pic>
              <p:nvPicPr>
                <p:cNvPr id="58" name="Picture 16" descr="C:\Users\jsauvageau\Desktop\4.png"/>
                <p:cNvPicPr>
                  <a:picLocks noChangeAspect="1" noChangeArrowheads="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30349" y="6564805"/>
                  <a:ext cx="183304" cy="159216"/>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p:cNvSpPr txBox="1"/>
                <p:nvPr/>
              </p:nvSpPr>
              <p:spPr>
                <a:xfrm>
                  <a:off x="6091137" y="6573341"/>
                  <a:ext cx="1446140" cy="123111"/>
                </a:xfrm>
                <a:prstGeom prst="rect">
                  <a:avLst/>
                </a:prstGeom>
                <a:noFill/>
              </p:spPr>
              <p:txBody>
                <a:bodyPr wrap="square" lIns="0" tIns="0" rIns="0" bIns="0" rtlCol="0">
                  <a:spAutoFit/>
                </a:bodyPr>
                <a:lstStyle/>
                <a:p>
                  <a:r>
                    <a:rPr lang="en-GB" sz="800" dirty="0" smtClean="0">
                      <a:solidFill>
                        <a:prstClr val="black"/>
                      </a:solidFill>
                      <a:cs typeface="Arial" pitchFamily="34" charset="0"/>
                    </a:rPr>
                    <a:t>Some quantified </a:t>
                  </a:r>
                  <a:r>
                    <a:rPr lang="en-GB" sz="800" dirty="0">
                      <a:solidFill>
                        <a:prstClr val="black"/>
                      </a:solidFill>
                      <a:cs typeface="Arial" pitchFamily="34" charset="0"/>
                    </a:rPr>
                    <a:t>b</a:t>
                  </a:r>
                  <a:r>
                    <a:rPr lang="en-GB" sz="800" dirty="0" smtClean="0">
                      <a:solidFill>
                        <a:prstClr val="black"/>
                      </a:solidFill>
                      <a:cs typeface="Arial" pitchFamily="34" charset="0"/>
                    </a:rPr>
                    <a:t>enefit</a:t>
                  </a:r>
                  <a:endParaRPr lang="en-GB" sz="800" dirty="0">
                    <a:solidFill>
                      <a:prstClr val="black"/>
                    </a:solidFill>
                    <a:cs typeface="Arial" pitchFamily="34" charset="0"/>
                  </a:endParaRPr>
                </a:p>
              </p:txBody>
            </p:sp>
            <p:sp>
              <p:nvSpPr>
                <p:cNvPr id="60" name="TextBox 59"/>
                <p:cNvSpPr txBox="1"/>
                <p:nvPr/>
              </p:nvSpPr>
              <p:spPr>
                <a:xfrm>
                  <a:off x="5908705" y="6530624"/>
                  <a:ext cx="180870" cy="246221"/>
                </a:xfrm>
                <a:prstGeom prst="rect">
                  <a:avLst/>
                </a:prstGeom>
                <a:noFill/>
              </p:spPr>
              <p:txBody>
                <a:bodyPr wrap="square" lIns="0" tIns="0" rIns="0" bIns="0" rtlCol="0">
                  <a:spAutoFit/>
                </a:bodyPr>
                <a:lstStyle/>
                <a:p>
                  <a:r>
                    <a:rPr lang="en-GB" sz="1600" b="1" dirty="0" smtClean="0">
                      <a:solidFill>
                        <a:srgbClr val="92D050"/>
                      </a:solidFill>
                      <a:latin typeface="Arial" pitchFamily="34" charset="0"/>
                      <a:cs typeface="Arial" pitchFamily="34" charset="0"/>
                      <a:sym typeface="Wingdings 2"/>
                    </a:rPr>
                    <a:t></a:t>
                  </a:r>
                  <a:endParaRPr lang="en-GB" sz="1600" b="1" dirty="0">
                    <a:solidFill>
                      <a:srgbClr val="92D050"/>
                    </a:solidFill>
                    <a:latin typeface="Arial" pitchFamily="34" charset="0"/>
                    <a:cs typeface="Arial" pitchFamily="34" charset="0"/>
                  </a:endParaRPr>
                </a:p>
              </p:txBody>
            </p:sp>
            <p:sp>
              <p:nvSpPr>
                <p:cNvPr id="61" name="TextBox 60"/>
                <p:cNvSpPr txBox="1"/>
                <p:nvPr/>
              </p:nvSpPr>
              <p:spPr>
                <a:xfrm>
                  <a:off x="7247485" y="6521998"/>
                  <a:ext cx="313295" cy="246221"/>
                </a:xfrm>
                <a:prstGeom prst="rect">
                  <a:avLst/>
                </a:prstGeom>
                <a:noFill/>
              </p:spPr>
              <p:txBody>
                <a:bodyPr wrap="square" lIns="0" tIns="0" rIns="0" bIns="0" rtlCol="0">
                  <a:spAutoFit/>
                </a:bodyPr>
                <a:lstStyle/>
                <a:p>
                  <a:r>
                    <a:rPr lang="en-GB" sz="1600" b="1" dirty="0" smtClean="0">
                      <a:solidFill>
                        <a:srgbClr val="92D050"/>
                      </a:solidFill>
                      <a:latin typeface="Arial" pitchFamily="34" charset="0"/>
                      <a:cs typeface="Arial" pitchFamily="34" charset="0"/>
                      <a:sym typeface="Wingdings 2"/>
                    </a:rPr>
                    <a:t></a:t>
                  </a:r>
                  <a:endParaRPr lang="en-GB" sz="1600" b="1" dirty="0">
                    <a:solidFill>
                      <a:srgbClr val="92D050"/>
                    </a:solidFill>
                    <a:latin typeface="Arial" pitchFamily="34" charset="0"/>
                    <a:cs typeface="Arial" pitchFamily="34" charset="0"/>
                  </a:endParaRPr>
                </a:p>
              </p:txBody>
            </p:sp>
          </p:grpSp>
          <p:sp>
            <p:nvSpPr>
              <p:cNvPr id="50" name="TextBox 49"/>
              <p:cNvSpPr txBox="1"/>
              <p:nvPr/>
            </p:nvSpPr>
            <p:spPr>
              <a:xfrm>
                <a:off x="8523135" y="6281138"/>
                <a:ext cx="828000" cy="123111"/>
              </a:xfrm>
              <a:prstGeom prst="rect">
                <a:avLst/>
              </a:prstGeom>
              <a:noFill/>
            </p:spPr>
            <p:txBody>
              <a:bodyPr wrap="square" lIns="0" tIns="0" rIns="0" bIns="0" rtlCol="0">
                <a:spAutoFit/>
              </a:bodyPr>
              <a:lstStyle/>
              <a:p>
                <a:r>
                  <a:rPr lang="en-GB" sz="800" dirty="0" smtClean="0">
                    <a:solidFill>
                      <a:prstClr val="black"/>
                    </a:solidFill>
                    <a:cs typeface="Arial" pitchFamily="34" charset="0"/>
                  </a:rPr>
                  <a:t>No impact</a:t>
                </a:r>
                <a:endParaRPr lang="en-GB" sz="800" dirty="0">
                  <a:solidFill>
                    <a:prstClr val="black"/>
                  </a:solidFill>
                  <a:cs typeface="Arial" pitchFamily="34" charset="0"/>
                </a:endParaRPr>
              </a:p>
            </p:txBody>
          </p:sp>
          <p:sp>
            <p:nvSpPr>
              <p:cNvPr id="51" name="TextBox 50"/>
              <p:cNvSpPr txBox="1"/>
              <p:nvPr/>
            </p:nvSpPr>
            <p:spPr>
              <a:xfrm>
                <a:off x="8326780" y="6137936"/>
                <a:ext cx="239485" cy="208478"/>
              </a:xfrm>
              <a:prstGeom prst="rect">
                <a:avLst/>
              </a:prstGeom>
              <a:noFill/>
            </p:spPr>
            <p:txBody>
              <a:bodyPr wrap="square" lIns="0" tIns="0" rIns="0" bIns="0" rtlCol="0">
                <a:spAutoFit/>
              </a:bodyPr>
              <a:lstStyle/>
              <a:p>
                <a:r>
                  <a:rPr lang="en-GB" sz="2400" dirty="0" smtClean="0">
                    <a:solidFill>
                      <a:prstClr val="black"/>
                    </a:solidFill>
                    <a:cs typeface="Arial" pitchFamily="34" charset="0"/>
                    <a:sym typeface="Wingdings 3"/>
                  </a:rPr>
                  <a:t>−</a:t>
                </a:r>
                <a:endParaRPr lang="en-GB" sz="2400" dirty="0">
                  <a:solidFill>
                    <a:prstClr val="black"/>
                  </a:solidFill>
                  <a:cs typeface="Arial" pitchFamily="34" charset="0"/>
                </a:endParaRPr>
              </a:p>
            </p:txBody>
          </p:sp>
        </p:grpSp>
        <p:sp>
          <p:nvSpPr>
            <p:cNvPr id="47" name="Cloud Callout 46"/>
            <p:cNvSpPr/>
            <p:nvPr/>
          </p:nvSpPr>
          <p:spPr>
            <a:xfrm>
              <a:off x="3320171" y="6247807"/>
              <a:ext cx="220719" cy="162710"/>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p:cNvSpPr txBox="1"/>
            <p:nvPr/>
          </p:nvSpPr>
          <p:spPr>
            <a:xfrm>
              <a:off x="3571224" y="6272714"/>
              <a:ext cx="852442" cy="123111"/>
            </a:xfrm>
            <a:prstGeom prst="rect">
              <a:avLst/>
            </a:prstGeom>
            <a:noFill/>
          </p:spPr>
          <p:txBody>
            <a:bodyPr wrap="square" lIns="0" tIns="0" rIns="0" bIns="0" rtlCol="0">
              <a:spAutoFit/>
            </a:bodyPr>
            <a:lstStyle/>
            <a:p>
              <a:r>
                <a:rPr lang="en-GB" sz="800" dirty="0" smtClean="0">
                  <a:solidFill>
                    <a:prstClr val="black"/>
                  </a:solidFill>
                  <a:cs typeface="Arial" pitchFamily="34" charset="0"/>
                </a:rPr>
                <a:t>Suspected benefit</a:t>
              </a:r>
              <a:endParaRPr lang="en-GB" sz="800" dirty="0">
                <a:solidFill>
                  <a:prstClr val="black"/>
                </a:solidFill>
                <a:cs typeface="Arial" pitchFamily="34" charset="0"/>
              </a:endParaRPr>
            </a:p>
          </p:txBody>
        </p:sp>
      </p:grpSp>
    </p:spTree>
    <p:extLst>
      <p:ext uri="{BB962C8B-B14F-4D97-AF65-F5344CB8AC3E}">
        <p14:creationId xmlns:p14="http://schemas.microsoft.com/office/powerpoint/2010/main" val="3707521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6746607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636" name="think-cell Slide" r:id="rId24" imgW="270" imgH="270" progId="TCLayout.ActiveDocument.1">
                  <p:embed/>
                </p:oleObj>
              </mc:Choice>
              <mc:Fallback>
                <p:oleObj name="think-cell Slide" r:id="rId24" imgW="270" imgH="270" progId="TCLayout.ActiveDocument.1">
                  <p:embed/>
                  <p:pic>
                    <p:nvPicPr>
                      <p:cNvPr id="0" name=""/>
                      <p:cNvPicPr/>
                      <p:nvPr/>
                    </p:nvPicPr>
                    <p:blipFill>
                      <a:blip r:embed="rId25"/>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600">
              <a:solidFill>
                <a:prstClr val="white"/>
              </a:solidFill>
              <a:latin typeface="Aria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a:t>Getting </a:t>
            </a:r>
            <a:r>
              <a:rPr lang="en-GB" sz="2000" dirty="0" smtClean="0"/>
              <a:t>started: </a:t>
            </a:r>
            <a:r>
              <a:rPr lang="en-GB" sz="2000" dirty="0"/>
              <a:t>reducing variability within primary care</a:t>
            </a:r>
          </a:p>
        </p:txBody>
      </p:sp>
      <p:sp>
        <p:nvSpPr>
          <p:cNvPr id="17"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17</a:t>
            </a:fld>
            <a:endParaRPr lang="en-GB" dirty="0">
              <a:solidFill>
                <a:prstClr val="black"/>
              </a:solidFill>
            </a:endParaRPr>
          </a:p>
        </p:txBody>
      </p:sp>
      <p:sp>
        <p:nvSpPr>
          <p:cNvPr id="2" name="Rectangle 1"/>
          <p:cNvSpPr/>
          <p:nvPr/>
        </p:nvSpPr>
        <p:spPr>
          <a:xfrm>
            <a:off x="354024" y="1335329"/>
            <a:ext cx="2784961" cy="128289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50" b="1" dirty="0" smtClean="0">
                <a:solidFill>
                  <a:prstClr val="black"/>
                </a:solidFill>
              </a:rPr>
              <a:t>Population groups affected:</a:t>
            </a:r>
          </a:p>
          <a:p>
            <a:pPr marL="171450" indent="-171450">
              <a:buFont typeface="Wingdings" pitchFamily="2" charset="2"/>
              <a:buChar char="ü"/>
            </a:pPr>
            <a:r>
              <a:rPr lang="en-GB" sz="1000" dirty="0" smtClean="0">
                <a:solidFill>
                  <a:prstClr val="black"/>
                </a:solidFill>
              </a:rPr>
              <a:t>All patient groups</a:t>
            </a:r>
            <a:endParaRPr lang="en-GB" sz="1000" i="1" dirty="0" smtClean="0">
              <a:solidFill>
                <a:prstClr val="black"/>
              </a:solidFill>
            </a:endParaRPr>
          </a:p>
        </p:txBody>
      </p:sp>
      <p:sp>
        <p:nvSpPr>
          <p:cNvPr id="19" name="Rectangle 18"/>
          <p:cNvSpPr/>
          <p:nvPr/>
        </p:nvSpPr>
        <p:spPr>
          <a:xfrm>
            <a:off x="3289110" y="1335328"/>
            <a:ext cx="5544000" cy="128289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b="1" dirty="0">
                <a:solidFill>
                  <a:prstClr val="black"/>
                </a:solidFill>
              </a:rPr>
              <a:t>The literature suggests that this intervention will have a greater impact in health economies with the following characteristics:</a:t>
            </a:r>
          </a:p>
          <a:p>
            <a:endParaRPr lang="en-GB" sz="1200" dirty="0">
              <a:solidFill>
                <a:prstClr val="black"/>
              </a:solidFill>
            </a:endParaRPr>
          </a:p>
        </p:txBody>
      </p:sp>
      <p:sp>
        <p:nvSpPr>
          <p:cNvPr id="20" name="Rectangle 19"/>
          <p:cNvSpPr/>
          <p:nvPr/>
        </p:nvSpPr>
        <p:spPr>
          <a:xfrm>
            <a:off x="354024" y="2654300"/>
            <a:ext cx="2784961" cy="367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50" b="1" dirty="0">
                <a:solidFill>
                  <a:prstClr val="black"/>
                </a:solidFill>
              </a:rPr>
              <a:t>Have you thought about the following enablers and implementation steps?</a:t>
            </a:r>
            <a:endParaRPr lang="en-GB" sz="1050" dirty="0">
              <a:solidFill>
                <a:prstClr val="black"/>
              </a:solidFill>
            </a:endParaRPr>
          </a:p>
          <a:p>
            <a:pPr marL="171450" indent="-171450">
              <a:spcBef>
                <a:spcPts val="300"/>
              </a:spcBef>
              <a:buFont typeface="Wingdings" pitchFamily="2" charset="2"/>
              <a:buChar char="q"/>
            </a:pPr>
            <a:r>
              <a:rPr lang="en-GB" sz="900" dirty="0">
                <a:solidFill>
                  <a:prstClr val="black"/>
                </a:solidFill>
              </a:rPr>
              <a:t>This intervention focuses on tackling unwarranted variations between practices and practitioners. A key element is therefore to </a:t>
            </a:r>
            <a:r>
              <a:rPr lang="en-GB" sz="900" b="1" dirty="0">
                <a:solidFill>
                  <a:prstClr val="black"/>
                </a:solidFill>
              </a:rPr>
              <a:t>focus on changing behaviour</a:t>
            </a:r>
          </a:p>
          <a:p>
            <a:pPr marL="171450" indent="-171450">
              <a:spcBef>
                <a:spcPts val="300"/>
              </a:spcBef>
              <a:buFont typeface="Wingdings" pitchFamily="2" charset="2"/>
              <a:buChar char="q"/>
            </a:pPr>
            <a:r>
              <a:rPr lang="en-GB" sz="900" b="1" dirty="0">
                <a:solidFill>
                  <a:prstClr val="black"/>
                </a:solidFill>
              </a:rPr>
              <a:t>Engaging patients </a:t>
            </a:r>
            <a:r>
              <a:rPr lang="en-GB" sz="900" dirty="0">
                <a:solidFill>
                  <a:prstClr val="black"/>
                </a:solidFill>
              </a:rPr>
              <a:t>in their medicines use to achieve optimal outcomes is key</a:t>
            </a:r>
          </a:p>
          <a:p>
            <a:pPr marL="171450" indent="-171450">
              <a:spcBef>
                <a:spcPts val="300"/>
              </a:spcBef>
              <a:buFont typeface="Wingdings" pitchFamily="2" charset="2"/>
              <a:buChar char="q"/>
            </a:pPr>
            <a:r>
              <a:rPr lang="en-GB" sz="900" dirty="0" smtClean="0">
                <a:solidFill>
                  <a:prstClr val="black"/>
                </a:solidFill>
              </a:rPr>
              <a:t>The intervention </a:t>
            </a:r>
            <a:r>
              <a:rPr lang="en-GB" sz="900" dirty="0">
                <a:solidFill>
                  <a:prstClr val="black"/>
                </a:solidFill>
              </a:rPr>
              <a:t>is more likely to be successful if it </a:t>
            </a:r>
            <a:r>
              <a:rPr lang="en-GB" sz="900" b="1" dirty="0">
                <a:solidFill>
                  <a:prstClr val="black"/>
                </a:solidFill>
              </a:rPr>
              <a:t>involves all practitioners</a:t>
            </a:r>
            <a:r>
              <a:rPr lang="en-GB" sz="900" dirty="0">
                <a:solidFill>
                  <a:prstClr val="black"/>
                </a:solidFill>
              </a:rPr>
              <a:t> across and within sectors</a:t>
            </a:r>
          </a:p>
          <a:p>
            <a:pPr marL="171450" indent="-171450">
              <a:spcBef>
                <a:spcPts val="300"/>
              </a:spcBef>
              <a:buFont typeface="Wingdings" pitchFamily="2" charset="2"/>
              <a:buChar char="q"/>
            </a:pPr>
            <a:r>
              <a:rPr lang="en-GB" sz="900" b="1" dirty="0" smtClean="0">
                <a:solidFill>
                  <a:prstClr val="black"/>
                </a:solidFill>
              </a:rPr>
              <a:t>Shared </a:t>
            </a:r>
            <a:r>
              <a:rPr lang="en-GB" sz="900" b="1" dirty="0">
                <a:solidFill>
                  <a:prstClr val="black"/>
                </a:solidFill>
              </a:rPr>
              <a:t>experience</a:t>
            </a:r>
            <a:r>
              <a:rPr lang="en-GB" sz="900" dirty="0">
                <a:solidFill>
                  <a:prstClr val="black"/>
                </a:solidFill>
              </a:rPr>
              <a:t>, e.g. via personal experience data packs circulated monthly, enables clinicians to identify and tackle variations in their practices</a:t>
            </a:r>
          </a:p>
          <a:p>
            <a:pPr marL="171450" indent="-171450">
              <a:spcBef>
                <a:spcPts val="300"/>
              </a:spcBef>
              <a:buFont typeface="Wingdings" pitchFamily="2" charset="2"/>
              <a:buChar char="q"/>
            </a:pPr>
            <a:r>
              <a:rPr lang="en-GB" sz="900" dirty="0">
                <a:solidFill>
                  <a:prstClr val="black"/>
                </a:solidFill>
              </a:rPr>
              <a:t>Other effective tools include </a:t>
            </a:r>
            <a:r>
              <a:rPr lang="en-GB" sz="900" b="1" dirty="0">
                <a:solidFill>
                  <a:prstClr val="black"/>
                </a:solidFill>
              </a:rPr>
              <a:t>master classes and practice based clinical pharmacists </a:t>
            </a:r>
            <a:r>
              <a:rPr lang="en-GB" sz="900" dirty="0">
                <a:solidFill>
                  <a:prstClr val="black"/>
                </a:solidFill>
              </a:rPr>
              <a:t>to increase levels of awareness and education</a:t>
            </a:r>
          </a:p>
          <a:p>
            <a:pPr marL="171450" indent="-171450">
              <a:spcBef>
                <a:spcPts val="300"/>
              </a:spcBef>
              <a:buFont typeface="Wingdings" pitchFamily="2" charset="2"/>
              <a:buChar char="q"/>
            </a:pPr>
            <a:r>
              <a:rPr lang="en-GB" sz="900" b="1" dirty="0">
                <a:solidFill>
                  <a:prstClr val="black"/>
                </a:solidFill>
              </a:rPr>
              <a:t>Peer support</a:t>
            </a:r>
            <a:r>
              <a:rPr lang="en-GB" sz="900" dirty="0">
                <a:solidFill>
                  <a:prstClr val="black"/>
                </a:solidFill>
              </a:rPr>
              <a:t>, encouragement and challenge and a process of regular </a:t>
            </a:r>
            <a:r>
              <a:rPr lang="en-GB" sz="900" b="1" dirty="0">
                <a:solidFill>
                  <a:prstClr val="black"/>
                </a:solidFill>
              </a:rPr>
              <a:t>peer review </a:t>
            </a:r>
            <a:r>
              <a:rPr lang="en-GB" sz="900" dirty="0">
                <a:solidFill>
                  <a:prstClr val="black"/>
                </a:solidFill>
              </a:rPr>
              <a:t>are also key elements of the intervention</a:t>
            </a:r>
          </a:p>
          <a:p>
            <a:pPr marL="171450" indent="-171450">
              <a:spcBef>
                <a:spcPts val="300"/>
              </a:spcBef>
              <a:buFont typeface="Wingdings" pitchFamily="2" charset="2"/>
              <a:buChar char="q"/>
            </a:pPr>
            <a:r>
              <a:rPr lang="en-GB" sz="900" b="1" dirty="0">
                <a:solidFill>
                  <a:prstClr val="black"/>
                </a:solidFill>
              </a:rPr>
              <a:t>Practice quality payments </a:t>
            </a:r>
            <a:r>
              <a:rPr lang="en-GB" sz="900" dirty="0">
                <a:solidFill>
                  <a:prstClr val="black"/>
                </a:solidFill>
              </a:rPr>
              <a:t>can provide a financial </a:t>
            </a:r>
            <a:r>
              <a:rPr lang="en-GB" sz="900" dirty="0" smtClean="0">
                <a:solidFill>
                  <a:prstClr val="black"/>
                </a:solidFill>
              </a:rPr>
              <a:t>incentive</a:t>
            </a:r>
            <a:endParaRPr lang="en-GB" sz="900" dirty="0">
              <a:solidFill>
                <a:prstClr val="black"/>
              </a:solidFill>
            </a:endParaRPr>
          </a:p>
        </p:txBody>
      </p:sp>
      <p:sp>
        <p:nvSpPr>
          <p:cNvPr id="21" name="Rectangle 20"/>
          <p:cNvSpPr/>
          <p:nvPr/>
        </p:nvSpPr>
        <p:spPr>
          <a:xfrm>
            <a:off x="3289110" y="2654300"/>
            <a:ext cx="2680648" cy="367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50" b="1" dirty="0">
                <a:solidFill>
                  <a:prstClr val="black"/>
                </a:solidFill>
              </a:rPr>
              <a:t>Have you considered whether the following may be </a:t>
            </a:r>
            <a:r>
              <a:rPr lang="en-GB" sz="1050" b="1" dirty="0" smtClean="0">
                <a:solidFill>
                  <a:prstClr val="black"/>
                </a:solidFill>
              </a:rPr>
              <a:t>barriers?</a:t>
            </a:r>
            <a:endParaRPr lang="en-GB" sz="1050" b="1" dirty="0">
              <a:solidFill>
                <a:prstClr val="black"/>
              </a:solidFill>
            </a:endParaRPr>
          </a:p>
          <a:p>
            <a:pPr marL="171450" indent="-171450">
              <a:spcAft>
                <a:spcPts val="300"/>
              </a:spcAft>
              <a:buFont typeface="Wingdings" pitchFamily="2" charset="2"/>
              <a:buChar char="q"/>
            </a:pPr>
            <a:r>
              <a:rPr lang="en-GB" sz="900" dirty="0">
                <a:solidFill>
                  <a:prstClr val="black"/>
                </a:solidFill>
              </a:rPr>
              <a:t>Ensuring that standards of care remain high is a central concern, as well as</a:t>
            </a:r>
            <a:r>
              <a:rPr lang="en-GB" sz="900" b="1" dirty="0">
                <a:solidFill>
                  <a:prstClr val="black"/>
                </a:solidFill>
              </a:rPr>
              <a:t> reassuring patients t</a:t>
            </a:r>
            <a:r>
              <a:rPr lang="en-GB" sz="900" dirty="0">
                <a:solidFill>
                  <a:prstClr val="black"/>
                </a:solidFill>
              </a:rPr>
              <a:t>hat their health and well-being is not compromised in any way</a:t>
            </a:r>
          </a:p>
          <a:p>
            <a:pPr marL="171450" indent="-171450">
              <a:spcAft>
                <a:spcPts val="300"/>
              </a:spcAft>
              <a:buFont typeface="Wingdings" pitchFamily="2" charset="2"/>
              <a:buChar char="q"/>
            </a:pPr>
            <a:r>
              <a:rPr lang="en-GB" sz="900" b="1" dirty="0">
                <a:solidFill>
                  <a:prstClr val="black"/>
                </a:solidFill>
              </a:rPr>
              <a:t>Gaining</a:t>
            </a:r>
            <a:r>
              <a:rPr lang="en-GB" sz="900" dirty="0">
                <a:solidFill>
                  <a:prstClr val="black"/>
                </a:solidFill>
              </a:rPr>
              <a:t> </a:t>
            </a:r>
            <a:r>
              <a:rPr lang="en-GB" sz="900" b="1" dirty="0">
                <a:solidFill>
                  <a:prstClr val="black"/>
                </a:solidFill>
              </a:rPr>
              <a:t>practitioner buy-in</a:t>
            </a:r>
            <a:r>
              <a:rPr lang="en-GB" sz="900" dirty="0">
                <a:solidFill>
                  <a:prstClr val="black"/>
                </a:solidFill>
              </a:rPr>
              <a:t> is fundamental to the success of this intervention and is a key challenge. It is more likely where there is an effective communication effort and practitioners feel they are involved in the development of the intervention</a:t>
            </a:r>
          </a:p>
          <a:p>
            <a:pPr marL="171450" indent="-171450">
              <a:spcAft>
                <a:spcPts val="300"/>
              </a:spcAft>
              <a:buFont typeface="Wingdings" pitchFamily="2" charset="2"/>
              <a:buChar char="q"/>
            </a:pPr>
            <a:r>
              <a:rPr lang="en-GB" sz="900" b="1" dirty="0">
                <a:solidFill>
                  <a:prstClr val="black"/>
                </a:solidFill>
              </a:rPr>
              <a:t>Effectively monitoring and  gaining compliance</a:t>
            </a:r>
            <a:r>
              <a:rPr lang="en-GB" sz="900" dirty="0">
                <a:solidFill>
                  <a:prstClr val="black"/>
                </a:solidFill>
              </a:rPr>
              <a:t> from practitioners is necessary to ensure the maximum impact from this intervention – previous experience suggests that maintaining an ongoing dialogue with practitioners is the most effective way to achieve </a:t>
            </a:r>
            <a:r>
              <a:rPr lang="en-GB" sz="900" dirty="0" smtClean="0">
                <a:solidFill>
                  <a:prstClr val="black"/>
                </a:solidFill>
              </a:rPr>
              <a:t>this</a:t>
            </a:r>
            <a:endParaRPr lang="en-GB" sz="1100" dirty="0" smtClean="0">
              <a:solidFill>
                <a:prstClr val="black"/>
              </a:solidFill>
            </a:endParaRPr>
          </a:p>
          <a:p>
            <a:pPr marL="171450" indent="-171450">
              <a:buFont typeface="Arial" pitchFamily="34" charset="0"/>
              <a:buChar char="•"/>
            </a:pPr>
            <a:endParaRPr lang="en-GB" sz="1100" dirty="0">
              <a:solidFill>
                <a:prstClr val="black"/>
              </a:solidFill>
            </a:endParaRPr>
          </a:p>
        </p:txBody>
      </p:sp>
      <p:sp>
        <p:nvSpPr>
          <p:cNvPr id="22" name="Rectangle 21"/>
          <p:cNvSpPr/>
          <p:nvPr/>
        </p:nvSpPr>
        <p:spPr>
          <a:xfrm>
            <a:off x="6122892" y="2654300"/>
            <a:ext cx="2710218" cy="367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50" b="1" dirty="0">
                <a:solidFill>
                  <a:prstClr val="black"/>
                </a:solidFill>
              </a:rPr>
              <a:t>Have you considered how you will phase the intervention?</a:t>
            </a:r>
          </a:p>
          <a:p>
            <a:pPr marL="95250" indent="-95250">
              <a:spcAft>
                <a:spcPts val="300"/>
              </a:spcAft>
              <a:buFont typeface="Arial" pitchFamily="34" charset="0"/>
              <a:buChar char="•"/>
            </a:pPr>
            <a:r>
              <a:rPr lang="en-GB" sz="900" dirty="0" smtClean="0">
                <a:solidFill>
                  <a:prstClr val="black"/>
                </a:solidFill>
              </a:rPr>
              <a:t>Some initial impact is likely to be experienced in the first year of implementation</a:t>
            </a:r>
          </a:p>
          <a:p>
            <a:pPr marL="95250" indent="-95250">
              <a:spcAft>
                <a:spcPts val="300"/>
              </a:spcAft>
              <a:buFont typeface="Arial" pitchFamily="34" charset="0"/>
              <a:buChar char="•"/>
            </a:pPr>
            <a:r>
              <a:rPr lang="en-GB" sz="900" dirty="0" smtClean="0">
                <a:solidFill>
                  <a:prstClr val="black"/>
                </a:solidFill>
              </a:rPr>
              <a:t>However, the full impact is likely to take at least </a:t>
            </a:r>
            <a:r>
              <a:rPr lang="en-GB" sz="900" b="1" dirty="0" smtClean="0">
                <a:solidFill>
                  <a:prstClr val="black"/>
                </a:solidFill>
              </a:rPr>
              <a:t>an additional year to materialise</a:t>
            </a:r>
            <a:r>
              <a:rPr lang="en-GB" sz="900" dirty="0" smtClean="0">
                <a:solidFill>
                  <a:prstClr val="black"/>
                </a:solidFill>
              </a:rPr>
              <a:t>, and is dependent on altered prescribing practices and the embedding of new prescribing norms</a:t>
            </a:r>
          </a:p>
          <a:p>
            <a:pPr marL="95250" indent="-95250">
              <a:spcAft>
                <a:spcPts val="300"/>
              </a:spcAft>
              <a:buFont typeface="Arial" pitchFamily="34" charset="0"/>
              <a:buChar char="•"/>
            </a:pPr>
            <a:r>
              <a:rPr lang="en-GB" sz="900" dirty="0">
                <a:solidFill>
                  <a:prstClr val="black"/>
                </a:solidFill>
              </a:rPr>
              <a:t>The graph below indicates the likely phasing of this </a:t>
            </a:r>
            <a:r>
              <a:rPr lang="en-GB" sz="900" dirty="0" smtClean="0">
                <a:solidFill>
                  <a:prstClr val="black"/>
                </a:solidFill>
              </a:rPr>
              <a:t>intervention</a:t>
            </a:r>
            <a:endParaRPr lang="en-GB" sz="1100" dirty="0" smtClean="0">
              <a:solidFill>
                <a:prstClr val="black"/>
              </a:solidFill>
            </a:endParaRPr>
          </a:p>
        </p:txBody>
      </p:sp>
      <p:sp>
        <p:nvSpPr>
          <p:cNvPr id="3" name="Rectangle 2"/>
          <p:cNvSpPr/>
          <p:nvPr/>
        </p:nvSpPr>
        <p:spPr>
          <a:xfrm>
            <a:off x="3464823" y="2209929"/>
            <a:ext cx="638033" cy="3411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prstClr val="white"/>
                </a:solidFill>
              </a:rPr>
              <a:t>LTCs</a:t>
            </a:r>
            <a:endParaRPr lang="en-GB" sz="1000" b="1" dirty="0">
              <a:solidFill>
                <a:prstClr val="white"/>
              </a:solidFill>
            </a:endParaRPr>
          </a:p>
        </p:txBody>
      </p:sp>
      <p:sp>
        <p:nvSpPr>
          <p:cNvPr id="24" name="Rectangle 23"/>
          <p:cNvSpPr/>
          <p:nvPr/>
        </p:nvSpPr>
        <p:spPr>
          <a:xfrm>
            <a:off x="4323197" y="2209929"/>
            <a:ext cx="638033" cy="3411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prstClr val="white"/>
                </a:solidFill>
              </a:rPr>
              <a:t>Frail elderly</a:t>
            </a:r>
            <a:endParaRPr lang="en-GB" sz="1000" b="1" dirty="0">
              <a:solidFill>
                <a:prstClr val="white"/>
              </a:solidFill>
            </a:endParaRPr>
          </a:p>
        </p:txBody>
      </p:sp>
      <p:sp>
        <p:nvSpPr>
          <p:cNvPr id="25" name="Rectangle 24"/>
          <p:cNvSpPr/>
          <p:nvPr/>
        </p:nvSpPr>
        <p:spPr>
          <a:xfrm>
            <a:off x="5181571" y="2209929"/>
            <a:ext cx="638033" cy="3411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prstClr val="white"/>
                </a:solidFill>
              </a:rPr>
              <a:t>Depri-ved</a:t>
            </a:r>
          </a:p>
        </p:txBody>
      </p:sp>
      <p:sp>
        <p:nvSpPr>
          <p:cNvPr id="26" name="Rectangle 25"/>
          <p:cNvSpPr/>
          <p:nvPr/>
        </p:nvSpPr>
        <p:spPr>
          <a:xfrm>
            <a:off x="6039945" y="2209929"/>
            <a:ext cx="638033" cy="3411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prstClr val="white"/>
                </a:solidFill>
              </a:rPr>
              <a:t>Rural</a:t>
            </a:r>
            <a:endParaRPr lang="en-GB" sz="1000" b="1" dirty="0">
              <a:solidFill>
                <a:prstClr val="white"/>
              </a:solidFill>
            </a:endParaRPr>
          </a:p>
        </p:txBody>
      </p:sp>
      <p:sp>
        <p:nvSpPr>
          <p:cNvPr id="27" name="Rectangle 26"/>
          <p:cNvSpPr/>
          <p:nvPr/>
        </p:nvSpPr>
        <p:spPr>
          <a:xfrm>
            <a:off x="6898319" y="2209929"/>
            <a:ext cx="638033" cy="3411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prstClr val="white"/>
                </a:solidFill>
              </a:rPr>
              <a:t>Urban</a:t>
            </a:r>
          </a:p>
        </p:txBody>
      </p:sp>
      <p:sp>
        <p:nvSpPr>
          <p:cNvPr id="28" name="Rectangle 27"/>
          <p:cNvSpPr/>
          <p:nvPr/>
        </p:nvSpPr>
        <p:spPr>
          <a:xfrm>
            <a:off x="7756691" y="2209929"/>
            <a:ext cx="638033" cy="3411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prstClr val="white"/>
                </a:solidFill>
              </a:rPr>
              <a:t>Other</a:t>
            </a:r>
            <a:endParaRPr lang="en-GB" sz="1000" b="1" dirty="0">
              <a:solidFill>
                <a:prstClr val="white"/>
              </a:solidFill>
            </a:endParaRPr>
          </a:p>
        </p:txBody>
      </p:sp>
      <p:pic>
        <p:nvPicPr>
          <p:cNvPr id="29" name="Picture 3" descr="\\Cagmasrv1\sso$\Gestion_Deloitte\Global_Brand\- Templates\Icons\Iconography Deloitte\Icon_Leaf_LGreen.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rot="3002592">
            <a:off x="6186447" y="1709940"/>
            <a:ext cx="266559" cy="45664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7" descr="\\Cagmasrv1\sso$\Gestion_Deloitte\Global_Brand\- Templates\Icons\Iconography Deloitte\Icon_Stethoscope_Green.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642441" y="1809012"/>
            <a:ext cx="282795" cy="32163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C:\Users\jsauvageau\Desktop\4.pn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448630" y="1834938"/>
            <a:ext cx="361607" cy="278985"/>
          </a:xfrm>
          <a:prstGeom prst="rect">
            <a:avLst/>
          </a:prstGeom>
          <a:noFill/>
          <a:extLst/>
        </p:spPr>
      </p:pic>
      <p:pic>
        <p:nvPicPr>
          <p:cNvPr id="36" name="Picture 2" descr="\\Cagmasrv1\sso$\Gestion_Deloitte\Global_Brand\- Templates\Icons\Iconography Deloitte\Icon_Caution_Green.pn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602870" y="2678113"/>
            <a:ext cx="311037" cy="27682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2" descr="C:\Users\jsauvageau\Desktop\4.pn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8496353" y="2716213"/>
            <a:ext cx="281610" cy="17871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agmasrv1\sso$\Gestion_Deloitte\Global_Brand\- Templates\Icons\Iconography Deloitte\Icon_People_group_Blue.pn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2720433" y="1389420"/>
            <a:ext cx="352454" cy="32734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2" descr="C:\Users\jsauvageau\Desktop\1.pn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858349" y="2690813"/>
            <a:ext cx="228421" cy="2403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p:cNvGraphicFramePr>
          <p:nvPr>
            <p:custDataLst>
              <p:tags r:id="rId4"/>
            </p:custDataLst>
            <p:extLst>
              <p:ext uri="{D42A27DB-BD31-4B8C-83A1-F6EECF244321}">
                <p14:modId xmlns:p14="http://schemas.microsoft.com/office/powerpoint/2010/main" val="1865420521"/>
              </p:ext>
            </p:extLst>
          </p:nvPr>
        </p:nvGraphicFramePr>
        <p:xfrm>
          <a:off x="6286500" y="4686299"/>
          <a:ext cx="2400314" cy="1552658"/>
        </p:xfrm>
        <a:graphic>
          <a:graphicData uri="http://schemas.openxmlformats.org/presentationml/2006/ole">
            <mc:AlternateContent xmlns:mc="http://schemas.openxmlformats.org/markup-compatibility/2006">
              <mc:Choice xmlns:v="urn:schemas-microsoft-com:vml" Requires="v">
                <p:oleObj spid="_x0000_s15637" name="Chart" r:id="rId33" imgW="2400314" imgH="1552658" progId="MSGraph.Chart.8">
                  <p:embed followColorScheme="full"/>
                </p:oleObj>
              </mc:Choice>
              <mc:Fallback>
                <p:oleObj name="Chart" r:id="rId33" imgW="2400314" imgH="1552658" progId="MSGraph.Chart.8">
                  <p:embed followColorScheme="full"/>
                  <p:pic>
                    <p:nvPicPr>
                      <p:cNvPr id="0" name=""/>
                      <p:cNvPicPr/>
                      <p:nvPr/>
                    </p:nvPicPr>
                    <p:blipFill>
                      <a:blip r:embed="rId34"/>
                      <a:stretch>
                        <a:fillRect/>
                      </a:stretch>
                    </p:blipFill>
                    <p:spPr>
                      <a:xfrm>
                        <a:off x="6286500" y="4686299"/>
                        <a:ext cx="2400314" cy="1552658"/>
                      </a:xfrm>
                      <a:prstGeom prst="rect">
                        <a:avLst/>
                      </a:prstGeom>
                    </p:spPr>
                  </p:pic>
                </p:oleObj>
              </mc:Fallback>
            </mc:AlternateContent>
          </a:graphicData>
        </a:graphic>
      </p:graphicFrame>
      <p:sp>
        <p:nvSpPr>
          <p:cNvPr id="8" name="Rectangle 7"/>
          <p:cNvSpPr/>
          <p:nvPr>
            <p:custDataLst>
              <p:tags r:id="rId5"/>
            </p:custDataLst>
          </p:nvPr>
        </p:nvSpPr>
        <p:spPr bwMode="gray">
          <a:xfrm>
            <a:off x="6230938" y="5545138"/>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F4F3C12-C353-41AC-8958-66CEBFC66224}" type="datetime'''''''''''''''''''''''2''''.''''''0'''''''''''''">
              <a:rPr lang="en-US" sz="600">
                <a:solidFill>
                  <a:srgbClr val="000000"/>
                </a:solidFill>
              </a:rPr>
              <a:pPr/>
              <a:t>2.0</a:t>
            </a:fld>
            <a:endParaRPr lang="en-GB" sz="600">
              <a:solidFill>
                <a:srgbClr val="000000"/>
              </a:solidFill>
              <a:sym typeface="Arial"/>
            </a:endParaRPr>
          </a:p>
        </p:txBody>
      </p:sp>
      <p:sp>
        <p:nvSpPr>
          <p:cNvPr id="34" name="Rectangle 33"/>
          <p:cNvSpPr/>
          <p:nvPr>
            <p:custDataLst>
              <p:tags r:id="rId6"/>
            </p:custDataLst>
          </p:nvPr>
        </p:nvSpPr>
        <p:spPr bwMode="gray">
          <a:xfrm>
            <a:off x="6230938" y="5811838"/>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F248A2E6-0216-4DBC-94BA-D396D5F94D88}" type="datetime'''''''1.''''''''''''''0'''''''''''''''''''''">
              <a:rPr lang="en-US" sz="600">
                <a:solidFill>
                  <a:srgbClr val="000000"/>
                </a:solidFill>
              </a:rPr>
              <a:pPr/>
              <a:t>1.0</a:t>
            </a:fld>
            <a:endParaRPr lang="en-GB" sz="600">
              <a:solidFill>
                <a:srgbClr val="000000"/>
              </a:solidFill>
              <a:sym typeface="Arial"/>
            </a:endParaRPr>
          </a:p>
        </p:txBody>
      </p:sp>
      <p:sp>
        <p:nvSpPr>
          <p:cNvPr id="7" name="Rectangle 6"/>
          <p:cNvSpPr/>
          <p:nvPr>
            <p:custDataLst>
              <p:tags r:id="rId7"/>
            </p:custDataLst>
          </p:nvPr>
        </p:nvSpPr>
        <p:spPr bwMode="gray">
          <a:xfrm>
            <a:off x="6230938" y="6078538"/>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349E84D7-6EC5-4950-8AAA-02CDA06A252F}" type="datetime'''''''''''''''''''''''''0''''''''.''''''''''0'''''''''''''''''">
              <a:rPr lang="en-US" sz="600">
                <a:solidFill>
                  <a:srgbClr val="000000"/>
                </a:solidFill>
              </a:rPr>
              <a:pPr/>
              <a:t>0.0</a:t>
            </a:fld>
            <a:endParaRPr lang="en-GB" sz="600">
              <a:solidFill>
                <a:srgbClr val="000000"/>
              </a:solidFill>
              <a:sym typeface="Arial"/>
            </a:endParaRPr>
          </a:p>
        </p:txBody>
      </p:sp>
      <p:sp>
        <p:nvSpPr>
          <p:cNvPr id="18" name="Rectangle 17"/>
          <p:cNvSpPr/>
          <p:nvPr>
            <p:custDataLst>
              <p:tags r:id="rId8"/>
            </p:custDataLst>
          </p:nvPr>
        </p:nvSpPr>
        <p:spPr bwMode="gray">
          <a:xfrm>
            <a:off x="6230938" y="5945188"/>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3BF0CA3D-799B-4375-BD29-2117723AC9A3}" type="datetime'''''''''''''0''''''''''''''''.''5'''''">
              <a:rPr lang="en-US" sz="600">
                <a:solidFill>
                  <a:schemeClr val="tx1"/>
                </a:solidFill>
                <a:latin typeface="Arial"/>
                <a:sym typeface="Arial"/>
              </a:rPr>
              <a:pPr algn="r">
                <a:spcBef>
                  <a:spcPct val="0"/>
                </a:spcBef>
                <a:spcAft>
                  <a:spcPct val="0"/>
                </a:spcAft>
              </a:pPr>
              <a:t>0.5</a:t>
            </a:fld>
            <a:endParaRPr lang="en-GB" sz="600">
              <a:solidFill>
                <a:schemeClr val="tx1"/>
              </a:solidFill>
              <a:latin typeface="Arial"/>
              <a:sym typeface="Arial"/>
            </a:endParaRPr>
          </a:p>
        </p:txBody>
      </p:sp>
      <p:sp>
        <p:nvSpPr>
          <p:cNvPr id="33" name="Rectangle 32"/>
          <p:cNvSpPr/>
          <p:nvPr>
            <p:custDataLst>
              <p:tags r:id="rId9"/>
            </p:custDataLst>
          </p:nvPr>
        </p:nvSpPr>
        <p:spPr bwMode="gray">
          <a:xfrm>
            <a:off x="6230938" y="5678488"/>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E6FF13E5-3B5A-42A0-99B9-3C0AABF115AC}" type="datetime'1''''''''''''''''''''.''''''''''5'''''">
              <a:rPr lang="en-US" sz="600">
                <a:solidFill>
                  <a:schemeClr val="tx1"/>
                </a:solidFill>
                <a:latin typeface="Arial"/>
                <a:sym typeface="Arial"/>
              </a:rPr>
              <a:pPr algn="r">
                <a:spcBef>
                  <a:spcPct val="0"/>
                </a:spcBef>
                <a:spcAft>
                  <a:spcPct val="0"/>
                </a:spcAft>
              </a:pPr>
              <a:t>1.5</a:t>
            </a:fld>
            <a:endParaRPr lang="en-GB" sz="600">
              <a:solidFill>
                <a:schemeClr val="tx1"/>
              </a:solidFill>
              <a:latin typeface="Arial"/>
              <a:sym typeface="Arial"/>
            </a:endParaRPr>
          </a:p>
        </p:txBody>
      </p:sp>
      <p:sp>
        <p:nvSpPr>
          <p:cNvPr id="43" name="Rectangle 42"/>
          <p:cNvSpPr/>
          <p:nvPr>
            <p:custDataLst>
              <p:tags r:id="rId10"/>
            </p:custDataLst>
          </p:nvPr>
        </p:nvSpPr>
        <p:spPr bwMode="gray">
          <a:xfrm>
            <a:off x="6230938" y="5411788"/>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AE008917-FE12-4DDB-BA66-59C34B7FFCDE}" type="datetime'''''''''2''''''.''''''''''''''''''''''''5'''''''''''''''''''''">
              <a:rPr lang="en-US" sz="600">
                <a:solidFill>
                  <a:schemeClr val="tx1"/>
                </a:solidFill>
                <a:latin typeface="Arial"/>
                <a:sym typeface="Arial"/>
              </a:rPr>
              <a:pPr algn="r">
                <a:spcBef>
                  <a:spcPct val="0"/>
                </a:spcBef>
                <a:spcAft>
                  <a:spcPct val="0"/>
                </a:spcAft>
              </a:pPr>
              <a:t>2.5</a:t>
            </a:fld>
            <a:endParaRPr lang="en-GB" sz="600">
              <a:solidFill>
                <a:schemeClr val="tx1"/>
              </a:solidFill>
              <a:latin typeface="Arial"/>
              <a:sym typeface="Arial"/>
            </a:endParaRPr>
          </a:p>
        </p:txBody>
      </p:sp>
      <p:sp>
        <p:nvSpPr>
          <p:cNvPr id="37" name="Rectangle 36"/>
          <p:cNvSpPr/>
          <p:nvPr>
            <p:custDataLst>
              <p:tags r:id="rId11"/>
            </p:custDataLst>
          </p:nvPr>
        </p:nvSpPr>
        <p:spPr bwMode="gray">
          <a:xfrm>
            <a:off x="6230938" y="4735513"/>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D29C6CA1-9995-484E-A576-B071C1F60C09}" type="datetime'''''5''''''''''''''''.''''''''''''''''''0'''''''''">
              <a:rPr lang="en-US" sz="600">
                <a:solidFill>
                  <a:srgbClr val="000000"/>
                </a:solidFill>
              </a:rPr>
              <a:pPr/>
              <a:t>5.0</a:t>
            </a:fld>
            <a:endParaRPr lang="en-GB" sz="600">
              <a:solidFill>
                <a:srgbClr val="000000"/>
              </a:solidFill>
              <a:sym typeface="Arial"/>
            </a:endParaRPr>
          </a:p>
        </p:txBody>
      </p:sp>
      <p:sp>
        <p:nvSpPr>
          <p:cNvPr id="16" name="Rectangle 15"/>
          <p:cNvSpPr/>
          <p:nvPr>
            <p:custDataLst>
              <p:tags r:id="rId12"/>
            </p:custDataLst>
          </p:nvPr>
        </p:nvSpPr>
        <p:spPr bwMode="gray">
          <a:xfrm>
            <a:off x="6230938" y="5002213"/>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73E95DE4-E04F-4C4A-AE69-C7281897B2C3}" type="datetime'''''''4''''''''''''''''''''''''''.''''''''''''''''0'''''''''">
              <a:rPr lang="en-US" sz="600">
                <a:solidFill>
                  <a:srgbClr val="000000"/>
                </a:solidFill>
              </a:rPr>
              <a:pPr/>
              <a:t>4.0</a:t>
            </a:fld>
            <a:endParaRPr lang="en-GB" sz="600">
              <a:solidFill>
                <a:srgbClr val="000000"/>
              </a:solidFill>
              <a:sym typeface="Arial"/>
            </a:endParaRPr>
          </a:p>
        </p:txBody>
      </p:sp>
      <p:sp>
        <p:nvSpPr>
          <p:cNvPr id="35" name="Rectangle 34"/>
          <p:cNvSpPr/>
          <p:nvPr>
            <p:custDataLst>
              <p:tags r:id="rId13"/>
            </p:custDataLst>
          </p:nvPr>
        </p:nvSpPr>
        <p:spPr bwMode="gray">
          <a:xfrm>
            <a:off x="6230938" y="5268913"/>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0A7BED0E-252D-49AB-BDAB-290D41767D44}" type="datetime'''''''''''''''3.''''''''''''''0'''''''">
              <a:rPr lang="en-US" sz="600">
                <a:solidFill>
                  <a:srgbClr val="000000"/>
                </a:solidFill>
              </a:rPr>
              <a:pPr/>
              <a:t>3.0</a:t>
            </a:fld>
            <a:endParaRPr lang="en-GB" sz="600">
              <a:solidFill>
                <a:srgbClr val="000000"/>
              </a:solidFill>
              <a:sym typeface="Arial"/>
            </a:endParaRPr>
          </a:p>
        </p:txBody>
      </p:sp>
      <p:sp>
        <p:nvSpPr>
          <p:cNvPr id="44" name="Rectangle 43"/>
          <p:cNvSpPr/>
          <p:nvPr>
            <p:custDataLst>
              <p:tags r:id="rId14"/>
            </p:custDataLst>
          </p:nvPr>
        </p:nvSpPr>
        <p:spPr bwMode="gray">
          <a:xfrm>
            <a:off x="6230938" y="5135563"/>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0BFD0EEC-115A-4D0F-AAC6-9A497DCD6C06}" type="datetime'''''''''''''''3''''''.''''''''''''''''''''''5'">
              <a:rPr lang="en-US" sz="600">
                <a:solidFill>
                  <a:schemeClr val="tx1"/>
                </a:solidFill>
                <a:latin typeface="Arial"/>
                <a:sym typeface="Arial"/>
              </a:rPr>
              <a:pPr algn="r">
                <a:spcBef>
                  <a:spcPct val="0"/>
                </a:spcBef>
                <a:spcAft>
                  <a:spcPct val="0"/>
                </a:spcAft>
              </a:pPr>
              <a:t>3.5</a:t>
            </a:fld>
            <a:endParaRPr lang="en-GB" sz="600">
              <a:solidFill>
                <a:schemeClr val="tx1"/>
              </a:solidFill>
              <a:latin typeface="Arial"/>
              <a:sym typeface="Arial"/>
            </a:endParaRPr>
          </a:p>
        </p:txBody>
      </p:sp>
      <p:sp>
        <p:nvSpPr>
          <p:cNvPr id="45" name="Rectangle 44"/>
          <p:cNvSpPr/>
          <p:nvPr>
            <p:custDataLst>
              <p:tags r:id="rId15"/>
            </p:custDataLst>
          </p:nvPr>
        </p:nvSpPr>
        <p:spPr bwMode="gray">
          <a:xfrm>
            <a:off x="6230938" y="4868863"/>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CFE09C52-0DE7-47EC-835B-C4C8DFD074D4}" type="datetime'''''4.''''''''''''''''''''''''''''''''''''''''''5'''''''''">
              <a:rPr lang="en-US" sz="600">
                <a:solidFill>
                  <a:schemeClr val="tx1"/>
                </a:solidFill>
                <a:latin typeface="Arial"/>
                <a:sym typeface="Arial"/>
              </a:rPr>
              <a:pPr algn="r">
                <a:spcBef>
                  <a:spcPct val="0"/>
                </a:spcBef>
                <a:spcAft>
                  <a:spcPct val="0"/>
                </a:spcAft>
              </a:pPr>
              <a:t>4.5</a:t>
            </a:fld>
            <a:endParaRPr lang="en-GB" sz="600">
              <a:solidFill>
                <a:schemeClr val="tx1"/>
              </a:solidFill>
              <a:latin typeface="Arial"/>
              <a:sym typeface="Arial"/>
            </a:endParaRPr>
          </a:p>
        </p:txBody>
      </p:sp>
      <p:sp>
        <p:nvSpPr>
          <p:cNvPr id="5" name="Rectangle 4"/>
          <p:cNvSpPr/>
          <p:nvPr>
            <p:custDataLst>
              <p:tags r:id="rId16"/>
            </p:custDataLst>
          </p:nvPr>
        </p:nvSpPr>
        <p:spPr bwMode="auto">
          <a:xfrm>
            <a:off x="8437563" y="6200775"/>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C6DDDC0B-E2EF-42D0-B0B4-AD2D65CF2CAC}" type="datetime'20''''1''''8''''/1''9'''''''''''''''">
              <a:rPr lang="en-US" sz="600">
                <a:solidFill>
                  <a:prstClr val="black"/>
                </a:solidFill>
                <a:sym typeface="Arial"/>
              </a:rPr>
              <a:pPr algn="ctr">
                <a:spcBef>
                  <a:spcPct val="0"/>
                </a:spcBef>
                <a:spcAft>
                  <a:spcPct val="0"/>
                </a:spcAft>
              </a:pPr>
              <a:t>2018/19</a:t>
            </a:fld>
            <a:endParaRPr lang="en-GB" sz="600">
              <a:solidFill>
                <a:prstClr val="black"/>
              </a:solidFill>
              <a:sym typeface="Arial"/>
            </a:endParaRPr>
          </a:p>
        </p:txBody>
      </p:sp>
      <p:sp>
        <p:nvSpPr>
          <p:cNvPr id="51" name="Rectangle 50"/>
          <p:cNvSpPr/>
          <p:nvPr>
            <p:custDataLst>
              <p:tags r:id="rId17"/>
            </p:custDataLst>
          </p:nvPr>
        </p:nvSpPr>
        <p:spPr bwMode="auto">
          <a:xfrm>
            <a:off x="7999413" y="6200775"/>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47ACC66C-8BC6-4983-848F-49B1AE2BCD66}" type="datetime'''''''''''2''0''1''7''/''''''1''8'''''''''">
              <a:rPr lang="en-US" sz="600">
                <a:solidFill>
                  <a:prstClr val="black"/>
                </a:solidFill>
                <a:sym typeface="Arial"/>
              </a:rPr>
              <a:pPr algn="ctr">
                <a:spcBef>
                  <a:spcPct val="0"/>
                </a:spcBef>
                <a:spcAft>
                  <a:spcPct val="0"/>
                </a:spcAft>
              </a:pPr>
              <a:t>2017/18</a:t>
            </a:fld>
            <a:endParaRPr lang="en-GB" sz="600">
              <a:solidFill>
                <a:prstClr val="black"/>
              </a:solidFill>
              <a:sym typeface="Arial"/>
            </a:endParaRPr>
          </a:p>
        </p:txBody>
      </p:sp>
      <p:sp>
        <p:nvSpPr>
          <p:cNvPr id="12" name="Rectangle 11"/>
          <p:cNvSpPr/>
          <p:nvPr>
            <p:custDataLst>
              <p:tags r:id="rId18"/>
            </p:custDataLst>
          </p:nvPr>
        </p:nvSpPr>
        <p:spPr bwMode="auto">
          <a:xfrm>
            <a:off x="7561263" y="6200775"/>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BA5C611D-07C5-4ACC-8D28-7D6B82C7E9A8}" type="datetime'''''''''2''0''''''''16/''17'''''''''''''''''''''''">
              <a:rPr lang="en-US" sz="600">
                <a:solidFill>
                  <a:prstClr val="black"/>
                </a:solidFill>
              </a:rPr>
              <a:pPr algn="ctr">
                <a:spcBef>
                  <a:spcPct val="0"/>
                </a:spcBef>
                <a:spcAft>
                  <a:spcPct val="0"/>
                </a:spcAft>
              </a:pPr>
              <a:t>2016/17</a:t>
            </a:fld>
            <a:endParaRPr lang="en-GB" sz="600">
              <a:solidFill>
                <a:prstClr val="black"/>
              </a:solidFill>
              <a:sym typeface="Arial"/>
            </a:endParaRPr>
          </a:p>
        </p:txBody>
      </p:sp>
      <p:sp>
        <p:nvSpPr>
          <p:cNvPr id="11" name="Rectangle 10"/>
          <p:cNvSpPr/>
          <p:nvPr>
            <p:custDataLst>
              <p:tags r:id="rId19"/>
            </p:custDataLst>
          </p:nvPr>
        </p:nvSpPr>
        <p:spPr bwMode="auto">
          <a:xfrm>
            <a:off x="7132638" y="6200775"/>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AB2A1DF5-209F-497F-8C91-D9E107C039DE}" type="datetime'2''''01''5''''''''''''''''''''''/''''''16'''''''''''''">
              <a:rPr lang="en-US" sz="600">
                <a:solidFill>
                  <a:prstClr val="black"/>
                </a:solidFill>
                <a:sym typeface="Arial"/>
              </a:rPr>
              <a:pPr algn="ctr">
                <a:spcBef>
                  <a:spcPct val="0"/>
                </a:spcBef>
                <a:spcAft>
                  <a:spcPct val="0"/>
                </a:spcAft>
              </a:pPr>
              <a:t>2015/16</a:t>
            </a:fld>
            <a:endParaRPr lang="en-GB" sz="600">
              <a:solidFill>
                <a:prstClr val="black"/>
              </a:solidFill>
              <a:sym typeface="Arial"/>
            </a:endParaRPr>
          </a:p>
        </p:txBody>
      </p:sp>
      <p:sp>
        <p:nvSpPr>
          <p:cNvPr id="10" name="Rectangle 9"/>
          <p:cNvSpPr/>
          <p:nvPr>
            <p:custDataLst>
              <p:tags r:id="rId20"/>
            </p:custDataLst>
          </p:nvPr>
        </p:nvSpPr>
        <p:spPr bwMode="auto">
          <a:xfrm>
            <a:off x="6694488" y="6200775"/>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6B15B816-B87E-4828-93E6-C039032D0A59}" type="datetime'''''2''0''''1''''''''4''''''''''/''''''''''''''''1''''''''5'">
              <a:rPr lang="en-US" sz="600">
                <a:solidFill>
                  <a:prstClr val="black"/>
                </a:solidFill>
                <a:sym typeface="Arial"/>
              </a:rPr>
              <a:pPr algn="ctr">
                <a:spcBef>
                  <a:spcPct val="0"/>
                </a:spcBef>
                <a:spcAft>
                  <a:spcPct val="0"/>
                </a:spcAft>
              </a:pPr>
              <a:t>2014/15</a:t>
            </a:fld>
            <a:endParaRPr lang="en-GB" sz="600">
              <a:solidFill>
                <a:prstClr val="black"/>
              </a:solidFill>
              <a:sym typeface="Arial"/>
            </a:endParaRPr>
          </a:p>
        </p:txBody>
      </p:sp>
      <p:sp>
        <p:nvSpPr>
          <p:cNvPr id="9" name="Rectangle 8"/>
          <p:cNvSpPr/>
          <p:nvPr>
            <p:custDataLst>
              <p:tags r:id="rId21"/>
            </p:custDataLst>
          </p:nvPr>
        </p:nvSpPr>
        <p:spPr bwMode="auto">
          <a:xfrm>
            <a:off x="6256338" y="6200775"/>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7A75254E-D18F-4889-8363-2E4B7561776E}" type="datetime'2''''''''''''''0''''''''''''13''''''''''''/''''''1''''''4'">
              <a:rPr lang="en-US" sz="600">
                <a:solidFill>
                  <a:prstClr val="black"/>
                </a:solidFill>
                <a:sym typeface="+mn-lt"/>
              </a:rPr>
              <a:pPr algn="ctr">
                <a:spcBef>
                  <a:spcPct val="0"/>
                </a:spcBef>
                <a:spcAft>
                  <a:spcPct val="0"/>
                </a:spcAft>
              </a:pPr>
              <a:t>2013/14</a:t>
            </a:fld>
            <a:endParaRPr lang="en-GB" sz="600">
              <a:solidFill>
                <a:prstClr val="black"/>
              </a:solidFill>
              <a:sym typeface="+mn-lt"/>
            </a:endParaRPr>
          </a:p>
        </p:txBody>
      </p:sp>
      <p:pic>
        <p:nvPicPr>
          <p:cNvPr id="48" name="Picture 4" descr="C:\Users\jsauvageau\Desktop\5.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7003867" y="1808259"/>
            <a:ext cx="426935" cy="33234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0" name="Picture 2" descr="\\Cagmasrv1\sso$\Gestion_Deloitte\Global_Brand\- Templates\Icons\Iconography Deloitte\Icon_Caution_Green.png"/>
          <p:cNvPicPr>
            <a:picLocks noChangeAspect="1" noChangeArrowheads="1"/>
          </p:cNvPicPr>
          <p:nvPr/>
        </p:nvPicPr>
        <p:blipFill>
          <a:blip r:embed="rId36" cstate="print">
            <a:extLst>
              <a:ext uri="{BEBA8EAE-BF5A-486C-A8C5-ECC9F3942E4B}">
                <a14:imgProps xmlns:a14="http://schemas.microsoft.com/office/drawing/2010/main">
                  <a14:imgLayer r:embed="rId37">
                    <a14:imgEffect>
                      <a14:artisticPhotocopy/>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895614" y="1809012"/>
            <a:ext cx="317674" cy="282733"/>
          </a:xfrm>
          <a:prstGeom prst="rect">
            <a:avLst/>
          </a:prstGeom>
          <a:noFill/>
          <a:extLst>
            <a:ext uri="{909E8E84-426E-40DD-AFC4-6F175D3DCCD1}">
              <a14:hiddenFill xmlns:a14="http://schemas.microsoft.com/office/drawing/2010/main">
                <a:solidFill>
                  <a:srgbClr val="FFFFFF"/>
                </a:solidFill>
              </a14:hiddenFill>
            </a:ext>
          </a:extLst>
        </p:spPr>
      </p:pic>
      <p:sp>
        <p:nvSpPr>
          <p:cNvPr id="13" name="Isosceles Triangle 12"/>
          <p:cNvSpPr/>
          <p:nvPr/>
        </p:nvSpPr>
        <p:spPr>
          <a:xfrm>
            <a:off x="6516216" y="5932488"/>
            <a:ext cx="129505" cy="11164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7" name="Rounded Rectangular Callout 46"/>
          <p:cNvSpPr/>
          <p:nvPr/>
        </p:nvSpPr>
        <p:spPr>
          <a:xfrm>
            <a:off x="6948264" y="5842000"/>
            <a:ext cx="469105" cy="234165"/>
          </a:xfrm>
          <a:prstGeom prst="wedgeRoundRectCallout">
            <a:avLst>
              <a:gd name="adj1" fmla="val -117462"/>
              <a:gd name="adj2" fmla="val 20061"/>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700" dirty="0" smtClean="0">
                <a:solidFill>
                  <a:prstClr val="black"/>
                </a:solidFill>
              </a:rPr>
              <a:t>Planning begins</a:t>
            </a:r>
            <a:endParaRPr lang="en-GB" sz="700" dirty="0">
              <a:solidFill>
                <a:prstClr val="black"/>
              </a:solidFill>
            </a:endParaRPr>
          </a:p>
        </p:txBody>
      </p:sp>
      <p:sp>
        <p:nvSpPr>
          <p:cNvPr id="59" name="Isosceles Triangle 58"/>
          <p:cNvSpPr/>
          <p:nvPr/>
        </p:nvSpPr>
        <p:spPr>
          <a:xfrm>
            <a:off x="6818759" y="5730358"/>
            <a:ext cx="129505" cy="11164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0" name="Rounded Rectangular Callout 59"/>
          <p:cNvSpPr/>
          <p:nvPr/>
        </p:nvSpPr>
        <p:spPr>
          <a:xfrm>
            <a:off x="7516895" y="5457825"/>
            <a:ext cx="823140" cy="410875"/>
          </a:xfrm>
          <a:prstGeom prst="wedgeRoundRectCallout">
            <a:avLst>
              <a:gd name="adj1" fmla="val -110280"/>
              <a:gd name="adj2" fmla="val 27873"/>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700" dirty="0" smtClean="0">
                <a:solidFill>
                  <a:prstClr val="black"/>
                </a:solidFill>
              </a:rPr>
              <a:t>Intervention launched and initial benefits commence</a:t>
            </a:r>
            <a:endParaRPr lang="en-GB" sz="700" dirty="0">
              <a:solidFill>
                <a:prstClr val="black"/>
              </a:solidFill>
            </a:endParaRPr>
          </a:p>
        </p:txBody>
      </p:sp>
      <p:sp>
        <p:nvSpPr>
          <p:cNvPr id="61" name="Isosceles Triangle 60"/>
          <p:cNvSpPr/>
          <p:nvPr/>
        </p:nvSpPr>
        <p:spPr>
          <a:xfrm>
            <a:off x="7577014" y="5203308"/>
            <a:ext cx="129505" cy="11164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2" name="Rounded Rectangular Callout 61"/>
          <p:cNvSpPr/>
          <p:nvPr/>
        </p:nvSpPr>
        <p:spPr>
          <a:xfrm>
            <a:off x="6819877" y="4842813"/>
            <a:ext cx="697018" cy="246350"/>
          </a:xfrm>
          <a:prstGeom prst="wedgeRoundRectCallout">
            <a:avLst>
              <a:gd name="adj1" fmla="val 57979"/>
              <a:gd name="adj2" fmla="val 113778"/>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700" dirty="0" smtClean="0">
                <a:solidFill>
                  <a:prstClr val="black"/>
                </a:solidFill>
              </a:rPr>
              <a:t>Main benefits commence</a:t>
            </a:r>
            <a:endParaRPr lang="en-GB" sz="700" dirty="0">
              <a:solidFill>
                <a:prstClr val="black"/>
              </a:solidFill>
            </a:endParaRPr>
          </a:p>
        </p:txBody>
      </p:sp>
      <p:sp>
        <p:nvSpPr>
          <p:cNvPr id="64" name="Isosceles Triangle 63"/>
          <p:cNvSpPr/>
          <p:nvPr/>
        </p:nvSpPr>
        <p:spPr>
          <a:xfrm>
            <a:off x="8065571" y="4842813"/>
            <a:ext cx="129505" cy="11164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5" name="Rounded Rectangular Callout 64"/>
          <p:cNvSpPr/>
          <p:nvPr/>
        </p:nvSpPr>
        <p:spPr>
          <a:xfrm>
            <a:off x="8054451" y="5097463"/>
            <a:ext cx="618332" cy="326998"/>
          </a:xfrm>
          <a:prstGeom prst="wedgeRoundRectCallout">
            <a:avLst>
              <a:gd name="adj1" fmla="val -40429"/>
              <a:gd name="adj2" fmla="val -89759"/>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700" dirty="0" smtClean="0">
                <a:solidFill>
                  <a:prstClr val="black"/>
                </a:solidFill>
              </a:rPr>
              <a:t>Further incremental benefits</a:t>
            </a:r>
            <a:endParaRPr lang="en-GB" sz="700" dirty="0">
              <a:solidFill>
                <a:prstClr val="black"/>
              </a:solidFill>
            </a:endParaRPr>
          </a:p>
        </p:txBody>
      </p:sp>
      <p:pic>
        <p:nvPicPr>
          <p:cNvPr id="56" name="Picture 41" descr="C:\Users\davichapman\Documents\Research Services\Icons Color Library\Icon_Capsule_DGray.png"/>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30115" y="36018"/>
            <a:ext cx="448019" cy="447175"/>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6500813" y="4437112"/>
            <a:ext cx="1982350" cy="323165"/>
          </a:xfrm>
          <a:prstGeom prst="rect">
            <a:avLst/>
          </a:prstGeom>
          <a:noFill/>
        </p:spPr>
        <p:txBody>
          <a:bodyPr wrap="square" lIns="0" tIns="0" rIns="0" bIns="0" rtlCol="0">
            <a:spAutoFit/>
          </a:bodyPr>
          <a:lstStyle/>
          <a:p>
            <a:pPr algn="ctr"/>
            <a:r>
              <a:rPr lang="en-GB" sz="1050" b="1" dirty="0" smtClean="0">
                <a:latin typeface="Arial" pitchFamily="34" charset="0"/>
                <a:cs typeface="Arial" pitchFamily="34" charset="0"/>
              </a:rPr>
              <a:t>Forecast savings per year Urban CCG (£m)</a:t>
            </a:r>
            <a:endParaRPr lang="en-GB" sz="1050" b="1" dirty="0">
              <a:latin typeface="Arial" pitchFamily="34" charset="0"/>
              <a:cs typeface="Arial" pitchFamily="34" charset="0"/>
            </a:endParaRPr>
          </a:p>
        </p:txBody>
      </p:sp>
      <p:pic>
        <p:nvPicPr>
          <p:cNvPr id="55" name="Picture 2" descr="C:\Users\jsauvageau\Desktop\3.png"/>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5434724" y="1800396"/>
            <a:ext cx="131727" cy="323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3954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4868884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523"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120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rmAutofit fontScale="90000"/>
          </a:bodyPr>
          <a:lstStyle/>
          <a:p>
            <a:r>
              <a:rPr lang="en-GB" sz="1800" dirty="0"/>
              <a:t>Key leads and further reading: reducing variability within primary care</a:t>
            </a:r>
          </a:p>
        </p:txBody>
      </p:sp>
      <p:sp>
        <p:nvSpPr>
          <p:cNvPr id="17"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18</a:t>
            </a:fld>
            <a:endParaRPr lang="en-GB" dirty="0">
              <a:solidFill>
                <a:prstClr val="black"/>
              </a:solidFill>
            </a:endParaRPr>
          </a:p>
        </p:txBody>
      </p:sp>
      <p:sp>
        <p:nvSpPr>
          <p:cNvPr id="8" name="Rectangle 7"/>
          <p:cNvSpPr/>
          <p:nvPr/>
        </p:nvSpPr>
        <p:spPr>
          <a:xfrm>
            <a:off x="655199" y="1369814"/>
            <a:ext cx="8147607" cy="169914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200" b="1" dirty="0" smtClean="0">
                <a:solidFill>
                  <a:prstClr val="black"/>
                </a:solidFill>
              </a:rPr>
              <a:t>‘Key leads’</a:t>
            </a:r>
          </a:p>
          <a:p>
            <a:pPr>
              <a:spcAft>
                <a:spcPts val="600"/>
              </a:spcAft>
            </a:pPr>
            <a:r>
              <a:rPr lang="en-GB" sz="1200" dirty="0" smtClean="0">
                <a:solidFill>
                  <a:prstClr val="black"/>
                </a:solidFill>
              </a:rPr>
              <a:t>Who could you speak to in order to find out how to do this intervention well? </a:t>
            </a:r>
          </a:p>
          <a:p>
            <a:pPr marL="171450" indent="-171450">
              <a:spcAft>
                <a:spcPts val="600"/>
              </a:spcAft>
              <a:buFont typeface="Arial" pitchFamily="34" charset="0"/>
              <a:buChar char="•"/>
              <a:defRPr/>
            </a:pPr>
            <a:r>
              <a:rPr lang="en-GB" sz="1200" dirty="0" smtClean="0">
                <a:solidFill>
                  <a:prstClr val="black"/>
                </a:solidFill>
              </a:rPr>
              <a:t>NHS Erewash CCG</a:t>
            </a:r>
          </a:p>
          <a:p>
            <a:pPr marL="171450" indent="-171450">
              <a:spcAft>
                <a:spcPts val="600"/>
              </a:spcAft>
              <a:buFont typeface="Arial" pitchFamily="34" charset="0"/>
              <a:buChar char="•"/>
              <a:defRPr/>
            </a:pPr>
            <a:r>
              <a:rPr lang="en-GB" sz="1200" dirty="0" err="1" smtClean="0">
                <a:solidFill>
                  <a:prstClr val="black"/>
                </a:solidFill>
              </a:rPr>
              <a:t>PrescQIPP</a:t>
            </a:r>
            <a:r>
              <a:rPr lang="en-GB" sz="1200" dirty="0" smtClean="0">
                <a:solidFill>
                  <a:prstClr val="black"/>
                </a:solidFill>
              </a:rPr>
              <a:t> is designed to support quality, optimised prescribing through providing guidance, resources and tools to health economies. There are currently over 60 CCGs enrolled – visit </a:t>
            </a:r>
            <a:r>
              <a:rPr lang="en-GB" sz="1200" dirty="0" smtClean="0">
                <a:solidFill>
                  <a:prstClr val="black"/>
                </a:solidFill>
                <a:hlinkClick r:id="rId8"/>
              </a:rPr>
              <a:t>http</a:t>
            </a:r>
            <a:r>
              <a:rPr lang="en-GB" sz="1200" dirty="0">
                <a:solidFill>
                  <a:prstClr val="black"/>
                </a:solidFill>
                <a:hlinkClick r:id="rId8"/>
              </a:rPr>
              <a:t>://</a:t>
            </a:r>
            <a:r>
              <a:rPr lang="en-GB" sz="1200" dirty="0" smtClean="0">
                <a:solidFill>
                  <a:prstClr val="black"/>
                </a:solidFill>
                <a:hlinkClick r:id="rId8"/>
              </a:rPr>
              <a:t>www.prescqipp.info/user/registration-notes/register</a:t>
            </a:r>
            <a:r>
              <a:rPr lang="en-GB" sz="1200" dirty="0" smtClean="0">
                <a:solidFill>
                  <a:prstClr val="black"/>
                </a:solidFill>
              </a:rPr>
              <a:t> for further info</a:t>
            </a:r>
          </a:p>
        </p:txBody>
      </p:sp>
      <p:sp>
        <p:nvSpPr>
          <p:cNvPr id="9" name="Rectangle 8"/>
          <p:cNvSpPr/>
          <p:nvPr/>
        </p:nvSpPr>
        <p:spPr>
          <a:xfrm>
            <a:off x="655199" y="3264090"/>
            <a:ext cx="8152358" cy="169914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200" b="1" dirty="0" smtClean="0">
                <a:solidFill>
                  <a:prstClr val="black"/>
                </a:solidFill>
              </a:rPr>
              <a:t>Further reading</a:t>
            </a:r>
          </a:p>
          <a:p>
            <a:pPr>
              <a:spcAft>
                <a:spcPts val="600"/>
              </a:spcAft>
            </a:pPr>
            <a:r>
              <a:rPr lang="en-GB" sz="1200" dirty="0" smtClean="0">
                <a:solidFill>
                  <a:prstClr val="black"/>
                </a:solidFill>
              </a:rPr>
              <a:t>To help you read around this intervention, we have assembled a list of the literature which we have found most useful. </a:t>
            </a:r>
          </a:p>
          <a:p>
            <a:pPr marL="171450" indent="-171450">
              <a:spcAft>
                <a:spcPts val="600"/>
              </a:spcAft>
              <a:buFont typeface="Arial" pitchFamily="34" charset="0"/>
              <a:buChar char="•"/>
              <a:defRPr/>
            </a:pPr>
            <a:r>
              <a:rPr lang="en-GB" sz="1200" dirty="0">
                <a:solidFill>
                  <a:prstClr val="black"/>
                </a:solidFill>
                <a:cs typeface="Arial" charset="0"/>
              </a:rPr>
              <a:t>0404 Case Study - QIPP CQUIN - Reducing u</a:t>
            </a:r>
            <a:r>
              <a:rPr lang="en-GB" sz="1200" dirty="0" smtClean="0">
                <a:solidFill>
                  <a:prstClr val="black"/>
                </a:solidFill>
                <a:cs typeface="Arial" charset="0"/>
              </a:rPr>
              <a:t>nwarranted </a:t>
            </a:r>
            <a:r>
              <a:rPr lang="en-GB" sz="1200" dirty="0">
                <a:solidFill>
                  <a:prstClr val="black"/>
                </a:solidFill>
                <a:cs typeface="Arial" charset="0"/>
              </a:rPr>
              <a:t>v</a:t>
            </a:r>
            <a:r>
              <a:rPr lang="en-GB" sz="1200" dirty="0" smtClean="0">
                <a:solidFill>
                  <a:prstClr val="black"/>
                </a:solidFill>
                <a:cs typeface="Arial" charset="0"/>
              </a:rPr>
              <a:t>ariation </a:t>
            </a:r>
            <a:r>
              <a:rPr lang="en-GB" sz="1200" dirty="0">
                <a:solidFill>
                  <a:prstClr val="black"/>
                </a:solidFill>
                <a:cs typeface="Arial" charset="0"/>
              </a:rPr>
              <a:t>to </a:t>
            </a:r>
            <a:r>
              <a:rPr lang="en-GB" sz="1200" dirty="0" smtClean="0">
                <a:solidFill>
                  <a:prstClr val="black"/>
                </a:solidFill>
                <a:cs typeface="Arial" charset="0"/>
              </a:rPr>
              <a:t>deliver </a:t>
            </a:r>
            <a:r>
              <a:rPr lang="en-GB" sz="1200" dirty="0">
                <a:solidFill>
                  <a:prstClr val="black"/>
                </a:solidFill>
                <a:cs typeface="Arial" charset="0"/>
              </a:rPr>
              <a:t>e</a:t>
            </a:r>
            <a:r>
              <a:rPr lang="en-GB" sz="1200" dirty="0" smtClean="0">
                <a:solidFill>
                  <a:prstClr val="black"/>
                </a:solidFill>
                <a:cs typeface="Arial" charset="0"/>
              </a:rPr>
              <a:t>fficiencies </a:t>
            </a:r>
            <a:r>
              <a:rPr lang="en-GB" sz="1200" dirty="0">
                <a:solidFill>
                  <a:prstClr val="black"/>
                </a:solidFill>
                <a:cs typeface="Arial" charset="0"/>
              </a:rPr>
              <a:t>in Primary Care (NHS Erewash CCG, 2013</a:t>
            </a:r>
            <a:r>
              <a:rPr lang="en-GB" sz="1200" dirty="0" smtClean="0">
                <a:solidFill>
                  <a:prstClr val="black"/>
                </a:solidFill>
                <a:cs typeface="Arial" charset="0"/>
              </a:rPr>
              <a:t>)</a:t>
            </a:r>
          </a:p>
          <a:p>
            <a:pPr marL="171450" indent="-171450">
              <a:spcAft>
                <a:spcPts val="600"/>
              </a:spcAft>
              <a:buFont typeface="Arial" pitchFamily="34" charset="0"/>
              <a:buChar char="•"/>
              <a:defRPr/>
            </a:pPr>
            <a:endParaRPr lang="en-GB" sz="1200" dirty="0">
              <a:solidFill>
                <a:prstClr val="black"/>
              </a:solidFill>
            </a:endParaRPr>
          </a:p>
        </p:txBody>
      </p:sp>
      <p:pic>
        <p:nvPicPr>
          <p:cNvPr id="10" name="Picture 2" descr="C:\Users\jsauvageau\Desktop\4.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8470" y="1369814"/>
            <a:ext cx="197338" cy="4303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agmasrv1\sso$\Gestion_Deloitte\Global_Brand\- Templates\Icons\Iconography Deloitte\Icons Color Library\Icon_Book_LBLu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603" y="3283425"/>
            <a:ext cx="502841" cy="456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1" descr="C:\Users\davichapman\Documents\Research Services\Icons Color Library\Icon_Capsule_DGray.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115" y="36018"/>
            <a:ext cx="448019" cy="44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82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4097787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47"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120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dirty="0"/>
              <a:t>The High Impact Interventions</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19</a:t>
            </a:fld>
            <a:endParaRPr lang="en-GB" dirty="0">
              <a:solidFill>
                <a:prstClr val="black"/>
              </a:solidFill>
            </a:endParaRPr>
          </a:p>
        </p:txBody>
      </p:sp>
      <p:grpSp>
        <p:nvGrpSpPr>
          <p:cNvPr id="2" name="Group 1"/>
          <p:cNvGrpSpPr/>
          <p:nvPr/>
        </p:nvGrpSpPr>
        <p:grpSpPr>
          <a:xfrm>
            <a:off x="335799" y="1401539"/>
            <a:ext cx="8677572" cy="4873129"/>
            <a:chOff x="335799" y="1536449"/>
            <a:chExt cx="8677572" cy="4873129"/>
          </a:xfrm>
        </p:grpSpPr>
        <p:sp>
          <p:nvSpPr>
            <p:cNvPr id="94" name="TextBox 93"/>
            <p:cNvSpPr txBox="1"/>
            <p:nvPr/>
          </p:nvSpPr>
          <p:spPr>
            <a:xfrm>
              <a:off x="788890" y="1536449"/>
              <a:ext cx="8224481" cy="4873129"/>
            </a:xfrm>
            <a:prstGeom prst="rect">
              <a:avLst/>
            </a:prstGeom>
            <a:noFill/>
          </p:spPr>
          <p:txBody>
            <a:bodyPr wrap="square" lIns="0" tIns="0" rIns="0" bIns="0" rtlCol="0">
              <a:spAutoFit/>
            </a:bodyPr>
            <a:lstStyle/>
            <a:p>
              <a:pPr>
                <a:spcAft>
                  <a:spcPts val="350"/>
                </a:spcAft>
                <a:defRPr/>
              </a:pPr>
              <a:r>
                <a:rPr lang="en-US" b="1" dirty="0" smtClean="0">
                  <a:solidFill>
                    <a:srgbClr val="FFFFFF">
                      <a:lumMod val="75000"/>
                    </a:srgbClr>
                  </a:solidFill>
                </a:rPr>
                <a:t>1. Early diagnosis</a:t>
              </a:r>
            </a:p>
            <a:p>
              <a:pPr marL="228600" indent="-228600">
                <a:spcAft>
                  <a:spcPts val="350"/>
                </a:spcAft>
                <a:buFontTx/>
                <a:buAutoNum type="arabicPeriod"/>
                <a:defRPr/>
              </a:pPr>
              <a:endParaRPr lang="en-US" b="1" dirty="0">
                <a:solidFill>
                  <a:srgbClr val="FFFFFF">
                    <a:lumMod val="75000"/>
                  </a:srgbClr>
                </a:solidFill>
              </a:endParaRPr>
            </a:p>
            <a:p>
              <a:pPr>
                <a:spcAft>
                  <a:spcPts val="350"/>
                </a:spcAft>
              </a:pPr>
              <a:r>
                <a:rPr lang="en-GB" b="1" dirty="0" smtClean="0">
                  <a:solidFill>
                    <a:srgbClr val="FFFFFF">
                      <a:lumMod val="75000"/>
                    </a:srgbClr>
                  </a:solidFill>
                  <a:cs typeface="Arial" charset="0"/>
                </a:rPr>
                <a:t>2. </a:t>
              </a:r>
              <a:r>
                <a:rPr lang="en-GB" b="1" dirty="0">
                  <a:solidFill>
                    <a:srgbClr val="FFFFFF">
                      <a:lumMod val="75000"/>
                    </a:srgbClr>
                  </a:solidFill>
                  <a:cs typeface="Arial" charset="0"/>
                </a:rPr>
                <a:t>Reducing variability within primary care by optimising medicines use</a:t>
              </a:r>
            </a:p>
            <a:p>
              <a:pPr>
                <a:spcAft>
                  <a:spcPts val="350"/>
                </a:spcAft>
                <a:defRPr/>
              </a:pPr>
              <a:endParaRPr lang="en-US" b="1" dirty="0" smtClean="0">
                <a:solidFill>
                  <a:srgbClr val="FFFFFF">
                    <a:lumMod val="75000"/>
                  </a:srgbClr>
                </a:solidFill>
              </a:endParaRPr>
            </a:p>
            <a:p>
              <a:pPr>
                <a:spcAft>
                  <a:spcPts val="350"/>
                </a:spcAft>
                <a:defRPr/>
              </a:pPr>
              <a:r>
                <a:rPr lang="en-US" b="1" dirty="0" smtClean="0">
                  <a:solidFill>
                    <a:srgbClr val="00ADC6"/>
                  </a:solidFill>
                </a:rPr>
                <a:t>3. </a:t>
              </a:r>
              <a:r>
                <a:rPr lang="en-US" b="1" dirty="0">
                  <a:solidFill>
                    <a:srgbClr val="00ADC6"/>
                  </a:solidFill>
                </a:rPr>
                <a:t>Self-management: patient-carer </a:t>
              </a:r>
              <a:r>
                <a:rPr lang="en-US" b="1" dirty="0" smtClean="0">
                  <a:solidFill>
                    <a:srgbClr val="00ADC6"/>
                  </a:solidFill>
                </a:rPr>
                <a:t>communities</a:t>
              </a:r>
              <a:endParaRPr lang="en-US" b="1" dirty="0">
                <a:solidFill>
                  <a:srgbClr val="00ADC6"/>
                </a:solidFill>
              </a:endParaRPr>
            </a:p>
            <a:p>
              <a:pPr>
                <a:spcAft>
                  <a:spcPts val="350"/>
                </a:spcAft>
                <a:defRPr/>
              </a:pPr>
              <a:endParaRPr lang="en-US" b="1" dirty="0" smtClean="0">
                <a:solidFill>
                  <a:srgbClr val="FFFFFF">
                    <a:lumMod val="75000"/>
                  </a:srgbClr>
                </a:solidFill>
              </a:endParaRPr>
            </a:p>
            <a:p>
              <a:pPr>
                <a:spcAft>
                  <a:spcPts val="350"/>
                </a:spcAft>
                <a:defRPr/>
              </a:pPr>
              <a:r>
                <a:rPr lang="en-US" b="1" dirty="0" smtClean="0">
                  <a:solidFill>
                    <a:srgbClr val="FFFFFF">
                      <a:lumMod val="75000"/>
                    </a:srgbClr>
                  </a:solidFill>
                </a:rPr>
                <a:t>4. Telehealth/telecare</a:t>
              </a:r>
            </a:p>
            <a:p>
              <a:pPr>
                <a:spcAft>
                  <a:spcPts val="350"/>
                </a:spcAft>
                <a:defRPr/>
              </a:pPr>
              <a:endParaRPr lang="en-US" b="1" dirty="0" smtClean="0">
                <a:solidFill>
                  <a:srgbClr val="FFFFFF">
                    <a:lumMod val="75000"/>
                  </a:srgbClr>
                </a:solidFill>
              </a:endParaRPr>
            </a:p>
            <a:p>
              <a:pPr>
                <a:spcAft>
                  <a:spcPts val="350"/>
                </a:spcAft>
                <a:defRPr/>
              </a:pPr>
              <a:r>
                <a:rPr lang="en-US" b="1" dirty="0" smtClean="0">
                  <a:solidFill>
                    <a:srgbClr val="FFFFFF">
                      <a:lumMod val="75000"/>
                    </a:srgbClr>
                  </a:solidFill>
                </a:rPr>
                <a:t>5. Case </a:t>
              </a:r>
              <a:r>
                <a:rPr lang="en-US" b="1" dirty="0">
                  <a:solidFill>
                    <a:srgbClr val="FFFFFF">
                      <a:lumMod val="75000"/>
                    </a:srgbClr>
                  </a:solidFill>
                </a:rPr>
                <a:t>management and coordinated </a:t>
              </a:r>
              <a:r>
                <a:rPr lang="en-US" b="1" dirty="0" smtClean="0">
                  <a:solidFill>
                    <a:srgbClr val="FFFFFF">
                      <a:lumMod val="75000"/>
                    </a:srgbClr>
                  </a:solidFill>
                </a:rPr>
                <a:t>care</a:t>
              </a:r>
              <a:endParaRPr lang="en-US" b="1" dirty="0">
                <a:solidFill>
                  <a:srgbClr val="FFFFFF">
                    <a:lumMod val="75000"/>
                  </a:srgbClr>
                </a:solidFill>
              </a:endParaRPr>
            </a:p>
            <a:p>
              <a:pPr>
                <a:spcAft>
                  <a:spcPts val="350"/>
                </a:spcAft>
                <a:defRPr/>
              </a:pPr>
              <a:endParaRPr lang="en-US" b="1" dirty="0" smtClean="0">
                <a:solidFill>
                  <a:srgbClr val="FFFFFF">
                    <a:lumMod val="75000"/>
                  </a:srgbClr>
                </a:solidFill>
              </a:endParaRPr>
            </a:p>
            <a:p>
              <a:pPr>
                <a:spcAft>
                  <a:spcPts val="350"/>
                </a:spcAft>
                <a:defRPr/>
              </a:pPr>
              <a:r>
                <a:rPr lang="en-US" b="1" dirty="0" smtClean="0">
                  <a:solidFill>
                    <a:srgbClr val="FFFFFF">
                      <a:lumMod val="75000"/>
                    </a:srgbClr>
                  </a:solidFill>
                </a:rPr>
                <a:t>6. Mental </a:t>
              </a:r>
              <a:r>
                <a:rPr lang="en-US" b="1" dirty="0">
                  <a:solidFill>
                    <a:srgbClr val="FFFFFF">
                      <a:lumMod val="75000"/>
                    </a:srgbClr>
                  </a:solidFill>
                </a:rPr>
                <a:t>Health – Rapid Assessment Interface and Discharge (RAID</a:t>
              </a:r>
              <a:r>
                <a:rPr lang="en-US" b="1" dirty="0" smtClean="0">
                  <a:solidFill>
                    <a:srgbClr val="FFFFFF">
                      <a:lumMod val="75000"/>
                    </a:srgbClr>
                  </a:solidFill>
                </a:rPr>
                <a:t>)</a:t>
              </a:r>
              <a:endParaRPr lang="en-US" b="1" dirty="0">
                <a:solidFill>
                  <a:srgbClr val="FFFFFF">
                    <a:lumMod val="75000"/>
                  </a:srgbClr>
                </a:solidFill>
              </a:endParaRPr>
            </a:p>
            <a:p>
              <a:pPr>
                <a:spcAft>
                  <a:spcPts val="350"/>
                </a:spcAft>
                <a:defRPr/>
              </a:pPr>
              <a:endParaRPr lang="en-US" b="1" dirty="0" smtClean="0">
                <a:solidFill>
                  <a:srgbClr val="FFFFFF">
                    <a:lumMod val="75000"/>
                  </a:srgbClr>
                </a:solidFill>
              </a:endParaRPr>
            </a:p>
            <a:p>
              <a:pPr>
                <a:spcAft>
                  <a:spcPts val="350"/>
                </a:spcAft>
              </a:pPr>
              <a:r>
                <a:rPr lang="en-GB" b="1" dirty="0" smtClean="0">
                  <a:solidFill>
                    <a:srgbClr val="FFFFFF">
                      <a:lumMod val="75000"/>
                    </a:srgbClr>
                  </a:solidFill>
                  <a:cs typeface="Arial" charset="0"/>
                </a:rPr>
                <a:t>7. Dementia Pathway</a:t>
              </a:r>
              <a:endParaRPr lang="en-GB" b="1" dirty="0">
                <a:solidFill>
                  <a:srgbClr val="FFFFFF">
                    <a:lumMod val="75000"/>
                  </a:srgbClr>
                </a:solidFill>
                <a:cs typeface="Arial" charset="0"/>
              </a:endParaRPr>
            </a:p>
            <a:p>
              <a:pPr>
                <a:spcAft>
                  <a:spcPts val="350"/>
                </a:spcAft>
                <a:defRPr/>
              </a:pPr>
              <a:endParaRPr lang="en-US" b="1" dirty="0" smtClean="0">
                <a:solidFill>
                  <a:srgbClr val="FFFFFF">
                    <a:lumMod val="75000"/>
                  </a:srgbClr>
                </a:solidFill>
              </a:endParaRPr>
            </a:p>
            <a:p>
              <a:pPr>
                <a:spcAft>
                  <a:spcPts val="350"/>
                </a:spcAft>
                <a:defRPr/>
              </a:pPr>
              <a:r>
                <a:rPr lang="en-US" b="1" dirty="0" smtClean="0">
                  <a:solidFill>
                    <a:srgbClr val="FFFFFF">
                      <a:lumMod val="75000"/>
                    </a:srgbClr>
                  </a:solidFill>
                </a:rPr>
                <a:t>8. Palliative care</a:t>
              </a:r>
              <a:endParaRPr lang="en-US" b="1" dirty="0">
                <a:solidFill>
                  <a:srgbClr val="FFFFFF">
                    <a:lumMod val="75000"/>
                  </a:srgbClr>
                </a:solidFill>
              </a:endParaRPr>
            </a:p>
          </p:txBody>
        </p:sp>
        <p:pic>
          <p:nvPicPr>
            <p:cNvPr id="17" name="Picture 6" descr="\\Cagmasrv1\sso$\Gestion_Deloitte\Global_Brand\- Templates\Icons\Iconography Deloitte\Icon_Laptop_DarkGreen.png"/>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3508469"/>
              <a:ext cx="336377" cy="3561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jsauvageau\Desktop\5.png"/>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5305152"/>
              <a:ext cx="336377" cy="41004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C:\Users\jsauvageau\Desktop\2.png"/>
            <p:cNvPicPr>
              <a:picLocks noChangeAspect="1" noChangeArrowheads="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6001020"/>
              <a:ext cx="336377" cy="27401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6" descr="C:\Users\davichapman\Documents\Research Services\Icons Color Library\Icon_People_group_MBlu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5799" y="2845319"/>
              <a:ext cx="336377" cy="31241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1" descr="C:\Users\davichapman\Documents\Research Services\Icons Color Library\Icon_Capsule_DGray.png"/>
            <p:cNvPicPr>
              <a:picLocks noChangeAspect="1" noChangeArrowheads="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2235105"/>
              <a:ext cx="336377" cy="33574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C:\Users\jsauvageau\Desktop\4.png"/>
            <p:cNvPicPr>
              <a:picLocks noChangeAspect="1" noChangeArrowheads="1"/>
            </p:cNvPicPr>
            <p:nvPr/>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4207283"/>
              <a:ext cx="336377" cy="25951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7" descr="\\Cagmasrv1\sso$\Gestion_Deloitte\Global_Brand\- Templates\Icons\Iconography Deloitte\Icon_Stethoscope_Green.png"/>
            <p:cNvPicPr>
              <a:picLocks noChangeAspect="1" noChangeArrowheads="1"/>
            </p:cNvPicPr>
            <p:nvPr/>
          </p:nvPicPr>
          <p:blipFill>
            <a:blip r:embed="rId14" cstate="print">
              <a:duotone>
                <a:schemeClr val="bg2">
                  <a:shade val="45000"/>
                  <a:satMod val="135000"/>
                </a:schemeClr>
                <a:prstClr val="white"/>
              </a:duotone>
              <a:extLst>
                <a:ext uri="{BEBA8EAE-BF5A-486C-A8C5-ECC9F3942E4B}">
                  <a14:imgProps xmlns:a14="http://schemas.microsoft.com/office/drawing/2010/main">
                    <a14:imgLayer r:embed="rId1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35799" y="1567616"/>
              <a:ext cx="336377" cy="38257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8" descr="C:\Users\jsauvageau\Desktop\3.png"/>
            <p:cNvPicPr>
              <a:picLocks noChangeAspect="1" noChangeArrowheads="1"/>
            </p:cNvPicPr>
            <p:nvPr/>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4806321"/>
              <a:ext cx="336377" cy="3027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97328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261310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86"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120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Introduction</a:t>
            </a:r>
            <a:endParaRPr lang="en-GB" sz="2000" dirty="0"/>
          </a:p>
        </p:txBody>
      </p:sp>
      <p:sp>
        <p:nvSpPr>
          <p:cNvPr id="17"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2</a:t>
            </a:fld>
            <a:endParaRPr lang="en-GB" dirty="0">
              <a:solidFill>
                <a:prstClr val="black"/>
              </a:solidFill>
            </a:endParaRPr>
          </a:p>
        </p:txBody>
      </p:sp>
      <p:sp>
        <p:nvSpPr>
          <p:cNvPr id="2" name="Rectangle 1"/>
          <p:cNvSpPr/>
          <p:nvPr/>
        </p:nvSpPr>
        <p:spPr>
          <a:xfrm>
            <a:off x="354024" y="1101266"/>
            <a:ext cx="8448782" cy="520805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200" b="1" dirty="0">
                <a:solidFill>
                  <a:prstClr val="black"/>
                </a:solidFill>
              </a:rPr>
              <a:t>How do we use this Any town health system  guide?</a:t>
            </a:r>
          </a:p>
          <a:p>
            <a:pPr marL="171450" indent="-171450">
              <a:spcAft>
                <a:spcPts val="600"/>
              </a:spcAft>
              <a:buFont typeface="Arial" pitchFamily="34" charset="0"/>
              <a:buChar char="•"/>
            </a:pPr>
            <a:r>
              <a:rPr lang="en-GB" sz="1200" dirty="0">
                <a:solidFill>
                  <a:prstClr val="black"/>
                </a:solidFill>
              </a:rPr>
              <a:t>This guide has thus far outlined the challenge facing </a:t>
            </a:r>
            <a:r>
              <a:rPr lang="en-GB" sz="1200" dirty="0" smtClean="0">
                <a:solidFill>
                  <a:prstClr val="black"/>
                </a:solidFill>
              </a:rPr>
              <a:t>health systems in </a:t>
            </a:r>
            <a:r>
              <a:rPr lang="en-GB" sz="1200" dirty="0">
                <a:solidFill>
                  <a:prstClr val="black"/>
                </a:solidFill>
              </a:rPr>
              <a:t>the form of a </a:t>
            </a:r>
            <a:r>
              <a:rPr lang="en-GB" sz="1200" dirty="0" smtClean="0">
                <a:solidFill>
                  <a:prstClr val="black"/>
                </a:solidFill>
              </a:rPr>
              <a:t>potential quality and funding </a:t>
            </a:r>
            <a:r>
              <a:rPr lang="en-GB" sz="1200" dirty="0">
                <a:solidFill>
                  <a:prstClr val="black"/>
                </a:solidFill>
              </a:rPr>
              <a:t>gap by </a:t>
            </a:r>
            <a:r>
              <a:rPr lang="en-GB" sz="1200" dirty="0" smtClean="0">
                <a:solidFill>
                  <a:prstClr val="black"/>
                </a:solidFill>
              </a:rPr>
              <a:t>FY 2018/19.</a:t>
            </a:r>
          </a:p>
          <a:p>
            <a:pPr marL="171450" indent="-171450">
              <a:spcAft>
                <a:spcPts val="600"/>
              </a:spcAft>
              <a:buFont typeface="Arial" pitchFamily="34" charset="0"/>
              <a:buChar char="•"/>
            </a:pPr>
            <a:r>
              <a:rPr lang="en-GB" sz="1200" dirty="0" smtClean="0">
                <a:solidFill>
                  <a:prstClr val="black"/>
                </a:solidFill>
              </a:rPr>
              <a:t>The </a:t>
            </a:r>
            <a:r>
              <a:rPr lang="en-GB" sz="1200" dirty="0">
                <a:solidFill>
                  <a:prstClr val="black"/>
                </a:solidFill>
              </a:rPr>
              <a:t>following section highlights </a:t>
            </a:r>
            <a:r>
              <a:rPr lang="en-GB" sz="1200" dirty="0" smtClean="0">
                <a:solidFill>
                  <a:prstClr val="black"/>
                </a:solidFill>
              </a:rPr>
              <a:t>interventions </a:t>
            </a:r>
            <a:r>
              <a:rPr lang="en-GB" sz="1200" dirty="0">
                <a:solidFill>
                  <a:prstClr val="black"/>
                </a:solidFill>
              </a:rPr>
              <a:t>that the evidence suggests can help health economies to achieve cost savings while delivering better quality </a:t>
            </a:r>
            <a:r>
              <a:rPr lang="en-GB" sz="1200" dirty="0" smtClean="0">
                <a:solidFill>
                  <a:prstClr val="black"/>
                </a:solidFill>
              </a:rPr>
              <a:t>care and further interventions that we have not included in the modelling and report but may be of interest to health systems.  These include interventions provided by other partner organisations such as Public Health England and we are very grateful for their contribution.</a:t>
            </a:r>
            <a:endParaRPr lang="en-GB" sz="1200" dirty="0">
              <a:solidFill>
                <a:prstClr val="black"/>
              </a:solidFill>
            </a:endParaRPr>
          </a:p>
          <a:p>
            <a:pPr marL="171450" indent="-171450">
              <a:buFont typeface="Arial" pitchFamily="34" charset="0"/>
              <a:buChar char="•"/>
            </a:pPr>
            <a:r>
              <a:rPr lang="en-GB" sz="1200" dirty="0">
                <a:solidFill>
                  <a:prstClr val="black"/>
                </a:solidFill>
              </a:rPr>
              <a:t>However, we recognise that not all health economies are the same: </a:t>
            </a:r>
          </a:p>
          <a:p>
            <a:pPr marL="628650" lvl="1" indent="-171450">
              <a:buFont typeface="Courier New" pitchFamily="49" charset="0"/>
              <a:buChar char="o"/>
            </a:pPr>
            <a:r>
              <a:rPr lang="en-GB" sz="1200" dirty="0">
                <a:solidFill>
                  <a:prstClr val="black"/>
                </a:solidFill>
              </a:rPr>
              <a:t>Their demographic make-up and the prevalence of conditions among the population will vary considerably</a:t>
            </a:r>
          </a:p>
          <a:p>
            <a:pPr marL="628650" lvl="1" indent="-171450">
              <a:spcAft>
                <a:spcPts val="600"/>
              </a:spcAft>
              <a:buFont typeface="Courier New" pitchFamily="49" charset="0"/>
              <a:buChar char="o"/>
            </a:pPr>
            <a:r>
              <a:rPr lang="en-GB" sz="1200" dirty="0">
                <a:solidFill>
                  <a:prstClr val="black"/>
                </a:solidFill>
              </a:rPr>
              <a:t>Some health economies may already have begun implementing some of the initiatives we have discussed</a:t>
            </a:r>
          </a:p>
          <a:p>
            <a:pPr marL="171450" indent="-171450">
              <a:spcAft>
                <a:spcPts val="600"/>
              </a:spcAft>
              <a:buFont typeface="Arial" pitchFamily="34" charset="0"/>
              <a:buChar char="•"/>
            </a:pPr>
            <a:r>
              <a:rPr lang="en-GB" sz="1200" dirty="0">
                <a:solidFill>
                  <a:prstClr val="black"/>
                </a:solidFill>
              </a:rPr>
              <a:t>Furthermore, we recognise that implementing each of these interventions could pose a significant challenge to health economies. Which should be prioritised and how should a health economy approach the challenge?</a:t>
            </a:r>
          </a:p>
          <a:p>
            <a:pPr marL="171450" indent="-171450">
              <a:spcAft>
                <a:spcPts val="600"/>
              </a:spcAft>
              <a:buFont typeface="Arial" pitchFamily="34" charset="0"/>
              <a:buChar char="•"/>
            </a:pPr>
            <a:r>
              <a:rPr lang="en-GB" sz="1200" dirty="0">
                <a:solidFill>
                  <a:prstClr val="black"/>
                </a:solidFill>
              </a:rPr>
              <a:t>With this in mind, this section presents </a:t>
            </a:r>
            <a:r>
              <a:rPr lang="en-GB" sz="1200" dirty="0" smtClean="0">
                <a:solidFill>
                  <a:prstClr val="black"/>
                </a:solidFill>
              </a:rPr>
              <a:t>interventions, </a:t>
            </a:r>
            <a:r>
              <a:rPr lang="en-GB" sz="1200" dirty="0">
                <a:solidFill>
                  <a:prstClr val="black"/>
                </a:solidFill>
              </a:rPr>
              <a:t>a list of leads to follow up on, and a series of guides to getting started with each of the interventions.</a:t>
            </a:r>
          </a:p>
          <a:p>
            <a:pPr marL="171450" indent="-171450">
              <a:buFont typeface="Arial" pitchFamily="34" charset="0"/>
              <a:buChar char="•"/>
            </a:pPr>
            <a:r>
              <a:rPr lang="en-GB" sz="1200" dirty="0">
                <a:solidFill>
                  <a:prstClr val="black"/>
                </a:solidFill>
              </a:rPr>
              <a:t>These guides are intended to provide a high-level ‘starter for ten’ to assist with initial planning, including:</a:t>
            </a:r>
          </a:p>
          <a:p>
            <a:pPr marL="628650" lvl="1" indent="-171450">
              <a:buFont typeface="Courier New" pitchFamily="49" charset="0"/>
              <a:buChar char="o"/>
            </a:pPr>
            <a:r>
              <a:rPr lang="en-GB" sz="1200" dirty="0">
                <a:solidFill>
                  <a:prstClr val="black"/>
                </a:solidFill>
              </a:rPr>
              <a:t>Initial selection of priority interventions (based on health economy characteristics and target population groups</a:t>
            </a:r>
            <a:r>
              <a:rPr lang="en-GB" sz="1200" dirty="0" smtClean="0">
                <a:solidFill>
                  <a:prstClr val="black"/>
                </a:solidFill>
              </a:rPr>
              <a:t>) and further interventions not included in the main report;</a:t>
            </a:r>
            <a:endParaRPr lang="en-GB" sz="1200" dirty="0">
              <a:solidFill>
                <a:prstClr val="black"/>
              </a:solidFill>
            </a:endParaRPr>
          </a:p>
          <a:p>
            <a:pPr marL="628650" lvl="1" indent="-171450">
              <a:buFont typeface="Courier New" pitchFamily="49" charset="0"/>
              <a:buChar char="o"/>
            </a:pPr>
            <a:r>
              <a:rPr lang="en-GB" sz="1200" dirty="0">
                <a:solidFill>
                  <a:prstClr val="black"/>
                </a:solidFill>
              </a:rPr>
              <a:t>Enablers and implementation </a:t>
            </a:r>
            <a:r>
              <a:rPr lang="en-GB" sz="1200" dirty="0" smtClean="0">
                <a:solidFill>
                  <a:prstClr val="black"/>
                </a:solidFill>
              </a:rPr>
              <a:t>steps;</a:t>
            </a:r>
            <a:endParaRPr lang="en-GB" sz="1200" dirty="0">
              <a:solidFill>
                <a:prstClr val="black"/>
              </a:solidFill>
            </a:endParaRPr>
          </a:p>
          <a:p>
            <a:pPr marL="628650" lvl="1" indent="-171450">
              <a:buFont typeface="Courier New" pitchFamily="49" charset="0"/>
              <a:buChar char="o"/>
            </a:pPr>
            <a:r>
              <a:rPr lang="en-GB" sz="1200" dirty="0">
                <a:solidFill>
                  <a:prstClr val="black"/>
                </a:solidFill>
              </a:rPr>
              <a:t>Potential </a:t>
            </a:r>
            <a:r>
              <a:rPr lang="en-GB" sz="1200" dirty="0" smtClean="0">
                <a:solidFill>
                  <a:prstClr val="black"/>
                </a:solidFill>
              </a:rPr>
              <a:t>barriers; and</a:t>
            </a:r>
            <a:endParaRPr lang="en-GB" sz="1200" dirty="0">
              <a:solidFill>
                <a:prstClr val="black"/>
              </a:solidFill>
            </a:endParaRPr>
          </a:p>
          <a:p>
            <a:pPr marL="628650" lvl="1" indent="-171450">
              <a:spcAft>
                <a:spcPts val="600"/>
              </a:spcAft>
              <a:buFont typeface="Courier New" pitchFamily="49" charset="0"/>
              <a:buChar char="o"/>
            </a:pPr>
            <a:r>
              <a:rPr lang="en-GB" sz="1200" dirty="0">
                <a:solidFill>
                  <a:prstClr val="black"/>
                </a:solidFill>
              </a:rPr>
              <a:t>Suggested phasing of the </a:t>
            </a:r>
            <a:r>
              <a:rPr lang="en-GB" sz="1200" dirty="0" smtClean="0">
                <a:solidFill>
                  <a:prstClr val="black"/>
                </a:solidFill>
              </a:rPr>
              <a:t>interventions.</a:t>
            </a:r>
            <a:endParaRPr lang="en-GB" sz="1200" dirty="0">
              <a:solidFill>
                <a:prstClr val="black"/>
              </a:solidFill>
            </a:endParaRPr>
          </a:p>
          <a:p>
            <a:pPr marL="171450" indent="-171450">
              <a:spcAft>
                <a:spcPts val="600"/>
              </a:spcAft>
              <a:buFont typeface="Arial" pitchFamily="34" charset="0"/>
              <a:buChar char="•"/>
            </a:pPr>
            <a:r>
              <a:rPr lang="en-GB" sz="1200" dirty="0">
                <a:solidFill>
                  <a:prstClr val="black"/>
                </a:solidFill>
              </a:rPr>
              <a:t>We recognise that health economy decision-makers are likely to require a greater level of detail in the course of the planning and execution of each intervention. For this reason we provide a list of further reading, which includes case studies, academic studies and, where relevant, contacts for organisations that have experience implementing the </a:t>
            </a:r>
            <a:r>
              <a:rPr lang="en-GB" sz="1200" dirty="0" smtClean="0">
                <a:solidFill>
                  <a:prstClr val="black"/>
                </a:solidFill>
              </a:rPr>
              <a:t>intervention</a:t>
            </a:r>
            <a:endParaRPr lang="en-GB" sz="1200" dirty="0">
              <a:solidFill>
                <a:prstClr val="black"/>
              </a:solidFill>
            </a:endParaRPr>
          </a:p>
        </p:txBody>
      </p:sp>
    </p:spTree>
    <p:extLst>
      <p:ext uri="{BB962C8B-B14F-4D97-AF65-F5344CB8AC3E}">
        <p14:creationId xmlns:p14="http://schemas.microsoft.com/office/powerpoint/2010/main" val="2631952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41653321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57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Case study: </a:t>
            </a:r>
            <a:r>
              <a:rPr lang="en-GB" dirty="0" smtClean="0"/>
              <a:t>Self-management - </a:t>
            </a:r>
            <a:r>
              <a:rPr lang="en-GB" sz="2000" dirty="0" smtClean="0"/>
              <a:t>patient-carer communities</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20</a:t>
            </a:fld>
            <a:endParaRPr lang="en-GB">
              <a:solidFill>
                <a:prstClr val="black"/>
              </a:solidFill>
            </a:endParaRPr>
          </a:p>
        </p:txBody>
      </p:sp>
      <p:sp>
        <p:nvSpPr>
          <p:cNvPr id="2" name="Text Placeholder 1"/>
          <p:cNvSpPr>
            <a:spLocks noGrp="1"/>
          </p:cNvSpPr>
          <p:nvPr>
            <p:ph type="body" sz="quarter" idx="13"/>
          </p:nvPr>
        </p:nvSpPr>
        <p:spPr>
          <a:xfrm>
            <a:off x="358774" y="1196752"/>
            <a:ext cx="8499600" cy="463846"/>
          </a:xfrm>
        </p:spPr>
        <p:txBody>
          <a:bodyPr/>
          <a:lstStyle/>
          <a:p>
            <a:r>
              <a:rPr lang="en-GB" dirty="0">
                <a:solidFill>
                  <a:prstClr val="black"/>
                </a:solidFill>
              </a:rPr>
              <a:t>This </a:t>
            </a:r>
            <a:r>
              <a:rPr lang="en-GB" dirty="0" smtClean="0">
                <a:solidFill>
                  <a:prstClr val="black"/>
                </a:solidFill>
              </a:rPr>
              <a:t>self-management </a:t>
            </a:r>
            <a:r>
              <a:rPr lang="en-GB" dirty="0">
                <a:solidFill>
                  <a:prstClr val="black"/>
                </a:solidFill>
              </a:rPr>
              <a:t>intervention empowers patients through education and support, improving health related quality of life and reducing their reliance on secondary </a:t>
            </a:r>
            <a:r>
              <a:rPr lang="en-GB" dirty="0" smtClean="0">
                <a:solidFill>
                  <a:prstClr val="black"/>
                </a:solidFill>
              </a:rPr>
              <a:t>care</a:t>
            </a:r>
            <a:endParaRPr lang="en-GB"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619208188"/>
              </p:ext>
            </p:extLst>
          </p:nvPr>
        </p:nvGraphicFramePr>
        <p:xfrm>
          <a:off x="355434" y="1628800"/>
          <a:ext cx="8389194" cy="342575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17428"/>
                <a:gridCol w="7171766"/>
              </a:tblGrid>
              <a:tr h="408112">
                <a:tc>
                  <a:txBody>
                    <a:bodyPr/>
                    <a:lstStyle/>
                    <a:p>
                      <a:r>
                        <a:rPr lang="en-GB" sz="1000" dirty="0" smtClean="0">
                          <a:solidFill>
                            <a:schemeClr val="tx1"/>
                          </a:solidFill>
                          <a:latin typeface="+mj-lt"/>
                        </a:rPr>
                        <a:t>Name and source of literature</a:t>
                      </a:r>
                      <a:endParaRPr lang="en-GB" sz="1000"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l" eaLnBrk="1" hangingPunct="1"/>
                      <a:r>
                        <a:rPr lang="en-GB" sz="1000" b="0" dirty="0" smtClean="0">
                          <a:solidFill>
                            <a:schemeClr val="tx1"/>
                          </a:solidFill>
                          <a:latin typeface="+mj-lt"/>
                          <a:cs typeface="Arial" charset="0"/>
                        </a:rPr>
                        <a:t>The Expert Patient Programme, analysed</a:t>
                      </a:r>
                      <a:r>
                        <a:rPr lang="en-GB" sz="1000" b="0" baseline="0" dirty="0" smtClean="0">
                          <a:solidFill>
                            <a:schemeClr val="tx1"/>
                          </a:solidFill>
                          <a:latin typeface="+mj-lt"/>
                          <a:cs typeface="Arial" charset="0"/>
                        </a:rPr>
                        <a:t> in, Richardson </a:t>
                      </a:r>
                      <a:r>
                        <a:rPr lang="en-GB" sz="1000" b="0" i="1" baseline="0" dirty="0" smtClean="0">
                          <a:solidFill>
                            <a:schemeClr val="tx1"/>
                          </a:solidFill>
                          <a:latin typeface="+mj-lt"/>
                          <a:cs typeface="Arial" charset="0"/>
                        </a:rPr>
                        <a:t>et al</a:t>
                      </a:r>
                      <a:r>
                        <a:rPr lang="en-GB" sz="1000" b="0" baseline="0" dirty="0" smtClean="0">
                          <a:solidFill>
                            <a:schemeClr val="tx1"/>
                          </a:solidFill>
                          <a:latin typeface="+mj-lt"/>
                          <a:cs typeface="Arial" charset="0"/>
                        </a:rPr>
                        <a:t>, 'Cost Effectiveness of the Expert Patients Programme (EPP) for patients with chronic conditions' (2008) </a:t>
                      </a:r>
                      <a:r>
                        <a:rPr lang="en-GB" sz="1000" b="0" i="1" baseline="0" dirty="0" smtClean="0">
                          <a:solidFill>
                            <a:schemeClr val="tx1"/>
                          </a:solidFill>
                          <a:latin typeface="+mj-lt"/>
                          <a:cs typeface="Arial" charset="0"/>
                        </a:rPr>
                        <a:t>J </a:t>
                      </a:r>
                      <a:r>
                        <a:rPr lang="en-GB" sz="1000" b="0" i="1" baseline="0" dirty="0" err="1" smtClean="0">
                          <a:solidFill>
                            <a:schemeClr val="tx1"/>
                          </a:solidFill>
                          <a:latin typeface="+mj-lt"/>
                          <a:cs typeface="Arial" charset="0"/>
                        </a:rPr>
                        <a:t>Epidemiol</a:t>
                      </a:r>
                      <a:r>
                        <a:rPr lang="en-GB" sz="1000" b="0" i="1" baseline="0" dirty="0" smtClean="0">
                          <a:solidFill>
                            <a:schemeClr val="tx1"/>
                          </a:solidFill>
                          <a:latin typeface="+mj-lt"/>
                          <a:cs typeface="Arial" charset="0"/>
                        </a:rPr>
                        <a:t> Community Health</a:t>
                      </a:r>
                      <a:r>
                        <a:rPr lang="en-GB" sz="1000" b="0" baseline="0" dirty="0" smtClean="0">
                          <a:solidFill>
                            <a:schemeClr val="tx1"/>
                          </a:solidFill>
                          <a:latin typeface="+mj-lt"/>
                          <a:cs typeface="Arial" charset="0"/>
                        </a:rPr>
                        <a:t>, 62, 361-367</a:t>
                      </a:r>
                    </a:p>
                    <a:p>
                      <a:pPr algn="l" eaLnBrk="1" hangingPunct="1"/>
                      <a:r>
                        <a:rPr lang="en-GB" sz="1000" dirty="0" smtClean="0">
                          <a:hlinkClick r:id="rId7"/>
                        </a:rPr>
                        <a:t>http://jech.bmj.com/content/62/4/361.short</a:t>
                      </a:r>
                      <a:endParaRPr lang="en-GB" sz="1000" b="1" dirty="0" smtClean="0">
                        <a:solidFill>
                          <a:schemeClr val="tx1"/>
                        </a:solidFill>
                        <a:latin typeface="+mj-lt"/>
                        <a:cs typeface="Arial" charset="0"/>
                      </a:endParaRPr>
                    </a:p>
                  </a:txBody>
                  <a:tcPr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1107544">
                <a:tc>
                  <a:txBody>
                    <a:bodyPr/>
                    <a:lstStyle/>
                    <a:p>
                      <a:r>
                        <a:rPr lang="en-GB" sz="1000" b="1" dirty="0" smtClean="0">
                          <a:solidFill>
                            <a:schemeClr val="tx1"/>
                          </a:solidFill>
                          <a:latin typeface="+mj-lt"/>
                        </a:rPr>
                        <a:t>Description of intervention</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l" eaLnBrk="1" hangingPunct="1"/>
                      <a:r>
                        <a:rPr lang="en-GB" sz="1000" b="0" dirty="0" smtClean="0">
                          <a:solidFill>
                            <a:schemeClr val="tx1"/>
                          </a:solidFill>
                          <a:latin typeface="+mj-lt"/>
                          <a:cs typeface="Arial" charset="0"/>
                        </a:rPr>
                        <a:t>Originally based</a:t>
                      </a:r>
                      <a:r>
                        <a:rPr lang="en-GB" sz="1000" b="0" baseline="0" dirty="0" smtClean="0">
                          <a:solidFill>
                            <a:schemeClr val="tx1"/>
                          </a:solidFill>
                          <a:latin typeface="+mj-lt"/>
                          <a:cs typeface="Arial" charset="0"/>
                        </a:rPr>
                        <a:t> on the US Chronic Disease Self-Management Program, the Expert Patient Programme (EPP) is a patient-led system of group support for sufferers of a range of chronic diseases. The programme typically consists of 6 weekly 2.5 hour lay-led meetings of ~10 patients, who educate and support each other on topics such as dealing with pain / other symptoms, coping with depression / anxiety and healthy lifestyle choices.</a:t>
                      </a:r>
                    </a:p>
                    <a:p>
                      <a:pPr algn="l" eaLnBrk="1" hangingPunct="1"/>
                      <a:endParaRPr lang="en-GB" sz="1000" b="0" baseline="0" dirty="0" smtClean="0">
                        <a:solidFill>
                          <a:schemeClr val="tx1"/>
                        </a:solidFill>
                        <a:latin typeface="+mj-lt"/>
                        <a:cs typeface="Arial" charset="0"/>
                      </a:endParaRPr>
                    </a:p>
                    <a:p>
                      <a:pPr algn="l" eaLnBrk="1" hangingPunct="1"/>
                      <a:r>
                        <a:rPr lang="en-GB" sz="1000" b="0" baseline="0" dirty="0" smtClean="0">
                          <a:solidFill>
                            <a:schemeClr val="tx1"/>
                          </a:solidFill>
                          <a:latin typeface="+mj-lt"/>
                          <a:cs typeface="Arial" charset="0"/>
                        </a:rPr>
                        <a:t>In 2008, Richardson </a:t>
                      </a:r>
                      <a:r>
                        <a:rPr lang="en-GB" sz="1000" b="0" i="1" baseline="0" dirty="0" smtClean="0">
                          <a:solidFill>
                            <a:schemeClr val="tx1"/>
                          </a:solidFill>
                          <a:latin typeface="+mj-lt"/>
                          <a:cs typeface="Arial" charset="0"/>
                        </a:rPr>
                        <a:t>et al</a:t>
                      </a:r>
                      <a:r>
                        <a:rPr lang="en-GB" sz="1000" b="0" i="0" baseline="0" dirty="0" smtClean="0">
                          <a:solidFill>
                            <a:schemeClr val="tx1"/>
                          </a:solidFill>
                          <a:latin typeface="+mj-lt"/>
                          <a:cs typeface="Arial" charset="0"/>
                        </a:rPr>
                        <a:t> assessed the cost-effectiveness and quality outcomes of the EPP in a RCT of ~700 chronic disease sufferers from around England.</a:t>
                      </a:r>
                      <a:endParaRPr lang="en-GB" sz="1000" b="0" dirty="0" smtClean="0">
                        <a:solidFill>
                          <a:schemeClr val="tx1"/>
                        </a:solidFill>
                        <a:latin typeface="+mj-lt"/>
                        <a:cs typeface="Arial"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617444">
                <a:tc>
                  <a:txBody>
                    <a:bodyPr/>
                    <a:lstStyle/>
                    <a:p>
                      <a:r>
                        <a:rPr lang="en-GB" sz="1000" b="1" dirty="0" smtClean="0">
                          <a:solidFill>
                            <a:schemeClr val="tx1"/>
                          </a:solidFill>
                          <a:latin typeface="+mj-lt"/>
                        </a:rPr>
                        <a:t>Clinical outcomes</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l" eaLnBrk="1" hangingPunct="1"/>
                      <a:r>
                        <a:rPr lang="en-GB" sz="1000" b="0" kern="1200" dirty="0" smtClean="0">
                          <a:solidFill>
                            <a:schemeClr val="tx1"/>
                          </a:solidFill>
                          <a:latin typeface="+mn-lt"/>
                          <a:ea typeface="+mn-ea"/>
                          <a:cs typeface="Arial" charset="0"/>
                        </a:rPr>
                        <a:t>Over the 6 month trial, improvement across all five dimensions of the EQ5D system was observed for intervention patients. Healthcare service</a:t>
                      </a:r>
                      <a:r>
                        <a:rPr lang="en-GB" sz="1000" b="0" kern="1200" baseline="0" dirty="0" smtClean="0">
                          <a:solidFill>
                            <a:schemeClr val="tx1"/>
                          </a:solidFill>
                          <a:latin typeface="+mn-lt"/>
                          <a:ea typeface="+mn-ea"/>
                          <a:cs typeface="Arial" charset="0"/>
                        </a:rPr>
                        <a:t> usage was lower for EPP patients versus controls, with a 49% reduction in average number of inpatient days, a 6% reduction in outpatient appointments and a 73% reduction in occupational therapy home visits for EPP patients.</a:t>
                      </a:r>
                      <a:endParaRPr lang="en-GB" sz="1000" b="0" dirty="0" smtClean="0">
                        <a:solidFill>
                          <a:schemeClr val="tx1"/>
                        </a:solidFill>
                        <a:latin typeface="+mj-lt"/>
                        <a:cs typeface="Arial" charset="0"/>
                      </a:endParaRPr>
                    </a:p>
                  </a:txBody>
                  <a:tcPr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483988">
                <a:tc>
                  <a:txBody>
                    <a:bodyPr/>
                    <a:lstStyle/>
                    <a:p>
                      <a:r>
                        <a:rPr lang="en-GB" sz="1000" b="1" dirty="0" smtClean="0">
                          <a:solidFill>
                            <a:schemeClr val="tx1"/>
                          </a:solidFill>
                          <a:latin typeface="+mj-lt"/>
                        </a:rPr>
                        <a:t>Financial outcomes</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smtClean="0">
                          <a:solidFill>
                            <a:schemeClr val="tx1"/>
                          </a:solidFill>
                          <a:latin typeface="+mn-lt"/>
                          <a:ea typeface="+mn-ea"/>
                          <a:cs typeface="Arial" charset="0"/>
                        </a:rPr>
                        <a:t>On the basis of these</a:t>
                      </a:r>
                      <a:r>
                        <a:rPr lang="en-GB" sz="1000" b="0" kern="1200" baseline="0" dirty="0" smtClean="0">
                          <a:solidFill>
                            <a:schemeClr val="tx1"/>
                          </a:solidFill>
                          <a:latin typeface="+mn-lt"/>
                          <a:ea typeface="+mn-ea"/>
                          <a:cs typeface="Arial" charset="0"/>
                        </a:rPr>
                        <a:t> data</a:t>
                      </a:r>
                      <a:r>
                        <a:rPr lang="en-GB" sz="1000" b="0" kern="1200" dirty="0" smtClean="0">
                          <a:solidFill>
                            <a:schemeClr val="tx1"/>
                          </a:solidFill>
                          <a:latin typeface="+mn-lt"/>
                          <a:ea typeface="+mn-ea"/>
                          <a:cs typeface="Arial" charset="0"/>
                        </a:rPr>
                        <a:t> a 0.02 QALY gain per patient for the intervention group was estimated. Once</a:t>
                      </a:r>
                      <a:r>
                        <a:rPr lang="en-GB" sz="1000" b="0" kern="1200" baseline="0" dirty="0" smtClean="0">
                          <a:solidFill>
                            <a:schemeClr val="tx1"/>
                          </a:solidFill>
                          <a:latin typeface="+mn-lt"/>
                          <a:ea typeface="+mn-ea"/>
                          <a:cs typeface="Arial" charset="0"/>
                        </a:rPr>
                        <a:t> EPP provision costs are accounted for, this produced a £27 per patient saving.</a:t>
                      </a:r>
                      <a:endParaRPr lang="en-GB" sz="1000" b="0" dirty="0" smtClean="0">
                        <a:solidFill>
                          <a:schemeClr val="tx1"/>
                        </a:solidFill>
                        <a:latin typeface="+mj-lt"/>
                        <a:cs typeface="Arial" charset="0"/>
                      </a:endParaRPr>
                    </a:p>
                  </a:txBody>
                  <a:tcPr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617444">
                <a:tc>
                  <a:txBody>
                    <a:bodyPr/>
                    <a:lstStyle/>
                    <a:p>
                      <a:r>
                        <a:rPr lang="en-GB" sz="1000" b="1" dirty="0" smtClean="0">
                          <a:solidFill>
                            <a:schemeClr val="tx1"/>
                          </a:solidFill>
                          <a:latin typeface="+mj-lt"/>
                        </a:rPr>
                        <a:t>Relevance to Any town health system</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baseline="0" dirty="0" smtClean="0">
                          <a:solidFill>
                            <a:schemeClr val="tx1"/>
                          </a:solidFill>
                          <a:latin typeface="+mn-lt"/>
                          <a:ea typeface="+mn-ea"/>
                          <a:cs typeface="Arial" charset="0"/>
                        </a:rPr>
                        <a:t>Schemes such as this provide strong non-financial benefits  in the form of improved patient outcomes (e.g., community integration, sense of wellbeing / empowerment). </a:t>
                      </a:r>
                      <a:r>
                        <a:rPr lang="en-GB" sz="1000" b="0" dirty="0" smtClean="0">
                          <a:solidFill>
                            <a:schemeClr val="tx1"/>
                          </a:solidFill>
                          <a:latin typeface="+mj-lt"/>
                          <a:cs typeface="Arial" charset="0"/>
                        </a:rPr>
                        <a:t>Their broad</a:t>
                      </a:r>
                      <a:r>
                        <a:rPr lang="en-GB" sz="1000" b="0" baseline="0" dirty="0" smtClean="0">
                          <a:solidFill>
                            <a:schemeClr val="tx1"/>
                          </a:solidFill>
                          <a:latin typeface="+mj-lt"/>
                          <a:cs typeface="Arial" charset="0"/>
                        </a:rPr>
                        <a:t> applicability and low barriers to access mean that, while the per patient cost saving is low, across a health economy the potential aggregate savings are larger. </a:t>
                      </a:r>
                      <a:endParaRPr lang="en-GB" sz="1000" b="0" dirty="0" smtClean="0">
                        <a:solidFill>
                          <a:schemeClr val="tx1"/>
                        </a:solidFill>
                        <a:latin typeface="+mj-lt"/>
                        <a:cs typeface="Arial"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863532581"/>
              </p:ext>
            </p:extLst>
          </p:nvPr>
        </p:nvGraphicFramePr>
        <p:xfrm>
          <a:off x="355434" y="5157192"/>
          <a:ext cx="8389194" cy="114497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17428"/>
                <a:gridCol w="7171766"/>
              </a:tblGrid>
              <a:tr h="527527">
                <a:tc>
                  <a:txBody>
                    <a:bodyPr/>
                    <a:lstStyle/>
                    <a:p>
                      <a:r>
                        <a:rPr lang="en-GB" sz="1000" b="1" dirty="0" smtClean="0">
                          <a:solidFill>
                            <a:schemeClr val="tx1"/>
                          </a:solidFill>
                          <a:latin typeface="+mj-lt"/>
                        </a:rPr>
                        <a:t>Other UK</a:t>
                      </a:r>
                      <a:r>
                        <a:rPr lang="en-GB" sz="1000" b="1" baseline="0" dirty="0" smtClean="0">
                          <a:solidFill>
                            <a:schemeClr val="tx1"/>
                          </a:solidFill>
                          <a:latin typeface="+mj-lt"/>
                        </a:rPr>
                        <a:t> examples</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tx1"/>
                          </a:solidFill>
                          <a:latin typeface="+mj-lt"/>
                          <a:cs typeface="Arial" charset="0"/>
                        </a:rPr>
                        <a:t>‘People</a:t>
                      </a:r>
                      <a:r>
                        <a:rPr lang="en-GB" sz="1000" b="0" baseline="0" dirty="0" smtClean="0">
                          <a:solidFill>
                            <a:schemeClr val="tx1"/>
                          </a:solidFill>
                          <a:latin typeface="+mj-lt"/>
                          <a:cs typeface="Arial" charset="0"/>
                        </a:rPr>
                        <a:t> powered health co-production catalogue’ (NESTA, 2012); ‘Delivering better services for people with long-term conditions: building the house of care’ (The King’s Fund, 2013)</a:t>
                      </a:r>
                      <a:endParaRPr lang="en-GB" sz="1000" b="0" dirty="0" smtClean="0">
                        <a:solidFill>
                          <a:schemeClr val="tx1"/>
                        </a:solidFill>
                        <a:latin typeface="+mj-lt"/>
                        <a:cs typeface="Arial" charset="0"/>
                      </a:endParaRPr>
                    </a:p>
                  </a:txBody>
                  <a:tcPr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617444">
                <a:tc>
                  <a:txBody>
                    <a:bodyPr/>
                    <a:lstStyle/>
                    <a:p>
                      <a:r>
                        <a:rPr lang="en-GB" sz="1000" b="1" dirty="0" smtClean="0">
                          <a:solidFill>
                            <a:schemeClr val="tx1"/>
                          </a:solidFill>
                          <a:latin typeface="+mj-lt"/>
                        </a:rPr>
                        <a:t>Other international examples</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smtClean="0">
                          <a:latin typeface="+mj-lt"/>
                          <a:cs typeface="Arial" charset="0"/>
                        </a:rPr>
                        <a:t>The CDSMP programme for chronic conditions: </a:t>
                      </a:r>
                      <a:r>
                        <a:rPr lang="en-GB" sz="1000" b="0" baseline="0" dirty="0" err="1" smtClean="0">
                          <a:latin typeface="+mj-lt"/>
                          <a:cs typeface="Arial" charset="0"/>
                        </a:rPr>
                        <a:t>Lorig</a:t>
                      </a:r>
                      <a:r>
                        <a:rPr lang="en-GB" sz="1000" b="0" baseline="0" dirty="0" smtClean="0">
                          <a:latin typeface="+mj-lt"/>
                          <a:cs typeface="Arial" charset="0"/>
                        </a:rPr>
                        <a:t> </a:t>
                      </a:r>
                      <a:r>
                        <a:rPr lang="en-GB" sz="1000" b="0" i="1" baseline="0" dirty="0" smtClean="0">
                          <a:latin typeface="+mj-lt"/>
                          <a:cs typeface="Arial" charset="0"/>
                        </a:rPr>
                        <a:t>et al</a:t>
                      </a:r>
                      <a:r>
                        <a:rPr lang="en-GB" sz="1000" b="0" baseline="0" dirty="0" smtClean="0">
                          <a:latin typeface="+mj-lt"/>
                          <a:cs typeface="Arial" charset="0"/>
                        </a:rPr>
                        <a:t>, 'Effect of a Self-Management Program on Patients with Chronic Disease' (2001) </a:t>
                      </a:r>
                      <a:r>
                        <a:rPr lang="en-GB" sz="1000" b="0" i="1" baseline="0" dirty="0" smtClean="0">
                          <a:latin typeface="+mj-lt"/>
                          <a:cs typeface="Arial" charset="0"/>
                        </a:rPr>
                        <a:t>Effective Clinical Practice</a:t>
                      </a:r>
                      <a:r>
                        <a:rPr lang="en-GB" sz="1000" b="0" baseline="0" dirty="0" smtClean="0">
                          <a:latin typeface="+mj-lt"/>
                          <a:cs typeface="Arial" charset="0"/>
                        </a:rPr>
                        <a:t>, 4:256-62</a:t>
                      </a:r>
                      <a:endParaRPr lang="en-GB" sz="1000" b="0" dirty="0" smtClean="0">
                        <a:latin typeface="+mj-lt"/>
                        <a:cs typeface="Arial" charset="0"/>
                      </a:endParaRPr>
                    </a:p>
                  </a:txBody>
                  <a:tcPr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r>
            </a:tbl>
          </a:graphicData>
        </a:graphic>
      </p:graphicFrame>
      <p:pic>
        <p:nvPicPr>
          <p:cNvPr id="9" name="Picture 46" descr="C:\Users\davichapman\Documents\Research Services\Icons Color Library\Icon_People_group_MBlu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115" y="36018"/>
            <a:ext cx="448019" cy="416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4083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9641992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95"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a:t>Case study: </a:t>
            </a:r>
            <a:r>
              <a:rPr lang="en-GB" dirty="0" smtClean="0"/>
              <a:t>Self-management - </a:t>
            </a:r>
            <a:r>
              <a:rPr lang="en-GB" sz="2000" dirty="0"/>
              <a:t>patient-carer communities</a:t>
            </a:r>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21</a:t>
            </a:fld>
            <a:endParaRPr lang="en-GB">
              <a:solidFill>
                <a:prstClr val="black"/>
              </a:solidFill>
            </a:endParaRPr>
          </a:p>
        </p:txBody>
      </p:sp>
      <p:sp>
        <p:nvSpPr>
          <p:cNvPr id="3" name="Text Placeholder 2"/>
          <p:cNvSpPr>
            <a:spLocks noGrp="1"/>
          </p:cNvSpPr>
          <p:nvPr>
            <p:ph type="body" sz="quarter" idx="13"/>
          </p:nvPr>
        </p:nvSpPr>
        <p:spPr>
          <a:xfrm>
            <a:off x="358774" y="1308970"/>
            <a:ext cx="8499600" cy="463846"/>
          </a:xfrm>
        </p:spPr>
        <p:txBody>
          <a:bodyPr/>
          <a:lstStyle/>
          <a:p>
            <a:r>
              <a:rPr lang="en-GB" dirty="0">
                <a:solidFill>
                  <a:prstClr val="black"/>
                </a:solidFill>
              </a:rPr>
              <a:t>For the purposes of modelling we have used UK-based impact assessed evidence. </a:t>
            </a:r>
            <a:r>
              <a:rPr lang="en-GB" dirty="0" smtClean="0">
                <a:solidFill>
                  <a:prstClr val="black"/>
                </a:solidFill>
              </a:rPr>
              <a:t>Whilst </a:t>
            </a:r>
            <a:r>
              <a:rPr lang="en-GB" dirty="0">
                <a:solidFill>
                  <a:prstClr val="black"/>
                </a:solidFill>
              </a:rPr>
              <a:t>not based in the UK, we present a case study from Kaiser Permanente that may be further explored by health </a:t>
            </a:r>
            <a:r>
              <a:rPr lang="en-GB" dirty="0" smtClean="0">
                <a:solidFill>
                  <a:prstClr val="black"/>
                </a:solidFill>
              </a:rPr>
              <a:t>economies</a:t>
            </a:r>
            <a:endParaRPr lang="en-GB" dirty="0">
              <a:solidFill>
                <a:prstClr val="black"/>
              </a:solidFill>
            </a:endParaRPr>
          </a:p>
        </p:txBody>
      </p:sp>
      <p:sp>
        <p:nvSpPr>
          <p:cNvPr id="10" name="Rectangle 9"/>
          <p:cNvSpPr/>
          <p:nvPr/>
        </p:nvSpPr>
        <p:spPr>
          <a:xfrm>
            <a:off x="358775" y="1986540"/>
            <a:ext cx="8385853" cy="3170099"/>
          </a:xfrm>
          <a:prstGeom prst="rect">
            <a:avLst/>
          </a:prstGeom>
        </p:spPr>
        <p:txBody>
          <a:bodyPr wrap="square">
            <a:spAutoFit/>
          </a:bodyPr>
          <a:lstStyle/>
          <a:p>
            <a:pPr algn="just"/>
            <a:r>
              <a:rPr lang="en-GB" sz="1000" b="1" dirty="0" smtClean="0">
                <a:solidFill>
                  <a:srgbClr val="00ADC6"/>
                </a:solidFill>
              </a:rPr>
              <a:t>Case study: Self-Management Program on Patients with Chronic Disease</a:t>
            </a:r>
          </a:p>
          <a:p>
            <a:pPr algn="just"/>
            <a:endParaRPr lang="en-GB" sz="1000" dirty="0" smtClean="0">
              <a:solidFill>
                <a:prstClr val="black"/>
              </a:solidFill>
            </a:endParaRPr>
          </a:p>
          <a:p>
            <a:pPr algn="just"/>
            <a:r>
              <a:rPr lang="en-GB" sz="1000" dirty="0">
                <a:solidFill>
                  <a:prstClr val="black"/>
                </a:solidFill>
              </a:rPr>
              <a:t>For patients with chronic disease, there is growing interest in “</a:t>
            </a:r>
            <a:r>
              <a:rPr lang="en-GB" sz="1000" dirty="0" smtClean="0">
                <a:solidFill>
                  <a:prstClr val="black"/>
                </a:solidFill>
              </a:rPr>
              <a:t>self-management” programs </a:t>
            </a:r>
            <a:r>
              <a:rPr lang="en-GB" sz="1000" dirty="0">
                <a:solidFill>
                  <a:prstClr val="black"/>
                </a:solidFill>
              </a:rPr>
              <a:t>that </a:t>
            </a:r>
            <a:r>
              <a:rPr lang="en-GB" sz="1000" dirty="0" smtClean="0">
                <a:solidFill>
                  <a:prstClr val="black"/>
                </a:solidFill>
              </a:rPr>
              <a:t>emphasise </a:t>
            </a:r>
            <a:r>
              <a:rPr lang="en-GB" sz="1000" dirty="0">
                <a:solidFill>
                  <a:prstClr val="black"/>
                </a:solidFill>
              </a:rPr>
              <a:t>the patients’ central role in managing their </a:t>
            </a:r>
            <a:r>
              <a:rPr lang="en-GB" sz="1000" dirty="0" smtClean="0">
                <a:solidFill>
                  <a:prstClr val="black"/>
                </a:solidFill>
              </a:rPr>
              <a:t>illness. The </a:t>
            </a:r>
            <a:r>
              <a:rPr lang="en-GB" sz="1000" dirty="0">
                <a:solidFill>
                  <a:prstClr val="black"/>
                </a:solidFill>
              </a:rPr>
              <a:t>Chronic Disease Self-Management Program is a 7-week, </a:t>
            </a:r>
            <a:r>
              <a:rPr lang="en-GB" sz="1000" dirty="0" smtClean="0">
                <a:solidFill>
                  <a:prstClr val="black"/>
                </a:solidFill>
              </a:rPr>
              <a:t>small group</a:t>
            </a:r>
            <a:r>
              <a:rPr lang="en-GB" sz="1000" dirty="0">
                <a:solidFill>
                  <a:prstClr val="black"/>
                </a:solidFill>
              </a:rPr>
              <a:t> </a:t>
            </a:r>
            <a:r>
              <a:rPr lang="en-GB" sz="1000" dirty="0" smtClean="0">
                <a:solidFill>
                  <a:prstClr val="black"/>
                </a:solidFill>
              </a:rPr>
              <a:t>intervention </a:t>
            </a:r>
            <a:r>
              <a:rPr lang="en-GB" sz="1000" dirty="0">
                <a:solidFill>
                  <a:prstClr val="black"/>
                </a:solidFill>
              </a:rPr>
              <a:t>attended by people with different chronic conditions. It is </a:t>
            </a:r>
            <a:r>
              <a:rPr lang="en-GB" sz="1000" dirty="0" smtClean="0">
                <a:solidFill>
                  <a:prstClr val="black"/>
                </a:solidFill>
              </a:rPr>
              <a:t>taught largely </a:t>
            </a:r>
            <a:r>
              <a:rPr lang="en-GB" sz="1000" dirty="0">
                <a:solidFill>
                  <a:prstClr val="black"/>
                </a:solidFill>
              </a:rPr>
              <a:t>by peer instructors from a highly structured manual. The program is </a:t>
            </a:r>
            <a:r>
              <a:rPr lang="en-GB" sz="1000" dirty="0" smtClean="0">
                <a:solidFill>
                  <a:prstClr val="black"/>
                </a:solidFill>
              </a:rPr>
              <a:t>based on </a:t>
            </a:r>
            <a:r>
              <a:rPr lang="en-GB" sz="1000" dirty="0">
                <a:solidFill>
                  <a:prstClr val="black"/>
                </a:solidFill>
              </a:rPr>
              <a:t>self-efficacy theory and </a:t>
            </a:r>
            <a:r>
              <a:rPr lang="en-GB" sz="1000" dirty="0" smtClean="0">
                <a:solidFill>
                  <a:prstClr val="black"/>
                </a:solidFill>
              </a:rPr>
              <a:t>emphasises </a:t>
            </a:r>
            <a:r>
              <a:rPr lang="en-GB" sz="1000" dirty="0">
                <a:solidFill>
                  <a:prstClr val="black"/>
                </a:solidFill>
              </a:rPr>
              <a:t>problem solving, decision making, and </a:t>
            </a:r>
            <a:r>
              <a:rPr lang="en-GB" sz="1000" dirty="0" smtClean="0">
                <a:solidFill>
                  <a:prstClr val="black"/>
                </a:solidFill>
              </a:rPr>
              <a:t>confidence building. </a:t>
            </a:r>
          </a:p>
          <a:p>
            <a:pPr algn="just"/>
            <a:endParaRPr lang="en-GB" sz="1000" dirty="0" smtClean="0">
              <a:solidFill>
                <a:prstClr val="black"/>
              </a:solidFill>
            </a:endParaRPr>
          </a:p>
          <a:p>
            <a:pPr algn="just"/>
            <a:r>
              <a:rPr lang="en-GB" sz="1000" dirty="0" smtClean="0">
                <a:solidFill>
                  <a:prstClr val="black"/>
                </a:solidFill>
              </a:rPr>
              <a:t>The following metrics were monitored: health behaviour, </a:t>
            </a:r>
            <a:r>
              <a:rPr lang="en-GB" sz="1000" dirty="0">
                <a:solidFill>
                  <a:prstClr val="black"/>
                </a:solidFill>
              </a:rPr>
              <a:t>self-efficacy (confidence in ability to </a:t>
            </a:r>
            <a:r>
              <a:rPr lang="en-GB" sz="1000" dirty="0" smtClean="0">
                <a:solidFill>
                  <a:prstClr val="black"/>
                </a:solidFill>
              </a:rPr>
              <a:t>deal with </a:t>
            </a:r>
            <a:r>
              <a:rPr lang="en-GB" sz="1000" dirty="0">
                <a:solidFill>
                  <a:prstClr val="black"/>
                </a:solidFill>
              </a:rPr>
              <a:t>health problems), health status, and health care </a:t>
            </a:r>
            <a:r>
              <a:rPr lang="en-GB" sz="1000" dirty="0" smtClean="0">
                <a:solidFill>
                  <a:prstClr val="black"/>
                </a:solidFill>
              </a:rPr>
              <a:t>utilisation. These were </a:t>
            </a:r>
            <a:r>
              <a:rPr lang="en-GB" sz="1000" dirty="0">
                <a:solidFill>
                  <a:prstClr val="black"/>
                </a:solidFill>
              </a:rPr>
              <a:t>assessed at </a:t>
            </a:r>
            <a:r>
              <a:rPr lang="en-GB" sz="1000" dirty="0" smtClean="0">
                <a:solidFill>
                  <a:prstClr val="black"/>
                </a:solidFill>
              </a:rPr>
              <a:t>baseline and </a:t>
            </a:r>
            <a:r>
              <a:rPr lang="en-GB" sz="1000" dirty="0">
                <a:solidFill>
                  <a:prstClr val="black"/>
                </a:solidFill>
              </a:rPr>
              <a:t>at 12 months by self-administered </a:t>
            </a:r>
            <a:r>
              <a:rPr lang="en-GB" sz="1000" dirty="0" smtClean="0">
                <a:solidFill>
                  <a:prstClr val="black"/>
                </a:solidFill>
              </a:rPr>
              <a:t>questionnaires. </a:t>
            </a:r>
          </a:p>
          <a:p>
            <a:pPr algn="just"/>
            <a:endParaRPr lang="en-GB" sz="1000" dirty="0">
              <a:solidFill>
                <a:prstClr val="black"/>
              </a:solidFill>
            </a:endParaRPr>
          </a:p>
          <a:p>
            <a:pPr algn="just"/>
            <a:r>
              <a:rPr lang="en-GB" sz="1000" dirty="0" smtClean="0">
                <a:solidFill>
                  <a:prstClr val="black"/>
                </a:solidFill>
              </a:rPr>
              <a:t>At </a:t>
            </a:r>
            <a:r>
              <a:rPr lang="en-GB" sz="1000" dirty="0">
                <a:solidFill>
                  <a:prstClr val="black"/>
                </a:solidFill>
              </a:rPr>
              <a:t>1 year, participants in the program experienced statistically </a:t>
            </a:r>
            <a:r>
              <a:rPr lang="en-GB" sz="1000" dirty="0" smtClean="0">
                <a:solidFill>
                  <a:prstClr val="black"/>
                </a:solidFill>
              </a:rPr>
              <a:t>significant improvements </a:t>
            </a:r>
            <a:r>
              <a:rPr lang="en-GB" sz="1000" dirty="0">
                <a:solidFill>
                  <a:prstClr val="black"/>
                </a:solidFill>
              </a:rPr>
              <a:t>in health </a:t>
            </a:r>
            <a:r>
              <a:rPr lang="en-GB" sz="1000" dirty="0" smtClean="0">
                <a:solidFill>
                  <a:prstClr val="black"/>
                </a:solidFill>
              </a:rPr>
              <a:t>behaviours </a:t>
            </a:r>
            <a:r>
              <a:rPr lang="en-GB" sz="1000" dirty="0">
                <a:solidFill>
                  <a:prstClr val="black"/>
                </a:solidFill>
              </a:rPr>
              <a:t>(exercise, cognitive symptom management, </a:t>
            </a:r>
            <a:r>
              <a:rPr lang="en-GB" sz="1000" dirty="0" smtClean="0">
                <a:solidFill>
                  <a:prstClr val="black"/>
                </a:solidFill>
              </a:rPr>
              <a:t>and communication </a:t>
            </a:r>
            <a:r>
              <a:rPr lang="en-GB" sz="1000" dirty="0">
                <a:solidFill>
                  <a:prstClr val="black"/>
                </a:solidFill>
              </a:rPr>
              <a:t>with physicians), self-efficacy, </a:t>
            </a:r>
            <a:r>
              <a:rPr lang="en-GB" sz="1000" dirty="0" smtClean="0">
                <a:solidFill>
                  <a:prstClr val="black"/>
                </a:solidFill>
              </a:rPr>
              <a:t>health </a:t>
            </a:r>
            <a:r>
              <a:rPr lang="en-GB" sz="1000" dirty="0">
                <a:solidFill>
                  <a:prstClr val="black"/>
                </a:solidFill>
              </a:rPr>
              <a:t>status (fatigue, shortness </a:t>
            </a:r>
            <a:r>
              <a:rPr lang="en-GB" sz="1000" dirty="0" smtClean="0">
                <a:solidFill>
                  <a:prstClr val="black"/>
                </a:solidFill>
              </a:rPr>
              <a:t>of breath</a:t>
            </a:r>
            <a:r>
              <a:rPr lang="en-GB" sz="1000" dirty="0">
                <a:solidFill>
                  <a:prstClr val="black"/>
                </a:solidFill>
              </a:rPr>
              <a:t>, pain, role function, depression, and health distress) and had fewer visits to </a:t>
            </a:r>
            <a:r>
              <a:rPr lang="en-GB" sz="1000" dirty="0" smtClean="0">
                <a:solidFill>
                  <a:prstClr val="black"/>
                </a:solidFill>
              </a:rPr>
              <a:t>the emergency </a:t>
            </a:r>
            <a:r>
              <a:rPr lang="en-GB" sz="1000" dirty="0">
                <a:solidFill>
                  <a:prstClr val="black"/>
                </a:solidFill>
              </a:rPr>
              <a:t>department (ED) (0.4 visits in the 6 months prior to baseline, compared</a:t>
            </a:r>
          </a:p>
          <a:p>
            <a:pPr algn="just"/>
            <a:r>
              <a:rPr lang="en-GB" sz="1000" dirty="0">
                <a:solidFill>
                  <a:prstClr val="black"/>
                </a:solidFill>
              </a:rPr>
              <a:t>with 0.3 in the 6 months prior to follow-up; </a:t>
            </a:r>
            <a:r>
              <a:rPr lang="en-GB" sz="1000" i="1" dirty="0">
                <a:solidFill>
                  <a:prstClr val="black"/>
                </a:solidFill>
              </a:rPr>
              <a:t>P </a:t>
            </a:r>
            <a:r>
              <a:rPr lang="en-GB" sz="1000" dirty="0">
                <a:solidFill>
                  <a:prstClr val="black"/>
                </a:solidFill>
              </a:rPr>
              <a:t>= 0.05). There were slightly fewer </a:t>
            </a:r>
            <a:r>
              <a:rPr lang="en-GB" sz="1000" dirty="0" smtClean="0">
                <a:solidFill>
                  <a:prstClr val="black"/>
                </a:solidFill>
              </a:rPr>
              <a:t>outpatient visits </a:t>
            </a:r>
            <a:r>
              <a:rPr lang="en-GB" sz="1000" dirty="0">
                <a:solidFill>
                  <a:prstClr val="black"/>
                </a:solidFill>
              </a:rPr>
              <a:t>to physicians and fewer days in hospital, but the differences were </a:t>
            </a:r>
            <a:r>
              <a:rPr lang="en-GB" sz="1000" dirty="0" smtClean="0">
                <a:solidFill>
                  <a:prstClr val="black"/>
                </a:solidFill>
              </a:rPr>
              <a:t>not statistically </a:t>
            </a:r>
            <a:r>
              <a:rPr lang="en-GB" sz="1000" dirty="0">
                <a:solidFill>
                  <a:prstClr val="black"/>
                </a:solidFill>
              </a:rPr>
              <a:t>significant. Results were of about the same magnitude as those </a:t>
            </a:r>
            <a:r>
              <a:rPr lang="en-GB" sz="1000" dirty="0" smtClean="0">
                <a:solidFill>
                  <a:prstClr val="black"/>
                </a:solidFill>
              </a:rPr>
              <a:t>observed in </a:t>
            </a:r>
            <a:r>
              <a:rPr lang="en-GB" sz="1000" dirty="0">
                <a:solidFill>
                  <a:prstClr val="black"/>
                </a:solidFill>
              </a:rPr>
              <a:t>a previous </a:t>
            </a:r>
            <a:r>
              <a:rPr lang="en-GB" sz="1000" dirty="0" smtClean="0">
                <a:solidFill>
                  <a:prstClr val="black"/>
                </a:solidFill>
              </a:rPr>
              <a:t>randomised</a:t>
            </a:r>
            <a:r>
              <a:rPr lang="en-GB" sz="1000" dirty="0">
                <a:solidFill>
                  <a:prstClr val="black"/>
                </a:solidFill>
              </a:rPr>
              <a:t>, controlled trial. </a:t>
            </a:r>
            <a:endParaRPr lang="en-GB" sz="1000" dirty="0" smtClean="0">
              <a:solidFill>
                <a:prstClr val="black"/>
              </a:solidFill>
            </a:endParaRPr>
          </a:p>
          <a:p>
            <a:pPr algn="just"/>
            <a:endParaRPr lang="en-GB" sz="1000" dirty="0">
              <a:solidFill>
                <a:prstClr val="black"/>
              </a:solidFill>
            </a:endParaRPr>
          </a:p>
          <a:p>
            <a:pPr algn="just"/>
            <a:r>
              <a:rPr lang="en-GB" sz="1000" dirty="0" smtClean="0">
                <a:solidFill>
                  <a:prstClr val="black"/>
                </a:solidFill>
              </a:rPr>
              <a:t>Programme </a:t>
            </a:r>
            <a:r>
              <a:rPr lang="en-GB" sz="1000" dirty="0">
                <a:solidFill>
                  <a:prstClr val="black"/>
                </a:solidFill>
              </a:rPr>
              <a:t>costs were estimated to be </a:t>
            </a:r>
            <a:r>
              <a:rPr lang="en-GB" sz="1000" dirty="0" smtClean="0">
                <a:solidFill>
                  <a:prstClr val="black"/>
                </a:solidFill>
              </a:rPr>
              <a:t>about $200 </a:t>
            </a:r>
            <a:r>
              <a:rPr lang="en-GB" sz="1000" dirty="0">
                <a:solidFill>
                  <a:prstClr val="black"/>
                </a:solidFill>
              </a:rPr>
              <a:t>per </a:t>
            </a:r>
            <a:r>
              <a:rPr lang="en-GB" sz="1000" dirty="0" smtClean="0">
                <a:solidFill>
                  <a:prstClr val="black"/>
                </a:solidFill>
              </a:rPr>
              <a:t>participant. The study replicated </a:t>
            </a:r>
            <a:r>
              <a:rPr lang="en-GB" sz="1000" dirty="0">
                <a:solidFill>
                  <a:prstClr val="black"/>
                </a:solidFill>
              </a:rPr>
              <a:t>the results of our previous clinical trial of a chronic </a:t>
            </a:r>
            <a:r>
              <a:rPr lang="en-GB" sz="1000" dirty="0" smtClean="0">
                <a:solidFill>
                  <a:prstClr val="black"/>
                </a:solidFill>
              </a:rPr>
              <a:t>disease self-management </a:t>
            </a:r>
            <a:r>
              <a:rPr lang="en-GB" sz="1000" dirty="0">
                <a:solidFill>
                  <a:prstClr val="black"/>
                </a:solidFill>
              </a:rPr>
              <a:t>program in a “real-world” setting. One year after exposure </a:t>
            </a:r>
            <a:r>
              <a:rPr lang="en-GB" sz="1000" dirty="0" smtClean="0">
                <a:solidFill>
                  <a:prstClr val="black"/>
                </a:solidFill>
              </a:rPr>
              <a:t>to the </a:t>
            </a:r>
            <a:r>
              <a:rPr lang="en-GB" sz="1000" dirty="0">
                <a:solidFill>
                  <a:prstClr val="black"/>
                </a:solidFill>
              </a:rPr>
              <a:t>program, most patients experienced statistically significant improvements in </a:t>
            </a:r>
            <a:r>
              <a:rPr lang="en-GB" sz="1000" dirty="0" smtClean="0">
                <a:solidFill>
                  <a:prstClr val="black"/>
                </a:solidFill>
              </a:rPr>
              <a:t>a variety </a:t>
            </a:r>
            <a:r>
              <a:rPr lang="en-GB" sz="1000" dirty="0">
                <a:solidFill>
                  <a:prstClr val="black"/>
                </a:solidFill>
              </a:rPr>
              <a:t>of health outcomes and had fewer ED </a:t>
            </a:r>
            <a:r>
              <a:rPr lang="en-GB" sz="1000" dirty="0" smtClean="0">
                <a:solidFill>
                  <a:prstClr val="black"/>
                </a:solidFill>
              </a:rPr>
              <a:t>visits.</a:t>
            </a:r>
          </a:p>
        </p:txBody>
      </p:sp>
      <p:sp>
        <p:nvSpPr>
          <p:cNvPr id="2" name="TextBox 1"/>
          <p:cNvSpPr txBox="1"/>
          <p:nvPr/>
        </p:nvSpPr>
        <p:spPr>
          <a:xfrm>
            <a:off x="358775" y="6537709"/>
            <a:ext cx="6275294" cy="123111"/>
          </a:xfrm>
          <a:prstGeom prst="rect">
            <a:avLst/>
          </a:prstGeom>
          <a:noFill/>
        </p:spPr>
        <p:txBody>
          <a:bodyPr wrap="square" lIns="0" tIns="0" rIns="0" bIns="0" rtlCol="0">
            <a:spAutoFit/>
          </a:bodyPr>
          <a:lstStyle/>
          <a:p>
            <a:pPr>
              <a:defRPr/>
            </a:pPr>
            <a:r>
              <a:rPr lang="en-GB" sz="800" b="1" dirty="0" smtClean="0">
                <a:solidFill>
                  <a:prstClr val="black"/>
                </a:solidFill>
                <a:cs typeface="Arial" pitchFamily="34" charset="0"/>
              </a:rPr>
              <a:t>Source:</a:t>
            </a:r>
            <a:r>
              <a:rPr lang="en-GB" sz="800" dirty="0" smtClean="0">
                <a:solidFill>
                  <a:prstClr val="black"/>
                </a:solidFill>
                <a:cs typeface="Arial" pitchFamily="34" charset="0"/>
              </a:rPr>
              <a:t> </a:t>
            </a:r>
            <a:r>
              <a:rPr lang="en-GB" sz="800" dirty="0" err="1">
                <a:cs typeface="Arial" charset="0"/>
              </a:rPr>
              <a:t>Lorig</a:t>
            </a:r>
            <a:r>
              <a:rPr lang="en-GB" sz="800" dirty="0">
                <a:cs typeface="Arial" charset="0"/>
              </a:rPr>
              <a:t> </a:t>
            </a:r>
            <a:r>
              <a:rPr lang="en-GB" sz="800" i="1" dirty="0">
                <a:cs typeface="Arial" charset="0"/>
              </a:rPr>
              <a:t>et al</a:t>
            </a:r>
            <a:r>
              <a:rPr lang="en-GB" sz="800" dirty="0">
                <a:cs typeface="Arial" charset="0"/>
              </a:rPr>
              <a:t>, 'Effect of a Self-Management Program on Patients with Chronic Disease' (2001) </a:t>
            </a:r>
            <a:r>
              <a:rPr lang="en-GB" sz="800" i="1" dirty="0">
                <a:cs typeface="Arial" charset="0"/>
              </a:rPr>
              <a:t>Effective Clinical Practice</a:t>
            </a:r>
            <a:r>
              <a:rPr lang="en-GB" sz="800" dirty="0">
                <a:cs typeface="Arial" charset="0"/>
              </a:rPr>
              <a:t>, 4:256-62</a:t>
            </a:r>
          </a:p>
        </p:txBody>
      </p:sp>
      <p:sp>
        <p:nvSpPr>
          <p:cNvPr id="9" name="Cloud Callout 8"/>
          <p:cNvSpPr/>
          <p:nvPr/>
        </p:nvSpPr>
        <p:spPr>
          <a:xfrm>
            <a:off x="8028385" y="1700808"/>
            <a:ext cx="857506" cy="522310"/>
          </a:xfrm>
          <a:prstGeom prst="cloudCallout">
            <a:avLst>
              <a:gd name="adj1" fmla="val -39224"/>
              <a:gd name="adj2" fmla="val 68633"/>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b="1" dirty="0" smtClean="0">
                <a:solidFill>
                  <a:prstClr val="white"/>
                </a:solidFill>
              </a:rPr>
              <a:t>Innovators</a:t>
            </a:r>
            <a:endParaRPr lang="en-GB" sz="800" b="1" dirty="0">
              <a:solidFill>
                <a:prstClr val="white"/>
              </a:solidFill>
            </a:endParaRPr>
          </a:p>
        </p:txBody>
      </p:sp>
      <p:pic>
        <p:nvPicPr>
          <p:cNvPr id="11" name="Picture 46" descr="C:\Users\davichapman\Documents\Research Services\Icons Color Library\Icon_People_group_MBlu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115" y="36018"/>
            <a:ext cx="448019" cy="416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9968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56563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61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Impact of interventions on quality: </a:t>
            </a:r>
            <a:r>
              <a:rPr lang="en-GB" dirty="0" smtClean="0"/>
              <a:t>self-management</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22</a:t>
            </a:fld>
            <a:endParaRPr lang="en-GB" dirty="0">
              <a:solidFill>
                <a:prstClr val="black"/>
              </a:solidFill>
            </a:endParaRPr>
          </a:p>
        </p:txBody>
      </p:sp>
      <p:sp>
        <p:nvSpPr>
          <p:cNvPr id="3" name="Text Placeholder 2"/>
          <p:cNvSpPr>
            <a:spLocks noGrp="1"/>
          </p:cNvSpPr>
          <p:nvPr>
            <p:ph type="body" sz="quarter" idx="13"/>
          </p:nvPr>
        </p:nvSpPr>
        <p:spPr>
          <a:xfrm>
            <a:off x="358774" y="1124744"/>
            <a:ext cx="8499600" cy="279180"/>
          </a:xfrm>
        </p:spPr>
        <p:txBody>
          <a:bodyPr/>
          <a:lstStyle/>
          <a:p>
            <a:r>
              <a:rPr lang="en-GB" dirty="0">
                <a:solidFill>
                  <a:prstClr val="black"/>
                </a:solidFill>
              </a:rPr>
              <a:t>Patient-Carer </a:t>
            </a:r>
            <a:r>
              <a:rPr lang="en-GB" dirty="0" smtClean="0">
                <a:solidFill>
                  <a:prstClr val="black"/>
                </a:solidFill>
              </a:rPr>
              <a:t>communities</a:t>
            </a:r>
            <a:r>
              <a:rPr lang="en-GB" b="0" dirty="0" smtClean="0">
                <a:solidFill>
                  <a:prstClr val="black"/>
                </a:solidFill>
              </a:rPr>
              <a:t> </a:t>
            </a:r>
            <a:r>
              <a:rPr lang="en-GB" b="0" dirty="0">
                <a:solidFill>
                  <a:prstClr val="black"/>
                </a:solidFill>
              </a:rPr>
              <a:t>– </a:t>
            </a:r>
            <a:r>
              <a:rPr lang="en-GB" b="0" dirty="0">
                <a:solidFill>
                  <a:prstClr val="black"/>
                </a:solidFill>
                <a:cs typeface="Arial" charset="0"/>
              </a:rPr>
              <a:t>The e</a:t>
            </a:r>
            <a:r>
              <a:rPr lang="en-GB" b="0" dirty="0" smtClean="0">
                <a:solidFill>
                  <a:prstClr val="black"/>
                </a:solidFill>
                <a:cs typeface="Arial" charset="0"/>
              </a:rPr>
              <a:t>xpert patient programme</a:t>
            </a:r>
            <a:endParaRPr lang="en-GB" b="0" dirty="0">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971185375"/>
              </p:ext>
            </p:extLst>
          </p:nvPr>
        </p:nvGraphicFramePr>
        <p:xfrm>
          <a:off x="358775" y="1484784"/>
          <a:ext cx="8391600" cy="470510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350000"/>
                <a:gridCol w="2246400"/>
                <a:gridCol w="651600"/>
                <a:gridCol w="3470400"/>
                <a:gridCol w="673200"/>
              </a:tblGrid>
              <a:tr h="378297">
                <a:tc>
                  <a:txBody>
                    <a:bodyPr/>
                    <a:lstStyle/>
                    <a:p>
                      <a:pPr algn="ctr"/>
                      <a:r>
                        <a:rPr lang="en-GB" sz="800" b="1" dirty="0" smtClean="0">
                          <a:solidFill>
                            <a:schemeClr val="tx1"/>
                          </a:solidFill>
                          <a:latin typeface="+mj-lt"/>
                        </a:rPr>
                        <a:t>Ambition</a:t>
                      </a:r>
                      <a:endParaRPr lang="en-GB" sz="800" b="1" dirty="0">
                        <a:solidFill>
                          <a:schemeClr val="tx1"/>
                        </a:solidFill>
                        <a:latin typeface="+mj-lt"/>
                      </a:endParaRPr>
                    </a:p>
                  </a:txBody>
                  <a:tcPr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800" b="1" i="0" dirty="0" smtClean="0">
                          <a:solidFill>
                            <a:schemeClr val="tx1"/>
                          </a:solidFill>
                          <a:latin typeface="+mj-lt"/>
                          <a:cs typeface="Arial" charset="0"/>
                        </a:rPr>
                        <a:t>CCG Indicator</a:t>
                      </a:r>
                    </a:p>
                  </a:txBody>
                  <a:tcPr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800" b="1" i="0" dirty="0" smtClean="0">
                          <a:solidFill>
                            <a:schemeClr val="tx1"/>
                          </a:solidFill>
                          <a:latin typeface="+mj-lt"/>
                          <a:cs typeface="Arial" charset="0"/>
                        </a:rPr>
                        <a:t>Indicator Number</a:t>
                      </a:r>
                    </a:p>
                  </a:txBody>
                  <a:tcPr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800" b="1" i="0" dirty="0" smtClean="0">
                          <a:solidFill>
                            <a:schemeClr val="tx1"/>
                          </a:solidFill>
                          <a:latin typeface="+mj-lt"/>
                          <a:cs typeface="Arial" charset="0"/>
                        </a:rPr>
                        <a:t>Effect of Intervention</a:t>
                      </a:r>
                    </a:p>
                  </a:txBody>
                  <a:tcPr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800" b="1" i="0" dirty="0" smtClean="0">
                          <a:solidFill>
                            <a:schemeClr val="tx1"/>
                          </a:solidFill>
                          <a:latin typeface="+mj-lt"/>
                          <a:cs typeface="Arial" charset="0"/>
                        </a:rPr>
                        <a:t>Effect</a:t>
                      </a:r>
                      <a:r>
                        <a:rPr lang="en-GB" sz="800" b="1" i="0" baseline="0" dirty="0" smtClean="0">
                          <a:solidFill>
                            <a:schemeClr val="tx1"/>
                          </a:solidFill>
                          <a:latin typeface="+mj-lt"/>
                          <a:cs typeface="Arial" charset="0"/>
                        </a:rPr>
                        <a:t> on Quality</a:t>
                      </a:r>
                      <a:endParaRPr lang="en-GB" sz="800" b="1" i="0" dirty="0" smtClean="0">
                        <a:solidFill>
                          <a:schemeClr val="tx1"/>
                        </a:solidFill>
                        <a:latin typeface="+mj-lt"/>
                        <a:cs typeface="Arial" charset="0"/>
                      </a:endParaRPr>
                    </a:p>
                  </a:txBody>
                  <a:tcPr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4812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rPr>
                        <a:t>1. </a:t>
                      </a:r>
                      <a:r>
                        <a:rPr lang="en-GB" sz="800" dirty="0" smtClean="0"/>
                        <a:t>Secure additional years of life</a:t>
                      </a:r>
                      <a:endParaRPr lang="en-GB" sz="800" b="1" dirty="0">
                        <a:solidFill>
                          <a:schemeClr val="tx1"/>
                        </a:solidFill>
                        <a:latin typeface="+mj-lt"/>
                      </a:endParaRP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r>
                        <a:rPr lang="en-GB" sz="800" b="0" dirty="0" smtClean="0">
                          <a:solidFill>
                            <a:schemeClr val="tx1"/>
                          </a:solidFill>
                          <a:latin typeface="+mn-lt"/>
                          <a:cs typeface="Arial" charset="0"/>
                        </a:rPr>
                        <a:t>Potential years of life lost (PYLL) from causes considered amenable to healthcare - Adults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r>
                        <a:rPr lang="en-GB" sz="800" b="0" dirty="0" smtClean="0">
                          <a:solidFill>
                            <a:schemeClr val="tx1"/>
                          </a:solidFill>
                          <a:latin typeface="+mj-lt"/>
                          <a:cs typeface="Arial" charset="0"/>
                        </a:rPr>
                        <a:t>1.1</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rowSpan="2">
                  <a:txBody>
                    <a:bodyPr/>
                    <a:lstStyle/>
                    <a:p>
                      <a:pPr marL="0" indent="0" algn="l" eaLnBrk="1" hangingPunct="1">
                        <a:buFont typeface="Arial" pitchFamily="34" charset="0"/>
                        <a:buNone/>
                      </a:pPr>
                      <a:r>
                        <a:rPr lang="en-GB" sz="800" b="0" dirty="0" smtClean="0">
                          <a:solidFill>
                            <a:schemeClr val="tx1"/>
                          </a:solidFill>
                          <a:latin typeface="+mj-lt"/>
                          <a:cs typeface="Arial" charset="0"/>
                        </a:rPr>
                        <a:t>None yet quantified – however, by helping patients better manage their conditions, it may be expected</a:t>
                      </a:r>
                      <a:r>
                        <a:rPr lang="en-GB" sz="800" b="0" baseline="0" dirty="0" smtClean="0">
                          <a:solidFill>
                            <a:schemeClr val="tx1"/>
                          </a:solidFill>
                          <a:latin typeface="+mj-lt"/>
                          <a:cs typeface="Arial" charset="0"/>
                        </a:rPr>
                        <a:t> that the intervention will reduce PYLL in the long term</a:t>
                      </a:r>
                      <a:endParaRPr lang="en-GB" sz="800" b="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rowSpan="2">
                  <a:txBody>
                    <a:bodyPr/>
                    <a:lstStyle/>
                    <a:p>
                      <a:pPr marL="0" indent="0" algn="l" eaLnBrk="1" hangingPunct="1">
                        <a:buFont typeface="Arial" pitchFamily="34" charset="0"/>
                        <a:buNone/>
                      </a:pPr>
                      <a:endParaRPr lang="en-GB" sz="800" b="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48120">
                <a:tc vMerge="1">
                  <a:txBody>
                    <a:bodyPr/>
                    <a:lstStyle/>
                    <a:p>
                      <a:endParaRPr lang="en-GB"/>
                    </a:p>
                  </a:txBody>
                  <a:tcPr/>
                </a:tc>
                <a:tc>
                  <a:txBody>
                    <a:bodyPr/>
                    <a:lstStyle/>
                    <a:p>
                      <a:pPr marL="0" indent="0" algn="l" eaLnBrk="1" hangingPunct="1">
                        <a:buFont typeface="Arial" pitchFamily="34" charset="0"/>
                        <a:buNone/>
                      </a:pPr>
                      <a:r>
                        <a:rPr lang="en-GB" sz="800" b="0" dirty="0" smtClean="0">
                          <a:solidFill>
                            <a:schemeClr val="tx1"/>
                          </a:solidFill>
                          <a:latin typeface="+mn-lt"/>
                          <a:cs typeface="Arial" charset="0"/>
                        </a:rPr>
                        <a:t>Potential years of life lost (PYLL) from causes considered amenable to healthcare - Children and young people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r>
                        <a:rPr lang="en-GB" sz="800" b="0" dirty="0" smtClean="0">
                          <a:solidFill>
                            <a:schemeClr val="tx1"/>
                          </a:solidFill>
                          <a:latin typeface="+mj-lt"/>
                          <a:cs typeface="Arial" charset="0"/>
                        </a:rPr>
                        <a:t>1.1</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r>
              <a:tr h="5717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rPr>
                        <a:t>2. </a:t>
                      </a:r>
                      <a:r>
                        <a:rPr lang="en-GB" sz="800" dirty="0" smtClean="0"/>
                        <a:t>Increase QoL for People with Long-Term Conditions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l" eaLnBrk="1" hangingPunct="1"/>
                      <a:r>
                        <a:rPr lang="en-GB" sz="800" b="0" dirty="0" smtClean="0">
                          <a:solidFill>
                            <a:schemeClr val="tx1"/>
                          </a:solidFill>
                          <a:latin typeface="+mn-lt"/>
                          <a:cs typeface="Arial" charset="0"/>
                        </a:rPr>
                        <a:t>Health-related quality of life for people with long-term conditions (EQ5D)</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800" b="0" dirty="0" smtClean="0">
                          <a:solidFill>
                            <a:schemeClr val="tx1"/>
                          </a:solidFill>
                          <a:latin typeface="+mj-lt"/>
                          <a:cs typeface="Arial" charset="0"/>
                        </a:rPr>
                        <a:t>2</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kern="1200" dirty="0" smtClean="0">
                          <a:solidFill>
                            <a:schemeClr val="tx1"/>
                          </a:solidFill>
                          <a:latin typeface="+mn-lt"/>
                          <a:ea typeface="+mn-ea"/>
                          <a:cs typeface="Arial" charset="0"/>
                        </a:rPr>
                        <a:t>The intervention has produced</a:t>
                      </a:r>
                      <a:r>
                        <a:rPr lang="en-GB" sz="800" b="0" kern="1200" baseline="0" dirty="0" smtClean="0">
                          <a:solidFill>
                            <a:schemeClr val="tx1"/>
                          </a:solidFill>
                          <a:latin typeface="+mn-lt"/>
                          <a:ea typeface="+mn-ea"/>
                          <a:cs typeface="Arial" charset="0"/>
                        </a:rPr>
                        <a:t> a 7.7% increase in health-related quality of life for patients with long-term conditions</a:t>
                      </a:r>
                      <a:r>
                        <a:rPr lang="en-GB" sz="800" b="0" kern="1200" baseline="30000" dirty="0" smtClean="0">
                          <a:solidFill>
                            <a:schemeClr val="tx1"/>
                          </a:solidFill>
                          <a:latin typeface="+mn-lt"/>
                          <a:ea typeface="+mn-ea"/>
                          <a:cs typeface="Arial" charset="0"/>
                        </a:rPr>
                        <a:t>1</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800" b="0" kern="1200" baseline="30000" dirty="0" smtClean="0">
                        <a:solidFill>
                          <a:schemeClr val="tx1"/>
                        </a:solidFill>
                        <a:latin typeface="+mn-lt"/>
                        <a:ea typeface="+mn-ea"/>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48120">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rPr>
                        <a:t>3. </a:t>
                      </a:r>
                      <a:r>
                        <a:rPr lang="en-GB" sz="800" dirty="0" smtClean="0"/>
                        <a:t>Reduce unnecessary time spent in hospital</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800" dirty="0" smtClean="0"/>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n-lt"/>
                          <a:cs typeface="Arial" charset="0"/>
                        </a:rPr>
                        <a:t>Unplanned hospitalisation for chronic ambulatory care sensitive conditions (updated methodology)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2.6</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rowSpan="4">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None has yet been quantified – however, this intervention aims to reduce admissions for patients with long-term conditions. Therefore,</a:t>
                      </a:r>
                      <a:r>
                        <a:rPr lang="en-GB" sz="800" b="0" baseline="0" dirty="0" smtClean="0">
                          <a:solidFill>
                            <a:schemeClr val="tx1"/>
                          </a:solidFill>
                          <a:latin typeface="+mj-lt"/>
                          <a:cs typeface="Arial" charset="0"/>
                        </a:rPr>
                        <a:t> it can be expected to produce an improvement in Indicator 2.6. Indeed, it has produced a quantified reduction in A&amp;E attendances and inpatient bed-days</a:t>
                      </a:r>
                      <a:r>
                        <a:rPr lang="en-GB" sz="800" b="0" baseline="30000" dirty="0" smtClean="0">
                          <a:solidFill>
                            <a:schemeClr val="tx1"/>
                          </a:solidFill>
                          <a:latin typeface="+mj-lt"/>
                          <a:cs typeface="Arial" charset="0"/>
                        </a:rPr>
                        <a:t>2</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rowSpan="4">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800" b="0" baseline="3000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48120">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n-lt"/>
                          <a:cs typeface="Arial" charset="0"/>
                        </a:rPr>
                        <a:t>Unplanned hospitalisation for asthma, diabetes and epilepsy in under 19s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2.7</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r>
              <a:tr h="348120">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n-lt"/>
                          <a:cs typeface="Arial" charset="0"/>
                        </a:rPr>
                        <a:t>Emergency admissions for acute conditions that should not usually require hospital admission (updated methodology)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3.1</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r>
              <a:tr h="348120">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n-lt"/>
                          <a:cs typeface="Arial" charset="0"/>
                        </a:rPr>
                        <a:t>Emergency admissions for children with lower respiratory tract infections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3.4</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r>
              <a:tr h="6119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t>4. Increase the proportion of older people living independently following discharge</a:t>
                      </a:r>
                      <a:endParaRPr lang="en-GB" sz="800" b="1" dirty="0">
                        <a:solidFill>
                          <a:schemeClr val="tx1"/>
                        </a:solidFill>
                        <a:latin typeface="+mj-lt"/>
                      </a:endParaRP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n-lt"/>
                          <a:cs typeface="Arial" charset="0"/>
                        </a:rPr>
                        <a:t>[Proxy] Proportion of older people (65 and over) who were still at home 91 days after discharge from hospital into reablement / rehabilitation services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2B</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None yet quantified – however, this intervention</a:t>
                      </a:r>
                      <a:r>
                        <a:rPr lang="en-GB" sz="800" b="0" baseline="0" dirty="0" smtClean="0">
                          <a:solidFill>
                            <a:schemeClr val="tx1"/>
                          </a:solidFill>
                          <a:latin typeface="+mj-lt"/>
                          <a:cs typeface="Arial" charset="0"/>
                        </a:rPr>
                        <a:t> can be expected to increase the proportion of older patients still at home 91 days post-discharge</a:t>
                      </a:r>
                      <a:endParaRPr lang="en-GB" sz="800" b="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800" b="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63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rPr>
                        <a:t>5. </a:t>
                      </a:r>
                      <a:r>
                        <a:rPr lang="en-GB" sz="800" dirty="0" smtClean="0"/>
                        <a:t>Reduce poor hospital care feedback</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n-lt"/>
                          <a:cs typeface="Arial" charset="0"/>
                        </a:rPr>
                        <a:t>Patient experience of hospital care</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cs typeface="Arial" charset="0"/>
                        </a:rPr>
                        <a:t>4.b</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cs typeface="Arial" charset="0"/>
                        </a:rPr>
                        <a:t>This intervention does not target patient</a:t>
                      </a:r>
                      <a:r>
                        <a:rPr lang="en-GB" sz="800" b="0" baseline="0" dirty="0" smtClean="0">
                          <a:solidFill>
                            <a:schemeClr val="tx1"/>
                          </a:solidFill>
                          <a:latin typeface="+mj-lt"/>
                          <a:cs typeface="Arial" charset="0"/>
                        </a:rPr>
                        <a:t> experience of hospital care and so is not expected to produce a change in Ambition 5</a:t>
                      </a:r>
                      <a:endParaRPr lang="en-GB" sz="800" b="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800" b="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63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t>7. Significantly reduce hospital avoidable deaths</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rPr>
                        <a:t>Hospital deaths attributable to problems in care</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algn="ctr"/>
                      <a:r>
                        <a:rPr lang="en-GB" sz="800" dirty="0" smtClean="0"/>
                        <a:t>5.c</a:t>
                      </a:r>
                      <a:endParaRPr lang="en-GB" sz="800" dirty="0"/>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kern="1200" dirty="0" smtClean="0">
                          <a:solidFill>
                            <a:schemeClr val="tx1"/>
                          </a:solidFill>
                          <a:latin typeface="+mn-lt"/>
                          <a:ea typeface="+mn-ea"/>
                          <a:cs typeface="Arial" charset="0"/>
                        </a:rPr>
                        <a:t>This intervention does not target</a:t>
                      </a:r>
                      <a:r>
                        <a:rPr lang="en-GB" sz="800" b="0" kern="1200" baseline="0" dirty="0" smtClean="0">
                          <a:solidFill>
                            <a:schemeClr val="tx1"/>
                          </a:solidFill>
                          <a:latin typeface="+mn-lt"/>
                          <a:ea typeface="+mn-ea"/>
                          <a:cs typeface="Arial" charset="0"/>
                        </a:rPr>
                        <a:t> hospital care and so is not expected to produce a change in Ambition 7</a:t>
                      </a:r>
                      <a:endParaRPr lang="en-GB" sz="800" b="0" kern="1200" dirty="0" smtClean="0">
                        <a:solidFill>
                          <a:schemeClr val="tx1"/>
                        </a:solidFill>
                        <a:latin typeface="+mn-lt"/>
                        <a:ea typeface="+mn-ea"/>
                        <a:cs typeface="Arial" charset="0"/>
                      </a:endParaRP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800" b="0" kern="1200" dirty="0" smtClean="0">
                        <a:solidFill>
                          <a:schemeClr val="tx1"/>
                        </a:solidFill>
                        <a:latin typeface="+mn-lt"/>
                        <a:ea typeface="+mn-ea"/>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r>
            </a:tbl>
          </a:graphicData>
        </a:graphic>
      </p:graphicFrame>
      <p:sp>
        <p:nvSpPr>
          <p:cNvPr id="9" name="TextBox 8"/>
          <p:cNvSpPr txBox="1"/>
          <p:nvPr/>
        </p:nvSpPr>
        <p:spPr>
          <a:xfrm>
            <a:off x="358775" y="6510550"/>
            <a:ext cx="8385853" cy="369332"/>
          </a:xfrm>
          <a:prstGeom prst="rect">
            <a:avLst/>
          </a:prstGeom>
          <a:noFill/>
        </p:spPr>
        <p:txBody>
          <a:bodyPr wrap="square" lIns="0" tIns="0" rIns="0" bIns="0" rtlCol="0">
            <a:spAutoFit/>
          </a:bodyPr>
          <a:lstStyle/>
          <a:p>
            <a:r>
              <a:rPr lang="en-GB" sz="800" b="1" dirty="0" smtClean="0">
                <a:solidFill>
                  <a:prstClr val="black"/>
                </a:solidFill>
                <a:cs typeface="Arial" pitchFamily="34" charset="0"/>
              </a:rPr>
              <a:t>Source: </a:t>
            </a:r>
            <a:r>
              <a:rPr lang="en-GB" sz="800" dirty="0" smtClean="0">
                <a:solidFill>
                  <a:prstClr val="black"/>
                </a:solidFill>
                <a:cs typeface="Arial" pitchFamily="34" charset="0"/>
              </a:rPr>
              <a:t>(</a:t>
            </a:r>
            <a:r>
              <a:rPr lang="en-GB" sz="800" dirty="0">
                <a:solidFill>
                  <a:prstClr val="black"/>
                </a:solidFill>
                <a:cs typeface="Arial" pitchFamily="34" charset="0"/>
              </a:rPr>
              <a:t>1) Kennedy </a:t>
            </a:r>
            <a:r>
              <a:rPr lang="en-GB" sz="800" i="1" dirty="0">
                <a:solidFill>
                  <a:prstClr val="black"/>
                </a:solidFill>
                <a:cs typeface="Arial" pitchFamily="34" charset="0"/>
              </a:rPr>
              <a:t>et al</a:t>
            </a:r>
            <a:r>
              <a:rPr lang="en-GB" sz="800" dirty="0">
                <a:solidFill>
                  <a:prstClr val="black"/>
                </a:solidFill>
                <a:cs typeface="Arial" pitchFamily="34" charset="0"/>
              </a:rPr>
              <a:t>, 'The effectiveness and cost effectiveness of a national lay-led self care support programme for patients with long-term conditions: a pragmatic randomised control trial' (2007) </a:t>
            </a:r>
            <a:r>
              <a:rPr lang="en-GB" sz="800" i="1" dirty="0">
                <a:solidFill>
                  <a:prstClr val="black"/>
                </a:solidFill>
                <a:cs typeface="Arial" pitchFamily="34" charset="0"/>
              </a:rPr>
              <a:t>J Epidemiol </a:t>
            </a:r>
            <a:r>
              <a:rPr lang="en-GB" sz="800" i="1" dirty="0" smtClean="0">
                <a:solidFill>
                  <a:prstClr val="black"/>
                </a:solidFill>
                <a:cs typeface="Arial" pitchFamily="34" charset="0"/>
              </a:rPr>
              <a:t>Community </a:t>
            </a:r>
            <a:r>
              <a:rPr lang="en-GB" sz="800" i="1" dirty="0">
                <a:solidFill>
                  <a:prstClr val="black"/>
                </a:solidFill>
                <a:cs typeface="Arial" pitchFamily="34" charset="0"/>
              </a:rPr>
              <a:t>Health</a:t>
            </a:r>
            <a:r>
              <a:rPr lang="en-GB" sz="800" dirty="0">
                <a:solidFill>
                  <a:prstClr val="black"/>
                </a:solidFill>
                <a:cs typeface="Arial" pitchFamily="34" charset="0"/>
              </a:rPr>
              <a:t>, </a:t>
            </a:r>
            <a:r>
              <a:rPr lang="en-GB" sz="800" dirty="0" smtClean="0">
                <a:solidFill>
                  <a:prstClr val="black"/>
                </a:solidFill>
                <a:cs typeface="Arial" pitchFamily="34" charset="0"/>
              </a:rPr>
              <a:t>61:254-261; (2</a:t>
            </a:r>
            <a:r>
              <a:rPr lang="en-GB" sz="800" dirty="0">
                <a:solidFill>
                  <a:prstClr val="black"/>
                </a:solidFill>
                <a:cs typeface="Arial" pitchFamily="34" charset="0"/>
              </a:rPr>
              <a:t>) Richardson </a:t>
            </a:r>
            <a:r>
              <a:rPr lang="en-GB" sz="800" i="1" dirty="0">
                <a:solidFill>
                  <a:prstClr val="black"/>
                </a:solidFill>
                <a:cs typeface="Arial" pitchFamily="34" charset="0"/>
              </a:rPr>
              <a:t>et al</a:t>
            </a:r>
            <a:r>
              <a:rPr lang="en-GB" sz="800" dirty="0">
                <a:solidFill>
                  <a:prstClr val="black"/>
                </a:solidFill>
                <a:cs typeface="Arial" pitchFamily="34" charset="0"/>
              </a:rPr>
              <a:t>, 'Cost Effectiveness of the Expert Patient Programme (EPP) for patients with chronic </a:t>
            </a:r>
            <a:r>
              <a:rPr lang="en-GB" sz="800" dirty="0" smtClean="0">
                <a:solidFill>
                  <a:prstClr val="black"/>
                </a:solidFill>
                <a:cs typeface="Arial" pitchFamily="34" charset="0"/>
              </a:rPr>
              <a:t>conditions‘ (2008</a:t>
            </a:r>
            <a:r>
              <a:rPr lang="en-GB" sz="800" dirty="0">
                <a:solidFill>
                  <a:prstClr val="black"/>
                </a:solidFill>
                <a:cs typeface="Arial" pitchFamily="34" charset="0"/>
              </a:rPr>
              <a:t>) </a:t>
            </a:r>
            <a:r>
              <a:rPr lang="en-GB" sz="800" i="1" dirty="0">
                <a:solidFill>
                  <a:prstClr val="black"/>
                </a:solidFill>
                <a:cs typeface="Arial" pitchFamily="34" charset="0"/>
              </a:rPr>
              <a:t>J Epidemiol Community Health</a:t>
            </a:r>
            <a:r>
              <a:rPr lang="en-GB" sz="800" dirty="0">
                <a:solidFill>
                  <a:prstClr val="black"/>
                </a:solidFill>
                <a:cs typeface="Arial" pitchFamily="34" charset="0"/>
              </a:rPr>
              <a:t>, 62:361-367</a:t>
            </a:r>
            <a:endParaRPr lang="en-GB" sz="800" b="1" dirty="0">
              <a:solidFill>
                <a:prstClr val="black"/>
              </a:solidFill>
              <a:cs typeface="Arial" pitchFamily="34" charset="0"/>
            </a:endParaRPr>
          </a:p>
        </p:txBody>
      </p:sp>
      <p:pic>
        <p:nvPicPr>
          <p:cNvPr id="146478" name="Picture 46" descr="C:\Users\davichapman\Documents\Research Services\Icons Color Library\Icon_People_group_MBlu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115" y="36018"/>
            <a:ext cx="448019" cy="41610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8305801" y="5768819"/>
            <a:ext cx="239485" cy="369332"/>
          </a:xfrm>
          <a:prstGeom prst="rect">
            <a:avLst/>
          </a:prstGeom>
          <a:noFill/>
        </p:spPr>
        <p:txBody>
          <a:bodyPr wrap="square" lIns="0" tIns="0" rIns="0" bIns="0" rtlCol="0">
            <a:spAutoFit/>
          </a:bodyPr>
          <a:lstStyle/>
          <a:p>
            <a:r>
              <a:rPr lang="en-GB" sz="2400" dirty="0" smtClean="0">
                <a:solidFill>
                  <a:prstClr val="black"/>
                </a:solidFill>
                <a:cs typeface="Arial" pitchFamily="34" charset="0"/>
                <a:sym typeface="Wingdings 3"/>
              </a:rPr>
              <a:t>−</a:t>
            </a:r>
            <a:endParaRPr lang="en-GB" sz="2400" dirty="0">
              <a:solidFill>
                <a:prstClr val="black"/>
              </a:solidFill>
              <a:cs typeface="Arial" pitchFamily="34" charset="0"/>
            </a:endParaRPr>
          </a:p>
        </p:txBody>
      </p:sp>
      <p:sp>
        <p:nvSpPr>
          <p:cNvPr id="18" name="TextBox 17"/>
          <p:cNvSpPr txBox="1"/>
          <p:nvPr/>
        </p:nvSpPr>
        <p:spPr>
          <a:xfrm>
            <a:off x="8305801" y="5420467"/>
            <a:ext cx="239485" cy="369332"/>
          </a:xfrm>
          <a:prstGeom prst="rect">
            <a:avLst/>
          </a:prstGeom>
          <a:noFill/>
        </p:spPr>
        <p:txBody>
          <a:bodyPr wrap="square" lIns="0" tIns="0" rIns="0" bIns="0" rtlCol="0">
            <a:spAutoFit/>
          </a:bodyPr>
          <a:lstStyle/>
          <a:p>
            <a:r>
              <a:rPr lang="en-GB" sz="2400" dirty="0" smtClean="0">
                <a:solidFill>
                  <a:prstClr val="black"/>
                </a:solidFill>
                <a:cs typeface="Arial" pitchFamily="34" charset="0"/>
                <a:sym typeface="Wingdings 3"/>
              </a:rPr>
              <a:t>−</a:t>
            </a:r>
            <a:endParaRPr lang="en-GB" sz="2400" dirty="0">
              <a:solidFill>
                <a:prstClr val="black"/>
              </a:solidFill>
              <a:cs typeface="Arial" pitchFamily="34" charset="0"/>
            </a:endParaRPr>
          </a:p>
        </p:txBody>
      </p:sp>
      <p:pic>
        <p:nvPicPr>
          <p:cNvPr id="43" name="Picture 16" descr="C:\Users\jsauvageau\Desktop\4.png"/>
          <p:cNvPicPr>
            <a:picLocks noChangeAspect="1" noChangeArrowheads="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3891" y="3878560"/>
            <a:ext cx="183304" cy="159216"/>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8305801" y="2794831"/>
            <a:ext cx="180870" cy="246221"/>
          </a:xfrm>
          <a:prstGeom prst="rect">
            <a:avLst/>
          </a:prstGeom>
          <a:noFill/>
        </p:spPr>
        <p:txBody>
          <a:bodyPr wrap="square" lIns="0" tIns="0" rIns="0" bIns="0" rtlCol="0">
            <a:spAutoFit/>
          </a:bodyPr>
          <a:lstStyle/>
          <a:p>
            <a:r>
              <a:rPr lang="en-GB" sz="1600" b="1" dirty="0" smtClean="0">
                <a:solidFill>
                  <a:srgbClr val="92D050"/>
                </a:solidFill>
                <a:latin typeface="Arial" pitchFamily="34" charset="0"/>
                <a:cs typeface="Arial" pitchFamily="34" charset="0"/>
                <a:sym typeface="Wingdings 2"/>
              </a:rPr>
              <a:t></a:t>
            </a:r>
            <a:endParaRPr lang="en-GB" sz="1600" b="1" dirty="0">
              <a:solidFill>
                <a:srgbClr val="92D050"/>
              </a:solidFill>
              <a:latin typeface="Arial" pitchFamily="34" charset="0"/>
              <a:cs typeface="Arial" pitchFamily="34" charset="0"/>
            </a:endParaRPr>
          </a:p>
        </p:txBody>
      </p:sp>
      <p:sp>
        <p:nvSpPr>
          <p:cNvPr id="2" name="Cloud Callout 1"/>
          <p:cNvSpPr/>
          <p:nvPr/>
        </p:nvSpPr>
        <p:spPr>
          <a:xfrm>
            <a:off x="8287850" y="2106036"/>
            <a:ext cx="220719" cy="162710"/>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Cloud Callout 56"/>
          <p:cNvSpPr/>
          <p:nvPr/>
        </p:nvSpPr>
        <p:spPr>
          <a:xfrm>
            <a:off x="8296476" y="5027515"/>
            <a:ext cx="220719" cy="162710"/>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7" name="Group 46"/>
          <p:cNvGrpSpPr/>
          <p:nvPr/>
        </p:nvGrpSpPr>
        <p:grpSpPr>
          <a:xfrm>
            <a:off x="1550669" y="6076376"/>
            <a:ext cx="7425162" cy="347932"/>
            <a:chOff x="1977729" y="6129310"/>
            <a:chExt cx="7425162" cy="347932"/>
          </a:xfrm>
        </p:grpSpPr>
        <p:grpSp>
          <p:nvGrpSpPr>
            <p:cNvPr id="48" name="Group 47"/>
            <p:cNvGrpSpPr/>
            <p:nvPr/>
          </p:nvGrpSpPr>
          <p:grpSpPr>
            <a:xfrm>
              <a:off x="1977729" y="6129310"/>
              <a:ext cx="7425162" cy="347932"/>
              <a:chOff x="1925973" y="6137936"/>
              <a:chExt cx="7425162" cy="347932"/>
            </a:xfrm>
          </p:grpSpPr>
          <p:grpSp>
            <p:nvGrpSpPr>
              <p:cNvPr id="51" name="Group 50"/>
              <p:cNvGrpSpPr/>
              <p:nvPr/>
            </p:nvGrpSpPr>
            <p:grpSpPr>
              <a:xfrm>
                <a:off x="1925973" y="6231021"/>
                <a:ext cx="6683800" cy="254847"/>
                <a:chOff x="2367160" y="6521998"/>
                <a:chExt cx="6683800" cy="254847"/>
              </a:xfrm>
            </p:grpSpPr>
            <p:sp>
              <p:nvSpPr>
                <p:cNvPr id="54" name="TextBox 53"/>
                <p:cNvSpPr txBox="1"/>
                <p:nvPr/>
              </p:nvSpPr>
              <p:spPr>
                <a:xfrm>
                  <a:off x="2367160" y="6576282"/>
                  <a:ext cx="1354559" cy="123111"/>
                </a:xfrm>
                <a:prstGeom prst="rect">
                  <a:avLst/>
                </a:prstGeom>
                <a:noFill/>
              </p:spPr>
              <p:txBody>
                <a:bodyPr wrap="square" lIns="0" tIns="0" rIns="0" bIns="0" rtlCol="0">
                  <a:spAutoFit/>
                </a:bodyPr>
                <a:lstStyle/>
                <a:p>
                  <a:r>
                    <a:rPr lang="en-GB" sz="800" b="1" dirty="0" smtClean="0">
                      <a:solidFill>
                        <a:prstClr val="black"/>
                      </a:solidFill>
                      <a:cs typeface="Arial" pitchFamily="34" charset="0"/>
                    </a:rPr>
                    <a:t>Strength of quality </a:t>
                  </a:r>
                  <a:r>
                    <a:rPr lang="en-GB" sz="800" b="1" dirty="0">
                      <a:solidFill>
                        <a:prstClr val="black"/>
                      </a:solidFill>
                      <a:cs typeface="Arial" pitchFamily="34" charset="0"/>
                    </a:rPr>
                    <a:t>b</a:t>
                  </a:r>
                  <a:r>
                    <a:rPr lang="en-GB" sz="800" b="1" dirty="0" smtClean="0">
                      <a:solidFill>
                        <a:prstClr val="black"/>
                      </a:solidFill>
                      <a:cs typeface="Arial" pitchFamily="34" charset="0"/>
                    </a:rPr>
                    <a:t>enefit:</a:t>
                  </a:r>
                  <a:endParaRPr lang="en-GB" sz="800" b="1" dirty="0">
                    <a:solidFill>
                      <a:prstClr val="black"/>
                    </a:solidFill>
                    <a:cs typeface="Arial" pitchFamily="34" charset="0"/>
                  </a:endParaRPr>
                </a:p>
              </p:txBody>
            </p:sp>
            <p:sp>
              <p:nvSpPr>
                <p:cNvPr id="55" name="TextBox 54"/>
                <p:cNvSpPr txBox="1"/>
                <p:nvPr/>
              </p:nvSpPr>
              <p:spPr>
                <a:xfrm>
                  <a:off x="7604820" y="6573341"/>
                  <a:ext cx="1446140" cy="123111"/>
                </a:xfrm>
                <a:prstGeom prst="rect">
                  <a:avLst/>
                </a:prstGeom>
                <a:noFill/>
              </p:spPr>
              <p:txBody>
                <a:bodyPr wrap="square" lIns="0" tIns="0" rIns="0" bIns="0" rtlCol="0">
                  <a:spAutoFit/>
                </a:bodyPr>
                <a:lstStyle/>
                <a:p>
                  <a:r>
                    <a:rPr lang="en-GB" sz="800" dirty="0" smtClean="0">
                      <a:solidFill>
                        <a:prstClr val="black"/>
                      </a:solidFill>
                      <a:cs typeface="Arial" pitchFamily="34" charset="0"/>
                    </a:rPr>
                    <a:t>Strong quantified </a:t>
                  </a:r>
                  <a:r>
                    <a:rPr lang="en-GB" sz="800" dirty="0">
                      <a:solidFill>
                        <a:prstClr val="black"/>
                      </a:solidFill>
                      <a:cs typeface="Arial" pitchFamily="34" charset="0"/>
                    </a:rPr>
                    <a:t>b</a:t>
                  </a:r>
                  <a:r>
                    <a:rPr lang="en-GB" sz="800" dirty="0" smtClean="0">
                      <a:solidFill>
                        <a:prstClr val="black"/>
                      </a:solidFill>
                      <a:cs typeface="Arial" pitchFamily="34" charset="0"/>
                    </a:rPr>
                    <a:t>enefit</a:t>
                  </a:r>
                  <a:endParaRPr lang="en-GB" sz="800" dirty="0">
                    <a:solidFill>
                      <a:prstClr val="black"/>
                    </a:solidFill>
                    <a:cs typeface="Arial" pitchFamily="34" charset="0"/>
                  </a:endParaRPr>
                </a:p>
              </p:txBody>
            </p:sp>
            <p:sp>
              <p:nvSpPr>
                <p:cNvPr id="56" name="TextBox 55"/>
                <p:cNvSpPr txBox="1"/>
                <p:nvPr/>
              </p:nvSpPr>
              <p:spPr>
                <a:xfrm>
                  <a:off x="5050169" y="6573341"/>
                  <a:ext cx="1446140" cy="123111"/>
                </a:xfrm>
                <a:prstGeom prst="rect">
                  <a:avLst/>
                </a:prstGeom>
                <a:noFill/>
              </p:spPr>
              <p:txBody>
                <a:bodyPr wrap="square" lIns="0" tIns="0" rIns="0" bIns="0" rtlCol="0">
                  <a:spAutoFit/>
                </a:bodyPr>
                <a:lstStyle/>
                <a:p>
                  <a:r>
                    <a:rPr lang="en-GB" sz="800" dirty="0" smtClean="0">
                      <a:solidFill>
                        <a:prstClr val="black"/>
                      </a:solidFill>
                      <a:cs typeface="Arial" pitchFamily="34" charset="0"/>
                    </a:rPr>
                    <a:t>Qualitative benefit</a:t>
                  </a:r>
                  <a:endParaRPr lang="en-GB" sz="800" dirty="0">
                    <a:solidFill>
                      <a:prstClr val="black"/>
                    </a:solidFill>
                    <a:cs typeface="Arial" pitchFamily="34" charset="0"/>
                  </a:endParaRPr>
                </a:p>
              </p:txBody>
            </p:sp>
            <p:pic>
              <p:nvPicPr>
                <p:cNvPr id="72" name="Picture 16" descr="C:\Users\jsauvageau\Desktop\4.png"/>
                <p:cNvPicPr>
                  <a:picLocks noChangeAspect="1" noChangeArrowheads="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30349" y="6564805"/>
                  <a:ext cx="183304" cy="159216"/>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6091137" y="6573341"/>
                  <a:ext cx="1446140" cy="123111"/>
                </a:xfrm>
                <a:prstGeom prst="rect">
                  <a:avLst/>
                </a:prstGeom>
                <a:noFill/>
              </p:spPr>
              <p:txBody>
                <a:bodyPr wrap="square" lIns="0" tIns="0" rIns="0" bIns="0" rtlCol="0">
                  <a:spAutoFit/>
                </a:bodyPr>
                <a:lstStyle/>
                <a:p>
                  <a:r>
                    <a:rPr lang="en-GB" sz="800" dirty="0" smtClean="0">
                      <a:solidFill>
                        <a:prstClr val="black"/>
                      </a:solidFill>
                      <a:cs typeface="Arial" pitchFamily="34" charset="0"/>
                    </a:rPr>
                    <a:t>Some quantified </a:t>
                  </a:r>
                  <a:r>
                    <a:rPr lang="en-GB" sz="800" dirty="0">
                      <a:solidFill>
                        <a:prstClr val="black"/>
                      </a:solidFill>
                      <a:cs typeface="Arial" pitchFamily="34" charset="0"/>
                    </a:rPr>
                    <a:t>b</a:t>
                  </a:r>
                  <a:r>
                    <a:rPr lang="en-GB" sz="800" dirty="0" smtClean="0">
                      <a:solidFill>
                        <a:prstClr val="black"/>
                      </a:solidFill>
                      <a:cs typeface="Arial" pitchFamily="34" charset="0"/>
                    </a:rPr>
                    <a:t>enefit</a:t>
                  </a:r>
                  <a:endParaRPr lang="en-GB" sz="800" dirty="0">
                    <a:solidFill>
                      <a:prstClr val="black"/>
                    </a:solidFill>
                    <a:cs typeface="Arial" pitchFamily="34" charset="0"/>
                  </a:endParaRPr>
                </a:p>
              </p:txBody>
            </p:sp>
            <p:sp>
              <p:nvSpPr>
                <p:cNvPr id="74" name="TextBox 73"/>
                <p:cNvSpPr txBox="1"/>
                <p:nvPr/>
              </p:nvSpPr>
              <p:spPr>
                <a:xfrm>
                  <a:off x="5908705" y="6530624"/>
                  <a:ext cx="180870" cy="246221"/>
                </a:xfrm>
                <a:prstGeom prst="rect">
                  <a:avLst/>
                </a:prstGeom>
                <a:noFill/>
              </p:spPr>
              <p:txBody>
                <a:bodyPr wrap="square" lIns="0" tIns="0" rIns="0" bIns="0" rtlCol="0">
                  <a:spAutoFit/>
                </a:bodyPr>
                <a:lstStyle/>
                <a:p>
                  <a:r>
                    <a:rPr lang="en-GB" sz="1600" b="1" dirty="0" smtClean="0">
                      <a:solidFill>
                        <a:srgbClr val="92D050"/>
                      </a:solidFill>
                      <a:latin typeface="Arial" pitchFamily="34" charset="0"/>
                      <a:cs typeface="Arial" pitchFamily="34" charset="0"/>
                      <a:sym typeface="Wingdings 2"/>
                    </a:rPr>
                    <a:t></a:t>
                  </a:r>
                  <a:endParaRPr lang="en-GB" sz="1600" b="1" dirty="0">
                    <a:solidFill>
                      <a:srgbClr val="92D050"/>
                    </a:solidFill>
                    <a:latin typeface="Arial" pitchFamily="34" charset="0"/>
                    <a:cs typeface="Arial" pitchFamily="34" charset="0"/>
                  </a:endParaRPr>
                </a:p>
              </p:txBody>
            </p:sp>
            <p:sp>
              <p:nvSpPr>
                <p:cNvPr id="75" name="TextBox 74"/>
                <p:cNvSpPr txBox="1"/>
                <p:nvPr/>
              </p:nvSpPr>
              <p:spPr>
                <a:xfrm>
                  <a:off x="7247485" y="6521998"/>
                  <a:ext cx="313295" cy="246221"/>
                </a:xfrm>
                <a:prstGeom prst="rect">
                  <a:avLst/>
                </a:prstGeom>
                <a:noFill/>
              </p:spPr>
              <p:txBody>
                <a:bodyPr wrap="square" lIns="0" tIns="0" rIns="0" bIns="0" rtlCol="0">
                  <a:spAutoFit/>
                </a:bodyPr>
                <a:lstStyle/>
                <a:p>
                  <a:r>
                    <a:rPr lang="en-GB" sz="1600" b="1" dirty="0" smtClean="0">
                      <a:solidFill>
                        <a:srgbClr val="92D050"/>
                      </a:solidFill>
                      <a:latin typeface="Arial" pitchFamily="34" charset="0"/>
                      <a:cs typeface="Arial" pitchFamily="34" charset="0"/>
                      <a:sym typeface="Wingdings 2"/>
                    </a:rPr>
                    <a:t></a:t>
                  </a:r>
                  <a:endParaRPr lang="en-GB" sz="1600" b="1" dirty="0">
                    <a:solidFill>
                      <a:srgbClr val="92D050"/>
                    </a:solidFill>
                    <a:latin typeface="Arial" pitchFamily="34" charset="0"/>
                    <a:cs typeface="Arial" pitchFamily="34" charset="0"/>
                  </a:endParaRPr>
                </a:p>
              </p:txBody>
            </p:sp>
          </p:grpSp>
          <p:sp>
            <p:nvSpPr>
              <p:cNvPr id="52" name="TextBox 51"/>
              <p:cNvSpPr txBox="1"/>
              <p:nvPr/>
            </p:nvSpPr>
            <p:spPr>
              <a:xfrm>
                <a:off x="8523135" y="6281138"/>
                <a:ext cx="828000" cy="123111"/>
              </a:xfrm>
              <a:prstGeom prst="rect">
                <a:avLst/>
              </a:prstGeom>
              <a:noFill/>
            </p:spPr>
            <p:txBody>
              <a:bodyPr wrap="square" lIns="0" tIns="0" rIns="0" bIns="0" rtlCol="0">
                <a:spAutoFit/>
              </a:bodyPr>
              <a:lstStyle/>
              <a:p>
                <a:r>
                  <a:rPr lang="en-GB" sz="800" dirty="0" smtClean="0">
                    <a:solidFill>
                      <a:prstClr val="black"/>
                    </a:solidFill>
                    <a:cs typeface="Arial" pitchFamily="34" charset="0"/>
                  </a:rPr>
                  <a:t>No impact</a:t>
                </a:r>
                <a:endParaRPr lang="en-GB" sz="800" dirty="0">
                  <a:solidFill>
                    <a:prstClr val="black"/>
                  </a:solidFill>
                  <a:cs typeface="Arial" pitchFamily="34" charset="0"/>
                </a:endParaRPr>
              </a:p>
            </p:txBody>
          </p:sp>
          <p:sp>
            <p:nvSpPr>
              <p:cNvPr id="53" name="TextBox 52"/>
              <p:cNvSpPr txBox="1"/>
              <p:nvPr/>
            </p:nvSpPr>
            <p:spPr>
              <a:xfrm>
                <a:off x="8326780" y="6137936"/>
                <a:ext cx="239485" cy="208478"/>
              </a:xfrm>
              <a:prstGeom prst="rect">
                <a:avLst/>
              </a:prstGeom>
              <a:noFill/>
            </p:spPr>
            <p:txBody>
              <a:bodyPr wrap="square" lIns="0" tIns="0" rIns="0" bIns="0" rtlCol="0">
                <a:spAutoFit/>
              </a:bodyPr>
              <a:lstStyle/>
              <a:p>
                <a:r>
                  <a:rPr lang="en-GB" sz="2400" dirty="0" smtClean="0">
                    <a:solidFill>
                      <a:prstClr val="black"/>
                    </a:solidFill>
                    <a:cs typeface="Arial" pitchFamily="34" charset="0"/>
                    <a:sym typeface="Wingdings 3"/>
                  </a:rPr>
                  <a:t>−</a:t>
                </a:r>
                <a:endParaRPr lang="en-GB" sz="2400" dirty="0">
                  <a:solidFill>
                    <a:prstClr val="black"/>
                  </a:solidFill>
                  <a:cs typeface="Arial" pitchFamily="34" charset="0"/>
                </a:endParaRPr>
              </a:p>
            </p:txBody>
          </p:sp>
        </p:grpSp>
        <p:sp>
          <p:nvSpPr>
            <p:cNvPr id="49" name="Cloud Callout 48"/>
            <p:cNvSpPr/>
            <p:nvPr/>
          </p:nvSpPr>
          <p:spPr>
            <a:xfrm>
              <a:off x="3320171" y="6247807"/>
              <a:ext cx="220719" cy="162710"/>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p:cNvSpPr txBox="1"/>
            <p:nvPr/>
          </p:nvSpPr>
          <p:spPr>
            <a:xfrm>
              <a:off x="3571224" y="6272714"/>
              <a:ext cx="852442" cy="123111"/>
            </a:xfrm>
            <a:prstGeom prst="rect">
              <a:avLst/>
            </a:prstGeom>
            <a:noFill/>
          </p:spPr>
          <p:txBody>
            <a:bodyPr wrap="square" lIns="0" tIns="0" rIns="0" bIns="0" rtlCol="0">
              <a:spAutoFit/>
            </a:bodyPr>
            <a:lstStyle/>
            <a:p>
              <a:r>
                <a:rPr lang="en-GB" sz="800" dirty="0" smtClean="0">
                  <a:solidFill>
                    <a:prstClr val="black"/>
                  </a:solidFill>
                  <a:cs typeface="Arial" pitchFamily="34" charset="0"/>
                </a:rPr>
                <a:t>Suspected benefit</a:t>
              </a:r>
              <a:endParaRPr lang="en-GB" sz="800" dirty="0">
                <a:solidFill>
                  <a:prstClr val="black"/>
                </a:solidFill>
                <a:cs typeface="Arial" pitchFamily="34" charset="0"/>
              </a:endParaRPr>
            </a:p>
          </p:txBody>
        </p:sp>
      </p:grpSp>
    </p:spTree>
    <p:extLst>
      <p:ext uri="{BB962C8B-B14F-4D97-AF65-F5344CB8AC3E}">
        <p14:creationId xmlns:p14="http://schemas.microsoft.com/office/powerpoint/2010/main" val="29765336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7884939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82" name="think-cell Slide" r:id="rId19" imgW="270" imgH="270" progId="TCLayout.ActiveDocument.1">
                  <p:embed/>
                </p:oleObj>
              </mc:Choice>
              <mc:Fallback>
                <p:oleObj name="think-cell Slide" r:id="rId19" imgW="270" imgH="270" progId="TCLayout.ActiveDocument.1">
                  <p:embed/>
                  <p:pic>
                    <p:nvPicPr>
                      <p:cNvPr id="0" name=""/>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600">
              <a:solidFill>
                <a:prstClr val="white"/>
              </a:solidFill>
              <a:latin typeface="Aria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a:t>Getting </a:t>
            </a:r>
            <a:r>
              <a:rPr lang="en-GB" sz="2000" dirty="0" smtClean="0"/>
              <a:t>started: </a:t>
            </a:r>
            <a:r>
              <a:rPr lang="en-GB" dirty="0" smtClean="0"/>
              <a:t>self-management</a:t>
            </a:r>
            <a:endParaRPr lang="en-GB" sz="2000" dirty="0"/>
          </a:p>
        </p:txBody>
      </p:sp>
      <p:sp>
        <p:nvSpPr>
          <p:cNvPr id="17"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23</a:t>
            </a:fld>
            <a:endParaRPr lang="en-GB" dirty="0">
              <a:solidFill>
                <a:prstClr val="black"/>
              </a:solidFill>
            </a:endParaRPr>
          </a:p>
        </p:txBody>
      </p:sp>
      <p:sp>
        <p:nvSpPr>
          <p:cNvPr id="2" name="Rectangle 1"/>
          <p:cNvSpPr/>
          <p:nvPr/>
        </p:nvSpPr>
        <p:spPr>
          <a:xfrm>
            <a:off x="423134" y="1340768"/>
            <a:ext cx="2784961" cy="82351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50" b="1" dirty="0" smtClean="0">
                <a:solidFill>
                  <a:prstClr val="black"/>
                </a:solidFill>
              </a:rPr>
              <a:t>Population groups affected:</a:t>
            </a:r>
          </a:p>
          <a:p>
            <a:pPr marL="171450" indent="-171450">
              <a:buFont typeface="Wingdings" pitchFamily="2" charset="2"/>
              <a:buChar char="ü"/>
            </a:pPr>
            <a:r>
              <a:rPr lang="en-GB" sz="1000" dirty="0">
                <a:solidFill>
                  <a:prstClr val="black"/>
                </a:solidFill>
              </a:rPr>
              <a:t>Adults with </a:t>
            </a:r>
            <a:r>
              <a:rPr lang="en-GB" sz="1000" dirty="0" smtClean="0">
                <a:solidFill>
                  <a:prstClr val="black"/>
                </a:solidFill>
              </a:rPr>
              <a:t>LTCs</a:t>
            </a:r>
          </a:p>
          <a:p>
            <a:pPr marL="171450" indent="-171450">
              <a:buFont typeface="Wingdings" pitchFamily="2" charset="2"/>
              <a:buChar char="ü"/>
            </a:pPr>
            <a:r>
              <a:rPr lang="en-GB" sz="1000" dirty="0">
                <a:solidFill>
                  <a:schemeClr val="tx1"/>
                </a:solidFill>
              </a:rPr>
              <a:t>Children with LTCs</a:t>
            </a:r>
          </a:p>
          <a:p>
            <a:pPr marL="171450" indent="-171450">
              <a:buFont typeface="Wingdings" pitchFamily="2" charset="2"/>
              <a:buChar char="ü"/>
            </a:pPr>
            <a:r>
              <a:rPr lang="en-GB" sz="1000" dirty="0" smtClean="0">
                <a:solidFill>
                  <a:schemeClr val="tx1"/>
                </a:solidFill>
              </a:rPr>
              <a:t>Carers</a:t>
            </a:r>
            <a:endParaRPr lang="en-GB" sz="1000" dirty="0">
              <a:solidFill>
                <a:schemeClr val="tx1"/>
              </a:solidFill>
            </a:endParaRPr>
          </a:p>
        </p:txBody>
      </p:sp>
      <p:sp>
        <p:nvSpPr>
          <p:cNvPr id="19" name="Rectangle 18"/>
          <p:cNvSpPr/>
          <p:nvPr/>
        </p:nvSpPr>
        <p:spPr>
          <a:xfrm>
            <a:off x="3289110" y="1339827"/>
            <a:ext cx="5544000" cy="128289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b="1" dirty="0">
                <a:solidFill>
                  <a:prstClr val="black"/>
                </a:solidFill>
              </a:rPr>
              <a:t>The literature suggests that this intervention will have a greater impact in health economies with the following characteristics:</a:t>
            </a:r>
          </a:p>
          <a:p>
            <a:endParaRPr lang="en-GB" sz="1200" dirty="0">
              <a:solidFill>
                <a:prstClr val="black"/>
              </a:solidFill>
            </a:endParaRPr>
          </a:p>
        </p:txBody>
      </p:sp>
      <p:sp>
        <p:nvSpPr>
          <p:cNvPr id="20" name="Rectangle 19"/>
          <p:cNvSpPr/>
          <p:nvPr/>
        </p:nvSpPr>
        <p:spPr>
          <a:xfrm>
            <a:off x="418887" y="2204864"/>
            <a:ext cx="2784961" cy="406893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36000" rtlCol="0" anchor="t"/>
          <a:lstStyle/>
          <a:p>
            <a:pPr>
              <a:spcAft>
                <a:spcPts val="600"/>
              </a:spcAft>
            </a:pPr>
            <a:r>
              <a:rPr lang="en-GB" sz="1050" b="1" dirty="0">
                <a:solidFill>
                  <a:schemeClr val="tx1"/>
                </a:solidFill>
              </a:rPr>
              <a:t>Have you thought about the following enablers and implementation steps?</a:t>
            </a:r>
            <a:endParaRPr lang="en-GB" sz="1050" dirty="0">
              <a:solidFill>
                <a:schemeClr val="tx1"/>
              </a:solidFill>
            </a:endParaRPr>
          </a:p>
          <a:p>
            <a:pPr marL="171450" indent="-171450">
              <a:spcAft>
                <a:spcPts val="300"/>
              </a:spcAft>
              <a:buFont typeface="Wingdings" pitchFamily="2" charset="2"/>
              <a:buChar char="q"/>
            </a:pPr>
            <a:r>
              <a:rPr lang="en-GB" sz="900" dirty="0" smtClean="0">
                <a:solidFill>
                  <a:schemeClr val="tx1"/>
                </a:solidFill>
              </a:rPr>
              <a:t>Provide </a:t>
            </a:r>
            <a:r>
              <a:rPr lang="en-GB" sz="900" b="1" dirty="0" smtClean="0">
                <a:solidFill>
                  <a:schemeClr val="tx1"/>
                </a:solidFill>
              </a:rPr>
              <a:t>training for clinicians </a:t>
            </a:r>
            <a:r>
              <a:rPr lang="en-GB" sz="900" dirty="0" smtClean="0">
                <a:solidFill>
                  <a:schemeClr val="tx1"/>
                </a:solidFill>
              </a:rPr>
              <a:t>in the core competencies of self care</a:t>
            </a:r>
          </a:p>
          <a:p>
            <a:pPr marL="171450" indent="-171450">
              <a:spcAft>
                <a:spcPts val="300"/>
              </a:spcAft>
              <a:buFont typeface="Wingdings" pitchFamily="2" charset="2"/>
              <a:buChar char="q"/>
            </a:pPr>
            <a:r>
              <a:rPr lang="en-GB" sz="900" dirty="0" smtClean="0">
                <a:solidFill>
                  <a:schemeClr val="tx1"/>
                </a:solidFill>
              </a:rPr>
              <a:t>Develop a </a:t>
            </a:r>
            <a:r>
              <a:rPr lang="en-GB" sz="900" b="1" dirty="0" smtClean="0">
                <a:solidFill>
                  <a:schemeClr val="tx1"/>
                </a:solidFill>
              </a:rPr>
              <a:t>more personalised self-management pathway </a:t>
            </a:r>
            <a:r>
              <a:rPr lang="en-GB" sz="900" dirty="0" smtClean="0">
                <a:solidFill>
                  <a:schemeClr val="tx1"/>
                </a:solidFill>
              </a:rPr>
              <a:t>for patients, responding to the feedback from patients that they can feel they are treated ‘like robots’</a:t>
            </a:r>
          </a:p>
          <a:p>
            <a:pPr marL="171450" indent="-171450">
              <a:spcAft>
                <a:spcPts val="300"/>
              </a:spcAft>
              <a:buFont typeface="Wingdings" pitchFamily="2" charset="2"/>
              <a:buChar char="q"/>
            </a:pPr>
            <a:r>
              <a:rPr lang="en-GB" sz="900" dirty="0" smtClean="0">
                <a:solidFill>
                  <a:schemeClr val="tx1"/>
                </a:solidFill>
              </a:rPr>
              <a:t>Learn from the experience of patients and clinicians to </a:t>
            </a:r>
            <a:r>
              <a:rPr lang="en-GB" sz="900" b="1" dirty="0" smtClean="0">
                <a:solidFill>
                  <a:schemeClr val="tx1"/>
                </a:solidFill>
              </a:rPr>
              <a:t>continually inform service design</a:t>
            </a:r>
            <a:r>
              <a:rPr lang="en-GB" sz="900" dirty="0" smtClean="0">
                <a:solidFill>
                  <a:schemeClr val="tx1"/>
                </a:solidFill>
              </a:rPr>
              <a:t>, leading to a dynamic process of </a:t>
            </a:r>
            <a:r>
              <a:rPr lang="en-GB" sz="900" dirty="0">
                <a:solidFill>
                  <a:schemeClr val="tx1"/>
                </a:solidFill>
              </a:rPr>
              <a:t>f</a:t>
            </a:r>
            <a:r>
              <a:rPr lang="en-GB" sz="900" dirty="0" smtClean="0">
                <a:solidFill>
                  <a:schemeClr val="tx1"/>
                </a:solidFill>
              </a:rPr>
              <a:t>eedback and improvement</a:t>
            </a:r>
            <a:endParaRPr lang="en-GB" sz="900" b="1" dirty="0" smtClean="0">
              <a:solidFill>
                <a:schemeClr val="tx1"/>
              </a:solidFill>
            </a:endParaRPr>
          </a:p>
          <a:p>
            <a:pPr marL="171450" indent="-171450">
              <a:spcAft>
                <a:spcPts val="300"/>
              </a:spcAft>
              <a:buFont typeface="Wingdings" pitchFamily="2" charset="2"/>
              <a:buChar char="q"/>
            </a:pPr>
            <a:r>
              <a:rPr lang="en-GB" sz="900" b="1" dirty="0" smtClean="0">
                <a:solidFill>
                  <a:schemeClr val="tx1"/>
                </a:solidFill>
              </a:rPr>
              <a:t>Identify and target patients </a:t>
            </a:r>
            <a:r>
              <a:rPr lang="en-GB" sz="900" dirty="0" smtClean="0">
                <a:solidFill>
                  <a:schemeClr val="tx1"/>
                </a:solidFill>
              </a:rPr>
              <a:t>with the conditions that are most likely to benefit from self-management</a:t>
            </a:r>
          </a:p>
          <a:p>
            <a:pPr marL="171450" indent="-171450">
              <a:spcAft>
                <a:spcPts val="300"/>
              </a:spcAft>
              <a:buFont typeface="Wingdings" pitchFamily="2" charset="2"/>
              <a:buChar char="q"/>
            </a:pPr>
            <a:r>
              <a:rPr lang="en-GB" sz="900" dirty="0" smtClean="0">
                <a:solidFill>
                  <a:schemeClr val="tx1"/>
                </a:solidFill>
              </a:rPr>
              <a:t>Ensure that </a:t>
            </a:r>
            <a:r>
              <a:rPr lang="en-GB" sz="900" b="1" dirty="0" smtClean="0">
                <a:solidFill>
                  <a:schemeClr val="tx1"/>
                </a:solidFill>
              </a:rPr>
              <a:t>self-management goals </a:t>
            </a:r>
            <a:r>
              <a:rPr lang="en-GB" sz="900" dirty="0" smtClean="0">
                <a:solidFill>
                  <a:schemeClr val="tx1"/>
                </a:solidFill>
              </a:rPr>
              <a:t>become an integral part of the care process and </a:t>
            </a:r>
            <a:r>
              <a:rPr lang="en-GB" sz="900" dirty="0">
                <a:solidFill>
                  <a:schemeClr val="tx1"/>
                </a:solidFill>
              </a:rPr>
              <a:t>form part of a personalised care </a:t>
            </a:r>
            <a:r>
              <a:rPr lang="en-GB" sz="900" dirty="0" smtClean="0">
                <a:solidFill>
                  <a:schemeClr val="tx1"/>
                </a:solidFill>
              </a:rPr>
              <a:t>plan</a:t>
            </a:r>
          </a:p>
          <a:p>
            <a:pPr marL="171450" indent="-171450">
              <a:spcAft>
                <a:spcPts val="300"/>
              </a:spcAft>
              <a:buFont typeface="Wingdings" pitchFamily="2" charset="2"/>
              <a:buChar char="q"/>
            </a:pPr>
            <a:r>
              <a:rPr lang="en-GB" sz="900" b="1" dirty="0" smtClean="0">
                <a:solidFill>
                  <a:schemeClr val="tx1"/>
                </a:solidFill>
              </a:rPr>
              <a:t>Co-ordinated action </a:t>
            </a:r>
            <a:r>
              <a:rPr lang="en-GB" sz="900" dirty="0" smtClean="0">
                <a:solidFill>
                  <a:schemeClr val="tx1"/>
                </a:solidFill>
              </a:rPr>
              <a:t>at both local and national level is a powerful enabler of this initiative and offers a route to overcoming many of the challenges involved</a:t>
            </a:r>
          </a:p>
          <a:p>
            <a:pPr marL="171450" indent="-171450">
              <a:spcAft>
                <a:spcPts val="300"/>
              </a:spcAft>
              <a:buFont typeface="Wingdings" pitchFamily="2" charset="2"/>
              <a:buChar char="q"/>
            </a:pPr>
            <a:r>
              <a:rPr lang="en-GB" sz="900" dirty="0">
                <a:solidFill>
                  <a:schemeClr val="tx1"/>
                </a:solidFill>
              </a:rPr>
              <a:t>Consider how self management programmes fit in with the </a:t>
            </a:r>
            <a:r>
              <a:rPr lang="en-GB" sz="900" b="1" dirty="0">
                <a:solidFill>
                  <a:schemeClr val="tx1"/>
                </a:solidFill>
              </a:rPr>
              <a:t>wider strategy for self care </a:t>
            </a:r>
            <a:r>
              <a:rPr lang="en-GB" sz="900" dirty="0">
                <a:solidFill>
                  <a:schemeClr val="tx1"/>
                </a:solidFill>
              </a:rPr>
              <a:t>and self management </a:t>
            </a:r>
            <a:r>
              <a:rPr lang="en-GB" sz="900" dirty="0" smtClean="0">
                <a:solidFill>
                  <a:schemeClr val="tx1"/>
                </a:solidFill>
              </a:rPr>
              <a:t>support</a:t>
            </a:r>
          </a:p>
          <a:p>
            <a:pPr marL="171450" indent="-171450">
              <a:spcAft>
                <a:spcPts val="300"/>
              </a:spcAft>
              <a:buFont typeface="Wingdings" pitchFamily="2" charset="2"/>
              <a:buChar char="q"/>
            </a:pPr>
            <a:r>
              <a:rPr lang="en-GB" sz="900" dirty="0">
                <a:solidFill>
                  <a:schemeClr val="tx1"/>
                </a:solidFill>
              </a:rPr>
              <a:t>Use of third sector </a:t>
            </a:r>
            <a:r>
              <a:rPr lang="en-GB" sz="900" dirty="0" smtClean="0">
                <a:solidFill>
                  <a:schemeClr val="tx1"/>
                </a:solidFill>
              </a:rPr>
              <a:t>organisations</a:t>
            </a:r>
            <a:endParaRPr lang="en-GB" sz="900" dirty="0">
              <a:solidFill>
                <a:schemeClr val="tx1"/>
              </a:solidFill>
            </a:endParaRPr>
          </a:p>
          <a:p>
            <a:pPr marL="171450" indent="-171450">
              <a:spcAft>
                <a:spcPts val="300"/>
              </a:spcAft>
              <a:buFont typeface="Wingdings" pitchFamily="2" charset="2"/>
              <a:buChar char="q"/>
            </a:pPr>
            <a:endParaRPr lang="en-GB" sz="900" b="1" dirty="0" smtClean="0">
              <a:solidFill>
                <a:schemeClr val="tx1"/>
              </a:solidFill>
            </a:endParaRPr>
          </a:p>
        </p:txBody>
      </p:sp>
      <p:sp>
        <p:nvSpPr>
          <p:cNvPr id="21" name="Rectangle 20"/>
          <p:cNvSpPr/>
          <p:nvPr/>
        </p:nvSpPr>
        <p:spPr>
          <a:xfrm>
            <a:off x="3289110" y="2667000"/>
            <a:ext cx="2772000" cy="363018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50" b="1" dirty="0">
                <a:solidFill>
                  <a:prstClr val="black"/>
                </a:solidFill>
              </a:rPr>
              <a:t>Have you considered whether the following may be </a:t>
            </a:r>
            <a:r>
              <a:rPr lang="en-GB" sz="1050" b="1" dirty="0" smtClean="0">
                <a:solidFill>
                  <a:prstClr val="black"/>
                </a:solidFill>
              </a:rPr>
              <a:t>barriers?</a:t>
            </a:r>
            <a:endParaRPr lang="en-GB" sz="1050" b="1" dirty="0">
              <a:solidFill>
                <a:prstClr val="black"/>
              </a:solidFill>
            </a:endParaRPr>
          </a:p>
          <a:p>
            <a:pPr marL="171450" indent="-171450">
              <a:spcAft>
                <a:spcPts val="300"/>
              </a:spcAft>
              <a:buFont typeface="Wingdings" pitchFamily="2" charset="2"/>
              <a:buChar char="q"/>
            </a:pPr>
            <a:r>
              <a:rPr lang="en-GB" sz="900" dirty="0" smtClean="0">
                <a:solidFill>
                  <a:prstClr val="black"/>
                </a:solidFill>
              </a:rPr>
              <a:t>Overcoming </a:t>
            </a:r>
            <a:r>
              <a:rPr lang="en-GB" sz="900" b="1" dirty="0" smtClean="0">
                <a:solidFill>
                  <a:prstClr val="black"/>
                </a:solidFill>
              </a:rPr>
              <a:t>negative attitudes </a:t>
            </a:r>
            <a:r>
              <a:rPr lang="en-GB" sz="900" dirty="0" smtClean="0">
                <a:solidFill>
                  <a:prstClr val="black"/>
                </a:solidFill>
              </a:rPr>
              <a:t>among staff to new approaches to patient care with an emphasis on self-management. In many cases this can be mitigated through improved provision of training and information</a:t>
            </a:r>
          </a:p>
          <a:p>
            <a:pPr marL="171450" indent="-171450">
              <a:spcAft>
                <a:spcPts val="300"/>
              </a:spcAft>
              <a:buFont typeface="Wingdings" pitchFamily="2" charset="2"/>
              <a:buChar char="q"/>
            </a:pPr>
            <a:r>
              <a:rPr lang="en-GB" sz="900" b="1" dirty="0" smtClean="0">
                <a:solidFill>
                  <a:prstClr val="black"/>
                </a:solidFill>
              </a:rPr>
              <a:t>Lack of awareness</a:t>
            </a:r>
            <a:r>
              <a:rPr lang="en-GB" sz="900" dirty="0" smtClean="0">
                <a:solidFill>
                  <a:prstClr val="black"/>
                </a:solidFill>
              </a:rPr>
              <a:t>, both among patients and staff, can also be a significant barrier to the success of this intervention as this can lead to lower rates of participation</a:t>
            </a:r>
          </a:p>
          <a:p>
            <a:pPr marL="171450" indent="-171450">
              <a:spcAft>
                <a:spcPts val="300"/>
              </a:spcAft>
              <a:buFont typeface="Wingdings" pitchFamily="2" charset="2"/>
              <a:buChar char="q"/>
            </a:pPr>
            <a:r>
              <a:rPr lang="en-GB" sz="900" dirty="0">
                <a:solidFill>
                  <a:schemeClr val="tx1"/>
                </a:solidFill>
              </a:rPr>
              <a:t>Patients </a:t>
            </a:r>
            <a:r>
              <a:rPr lang="en-GB" sz="900" dirty="0" smtClean="0">
                <a:solidFill>
                  <a:schemeClr val="tx1"/>
                </a:solidFill>
              </a:rPr>
              <a:t>may not be </a:t>
            </a:r>
            <a:r>
              <a:rPr lang="en-GB" sz="900" b="1" dirty="0">
                <a:solidFill>
                  <a:schemeClr val="tx1"/>
                </a:solidFill>
              </a:rPr>
              <a:t>ready or confident </a:t>
            </a:r>
            <a:r>
              <a:rPr lang="en-GB" sz="900" dirty="0">
                <a:solidFill>
                  <a:schemeClr val="tx1"/>
                </a:solidFill>
              </a:rPr>
              <a:t>for self management and need to address any concerns they </a:t>
            </a:r>
            <a:r>
              <a:rPr lang="en-GB" sz="900" dirty="0" smtClean="0">
                <a:solidFill>
                  <a:schemeClr val="tx1"/>
                </a:solidFill>
              </a:rPr>
              <a:t>have</a:t>
            </a:r>
            <a:endParaRPr lang="en-GB" sz="900" dirty="0">
              <a:solidFill>
                <a:schemeClr val="tx1"/>
              </a:solidFill>
            </a:endParaRPr>
          </a:p>
          <a:p>
            <a:pPr marL="171450" indent="-171450">
              <a:spcAft>
                <a:spcPts val="300"/>
              </a:spcAft>
              <a:buFont typeface="Wingdings" pitchFamily="2" charset="2"/>
              <a:buChar char="q"/>
            </a:pPr>
            <a:r>
              <a:rPr lang="en-GB" sz="900" b="1" dirty="0" smtClean="0">
                <a:solidFill>
                  <a:prstClr val="black"/>
                </a:solidFill>
              </a:rPr>
              <a:t>Technical issues</a:t>
            </a:r>
            <a:r>
              <a:rPr lang="en-GB" sz="900" dirty="0" smtClean="0">
                <a:solidFill>
                  <a:prstClr val="black"/>
                </a:solidFill>
              </a:rPr>
              <a:t>, such as the inability of current IT systems to register information such as patients’ issues and goals</a:t>
            </a:r>
          </a:p>
          <a:p>
            <a:pPr marL="171450" indent="-171450">
              <a:spcAft>
                <a:spcPts val="300"/>
              </a:spcAft>
              <a:buFont typeface="Wingdings" pitchFamily="2" charset="2"/>
              <a:buChar char="q"/>
            </a:pPr>
            <a:r>
              <a:rPr lang="en-GB" sz="900" b="1" dirty="0" smtClean="0">
                <a:solidFill>
                  <a:prstClr val="black"/>
                </a:solidFill>
              </a:rPr>
              <a:t>Multi-morbidit</a:t>
            </a:r>
            <a:r>
              <a:rPr lang="en-GB" sz="900" dirty="0" smtClean="0">
                <a:solidFill>
                  <a:prstClr val="black"/>
                </a:solidFill>
              </a:rPr>
              <a:t>y (for example, where the patient suffers from both mental and physical conditions) poses an additional challenge, given that most clinical guidelines and IT systems are geared towards single conditions</a:t>
            </a:r>
          </a:p>
        </p:txBody>
      </p:sp>
      <p:sp>
        <p:nvSpPr>
          <p:cNvPr id="22" name="Rectangle 21"/>
          <p:cNvSpPr/>
          <p:nvPr/>
        </p:nvSpPr>
        <p:spPr>
          <a:xfrm>
            <a:off x="6122892" y="2667000"/>
            <a:ext cx="2710218" cy="363018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50" b="1" dirty="0" smtClean="0">
                <a:solidFill>
                  <a:prstClr val="black"/>
                </a:solidFill>
              </a:rPr>
              <a:t>Have you considered how you will phase the intervention?</a:t>
            </a:r>
          </a:p>
          <a:p>
            <a:pPr marL="95250" indent="-95250">
              <a:spcAft>
                <a:spcPts val="300"/>
              </a:spcAft>
              <a:buFont typeface="Arial" pitchFamily="34" charset="0"/>
              <a:buChar char="•"/>
            </a:pPr>
            <a:r>
              <a:rPr lang="en-GB" sz="900" dirty="0" smtClean="0">
                <a:solidFill>
                  <a:prstClr val="black"/>
                </a:solidFill>
              </a:rPr>
              <a:t>Done well, self-help interventions can be a </a:t>
            </a:r>
            <a:r>
              <a:rPr lang="en-GB" sz="900" b="1" dirty="0" smtClean="0">
                <a:solidFill>
                  <a:prstClr val="black"/>
                </a:solidFill>
              </a:rPr>
              <a:t>relatively quick win</a:t>
            </a:r>
            <a:r>
              <a:rPr lang="en-GB" sz="900" dirty="0" smtClean="0">
                <a:solidFill>
                  <a:prstClr val="black"/>
                </a:solidFill>
              </a:rPr>
              <a:t>, with training courses and other forms of support for patients and clinicians feeding through into rapid outcomes (as quickly as four to six months in some studies)</a:t>
            </a:r>
          </a:p>
          <a:p>
            <a:pPr marL="95250" indent="-95250">
              <a:spcAft>
                <a:spcPts val="300"/>
              </a:spcAft>
              <a:buFont typeface="Arial" pitchFamily="34" charset="0"/>
              <a:buChar char="•"/>
            </a:pPr>
            <a:r>
              <a:rPr lang="en-GB" sz="900" dirty="0" smtClean="0">
                <a:solidFill>
                  <a:prstClr val="black"/>
                </a:solidFill>
              </a:rPr>
              <a:t>It is to be expected that benefits will continue to build over future years as awareness grows and service design is improved in response to the experiences of patient and clinicians</a:t>
            </a:r>
          </a:p>
          <a:p>
            <a:pPr marL="95250" indent="-95250">
              <a:spcAft>
                <a:spcPts val="300"/>
              </a:spcAft>
              <a:buFont typeface="Arial" pitchFamily="34" charset="0"/>
              <a:buChar char="•"/>
            </a:pPr>
            <a:r>
              <a:rPr lang="en-GB" sz="900" dirty="0">
                <a:solidFill>
                  <a:prstClr val="black"/>
                </a:solidFill>
              </a:rPr>
              <a:t>The graph below indicates the likely phasing of this </a:t>
            </a:r>
            <a:r>
              <a:rPr lang="en-GB" sz="900" dirty="0" smtClean="0">
                <a:solidFill>
                  <a:prstClr val="black"/>
                </a:solidFill>
              </a:rPr>
              <a:t>intervention</a:t>
            </a:r>
            <a:endParaRPr lang="en-GB" sz="900" dirty="0">
              <a:solidFill>
                <a:prstClr val="black"/>
              </a:solidFill>
            </a:endParaRPr>
          </a:p>
          <a:p>
            <a:pPr marL="95250" indent="-95250">
              <a:spcAft>
                <a:spcPts val="300"/>
              </a:spcAft>
              <a:buFont typeface="Arial" pitchFamily="34" charset="0"/>
              <a:buChar char="•"/>
            </a:pPr>
            <a:endParaRPr lang="en-GB" sz="900" dirty="0" smtClean="0">
              <a:solidFill>
                <a:prstClr val="black"/>
              </a:solidFill>
            </a:endParaRPr>
          </a:p>
          <a:p>
            <a:pPr marL="171450" indent="-171450">
              <a:buFont typeface="Arial" pitchFamily="34" charset="0"/>
              <a:buChar char="•"/>
            </a:pPr>
            <a:endParaRPr lang="en-GB" sz="1100" dirty="0" smtClean="0">
              <a:solidFill>
                <a:prstClr val="black"/>
              </a:solidFill>
            </a:endParaRPr>
          </a:p>
        </p:txBody>
      </p:sp>
      <p:sp>
        <p:nvSpPr>
          <p:cNvPr id="3" name="Rectangle 2"/>
          <p:cNvSpPr/>
          <p:nvPr/>
        </p:nvSpPr>
        <p:spPr>
          <a:xfrm>
            <a:off x="3464823" y="2214428"/>
            <a:ext cx="638033" cy="3411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prstClr val="white"/>
                </a:solidFill>
              </a:rPr>
              <a:t>LTCs</a:t>
            </a:r>
            <a:endParaRPr lang="en-GB" sz="1000" b="1" dirty="0">
              <a:solidFill>
                <a:prstClr val="white"/>
              </a:solidFill>
            </a:endParaRPr>
          </a:p>
        </p:txBody>
      </p:sp>
      <p:sp>
        <p:nvSpPr>
          <p:cNvPr id="24" name="Rectangle 23"/>
          <p:cNvSpPr/>
          <p:nvPr/>
        </p:nvSpPr>
        <p:spPr>
          <a:xfrm>
            <a:off x="4323197" y="2214428"/>
            <a:ext cx="638033" cy="3411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prstClr val="white"/>
                </a:solidFill>
              </a:rPr>
              <a:t>Frail elderly</a:t>
            </a:r>
          </a:p>
        </p:txBody>
      </p:sp>
      <p:sp>
        <p:nvSpPr>
          <p:cNvPr id="25" name="Rectangle 24"/>
          <p:cNvSpPr/>
          <p:nvPr/>
        </p:nvSpPr>
        <p:spPr>
          <a:xfrm>
            <a:off x="5181571" y="2214428"/>
            <a:ext cx="638033" cy="3411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prstClr val="white"/>
                </a:solidFill>
              </a:rPr>
              <a:t>Depri-ved</a:t>
            </a:r>
          </a:p>
        </p:txBody>
      </p:sp>
      <p:sp>
        <p:nvSpPr>
          <p:cNvPr id="26" name="Rectangle 25"/>
          <p:cNvSpPr/>
          <p:nvPr/>
        </p:nvSpPr>
        <p:spPr>
          <a:xfrm>
            <a:off x="6039945" y="2214428"/>
            <a:ext cx="638033" cy="3411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prstClr val="white"/>
                </a:solidFill>
              </a:rPr>
              <a:t>Rural</a:t>
            </a:r>
            <a:endParaRPr lang="en-GB" sz="1000" b="1" dirty="0">
              <a:solidFill>
                <a:prstClr val="white"/>
              </a:solidFill>
            </a:endParaRPr>
          </a:p>
        </p:txBody>
      </p:sp>
      <p:sp>
        <p:nvSpPr>
          <p:cNvPr id="27" name="Rectangle 26"/>
          <p:cNvSpPr/>
          <p:nvPr/>
        </p:nvSpPr>
        <p:spPr>
          <a:xfrm>
            <a:off x="6898319" y="2214428"/>
            <a:ext cx="638033" cy="3411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prstClr val="white"/>
                </a:solidFill>
              </a:rPr>
              <a:t>Urban</a:t>
            </a:r>
          </a:p>
        </p:txBody>
      </p:sp>
      <p:sp>
        <p:nvSpPr>
          <p:cNvPr id="28" name="Rectangle 27"/>
          <p:cNvSpPr/>
          <p:nvPr/>
        </p:nvSpPr>
        <p:spPr>
          <a:xfrm>
            <a:off x="7756691" y="2214428"/>
            <a:ext cx="638033" cy="3411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prstClr val="white"/>
                </a:solidFill>
              </a:rPr>
              <a:t>Other</a:t>
            </a:r>
            <a:endParaRPr lang="en-GB" sz="1000" b="1" dirty="0">
              <a:solidFill>
                <a:prstClr val="white"/>
              </a:solidFill>
            </a:endParaRPr>
          </a:p>
        </p:txBody>
      </p:sp>
      <p:pic>
        <p:nvPicPr>
          <p:cNvPr id="29" name="Picture 3" descr="\\Cagmasrv1\sso$\Gestion_Deloitte\Global_Brand\- Templates\Icons\Iconography Deloitte\Icon_Leaf_LGreen.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rot="3002592">
            <a:off x="6186447" y="1714439"/>
            <a:ext cx="266559" cy="45664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7" descr="\\Cagmasrv1\sso$\Gestion_Deloitte\Global_Brand\- Templates\Icons\Iconography Deloitte\Icon_Stethoscope_Green.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642441" y="1813511"/>
            <a:ext cx="282795" cy="32163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C:\Users\jsauvageau\Desktop\4.png"/>
          <p:cNvPicPr>
            <a:picLocks noChangeAspect="1" noChangeArrowheads="1"/>
          </p:cNvPicPr>
          <p:nvPr/>
        </p:nvPicPr>
        <p:blipFill>
          <a:blip r:embed="rId23" cstate="print">
            <a:grayscl/>
            <a:extLst>
              <a:ext uri="{BEBA8EAE-BF5A-486C-A8C5-ECC9F3942E4B}">
                <a14:imgProps xmlns:a14="http://schemas.microsoft.com/office/drawing/2010/main">
                  <a14:imgLayer r:embed="rId2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448630" y="1839437"/>
            <a:ext cx="361607" cy="278985"/>
          </a:xfrm>
          <a:prstGeom prst="rect">
            <a:avLst/>
          </a:prstGeom>
          <a:noFill/>
          <a:extLst/>
        </p:spPr>
      </p:pic>
      <p:pic>
        <p:nvPicPr>
          <p:cNvPr id="36" name="Picture 2" descr="\\Cagmasrv1\sso$\Gestion_Deloitte\Global_Brand\- Templates\Icons\Iconography Deloitte\Icon_Caution_Green.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602870" y="2690813"/>
            <a:ext cx="311037" cy="27682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2" descr="C:\Users\jsauvageau\Desktop\4.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8496353" y="2728913"/>
            <a:ext cx="281610" cy="17871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agmasrv1\sso$\Gestion_Deloitte\Global_Brand\- Templates\Icons\Iconography Deloitte\Icon_People_group_Blue.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720433" y="1393919"/>
            <a:ext cx="352454" cy="32734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2" descr="C:\Users\jsauvageau\Desktop\1.pn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923212" y="2276872"/>
            <a:ext cx="228421" cy="2403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p:cNvGraphicFramePr>
          <p:nvPr>
            <p:custDataLst>
              <p:tags r:id="rId4"/>
            </p:custDataLst>
            <p:extLst>
              <p:ext uri="{D42A27DB-BD31-4B8C-83A1-F6EECF244321}">
                <p14:modId xmlns:p14="http://schemas.microsoft.com/office/powerpoint/2010/main" val="690374705"/>
              </p:ext>
            </p:extLst>
          </p:nvPr>
        </p:nvGraphicFramePr>
        <p:xfrm>
          <a:off x="6286500" y="4876800"/>
          <a:ext cx="2400314" cy="1333472"/>
        </p:xfrm>
        <a:graphic>
          <a:graphicData uri="http://schemas.openxmlformats.org/presentationml/2006/ole">
            <mc:AlternateContent xmlns:mc="http://schemas.openxmlformats.org/markup-compatibility/2006">
              <mc:Choice xmlns:v="urn:schemas-microsoft-com:vml" Requires="v">
                <p:oleObj spid="_x0000_s21783" name="Chart" r:id="rId29" imgW="2400314" imgH="1333472" progId="MSGraph.Chart.8">
                  <p:embed followColorScheme="full"/>
                </p:oleObj>
              </mc:Choice>
              <mc:Fallback>
                <p:oleObj name="Chart" r:id="rId29" imgW="2400314" imgH="1333472" progId="MSGraph.Chart.8">
                  <p:embed followColorScheme="full"/>
                  <p:pic>
                    <p:nvPicPr>
                      <p:cNvPr id="0" name=""/>
                      <p:cNvPicPr/>
                      <p:nvPr/>
                    </p:nvPicPr>
                    <p:blipFill>
                      <a:blip r:embed="rId30"/>
                      <a:stretch>
                        <a:fillRect/>
                      </a:stretch>
                    </p:blipFill>
                    <p:spPr>
                      <a:xfrm>
                        <a:off x="6286500" y="4876800"/>
                        <a:ext cx="2400314" cy="1333472"/>
                      </a:xfrm>
                      <a:prstGeom prst="rect">
                        <a:avLst/>
                      </a:prstGeom>
                    </p:spPr>
                  </p:pic>
                </p:oleObj>
              </mc:Fallback>
            </mc:AlternateContent>
          </a:graphicData>
        </a:graphic>
      </p:graphicFrame>
      <p:sp>
        <p:nvSpPr>
          <p:cNvPr id="5" name="Rectangle 4"/>
          <p:cNvSpPr/>
          <p:nvPr>
            <p:custDataLst>
              <p:tags r:id="rId5"/>
            </p:custDataLst>
          </p:nvPr>
        </p:nvSpPr>
        <p:spPr bwMode="gray">
          <a:xfrm>
            <a:off x="6230938" y="6059488"/>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56E5F0E7-22D2-48D5-A4E7-59EC17F9656F}" type="datetime'''0''.''''''''''''0'''''''">
              <a:rPr lang="en-US" sz="600">
                <a:solidFill>
                  <a:srgbClr val="000000"/>
                </a:solidFill>
              </a:rPr>
              <a:pPr/>
              <a:t>0.0</a:t>
            </a:fld>
            <a:endParaRPr lang="en-GB" sz="600">
              <a:solidFill>
                <a:srgbClr val="000000"/>
              </a:solidFill>
              <a:sym typeface="Arial"/>
            </a:endParaRPr>
          </a:p>
        </p:txBody>
      </p:sp>
      <p:sp>
        <p:nvSpPr>
          <p:cNvPr id="35" name="Rectangle 34"/>
          <p:cNvSpPr/>
          <p:nvPr>
            <p:custDataLst>
              <p:tags r:id="rId6"/>
            </p:custDataLst>
          </p:nvPr>
        </p:nvSpPr>
        <p:spPr bwMode="gray">
          <a:xfrm>
            <a:off x="6230938" y="5840413"/>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911D48A6-5984-4BB0-AF61-7C78D15D04C8}" type="datetime'0''''.''''''''''''''''''''''''''''''''2'''''''''''''''''">
              <a:rPr lang="en-US" sz="600">
                <a:solidFill>
                  <a:schemeClr val="tx1"/>
                </a:solidFill>
                <a:latin typeface="Arial"/>
                <a:sym typeface="Arial"/>
              </a:rPr>
              <a:pPr algn="r">
                <a:spcBef>
                  <a:spcPct val="0"/>
                </a:spcBef>
                <a:spcAft>
                  <a:spcPct val="0"/>
                </a:spcAft>
              </a:pPr>
              <a:t>0.2</a:t>
            </a:fld>
            <a:endParaRPr lang="en-GB" sz="600">
              <a:solidFill>
                <a:schemeClr val="tx1"/>
              </a:solidFill>
              <a:latin typeface="Arial"/>
              <a:sym typeface="Arial"/>
            </a:endParaRPr>
          </a:p>
        </p:txBody>
      </p:sp>
      <p:sp>
        <p:nvSpPr>
          <p:cNvPr id="43" name="Rectangle 42"/>
          <p:cNvSpPr/>
          <p:nvPr>
            <p:custDataLst>
              <p:tags r:id="rId7"/>
            </p:custDataLst>
          </p:nvPr>
        </p:nvSpPr>
        <p:spPr bwMode="gray">
          <a:xfrm>
            <a:off x="6230938" y="4954588"/>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AA5F93A5-59B3-4B71-8C15-5D6A38D6E25C}" type="datetime'''''''''''''''''''''''1''''''''.''''0'''''''">
              <a:rPr lang="en-US" sz="600">
                <a:solidFill>
                  <a:schemeClr val="tx1"/>
                </a:solidFill>
                <a:latin typeface="Arial"/>
                <a:sym typeface="Arial"/>
              </a:rPr>
              <a:pPr algn="r">
                <a:spcBef>
                  <a:spcPct val="0"/>
                </a:spcBef>
                <a:spcAft>
                  <a:spcPct val="0"/>
                </a:spcAft>
              </a:pPr>
              <a:t>1.0</a:t>
            </a:fld>
            <a:endParaRPr lang="en-GB" sz="600">
              <a:solidFill>
                <a:schemeClr val="tx1"/>
              </a:solidFill>
              <a:latin typeface="Arial"/>
              <a:sym typeface="Arial"/>
            </a:endParaRPr>
          </a:p>
        </p:txBody>
      </p:sp>
      <p:sp>
        <p:nvSpPr>
          <p:cNvPr id="37" name="Rectangle 36"/>
          <p:cNvSpPr/>
          <p:nvPr>
            <p:custDataLst>
              <p:tags r:id="rId8"/>
            </p:custDataLst>
          </p:nvPr>
        </p:nvSpPr>
        <p:spPr bwMode="gray">
          <a:xfrm>
            <a:off x="6230938" y="5621338"/>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AF85B332-0A0B-4018-9ADD-1CFA4566602D}" type="datetime'''''''''0''''''''.''''''''''''''''''''''''''''''4'''''''''">
              <a:rPr lang="en-US" sz="600">
                <a:solidFill>
                  <a:schemeClr val="tx1"/>
                </a:solidFill>
                <a:latin typeface="Arial"/>
                <a:sym typeface="Arial"/>
              </a:rPr>
              <a:pPr algn="r">
                <a:spcBef>
                  <a:spcPct val="0"/>
                </a:spcBef>
                <a:spcAft>
                  <a:spcPct val="0"/>
                </a:spcAft>
              </a:pPr>
              <a:t>0.4</a:t>
            </a:fld>
            <a:endParaRPr lang="en-GB" sz="600">
              <a:solidFill>
                <a:schemeClr val="tx1"/>
              </a:solidFill>
              <a:latin typeface="Arial"/>
              <a:sym typeface="Arial"/>
            </a:endParaRPr>
          </a:p>
        </p:txBody>
      </p:sp>
      <p:sp>
        <p:nvSpPr>
          <p:cNvPr id="41" name="Rectangle 40"/>
          <p:cNvSpPr/>
          <p:nvPr>
            <p:custDataLst>
              <p:tags r:id="rId9"/>
            </p:custDataLst>
          </p:nvPr>
        </p:nvSpPr>
        <p:spPr bwMode="gray">
          <a:xfrm>
            <a:off x="6230938" y="5392738"/>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AE155C1F-0535-462A-819B-AE785D7B726F}" type="datetime'''''''0.6'''''''''''''''''''''''''''''">
              <a:rPr lang="en-US" sz="600">
                <a:solidFill>
                  <a:schemeClr val="tx1"/>
                </a:solidFill>
                <a:latin typeface="Arial"/>
                <a:sym typeface="Arial"/>
              </a:rPr>
              <a:pPr algn="r">
                <a:spcBef>
                  <a:spcPct val="0"/>
                </a:spcBef>
                <a:spcAft>
                  <a:spcPct val="0"/>
                </a:spcAft>
              </a:pPr>
              <a:t>0.6</a:t>
            </a:fld>
            <a:endParaRPr lang="en-GB" sz="600">
              <a:solidFill>
                <a:schemeClr val="tx1"/>
              </a:solidFill>
              <a:latin typeface="Arial"/>
              <a:sym typeface="Arial"/>
            </a:endParaRPr>
          </a:p>
        </p:txBody>
      </p:sp>
      <p:sp>
        <p:nvSpPr>
          <p:cNvPr id="42" name="Rectangle 41"/>
          <p:cNvSpPr/>
          <p:nvPr>
            <p:custDataLst>
              <p:tags r:id="rId10"/>
            </p:custDataLst>
          </p:nvPr>
        </p:nvSpPr>
        <p:spPr bwMode="gray">
          <a:xfrm>
            <a:off x="6230938" y="5173663"/>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90BCC04E-AFF1-48F4-84E4-FB41F8488D8B}" type="datetime'''''''''0.''''''''''''''''''''''''8'''''">
              <a:rPr lang="en-US" sz="600">
                <a:solidFill>
                  <a:schemeClr val="tx1"/>
                </a:solidFill>
                <a:latin typeface="Arial"/>
                <a:sym typeface="Arial"/>
              </a:rPr>
              <a:pPr algn="r">
                <a:spcBef>
                  <a:spcPct val="0"/>
                </a:spcBef>
                <a:spcAft>
                  <a:spcPct val="0"/>
                </a:spcAft>
              </a:pPr>
              <a:t>0.8</a:t>
            </a:fld>
            <a:endParaRPr lang="en-GB" sz="600">
              <a:solidFill>
                <a:schemeClr val="tx1"/>
              </a:solidFill>
              <a:latin typeface="Arial"/>
              <a:sym typeface="Arial"/>
            </a:endParaRPr>
          </a:p>
        </p:txBody>
      </p:sp>
      <p:sp>
        <p:nvSpPr>
          <p:cNvPr id="34" name="Rectangle 33"/>
          <p:cNvSpPr/>
          <p:nvPr>
            <p:custDataLst>
              <p:tags r:id="rId11"/>
            </p:custDataLst>
          </p:nvPr>
        </p:nvSpPr>
        <p:spPr bwMode="auto">
          <a:xfrm>
            <a:off x="8437563" y="6181725"/>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30EBEE09-E572-4B86-BD5A-CE0178FDD664}" type="datetime'2''''''0''''''''''''''''''1''''''''''''''''8''''''''/19'''''">
              <a:rPr lang="en-US" sz="600">
                <a:solidFill>
                  <a:prstClr val="black"/>
                </a:solidFill>
                <a:sym typeface="Arial"/>
              </a:rPr>
              <a:pPr algn="ctr">
                <a:spcBef>
                  <a:spcPct val="0"/>
                </a:spcBef>
                <a:spcAft>
                  <a:spcPct val="0"/>
                </a:spcAft>
              </a:pPr>
              <a:t>2018/19</a:t>
            </a:fld>
            <a:endParaRPr lang="en-GB" sz="600">
              <a:solidFill>
                <a:prstClr val="black"/>
              </a:solidFill>
              <a:sym typeface="Arial"/>
            </a:endParaRPr>
          </a:p>
        </p:txBody>
      </p:sp>
      <p:sp>
        <p:nvSpPr>
          <p:cNvPr id="51" name="Rectangle 50"/>
          <p:cNvSpPr/>
          <p:nvPr>
            <p:custDataLst>
              <p:tags r:id="rId12"/>
            </p:custDataLst>
          </p:nvPr>
        </p:nvSpPr>
        <p:spPr bwMode="auto">
          <a:xfrm>
            <a:off x="7999413" y="6181725"/>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47ACC66C-8BC6-4983-848F-49B1AE2BCD66}" type="datetime'''''''''''2''0''1''7''/''''''1''8'''''''''">
              <a:rPr lang="en-US" sz="600">
                <a:solidFill>
                  <a:prstClr val="black"/>
                </a:solidFill>
                <a:sym typeface="Arial"/>
              </a:rPr>
              <a:pPr algn="ctr">
                <a:spcBef>
                  <a:spcPct val="0"/>
                </a:spcBef>
                <a:spcAft>
                  <a:spcPct val="0"/>
                </a:spcAft>
              </a:pPr>
              <a:t>2017/18</a:t>
            </a:fld>
            <a:endParaRPr lang="en-GB" sz="600">
              <a:solidFill>
                <a:prstClr val="black"/>
              </a:solidFill>
              <a:sym typeface="Arial"/>
            </a:endParaRPr>
          </a:p>
        </p:txBody>
      </p:sp>
      <p:sp>
        <p:nvSpPr>
          <p:cNvPr id="12" name="Rectangle 11"/>
          <p:cNvSpPr/>
          <p:nvPr>
            <p:custDataLst>
              <p:tags r:id="rId13"/>
            </p:custDataLst>
          </p:nvPr>
        </p:nvSpPr>
        <p:spPr bwMode="auto">
          <a:xfrm>
            <a:off x="7561263" y="6181725"/>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BA5C611D-07C5-4ACC-8D28-7D6B82C7E9A8}" type="datetime'''''''''2''0''''''''16/''17'''''''''''''''''''''''">
              <a:rPr lang="en-US" sz="600">
                <a:solidFill>
                  <a:prstClr val="black"/>
                </a:solidFill>
              </a:rPr>
              <a:pPr algn="ctr">
                <a:spcBef>
                  <a:spcPct val="0"/>
                </a:spcBef>
                <a:spcAft>
                  <a:spcPct val="0"/>
                </a:spcAft>
              </a:pPr>
              <a:t>2016/17</a:t>
            </a:fld>
            <a:endParaRPr lang="en-GB" sz="600">
              <a:solidFill>
                <a:prstClr val="black"/>
              </a:solidFill>
              <a:sym typeface="Arial"/>
            </a:endParaRPr>
          </a:p>
        </p:txBody>
      </p:sp>
      <p:sp>
        <p:nvSpPr>
          <p:cNvPr id="11" name="Rectangle 10"/>
          <p:cNvSpPr/>
          <p:nvPr>
            <p:custDataLst>
              <p:tags r:id="rId14"/>
            </p:custDataLst>
          </p:nvPr>
        </p:nvSpPr>
        <p:spPr bwMode="auto">
          <a:xfrm>
            <a:off x="7132638" y="6181725"/>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AB2A1DF5-209F-497F-8C91-D9E107C039DE}" type="datetime'2''''01''5''''''''''''''''''''''/''''''16'''''''''''''">
              <a:rPr lang="en-US" sz="600">
                <a:solidFill>
                  <a:prstClr val="black"/>
                </a:solidFill>
                <a:sym typeface="Arial"/>
              </a:rPr>
              <a:pPr algn="ctr">
                <a:spcBef>
                  <a:spcPct val="0"/>
                </a:spcBef>
                <a:spcAft>
                  <a:spcPct val="0"/>
                </a:spcAft>
              </a:pPr>
              <a:t>2015/16</a:t>
            </a:fld>
            <a:endParaRPr lang="en-GB" sz="600">
              <a:solidFill>
                <a:prstClr val="black"/>
              </a:solidFill>
              <a:sym typeface="Arial"/>
            </a:endParaRPr>
          </a:p>
        </p:txBody>
      </p:sp>
      <p:sp>
        <p:nvSpPr>
          <p:cNvPr id="10" name="Rectangle 9"/>
          <p:cNvSpPr/>
          <p:nvPr>
            <p:custDataLst>
              <p:tags r:id="rId15"/>
            </p:custDataLst>
          </p:nvPr>
        </p:nvSpPr>
        <p:spPr bwMode="auto">
          <a:xfrm>
            <a:off x="6694488" y="6181725"/>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6B15B816-B87E-4828-93E6-C039032D0A59}" type="datetime'''''2''0''''1''''''''4''''''''''/''''''''''''''''1''''''''5'">
              <a:rPr lang="en-US" sz="600">
                <a:solidFill>
                  <a:prstClr val="black"/>
                </a:solidFill>
                <a:sym typeface="Arial"/>
              </a:rPr>
              <a:pPr algn="ctr">
                <a:spcBef>
                  <a:spcPct val="0"/>
                </a:spcBef>
                <a:spcAft>
                  <a:spcPct val="0"/>
                </a:spcAft>
              </a:pPr>
              <a:t>2014/15</a:t>
            </a:fld>
            <a:endParaRPr lang="en-GB" sz="600">
              <a:solidFill>
                <a:prstClr val="black"/>
              </a:solidFill>
              <a:sym typeface="Arial"/>
            </a:endParaRPr>
          </a:p>
        </p:txBody>
      </p:sp>
      <p:sp>
        <p:nvSpPr>
          <p:cNvPr id="9" name="Rectangle 8"/>
          <p:cNvSpPr/>
          <p:nvPr>
            <p:custDataLst>
              <p:tags r:id="rId16"/>
            </p:custDataLst>
          </p:nvPr>
        </p:nvSpPr>
        <p:spPr bwMode="auto">
          <a:xfrm>
            <a:off x="6256338" y="6181725"/>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7A75254E-D18F-4889-8363-2E4B7561776E}" type="datetime'2''''''''''''''0''''''''''''13''''''''''''/''''''1''''''4'">
              <a:rPr lang="en-US" sz="600">
                <a:solidFill>
                  <a:prstClr val="black"/>
                </a:solidFill>
                <a:sym typeface="+mn-lt"/>
              </a:rPr>
              <a:pPr algn="ctr">
                <a:spcBef>
                  <a:spcPct val="0"/>
                </a:spcBef>
                <a:spcAft>
                  <a:spcPct val="0"/>
                </a:spcAft>
              </a:pPr>
              <a:t>2013/14</a:t>
            </a:fld>
            <a:endParaRPr lang="en-GB" sz="600">
              <a:solidFill>
                <a:prstClr val="black"/>
              </a:solidFill>
              <a:sym typeface="+mn-lt"/>
            </a:endParaRPr>
          </a:p>
        </p:txBody>
      </p:sp>
      <p:pic>
        <p:nvPicPr>
          <p:cNvPr id="48" name="Picture 4" descr="C:\Users\jsauvageau\Desktop\5.pn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7003867" y="1812758"/>
            <a:ext cx="426935" cy="33234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0" name="Picture 2" descr="\\Cagmasrv1\sso$\Gestion_Deloitte\Global_Brand\- Templates\Icons\Iconography Deloitte\Icon_Caution_Green.png"/>
          <p:cNvPicPr>
            <a:picLocks noChangeAspect="1" noChangeArrowheads="1"/>
          </p:cNvPicPr>
          <p:nvPr/>
        </p:nvPicPr>
        <p:blipFill>
          <a:blip r:embed="rId32" cstate="print">
            <a:extLst>
              <a:ext uri="{BEBA8EAE-BF5A-486C-A8C5-ECC9F3942E4B}">
                <a14:imgProps xmlns:a14="http://schemas.microsoft.com/office/drawing/2010/main">
                  <a14:imgLayer r:embed="rId33">
                    <a14:imgEffect>
                      <a14:artisticPhotocopy/>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895614" y="1813511"/>
            <a:ext cx="317674" cy="282733"/>
          </a:xfrm>
          <a:prstGeom prst="rect">
            <a:avLst/>
          </a:prstGeom>
          <a:noFill/>
          <a:extLst>
            <a:ext uri="{909E8E84-426E-40DD-AFC4-6F175D3DCCD1}">
              <a14:hiddenFill xmlns:a14="http://schemas.microsoft.com/office/drawing/2010/main">
                <a:solidFill>
                  <a:srgbClr val="FFFFFF"/>
                </a:solidFill>
              </a14:hiddenFill>
            </a:ext>
          </a:extLst>
        </p:spPr>
      </p:pic>
      <p:sp>
        <p:nvSpPr>
          <p:cNvPr id="13" name="Isosceles Triangle 12"/>
          <p:cNvSpPr/>
          <p:nvPr/>
        </p:nvSpPr>
        <p:spPr>
          <a:xfrm>
            <a:off x="6400800" y="5934075"/>
            <a:ext cx="129505" cy="11164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7" name="Rounded Rectangular Callout 46"/>
          <p:cNvSpPr/>
          <p:nvPr/>
        </p:nvSpPr>
        <p:spPr>
          <a:xfrm>
            <a:off x="6813905" y="5807075"/>
            <a:ext cx="469105" cy="234165"/>
          </a:xfrm>
          <a:prstGeom prst="wedgeRoundRectCallout">
            <a:avLst>
              <a:gd name="adj1" fmla="val -97970"/>
              <a:gd name="adj2" fmla="val 43490"/>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700" dirty="0" smtClean="0">
                <a:solidFill>
                  <a:prstClr val="black"/>
                </a:solidFill>
              </a:rPr>
              <a:t>Planning begins</a:t>
            </a:r>
            <a:endParaRPr lang="en-GB" sz="700" dirty="0">
              <a:solidFill>
                <a:prstClr val="black"/>
              </a:solidFill>
            </a:endParaRPr>
          </a:p>
        </p:txBody>
      </p:sp>
      <p:sp>
        <p:nvSpPr>
          <p:cNvPr id="59" name="Isosceles Triangle 58"/>
          <p:cNvSpPr/>
          <p:nvPr/>
        </p:nvSpPr>
        <p:spPr>
          <a:xfrm>
            <a:off x="6799146" y="5627688"/>
            <a:ext cx="129505" cy="11164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0" name="Rounded Rectangular Callout 59"/>
          <p:cNvSpPr/>
          <p:nvPr/>
        </p:nvSpPr>
        <p:spPr>
          <a:xfrm>
            <a:off x="6447446" y="5010150"/>
            <a:ext cx="928997" cy="303507"/>
          </a:xfrm>
          <a:prstGeom prst="wedgeRoundRectCallout">
            <a:avLst>
              <a:gd name="adj1" fmla="val -9245"/>
              <a:gd name="adj2" fmla="val 151913"/>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700" dirty="0" smtClean="0">
                <a:solidFill>
                  <a:prstClr val="black"/>
                </a:solidFill>
              </a:rPr>
              <a:t>Intervention launched and benefits commence</a:t>
            </a:r>
            <a:endParaRPr lang="en-GB" sz="700" dirty="0">
              <a:solidFill>
                <a:prstClr val="black"/>
              </a:solidFill>
            </a:endParaRPr>
          </a:p>
        </p:txBody>
      </p:sp>
      <p:sp>
        <p:nvSpPr>
          <p:cNvPr id="64" name="Isosceles Triangle 63"/>
          <p:cNvSpPr/>
          <p:nvPr/>
        </p:nvSpPr>
        <p:spPr>
          <a:xfrm>
            <a:off x="7582289" y="5119688"/>
            <a:ext cx="129505" cy="11164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5" name="Rounded Rectangular Callout 64"/>
          <p:cNvSpPr/>
          <p:nvPr/>
        </p:nvSpPr>
        <p:spPr>
          <a:xfrm>
            <a:off x="7896553" y="5267325"/>
            <a:ext cx="764675" cy="328871"/>
          </a:xfrm>
          <a:prstGeom prst="wedgeRoundRectCallout">
            <a:avLst>
              <a:gd name="adj1" fmla="val -80476"/>
              <a:gd name="adj2" fmla="val -58031"/>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700" dirty="0" smtClean="0">
                <a:solidFill>
                  <a:prstClr val="black"/>
                </a:solidFill>
              </a:rPr>
              <a:t>Further incremental benefits</a:t>
            </a:r>
            <a:endParaRPr lang="en-GB" sz="700" dirty="0">
              <a:solidFill>
                <a:prstClr val="black"/>
              </a:solidFill>
            </a:endParaRPr>
          </a:p>
        </p:txBody>
      </p:sp>
      <p:pic>
        <p:nvPicPr>
          <p:cNvPr id="53" name="Picture 46" descr="C:\Users\davichapman\Documents\Research Services\Icons Color Library\Icon_People_group_MBlu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0115" y="36018"/>
            <a:ext cx="448019" cy="416103"/>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6500813" y="4684713"/>
            <a:ext cx="1982350" cy="323165"/>
          </a:xfrm>
          <a:prstGeom prst="rect">
            <a:avLst/>
          </a:prstGeom>
          <a:noFill/>
        </p:spPr>
        <p:txBody>
          <a:bodyPr wrap="square" lIns="0" tIns="0" rIns="0" bIns="0" rtlCol="0">
            <a:spAutoFit/>
          </a:bodyPr>
          <a:lstStyle/>
          <a:p>
            <a:pPr algn="ctr"/>
            <a:r>
              <a:rPr lang="en-GB" sz="1050" b="1" dirty="0" smtClean="0">
                <a:latin typeface="Arial" pitchFamily="34" charset="0"/>
                <a:cs typeface="Arial" pitchFamily="34" charset="0"/>
              </a:rPr>
              <a:t>Forecast savings per year Urban CCG (£m)</a:t>
            </a:r>
            <a:endParaRPr lang="en-GB" sz="1050" b="1" dirty="0">
              <a:latin typeface="Arial" pitchFamily="34" charset="0"/>
              <a:cs typeface="Arial" pitchFamily="34" charset="0"/>
            </a:endParaRPr>
          </a:p>
        </p:txBody>
      </p:sp>
      <p:pic>
        <p:nvPicPr>
          <p:cNvPr id="54" name="Picture 2" descr="C:\Users\jsauvageau\Desktop\3.png"/>
          <p:cNvPicPr>
            <a:picLocks noChangeAspect="1" noChangeArrowheads="1"/>
          </p:cNvPicPr>
          <p:nvPr/>
        </p:nvPicPr>
        <p:blipFill>
          <a:blip r:embed="rId3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34724" y="1800396"/>
            <a:ext cx="131727" cy="323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7079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4409185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67"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120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a:t>Key leads and further reading: </a:t>
            </a:r>
            <a:r>
              <a:rPr lang="en-GB" dirty="0" smtClean="0"/>
              <a:t>self-management</a:t>
            </a:r>
            <a:endParaRPr lang="en-GB" sz="2000" dirty="0"/>
          </a:p>
        </p:txBody>
      </p:sp>
      <p:sp>
        <p:nvSpPr>
          <p:cNvPr id="17"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24</a:t>
            </a:fld>
            <a:endParaRPr lang="en-GB" dirty="0">
              <a:solidFill>
                <a:prstClr val="black"/>
              </a:solidFill>
            </a:endParaRPr>
          </a:p>
        </p:txBody>
      </p:sp>
      <p:sp>
        <p:nvSpPr>
          <p:cNvPr id="8" name="Rectangle 7"/>
          <p:cNvSpPr/>
          <p:nvPr/>
        </p:nvSpPr>
        <p:spPr>
          <a:xfrm>
            <a:off x="655199" y="1369814"/>
            <a:ext cx="8147607" cy="119509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200" b="1" dirty="0" smtClean="0">
                <a:solidFill>
                  <a:prstClr val="black"/>
                </a:solidFill>
              </a:rPr>
              <a:t>‘Key leads’</a:t>
            </a:r>
          </a:p>
          <a:p>
            <a:pPr>
              <a:spcAft>
                <a:spcPts val="600"/>
              </a:spcAft>
            </a:pPr>
            <a:r>
              <a:rPr lang="en-GB" sz="1200" dirty="0" smtClean="0">
                <a:solidFill>
                  <a:prstClr val="black"/>
                </a:solidFill>
              </a:rPr>
              <a:t>Who could you speak to in order to find out how to do this intervention well? </a:t>
            </a:r>
          </a:p>
          <a:p>
            <a:pPr marL="171450" indent="-171450">
              <a:spcAft>
                <a:spcPts val="600"/>
              </a:spcAft>
              <a:buFont typeface="Arial" pitchFamily="34" charset="0"/>
              <a:buChar char="•"/>
              <a:defRPr/>
            </a:pPr>
            <a:r>
              <a:rPr lang="en-GB" sz="1200" dirty="0" smtClean="0">
                <a:solidFill>
                  <a:prstClr val="black"/>
                </a:solidFill>
              </a:rPr>
              <a:t>The Expert </a:t>
            </a:r>
            <a:r>
              <a:rPr lang="en-GB" sz="1200" dirty="0">
                <a:solidFill>
                  <a:prstClr val="black"/>
                </a:solidFill>
              </a:rPr>
              <a:t>Patients Programme: </a:t>
            </a:r>
            <a:r>
              <a:rPr lang="en-GB" sz="1200" dirty="0" smtClean="0">
                <a:solidFill>
                  <a:prstClr val="black"/>
                </a:solidFill>
                <a:hlinkClick r:id="rId8"/>
              </a:rPr>
              <a:t>get.info@eppcic.co.uk</a:t>
            </a:r>
            <a:endParaRPr lang="en-GB" sz="1200" dirty="0" smtClean="0">
              <a:solidFill>
                <a:prstClr val="black"/>
              </a:solidFill>
            </a:endParaRPr>
          </a:p>
          <a:p>
            <a:pPr marL="171450" indent="-171450">
              <a:spcAft>
                <a:spcPts val="600"/>
              </a:spcAft>
              <a:buFont typeface="Arial" pitchFamily="34" charset="0"/>
              <a:buChar char="•"/>
              <a:defRPr/>
            </a:pPr>
            <a:r>
              <a:rPr lang="en-GB" sz="1200" dirty="0">
                <a:solidFill>
                  <a:schemeClr val="tx1"/>
                </a:solidFill>
              </a:rPr>
              <a:t>Patient Participation team, NHS </a:t>
            </a:r>
            <a:r>
              <a:rPr lang="en-GB" sz="1200" dirty="0" smtClean="0">
                <a:solidFill>
                  <a:schemeClr val="tx1"/>
                </a:solidFill>
              </a:rPr>
              <a:t>England: </a:t>
            </a:r>
            <a:r>
              <a:rPr lang="en-GB" sz="1200" u="sng" dirty="0" smtClean="0">
                <a:hlinkClick r:id="rId9"/>
              </a:rPr>
              <a:t>england.patientsincontrol@nhs.net</a:t>
            </a:r>
            <a:r>
              <a:rPr lang="en-GB" sz="1200" u="sng" dirty="0" smtClean="0"/>
              <a:t>)</a:t>
            </a:r>
            <a:endParaRPr lang="en-GB" sz="1200" dirty="0">
              <a:solidFill>
                <a:srgbClr val="FF0000"/>
              </a:solidFill>
            </a:endParaRPr>
          </a:p>
        </p:txBody>
      </p:sp>
      <p:sp>
        <p:nvSpPr>
          <p:cNvPr id="9" name="Rectangle 8"/>
          <p:cNvSpPr/>
          <p:nvPr/>
        </p:nvSpPr>
        <p:spPr>
          <a:xfrm>
            <a:off x="655199" y="2923763"/>
            <a:ext cx="8152358" cy="316953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200" b="1" dirty="0" smtClean="0">
                <a:solidFill>
                  <a:prstClr val="black"/>
                </a:solidFill>
              </a:rPr>
              <a:t>Further reading</a:t>
            </a:r>
          </a:p>
          <a:p>
            <a:pPr>
              <a:spcAft>
                <a:spcPts val="600"/>
              </a:spcAft>
            </a:pPr>
            <a:r>
              <a:rPr lang="en-GB" sz="1200" dirty="0" smtClean="0">
                <a:solidFill>
                  <a:prstClr val="black"/>
                </a:solidFill>
              </a:rPr>
              <a:t>To help you read around this intervention, we have assembled a list of the literature which we have found most useful: </a:t>
            </a:r>
          </a:p>
          <a:p>
            <a:pPr marL="171450" indent="-171450">
              <a:spcAft>
                <a:spcPts val="600"/>
              </a:spcAft>
              <a:buFont typeface="Arial" pitchFamily="34" charset="0"/>
              <a:buChar char="•"/>
              <a:defRPr/>
            </a:pPr>
            <a:r>
              <a:rPr lang="en-GB" sz="1200" dirty="0">
                <a:solidFill>
                  <a:prstClr val="black"/>
                </a:solidFill>
                <a:cs typeface="Arial" charset="0"/>
                <a:hlinkClick r:id="rId10"/>
              </a:rPr>
              <a:t>http://</a:t>
            </a:r>
            <a:r>
              <a:rPr lang="en-GB" sz="1200" dirty="0" smtClean="0">
                <a:solidFill>
                  <a:prstClr val="black"/>
                </a:solidFill>
                <a:cs typeface="Arial" charset="0"/>
                <a:hlinkClick r:id="rId10"/>
              </a:rPr>
              <a:t>www.expertpatients.co.uk/sites/default/files/files/Evidence%20for%20the%20Health.pdf</a:t>
            </a:r>
            <a:endParaRPr lang="en-GB" sz="1200" dirty="0" smtClean="0">
              <a:solidFill>
                <a:prstClr val="black"/>
              </a:solidFill>
              <a:cs typeface="Arial" charset="0"/>
            </a:endParaRPr>
          </a:p>
          <a:p>
            <a:pPr marL="171450" indent="-171450">
              <a:spcAft>
                <a:spcPts val="600"/>
              </a:spcAft>
              <a:buFont typeface="Arial" pitchFamily="34" charset="0"/>
              <a:buChar char="•"/>
              <a:defRPr/>
            </a:pPr>
            <a:r>
              <a:rPr lang="en-GB" sz="1200" dirty="0" smtClean="0">
                <a:solidFill>
                  <a:prstClr val="black"/>
                </a:solidFill>
                <a:cs typeface="Arial" charset="0"/>
              </a:rPr>
              <a:t>Richardson </a:t>
            </a:r>
            <a:r>
              <a:rPr lang="en-GB" sz="1200" i="1" dirty="0" smtClean="0">
                <a:solidFill>
                  <a:prstClr val="black"/>
                </a:solidFill>
                <a:cs typeface="Arial" charset="0"/>
              </a:rPr>
              <a:t>et al</a:t>
            </a:r>
            <a:r>
              <a:rPr lang="en-GB" sz="1200" dirty="0" smtClean="0">
                <a:solidFill>
                  <a:prstClr val="black"/>
                </a:solidFill>
                <a:cs typeface="Arial" charset="0"/>
              </a:rPr>
              <a:t>, </a:t>
            </a:r>
            <a:r>
              <a:rPr lang="en-GB" sz="1200" dirty="0">
                <a:solidFill>
                  <a:prstClr val="black"/>
                </a:solidFill>
                <a:cs typeface="Arial" charset="0"/>
              </a:rPr>
              <a:t>'Cost Effectiveness of the Expert Patient Programme (EPP) for patients with chronic conditions' (2008) </a:t>
            </a:r>
            <a:r>
              <a:rPr lang="en-GB" sz="1200" i="1" dirty="0">
                <a:solidFill>
                  <a:prstClr val="black"/>
                </a:solidFill>
                <a:cs typeface="Arial" charset="0"/>
              </a:rPr>
              <a:t>J Epidemiol Community Health</a:t>
            </a:r>
            <a:r>
              <a:rPr lang="en-GB" sz="1200" dirty="0">
                <a:solidFill>
                  <a:prstClr val="black"/>
                </a:solidFill>
                <a:cs typeface="Arial" charset="0"/>
              </a:rPr>
              <a:t>, </a:t>
            </a:r>
            <a:r>
              <a:rPr lang="en-GB" sz="1200" dirty="0" smtClean="0">
                <a:solidFill>
                  <a:prstClr val="black"/>
                </a:solidFill>
                <a:cs typeface="Arial" charset="0"/>
              </a:rPr>
              <a:t>62:361-367</a:t>
            </a:r>
          </a:p>
          <a:p>
            <a:pPr marL="171450" indent="-171450">
              <a:spcAft>
                <a:spcPts val="600"/>
              </a:spcAft>
              <a:buFont typeface="Arial" pitchFamily="34" charset="0"/>
              <a:buChar char="•"/>
              <a:defRPr/>
            </a:pPr>
            <a:r>
              <a:rPr lang="en-GB" sz="1200" dirty="0" smtClean="0">
                <a:solidFill>
                  <a:prstClr val="black"/>
                </a:solidFill>
                <a:cs typeface="Arial" charset="0"/>
              </a:rPr>
              <a:t>Kennedy </a:t>
            </a:r>
            <a:r>
              <a:rPr lang="en-GB" sz="1200" i="1" dirty="0">
                <a:solidFill>
                  <a:prstClr val="black"/>
                </a:solidFill>
                <a:cs typeface="Arial" charset="0"/>
              </a:rPr>
              <a:t>et al</a:t>
            </a:r>
            <a:r>
              <a:rPr lang="en-GB" sz="1200" dirty="0">
                <a:solidFill>
                  <a:prstClr val="black"/>
                </a:solidFill>
                <a:cs typeface="Arial" charset="0"/>
              </a:rPr>
              <a:t>, 'The effectiveness and cost effectiveness of a national lay-led self care support programme for patients with long-term conditions: a pragmatic randomised control trial' (2007) </a:t>
            </a:r>
            <a:r>
              <a:rPr lang="en-GB" sz="1200" i="1" dirty="0">
                <a:solidFill>
                  <a:prstClr val="black"/>
                </a:solidFill>
                <a:cs typeface="Arial" charset="0"/>
              </a:rPr>
              <a:t>J Epidemiol community Health</a:t>
            </a:r>
            <a:r>
              <a:rPr lang="en-GB" sz="1200" dirty="0">
                <a:solidFill>
                  <a:prstClr val="black"/>
                </a:solidFill>
                <a:cs typeface="Arial" charset="0"/>
              </a:rPr>
              <a:t>, </a:t>
            </a:r>
            <a:r>
              <a:rPr lang="en-GB" sz="1200" dirty="0" smtClean="0">
                <a:solidFill>
                  <a:prstClr val="black"/>
                </a:solidFill>
                <a:cs typeface="Arial" charset="0"/>
              </a:rPr>
              <a:t>61:254-261</a:t>
            </a:r>
          </a:p>
          <a:p>
            <a:pPr marL="171450" indent="-171450">
              <a:spcAft>
                <a:spcPts val="600"/>
              </a:spcAft>
              <a:buFont typeface="Arial" pitchFamily="34" charset="0"/>
              <a:buChar char="•"/>
              <a:defRPr/>
            </a:pPr>
            <a:r>
              <a:rPr lang="en-GB" sz="1200" dirty="0" smtClean="0">
                <a:solidFill>
                  <a:prstClr val="black"/>
                </a:solidFill>
                <a:cs typeface="Arial" charset="0"/>
              </a:rPr>
              <a:t>‘Delivering better services for people with long-term conditions: building the house of care’ </a:t>
            </a:r>
            <a:r>
              <a:rPr lang="en-GB" sz="1200" dirty="0">
                <a:solidFill>
                  <a:prstClr val="black"/>
                </a:solidFill>
                <a:cs typeface="Arial" charset="0"/>
              </a:rPr>
              <a:t>(The King’s </a:t>
            </a:r>
            <a:r>
              <a:rPr lang="en-GB" sz="1200" dirty="0" smtClean="0">
                <a:solidFill>
                  <a:prstClr val="black"/>
                </a:solidFill>
                <a:cs typeface="Arial" charset="0"/>
              </a:rPr>
              <a:t>Fund, 2013)</a:t>
            </a:r>
          </a:p>
          <a:p>
            <a:pPr marL="171450" indent="-171450">
              <a:spcAft>
                <a:spcPts val="600"/>
              </a:spcAft>
              <a:buFont typeface="Arial" pitchFamily="34" charset="0"/>
              <a:buChar char="•"/>
              <a:defRPr/>
            </a:pPr>
            <a:r>
              <a:rPr lang="en-GB" sz="1200" dirty="0">
                <a:solidFill>
                  <a:schemeClr val="tx1"/>
                </a:solidFill>
                <a:cs typeface="Arial" charset="0"/>
              </a:rPr>
              <a:t>Patient Participation Guidance by NHS England ‘Transforming participation in health and care’ (2013) </a:t>
            </a:r>
            <a:r>
              <a:rPr lang="en-GB" sz="1200" dirty="0">
                <a:solidFill>
                  <a:schemeClr val="tx1"/>
                </a:solidFill>
                <a:cs typeface="Arial" charset="0"/>
                <a:hlinkClick r:id="rId11"/>
              </a:rPr>
              <a:t>http://www.england.nhs.uk/wp-content/uploads/2013/09/trans-part-hc-guid1.pdf</a:t>
            </a:r>
            <a:endParaRPr lang="en-GB" sz="1200" dirty="0">
              <a:solidFill>
                <a:schemeClr val="tx1"/>
              </a:solidFill>
              <a:cs typeface="Arial" charset="0"/>
            </a:endParaRPr>
          </a:p>
          <a:p>
            <a:pPr marL="171450" indent="-171450">
              <a:spcAft>
                <a:spcPts val="600"/>
              </a:spcAft>
              <a:buFont typeface="Arial" pitchFamily="34" charset="0"/>
              <a:buChar char="•"/>
              <a:defRPr/>
            </a:pPr>
            <a:r>
              <a:rPr lang="en-GB" sz="1200" dirty="0">
                <a:solidFill>
                  <a:schemeClr val="tx1"/>
                </a:solidFill>
                <a:cs typeface="Arial" charset="0"/>
              </a:rPr>
              <a:t>NESTA People Powered Health </a:t>
            </a:r>
            <a:r>
              <a:rPr lang="en-GB" sz="1200" dirty="0">
                <a:solidFill>
                  <a:schemeClr val="tx1"/>
                </a:solidFill>
                <a:cs typeface="Arial" charset="0"/>
                <a:hlinkClick r:id="rId12"/>
              </a:rPr>
              <a:t>http://www.nesta.org.uk/publications/health-people-people-and-people</a:t>
            </a:r>
            <a:r>
              <a:rPr lang="en-GB" sz="1200" dirty="0">
                <a:solidFill>
                  <a:schemeClr val="tx1"/>
                </a:solidFill>
                <a:cs typeface="Arial" charset="0"/>
              </a:rPr>
              <a:t> </a:t>
            </a:r>
          </a:p>
          <a:p>
            <a:pPr marL="171450" indent="-171450">
              <a:spcAft>
                <a:spcPts val="600"/>
              </a:spcAft>
              <a:buFont typeface="Arial" pitchFamily="34" charset="0"/>
              <a:buChar char="•"/>
              <a:defRPr/>
            </a:pPr>
            <a:r>
              <a:rPr lang="en-GB" sz="1200" dirty="0">
                <a:solidFill>
                  <a:schemeClr val="tx1"/>
                </a:solidFill>
                <a:cs typeface="Arial" charset="0"/>
              </a:rPr>
              <a:t>Patient-centred care resource centre by the Health Foundation </a:t>
            </a:r>
            <a:r>
              <a:rPr lang="en-GB" sz="1200" dirty="0">
                <a:solidFill>
                  <a:schemeClr val="tx1"/>
                </a:solidFill>
                <a:cs typeface="Arial" charset="0"/>
                <a:hlinkClick r:id="rId13"/>
              </a:rPr>
              <a:t>http://personcentredcare.health.org.uk</a:t>
            </a:r>
            <a:r>
              <a:rPr lang="en-GB" sz="1200" dirty="0" smtClean="0">
                <a:solidFill>
                  <a:schemeClr val="tx1"/>
                </a:solidFill>
                <a:cs typeface="Arial" charset="0"/>
                <a:hlinkClick r:id="rId13"/>
              </a:rPr>
              <a:t>/</a:t>
            </a:r>
            <a:endParaRPr lang="en-GB" sz="1200" dirty="0" smtClean="0">
              <a:solidFill>
                <a:schemeClr val="tx1"/>
              </a:solidFill>
              <a:cs typeface="Arial" charset="0"/>
            </a:endParaRPr>
          </a:p>
        </p:txBody>
      </p:sp>
      <p:pic>
        <p:nvPicPr>
          <p:cNvPr id="10" name="Picture 2" descr="C:\Users\jsauvageau\Desktop\4.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8470" y="1369814"/>
            <a:ext cx="197338" cy="4303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agmasrv1\sso$\Gestion_Deloitte\Global_Brand\- Templates\Icons\Iconography Deloitte\Icons Color Library\Icon_Book_LBLue.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2603" y="2943099"/>
            <a:ext cx="502841" cy="456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6" descr="C:\Users\davichapman\Documents\Research Services\Icons Color Library\Icon_People_group_MBlue.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0115" y="36018"/>
            <a:ext cx="448019" cy="416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1704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4913239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691"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120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dirty="0"/>
              <a:t>The High Impact Interventions</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25</a:t>
            </a:fld>
            <a:endParaRPr lang="en-GB" dirty="0">
              <a:solidFill>
                <a:prstClr val="black"/>
              </a:solidFill>
            </a:endParaRPr>
          </a:p>
        </p:txBody>
      </p:sp>
      <p:grpSp>
        <p:nvGrpSpPr>
          <p:cNvPr id="2" name="Group 1"/>
          <p:cNvGrpSpPr/>
          <p:nvPr/>
        </p:nvGrpSpPr>
        <p:grpSpPr>
          <a:xfrm>
            <a:off x="335799" y="1401539"/>
            <a:ext cx="8677572" cy="4873129"/>
            <a:chOff x="335799" y="1536449"/>
            <a:chExt cx="8677572" cy="4873129"/>
          </a:xfrm>
        </p:grpSpPr>
        <p:sp>
          <p:nvSpPr>
            <p:cNvPr id="94" name="TextBox 93"/>
            <p:cNvSpPr txBox="1"/>
            <p:nvPr/>
          </p:nvSpPr>
          <p:spPr>
            <a:xfrm>
              <a:off x="788890" y="1536449"/>
              <a:ext cx="8224481" cy="4873129"/>
            </a:xfrm>
            <a:prstGeom prst="rect">
              <a:avLst/>
            </a:prstGeom>
            <a:noFill/>
          </p:spPr>
          <p:txBody>
            <a:bodyPr wrap="square" lIns="0" tIns="0" rIns="0" bIns="0" rtlCol="0">
              <a:spAutoFit/>
            </a:bodyPr>
            <a:lstStyle/>
            <a:p>
              <a:pPr>
                <a:spcAft>
                  <a:spcPts val="350"/>
                </a:spcAft>
                <a:defRPr/>
              </a:pPr>
              <a:r>
                <a:rPr lang="en-US" b="1" dirty="0" smtClean="0">
                  <a:solidFill>
                    <a:srgbClr val="FFFFFF">
                      <a:lumMod val="75000"/>
                    </a:srgbClr>
                  </a:solidFill>
                </a:rPr>
                <a:t>1. Early diagnosis</a:t>
              </a:r>
            </a:p>
            <a:p>
              <a:pPr marL="228600" indent="-228600">
                <a:spcAft>
                  <a:spcPts val="350"/>
                </a:spcAft>
                <a:buFontTx/>
                <a:buAutoNum type="arabicPeriod"/>
                <a:defRPr/>
              </a:pPr>
              <a:endParaRPr lang="en-US" b="1" dirty="0">
                <a:solidFill>
                  <a:srgbClr val="FFFFFF">
                    <a:lumMod val="75000"/>
                  </a:srgbClr>
                </a:solidFill>
              </a:endParaRPr>
            </a:p>
            <a:p>
              <a:pPr>
                <a:spcAft>
                  <a:spcPts val="350"/>
                </a:spcAft>
              </a:pPr>
              <a:r>
                <a:rPr lang="en-GB" b="1" dirty="0" smtClean="0">
                  <a:solidFill>
                    <a:srgbClr val="FFFFFF">
                      <a:lumMod val="75000"/>
                    </a:srgbClr>
                  </a:solidFill>
                  <a:cs typeface="Arial" charset="0"/>
                </a:rPr>
                <a:t>2. </a:t>
              </a:r>
              <a:r>
                <a:rPr lang="en-GB" b="1" dirty="0">
                  <a:solidFill>
                    <a:srgbClr val="FFFFFF">
                      <a:lumMod val="75000"/>
                    </a:srgbClr>
                  </a:solidFill>
                  <a:cs typeface="Arial" charset="0"/>
                </a:rPr>
                <a:t>Reducing variability within primary care by optimising medicines use</a:t>
              </a:r>
            </a:p>
            <a:p>
              <a:pPr>
                <a:spcAft>
                  <a:spcPts val="350"/>
                </a:spcAft>
                <a:defRPr/>
              </a:pPr>
              <a:endParaRPr lang="en-US" b="1" dirty="0" smtClean="0">
                <a:solidFill>
                  <a:srgbClr val="FFFFFF">
                    <a:lumMod val="75000"/>
                  </a:srgbClr>
                </a:solidFill>
              </a:endParaRPr>
            </a:p>
            <a:p>
              <a:pPr>
                <a:spcAft>
                  <a:spcPts val="350"/>
                </a:spcAft>
                <a:defRPr/>
              </a:pPr>
              <a:r>
                <a:rPr lang="en-US" b="1" dirty="0" smtClean="0">
                  <a:solidFill>
                    <a:srgbClr val="FFFFFF">
                      <a:lumMod val="75000"/>
                    </a:srgbClr>
                  </a:solidFill>
                </a:rPr>
                <a:t>3. </a:t>
              </a:r>
              <a:r>
                <a:rPr lang="en-US" b="1" dirty="0">
                  <a:solidFill>
                    <a:srgbClr val="FFFFFF">
                      <a:lumMod val="75000"/>
                    </a:srgbClr>
                  </a:solidFill>
                </a:rPr>
                <a:t>Self-management: patient-carer </a:t>
              </a:r>
              <a:r>
                <a:rPr lang="en-US" b="1" dirty="0" smtClean="0">
                  <a:solidFill>
                    <a:srgbClr val="FFFFFF">
                      <a:lumMod val="75000"/>
                    </a:srgbClr>
                  </a:solidFill>
                </a:rPr>
                <a:t>communities</a:t>
              </a:r>
              <a:endParaRPr lang="en-US" b="1" dirty="0">
                <a:solidFill>
                  <a:srgbClr val="FFFFFF">
                    <a:lumMod val="75000"/>
                  </a:srgbClr>
                </a:solidFill>
              </a:endParaRPr>
            </a:p>
            <a:p>
              <a:pPr>
                <a:spcAft>
                  <a:spcPts val="350"/>
                </a:spcAft>
                <a:defRPr/>
              </a:pPr>
              <a:endParaRPr lang="en-US" b="1" dirty="0" smtClean="0">
                <a:solidFill>
                  <a:srgbClr val="FFFFFF">
                    <a:lumMod val="75000"/>
                  </a:srgbClr>
                </a:solidFill>
              </a:endParaRPr>
            </a:p>
            <a:p>
              <a:pPr>
                <a:spcAft>
                  <a:spcPts val="350"/>
                </a:spcAft>
                <a:defRPr/>
              </a:pPr>
              <a:r>
                <a:rPr lang="en-US" b="1" dirty="0" smtClean="0">
                  <a:solidFill>
                    <a:srgbClr val="00ADC6"/>
                  </a:solidFill>
                </a:rPr>
                <a:t>4. Telehealth/telecare</a:t>
              </a:r>
            </a:p>
            <a:p>
              <a:pPr>
                <a:spcAft>
                  <a:spcPts val="350"/>
                </a:spcAft>
                <a:defRPr/>
              </a:pPr>
              <a:endParaRPr lang="en-US" b="1" dirty="0" smtClean="0">
                <a:solidFill>
                  <a:srgbClr val="FFFFFF">
                    <a:lumMod val="75000"/>
                  </a:srgbClr>
                </a:solidFill>
              </a:endParaRPr>
            </a:p>
            <a:p>
              <a:pPr>
                <a:spcAft>
                  <a:spcPts val="350"/>
                </a:spcAft>
                <a:defRPr/>
              </a:pPr>
              <a:r>
                <a:rPr lang="en-US" b="1" dirty="0" smtClean="0">
                  <a:solidFill>
                    <a:srgbClr val="FFFFFF">
                      <a:lumMod val="75000"/>
                    </a:srgbClr>
                  </a:solidFill>
                </a:rPr>
                <a:t>5. Case </a:t>
              </a:r>
              <a:r>
                <a:rPr lang="en-US" b="1" dirty="0">
                  <a:solidFill>
                    <a:srgbClr val="FFFFFF">
                      <a:lumMod val="75000"/>
                    </a:srgbClr>
                  </a:solidFill>
                </a:rPr>
                <a:t>management and coordinated </a:t>
              </a:r>
              <a:r>
                <a:rPr lang="en-US" b="1" dirty="0" smtClean="0">
                  <a:solidFill>
                    <a:srgbClr val="FFFFFF">
                      <a:lumMod val="75000"/>
                    </a:srgbClr>
                  </a:solidFill>
                </a:rPr>
                <a:t>care</a:t>
              </a:r>
              <a:endParaRPr lang="en-US" b="1" dirty="0">
                <a:solidFill>
                  <a:srgbClr val="FFFFFF">
                    <a:lumMod val="75000"/>
                  </a:srgbClr>
                </a:solidFill>
              </a:endParaRPr>
            </a:p>
            <a:p>
              <a:pPr>
                <a:spcAft>
                  <a:spcPts val="350"/>
                </a:spcAft>
                <a:defRPr/>
              </a:pPr>
              <a:endParaRPr lang="en-US" b="1" dirty="0" smtClean="0">
                <a:solidFill>
                  <a:srgbClr val="FFFFFF">
                    <a:lumMod val="75000"/>
                  </a:srgbClr>
                </a:solidFill>
              </a:endParaRPr>
            </a:p>
            <a:p>
              <a:pPr>
                <a:spcAft>
                  <a:spcPts val="350"/>
                </a:spcAft>
                <a:defRPr/>
              </a:pPr>
              <a:r>
                <a:rPr lang="en-US" b="1" dirty="0" smtClean="0">
                  <a:solidFill>
                    <a:srgbClr val="FFFFFF">
                      <a:lumMod val="75000"/>
                    </a:srgbClr>
                  </a:solidFill>
                </a:rPr>
                <a:t>6. Mental </a:t>
              </a:r>
              <a:r>
                <a:rPr lang="en-US" b="1" dirty="0">
                  <a:solidFill>
                    <a:srgbClr val="FFFFFF">
                      <a:lumMod val="75000"/>
                    </a:srgbClr>
                  </a:solidFill>
                </a:rPr>
                <a:t>Health – Rapid Assessment Interface and Discharge (RAID</a:t>
              </a:r>
              <a:r>
                <a:rPr lang="en-US" b="1" dirty="0" smtClean="0">
                  <a:solidFill>
                    <a:srgbClr val="FFFFFF">
                      <a:lumMod val="75000"/>
                    </a:srgbClr>
                  </a:solidFill>
                </a:rPr>
                <a:t>)</a:t>
              </a:r>
              <a:endParaRPr lang="en-US" b="1" dirty="0">
                <a:solidFill>
                  <a:srgbClr val="FFFFFF">
                    <a:lumMod val="75000"/>
                  </a:srgbClr>
                </a:solidFill>
              </a:endParaRPr>
            </a:p>
            <a:p>
              <a:pPr>
                <a:spcAft>
                  <a:spcPts val="350"/>
                </a:spcAft>
                <a:defRPr/>
              </a:pPr>
              <a:endParaRPr lang="en-US" b="1" dirty="0" smtClean="0">
                <a:solidFill>
                  <a:srgbClr val="FFFFFF">
                    <a:lumMod val="75000"/>
                  </a:srgbClr>
                </a:solidFill>
              </a:endParaRPr>
            </a:p>
            <a:p>
              <a:pPr>
                <a:spcAft>
                  <a:spcPts val="350"/>
                </a:spcAft>
              </a:pPr>
              <a:r>
                <a:rPr lang="en-GB" b="1" dirty="0" smtClean="0">
                  <a:solidFill>
                    <a:srgbClr val="FFFFFF">
                      <a:lumMod val="75000"/>
                    </a:srgbClr>
                  </a:solidFill>
                  <a:cs typeface="Arial" charset="0"/>
                </a:rPr>
                <a:t>7. Dementia Pathway</a:t>
              </a:r>
              <a:endParaRPr lang="en-GB" b="1" dirty="0">
                <a:solidFill>
                  <a:srgbClr val="FFFFFF">
                    <a:lumMod val="75000"/>
                  </a:srgbClr>
                </a:solidFill>
                <a:cs typeface="Arial" charset="0"/>
              </a:endParaRPr>
            </a:p>
            <a:p>
              <a:pPr>
                <a:spcAft>
                  <a:spcPts val="350"/>
                </a:spcAft>
                <a:defRPr/>
              </a:pPr>
              <a:endParaRPr lang="en-US" b="1" dirty="0" smtClean="0">
                <a:solidFill>
                  <a:srgbClr val="FFFFFF">
                    <a:lumMod val="75000"/>
                  </a:srgbClr>
                </a:solidFill>
              </a:endParaRPr>
            </a:p>
            <a:p>
              <a:pPr>
                <a:spcAft>
                  <a:spcPts val="350"/>
                </a:spcAft>
                <a:defRPr/>
              </a:pPr>
              <a:r>
                <a:rPr lang="en-US" b="1" dirty="0" smtClean="0">
                  <a:solidFill>
                    <a:srgbClr val="FFFFFF">
                      <a:lumMod val="75000"/>
                    </a:srgbClr>
                  </a:solidFill>
                </a:rPr>
                <a:t>8. Palliative care</a:t>
              </a:r>
              <a:endParaRPr lang="en-US" b="1" dirty="0">
                <a:solidFill>
                  <a:srgbClr val="FFFFFF">
                    <a:lumMod val="75000"/>
                  </a:srgbClr>
                </a:solidFill>
              </a:endParaRPr>
            </a:p>
          </p:txBody>
        </p:sp>
        <p:pic>
          <p:nvPicPr>
            <p:cNvPr id="17" name="Picture 6" descr="\\Cagmasrv1\sso$\Gestion_Deloitte\Global_Brand\- Templates\Icons\Iconography Deloitte\Icon_Laptop_DarkGree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5799" y="3508469"/>
              <a:ext cx="336377" cy="3561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jsauvageau\Desktop\5.png"/>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5305152"/>
              <a:ext cx="336377" cy="41004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C:\Users\jsauvageau\Desktop\2.png"/>
            <p:cNvPicPr>
              <a:picLocks noChangeAspect="1" noChangeArrowheads="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6001020"/>
              <a:ext cx="336377" cy="27401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6" descr="C:\Users\davichapman\Documents\Research Services\Icons Color Library\Icon_People_group_MBlue.png"/>
            <p:cNvPicPr>
              <a:picLocks noChangeAspect="1" noChangeArrowheads="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2845319"/>
              <a:ext cx="336377" cy="31241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1" descr="C:\Users\davichapman\Documents\Research Services\Icons Color Library\Icon_Capsule_DGray.png"/>
            <p:cNvPicPr>
              <a:picLocks noChangeAspect="1" noChangeArrowheads="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2235105"/>
              <a:ext cx="336377" cy="33574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C:\Users\jsauvageau\Desktop\4.png"/>
            <p:cNvPicPr>
              <a:picLocks noChangeAspect="1" noChangeArrowheads="1"/>
            </p:cNvPicPr>
            <p:nvPr/>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4207283"/>
              <a:ext cx="336377" cy="25951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7" descr="\\Cagmasrv1\sso$\Gestion_Deloitte\Global_Brand\- Templates\Icons\Iconography Deloitte\Icon_Stethoscope_Green.png"/>
            <p:cNvPicPr>
              <a:picLocks noChangeAspect="1" noChangeArrowheads="1"/>
            </p:cNvPicPr>
            <p:nvPr/>
          </p:nvPicPr>
          <p:blipFill>
            <a:blip r:embed="rId14" cstate="print">
              <a:duotone>
                <a:schemeClr val="bg2">
                  <a:shade val="45000"/>
                  <a:satMod val="135000"/>
                </a:schemeClr>
                <a:prstClr val="white"/>
              </a:duotone>
              <a:extLst>
                <a:ext uri="{BEBA8EAE-BF5A-486C-A8C5-ECC9F3942E4B}">
                  <a14:imgProps xmlns:a14="http://schemas.microsoft.com/office/drawing/2010/main">
                    <a14:imgLayer r:embed="rId1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35799" y="1567616"/>
              <a:ext cx="336377" cy="38257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8" descr="C:\Users\jsauvageau\Desktop\3.png"/>
            <p:cNvPicPr>
              <a:picLocks noChangeAspect="1" noChangeArrowheads="1"/>
            </p:cNvPicPr>
            <p:nvPr/>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4806321"/>
              <a:ext cx="336377" cy="3027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024773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3343506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715"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Case study: telehealth and telecare</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26</a:t>
            </a:fld>
            <a:endParaRPr lang="en-GB">
              <a:solidFill>
                <a:prstClr val="black"/>
              </a:solidFill>
            </a:endParaRPr>
          </a:p>
        </p:txBody>
      </p:sp>
      <p:sp>
        <p:nvSpPr>
          <p:cNvPr id="2" name="Text Placeholder 1"/>
          <p:cNvSpPr>
            <a:spLocks noGrp="1"/>
          </p:cNvSpPr>
          <p:nvPr>
            <p:ph type="body" sz="quarter" idx="13"/>
          </p:nvPr>
        </p:nvSpPr>
        <p:spPr>
          <a:xfrm>
            <a:off x="358774" y="1243308"/>
            <a:ext cx="8499600" cy="463846"/>
          </a:xfrm>
        </p:spPr>
        <p:txBody>
          <a:bodyPr/>
          <a:lstStyle/>
          <a:p>
            <a:r>
              <a:rPr lang="en-GB" dirty="0">
                <a:solidFill>
                  <a:prstClr val="black"/>
                </a:solidFill>
              </a:rPr>
              <a:t>A broad range of </a:t>
            </a:r>
            <a:r>
              <a:rPr lang="en-GB" dirty="0" err="1">
                <a:solidFill>
                  <a:prstClr val="black"/>
                </a:solidFill>
              </a:rPr>
              <a:t>telehealth</a:t>
            </a:r>
            <a:r>
              <a:rPr lang="en-GB" dirty="0">
                <a:solidFill>
                  <a:prstClr val="black"/>
                </a:solidFill>
              </a:rPr>
              <a:t> / </a:t>
            </a:r>
            <a:r>
              <a:rPr lang="en-GB" dirty="0" err="1">
                <a:solidFill>
                  <a:prstClr val="black"/>
                </a:solidFill>
              </a:rPr>
              <a:t>telecare</a:t>
            </a:r>
            <a:r>
              <a:rPr lang="en-GB" dirty="0">
                <a:solidFill>
                  <a:prstClr val="black"/>
                </a:solidFill>
              </a:rPr>
              <a:t> interventions keep patients healthy and within their own home by allowing remote consultation with physicians, monitoring of vital signs or phone-based coaching in self-care </a:t>
            </a:r>
            <a:r>
              <a:rPr lang="en-GB" dirty="0" smtClean="0">
                <a:solidFill>
                  <a:prstClr val="black"/>
                </a:solidFill>
              </a:rPr>
              <a:t>methods</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459127562"/>
              </p:ext>
            </p:extLst>
          </p:nvPr>
        </p:nvGraphicFramePr>
        <p:xfrm>
          <a:off x="355434" y="1853006"/>
          <a:ext cx="8389194" cy="340641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17428"/>
                <a:gridCol w="7171766"/>
              </a:tblGrid>
              <a:tr h="449859">
                <a:tc>
                  <a:txBody>
                    <a:bodyPr/>
                    <a:lstStyle/>
                    <a:p>
                      <a:r>
                        <a:rPr lang="en-GB" sz="1000" dirty="0" smtClean="0">
                          <a:solidFill>
                            <a:schemeClr val="tx1"/>
                          </a:solidFill>
                          <a:latin typeface="+mj-lt"/>
                        </a:rPr>
                        <a:t>Name and source of literature</a:t>
                      </a:r>
                      <a:endParaRPr lang="en-GB" sz="1000"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l" eaLnBrk="1" hangingPunct="1"/>
                      <a:r>
                        <a:rPr lang="en-GB" sz="1000" b="0" i="0" dirty="0" smtClean="0">
                          <a:solidFill>
                            <a:schemeClr val="tx1"/>
                          </a:solidFill>
                          <a:latin typeface="+mj-lt"/>
                          <a:cs typeface="Arial" charset="0"/>
                        </a:rPr>
                        <a:t>Telehealth</a:t>
                      </a:r>
                      <a:r>
                        <a:rPr lang="en-GB" sz="1000" b="0" i="0" baseline="0" dirty="0" smtClean="0">
                          <a:solidFill>
                            <a:schemeClr val="tx1"/>
                          </a:solidFill>
                          <a:latin typeface="+mj-lt"/>
                          <a:cs typeface="Arial" charset="0"/>
                        </a:rPr>
                        <a:t> for older patients and those with long-term conditions at Airedale NHS Foundation Trust, from </a:t>
                      </a:r>
                      <a:r>
                        <a:rPr lang="en-GB" sz="1000" b="0" i="1" baseline="0" dirty="0" smtClean="0">
                          <a:solidFill>
                            <a:schemeClr val="tx1"/>
                          </a:solidFill>
                          <a:latin typeface="+mj-lt"/>
                          <a:cs typeface="Arial" charset="0"/>
                        </a:rPr>
                        <a:t>'Airedale shares telemedicine success at global event' </a:t>
                      </a:r>
                      <a:r>
                        <a:rPr lang="en-GB" sz="1000" b="0" i="0" baseline="0" dirty="0" smtClean="0">
                          <a:solidFill>
                            <a:schemeClr val="tx1"/>
                          </a:solidFill>
                          <a:latin typeface="+mj-lt"/>
                          <a:cs typeface="Arial" charset="0"/>
                        </a:rPr>
                        <a:t>(Airedale NHS FT, 3 July 2013)</a:t>
                      </a:r>
                      <a:r>
                        <a:rPr lang="en-GB" sz="1000" dirty="0" smtClean="0">
                          <a:hlinkClick r:id=""/>
                        </a:rPr>
                        <a:t> </a:t>
                      </a:r>
                    </a:p>
                    <a:p>
                      <a:pPr algn="l" eaLnBrk="1" hangingPunct="1"/>
                      <a:r>
                        <a:rPr lang="en-GB" sz="1000" dirty="0" smtClean="0">
                          <a:hlinkClick r:id=""/>
                        </a:rPr>
                        <a:t>http://www.airedale-trust.nhs.uk/Media/NewsItems/2013/News03July13.html</a:t>
                      </a:r>
                      <a:endParaRPr lang="en-GB" sz="1000" b="0" i="0" dirty="0" smtClean="0">
                        <a:solidFill>
                          <a:schemeClr val="tx1"/>
                        </a:solidFill>
                        <a:latin typeface="+mj-lt"/>
                        <a:cs typeface="Arial" charset="0"/>
                      </a:endParaRPr>
                    </a:p>
                  </a:txBody>
                  <a:tcPr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949702">
                <a:tc>
                  <a:txBody>
                    <a:bodyPr/>
                    <a:lstStyle/>
                    <a:p>
                      <a:r>
                        <a:rPr lang="en-GB" sz="1000" b="1" dirty="0" smtClean="0">
                          <a:solidFill>
                            <a:schemeClr val="tx1"/>
                          </a:solidFill>
                          <a:latin typeface="+mj-lt"/>
                        </a:rPr>
                        <a:t>Description of intervention</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r>
                        <a:rPr lang="en-GB" sz="1000" b="0" dirty="0" smtClean="0">
                          <a:solidFill>
                            <a:schemeClr val="tx1"/>
                          </a:solidFill>
                          <a:latin typeface="+mj-lt"/>
                          <a:cs typeface="Arial" charset="0"/>
                        </a:rPr>
                        <a:t>Airedale Hospital has a Telehealth Hub on site, which connects to over 1,000 patients across Airedale Hospital’s catchment area.</a:t>
                      </a:r>
                      <a:r>
                        <a:rPr lang="en-GB" sz="1000" b="0" baseline="0" dirty="0" smtClean="0">
                          <a:solidFill>
                            <a:schemeClr val="tx1"/>
                          </a:solidFill>
                          <a:latin typeface="+mj-lt"/>
                          <a:cs typeface="Arial" charset="0"/>
                        </a:rPr>
                        <a:t> These </a:t>
                      </a:r>
                      <a:r>
                        <a:rPr lang="en-GB" sz="1000" b="0" dirty="0" smtClean="0">
                          <a:solidFill>
                            <a:schemeClr val="tx1"/>
                          </a:solidFill>
                          <a:latin typeface="+mj-lt"/>
                          <a:cs typeface="Arial" charset="0"/>
                        </a:rPr>
                        <a:t>include</a:t>
                      </a:r>
                      <a:r>
                        <a:rPr lang="en-GB" sz="1000" b="0" baseline="0" dirty="0" smtClean="0">
                          <a:solidFill>
                            <a:schemeClr val="tx1"/>
                          </a:solidFill>
                          <a:latin typeface="+mj-lt"/>
                          <a:cs typeface="Arial" charset="0"/>
                        </a:rPr>
                        <a:t> </a:t>
                      </a:r>
                      <a:r>
                        <a:rPr lang="en-GB" sz="1000" b="0" dirty="0" smtClean="0">
                          <a:solidFill>
                            <a:schemeClr val="tx1"/>
                          </a:solidFill>
                          <a:latin typeface="+mj-lt"/>
                          <a:cs typeface="Arial" charset="0"/>
                        </a:rPr>
                        <a:t>those with chronic heart failure, chronic obstructive pulmonary disease (COPD), diabetes</a:t>
                      </a:r>
                      <a:r>
                        <a:rPr lang="en-GB" sz="1000" b="0" baseline="0" dirty="0" smtClean="0">
                          <a:solidFill>
                            <a:schemeClr val="tx1"/>
                          </a:solidFill>
                          <a:latin typeface="+mj-lt"/>
                          <a:cs typeface="Arial" charset="0"/>
                        </a:rPr>
                        <a:t> </a:t>
                      </a:r>
                      <a:r>
                        <a:rPr lang="en-GB" sz="1000" b="0" dirty="0" smtClean="0">
                          <a:solidFill>
                            <a:schemeClr val="tx1"/>
                          </a:solidFill>
                          <a:latin typeface="+mj-lt"/>
                          <a:cs typeface="Arial" charset="0"/>
                        </a:rPr>
                        <a:t>and the frail elderly living at home</a:t>
                      </a:r>
                      <a:r>
                        <a:rPr lang="en-GB" sz="1000" b="0" baseline="0" dirty="0" smtClean="0">
                          <a:solidFill>
                            <a:schemeClr val="tx1"/>
                          </a:solidFill>
                          <a:latin typeface="+mj-lt"/>
                          <a:cs typeface="Arial" charset="0"/>
                        </a:rPr>
                        <a:t> and</a:t>
                      </a:r>
                      <a:r>
                        <a:rPr lang="en-GB" sz="1000" b="0" dirty="0" smtClean="0">
                          <a:solidFill>
                            <a:schemeClr val="tx1"/>
                          </a:solidFill>
                          <a:latin typeface="+mj-lt"/>
                          <a:cs typeface="Arial" charset="0"/>
                        </a:rPr>
                        <a:t> in 33 residential and nursing homes via secure video links. The service allows them to have face-to-face consultations with nurses and doctors 24 hours a day, seven days a week. Patients can view consultants on either their own TV with a set top box or a mobile video system. The system also covers several GP surgeries, 20 prisons and </a:t>
                      </a:r>
                      <a:r>
                        <a:rPr lang="en-GB" sz="1000" b="0" dirty="0" err="1" smtClean="0">
                          <a:solidFill>
                            <a:schemeClr val="tx1"/>
                          </a:solidFill>
                          <a:latin typeface="+mj-lt"/>
                          <a:cs typeface="Arial" charset="0"/>
                        </a:rPr>
                        <a:t>Manorlands</a:t>
                      </a:r>
                      <a:r>
                        <a:rPr lang="en-GB" sz="1000" b="0" dirty="0" smtClean="0">
                          <a:solidFill>
                            <a:schemeClr val="tx1"/>
                          </a:solidFill>
                          <a:latin typeface="+mj-lt"/>
                          <a:cs typeface="Arial" charset="0"/>
                        </a:rPr>
                        <a:t> Hospice.</a:t>
                      </a: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824741">
                <a:tc>
                  <a:txBody>
                    <a:bodyPr/>
                    <a:lstStyle/>
                    <a:p>
                      <a:r>
                        <a:rPr lang="en-GB" sz="1000" b="1" dirty="0" smtClean="0">
                          <a:solidFill>
                            <a:schemeClr val="tx1"/>
                          </a:solidFill>
                          <a:latin typeface="+mj-lt"/>
                        </a:rPr>
                        <a:t>Clinical outcomes</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l" eaLnBrk="1" hangingPunct="1"/>
                      <a:r>
                        <a:rPr lang="en-GB" sz="1000" b="0" dirty="0" smtClean="0">
                          <a:solidFill>
                            <a:schemeClr val="tx1"/>
                          </a:solidFill>
                          <a:latin typeface="+mj-lt"/>
                          <a:cs typeface="Arial" charset="0"/>
                        </a:rPr>
                        <a:t>Compared</a:t>
                      </a:r>
                      <a:r>
                        <a:rPr lang="en-GB" sz="1000" b="0" baseline="0" dirty="0" smtClean="0">
                          <a:solidFill>
                            <a:schemeClr val="tx1"/>
                          </a:solidFill>
                          <a:latin typeface="+mj-lt"/>
                          <a:cs typeface="Arial" charset="0"/>
                        </a:rPr>
                        <a:t> to the year before intervention, </a:t>
                      </a:r>
                      <a:r>
                        <a:rPr lang="en-GB" sz="1000" b="0" kern="1200" dirty="0" smtClean="0">
                          <a:solidFill>
                            <a:schemeClr val="tx1"/>
                          </a:solidFill>
                          <a:latin typeface="+mn-lt"/>
                          <a:ea typeface="+mn-ea"/>
                          <a:cs typeface="Arial" charset="0"/>
                        </a:rPr>
                        <a:t>telehealth delivered, </a:t>
                      </a:r>
                      <a:r>
                        <a:rPr lang="en-GB" sz="1000" b="0" baseline="0" dirty="0" smtClean="0">
                          <a:solidFill>
                            <a:schemeClr val="tx1"/>
                          </a:solidFill>
                          <a:latin typeface="+mj-lt"/>
                          <a:cs typeface="Arial" charset="0"/>
                        </a:rPr>
                        <a:t>i</a:t>
                      </a:r>
                      <a:r>
                        <a:rPr lang="en-GB" sz="1000" b="0" dirty="0" smtClean="0">
                          <a:solidFill>
                            <a:schemeClr val="tx1"/>
                          </a:solidFill>
                          <a:latin typeface="+mj-lt"/>
                          <a:cs typeface="Arial" charset="0"/>
                        </a:rPr>
                        <a:t>n the 12</a:t>
                      </a:r>
                      <a:r>
                        <a:rPr lang="en-GB" sz="1000" b="0" baseline="0" dirty="0" smtClean="0">
                          <a:solidFill>
                            <a:schemeClr val="tx1"/>
                          </a:solidFill>
                          <a:latin typeface="+mj-lt"/>
                          <a:cs typeface="Arial" charset="0"/>
                        </a:rPr>
                        <a:t> months post-intervention</a:t>
                      </a:r>
                      <a:r>
                        <a:rPr lang="en-GB" sz="1000" b="0" dirty="0" smtClean="0">
                          <a:solidFill>
                            <a:schemeClr val="tx1"/>
                          </a:solidFill>
                          <a:latin typeface="+mj-lt"/>
                          <a:cs typeface="Arial" charset="0"/>
                        </a:rPr>
                        <a:t>, for nursing</a:t>
                      </a:r>
                      <a:r>
                        <a:rPr lang="en-GB" sz="1000" b="0" baseline="0" dirty="0" smtClean="0">
                          <a:solidFill>
                            <a:schemeClr val="tx1"/>
                          </a:solidFill>
                          <a:latin typeface="+mj-lt"/>
                          <a:cs typeface="Arial" charset="0"/>
                        </a:rPr>
                        <a:t> </a:t>
                      </a:r>
                      <a:r>
                        <a:rPr lang="en-GB" sz="1000" b="0" dirty="0" smtClean="0">
                          <a:solidFill>
                            <a:schemeClr val="tx1"/>
                          </a:solidFill>
                          <a:latin typeface="+mj-lt"/>
                          <a:cs typeface="Arial" charset="0"/>
                        </a:rPr>
                        <a:t>home patients,</a:t>
                      </a:r>
                      <a:r>
                        <a:rPr lang="en-GB" sz="1000" b="0" baseline="0" dirty="0" smtClean="0">
                          <a:solidFill>
                            <a:schemeClr val="tx1"/>
                          </a:solidFill>
                          <a:latin typeface="+mj-lt"/>
                          <a:cs typeface="Arial" charset="0"/>
                        </a:rPr>
                        <a:t> </a:t>
                      </a:r>
                      <a:r>
                        <a:rPr lang="en-GB" sz="1000" b="0" dirty="0" smtClean="0">
                          <a:solidFill>
                            <a:schemeClr val="tx1"/>
                          </a:solidFill>
                          <a:latin typeface="+mj-lt"/>
                          <a:cs typeface="Arial" charset="0"/>
                        </a:rPr>
                        <a:t>a:</a:t>
                      </a:r>
                    </a:p>
                    <a:p>
                      <a:pPr marL="171450" indent="-171450" algn="l" eaLnBrk="1" hangingPunct="1">
                        <a:buFont typeface="Arial" pitchFamily="34" charset="0"/>
                        <a:buChar char="•"/>
                      </a:pPr>
                      <a:r>
                        <a:rPr lang="en-GB" sz="1000" b="0" dirty="0" smtClean="0">
                          <a:solidFill>
                            <a:schemeClr val="tx1"/>
                          </a:solidFill>
                          <a:latin typeface="+mj-lt"/>
                          <a:cs typeface="Arial" charset="0"/>
                        </a:rPr>
                        <a:t>69% reduction in A&amp;E visits;</a:t>
                      </a:r>
                    </a:p>
                    <a:p>
                      <a:pPr marL="171450" indent="-171450" algn="l" eaLnBrk="1" hangingPunct="1">
                        <a:buFont typeface="Arial" pitchFamily="34" charset="0"/>
                        <a:buChar char="•"/>
                      </a:pPr>
                      <a:r>
                        <a:rPr lang="en-GB" sz="1000" b="0" dirty="0" smtClean="0">
                          <a:solidFill>
                            <a:schemeClr val="tx1"/>
                          </a:solidFill>
                          <a:latin typeface="+mj-lt"/>
                          <a:cs typeface="Arial" charset="0"/>
                        </a:rPr>
                        <a:t>45% reduction in admissions from nursing homes; and a</a:t>
                      </a:r>
                    </a:p>
                    <a:p>
                      <a:pPr marL="171450" indent="-171450" algn="l" eaLnBrk="1" hangingPunct="1">
                        <a:buFont typeface="Arial" pitchFamily="34" charset="0"/>
                        <a:buChar char="•"/>
                      </a:pPr>
                      <a:r>
                        <a:rPr lang="en-GB" sz="1000" b="0" dirty="0" smtClean="0">
                          <a:solidFill>
                            <a:schemeClr val="tx1"/>
                          </a:solidFill>
                          <a:latin typeface="+mj-lt"/>
                          <a:cs typeface="Arial" charset="0"/>
                        </a:rPr>
                        <a:t>30% reduction</a:t>
                      </a:r>
                      <a:r>
                        <a:rPr lang="en-GB" sz="1000" b="0" baseline="0" dirty="0" smtClean="0">
                          <a:solidFill>
                            <a:schemeClr val="tx1"/>
                          </a:solidFill>
                          <a:latin typeface="+mj-lt"/>
                          <a:cs typeface="Arial" charset="0"/>
                        </a:rPr>
                        <a:t> in length of inpatient stay from nursing homes</a:t>
                      </a: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449859">
                <a:tc>
                  <a:txBody>
                    <a:bodyPr/>
                    <a:lstStyle/>
                    <a:p>
                      <a:r>
                        <a:rPr lang="en-GB" sz="1000" b="1" dirty="0" smtClean="0">
                          <a:solidFill>
                            <a:schemeClr val="tx1"/>
                          </a:solidFill>
                          <a:latin typeface="+mj-lt"/>
                        </a:rPr>
                        <a:t>Financial outcomes</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000" b="0" dirty="0" smtClean="0">
                          <a:solidFill>
                            <a:schemeClr val="tx1"/>
                          </a:solidFill>
                          <a:latin typeface="+mj-lt"/>
                          <a:cs typeface="Arial" charset="0"/>
                        </a:rPr>
                        <a:t>While </a:t>
                      </a:r>
                      <a:r>
                        <a:rPr lang="en-GB" sz="1000" b="0" baseline="0" dirty="0" smtClean="0">
                          <a:solidFill>
                            <a:schemeClr val="tx1"/>
                          </a:solidFill>
                          <a:latin typeface="+mj-lt"/>
                          <a:cs typeface="Arial" charset="0"/>
                        </a:rPr>
                        <a:t>net financial benefits of the scheme have yet to be formally calculated, during its first 11 months of operation, the system has saved £330,000 gross by avoiding 124 admissions and 94 face-to-face clinic appointments.</a:t>
                      </a:r>
                      <a:endParaRPr lang="en-GB" sz="1000" b="0" dirty="0" smtClean="0">
                        <a:solidFill>
                          <a:schemeClr val="tx1"/>
                        </a:solidFill>
                        <a:latin typeface="+mj-lt"/>
                        <a:cs typeface="Arial"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449859">
                <a:tc>
                  <a:txBody>
                    <a:bodyPr/>
                    <a:lstStyle/>
                    <a:p>
                      <a:r>
                        <a:rPr lang="en-GB" sz="1000" b="1" dirty="0" smtClean="0">
                          <a:solidFill>
                            <a:schemeClr val="tx1"/>
                          </a:solidFill>
                          <a:latin typeface="+mj-lt"/>
                        </a:rPr>
                        <a:t>Relevance to Any town health system</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tx1"/>
                          </a:solidFill>
                          <a:latin typeface="+mj-lt"/>
                          <a:cs typeface="Arial" charset="0"/>
                        </a:rPr>
                        <a:t>This</a:t>
                      </a:r>
                      <a:r>
                        <a:rPr lang="en-GB" sz="1000" b="0" baseline="0" dirty="0" smtClean="0">
                          <a:solidFill>
                            <a:schemeClr val="tx1"/>
                          </a:solidFill>
                          <a:latin typeface="+mj-lt"/>
                          <a:cs typeface="Arial" charset="0"/>
                        </a:rPr>
                        <a:t> case study indicates the power of technology to deliver interventions which both improve the quality of care and clinical outcomes while potentially driving significant cost savings. Technology is likely to be a key enabler of delivering ‘better for less’ in the Any town health system of the future</a:t>
                      </a:r>
                      <a:endParaRPr lang="en-GB" sz="1000" b="0" dirty="0" smtClean="0">
                        <a:solidFill>
                          <a:schemeClr val="tx1"/>
                        </a:solidFill>
                        <a:latin typeface="+mj-lt"/>
                        <a:cs typeface="Arial"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069170394"/>
              </p:ext>
            </p:extLst>
          </p:nvPr>
        </p:nvGraphicFramePr>
        <p:xfrm>
          <a:off x="355434" y="5462697"/>
          <a:ext cx="8389194" cy="7924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17428"/>
                <a:gridCol w="7171766"/>
              </a:tblGrid>
              <a:tr h="264445">
                <a:tc>
                  <a:txBody>
                    <a:bodyPr/>
                    <a:lstStyle/>
                    <a:p>
                      <a:r>
                        <a:rPr lang="en-GB" sz="1000" b="1" dirty="0" smtClean="0">
                          <a:solidFill>
                            <a:schemeClr val="tx1"/>
                          </a:solidFill>
                          <a:latin typeface="+mj-lt"/>
                        </a:rPr>
                        <a:t>Other UK</a:t>
                      </a:r>
                      <a:r>
                        <a:rPr lang="en-GB" sz="1000" b="1" baseline="0" dirty="0" smtClean="0">
                          <a:solidFill>
                            <a:schemeClr val="tx1"/>
                          </a:solidFill>
                          <a:latin typeface="+mj-lt"/>
                        </a:rPr>
                        <a:t> examples</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000" b="0" baseline="0" dirty="0" smtClean="0">
                          <a:solidFill>
                            <a:schemeClr val="tx1"/>
                          </a:solidFill>
                          <a:latin typeface="+mj-lt"/>
                          <a:cs typeface="Arial" charset="0"/>
                        </a:rPr>
                        <a:t>John Cruickshank, Jon </a:t>
                      </a:r>
                      <a:r>
                        <a:rPr lang="en-GB" sz="1000" b="0" baseline="0" dirty="0" err="1" smtClean="0">
                          <a:solidFill>
                            <a:schemeClr val="tx1"/>
                          </a:solidFill>
                          <a:latin typeface="+mj-lt"/>
                          <a:cs typeface="Arial" charset="0"/>
                        </a:rPr>
                        <a:t>Paxman</a:t>
                      </a:r>
                      <a:r>
                        <a:rPr lang="en-GB" sz="1000" b="0" baseline="0" dirty="0" smtClean="0">
                          <a:solidFill>
                            <a:schemeClr val="tx1"/>
                          </a:solidFill>
                          <a:latin typeface="+mj-lt"/>
                          <a:cs typeface="Arial" charset="0"/>
                        </a:rPr>
                        <a:t>, ‘Yorkshire &amp; the Humber Telehealth Hub: Project Evaluation January 2013’ (</a:t>
                      </a:r>
                      <a:r>
                        <a:rPr lang="en-GB" sz="1000" b="0" i="0" baseline="0" dirty="0" smtClean="0">
                          <a:solidFill>
                            <a:schemeClr val="tx1"/>
                          </a:solidFill>
                          <a:latin typeface="+mj-lt"/>
                          <a:cs typeface="Arial" charset="0"/>
                        </a:rPr>
                        <a:t>2020health, 2013); </a:t>
                      </a:r>
                      <a:r>
                        <a:rPr lang="en-GB" sz="1000" b="0" kern="1200" baseline="0" dirty="0" smtClean="0">
                          <a:solidFill>
                            <a:schemeClr val="tx1"/>
                          </a:solidFill>
                          <a:latin typeface="+mn-lt"/>
                          <a:ea typeface="+mn-ea"/>
                          <a:cs typeface="Arial" charset="0"/>
                        </a:rPr>
                        <a:t>3 million lives’ case studies</a:t>
                      </a:r>
                      <a:endParaRPr lang="en-GB" sz="1000" b="0" kern="1200" dirty="0" smtClean="0">
                        <a:solidFill>
                          <a:schemeClr val="tx1"/>
                        </a:solidFill>
                        <a:latin typeface="+mn-lt"/>
                        <a:ea typeface="+mn-ea"/>
                        <a:cs typeface="Arial"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66154">
                <a:tc>
                  <a:txBody>
                    <a:bodyPr/>
                    <a:lstStyle/>
                    <a:p>
                      <a:r>
                        <a:rPr lang="en-GB" sz="1000" b="1" dirty="0" smtClean="0">
                          <a:solidFill>
                            <a:schemeClr val="tx1"/>
                          </a:solidFill>
                          <a:latin typeface="+mj-lt"/>
                        </a:rPr>
                        <a:t>Other international examples</a:t>
                      </a:r>
                      <a:endParaRPr lang="en-GB" sz="1000" b="1" dirty="0">
                        <a:solidFill>
                          <a:schemeClr val="tx1"/>
                        </a:solidFill>
                        <a:latin typeface="+mj-lt"/>
                      </a:endParaRPr>
                    </a:p>
                  </a:txBody>
                  <a:tcPr marL="36000" marR="3600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000" b="0" kern="1200" dirty="0" smtClean="0">
                          <a:solidFill>
                            <a:schemeClr val="tx1"/>
                          </a:solidFill>
                          <a:latin typeface="+mn-lt"/>
                          <a:ea typeface="+mn-ea"/>
                          <a:cs typeface="Arial" charset="0"/>
                        </a:rPr>
                        <a:t>Veterans’ Health Administration (VHA) telecare/telehealth (United States); Natasha Curry &amp; Chris Ham, 'Clinical and Service Integration' (The King's Fund,</a:t>
                      </a:r>
                      <a:r>
                        <a:rPr lang="en-GB" sz="1000" b="0" kern="1200" baseline="0" dirty="0" smtClean="0">
                          <a:solidFill>
                            <a:schemeClr val="tx1"/>
                          </a:solidFill>
                          <a:latin typeface="+mn-lt"/>
                          <a:ea typeface="+mn-ea"/>
                          <a:cs typeface="Arial" charset="0"/>
                        </a:rPr>
                        <a:t> </a:t>
                      </a:r>
                      <a:r>
                        <a:rPr lang="en-GB" sz="1000" b="0" kern="1200" dirty="0" smtClean="0">
                          <a:solidFill>
                            <a:schemeClr val="tx1"/>
                          </a:solidFill>
                          <a:latin typeface="+mn-lt"/>
                          <a:ea typeface="+mn-ea"/>
                          <a:cs typeface="Arial" charset="0"/>
                        </a:rPr>
                        <a:t>2010)</a:t>
                      </a: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r>
            </a:tbl>
          </a:graphicData>
        </a:graphic>
      </p:graphicFrame>
      <p:pic>
        <p:nvPicPr>
          <p:cNvPr id="9" name="Picture 6" descr="\\Cagmasrv1\sso$\Gestion_Deloitte\Global_Brand\- Templates\Icons\Iconography Deloitte\Icon_Laptop_DarkGree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115" y="36018"/>
            <a:ext cx="448019" cy="474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9057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6293920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73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a:t>Case study: telehealth and telecare</a:t>
            </a:r>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27</a:t>
            </a:fld>
            <a:endParaRPr lang="en-GB">
              <a:solidFill>
                <a:prstClr val="black"/>
              </a:solidFill>
            </a:endParaRPr>
          </a:p>
        </p:txBody>
      </p:sp>
      <p:sp>
        <p:nvSpPr>
          <p:cNvPr id="3" name="Text Placeholder 2"/>
          <p:cNvSpPr>
            <a:spLocks noGrp="1"/>
          </p:cNvSpPr>
          <p:nvPr>
            <p:ph type="body" sz="quarter" idx="13"/>
          </p:nvPr>
        </p:nvSpPr>
        <p:spPr>
          <a:xfrm>
            <a:off x="358774" y="1268760"/>
            <a:ext cx="8499600" cy="463846"/>
          </a:xfrm>
        </p:spPr>
        <p:txBody>
          <a:bodyPr/>
          <a:lstStyle/>
          <a:p>
            <a:r>
              <a:rPr lang="en-GB" dirty="0">
                <a:solidFill>
                  <a:prstClr val="black"/>
                </a:solidFill>
              </a:rPr>
              <a:t>There are a number of other innovative case studies that could be further explored by local health economies – below we detail an international example from the Veterans’ Association Health Administration    </a:t>
            </a:r>
          </a:p>
        </p:txBody>
      </p:sp>
      <p:sp>
        <p:nvSpPr>
          <p:cNvPr id="10" name="Rectangle 9"/>
          <p:cNvSpPr/>
          <p:nvPr/>
        </p:nvSpPr>
        <p:spPr>
          <a:xfrm>
            <a:off x="401484" y="1977575"/>
            <a:ext cx="8385853" cy="2970044"/>
          </a:xfrm>
          <a:prstGeom prst="rect">
            <a:avLst/>
          </a:prstGeom>
        </p:spPr>
        <p:txBody>
          <a:bodyPr wrap="square">
            <a:spAutoFit/>
          </a:bodyPr>
          <a:lstStyle/>
          <a:p>
            <a:pPr algn="just"/>
            <a:r>
              <a:rPr lang="en-GB" sz="1100" b="1" dirty="0" smtClean="0">
                <a:solidFill>
                  <a:srgbClr val="00ADC6"/>
                </a:solidFill>
              </a:rPr>
              <a:t>Case study: Applying the evidence of impact of the Veterans’ Health Administration to the NHS in England</a:t>
            </a:r>
          </a:p>
          <a:p>
            <a:pPr algn="just"/>
            <a:endParaRPr lang="en-GB" sz="1100" dirty="0" smtClean="0">
              <a:solidFill>
                <a:prstClr val="black"/>
              </a:solidFill>
            </a:endParaRPr>
          </a:p>
          <a:p>
            <a:pPr algn="just"/>
            <a:r>
              <a:rPr lang="en-GB" sz="1100" dirty="0" smtClean="0">
                <a:solidFill>
                  <a:prstClr val="black"/>
                </a:solidFill>
              </a:rPr>
              <a:t>The VHA is a large, publicly-funded system delivering comprehensive services to a veteran population of 23 million, with an annual budget of over £30 billion. Using </a:t>
            </a:r>
            <a:r>
              <a:rPr lang="en-GB" sz="1100" dirty="0" err="1" smtClean="0">
                <a:solidFill>
                  <a:prstClr val="black"/>
                </a:solidFill>
              </a:rPr>
              <a:t>telehealth</a:t>
            </a:r>
            <a:r>
              <a:rPr lang="en-GB" sz="1100" dirty="0" smtClean="0">
                <a:solidFill>
                  <a:prstClr val="black"/>
                </a:solidFill>
              </a:rPr>
              <a:t>, VHA aims to support patients with long-term conditions through care ‘at a distance’ and self-management skills, leading to significant reductions in acute care. According to various studies, VHA consistently provides a more cost-effective and better quality of care than other health systems in the USA, with around 50,000 VHA patients receiving telehealth services in 2011. </a:t>
            </a:r>
          </a:p>
          <a:p>
            <a:pPr algn="just"/>
            <a:endParaRPr lang="en-GB" sz="1100" dirty="0">
              <a:solidFill>
                <a:prstClr val="black"/>
              </a:solidFill>
            </a:endParaRPr>
          </a:p>
          <a:p>
            <a:pPr algn="just"/>
            <a:r>
              <a:rPr lang="en-GB" sz="1100" dirty="0" smtClean="0">
                <a:solidFill>
                  <a:prstClr val="black"/>
                </a:solidFill>
              </a:rPr>
              <a:t>The programme relies on health informatics, disease management and home telehealth technologies to enhance access and improve healthcare services. With the use of telehealth, the VHA was able to integrate both vertically and virtually; in other words, the patient was treated in an integrated fashion by the appropriate VHA case organisation or non-VHA provider through the use of a care agreement and providers being able to integrate and share information via the patients Electronic Health Record, irrespective of location.</a:t>
            </a:r>
          </a:p>
          <a:p>
            <a:pPr algn="just"/>
            <a:endParaRPr lang="en-GB" sz="1100" dirty="0">
              <a:solidFill>
                <a:prstClr val="black"/>
              </a:solidFill>
            </a:endParaRPr>
          </a:p>
          <a:p>
            <a:pPr algn="just"/>
            <a:r>
              <a:rPr lang="en-GB" sz="1100" dirty="0" smtClean="0">
                <a:solidFill>
                  <a:prstClr val="black"/>
                </a:solidFill>
              </a:rPr>
              <a:t>Drawing parallels for England, based on the evidence from the VHA experience, reports suggest approximate decreases in bed utilisation for four key disease areas: diabetes (-20.4%), hypertension (-30.3%), heart failure (-25.9%), COPD (-20.7%), and depression (-56.4%).   </a:t>
            </a:r>
            <a:endParaRPr lang="en-GB" sz="1100" dirty="0">
              <a:solidFill>
                <a:prstClr val="black"/>
              </a:solidFill>
            </a:endParaRPr>
          </a:p>
        </p:txBody>
      </p:sp>
      <p:sp>
        <p:nvSpPr>
          <p:cNvPr id="2" name="TextBox 1"/>
          <p:cNvSpPr txBox="1"/>
          <p:nvPr/>
        </p:nvSpPr>
        <p:spPr>
          <a:xfrm>
            <a:off x="358775" y="6537709"/>
            <a:ext cx="8428562" cy="246221"/>
          </a:xfrm>
          <a:prstGeom prst="rect">
            <a:avLst/>
          </a:prstGeom>
          <a:noFill/>
        </p:spPr>
        <p:txBody>
          <a:bodyPr wrap="square" lIns="0" tIns="0" rIns="0" bIns="0" rtlCol="0">
            <a:spAutoFit/>
          </a:bodyPr>
          <a:lstStyle/>
          <a:p>
            <a:r>
              <a:rPr lang="en-GB" sz="800" b="1" dirty="0" smtClean="0">
                <a:solidFill>
                  <a:prstClr val="black"/>
                </a:solidFill>
                <a:cs typeface="Arial" pitchFamily="34" charset="0"/>
              </a:rPr>
              <a:t>Sources:</a:t>
            </a:r>
            <a:r>
              <a:rPr lang="en-GB" sz="800" dirty="0" smtClean="0">
                <a:solidFill>
                  <a:prstClr val="black"/>
                </a:solidFill>
                <a:cs typeface="Arial" pitchFamily="34" charset="0"/>
              </a:rPr>
              <a:t> ‘What can the NHS learn from the experience of the US Veterans Health Administration?’ (2020health, 2012); ‘Telecare and Telehealth –a game changer for health and social care’ (Deloitte Centre for Health Solutions, 2012)  </a:t>
            </a:r>
            <a:endParaRPr lang="en-GB" sz="800" dirty="0">
              <a:solidFill>
                <a:prstClr val="black"/>
              </a:solidFill>
              <a:cs typeface="Arial" pitchFamily="34" charset="0"/>
            </a:endParaRPr>
          </a:p>
        </p:txBody>
      </p:sp>
      <p:sp>
        <p:nvSpPr>
          <p:cNvPr id="17" name="Cloud Callout 16"/>
          <p:cNvSpPr/>
          <p:nvPr/>
        </p:nvSpPr>
        <p:spPr>
          <a:xfrm>
            <a:off x="7922508" y="1437686"/>
            <a:ext cx="1039905" cy="633410"/>
          </a:xfrm>
          <a:prstGeom prst="cloudCallout">
            <a:avLst>
              <a:gd name="adj1" fmla="val -44109"/>
              <a:gd name="adj2" fmla="val 76653"/>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b="1" dirty="0" smtClean="0">
                <a:solidFill>
                  <a:prstClr val="white"/>
                </a:solidFill>
              </a:rPr>
              <a:t>Innovators</a:t>
            </a:r>
            <a:endParaRPr lang="en-GB" sz="800" b="1" dirty="0">
              <a:solidFill>
                <a:prstClr val="white"/>
              </a:solidFill>
            </a:endParaRPr>
          </a:p>
        </p:txBody>
      </p:sp>
      <p:pic>
        <p:nvPicPr>
          <p:cNvPr id="11" name="Picture 6" descr="\\Cagmasrv1\sso$\Gestion_Deloitte\Global_Brand\- Templates\Icons\Iconography Deloitte\Icon_Laptop_DarkGree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115" y="36018"/>
            <a:ext cx="448019" cy="474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3738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752499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765"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Impact of interventions </a:t>
            </a:r>
            <a:r>
              <a:rPr lang="en-GB" sz="2000" dirty="0"/>
              <a:t>on </a:t>
            </a:r>
            <a:r>
              <a:rPr lang="en-GB" sz="2000" dirty="0" smtClean="0"/>
              <a:t>quality</a:t>
            </a:r>
            <a:r>
              <a:rPr lang="en-GB" sz="2000" dirty="0"/>
              <a:t>: telehealth and telecare</a:t>
            </a:r>
            <a:endParaRPr lang="en-GB" sz="2000" dirty="0" smtClean="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28</a:t>
            </a:fld>
            <a:endParaRPr lang="en-GB" dirty="0">
              <a:solidFill>
                <a:prstClr val="black"/>
              </a:solidFill>
            </a:endParaRPr>
          </a:p>
        </p:txBody>
      </p:sp>
      <p:sp>
        <p:nvSpPr>
          <p:cNvPr id="2" name="Text Placeholder 1"/>
          <p:cNvSpPr>
            <a:spLocks noGrp="1"/>
          </p:cNvSpPr>
          <p:nvPr>
            <p:ph type="body" sz="quarter" idx="13"/>
          </p:nvPr>
        </p:nvSpPr>
        <p:spPr>
          <a:xfrm>
            <a:off x="358774" y="1243308"/>
            <a:ext cx="8499600" cy="279180"/>
          </a:xfrm>
        </p:spPr>
        <p:txBody>
          <a:bodyPr/>
          <a:lstStyle/>
          <a:p>
            <a:r>
              <a:rPr lang="en-GB" dirty="0" err="1">
                <a:solidFill>
                  <a:prstClr val="black"/>
                </a:solidFill>
              </a:rPr>
              <a:t>Telehealth</a:t>
            </a:r>
            <a:r>
              <a:rPr lang="en-GB" dirty="0">
                <a:solidFill>
                  <a:prstClr val="black"/>
                </a:solidFill>
              </a:rPr>
              <a:t> and </a:t>
            </a:r>
            <a:r>
              <a:rPr lang="en-GB" dirty="0" err="1">
                <a:solidFill>
                  <a:prstClr val="black"/>
                </a:solidFill>
              </a:rPr>
              <a:t>Telecare</a:t>
            </a:r>
            <a:r>
              <a:rPr lang="en-GB" dirty="0">
                <a:solidFill>
                  <a:prstClr val="black"/>
                </a:solidFill>
              </a:rPr>
              <a:t> </a:t>
            </a:r>
            <a:r>
              <a:rPr lang="en-GB" b="0" dirty="0">
                <a:solidFill>
                  <a:prstClr val="black"/>
                </a:solidFill>
              </a:rPr>
              <a:t>– </a:t>
            </a:r>
            <a:r>
              <a:rPr lang="en-GB" b="0" dirty="0">
                <a:solidFill>
                  <a:prstClr val="black"/>
                </a:solidFill>
                <a:cs typeface="Arial" charset="0"/>
              </a:rPr>
              <a:t>Airedale NHS Foundation </a:t>
            </a:r>
            <a:r>
              <a:rPr lang="en-GB" b="0" dirty="0" smtClean="0">
                <a:solidFill>
                  <a:prstClr val="black"/>
                </a:solidFill>
                <a:cs typeface="Arial" charset="0"/>
              </a:rPr>
              <a:t>Trust</a:t>
            </a:r>
            <a:endParaRPr lang="en-GB" b="0"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356289374"/>
              </p:ext>
            </p:extLst>
          </p:nvPr>
        </p:nvGraphicFramePr>
        <p:xfrm>
          <a:off x="358775" y="1484784"/>
          <a:ext cx="8389192" cy="4704902"/>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348839"/>
                <a:gridCol w="2247441"/>
                <a:gridCol w="649996"/>
                <a:gridCol w="3470313"/>
                <a:gridCol w="672603"/>
              </a:tblGrid>
              <a:tr h="378297">
                <a:tc>
                  <a:txBody>
                    <a:bodyPr/>
                    <a:lstStyle/>
                    <a:p>
                      <a:pPr algn="ctr"/>
                      <a:r>
                        <a:rPr lang="en-GB" sz="800" b="1" dirty="0" smtClean="0">
                          <a:solidFill>
                            <a:schemeClr val="tx1"/>
                          </a:solidFill>
                          <a:latin typeface="+mj-lt"/>
                        </a:rPr>
                        <a:t>Ambition</a:t>
                      </a:r>
                      <a:endParaRPr lang="en-GB" sz="800" b="1" dirty="0">
                        <a:solidFill>
                          <a:schemeClr val="tx1"/>
                        </a:solidFill>
                        <a:latin typeface="+mj-lt"/>
                      </a:endParaRPr>
                    </a:p>
                  </a:txBody>
                  <a:tcPr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800" b="1" i="0" dirty="0" smtClean="0">
                          <a:solidFill>
                            <a:schemeClr val="tx1"/>
                          </a:solidFill>
                          <a:latin typeface="+mj-lt"/>
                          <a:cs typeface="Arial" charset="0"/>
                        </a:rPr>
                        <a:t>CCG Indicator</a:t>
                      </a:r>
                    </a:p>
                  </a:txBody>
                  <a:tcPr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800" b="1" i="0" dirty="0" smtClean="0">
                          <a:solidFill>
                            <a:schemeClr val="tx1"/>
                          </a:solidFill>
                          <a:latin typeface="+mj-lt"/>
                          <a:cs typeface="Arial" charset="0"/>
                        </a:rPr>
                        <a:t>Indicator Number</a:t>
                      </a:r>
                    </a:p>
                  </a:txBody>
                  <a:tcPr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800" b="1" i="0" dirty="0" smtClean="0">
                          <a:solidFill>
                            <a:schemeClr val="tx1"/>
                          </a:solidFill>
                          <a:latin typeface="+mj-lt"/>
                          <a:cs typeface="Arial" charset="0"/>
                        </a:rPr>
                        <a:t>Effect of Intervention</a:t>
                      </a:r>
                    </a:p>
                  </a:txBody>
                  <a:tcPr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800" b="1" i="0" dirty="0" smtClean="0">
                          <a:solidFill>
                            <a:schemeClr val="tx1"/>
                          </a:solidFill>
                          <a:latin typeface="+mj-lt"/>
                          <a:cs typeface="Arial" charset="0"/>
                        </a:rPr>
                        <a:t>Effect on Quality</a:t>
                      </a:r>
                    </a:p>
                  </a:txBody>
                  <a:tcPr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4812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rPr>
                        <a:t>1. </a:t>
                      </a:r>
                      <a:r>
                        <a:rPr lang="en-GB" sz="800" dirty="0" smtClean="0"/>
                        <a:t>Secure additional years of life</a:t>
                      </a:r>
                      <a:endParaRPr lang="en-GB" sz="800" b="1" dirty="0">
                        <a:solidFill>
                          <a:schemeClr val="tx1"/>
                        </a:solidFill>
                        <a:latin typeface="+mj-lt"/>
                      </a:endParaRP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r>
                        <a:rPr lang="en-GB" sz="800" b="0" dirty="0" smtClean="0">
                          <a:solidFill>
                            <a:schemeClr val="tx1"/>
                          </a:solidFill>
                          <a:latin typeface="+mn-lt"/>
                          <a:cs typeface="Arial" charset="0"/>
                        </a:rPr>
                        <a:t>Potential years of life lost (PYLL) from causes considered amenable to healthcare - Adults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r>
                        <a:rPr lang="en-GB" sz="800" b="0" dirty="0" smtClean="0">
                          <a:solidFill>
                            <a:schemeClr val="tx1"/>
                          </a:solidFill>
                          <a:latin typeface="+mj-lt"/>
                          <a:cs typeface="Arial" charset="0"/>
                        </a:rPr>
                        <a:t>1.1</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rowSpan="2">
                  <a:txBody>
                    <a:bodyPr/>
                    <a:lstStyle/>
                    <a:p>
                      <a:pPr marL="0" indent="0" algn="l" eaLnBrk="1" hangingPunct="1">
                        <a:buFont typeface="Arial" pitchFamily="34" charset="0"/>
                        <a:buNone/>
                      </a:pPr>
                      <a:r>
                        <a:rPr lang="en-GB" sz="800" b="0" dirty="0" smtClean="0">
                          <a:solidFill>
                            <a:schemeClr val="tx1"/>
                          </a:solidFill>
                          <a:latin typeface="+mj-lt"/>
                          <a:cs typeface="Arial" charset="0"/>
                        </a:rPr>
                        <a:t>None yet defined for Airedale – however, other telecare</a:t>
                      </a:r>
                      <a:r>
                        <a:rPr lang="en-GB" sz="800" b="0" baseline="0" dirty="0" smtClean="0">
                          <a:solidFill>
                            <a:schemeClr val="tx1"/>
                          </a:solidFill>
                          <a:latin typeface="+mj-lt"/>
                          <a:cs typeface="Arial" charset="0"/>
                        </a:rPr>
                        <a:t> schemes have demonstrated a 45% decrease in mortality (and hence PYLL) among target patient groups</a:t>
                      </a:r>
                      <a:r>
                        <a:rPr lang="en-GB" sz="800" b="0" baseline="30000" dirty="0" smtClean="0">
                          <a:solidFill>
                            <a:schemeClr val="tx1"/>
                          </a:solidFill>
                          <a:latin typeface="+mj-lt"/>
                          <a:cs typeface="Arial" charset="0"/>
                        </a:rPr>
                        <a:t>1</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rowSpan="2">
                  <a:txBody>
                    <a:bodyPr/>
                    <a:lstStyle/>
                    <a:p>
                      <a:pPr marL="0" indent="0" algn="ctr" eaLnBrk="1" hangingPunct="1">
                        <a:buFont typeface="Arial" pitchFamily="34" charset="0"/>
                        <a:buNone/>
                      </a:pPr>
                      <a:endParaRPr lang="en-GB" sz="800" b="0" baseline="3000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48120">
                <a:tc vMerge="1">
                  <a:txBody>
                    <a:bodyPr/>
                    <a:lstStyle/>
                    <a:p>
                      <a:endParaRPr lang="en-GB"/>
                    </a:p>
                  </a:txBody>
                  <a:tcPr/>
                </a:tc>
                <a:tc>
                  <a:txBody>
                    <a:bodyPr/>
                    <a:lstStyle/>
                    <a:p>
                      <a:pPr marL="0" indent="0" algn="l" eaLnBrk="1" hangingPunct="1">
                        <a:buFont typeface="Arial" pitchFamily="34" charset="0"/>
                        <a:buNone/>
                      </a:pPr>
                      <a:r>
                        <a:rPr lang="en-GB" sz="800" b="0" dirty="0" smtClean="0">
                          <a:solidFill>
                            <a:schemeClr val="tx1"/>
                          </a:solidFill>
                          <a:latin typeface="+mn-lt"/>
                          <a:cs typeface="Arial" charset="0"/>
                        </a:rPr>
                        <a:t>Potential years of life lost (PYLL) from causes considered amenable to healthcare - Children and young people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r>
                        <a:rPr lang="en-GB" sz="800" b="0" dirty="0" smtClean="0">
                          <a:solidFill>
                            <a:schemeClr val="tx1"/>
                          </a:solidFill>
                          <a:latin typeface="+mj-lt"/>
                          <a:cs typeface="Arial" charset="0"/>
                        </a:rPr>
                        <a:t>1.1</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r>
              <a:tr h="5717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smtClean="0">
                          <a:solidFill>
                            <a:schemeClr val="tx1"/>
                          </a:solidFill>
                          <a:latin typeface="+mj-lt"/>
                        </a:rPr>
                        <a:t>2. </a:t>
                      </a:r>
                      <a:r>
                        <a:rPr lang="en-GB" sz="800" smtClean="0"/>
                        <a:t>Increase QoL for People with Long-Term Conditions</a:t>
                      </a:r>
                      <a:endParaRPr lang="en-GB" sz="800" dirty="0" smtClean="0"/>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l" eaLnBrk="1" hangingPunct="1"/>
                      <a:r>
                        <a:rPr lang="en-GB" sz="800" b="0" dirty="0" smtClean="0">
                          <a:solidFill>
                            <a:schemeClr val="tx1"/>
                          </a:solidFill>
                          <a:latin typeface="+mn-lt"/>
                          <a:cs typeface="Arial" charset="0"/>
                        </a:rPr>
                        <a:t>Health-related quality of life for people with long-term conditions (EQ5D)</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800" b="0" dirty="0" smtClean="0">
                          <a:solidFill>
                            <a:schemeClr val="tx1"/>
                          </a:solidFill>
                          <a:latin typeface="+mj-lt"/>
                          <a:cs typeface="Arial" charset="0"/>
                        </a:rPr>
                        <a:t>2</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l" eaLnBrk="1" hangingPunct="1"/>
                      <a:r>
                        <a:rPr lang="en-GB" sz="800" b="0" dirty="0" smtClean="0">
                          <a:solidFill>
                            <a:schemeClr val="tx1"/>
                          </a:solidFill>
                          <a:latin typeface="+mj-lt"/>
                          <a:cs typeface="Arial" charset="0"/>
                        </a:rPr>
                        <a:t>None yet </a:t>
                      </a:r>
                      <a:r>
                        <a:rPr lang="en-GB" sz="800" b="0" baseline="0" dirty="0" smtClean="0">
                          <a:solidFill>
                            <a:schemeClr val="tx1"/>
                          </a:solidFill>
                          <a:latin typeface="+mj-lt"/>
                          <a:cs typeface="Arial" charset="0"/>
                        </a:rPr>
                        <a:t>quantified – however, in Airedale patients using the scheme qualitatively report improved HRQoL</a:t>
                      </a:r>
                      <a:r>
                        <a:rPr lang="en-GB" sz="800" b="0" baseline="30000" dirty="0" smtClean="0">
                          <a:solidFill>
                            <a:schemeClr val="tx1"/>
                          </a:solidFill>
                          <a:latin typeface="+mj-lt"/>
                          <a:cs typeface="Arial" charset="0"/>
                        </a:rPr>
                        <a:t>2</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endParaRPr lang="en-GB" sz="800" b="0" baseline="3000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48120">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smtClean="0">
                          <a:solidFill>
                            <a:schemeClr val="tx1"/>
                          </a:solidFill>
                          <a:latin typeface="+mj-lt"/>
                        </a:rPr>
                        <a:t>3. </a:t>
                      </a:r>
                      <a:r>
                        <a:rPr lang="en-GB" sz="800" smtClean="0"/>
                        <a:t>Reduce unnecessary time spent in hospital</a:t>
                      </a:r>
                      <a:endParaRPr lang="en-GB" sz="800" dirty="0" smtClean="0"/>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n-lt"/>
                          <a:cs typeface="Arial" charset="0"/>
                        </a:rPr>
                        <a:t>Unplanned hospitalisation for chronic ambulatory care sensitive conditions (updated methodology)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2.6</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rowSpan="4">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This intervention</a:t>
                      </a:r>
                      <a:r>
                        <a:rPr lang="en-GB" sz="800" b="0" baseline="0" dirty="0" smtClean="0">
                          <a:solidFill>
                            <a:schemeClr val="tx1"/>
                          </a:solidFill>
                          <a:latin typeface="+mj-lt"/>
                          <a:cs typeface="Arial" charset="0"/>
                        </a:rPr>
                        <a:t> has produced a 45% reduction in non-elective admissions for patients with chronic ambulatory care sensitive conditions</a:t>
                      </a:r>
                      <a:r>
                        <a:rPr lang="en-GB" sz="800" b="0" baseline="30000" dirty="0" smtClean="0">
                          <a:solidFill>
                            <a:schemeClr val="tx1"/>
                          </a:solidFill>
                          <a:latin typeface="+mj-lt"/>
                          <a:cs typeface="Arial" charset="0"/>
                        </a:rPr>
                        <a:t>3</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rowSpan="4">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GB" sz="800" b="0" baseline="3000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48120">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n-lt"/>
                          <a:cs typeface="Arial" charset="0"/>
                        </a:rPr>
                        <a:t>Unplanned hospitalisation for asthma, diabetes and epilepsy in under 19s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2.7</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r>
              <a:tr h="348120">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n-lt"/>
                          <a:cs typeface="Arial" charset="0"/>
                        </a:rPr>
                        <a:t>Emergency admissions for acute conditions that should not usually require hospital admission (updated methodology)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3.1</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r>
              <a:tr h="348120">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n-lt"/>
                          <a:cs typeface="Arial" charset="0"/>
                        </a:rPr>
                        <a:t>Emergency admissions for children with lower respiratory tract infections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3.4</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r>
              <a:tr h="6119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smtClean="0"/>
                        <a:t>4. Increase the proportion of older people living independently following discharge</a:t>
                      </a:r>
                      <a:endParaRPr lang="en-GB" sz="800" b="1" dirty="0">
                        <a:solidFill>
                          <a:schemeClr val="tx1"/>
                        </a:solidFill>
                        <a:latin typeface="+mj-lt"/>
                      </a:endParaRP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n-lt"/>
                          <a:cs typeface="Arial" charset="0"/>
                        </a:rPr>
                        <a:t>[Proxy] Proportion of older people (65 and over) who were still at home 91 days after discharge from hospital into reablement / rehabilitation services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2B</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While no benefit has yet ben quantified,</a:t>
                      </a:r>
                      <a:r>
                        <a:rPr lang="en-GB" sz="800" b="0" baseline="0" dirty="0" smtClean="0">
                          <a:solidFill>
                            <a:schemeClr val="tx1"/>
                          </a:solidFill>
                          <a:latin typeface="+mj-lt"/>
                          <a:cs typeface="Arial" charset="0"/>
                        </a:rPr>
                        <a:t> it can be expected that this intervention will increase the proportion of older patients still at home 91 days post-discharge</a:t>
                      </a:r>
                      <a:endParaRPr lang="en-GB" sz="800" b="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GB" sz="800" b="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634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smtClean="0">
                          <a:solidFill>
                            <a:schemeClr val="tx1"/>
                          </a:solidFill>
                          <a:latin typeface="+mj-lt"/>
                        </a:rPr>
                        <a:t>5. </a:t>
                      </a:r>
                      <a:r>
                        <a:rPr lang="en-GB" sz="800" smtClean="0"/>
                        <a:t>Reduce poor hospital care feedback</a:t>
                      </a:r>
                      <a:endParaRPr lang="en-GB" sz="800" dirty="0" smtClean="0"/>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n-lt"/>
                          <a:cs typeface="Arial" charset="0"/>
                        </a:rPr>
                        <a:t>Patient experience of hospital care</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cs typeface="Arial" charset="0"/>
                        </a:rPr>
                        <a:t>4.b</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cs typeface="Arial" charset="0"/>
                        </a:rPr>
                        <a:t>This intervention does not target</a:t>
                      </a:r>
                      <a:r>
                        <a:rPr lang="en-GB" sz="800" b="0" baseline="0" dirty="0" smtClean="0">
                          <a:solidFill>
                            <a:schemeClr val="tx1"/>
                          </a:solidFill>
                          <a:latin typeface="+mj-lt"/>
                          <a:cs typeface="Arial" charset="0"/>
                        </a:rPr>
                        <a:t> an improved experience of hospital care and so is not expected to produce a change in Ambition 5</a:t>
                      </a:r>
                      <a:endParaRPr lang="en-GB" sz="800" b="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634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t>6. Significantly reduce hospital avoidable deaths</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rPr>
                        <a:t>Hospital deaths attributable to problems in care</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algn="ctr"/>
                      <a:r>
                        <a:rPr lang="en-GB" sz="800" dirty="0" smtClean="0"/>
                        <a:t>5.c</a:t>
                      </a:r>
                      <a:endParaRPr lang="en-GB" sz="800" dirty="0"/>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kern="1200" dirty="0" smtClean="0">
                          <a:solidFill>
                            <a:schemeClr val="tx1"/>
                          </a:solidFill>
                          <a:latin typeface="+mn-lt"/>
                          <a:ea typeface="+mn-ea"/>
                          <a:cs typeface="Arial" charset="0"/>
                        </a:rPr>
                        <a:t>This intervention does not target</a:t>
                      </a:r>
                      <a:r>
                        <a:rPr lang="en-GB" sz="800" b="0" kern="1200" baseline="0" dirty="0" smtClean="0">
                          <a:solidFill>
                            <a:schemeClr val="tx1"/>
                          </a:solidFill>
                          <a:latin typeface="+mn-lt"/>
                          <a:ea typeface="+mn-ea"/>
                          <a:cs typeface="Arial" charset="0"/>
                        </a:rPr>
                        <a:t> hospital care and so is not expected to produce a change in Ambition 7</a:t>
                      </a:r>
                      <a:endParaRPr lang="en-GB" sz="800" b="0" kern="1200" dirty="0" smtClean="0">
                        <a:solidFill>
                          <a:schemeClr val="tx1"/>
                        </a:solidFill>
                        <a:latin typeface="+mn-lt"/>
                        <a:ea typeface="+mn-ea"/>
                        <a:cs typeface="Arial" charset="0"/>
                      </a:endParaRP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0" kern="1200" dirty="0" smtClean="0">
                        <a:solidFill>
                          <a:schemeClr val="tx1"/>
                        </a:solidFill>
                        <a:latin typeface="+mn-lt"/>
                        <a:ea typeface="+mn-ea"/>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r>
            </a:tbl>
          </a:graphicData>
        </a:graphic>
      </p:graphicFrame>
      <p:sp>
        <p:nvSpPr>
          <p:cNvPr id="3" name="TextBox 2"/>
          <p:cNvSpPr txBox="1"/>
          <p:nvPr/>
        </p:nvSpPr>
        <p:spPr>
          <a:xfrm>
            <a:off x="358775" y="6537709"/>
            <a:ext cx="8385853" cy="246221"/>
          </a:xfrm>
          <a:prstGeom prst="rect">
            <a:avLst/>
          </a:prstGeom>
          <a:noFill/>
        </p:spPr>
        <p:txBody>
          <a:bodyPr wrap="square" lIns="0" tIns="0" rIns="0" bIns="0" rtlCol="0">
            <a:spAutoFit/>
          </a:bodyPr>
          <a:lstStyle/>
          <a:p>
            <a:r>
              <a:rPr lang="en-GB" sz="800" b="1" dirty="0" smtClean="0">
                <a:solidFill>
                  <a:prstClr val="black"/>
                </a:solidFill>
                <a:cs typeface="Arial" pitchFamily="34" charset="0"/>
              </a:rPr>
              <a:t>Sources: </a:t>
            </a:r>
            <a:r>
              <a:rPr lang="en-GB" sz="800" dirty="0" smtClean="0">
                <a:solidFill>
                  <a:prstClr val="black"/>
                </a:solidFill>
                <a:cs typeface="Arial" pitchFamily="34" charset="0"/>
              </a:rPr>
              <a:t>(1</a:t>
            </a:r>
            <a:r>
              <a:rPr lang="en-GB" sz="800" dirty="0">
                <a:solidFill>
                  <a:prstClr val="black"/>
                </a:solidFill>
                <a:cs typeface="Arial" pitchFamily="34" charset="0"/>
              </a:rPr>
              <a:t>) Steventon </a:t>
            </a:r>
            <a:r>
              <a:rPr lang="en-GB" sz="800" i="1" dirty="0">
                <a:solidFill>
                  <a:prstClr val="black"/>
                </a:solidFill>
                <a:cs typeface="Arial" pitchFamily="34" charset="0"/>
              </a:rPr>
              <a:t>et al</a:t>
            </a:r>
            <a:r>
              <a:rPr lang="en-GB" sz="800" dirty="0">
                <a:solidFill>
                  <a:prstClr val="black"/>
                </a:solidFill>
                <a:cs typeface="Arial" pitchFamily="34" charset="0"/>
              </a:rPr>
              <a:t>, 'Effect of teleheath on use of secondary care and mortality: findings from the Whole System Demonstrator cluster randomized trial' (2012) </a:t>
            </a:r>
            <a:r>
              <a:rPr lang="en-GB" sz="800" i="1" dirty="0" smtClean="0">
                <a:solidFill>
                  <a:prstClr val="black"/>
                </a:solidFill>
                <a:cs typeface="Arial" pitchFamily="34" charset="0"/>
              </a:rPr>
              <a:t>BMJ </a:t>
            </a:r>
            <a:r>
              <a:rPr lang="en-GB" sz="800" dirty="0" smtClean="0">
                <a:solidFill>
                  <a:prstClr val="black"/>
                </a:solidFill>
                <a:cs typeface="Arial" pitchFamily="34" charset="0"/>
              </a:rPr>
              <a:t>344; (2</a:t>
            </a:r>
            <a:r>
              <a:rPr lang="en-GB" sz="800" dirty="0">
                <a:solidFill>
                  <a:prstClr val="black"/>
                </a:solidFill>
                <a:cs typeface="Arial" pitchFamily="34" charset="0"/>
              </a:rPr>
              <a:t>) Jennifer Truland, "It's time for your screen </a:t>
            </a:r>
            <a:r>
              <a:rPr lang="en-GB" sz="800" dirty="0" smtClean="0">
                <a:solidFill>
                  <a:prstClr val="black"/>
                </a:solidFill>
                <a:cs typeface="Arial" pitchFamily="34" charset="0"/>
              </a:rPr>
              <a:t>test“, </a:t>
            </a:r>
            <a:r>
              <a:rPr lang="en-GB" sz="800" i="1" dirty="0" smtClean="0">
                <a:solidFill>
                  <a:prstClr val="black"/>
                </a:solidFill>
                <a:cs typeface="Arial" pitchFamily="34" charset="0"/>
              </a:rPr>
              <a:t>HSJ Telehealth </a:t>
            </a:r>
            <a:r>
              <a:rPr lang="en-GB" sz="800" dirty="0" smtClean="0">
                <a:solidFill>
                  <a:prstClr val="black"/>
                </a:solidFill>
                <a:cs typeface="Arial" pitchFamily="34" charset="0"/>
              </a:rPr>
              <a:t>(</a:t>
            </a:r>
            <a:r>
              <a:rPr lang="en-GB" sz="800" dirty="0">
                <a:solidFill>
                  <a:prstClr val="black"/>
                </a:solidFill>
                <a:cs typeface="Arial" pitchFamily="34" charset="0"/>
              </a:rPr>
              <a:t>March 14 2013</a:t>
            </a:r>
            <a:r>
              <a:rPr lang="en-GB" sz="800" dirty="0" smtClean="0">
                <a:solidFill>
                  <a:prstClr val="black"/>
                </a:solidFill>
                <a:cs typeface="Arial" pitchFamily="34" charset="0"/>
              </a:rPr>
              <a:t>); (3</a:t>
            </a:r>
            <a:r>
              <a:rPr lang="en-GB" sz="800" dirty="0">
                <a:solidFill>
                  <a:prstClr val="black"/>
                </a:solidFill>
                <a:cs typeface="Arial" pitchFamily="34" charset="0"/>
              </a:rPr>
              <a:t>) </a:t>
            </a:r>
            <a:r>
              <a:rPr lang="en-GB" sz="800" i="1" dirty="0">
                <a:solidFill>
                  <a:prstClr val="black"/>
                </a:solidFill>
                <a:cs typeface="Arial" pitchFamily="34" charset="0"/>
              </a:rPr>
              <a:t>'Airedale shares telemedicine success at global event</a:t>
            </a:r>
            <a:r>
              <a:rPr lang="en-GB" sz="800" dirty="0">
                <a:solidFill>
                  <a:prstClr val="black"/>
                </a:solidFill>
                <a:cs typeface="Arial" pitchFamily="34" charset="0"/>
              </a:rPr>
              <a:t>' (Airedale NHS FT, 3 July 2013) </a:t>
            </a:r>
            <a:endParaRPr lang="en-GB" sz="800" b="1" dirty="0">
              <a:solidFill>
                <a:prstClr val="black"/>
              </a:solidFill>
              <a:cs typeface="Arial" pitchFamily="34" charset="0"/>
            </a:endParaRPr>
          </a:p>
        </p:txBody>
      </p:sp>
      <p:pic>
        <p:nvPicPr>
          <p:cNvPr id="11" name="Picture 6" descr="\\Cagmasrv1\sso$\Gestion_Deloitte\Global_Brand\- Templates\Icons\Iconography Deloitte\Icon_Laptop_DarkGree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115" y="36018"/>
            <a:ext cx="448019" cy="47440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305801" y="5768819"/>
            <a:ext cx="239485" cy="369332"/>
          </a:xfrm>
          <a:prstGeom prst="rect">
            <a:avLst/>
          </a:prstGeom>
          <a:noFill/>
        </p:spPr>
        <p:txBody>
          <a:bodyPr wrap="square" lIns="0" tIns="0" rIns="0" bIns="0" rtlCol="0">
            <a:spAutoFit/>
          </a:bodyPr>
          <a:lstStyle/>
          <a:p>
            <a:r>
              <a:rPr lang="en-GB" sz="2400" dirty="0" smtClean="0">
                <a:solidFill>
                  <a:prstClr val="black"/>
                </a:solidFill>
                <a:cs typeface="Arial" pitchFamily="34" charset="0"/>
                <a:sym typeface="Wingdings 3"/>
              </a:rPr>
              <a:t>−</a:t>
            </a:r>
            <a:endParaRPr lang="en-GB" sz="2400" dirty="0">
              <a:solidFill>
                <a:prstClr val="black"/>
              </a:solidFill>
              <a:cs typeface="Arial" pitchFamily="34" charset="0"/>
            </a:endParaRPr>
          </a:p>
        </p:txBody>
      </p:sp>
      <p:sp>
        <p:nvSpPr>
          <p:cNvPr id="20" name="TextBox 19"/>
          <p:cNvSpPr txBox="1"/>
          <p:nvPr/>
        </p:nvSpPr>
        <p:spPr>
          <a:xfrm>
            <a:off x="8305801" y="5420467"/>
            <a:ext cx="239485" cy="369332"/>
          </a:xfrm>
          <a:prstGeom prst="rect">
            <a:avLst/>
          </a:prstGeom>
          <a:noFill/>
        </p:spPr>
        <p:txBody>
          <a:bodyPr wrap="square" lIns="0" tIns="0" rIns="0" bIns="0" rtlCol="0">
            <a:spAutoFit/>
          </a:bodyPr>
          <a:lstStyle/>
          <a:p>
            <a:r>
              <a:rPr lang="en-GB" sz="2400" dirty="0" smtClean="0">
                <a:solidFill>
                  <a:prstClr val="black"/>
                </a:solidFill>
                <a:cs typeface="Arial" pitchFamily="34" charset="0"/>
                <a:sym typeface="Wingdings 3"/>
              </a:rPr>
              <a:t>−</a:t>
            </a:r>
            <a:endParaRPr lang="en-GB" sz="2400" dirty="0">
              <a:solidFill>
                <a:prstClr val="black"/>
              </a:solidFill>
              <a:cs typeface="Arial" pitchFamily="34" charset="0"/>
            </a:endParaRPr>
          </a:p>
        </p:txBody>
      </p:sp>
      <p:pic>
        <p:nvPicPr>
          <p:cNvPr id="35" name="Picture 16" descr="C:\Users\jsauvageau\Desktop\4.png"/>
          <p:cNvPicPr>
            <a:picLocks noChangeAspect="1" noChangeArrowheads="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09583" y="2130273"/>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C:\Users\jsauvageau\Desktop\4.png"/>
          <p:cNvPicPr>
            <a:picLocks noChangeAspect="1" noChangeArrowheads="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09583" y="2826137"/>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6" descr="C:\Users\jsauvageau\Desktop\4.png"/>
          <p:cNvPicPr>
            <a:picLocks noChangeAspect="1" noChangeArrowheads="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09583" y="5040249"/>
            <a:ext cx="183304" cy="159216"/>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8244587" y="3855881"/>
            <a:ext cx="313295" cy="246221"/>
          </a:xfrm>
          <a:prstGeom prst="rect">
            <a:avLst/>
          </a:prstGeom>
          <a:noFill/>
        </p:spPr>
        <p:txBody>
          <a:bodyPr wrap="square" lIns="0" tIns="0" rIns="0" bIns="0" rtlCol="0">
            <a:spAutoFit/>
          </a:bodyPr>
          <a:lstStyle/>
          <a:p>
            <a:r>
              <a:rPr lang="en-GB" sz="1600" b="1" dirty="0" smtClean="0">
                <a:solidFill>
                  <a:srgbClr val="92D050"/>
                </a:solidFill>
                <a:latin typeface="Arial" pitchFamily="34" charset="0"/>
                <a:cs typeface="Arial" pitchFamily="34" charset="0"/>
                <a:sym typeface="Wingdings 2"/>
              </a:rPr>
              <a:t></a:t>
            </a:r>
            <a:endParaRPr lang="en-GB" sz="1600" b="1" dirty="0">
              <a:solidFill>
                <a:srgbClr val="92D050"/>
              </a:solidFill>
              <a:latin typeface="Arial" pitchFamily="34" charset="0"/>
              <a:cs typeface="Arial" pitchFamily="34" charset="0"/>
            </a:endParaRPr>
          </a:p>
        </p:txBody>
      </p:sp>
      <p:grpSp>
        <p:nvGrpSpPr>
          <p:cNvPr id="49" name="Group 48"/>
          <p:cNvGrpSpPr/>
          <p:nvPr/>
        </p:nvGrpSpPr>
        <p:grpSpPr>
          <a:xfrm>
            <a:off x="1550669" y="6076376"/>
            <a:ext cx="7425162" cy="347932"/>
            <a:chOff x="1977729" y="6129310"/>
            <a:chExt cx="7425162" cy="347932"/>
          </a:xfrm>
        </p:grpSpPr>
        <p:grpSp>
          <p:nvGrpSpPr>
            <p:cNvPr id="50" name="Group 49"/>
            <p:cNvGrpSpPr/>
            <p:nvPr/>
          </p:nvGrpSpPr>
          <p:grpSpPr>
            <a:xfrm>
              <a:off x="1977729" y="6129310"/>
              <a:ext cx="7425162" cy="347932"/>
              <a:chOff x="1925973" y="6137936"/>
              <a:chExt cx="7425162" cy="347932"/>
            </a:xfrm>
          </p:grpSpPr>
          <p:grpSp>
            <p:nvGrpSpPr>
              <p:cNvPr id="53" name="Group 52"/>
              <p:cNvGrpSpPr/>
              <p:nvPr/>
            </p:nvGrpSpPr>
            <p:grpSpPr>
              <a:xfrm>
                <a:off x="1925973" y="6231021"/>
                <a:ext cx="6683800" cy="254847"/>
                <a:chOff x="2367160" y="6521998"/>
                <a:chExt cx="6683800" cy="254847"/>
              </a:xfrm>
            </p:grpSpPr>
            <p:sp>
              <p:nvSpPr>
                <p:cNvPr id="56" name="TextBox 55"/>
                <p:cNvSpPr txBox="1"/>
                <p:nvPr/>
              </p:nvSpPr>
              <p:spPr>
                <a:xfrm>
                  <a:off x="2367160" y="6576282"/>
                  <a:ext cx="1354559" cy="123111"/>
                </a:xfrm>
                <a:prstGeom prst="rect">
                  <a:avLst/>
                </a:prstGeom>
                <a:noFill/>
              </p:spPr>
              <p:txBody>
                <a:bodyPr wrap="square" lIns="0" tIns="0" rIns="0" bIns="0" rtlCol="0">
                  <a:spAutoFit/>
                </a:bodyPr>
                <a:lstStyle/>
                <a:p>
                  <a:r>
                    <a:rPr lang="en-GB" sz="800" b="1" dirty="0" smtClean="0">
                      <a:solidFill>
                        <a:prstClr val="black"/>
                      </a:solidFill>
                      <a:cs typeface="Arial" pitchFamily="34" charset="0"/>
                    </a:rPr>
                    <a:t>Strength of quality </a:t>
                  </a:r>
                  <a:r>
                    <a:rPr lang="en-GB" sz="800" b="1" dirty="0">
                      <a:solidFill>
                        <a:prstClr val="black"/>
                      </a:solidFill>
                      <a:cs typeface="Arial" pitchFamily="34" charset="0"/>
                    </a:rPr>
                    <a:t>b</a:t>
                  </a:r>
                  <a:r>
                    <a:rPr lang="en-GB" sz="800" b="1" dirty="0" smtClean="0">
                      <a:solidFill>
                        <a:prstClr val="black"/>
                      </a:solidFill>
                      <a:cs typeface="Arial" pitchFamily="34" charset="0"/>
                    </a:rPr>
                    <a:t>enefit:</a:t>
                  </a:r>
                  <a:endParaRPr lang="en-GB" sz="800" b="1" dirty="0">
                    <a:solidFill>
                      <a:prstClr val="black"/>
                    </a:solidFill>
                    <a:cs typeface="Arial" pitchFamily="34" charset="0"/>
                  </a:endParaRPr>
                </a:p>
              </p:txBody>
            </p:sp>
            <p:sp>
              <p:nvSpPr>
                <p:cNvPr id="71" name="TextBox 70"/>
                <p:cNvSpPr txBox="1"/>
                <p:nvPr/>
              </p:nvSpPr>
              <p:spPr>
                <a:xfrm>
                  <a:off x="7604820" y="6573341"/>
                  <a:ext cx="1446140" cy="123111"/>
                </a:xfrm>
                <a:prstGeom prst="rect">
                  <a:avLst/>
                </a:prstGeom>
                <a:noFill/>
              </p:spPr>
              <p:txBody>
                <a:bodyPr wrap="square" lIns="0" tIns="0" rIns="0" bIns="0" rtlCol="0">
                  <a:spAutoFit/>
                </a:bodyPr>
                <a:lstStyle/>
                <a:p>
                  <a:r>
                    <a:rPr lang="en-GB" sz="800" dirty="0" smtClean="0">
                      <a:solidFill>
                        <a:prstClr val="black"/>
                      </a:solidFill>
                      <a:cs typeface="Arial" pitchFamily="34" charset="0"/>
                    </a:rPr>
                    <a:t>Strong quantified </a:t>
                  </a:r>
                  <a:r>
                    <a:rPr lang="en-GB" sz="800" dirty="0">
                      <a:solidFill>
                        <a:prstClr val="black"/>
                      </a:solidFill>
                      <a:cs typeface="Arial" pitchFamily="34" charset="0"/>
                    </a:rPr>
                    <a:t>b</a:t>
                  </a:r>
                  <a:r>
                    <a:rPr lang="en-GB" sz="800" dirty="0" smtClean="0">
                      <a:solidFill>
                        <a:prstClr val="black"/>
                      </a:solidFill>
                      <a:cs typeface="Arial" pitchFamily="34" charset="0"/>
                    </a:rPr>
                    <a:t>enefit</a:t>
                  </a:r>
                  <a:endParaRPr lang="en-GB" sz="800" dirty="0">
                    <a:solidFill>
                      <a:prstClr val="black"/>
                    </a:solidFill>
                    <a:cs typeface="Arial" pitchFamily="34" charset="0"/>
                  </a:endParaRPr>
                </a:p>
              </p:txBody>
            </p:sp>
            <p:sp>
              <p:nvSpPr>
                <p:cNvPr id="72" name="TextBox 71"/>
                <p:cNvSpPr txBox="1"/>
                <p:nvPr/>
              </p:nvSpPr>
              <p:spPr>
                <a:xfrm>
                  <a:off x="5050169" y="6573341"/>
                  <a:ext cx="1446140" cy="123111"/>
                </a:xfrm>
                <a:prstGeom prst="rect">
                  <a:avLst/>
                </a:prstGeom>
                <a:noFill/>
              </p:spPr>
              <p:txBody>
                <a:bodyPr wrap="square" lIns="0" tIns="0" rIns="0" bIns="0" rtlCol="0">
                  <a:spAutoFit/>
                </a:bodyPr>
                <a:lstStyle/>
                <a:p>
                  <a:r>
                    <a:rPr lang="en-GB" sz="800" dirty="0" smtClean="0">
                      <a:solidFill>
                        <a:prstClr val="black"/>
                      </a:solidFill>
                      <a:cs typeface="Arial" pitchFamily="34" charset="0"/>
                    </a:rPr>
                    <a:t>Qualitative benefit</a:t>
                  </a:r>
                  <a:endParaRPr lang="en-GB" sz="800" dirty="0">
                    <a:solidFill>
                      <a:prstClr val="black"/>
                    </a:solidFill>
                    <a:cs typeface="Arial" pitchFamily="34" charset="0"/>
                  </a:endParaRPr>
                </a:p>
              </p:txBody>
            </p:sp>
            <p:pic>
              <p:nvPicPr>
                <p:cNvPr id="73" name="Picture 16" descr="C:\Users\jsauvageau\Desktop\4.png"/>
                <p:cNvPicPr>
                  <a:picLocks noChangeAspect="1" noChangeArrowheads="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30349" y="6564805"/>
                  <a:ext cx="183304" cy="159216"/>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p:cNvSpPr txBox="1"/>
                <p:nvPr/>
              </p:nvSpPr>
              <p:spPr>
                <a:xfrm>
                  <a:off x="6091137" y="6573341"/>
                  <a:ext cx="1446140" cy="123111"/>
                </a:xfrm>
                <a:prstGeom prst="rect">
                  <a:avLst/>
                </a:prstGeom>
                <a:noFill/>
              </p:spPr>
              <p:txBody>
                <a:bodyPr wrap="square" lIns="0" tIns="0" rIns="0" bIns="0" rtlCol="0">
                  <a:spAutoFit/>
                </a:bodyPr>
                <a:lstStyle/>
                <a:p>
                  <a:r>
                    <a:rPr lang="en-GB" sz="800" dirty="0" smtClean="0">
                      <a:solidFill>
                        <a:prstClr val="black"/>
                      </a:solidFill>
                      <a:cs typeface="Arial" pitchFamily="34" charset="0"/>
                    </a:rPr>
                    <a:t>Some quantified </a:t>
                  </a:r>
                  <a:r>
                    <a:rPr lang="en-GB" sz="800" dirty="0">
                      <a:solidFill>
                        <a:prstClr val="black"/>
                      </a:solidFill>
                      <a:cs typeface="Arial" pitchFamily="34" charset="0"/>
                    </a:rPr>
                    <a:t>b</a:t>
                  </a:r>
                  <a:r>
                    <a:rPr lang="en-GB" sz="800" dirty="0" smtClean="0">
                      <a:solidFill>
                        <a:prstClr val="black"/>
                      </a:solidFill>
                      <a:cs typeface="Arial" pitchFamily="34" charset="0"/>
                    </a:rPr>
                    <a:t>enefit</a:t>
                  </a:r>
                  <a:endParaRPr lang="en-GB" sz="800" dirty="0">
                    <a:solidFill>
                      <a:prstClr val="black"/>
                    </a:solidFill>
                    <a:cs typeface="Arial" pitchFamily="34" charset="0"/>
                  </a:endParaRPr>
                </a:p>
              </p:txBody>
            </p:sp>
            <p:sp>
              <p:nvSpPr>
                <p:cNvPr id="75" name="TextBox 74"/>
                <p:cNvSpPr txBox="1"/>
                <p:nvPr/>
              </p:nvSpPr>
              <p:spPr>
                <a:xfrm>
                  <a:off x="5908705" y="6530624"/>
                  <a:ext cx="180870" cy="246221"/>
                </a:xfrm>
                <a:prstGeom prst="rect">
                  <a:avLst/>
                </a:prstGeom>
                <a:noFill/>
              </p:spPr>
              <p:txBody>
                <a:bodyPr wrap="square" lIns="0" tIns="0" rIns="0" bIns="0" rtlCol="0">
                  <a:spAutoFit/>
                </a:bodyPr>
                <a:lstStyle/>
                <a:p>
                  <a:r>
                    <a:rPr lang="en-GB" sz="1600" b="1" dirty="0" smtClean="0">
                      <a:solidFill>
                        <a:srgbClr val="92D050"/>
                      </a:solidFill>
                      <a:latin typeface="Arial" pitchFamily="34" charset="0"/>
                      <a:cs typeface="Arial" pitchFamily="34" charset="0"/>
                      <a:sym typeface="Wingdings 2"/>
                    </a:rPr>
                    <a:t></a:t>
                  </a:r>
                  <a:endParaRPr lang="en-GB" sz="1600" b="1" dirty="0">
                    <a:solidFill>
                      <a:srgbClr val="92D050"/>
                    </a:solidFill>
                    <a:latin typeface="Arial" pitchFamily="34" charset="0"/>
                    <a:cs typeface="Arial" pitchFamily="34" charset="0"/>
                  </a:endParaRPr>
                </a:p>
              </p:txBody>
            </p:sp>
            <p:sp>
              <p:nvSpPr>
                <p:cNvPr id="76" name="TextBox 75"/>
                <p:cNvSpPr txBox="1"/>
                <p:nvPr/>
              </p:nvSpPr>
              <p:spPr>
                <a:xfrm>
                  <a:off x="7247485" y="6521998"/>
                  <a:ext cx="313295" cy="246221"/>
                </a:xfrm>
                <a:prstGeom prst="rect">
                  <a:avLst/>
                </a:prstGeom>
                <a:noFill/>
              </p:spPr>
              <p:txBody>
                <a:bodyPr wrap="square" lIns="0" tIns="0" rIns="0" bIns="0" rtlCol="0">
                  <a:spAutoFit/>
                </a:bodyPr>
                <a:lstStyle/>
                <a:p>
                  <a:r>
                    <a:rPr lang="en-GB" sz="1600" b="1" dirty="0" smtClean="0">
                      <a:solidFill>
                        <a:srgbClr val="92D050"/>
                      </a:solidFill>
                      <a:latin typeface="Arial" pitchFamily="34" charset="0"/>
                      <a:cs typeface="Arial" pitchFamily="34" charset="0"/>
                      <a:sym typeface="Wingdings 2"/>
                    </a:rPr>
                    <a:t></a:t>
                  </a:r>
                  <a:endParaRPr lang="en-GB" sz="1600" b="1" dirty="0">
                    <a:solidFill>
                      <a:srgbClr val="92D050"/>
                    </a:solidFill>
                    <a:latin typeface="Arial" pitchFamily="34" charset="0"/>
                    <a:cs typeface="Arial" pitchFamily="34" charset="0"/>
                  </a:endParaRPr>
                </a:p>
              </p:txBody>
            </p:sp>
          </p:grpSp>
          <p:sp>
            <p:nvSpPr>
              <p:cNvPr id="54" name="TextBox 53"/>
              <p:cNvSpPr txBox="1"/>
              <p:nvPr/>
            </p:nvSpPr>
            <p:spPr>
              <a:xfrm>
                <a:off x="8523135" y="6281138"/>
                <a:ext cx="828000" cy="123111"/>
              </a:xfrm>
              <a:prstGeom prst="rect">
                <a:avLst/>
              </a:prstGeom>
              <a:noFill/>
            </p:spPr>
            <p:txBody>
              <a:bodyPr wrap="square" lIns="0" tIns="0" rIns="0" bIns="0" rtlCol="0">
                <a:spAutoFit/>
              </a:bodyPr>
              <a:lstStyle/>
              <a:p>
                <a:r>
                  <a:rPr lang="en-GB" sz="800" dirty="0" smtClean="0">
                    <a:solidFill>
                      <a:prstClr val="black"/>
                    </a:solidFill>
                    <a:cs typeface="Arial" pitchFamily="34" charset="0"/>
                  </a:rPr>
                  <a:t>No impact</a:t>
                </a:r>
                <a:endParaRPr lang="en-GB" sz="800" dirty="0">
                  <a:solidFill>
                    <a:prstClr val="black"/>
                  </a:solidFill>
                  <a:cs typeface="Arial" pitchFamily="34" charset="0"/>
                </a:endParaRPr>
              </a:p>
            </p:txBody>
          </p:sp>
          <p:sp>
            <p:nvSpPr>
              <p:cNvPr id="55" name="TextBox 54"/>
              <p:cNvSpPr txBox="1"/>
              <p:nvPr/>
            </p:nvSpPr>
            <p:spPr>
              <a:xfrm>
                <a:off x="8326780" y="6137936"/>
                <a:ext cx="239485" cy="208478"/>
              </a:xfrm>
              <a:prstGeom prst="rect">
                <a:avLst/>
              </a:prstGeom>
              <a:noFill/>
            </p:spPr>
            <p:txBody>
              <a:bodyPr wrap="square" lIns="0" tIns="0" rIns="0" bIns="0" rtlCol="0">
                <a:spAutoFit/>
              </a:bodyPr>
              <a:lstStyle/>
              <a:p>
                <a:r>
                  <a:rPr lang="en-GB" sz="2400" dirty="0" smtClean="0">
                    <a:solidFill>
                      <a:prstClr val="black"/>
                    </a:solidFill>
                    <a:cs typeface="Arial" pitchFamily="34" charset="0"/>
                    <a:sym typeface="Wingdings 3"/>
                  </a:rPr>
                  <a:t>−</a:t>
                </a:r>
                <a:endParaRPr lang="en-GB" sz="2400" dirty="0">
                  <a:solidFill>
                    <a:prstClr val="black"/>
                  </a:solidFill>
                  <a:cs typeface="Arial" pitchFamily="34" charset="0"/>
                </a:endParaRPr>
              </a:p>
            </p:txBody>
          </p:sp>
        </p:grpSp>
        <p:sp>
          <p:nvSpPr>
            <p:cNvPr id="51" name="Cloud Callout 50"/>
            <p:cNvSpPr/>
            <p:nvPr/>
          </p:nvSpPr>
          <p:spPr>
            <a:xfrm>
              <a:off x="3320171" y="6247807"/>
              <a:ext cx="220719" cy="162710"/>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p:cNvSpPr txBox="1"/>
            <p:nvPr/>
          </p:nvSpPr>
          <p:spPr>
            <a:xfrm>
              <a:off x="3571224" y="6272714"/>
              <a:ext cx="852442" cy="123111"/>
            </a:xfrm>
            <a:prstGeom prst="rect">
              <a:avLst/>
            </a:prstGeom>
            <a:noFill/>
          </p:spPr>
          <p:txBody>
            <a:bodyPr wrap="square" lIns="0" tIns="0" rIns="0" bIns="0" rtlCol="0">
              <a:spAutoFit/>
            </a:bodyPr>
            <a:lstStyle/>
            <a:p>
              <a:r>
                <a:rPr lang="en-GB" sz="800" dirty="0" smtClean="0">
                  <a:solidFill>
                    <a:prstClr val="black"/>
                  </a:solidFill>
                  <a:cs typeface="Arial" pitchFamily="34" charset="0"/>
                </a:rPr>
                <a:t>Suspected benefit</a:t>
              </a:r>
              <a:endParaRPr lang="en-GB" sz="800" dirty="0">
                <a:solidFill>
                  <a:prstClr val="black"/>
                </a:solidFill>
                <a:cs typeface="Arial" pitchFamily="34" charset="0"/>
              </a:endParaRPr>
            </a:p>
          </p:txBody>
        </p:sp>
      </p:grpSp>
    </p:spTree>
    <p:extLst>
      <p:ext uri="{BB962C8B-B14F-4D97-AF65-F5344CB8AC3E}">
        <p14:creationId xmlns:p14="http://schemas.microsoft.com/office/powerpoint/2010/main" val="39392746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9361246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924" name="think-cell Slide" r:id="rId21" imgW="270" imgH="270" progId="TCLayout.ActiveDocument.1">
                  <p:embed/>
                </p:oleObj>
              </mc:Choice>
              <mc:Fallback>
                <p:oleObj name="think-cell Slide" r:id="rId21" imgW="270" imgH="270" progId="TCLayout.ActiveDocument.1">
                  <p:embed/>
                  <p:pic>
                    <p:nvPicPr>
                      <p:cNvPr id="0" name=""/>
                      <p:cNvPicPr/>
                      <p:nvPr/>
                    </p:nvPicPr>
                    <p:blipFill>
                      <a:blip r:embed="rId22"/>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600">
              <a:solidFill>
                <a:prstClr val="white"/>
              </a:solidFill>
              <a:latin typeface="Arial"/>
              <a:cs typeface="Aria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Getting started: telehealth and telecare</a:t>
            </a:r>
            <a:endParaRPr lang="en-GB" sz="2000" dirty="0"/>
          </a:p>
        </p:txBody>
      </p:sp>
      <p:sp>
        <p:nvSpPr>
          <p:cNvPr id="17"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29</a:t>
            </a:fld>
            <a:endParaRPr lang="en-GB" dirty="0">
              <a:solidFill>
                <a:prstClr val="black"/>
              </a:solidFill>
            </a:endParaRPr>
          </a:p>
        </p:txBody>
      </p:sp>
      <p:sp>
        <p:nvSpPr>
          <p:cNvPr id="2" name="Rectangle 1"/>
          <p:cNvSpPr/>
          <p:nvPr/>
        </p:nvSpPr>
        <p:spPr>
          <a:xfrm>
            <a:off x="354023" y="1330847"/>
            <a:ext cx="2880000" cy="118799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50" b="1" dirty="0" smtClean="0">
                <a:solidFill>
                  <a:prstClr val="black"/>
                </a:solidFill>
              </a:rPr>
              <a:t>Population groups affected:</a:t>
            </a:r>
          </a:p>
          <a:p>
            <a:pPr marL="171450" indent="-171450">
              <a:buFont typeface="Wingdings" pitchFamily="2" charset="2"/>
              <a:buChar char="ü"/>
            </a:pPr>
            <a:r>
              <a:rPr lang="en-GB" sz="1000" dirty="0" smtClean="0">
                <a:solidFill>
                  <a:prstClr val="black"/>
                </a:solidFill>
              </a:rPr>
              <a:t>Adults with LTCs</a:t>
            </a:r>
          </a:p>
          <a:p>
            <a:pPr marL="171450" indent="-171450">
              <a:buFont typeface="Wingdings" pitchFamily="2" charset="2"/>
              <a:buChar char="ü"/>
            </a:pPr>
            <a:r>
              <a:rPr lang="en-GB" sz="1000" dirty="0" smtClean="0">
                <a:solidFill>
                  <a:prstClr val="black"/>
                </a:solidFill>
              </a:rPr>
              <a:t>Frail elderly and dementia sufferers</a:t>
            </a:r>
          </a:p>
          <a:p>
            <a:pPr marL="171450" indent="-171450">
              <a:spcAft>
                <a:spcPts val="600"/>
              </a:spcAft>
              <a:buFont typeface="Wingdings" pitchFamily="2" charset="2"/>
              <a:buChar char="ü"/>
            </a:pPr>
            <a:r>
              <a:rPr lang="en-GB" sz="1000" dirty="0" smtClean="0">
                <a:solidFill>
                  <a:prstClr val="black"/>
                </a:solidFill>
              </a:rPr>
              <a:t>Children with LTCs</a:t>
            </a:r>
            <a:endParaRPr lang="en-GB" sz="1000" i="1" dirty="0" smtClean="0">
              <a:solidFill>
                <a:prstClr val="black"/>
              </a:solidFill>
            </a:endParaRPr>
          </a:p>
          <a:p>
            <a:r>
              <a:rPr lang="en-GB" sz="900" i="1" dirty="0" smtClean="0">
                <a:solidFill>
                  <a:prstClr val="black"/>
                </a:solidFill>
              </a:rPr>
              <a:t>Note: intervention may target one or all of these groups</a:t>
            </a:r>
            <a:endParaRPr lang="en-GB" sz="900" i="1" dirty="0">
              <a:solidFill>
                <a:prstClr val="black"/>
              </a:solidFill>
            </a:endParaRPr>
          </a:p>
        </p:txBody>
      </p:sp>
      <p:sp>
        <p:nvSpPr>
          <p:cNvPr id="19" name="Rectangle 18"/>
          <p:cNvSpPr/>
          <p:nvPr/>
        </p:nvSpPr>
        <p:spPr>
          <a:xfrm>
            <a:off x="3325920" y="1330846"/>
            <a:ext cx="5506456" cy="1188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b="1" dirty="0" smtClean="0">
                <a:solidFill>
                  <a:prstClr val="black"/>
                </a:solidFill>
              </a:rPr>
              <a:t>The literature suggests that this intervention will have a greater impact in health economies with the following characteristics:</a:t>
            </a:r>
          </a:p>
          <a:p>
            <a:endParaRPr lang="en-GB" sz="1200" dirty="0">
              <a:solidFill>
                <a:prstClr val="black"/>
              </a:solidFill>
            </a:endParaRPr>
          </a:p>
        </p:txBody>
      </p:sp>
      <p:sp>
        <p:nvSpPr>
          <p:cNvPr id="20" name="Rectangle 19"/>
          <p:cNvSpPr/>
          <p:nvPr/>
        </p:nvSpPr>
        <p:spPr>
          <a:xfrm>
            <a:off x="354023" y="2583976"/>
            <a:ext cx="2880000" cy="372572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50" b="1" dirty="0" smtClean="0">
                <a:solidFill>
                  <a:prstClr val="black"/>
                </a:solidFill>
              </a:rPr>
              <a:t>Have you thought about the following enablers and implementation steps?</a:t>
            </a:r>
            <a:endParaRPr lang="en-GB" sz="1050" dirty="0" smtClean="0">
              <a:solidFill>
                <a:prstClr val="black"/>
              </a:solidFill>
            </a:endParaRPr>
          </a:p>
          <a:p>
            <a:pPr marL="171450" lvl="1" indent="-171450">
              <a:spcAft>
                <a:spcPts val="300"/>
              </a:spcAft>
              <a:buFont typeface="Wingdings" pitchFamily="2" charset="2"/>
              <a:buChar char="q"/>
            </a:pPr>
            <a:r>
              <a:rPr lang="en-GB" sz="800" dirty="0" smtClean="0">
                <a:solidFill>
                  <a:prstClr val="black"/>
                </a:solidFill>
              </a:rPr>
              <a:t>Keeping </a:t>
            </a:r>
            <a:r>
              <a:rPr lang="en-GB" sz="800" b="1" dirty="0" smtClean="0">
                <a:solidFill>
                  <a:prstClr val="black"/>
                </a:solidFill>
              </a:rPr>
              <a:t>safe</a:t>
            </a:r>
            <a:r>
              <a:rPr lang="en-GB" sz="800" b="1" dirty="0">
                <a:solidFill>
                  <a:prstClr val="black"/>
                </a:solidFill>
              </a:rPr>
              <a:t>, digital </a:t>
            </a:r>
            <a:r>
              <a:rPr lang="en-GB" sz="800" b="1" dirty="0" smtClean="0">
                <a:solidFill>
                  <a:prstClr val="black"/>
                </a:solidFill>
              </a:rPr>
              <a:t>records </a:t>
            </a:r>
            <a:r>
              <a:rPr lang="en-GB" sz="800" dirty="0">
                <a:solidFill>
                  <a:prstClr val="black"/>
                </a:solidFill>
              </a:rPr>
              <a:t>in secondary </a:t>
            </a:r>
            <a:r>
              <a:rPr lang="en-GB" sz="800" dirty="0" smtClean="0">
                <a:solidFill>
                  <a:prstClr val="black"/>
                </a:solidFill>
              </a:rPr>
              <a:t>care </a:t>
            </a:r>
            <a:r>
              <a:rPr lang="en-GB" sz="800" dirty="0">
                <a:solidFill>
                  <a:prstClr val="black"/>
                </a:solidFill>
              </a:rPr>
              <a:t>to allow </a:t>
            </a:r>
            <a:r>
              <a:rPr lang="en-GB" sz="800" dirty="0" smtClean="0">
                <a:solidFill>
                  <a:prstClr val="black"/>
                </a:solidFill>
              </a:rPr>
              <a:t>integration </a:t>
            </a:r>
            <a:r>
              <a:rPr lang="en-GB" sz="800" dirty="0">
                <a:solidFill>
                  <a:prstClr val="black"/>
                </a:solidFill>
              </a:rPr>
              <a:t>with primary </a:t>
            </a:r>
            <a:r>
              <a:rPr lang="en-GB" sz="800" dirty="0" smtClean="0">
                <a:solidFill>
                  <a:prstClr val="black"/>
                </a:solidFill>
              </a:rPr>
              <a:t>and other care </a:t>
            </a:r>
            <a:r>
              <a:rPr lang="en-GB" sz="800" dirty="0">
                <a:solidFill>
                  <a:prstClr val="black"/>
                </a:solidFill>
              </a:rPr>
              <a:t>settings is a precursor to giving patients and carers access to their own </a:t>
            </a:r>
            <a:r>
              <a:rPr lang="en-GB" sz="800" dirty="0" smtClean="0">
                <a:solidFill>
                  <a:prstClr val="black"/>
                </a:solidFill>
              </a:rPr>
              <a:t>records. Telecare equipment and health apps  that allow people, in conjunction with their </a:t>
            </a:r>
            <a:r>
              <a:rPr lang="en-GB" sz="800" dirty="0">
                <a:solidFill>
                  <a:prstClr val="black"/>
                </a:solidFill>
              </a:rPr>
              <a:t>p</a:t>
            </a:r>
            <a:r>
              <a:rPr lang="en-GB" sz="800" dirty="0" smtClean="0">
                <a:solidFill>
                  <a:prstClr val="black"/>
                </a:solidFill>
              </a:rPr>
              <a:t>hysicians</a:t>
            </a:r>
            <a:r>
              <a:rPr lang="en-GB" sz="800" dirty="0">
                <a:solidFill>
                  <a:prstClr val="black"/>
                </a:solidFill>
              </a:rPr>
              <a:t>,</a:t>
            </a:r>
            <a:r>
              <a:rPr lang="en-GB" sz="800" dirty="0" smtClean="0">
                <a:solidFill>
                  <a:prstClr val="black"/>
                </a:solidFill>
              </a:rPr>
              <a:t> </a:t>
            </a:r>
            <a:r>
              <a:rPr lang="en-GB" sz="800" dirty="0">
                <a:solidFill>
                  <a:prstClr val="black"/>
                </a:solidFill>
              </a:rPr>
              <a:t>to manage their own </a:t>
            </a:r>
            <a:r>
              <a:rPr lang="en-GB" sz="800" dirty="0" smtClean="0">
                <a:solidFill>
                  <a:prstClr val="black"/>
                </a:solidFill>
              </a:rPr>
              <a:t>LTCs can </a:t>
            </a:r>
            <a:r>
              <a:rPr lang="en-GB" sz="800" dirty="0">
                <a:solidFill>
                  <a:prstClr val="black"/>
                </a:solidFill>
              </a:rPr>
              <a:t>then be introduced to empower </a:t>
            </a:r>
            <a:r>
              <a:rPr lang="en-GB" sz="800" dirty="0" smtClean="0">
                <a:solidFill>
                  <a:prstClr val="black"/>
                </a:solidFill>
              </a:rPr>
              <a:t>patients, while </a:t>
            </a:r>
            <a:r>
              <a:rPr lang="en-GB" sz="800" dirty="0">
                <a:solidFill>
                  <a:prstClr val="black"/>
                </a:solidFill>
              </a:rPr>
              <a:t>at the same time </a:t>
            </a:r>
            <a:r>
              <a:rPr lang="en-GB" sz="800" dirty="0" smtClean="0">
                <a:solidFill>
                  <a:prstClr val="black"/>
                </a:solidFill>
              </a:rPr>
              <a:t>ensuring </a:t>
            </a:r>
            <a:r>
              <a:rPr lang="en-GB" sz="800" dirty="0">
                <a:solidFill>
                  <a:prstClr val="black"/>
                </a:solidFill>
              </a:rPr>
              <a:t>that </a:t>
            </a:r>
            <a:r>
              <a:rPr lang="en-GB" sz="800" dirty="0" smtClean="0">
                <a:solidFill>
                  <a:prstClr val="black"/>
                </a:solidFill>
              </a:rPr>
              <a:t>their </a:t>
            </a:r>
            <a:r>
              <a:rPr lang="en-GB" sz="800" dirty="0">
                <a:solidFill>
                  <a:prstClr val="black"/>
                </a:solidFill>
              </a:rPr>
              <a:t>actions </a:t>
            </a:r>
            <a:r>
              <a:rPr lang="en-GB" sz="800" b="1" dirty="0">
                <a:solidFill>
                  <a:prstClr val="black"/>
                </a:solidFill>
              </a:rPr>
              <a:t>remain embedded in the care they receive </a:t>
            </a:r>
            <a:r>
              <a:rPr lang="en-GB" sz="800" dirty="0">
                <a:solidFill>
                  <a:prstClr val="black"/>
                </a:solidFill>
              </a:rPr>
              <a:t>from the </a:t>
            </a:r>
            <a:r>
              <a:rPr lang="en-GB" sz="800" dirty="0" smtClean="0">
                <a:solidFill>
                  <a:prstClr val="black"/>
                </a:solidFill>
              </a:rPr>
              <a:t>NHS. </a:t>
            </a:r>
            <a:r>
              <a:rPr lang="en-GB" sz="800" b="1" dirty="0" smtClean="0">
                <a:solidFill>
                  <a:prstClr val="black"/>
                </a:solidFill>
              </a:rPr>
              <a:t>See ‘interoperable health records’ in ‘Further Ideas’ for more detail.</a:t>
            </a:r>
            <a:endParaRPr lang="en-GB" sz="800" b="1" dirty="0">
              <a:solidFill>
                <a:prstClr val="black"/>
              </a:solidFill>
            </a:endParaRPr>
          </a:p>
          <a:p>
            <a:pPr marL="171450" indent="-171450">
              <a:spcAft>
                <a:spcPts val="300"/>
              </a:spcAft>
              <a:buFont typeface="Wingdings" pitchFamily="2" charset="2"/>
              <a:buChar char="q"/>
            </a:pPr>
            <a:r>
              <a:rPr lang="en-GB" sz="800" dirty="0" smtClean="0">
                <a:solidFill>
                  <a:prstClr val="black"/>
                </a:solidFill>
              </a:rPr>
              <a:t>The key to cost-effective implementation is </a:t>
            </a:r>
            <a:r>
              <a:rPr lang="en-GB" sz="800" b="1" dirty="0" smtClean="0">
                <a:solidFill>
                  <a:prstClr val="black"/>
                </a:solidFill>
              </a:rPr>
              <a:t>achieving scale</a:t>
            </a:r>
            <a:r>
              <a:rPr lang="en-GB" sz="800" dirty="0" smtClean="0">
                <a:solidFill>
                  <a:prstClr val="black"/>
                </a:solidFill>
              </a:rPr>
              <a:t>, as relatively high fixed costs are offset by low marginal costs for each additional user. This means a single telehealth intervention is like to serve an area larger than a single health economy. It is worth considering:</a:t>
            </a:r>
          </a:p>
          <a:p>
            <a:pPr marL="361950" lvl="1" indent="-180975">
              <a:buFont typeface="Courier New" panose="02070309020205020404" pitchFamily="49" charset="0"/>
              <a:buChar char="o"/>
            </a:pPr>
            <a:r>
              <a:rPr lang="en-GB" sz="800" dirty="0" smtClean="0">
                <a:solidFill>
                  <a:prstClr val="black"/>
                </a:solidFill>
              </a:rPr>
              <a:t>Whether there is </a:t>
            </a:r>
            <a:r>
              <a:rPr lang="en-GB" sz="800" b="1" dirty="0" smtClean="0">
                <a:solidFill>
                  <a:prstClr val="black"/>
                </a:solidFill>
              </a:rPr>
              <a:t>existing telehealth infrastructure </a:t>
            </a:r>
            <a:r>
              <a:rPr lang="en-GB" sz="800" dirty="0" smtClean="0">
                <a:solidFill>
                  <a:prstClr val="black"/>
                </a:solidFill>
              </a:rPr>
              <a:t>with spare capacity that could be utilised, or if </a:t>
            </a:r>
            <a:r>
              <a:rPr lang="en-GB" sz="800" b="1" dirty="0" smtClean="0">
                <a:solidFill>
                  <a:prstClr val="black"/>
                </a:solidFill>
              </a:rPr>
              <a:t>combining</a:t>
            </a:r>
            <a:r>
              <a:rPr lang="en-GB" sz="800" dirty="0" smtClean="0">
                <a:solidFill>
                  <a:prstClr val="black"/>
                </a:solidFill>
              </a:rPr>
              <a:t> </a:t>
            </a:r>
            <a:r>
              <a:rPr lang="en-GB" sz="800" b="1" dirty="0" smtClean="0">
                <a:solidFill>
                  <a:prstClr val="black"/>
                </a:solidFill>
              </a:rPr>
              <a:t>with other health economies </a:t>
            </a:r>
            <a:r>
              <a:rPr lang="en-GB" sz="800" dirty="0" smtClean="0">
                <a:solidFill>
                  <a:prstClr val="black"/>
                </a:solidFill>
              </a:rPr>
              <a:t>is possible;</a:t>
            </a:r>
          </a:p>
          <a:p>
            <a:pPr marL="361950" lvl="1" indent="-180975">
              <a:spcAft>
                <a:spcPts val="300"/>
              </a:spcAft>
              <a:buFont typeface="Courier New" panose="02070309020205020404" pitchFamily="49" charset="0"/>
              <a:buChar char="o"/>
            </a:pPr>
            <a:r>
              <a:rPr lang="en-GB" sz="800" dirty="0" smtClean="0">
                <a:solidFill>
                  <a:prstClr val="black"/>
                </a:solidFill>
              </a:rPr>
              <a:t>If developing bespoke provision, what is the </a:t>
            </a:r>
            <a:r>
              <a:rPr lang="en-GB" sz="800" b="1" dirty="0" smtClean="0">
                <a:solidFill>
                  <a:prstClr val="black"/>
                </a:solidFill>
              </a:rPr>
              <a:t>potential market </a:t>
            </a:r>
            <a:r>
              <a:rPr lang="en-GB" sz="800" dirty="0" smtClean="0">
                <a:solidFill>
                  <a:prstClr val="black"/>
                </a:solidFill>
              </a:rPr>
              <a:t>in terms of other users in the region and nationally?</a:t>
            </a:r>
          </a:p>
          <a:p>
            <a:pPr marL="171450" indent="-171450">
              <a:spcAft>
                <a:spcPts val="300"/>
              </a:spcAft>
              <a:buFont typeface="Wingdings" pitchFamily="2" charset="2"/>
              <a:buChar char="q"/>
            </a:pPr>
            <a:r>
              <a:rPr lang="en-GB" sz="800" dirty="0" smtClean="0">
                <a:solidFill>
                  <a:prstClr val="black"/>
                </a:solidFill>
              </a:rPr>
              <a:t>Ensure that telehealth is </a:t>
            </a:r>
            <a:r>
              <a:rPr lang="en-GB" sz="800" b="1" dirty="0" smtClean="0">
                <a:solidFill>
                  <a:prstClr val="black"/>
                </a:solidFill>
              </a:rPr>
              <a:t>integrated into mainstream healthcare provision, </a:t>
            </a:r>
            <a:r>
              <a:rPr lang="en-GB" sz="800" dirty="0" smtClean="0">
                <a:solidFill>
                  <a:prstClr val="black"/>
                </a:solidFill>
              </a:rPr>
              <a:t>meaning it is </a:t>
            </a:r>
            <a:r>
              <a:rPr lang="en-GB" sz="800" dirty="0">
                <a:solidFill>
                  <a:prstClr val="black"/>
                </a:solidFill>
              </a:rPr>
              <a:t>considered as part of any </a:t>
            </a:r>
            <a:r>
              <a:rPr lang="en-GB" sz="800" dirty="0" smtClean="0">
                <a:solidFill>
                  <a:prstClr val="black"/>
                </a:solidFill>
              </a:rPr>
              <a:t>initial assessment, and is </a:t>
            </a:r>
            <a:r>
              <a:rPr lang="en-GB" sz="800" dirty="0">
                <a:solidFill>
                  <a:prstClr val="black"/>
                </a:solidFill>
              </a:rPr>
              <a:t>built into staff </a:t>
            </a:r>
            <a:r>
              <a:rPr lang="en-GB" sz="800" dirty="0" smtClean="0">
                <a:solidFill>
                  <a:prstClr val="black"/>
                </a:solidFill>
              </a:rPr>
              <a:t>appraisal</a:t>
            </a:r>
          </a:p>
        </p:txBody>
      </p:sp>
      <p:sp>
        <p:nvSpPr>
          <p:cNvPr id="21" name="Rectangle 20"/>
          <p:cNvSpPr/>
          <p:nvPr/>
        </p:nvSpPr>
        <p:spPr>
          <a:xfrm>
            <a:off x="3325919" y="2583976"/>
            <a:ext cx="2729564" cy="372572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50" b="1" dirty="0" smtClean="0">
                <a:solidFill>
                  <a:prstClr val="black"/>
                </a:solidFill>
              </a:rPr>
              <a:t>Have you considered whether the following may be barriers?</a:t>
            </a:r>
          </a:p>
          <a:p>
            <a:pPr marL="171450" indent="-171450">
              <a:spcAft>
                <a:spcPts val="300"/>
              </a:spcAft>
              <a:buFont typeface="Wingdings" pitchFamily="2" charset="2"/>
              <a:buChar char="q"/>
            </a:pPr>
            <a:r>
              <a:rPr lang="en-GB" sz="800" b="1" dirty="0" smtClean="0">
                <a:solidFill>
                  <a:prstClr val="black"/>
                </a:solidFill>
              </a:rPr>
              <a:t>Funding:</a:t>
            </a:r>
            <a:r>
              <a:rPr lang="en-GB" sz="800" dirty="0" smtClean="0">
                <a:solidFill>
                  <a:prstClr val="black"/>
                </a:solidFill>
              </a:rPr>
              <a:t> implementing telehealth requires an initial investment, and providers may be concerned that it will drive up their costs. Early identification of funding sources and development of a clear provider reimbursement model is therefore important</a:t>
            </a:r>
          </a:p>
          <a:p>
            <a:pPr marL="171450" indent="-171450">
              <a:spcAft>
                <a:spcPts val="300"/>
              </a:spcAft>
              <a:buFont typeface="Wingdings" pitchFamily="2" charset="2"/>
              <a:buChar char="q"/>
            </a:pPr>
            <a:r>
              <a:rPr lang="en-GB" sz="800" b="1" dirty="0" smtClean="0">
                <a:solidFill>
                  <a:prstClr val="black"/>
                </a:solidFill>
              </a:rPr>
              <a:t>Scale</a:t>
            </a:r>
            <a:r>
              <a:rPr lang="en-GB" sz="800" dirty="0" smtClean="0">
                <a:solidFill>
                  <a:prstClr val="black"/>
                </a:solidFill>
              </a:rPr>
              <a:t>: a telehealth intervention which fails to achieve adequate scale may not be cost-effective</a:t>
            </a:r>
          </a:p>
          <a:p>
            <a:pPr marL="171450" indent="-171450">
              <a:spcAft>
                <a:spcPts val="300"/>
              </a:spcAft>
              <a:buFont typeface="Wingdings" pitchFamily="2" charset="2"/>
              <a:buChar char="q"/>
            </a:pPr>
            <a:r>
              <a:rPr lang="en-GB" sz="800" b="1" dirty="0" smtClean="0">
                <a:solidFill>
                  <a:prstClr val="black"/>
                </a:solidFill>
              </a:rPr>
              <a:t>Staff engagement: </a:t>
            </a:r>
            <a:r>
              <a:rPr lang="en-GB" sz="800" dirty="0" smtClean="0">
                <a:solidFill>
                  <a:prstClr val="black"/>
                </a:solidFill>
              </a:rPr>
              <a:t>without strong leadership and getting staff buy-in, there is a risk that staff will resist adoption of new technology and ways of delivering services to patients</a:t>
            </a:r>
          </a:p>
          <a:p>
            <a:pPr marL="171450" indent="-171450">
              <a:spcAft>
                <a:spcPts val="300"/>
              </a:spcAft>
              <a:buFont typeface="Wingdings" pitchFamily="2" charset="2"/>
              <a:buChar char="q"/>
            </a:pPr>
            <a:r>
              <a:rPr lang="en-GB" sz="800" b="1" dirty="0" smtClean="0">
                <a:solidFill>
                  <a:prstClr val="black"/>
                </a:solidFill>
              </a:rPr>
              <a:t>Public understanding and cultural/psychological barriers: </a:t>
            </a:r>
            <a:r>
              <a:rPr lang="en-GB" sz="800" dirty="0" smtClean="0">
                <a:solidFill>
                  <a:prstClr val="black"/>
                </a:solidFill>
              </a:rPr>
              <a:t>public awareness of the telehealth technology is low, especially among older population segments who are more likely to benefit from the technology</a:t>
            </a:r>
          </a:p>
          <a:p>
            <a:pPr marL="171450" indent="-171450">
              <a:spcAft>
                <a:spcPts val="300"/>
              </a:spcAft>
              <a:buFont typeface="Wingdings" pitchFamily="2" charset="2"/>
              <a:buChar char="q"/>
            </a:pPr>
            <a:r>
              <a:rPr lang="en-GB" sz="800" b="1" dirty="0" smtClean="0">
                <a:solidFill>
                  <a:prstClr val="black"/>
                </a:solidFill>
              </a:rPr>
              <a:t>Working with industry</a:t>
            </a:r>
            <a:r>
              <a:rPr lang="en-GB" sz="800" dirty="0" smtClean="0">
                <a:solidFill>
                  <a:prstClr val="black"/>
                </a:solidFill>
              </a:rPr>
              <a:t>: this is the best way to prevent excess costs and solutions that are not adapted to the needs of patients</a:t>
            </a:r>
          </a:p>
          <a:p>
            <a:pPr marL="171450" indent="-171450">
              <a:spcAft>
                <a:spcPts val="300"/>
              </a:spcAft>
              <a:buFont typeface="Wingdings" pitchFamily="2" charset="2"/>
              <a:buChar char="q"/>
            </a:pPr>
            <a:r>
              <a:rPr lang="en-GB" sz="800" b="1" dirty="0" smtClean="0">
                <a:solidFill>
                  <a:prstClr val="black"/>
                </a:solidFill>
              </a:rPr>
              <a:t>Information governance: </a:t>
            </a:r>
            <a:r>
              <a:rPr lang="en-GB" sz="800" dirty="0" smtClean="0">
                <a:solidFill>
                  <a:prstClr val="black"/>
                </a:solidFill>
              </a:rPr>
              <a:t>protection of confidential patient information is a priority, especially where third party providers are involved, and ensuring this is a key consideration</a:t>
            </a:r>
            <a:endParaRPr lang="en-GB" sz="1100" dirty="0" smtClean="0">
              <a:solidFill>
                <a:prstClr val="black"/>
              </a:solidFill>
            </a:endParaRPr>
          </a:p>
          <a:p>
            <a:pPr marL="171450" indent="-171450">
              <a:buFont typeface="Arial" pitchFamily="34" charset="0"/>
              <a:buChar char="•"/>
            </a:pPr>
            <a:endParaRPr lang="en-GB" sz="1100" dirty="0">
              <a:solidFill>
                <a:prstClr val="black"/>
              </a:solidFill>
            </a:endParaRPr>
          </a:p>
        </p:txBody>
      </p:sp>
      <p:sp>
        <p:nvSpPr>
          <p:cNvPr id="22" name="Rectangle 21"/>
          <p:cNvSpPr/>
          <p:nvPr/>
        </p:nvSpPr>
        <p:spPr>
          <a:xfrm>
            <a:off x="6122158" y="2583976"/>
            <a:ext cx="2710218" cy="372572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50" b="1" dirty="0" smtClean="0">
                <a:solidFill>
                  <a:prstClr val="black"/>
                </a:solidFill>
              </a:rPr>
              <a:t>Have you considered how you will phase the intervention?</a:t>
            </a:r>
          </a:p>
          <a:p>
            <a:pPr marL="95250" indent="-95250">
              <a:spcAft>
                <a:spcPts val="300"/>
              </a:spcAft>
              <a:buFont typeface="Arial" pitchFamily="34" charset="0"/>
              <a:buChar char="•"/>
            </a:pPr>
            <a:r>
              <a:rPr lang="en-GB" sz="800" dirty="0" smtClean="0">
                <a:solidFill>
                  <a:prstClr val="black"/>
                </a:solidFill>
              </a:rPr>
              <a:t>Initial impacts on cost and quality should </a:t>
            </a:r>
            <a:r>
              <a:rPr lang="en-GB" sz="800" b="1" dirty="0" smtClean="0">
                <a:solidFill>
                  <a:prstClr val="black"/>
                </a:solidFill>
              </a:rPr>
              <a:t>begin to materialise after a year</a:t>
            </a:r>
            <a:r>
              <a:rPr lang="en-GB" sz="800" dirty="0" smtClean="0">
                <a:solidFill>
                  <a:prstClr val="black"/>
                </a:solidFill>
              </a:rPr>
              <a:t>. However, the full impact will take longer to develop as ways of working adapt and more patients begin to use the equipment as part of their care packages</a:t>
            </a:r>
          </a:p>
          <a:p>
            <a:pPr marL="95250" indent="-95250">
              <a:spcAft>
                <a:spcPts val="300"/>
              </a:spcAft>
              <a:buFont typeface="Arial" pitchFamily="34" charset="0"/>
              <a:buChar char="•"/>
            </a:pPr>
            <a:r>
              <a:rPr lang="en-GB" sz="800" dirty="0" smtClean="0">
                <a:solidFill>
                  <a:prstClr val="black"/>
                </a:solidFill>
              </a:rPr>
              <a:t>The impact is likely to </a:t>
            </a:r>
            <a:r>
              <a:rPr lang="en-GB" sz="800" b="1" dirty="0" smtClean="0">
                <a:solidFill>
                  <a:prstClr val="black"/>
                </a:solidFill>
              </a:rPr>
              <a:t>grow over many years</a:t>
            </a:r>
            <a:r>
              <a:rPr lang="en-GB" sz="800" dirty="0" smtClean="0">
                <a:solidFill>
                  <a:prstClr val="black"/>
                </a:solidFill>
              </a:rPr>
              <a:t>, through reducing the growth in demand for healthcare services to a manageable level</a:t>
            </a:r>
          </a:p>
          <a:p>
            <a:pPr marL="95250" indent="-95250">
              <a:spcAft>
                <a:spcPts val="300"/>
              </a:spcAft>
              <a:buFont typeface="Arial" pitchFamily="34" charset="0"/>
              <a:buChar char="•"/>
            </a:pPr>
            <a:r>
              <a:rPr lang="en-GB" sz="800" dirty="0" smtClean="0">
                <a:solidFill>
                  <a:prstClr val="black"/>
                </a:solidFill>
              </a:rPr>
              <a:t>The graph below indicates the likely phasing of this intervention. As noted above, benefits are likely to continue to mount beyond the five-year period due to deflected future demand for services</a:t>
            </a:r>
          </a:p>
          <a:p>
            <a:pPr marL="171450" indent="-171450">
              <a:buFont typeface="Arial" pitchFamily="34" charset="0"/>
              <a:buChar char="•"/>
            </a:pPr>
            <a:endParaRPr lang="en-GB" sz="1100" dirty="0" smtClean="0">
              <a:solidFill>
                <a:prstClr val="black"/>
              </a:solidFill>
            </a:endParaRPr>
          </a:p>
        </p:txBody>
      </p:sp>
      <p:sp>
        <p:nvSpPr>
          <p:cNvPr id="3" name="Rectangle 2"/>
          <p:cNvSpPr/>
          <p:nvPr/>
        </p:nvSpPr>
        <p:spPr>
          <a:xfrm>
            <a:off x="3464823" y="2151702"/>
            <a:ext cx="638033" cy="3411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prstClr val="white"/>
                </a:solidFill>
              </a:rPr>
              <a:t>LTCs</a:t>
            </a:r>
            <a:endParaRPr lang="en-GB" sz="1000" b="1" dirty="0">
              <a:solidFill>
                <a:prstClr val="white"/>
              </a:solidFill>
            </a:endParaRPr>
          </a:p>
        </p:txBody>
      </p:sp>
      <p:sp>
        <p:nvSpPr>
          <p:cNvPr id="24" name="Rectangle 23"/>
          <p:cNvSpPr/>
          <p:nvPr/>
        </p:nvSpPr>
        <p:spPr>
          <a:xfrm>
            <a:off x="4323197" y="2151702"/>
            <a:ext cx="638033" cy="3411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prstClr val="white"/>
                </a:solidFill>
              </a:rPr>
              <a:t>Frail elderly</a:t>
            </a:r>
            <a:endParaRPr lang="en-GB" sz="1000" b="1" dirty="0">
              <a:solidFill>
                <a:prstClr val="white"/>
              </a:solidFill>
            </a:endParaRPr>
          </a:p>
        </p:txBody>
      </p:sp>
      <p:sp>
        <p:nvSpPr>
          <p:cNvPr id="25" name="Rectangle 24"/>
          <p:cNvSpPr/>
          <p:nvPr/>
        </p:nvSpPr>
        <p:spPr>
          <a:xfrm>
            <a:off x="5181571" y="2151702"/>
            <a:ext cx="638033" cy="3411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prstClr val="white"/>
                </a:solidFill>
              </a:rPr>
              <a:t>Depri-ved</a:t>
            </a:r>
            <a:endParaRPr lang="en-GB" sz="1000" b="1" dirty="0">
              <a:solidFill>
                <a:prstClr val="white"/>
              </a:solidFill>
            </a:endParaRPr>
          </a:p>
        </p:txBody>
      </p:sp>
      <p:sp>
        <p:nvSpPr>
          <p:cNvPr id="26" name="Rectangle 25"/>
          <p:cNvSpPr/>
          <p:nvPr/>
        </p:nvSpPr>
        <p:spPr>
          <a:xfrm>
            <a:off x="6039945" y="2151702"/>
            <a:ext cx="638033" cy="3411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prstClr val="white"/>
                </a:solidFill>
              </a:rPr>
              <a:t>Rural</a:t>
            </a:r>
            <a:endParaRPr lang="en-GB" sz="1000" b="1" dirty="0">
              <a:solidFill>
                <a:prstClr val="white"/>
              </a:solidFill>
            </a:endParaRPr>
          </a:p>
        </p:txBody>
      </p:sp>
      <p:sp>
        <p:nvSpPr>
          <p:cNvPr id="27" name="Rectangle 26"/>
          <p:cNvSpPr/>
          <p:nvPr/>
        </p:nvSpPr>
        <p:spPr>
          <a:xfrm>
            <a:off x="6898319" y="2151702"/>
            <a:ext cx="638033" cy="3411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prstClr val="white"/>
                </a:solidFill>
              </a:rPr>
              <a:t>Urban</a:t>
            </a:r>
          </a:p>
        </p:txBody>
      </p:sp>
      <p:sp>
        <p:nvSpPr>
          <p:cNvPr id="28" name="Rectangle 27"/>
          <p:cNvSpPr/>
          <p:nvPr/>
        </p:nvSpPr>
        <p:spPr>
          <a:xfrm>
            <a:off x="7756691" y="2151702"/>
            <a:ext cx="638033" cy="3411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prstClr val="white"/>
                </a:solidFill>
              </a:rPr>
              <a:t>Other</a:t>
            </a:r>
            <a:endParaRPr lang="en-GB" sz="1000" b="1" dirty="0">
              <a:solidFill>
                <a:prstClr val="white"/>
              </a:solidFill>
            </a:endParaRPr>
          </a:p>
        </p:txBody>
      </p:sp>
      <p:pic>
        <p:nvPicPr>
          <p:cNvPr id="29" name="Picture 3" descr="\\Cagmasrv1\sso$\Gestion_Deloitte\Global_Brand\- Templates\Icons\Iconography Deloitte\Icon_Leaf_LGreen.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rot="3002592">
            <a:off x="6186447" y="1651713"/>
            <a:ext cx="266559" cy="45664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7" descr="\\Cagmasrv1\sso$\Gestion_Deloitte\Global_Brand\- Templates\Icons\Iconography Deloitte\Icon_Stethoscope_Green.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642441" y="1750785"/>
            <a:ext cx="282795" cy="32163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C:\Users\jsauvageau\Desktop\4.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48630" y="1776711"/>
            <a:ext cx="361607" cy="278985"/>
          </a:xfrm>
          <a:prstGeom prst="rect">
            <a:avLst/>
          </a:prstGeom>
          <a:noFill/>
          <a:extLst/>
        </p:spPr>
      </p:pic>
      <p:pic>
        <p:nvPicPr>
          <p:cNvPr id="36" name="Picture 2" descr="\\Cagmasrv1\sso$\Gestion_Deloitte\Global_Brand\- Templates\Icons\Iconography Deloitte\Icon_Caution_Green.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602870" y="2607207"/>
            <a:ext cx="311037" cy="27682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2" descr="C:\Users\jsauvageau\Desktop\4.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8496353" y="2645846"/>
            <a:ext cx="281610" cy="17871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agmasrv1\sso$\Gestion_Deloitte\Global_Brand\- Templates\Icons\Iconography Deloitte\Icon_People_group_Blue.pn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720433" y="1384938"/>
            <a:ext cx="352454" cy="32734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2" descr="C:\Users\jsauvageau\Desktop\1.pn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899293" y="2619911"/>
            <a:ext cx="228421" cy="2403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p:cNvGraphicFramePr>
          <p:nvPr>
            <p:custDataLst>
              <p:tags r:id="rId4"/>
            </p:custDataLst>
            <p:extLst>
              <p:ext uri="{D42A27DB-BD31-4B8C-83A1-F6EECF244321}">
                <p14:modId xmlns:p14="http://schemas.microsoft.com/office/powerpoint/2010/main" val="2399974878"/>
              </p:ext>
            </p:extLst>
          </p:nvPr>
        </p:nvGraphicFramePr>
        <p:xfrm>
          <a:off x="6210300" y="4686300"/>
          <a:ext cx="2533665" cy="1542940"/>
        </p:xfrm>
        <a:graphic>
          <a:graphicData uri="http://schemas.openxmlformats.org/presentationml/2006/ole">
            <mc:AlternateContent xmlns:mc="http://schemas.openxmlformats.org/markup-compatibility/2006">
              <mc:Choice xmlns:v="urn:schemas-microsoft-com:vml" Requires="v">
                <p:oleObj spid="_x0000_s27925" name="Chart" r:id="rId30" imgW="2533665" imgH="1542940" progId="MSGraph.Chart.8">
                  <p:embed followColorScheme="full"/>
                </p:oleObj>
              </mc:Choice>
              <mc:Fallback>
                <p:oleObj name="Chart" r:id="rId30" imgW="2533665" imgH="1542940" progId="MSGraph.Chart.8">
                  <p:embed followColorScheme="full"/>
                  <p:pic>
                    <p:nvPicPr>
                      <p:cNvPr id="0" name=""/>
                      <p:cNvPicPr/>
                      <p:nvPr/>
                    </p:nvPicPr>
                    <p:blipFill>
                      <a:blip r:embed="rId31"/>
                      <a:stretch>
                        <a:fillRect/>
                      </a:stretch>
                    </p:blipFill>
                    <p:spPr>
                      <a:xfrm>
                        <a:off x="6210300" y="4686300"/>
                        <a:ext cx="2533665" cy="1542940"/>
                      </a:xfrm>
                      <a:prstGeom prst="rect">
                        <a:avLst/>
                      </a:prstGeom>
                    </p:spPr>
                  </p:pic>
                </p:oleObj>
              </mc:Fallback>
            </mc:AlternateContent>
          </a:graphicData>
        </a:graphic>
      </p:graphicFrame>
      <p:sp>
        <p:nvSpPr>
          <p:cNvPr id="82" name="Rectangle 81"/>
          <p:cNvSpPr/>
          <p:nvPr>
            <p:custDataLst>
              <p:tags r:id="rId5"/>
            </p:custDataLst>
          </p:nvPr>
        </p:nvSpPr>
        <p:spPr bwMode="gray">
          <a:xfrm>
            <a:off x="6164263" y="5135563"/>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0E73F892-F869-4CBC-86ED-BBBBDE2E72C3}" type="datetime'''''''1''.''0'''''''''''''''''''''">
              <a:rPr lang="en-US" sz="600">
                <a:solidFill>
                  <a:schemeClr val="tx1"/>
                </a:solidFill>
                <a:latin typeface="Arial"/>
                <a:sym typeface="Arial"/>
              </a:rPr>
              <a:pPr algn="r">
                <a:spcBef>
                  <a:spcPct val="0"/>
                </a:spcBef>
                <a:spcAft>
                  <a:spcPct val="0"/>
                </a:spcAft>
              </a:pPr>
              <a:t>1.0</a:t>
            </a:fld>
            <a:endParaRPr lang="en-GB" sz="600">
              <a:solidFill>
                <a:schemeClr val="tx1"/>
              </a:solidFill>
              <a:latin typeface="Arial"/>
              <a:sym typeface="Arial"/>
            </a:endParaRPr>
          </a:p>
        </p:txBody>
      </p:sp>
      <p:sp>
        <p:nvSpPr>
          <p:cNvPr id="35" name="Rectangle 34"/>
          <p:cNvSpPr/>
          <p:nvPr>
            <p:custDataLst>
              <p:tags r:id="rId6"/>
            </p:custDataLst>
          </p:nvPr>
        </p:nvSpPr>
        <p:spPr bwMode="gray">
          <a:xfrm>
            <a:off x="6164263" y="6069013"/>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32987727-B912-4EF7-AB19-57A636386D6C}" type="datetime'''''''''''''''''''''''''''0''''''''.''''''''''''''''''''0'''''">
              <a:rPr lang="en-US" sz="600">
                <a:solidFill>
                  <a:srgbClr val="000000"/>
                </a:solidFill>
                <a:latin typeface="Arial"/>
                <a:sym typeface="Arial"/>
              </a:rPr>
              <a:pPr/>
              <a:t>0.0</a:t>
            </a:fld>
            <a:endParaRPr lang="en-GB" sz="600">
              <a:solidFill>
                <a:srgbClr val="000000"/>
              </a:solidFill>
              <a:latin typeface="Arial"/>
              <a:sym typeface="Arial"/>
            </a:endParaRPr>
          </a:p>
        </p:txBody>
      </p:sp>
      <p:sp>
        <p:nvSpPr>
          <p:cNvPr id="83" name="Rectangle 82"/>
          <p:cNvSpPr/>
          <p:nvPr>
            <p:custDataLst>
              <p:tags r:id="rId7"/>
            </p:custDataLst>
          </p:nvPr>
        </p:nvSpPr>
        <p:spPr bwMode="gray">
          <a:xfrm>
            <a:off x="6164263" y="4764088"/>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6D7E39C1-3945-460D-90C5-C176514F8260}" type="datetime'''''''''''1''''''''''''''''''''''''''''''''''''''.4'''">
              <a:rPr lang="en-US" sz="600">
                <a:solidFill>
                  <a:schemeClr val="tx1"/>
                </a:solidFill>
                <a:latin typeface="Arial"/>
                <a:sym typeface="Arial"/>
              </a:rPr>
              <a:pPr algn="r">
                <a:spcBef>
                  <a:spcPct val="0"/>
                </a:spcBef>
                <a:spcAft>
                  <a:spcPct val="0"/>
                </a:spcAft>
              </a:pPr>
              <a:t>1.4</a:t>
            </a:fld>
            <a:endParaRPr lang="en-GB" sz="600">
              <a:solidFill>
                <a:schemeClr val="tx1"/>
              </a:solidFill>
              <a:latin typeface="Arial"/>
              <a:sym typeface="Arial"/>
            </a:endParaRPr>
          </a:p>
        </p:txBody>
      </p:sp>
      <p:sp>
        <p:nvSpPr>
          <p:cNvPr id="81" name="Rectangle 80"/>
          <p:cNvSpPr/>
          <p:nvPr>
            <p:custDataLst>
              <p:tags r:id="rId8"/>
            </p:custDataLst>
          </p:nvPr>
        </p:nvSpPr>
        <p:spPr bwMode="gray">
          <a:xfrm>
            <a:off x="6164263" y="5507038"/>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0EFBFE83-2800-43F7-A414-9E7A848B7D8D}" type="datetime'''''''''''''''0''.''''''''''''''''''6'">
              <a:rPr lang="en-US" sz="600">
                <a:solidFill>
                  <a:schemeClr val="tx1"/>
                </a:solidFill>
                <a:latin typeface="Arial"/>
                <a:sym typeface="Arial"/>
              </a:rPr>
              <a:pPr algn="r">
                <a:spcBef>
                  <a:spcPct val="0"/>
                </a:spcBef>
                <a:spcAft>
                  <a:spcPct val="0"/>
                </a:spcAft>
              </a:pPr>
              <a:t>0.6</a:t>
            </a:fld>
            <a:endParaRPr lang="en-GB" sz="600">
              <a:solidFill>
                <a:schemeClr val="tx1"/>
              </a:solidFill>
              <a:latin typeface="Arial"/>
              <a:sym typeface="Arial"/>
            </a:endParaRPr>
          </a:p>
        </p:txBody>
      </p:sp>
      <p:sp>
        <p:nvSpPr>
          <p:cNvPr id="74" name="Rectangle 73"/>
          <p:cNvSpPr/>
          <p:nvPr>
            <p:custDataLst>
              <p:tags r:id="rId9"/>
            </p:custDataLst>
          </p:nvPr>
        </p:nvSpPr>
        <p:spPr bwMode="gray">
          <a:xfrm>
            <a:off x="6164263" y="5326063"/>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C5258C29-A83D-4515-9EB9-B5AB33CD0396}" type="datetime'''''''''''0''''''''''''''''.''8'''''">
              <a:rPr lang="en-US" sz="600">
                <a:solidFill>
                  <a:schemeClr val="tx1"/>
                </a:solidFill>
                <a:latin typeface="Arial"/>
                <a:sym typeface="Arial"/>
              </a:rPr>
              <a:pPr algn="r">
                <a:spcBef>
                  <a:spcPct val="0"/>
                </a:spcBef>
                <a:spcAft>
                  <a:spcPct val="0"/>
                </a:spcAft>
              </a:pPr>
              <a:t>0.8</a:t>
            </a:fld>
            <a:endParaRPr lang="en-GB" sz="600">
              <a:solidFill>
                <a:schemeClr val="tx1"/>
              </a:solidFill>
              <a:latin typeface="Arial"/>
              <a:sym typeface="Arial"/>
            </a:endParaRPr>
          </a:p>
        </p:txBody>
      </p:sp>
      <p:sp>
        <p:nvSpPr>
          <p:cNvPr id="69" name="Rectangle 68"/>
          <p:cNvSpPr/>
          <p:nvPr>
            <p:custDataLst>
              <p:tags r:id="rId10"/>
            </p:custDataLst>
          </p:nvPr>
        </p:nvSpPr>
        <p:spPr bwMode="gray">
          <a:xfrm>
            <a:off x="6164263" y="5697538"/>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C6AC26BE-5E63-468E-8F49-6A2DECC8F92E}" type="datetime'''''''0''''''''''''''''''''''''''''''''''.''4'''''''''''">
              <a:rPr lang="en-US" sz="600">
                <a:solidFill>
                  <a:schemeClr val="tx1"/>
                </a:solidFill>
                <a:latin typeface="Arial"/>
                <a:sym typeface="Arial"/>
              </a:rPr>
              <a:pPr/>
              <a:t>0.4</a:t>
            </a:fld>
            <a:endParaRPr lang="en-GB" sz="600">
              <a:solidFill>
                <a:schemeClr val="tx1"/>
              </a:solidFill>
              <a:latin typeface="Arial"/>
              <a:sym typeface="Arial"/>
            </a:endParaRPr>
          </a:p>
        </p:txBody>
      </p:sp>
      <p:sp>
        <p:nvSpPr>
          <p:cNvPr id="77" name="Rectangle 76"/>
          <p:cNvSpPr/>
          <p:nvPr>
            <p:custDataLst>
              <p:tags r:id="rId11"/>
            </p:custDataLst>
          </p:nvPr>
        </p:nvSpPr>
        <p:spPr bwMode="gray">
          <a:xfrm>
            <a:off x="6164263" y="4954588"/>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59205629-69DB-4847-9052-51F4F91D247B}" type="datetime'''''''''''''1''''''''.''''''''''''''''''''''2'''">
              <a:rPr lang="en-US" sz="600">
                <a:solidFill>
                  <a:schemeClr val="tx1"/>
                </a:solidFill>
                <a:latin typeface="Arial"/>
                <a:sym typeface="Arial"/>
              </a:rPr>
              <a:pPr algn="r">
                <a:spcBef>
                  <a:spcPct val="0"/>
                </a:spcBef>
                <a:spcAft>
                  <a:spcPct val="0"/>
                </a:spcAft>
              </a:pPr>
              <a:t>1.2</a:t>
            </a:fld>
            <a:endParaRPr lang="en-GB" sz="600">
              <a:solidFill>
                <a:schemeClr val="tx1"/>
              </a:solidFill>
              <a:latin typeface="Arial"/>
              <a:sym typeface="Arial"/>
            </a:endParaRPr>
          </a:p>
        </p:txBody>
      </p:sp>
      <p:sp>
        <p:nvSpPr>
          <p:cNvPr id="80" name="Rectangle 79"/>
          <p:cNvSpPr/>
          <p:nvPr>
            <p:custDataLst>
              <p:tags r:id="rId12"/>
            </p:custDataLst>
          </p:nvPr>
        </p:nvSpPr>
        <p:spPr bwMode="gray">
          <a:xfrm>
            <a:off x="6164263" y="5878513"/>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F5C299AA-35D4-4016-9D87-EC7BA5AC9905}" type="datetime'''''''0''''''''.''''''''''''''''''''''''''''''2'''">
              <a:rPr lang="en-US" sz="600">
                <a:solidFill>
                  <a:schemeClr val="tx1"/>
                </a:solidFill>
                <a:latin typeface="Arial"/>
                <a:sym typeface="Arial"/>
              </a:rPr>
              <a:pPr algn="r">
                <a:spcBef>
                  <a:spcPct val="0"/>
                </a:spcBef>
                <a:spcAft>
                  <a:spcPct val="0"/>
                </a:spcAft>
              </a:pPr>
              <a:t>0.2</a:t>
            </a:fld>
            <a:endParaRPr lang="en-GB" sz="600">
              <a:solidFill>
                <a:schemeClr val="tx1"/>
              </a:solidFill>
              <a:latin typeface="Arial"/>
              <a:sym typeface="Arial"/>
            </a:endParaRPr>
          </a:p>
        </p:txBody>
      </p:sp>
      <p:sp>
        <p:nvSpPr>
          <p:cNvPr id="10" name="Rectangle 9"/>
          <p:cNvSpPr/>
          <p:nvPr>
            <p:custDataLst>
              <p:tags r:id="rId13"/>
            </p:custDataLst>
          </p:nvPr>
        </p:nvSpPr>
        <p:spPr bwMode="auto">
          <a:xfrm>
            <a:off x="6656388" y="6191250"/>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6B15B816-B87E-4828-93E6-C039032D0A59}" type="datetime'''''2''0''''1''''''''4''''''''''/''''''''''''''''1''''''''5'">
              <a:rPr lang="en-US" sz="600">
                <a:solidFill>
                  <a:prstClr val="black"/>
                </a:solidFill>
                <a:sym typeface="Arial"/>
              </a:rPr>
              <a:pPr algn="ctr">
                <a:spcBef>
                  <a:spcPct val="0"/>
                </a:spcBef>
                <a:spcAft>
                  <a:spcPct val="0"/>
                </a:spcAft>
              </a:pPr>
              <a:t>2014/15</a:t>
            </a:fld>
            <a:endParaRPr lang="en-GB" sz="600">
              <a:solidFill>
                <a:prstClr val="black"/>
              </a:solidFill>
              <a:sym typeface="Arial"/>
            </a:endParaRPr>
          </a:p>
        </p:txBody>
      </p:sp>
      <p:sp>
        <p:nvSpPr>
          <p:cNvPr id="11" name="Rectangle 10"/>
          <p:cNvSpPr/>
          <p:nvPr>
            <p:custDataLst>
              <p:tags r:id="rId14"/>
            </p:custDataLst>
          </p:nvPr>
        </p:nvSpPr>
        <p:spPr bwMode="auto">
          <a:xfrm>
            <a:off x="7113588" y="6191250"/>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AB2A1DF5-209F-497F-8C91-D9E107C039DE}" type="datetime'2''''01''5''''''''''''''''''''''/''''''16'''''''''''''">
              <a:rPr lang="en-US" sz="600">
                <a:solidFill>
                  <a:prstClr val="black"/>
                </a:solidFill>
                <a:sym typeface="Arial"/>
              </a:rPr>
              <a:pPr algn="ctr">
                <a:spcBef>
                  <a:spcPct val="0"/>
                </a:spcBef>
                <a:spcAft>
                  <a:spcPct val="0"/>
                </a:spcAft>
              </a:pPr>
              <a:t>2015/16</a:t>
            </a:fld>
            <a:endParaRPr lang="en-GB" sz="600">
              <a:solidFill>
                <a:prstClr val="black"/>
              </a:solidFill>
              <a:sym typeface="Arial"/>
            </a:endParaRPr>
          </a:p>
        </p:txBody>
      </p:sp>
      <p:sp>
        <p:nvSpPr>
          <p:cNvPr id="5" name="Rectangle 4"/>
          <p:cNvSpPr/>
          <p:nvPr>
            <p:custDataLst>
              <p:tags r:id="rId15"/>
            </p:custDataLst>
          </p:nvPr>
        </p:nvSpPr>
        <p:spPr bwMode="auto">
          <a:xfrm>
            <a:off x="8504238" y="6191250"/>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AE20AD7E-64CA-47F9-8F4A-B6A16DD99C05}" type="datetime'''20''''''1''8''''''/''''''''''1''''''''9'''''''">
              <a:rPr lang="en-US" sz="600">
                <a:solidFill>
                  <a:prstClr val="black"/>
                </a:solidFill>
                <a:sym typeface="Arial"/>
              </a:rPr>
              <a:pPr algn="ctr">
                <a:spcBef>
                  <a:spcPct val="0"/>
                </a:spcBef>
                <a:spcAft>
                  <a:spcPct val="0"/>
                </a:spcAft>
              </a:pPr>
              <a:t>2018/19</a:t>
            </a:fld>
            <a:endParaRPr lang="en-GB" sz="600">
              <a:solidFill>
                <a:prstClr val="black"/>
              </a:solidFill>
              <a:sym typeface="Arial"/>
            </a:endParaRPr>
          </a:p>
        </p:txBody>
      </p:sp>
      <p:sp>
        <p:nvSpPr>
          <p:cNvPr id="12" name="Rectangle 11"/>
          <p:cNvSpPr/>
          <p:nvPr>
            <p:custDataLst>
              <p:tags r:id="rId16"/>
            </p:custDataLst>
          </p:nvPr>
        </p:nvSpPr>
        <p:spPr bwMode="auto">
          <a:xfrm>
            <a:off x="7580313" y="6191250"/>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BA5C611D-07C5-4ACC-8D28-7D6B82C7E9A8}" type="datetime'''''''''2''0''''''''16/''17'''''''''''''''''''''''">
              <a:rPr lang="en-US" sz="600">
                <a:solidFill>
                  <a:prstClr val="black"/>
                </a:solidFill>
              </a:rPr>
              <a:pPr algn="ctr">
                <a:spcBef>
                  <a:spcPct val="0"/>
                </a:spcBef>
                <a:spcAft>
                  <a:spcPct val="0"/>
                </a:spcAft>
              </a:pPr>
              <a:t>2016/17</a:t>
            </a:fld>
            <a:endParaRPr lang="en-GB" sz="600">
              <a:solidFill>
                <a:prstClr val="black"/>
              </a:solidFill>
              <a:sym typeface="Arial"/>
            </a:endParaRPr>
          </a:p>
        </p:txBody>
      </p:sp>
      <p:sp>
        <p:nvSpPr>
          <p:cNvPr id="51" name="Rectangle 50"/>
          <p:cNvSpPr/>
          <p:nvPr>
            <p:custDataLst>
              <p:tags r:id="rId17"/>
            </p:custDataLst>
          </p:nvPr>
        </p:nvSpPr>
        <p:spPr bwMode="auto">
          <a:xfrm>
            <a:off x="8037513" y="6191250"/>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47ACC66C-8BC6-4983-848F-49B1AE2BCD66}" type="datetime'''''''''''2''0''1''7''/''''''1''8'''''''''">
              <a:rPr lang="en-US" sz="600">
                <a:solidFill>
                  <a:prstClr val="black"/>
                </a:solidFill>
                <a:sym typeface="Arial"/>
              </a:rPr>
              <a:pPr algn="ctr">
                <a:spcBef>
                  <a:spcPct val="0"/>
                </a:spcBef>
                <a:spcAft>
                  <a:spcPct val="0"/>
                </a:spcAft>
              </a:pPr>
              <a:t>2017/18</a:t>
            </a:fld>
            <a:endParaRPr lang="en-GB" sz="600">
              <a:solidFill>
                <a:prstClr val="black"/>
              </a:solidFill>
              <a:sym typeface="Arial"/>
            </a:endParaRPr>
          </a:p>
        </p:txBody>
      </p:sp>
      <p:sp>
        <p:nvSpPr>
          <p:cNvPr id="9" name="Rectangle 8"/>
          <p:cNvSpPr/>
          <p:nvPr>
            <p:custDataLst>
              <p:tags r:id="rId18"/>
            </p:custDataLst>
          </p:nvPr>
        </p:nvSpPr>
        <p:spPr bwMode="auto">
          <a:xfrm>
            <a:off x="6189663" y="6191250"/>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7A75254E-D18F-4889-8363-2E4B7561776E}" type="datetime'2''''''''''''''0''''''''''''13''''''''''''/''''''1''''''4'">
              <a:rPr lang="en-US" sz="600">
                <a:solidFill>
                  <a:prstClr val="black"/>
                </a:solidFill>
                <a:sym typeface="+mn-lt"/>
              </a:rPr>
              <a:pPr algn="ctr">
                <a:spcBef>
                  <a:spcPct val="0"/>
                </a:spcBef>
                <a:spcAft>
                  <a:spcPct val="0"/>
                </a:spcAft>
              </a:pPr>
              <a:t>2013/14</a:t>
            </a:fld>
            <a:endParaRPr lang="en-GB" sz="600">
              <a:solidFill>
                <a:prstClr val="black"/>
              </a:solidFill>
              <a:sym typeface="+mn-lt"/>
            </a:endParaRPr>
          </a:p>
        </p:txBody>
      </p:sp>
      <p:pic>
        <p:nvPicPr>
          <p:cNvPr id="48" name="Picture 4" descr="C:\Users\jsauvageau\Desktop\5.png"/>
          <p:cNvPicPr>
            <a:picLocks noChangeAspect="1" noChangeArrowheads="1"/>
          </p:cNvPicPr>
          <p:nvPr/>
        </p:nvPicPr>
        <p:blipFill>
          <a:blip r:embed="rId3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03867" y="1750032"/>
            <a:ext cx="426935" cy="33234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Cagmasrv1\sso$\Gestion_Deloitte\Global_Brand\- Templates\Icons\Iconography Deloitte\Icon_Caution_Green.png"/>
          <p:cNvPicPr>
            <a:picLocks noChangeAspect="1" noChangeArrowheads="1"/>
          </p:cNvPicPr>
          <p:nvPr/>
        </p:nvPicPr>
        <p:blipFill>
          <a:blip r:embed="rId33" cstate="print">
            <a:extLst>
              <a:ext uri="{BEBA8EAE-BF5A-486C-A8C5-ECC9F3942E4B}">
                <a14:imgProps xmlns:a14="http://schemas.microsoft.com/office/drawing/2010/main">
                  <a14:imgLayer r:embed="rId34">
                    <a14:imgEffect>
                      <a14:artisticPhotocopy/>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895614" y="1750785"/>
            <a:ext cx="317674" cy="282733"/>
          </a:xfrm>
          <a:prstGeom prst="rect">
            <a:avLst/>
          </a:prstGeom>
          <a:noFill/>
          <a:extLst>
            <a:ext uri="{909E8E84-426E-40DD-AFC4-6F175D3DCCD1}">
              <a14:hiddenFill xmlns:a14="http://schemas.microsoft.com/office/drawing/2010/main">
                <a:solidFill>
                  <a:srgbClr val="FFFFFF"/>
                </a:solidFill>
              </a14:hiddenFill>
            </a:ext>
          </a:extLst>
        </p:spPr>
      </p:pic>
      <p:sp>
        <p:nvSpPr>
          <p:cNvPr id="13" name="Isosceles Triangle 12"/>
          <p:cNvSpPr/>
          <p:nvPr/>
        </p:nvSpPr>
        <p:spPr>
          <a:xfrm>
            <a:off x="6564313" y="5900611"/>
            <a:ext cx="129505" cy="11164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7" name="Rounded Rectangular Callout 46"/>
          <p:cNvSpPr/>
          <p:nvPr/>
        </p:nvSpPr>
        <p:spPr>
          <a:xfrm>
            <a:off x="6421835" y="5418138"/>
            <a:ext cx="469105" cy="234165"/>
          </a:xfrm>
          <a:prstGeom prst="wedgeRoundRectCallout">
            <a:avLst>
              <a:gd name="adj1" fmla="val -11910"/>
              <a:gd name="adj2" fmla="val 138415"/>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700" dirty="0" smtClean="0">
                <a:solidFill>
                  <a:prstClr val="black"/>
                </a:solidFill>
              </a:rPr>
              <a:t>Planning begins</a:t>
            </a:r>
            <a:endParaRPr lang="en-GB" sz="700" dirty="0">
              <a:solidFill>
                <a:prstClr val="black"/>
              </a:solidFill>
            </a:endParaRPr>
          </a:p>
        </p:txBody>
      </p:sp>
      <p:sp>
        <p:nvSpPr>
          <p:cNvPr id="59" name="Isosceles Triangle 58"/>
          <p:cNvSpPr/>
          <p:nvPr/>
        </p:nvSpPr>
        <p:spPr>
          <a:xfrm>
            <a:off x="6898319" y="5717146"/>
            <a:ext cx="129505" cy="11164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0" name="Rounded Rectangular Callout 59"/>
          <p:cNvSpPr/>
          <p:nvPr/>
        </p:nvSpPr>
        <p:spPr>
          <a:xfrm>
            <a:off x="7264776" y="5787620"/>
            <a:ext cx="609887" cy="252000"/>
          </a:xfrm>
          <a:prstGeom prst="wedgeRoundRectCallout">
            <a:avLst>
              <a:gd name="adj1" fmla="val -86871"/>
              <a:gd name="adj2" fmla="val -36296"/>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700" dirty="0" smtClean="0">
                <a:solidFill>
                  <a:prstClr val="black"/>
                </a:solidFill>
              </a:rPr>
              <a:t>Intervention launched</a:t>
            </a:r>
            <a:endParaRPr lang="en-GB" sz="700" dirty="0">
              <a:solidFill>
                <a:prstClr val="black"/>
              </a:solidFill>
            </a:endParaRPr>
          </a:p>
        </p:txBody>
      </p:sp>
      <p:sp>
        <p:nvSpPr>
          <p:cNvPr id="61" name="Isosceles Triangle 60"/>
          <p:cNvSpPr/>
          <p:nvPr/>
        </p:nvSpPr>
        <p:spPr>
          <a:xfrm>
            <a:off x="7152582" y="5583965"/>
            <a:ext cx="129505" cy="11164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2" name="Rounded Rectangular Callout 61"/>
          <p:cNvSpPr/>
          <p:nvPr/>
        </p:nvSpPr>
        <p:spPr>
          <a:xfrm>
            <a:off x="6883295" y="5020240"/>
            <a:ext cx="697018" cy="246350"/>
          </a:xfrm>
          <a:prstGeom prst="wedgeRoundRectCallout">
            <a:avLst>
              <a:gd name="adj1" fmla="val 2264"/>
              <a:gd name="adj2" fmla="val 145769"/>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700" dirty="0" smtClean="0">
                <a:solidFill>
                  <a:prstClr val="black"/>
                </a:solidFill>
              </a:rPr>
              <a:t>Initial benefits commence</a:t>
            </a:r>
            <a:endParaRPr lang="en-GB" sz="700" dirty="0">
              <a:solidFill>
                <a:prstClr val="black"/>
              </a:solidFill>
            </a:endParaRPr>
          </a:p>
        </p:txBody>
      </p:sp>
      <p:sp>
        <p:nvSpPr>
          <p:cNvPr id="64" name="Isosceles Triangle 63"/>
          <p:cNvSpPr/>
          <p:nvPr/>
        </p:nvSpPr>
        <p:spPr>
          <a:xfrm>
            <a:off x="8119792" y="4984981"/>
            <a:ext cx="129505" cy="11164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5" name="Rounded Rectangular Callout 64"/>
          <p:cNvSpPr/>
          <p:nvPr/>
        </p:nvSpPr>
        <p:spPr>
          <a:xfrm>
            <a:off x="7920219" y="5369326"/>
            <a:ext cx="729275" cy="331788"/>
          </a:xfrm>
          <a:prstGeom prst="wedgeRoundRectCallout">
            <a:avLst>
              <a:gd name="adj1" fmla="val -13163"/>
              <a:gd name="adj2" fmla="val -114201"/>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700" dirty="0" smtClean="0">
                <a:solidFill>
                  <a:prstClr val="black"/>
                </a:solidFill>
              </a:rPr>
              <a:t>Further incremental benefits</a:t>
            </a:r>
            <a:endParaRPr lang="en-GB" sz="700" dirty="0">
              <a:solidFill>
                <a:prstClr val="black"/>
              </a:solidFill>
            </a:endParaRPr>
          </a:p>
        </p:txBody>
      </p:sp>
      <p:pic>
        <p:nvPicPr>
          <p:cNvPr id="52" name="Picture 6" descr="\\Cagmasrv1\sso$\Gestion_Deloitte\Global_Brand\- Templates\Icons\Iconography Deloitte\Icon_Laptop_DarkGreen.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30115" y="36018"/>
            <a:ext cx="448019" cy="474408"/>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6500813" y="4612079"/>
            <a:ext cx="1982350" cy="323165"/>
          </a:xfrm>
          <a:prstGeom prst="rect">
            <a:avLst/>
          </a:prstGeom>
          <a:noFill/>
        </p:spPr>
        <p:txBody>
          <a:bodyPr wrap="square" lIns="0" tIns="0" rIns="0" bIns="0" rtlCol="0">
            <a:spAutoFit/>
          </a:bodyPr>
          <a:lstStyle/>
          <a:p>
            <a:pPr algn="ctr"/>
            <a:r>
              <a:rPr lang="en-GB" sz="1050" b="1" dirty="0" smtClean="0">
                <a:latin typeface="Arial" pitchFamily="34" charset="0"/>
                <a:cs typeface="Arial" pitchFamily="34" charset="0"/>
              </a:rPr>
              <a:t>Forecast savings per year Urban CCG (£m)</a:t>
            </a:r>
            <a:endParaRPr lang="en-GB" sz="1050" b="1" dirty="0">
              <a:latin typeface="Arial" pitchFamily="34" charset="0"/>
              <a:cs typeface="Arial" pitchFamily="34" charset="0"/>
            </a:endParaRPr>
          </a:p>
        </p:txBody>
      </p:sp>
      <p:pic>
        <p:nvPicPr>
          <p:cNvPr id="54" name="Picture 2" descr="C:\Users\jsauvageau\Desktop\3.png"/>
          <p:cNvPicPr>
            <a:picLocks noChangeAspect="1" noChangeArrowheads="1"/>
          </p:cNvPicPr>
          <p:nvPr/>
        </p:nvPicPr>
        <p:blipFill>
          <a:blip r:embed="rId3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34724" y="1800396"/>
            <a:ext cx="131727" cy="323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493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2902" y="1956761"/>
            <a:ext cx="6544420" cy="816745"/>
          </a:xfrm>
        </p:spPr>
        <p:txBody>
          <a:bodyPr/>
          <a:lstStyle/>
          <a:p>
            <a:pPr>
              <a:lnSpc>
                <a:spcPct val="120000"/>
              </a:lnSpc>
            </a:pPr>
            <a:r>
              <a:rPr lang="en-GB" dirty="0" smtClean="0"/>
              <a:t>High Impact Interventions (HII)</a:t>
            </a:r>
            <a:endParaRPr lang="en-GB" dirty="0"/>
          </a:p>
        </p:txBody>
      </p:sp>
    </p:spTree>
    <p:extLst>
      <p:ext uri="{BB962C8B-B14F-4D97-AF65-F5344CB8AC3E}">
        <p14:creationId xmlns:p14="http://schemas.microsoft.com/office/powerpoint/2010/main" val="30276965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4900578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811"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120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Key leads and further reading: telehealth and telecare</a:t>
            </a:r>
            <a:endParaRPr lang="en-GB" sz="2000" dirty="0"/>
          </a:p>
        </p:txBody>
      </p:sp>
      <p:sp>
        <p:nvSpPr>
          <p:cNvPr id="17"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30</a:t>
            </a:fld>
            <a:endParaRPr lang="en-GB" dirty="0">
              <a:solidFill>
                <a:prstClr val="black"/>
              </a:solidFill>
            </a:endParaRPr>
          </a:p>
        </p:txBody>
      </p:sp>
      <p:sp>
        <p:nvSpPr>
          <p:cNvPr id="2" name="Rectangle 1"/>
          <p:cNvSpPr/>
          <p:nvPr/>
        </p:nvSpPr>
        <p:spPr>
          <a:xfrm>
            <a:off x="655199" y="1391845"/>
            <a:ext cx="8147607" cy="18931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200" b="1" dirty="0" smtClean="0">
                <a:solidFill>
                  <a:prstClr val="black"/>
                </a:solidFill>
              </a:rPr>
              <a:t>‘Key leads’</a:t>
            </a:r>
          </a:p>
          <a:p>
            <a:pPr>
              <a:spcAft>
                <a:spcPts val="600"/>
              </a:spcAft>
            </a:pPr>
            <a:r>
              <a:rPr lang="en-GB" sz="1200" dirty="0" smtClean="0">
                <a:solidFill>
                  <a:prstClr val="black"/>
                </a:solidFill>
              </a:rPr>
              <a:t>Who could you speak to in order to find out how to do this intervention well? We have identified three examples of ‘best practice’ in this area. For practical guidance and experience on implementing this intervention, these are the people to speak to.</a:t>
            </a:r>
          </a:p>
          <a:p>
            <a:pPr marL="171450" indent="-171450">
              <a:spcAft>
                <a:spcPts val="600"/>
              </a:spcAft>
              <a:buFont typeface="Arial" pitchFamily="34" charset="0"/>
              <a:buChar char="•"/>
              <a:defRPr/>
            </a:pPr>
            <a:r>
              <a:rPr lang="en-GB" sz="1200" dirty="0" smtClean="0">
                <a:solidFill>
                  <a:prstClr val="black"/>
                </a:solidFill>
                <a:cs typeface="Arial" charset="0"/>
              </a:rPr>
              <a:t>Kent and Medway </a:t>
            </a:r>
            <a:r>
              <a:rPr lang="en-GB" sz="1200" dirty="0">
                <a:solidFill>
                  <a:prstClr val="black"/>
                </a:solidFill>
                <a:cs typeface="Arial" charset="0"/>
              </a:rPr>
              <a:t>Commissioning Support (</a:t>
            </a:r>
            <a:r>
              <a:rPr lang="en-GB" sz="1200" dirty="0">
                <a:solidFill>
                  <a:prstClr val="black"/>
                </a:solidFill>
                <a:cs typeface="Arial" charset="0"/>
                <a:hlinkClick r:id="rId8"/>
              </a:rPr>
              <a:t>http://www.kmcsu.nhs.uk</a:t>
            </a:r>
            <a:r>
              <a:rPr lang="en-GB" sz="1200" dirty="0" smtClean="0">
                <a:solidFill>
                  <a:prstClr val="black"/>
                </a:solidFill>
                <a:cs typeface="Arial" charset="0"/>
                <a:hlinkClick r:id="rId8"/>
              </a:rPr>
              <a:t>/#</a:t>
            </a:r>
            <a:r>
              <a:rPr lang="en-GB" sz="1200" dirty="0" smtClean="0">
                <a:solidFill>
                  <a:prstClr val="black"/>
                </a:solidFill>
                <a:cs typeface="Arial" charset="0"/>
              </a:rPr>
              <a:t>)</a:t>
            </a:r>
          </a:p>
          <a:p>
            <a:pPr marL="171450" indent="-171450">
              <a:spcAft>
                <a:spcPts val="600"/>
              </a:spcAft>
              <a:buFont typeface="Arial" pitchFamily="34" charset="0"/>
              <a:buChar char="•"/>
              <a:defRPr/>
            </a:pPr>
            <a:r>
              <a:rPr lang="en-GB" sz="1200" dirty="0">
                <a:solidFill>
                  <a:prstClr val="black"/>
                </a:solidFill>
                <a:cs typeface="Arial" charset="0"/>
              </a:rPr>
              <a:t>Airedale (see </a:t>
            </a:r>
            <a:r>
              <a:rPr lang="en-GB" sz="1200" dirty="0">
                <a:solidFill>
                  <a:prstClr val="black"/>
                </a:solidFill>
                <a:cs typeface="Arial" charset="0"/>
                <a:hlinkClick r:id="rId9"/>
              </a:rPr>
              <a:t>http://www.airedale-trust.nhs.uk/blog/3rd-july-2013-airedale-shares-telemedicine-success-at-global-event</a:t>
            </a:r>
            <a:r>
              <a:rPr lang="en-GB" sz="1200" dirty="0" smtClean="0">
                <a:solidFill>
                  <a:prstClr val="black"/>
                </a:solidFill>
                <a:cs typeface="Arial" charset="0"/>
                <a:hlinkClick r:id="rId9"/>
              </a:rPr>
              <a:t>/</a:t>
            </a:r>
            <a:r>
              <a:rPr lang="en-GB" sz="1200" dirty="0" smtClean="0">
                <a:solidFill>
                  <a:prstClr val="black"/>
                </a:solidFill>
                <a:cs typeface="Arial" charset="0"/>
              </a:rPr>
              <a:t>)</a:t>
            </a:r>
          </a:p>
          <a:p>
            <a:pPr marL="171450" indent="-171450">
              <a:spcAft>
                <a:spcPts val="600"/>
              </a:spcAft>
              <a:buFont typeface="Arial" pitchFamily="34" charset="0"/>
              <a:buChar char="•"/>
              <a:defRPr/>
            </a:pPr>
            <a:r>
              <a:rPr lang="en-GB" sz="1200" dirty="0" smtClean="0">
                <a:solidFill>
                  <a:prstClr val="black"/>
                </a:solidFill>
                <a:cs typeface="Arial" charset="0"/>
              </a:rPr>
              <a:t>Wakefield City Council (see reference below)</a:t>
            </a:r>
            <a:endParaRPr lang="en-GB" sz="1200" dirty="0" smtClean="0">
              <a:solidFill>
                <a:prstClr val="black"/>
              </a:solidFill>
            </a:endParaRPr>
          </a:p>
          <a:p>
            <a:pPr marL="171450" indent="-171450">
              <a:buFont typeface="Arial" pitchFamily="34" charset="0"/>
              <a:buChar char="•"/>
              <a:defRPr/>
            </a:pPr>
            <a:endParaRPr lang="en-GB" sz="1200" dirty="0">
              <a:solidFill>
                <a:prstClr val="black"/>
              </a:solidFill>
            </a:endParaRPr>
          </a:p>
          <a:p>
            <a:endParaRPr lang="en-GB" dirty="0">
              <a:solidFill>
                <a:prstClr val="black"/>
              </a:solidFill>
            </a:endParaRPr>
          </a:p>
        </p:txBody>
      </p:sp>
      <p:sp>
        <p:nvSpPr>
          <p:cNvPr id="8" name="Rectangle 7"/>
          <p:cNvSpPr/>
          <p:nvPr/>
        </p:nvSpPr>
        <p:spPr>
          <a:xfrm>
            <a:off x="655199" y="3382840"/>
            <a:ext cx="8152358" cy="2880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200" b="1" dirty="0" smtClean="0">
                <a:solidFill>
                  <a:prstClr val="black"/>
                </a:solidFill>
              </a:rPr>
              <a:t>Further reading</a:t>
            </a:r>
          </a:p>
          <a:p>
            <a:pPr>
              <a:spcAft>
                <a:spcPts val="600"/>
              </a:spcAft>
            </a:pPr>
            <a:r>
              <a:rPr lang="en-GB" sz="1200" dirty="0" smtClean="0">
                <a:solidFill>
                  <a:prstClr val="black"/>
                </a:solidFill>
              </a:rPr>
              <a:t>To help you read around this intervention, we have assembled a list of the literature which we have found most useful: </a:t>
            </a:r>
          </a:p>
          <a:p>
            <a:pPr marL="171450" indent="-171450">
              <a:spcAft>
                <a:spcPts val="600"/>
              </a:spcAft>
              <a:buFont typeface="Arial" pitchFamily="34" charset="0"/>
              <a:buChar char="•"/>
              <a:defRPr/>
            </a:pPr>
            <a:r>
              <a:rPr lang="en-GB" sz="1200" dirty="0">
                <a:solidFill>
                  <a:schemeClr val="tx1"/>
                </a:solidFill>
                <a:cs typeface="Arial" charset="0"/>
              </a:rPr>
              <a:t>John Cruickshank, Jon </a:t>
            </a:r>
            <a:r>
              <a:rPr lang="en-GB" sz="1200" dirty="0" err="1">
                <a:solidFill>
                  <a:schemeClr val="tx1"/>
                </a:solidFill>
                <a:cs typeface="Arial" charset="0"/>
              </a:rPr>
              <a:t>Paxman</a:t>
            </a:r>
            <a:r>
              <a:rPr lang="en-GB" sz="1200" dirty="0">
                <a:solidFill>
                  <a:schemeClr val="tx1"/>
                </a:solidFill>
                <a:cs typeface="Arial" charset="0"/>
              </a:rPr>
              <a:t>, ‘Yorkshire &amp; the Humber Telehealth Hub: Project Evaluation January 2013’ (</a:t>
            </a:r>
            <a:r>
              <a:rPr lang="en-GB" sz="1200" i="1" dirty="0">
                <a:solidFill>
                  <a:schemeClr val="tx1"/>
                </a:solidFill>
                <a:cs typeface="Arial" charset="0"/>
              </a:rPr>
              <a:t>2020health</a:t>
            </a:r>
            <a:r>
              <a:rPr lang="en-GB" sz="1200" dirty="0">
                <a:solidFill>
                  <a:schemeClr val="tx1"/>
                </a:solidFill>
                <a:cs typeface="Arial" charset="0"/>
              </a:rPr>
              <a:t>, 2013</a:t>
            </a:r>
            <a:r>
              <a:rPr lang="en-GB" sz="1200" dirty="0" smtClean="0">
                <a:solidFill>
                  <a:schemeClr val="tx1"/>
                </a:solidFill>
                <a:cs typeface="Arial" charset="0"/>
              </a:rPr>
              <a:t>)</a:t>
            </a:r>
            <a:endParaRPr lang="en-GB" sz="1200" dirty="0" smtClean="0">
              <a:solidFill>
                <a:prstClr val="black"/>
              </a:solidFill>
              <a:cs typeface="Arial" charset="0"/>
            </a:endParaRPr>
          </a:p>
          <a:p>
            <a:pPr marL="171450" indent="-171450">
              <a:spcAft>
                <a:spcPts val="600"/>
              </a:spcAft>
              <a:buFont typeface="Arial" pitchFamily="34" charset="0"/>
              <a:buChar char="•"/>
              <a:defRPr/>
            </a:pPr>
            <a:r>
              <a:rPr lang="en-GB" sz="1200" dirty="0" smtClean="0">
                <a:solidFill>
                  <a:prstClr val="black"/>
                </a:solidFill>
                <a:cs typeface="Arial" charset="0"/>
              </a:rPr>
              <a:t>Leeds </a:t>
            </a:r>
            <a:r>
              <a:rPr lang="en-GB" sz="1200" dirty="0">
                <a:solidFill>
                  <a:prstClr val="black"/>
                </a:solidFill>
                <a:cs typeface="Arial" charset="0"/>
              </a:rPr>
              <a:t>City Council, ‘Embedding telecare into reablement, intermediate care and delayed transfers of care services’</a:t>
            </a:r>
          </a:p>
          <a:p>
            <a:pPr marL="171450" indent="-171450">
              <a:spcAft>
                <a:spcPts val="600"/>
              </a:spcAft>
              <a:buFont typeface="Arial" pitchFamily="34" charset="0"/>
              <a:buChar char="•"/>
              <a:defRPr/>
            </a:pPr>
            <a:r>
              <a:rPr lang="en-GB" sz="1200" dirty="0" smtClean="0">
                <a:solidFill>
                  <a:prstClr val="black"/>
                </a:solidFill>
                <a:cs typeface="Arial" charset="0"/>
              </a:rPr>
              <a:t>‘</a:t>
            </a:r>
            <a:r>
              <a:rPr lang="en-GB" sz="1200" dirty="0">
                <a:solidFill>
                  <a:prstClr val="black"/>
                </a:solidFill>
                <a:cs typeface="Arial" charset="0"/>
              </a:rPr>
              <a:t>Transforming integrated care – using Telecare as a catalyst for change’ (Wakefield City </a:t>
            </a:r>
            <a:r>
              <a:rPr lang="en-GB" sz="1200" dirty="0" smtClean="0">
                <a:solidFill>
                  <a:prstClr val="black"/>
                </a:solidFill>
                <a:cs typeface="Arial" charset="0"/>
              </a:rPr>
              <a:t>Council, 2012</a:t>
            </a:r>
            <a:r>
              <a:rPr lang="en-GB" sz="1200" dirty="0">
                <a:solidFill>
                  <a:prstClr val="black"/>
                </a:solidFill>
                <a:cs typeface="Arial" charset="0"/>
              </a:rPr>
              <a:t>)</a:t>
            </a:r>
          </a:p>
          <a:p>
            <a:pPr marL="171450" indent="-171450">
              <a:spcAft>
                <a:spcPts val="600"/>
              </a:spcAft>
              <a:buFont typeface="Arial" pitchFamily="34" charset="0"/>
              <a:buChar char="•"/>
              <a:defRPr/>
            </a:pPr>
            <a:r>
              <a:rPr lang="en-GB" sz="1200" dirty="0" smtClean="0">
                <a:solidFill>
                  <a:prstClr val="black"/>
                </a:solidFill>
                <a:cs typeface="Arial" charset="0"/>
              </a:rPr>
              <a:t>‘Implementing</a:t>
            </a:r>
            <a:r>
              <a:rPr lang="en-GB" sz="1200" dirty="0">
                <a:solidFill>
                  <a:prstClr val="black"/>
                </a:solidFill>
                <a:cs typeface="Arial" charset="0"/>
              </a:rPr>
              <a:t> Telecare to achieve efficiencies: Care Services Efficiency Delivery’ </a:t>
            </a:r>
            <a:r>
              <a:rPr lang="en-GB" sz="1200" dirty="0" smtClean="0">
                <a:solidFill>
                  <a:prstClr val="black"/>
                </a:solidFill>
                <a:cs typeface="Arial" charset="0"/>
              </a:rPr>
              <a:t>(Department </a:t>
            </a:r>
            <a:r>
              <a:rPr lang="en-GB" sz="1200" dirty="0">
                <a:solidFill>
                  <a:prstClr val="black"/>
                </a:solidFill>
                <a:cs typeface="Arial" charset="0"/>
              </a:rPr>
              <a:t>of </a:t>
            </a:r>
            <a:r>
              <a:rPr lang="en-GB" sz="1200" dirty="0" smtClean="0">
                <a:solidFill>
                  <a:prstClr val="black"/>
                </a:solidFill>
                <a:cs typeface="Arial" charset="0"/>
              </a:rPr>
              <a:t>Health, 2009)</a:t>
            </a:r>
          </a:p>
          <a:p>
            <a:pPr marL="171450" indent="-171450">
              <a:spcAft>
                <a:spcPts val="600"/>
              </a:spcAft>
              <a:buFont typeface="Arial" pitchFamily="34" charset="0"/>
              <a:buChar char="•"/>
              <a:defRPr/>
            </a:pPr>
            <a:r>
              <a:rPr lang="en-GB" sz="1200" dirty="0" err="1">
                <a:solidFill>
                  <a:prstClr val="black"/>
                </a:solidFill>
                <a:cs typeface="Arial" charset="0"/>
              </a:rPr>
              <a:t>Steventon</a:t>
            </a:r>
            <a:r>
              <a:rPr lang="en-GB" sz="1200" dirty="0">
                <a:solidFill>
                  <a:prstClr val="black"/>
                </a:solidFill>
                <a:cs typeface="Arial" charset="0"/>
              </a:rPr>
              <a:t> </a:t>
            </a:r>
            <a:r>
              <a:rPr lang="en-GB" sz="1200" i="1" dirty="0">
                <a:solidFill>
                  <a:prstClr val="black"/>
                </a:solidFill>
                <a:cs typeface="Arial" charset="0"/>
              </a:rPr>
              <a:t>et al</a:t>
            </a:r>
            <a:r>
              <a:rPr lang="en-GB" sz="1200" dirty="0">
                <a:solidFill>
                  <a:prstClr val="black"/>
                </a:solidFill>
                <a:cs typeface="Arial" charset="0"/>
              </a:rPr>
              <a:t>, 'Effect of teleheath on use of secondary care and mortality: findings from the Whole System Demonstrator cluster randomized trial' (2012) </a:t>
            </a:r>
            <a:r>
              <a:rPr lang="en-GB" sz="1200" i="1" dirty="0">
                <a:solidFill>
                  <a:prstClr val="black"/>
                </a:solidFill>
                <a:cs typeface="Arial" charset="0"/>
              </a:rPr>
              <a:t>BMJ</a:t>
            </a:r>
            <a:r>
              <a:rPr lang="en-GB" sz="1200" dirty="0">
                <a:solidFill>
                  <a:prstClr val="black"/>
                </a:solidFill>
                <a:cs typeface="Arial" charset="0"/>
              </a:rPr>
              <a:t> 344</a:t>
            </a:r>
          </a:p>
          <a:p>
            <a:pPr marL="171450" indent="-171450">
              <a:spcAft>
                <a:spcPts val="600"/>
              </a:spcAft>
              <a:buFont typeface="Arial" pitchFamily="34" charset="0"/>
              <a:buChar char="•"/>
              <a:defRPr/>
            </a:pPr>
            <a:r>
              <a:rPr lang="en-GB" sz="1200" dirty="0">
                <a:solidFill>
                  <a:prstClr val="black"/>
                </a:solidFill>
                <a:cs typeface="Arial" charset="0"/>
              </a:rPr>
              <a:t>Jennifer </a:t>
            </a:r>
            <a:r>
              <a:rPr lang="en-GB" sz="1200" dirty="0" err="1">
                <a:solidFill>
                  <a:prstClr val="black"/>
                </a:solidFill>
                <a:cs typeface="Arial" charset="0"/>
              </a:rPr>
              <a:t>Truland</a:t>
            </a:r>
            <a:r>
              <a:rPr lang="en-GB" sz="1200" dirty="0">
                <a:solidFill>
                  <a:prstClr val="black"/>
                </a:solidFill>
                <a:cs typeface="Arial" charset="0"/>
              </a:rPr>
              <a:t>, </a:t>
            </a:r>
            <a:r>
              <a:rPr lang="en-GB" sz="1200" dirty="0" smtClean="0">
                <a:solidFill>
                  <a:prstClr val="black"/>
                </a:solidFill>
                <a:cs typeface="Arial" charset="0"/>
              </a:rPr>
              <a:t>‘It's </a:t>
            </a:r>
            <a:r>
              <a:rPr lang="en-GB" sz="1200" dirty="0">
                <a:solidFill>
                  <a:prstClr val="black"/>
                </a:solidFill>
                <a:cs typeface="Arial" charset="0"/>
              </a:rPr>
              <a:t>time for your screen </a:t>
            </a:r>
            <a:r>
              <a:rPr lang="en-GB" sz="1200" dirty="0" smtClean="0">
                <a:solidFill>
                  <a:prstClr val="black"/>
                </a:solidFill>
                <a:cs typeface="Arial" charset="0"/>
              </a:rPr>
              <a:t>test’, </a:t>
            </a:r>
            <a:r>
              <a:rPr lang="en-GB" sz="1200" i="1" dirty="0">
                <a:solidFill>
                  <a:prstClr val="black"/>
                </a:solidFill>
                <a:cs typeface="Arial" charset="0"/>
              </a:rPr>
              <a:t>HSJ Telehealth </a:t>
            </a:r>
            <a:r>
              <a:rPr lang="en-GB" sz="1200" dirty="0" smtClean="0">
                <a:solidFill>
                  <a:prstClr val="black"/>
                </a:solidFill>
                <a:cs typeface="Arial" charset="0"/>
              </a:rPr>
              <a:t>(2013)</a:t>
            </a:r>
          </a:p>
          <a:p>
            <a:pPr marL="171450" indent="-171450">
              <a:spcAft>
                <a:spcPts val="600"/>
              </a:spcAft>
              <a:buFont typeface="Arial" pitchFamily="34" charset="0"/>
              <a:buChar char="•"/>
              <a:defRPr/>
            </a:pPr>
            <a:r>
              <a:rPr lang="en-GB" sz="1200" dirty="0">
                <a:solidFill>
                  <a:schemeClr val="tx1"/>
                </a:solidFill>
                <a:cs typeface="Arial" charset="0"/>
              </a:rPr>
              <a:t>3 million lives project – includes resources on how much each CCG can save by adopting this approach (</a:t>
            </a:r>
            <a:r>
              <a:rPr lang="en-GB" sz="1200" dirty="0">
                <a:solidFill>
                  <a:schemeClr val="tx1"/>
                </a:solidFill>
                <a:cs typeface="Arial" charset="0"/>
                <a:hlinkClick r:id="rId10"/>
              </a:rPr>
              <a:t>https://3millionlives.co.uk</a:t>
            </a:r>
            <a:r>
              <a:rPr lang="en-GB" sz="1200" dirty="0">
                <a:solidFill>
                  <a:schemeClr val="tx1"/>
                </a:solidFill>
                <a:cs typeface="Arial" charset="0"/>
              </a:rPr>
              <a:t>) </a:t>
            </a:r>
          </a:p>
        </p:txBody>
      </p:sp>
      <p:pic>
        <p:nvPicPr>
          <p:cNvPr id="9" name="Picture 2" descr="C:\Users\jsauvageau\Desktop\4.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8470" y="1391846"/>
            <a:ext cx="197338" cy="4303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agmasrv1\sso$\Gestion_Deloitte\Global_Brand\- Templates\Icons\Iconography Deloitte\Icons Color Library\Icon_Book_LBLue.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2603" y="3402175"/>
            <a:ext cx="502841" cy="456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agmasrv1\sso$\Gestion_Deloitte\Global_Brand\- Templates\Icons\Iconography Deloitte\Icon_Laptop_DarkGreen.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0115" y="36018"/>
            <a:ext cx="448019" cy="474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2429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0171229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835"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120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dirty="0"/>
              <a:t>The High Impact Interventions</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31</a:t>
            </a:fld>
            <a:endParaRPr lang="en-GB" dirty="0">
              <a:solidFill>
                <a:prstClr val="black"/>
              </a:solidFill>
            </a:endParaRPr>
          </a:p>
        </p:txBody>
      </p:sp>
      <p:grpSp>
        <p:nvGrpSpPr>
          <p:cNvPr id="2" name="Group 1"/>
          <p:cNvGrpSpPr/>
          <p:nvPr/>
        </p:nvGrpSpPr>
        <p:grpSpPr>
          <a:xfrm>
            <a:off x="335799" y="1401539"/>
            <a:ext cx="8677572" cy="4873129"/>
            <a:chOff x="335799" y="1536449"/>
            <a:chExt cx="8677572" cy="4873129"/>
          </a:xfrm>
        </p:grpSpPr>
        <p:sp>
          <p:nvSpPr>
            <p:cNvPr id="94" name="TextBox 93"/>
            <p:cNvSpPr txBox="1"/>
            <p:nvPr/>
          </p:nvSpPr>
          <p:spPr>
            <a:xfrm>
              <a:off x="788890" y="1536449"/>
              <a:ext cx="8224481" cy="4873129"/>
            </a:xfrm>
            <a:prstGeom prst="rect">
              <a:avLst/>
            </a:prstGeom>
            <a:noFill/>
          </p:spPr>
          <p:txBody>
            <a:bodyPr wrap="square" lIns="0" tIns="0" rIns="0" bIns="0" rtlCol="0">
              <a:spAutoFit/>
            </a:bodyPr>
            <a:lstStyle/>
            <a:p>
              <a:pPr>
                <a:spcAft>
                  <a:spcPts val="350"/>
                </a:spcAft>
                <a:defRPr/>
              </a:pPr>
              <a:r>
                <a:rPr lang="en-US" b="1" dirty="0" smtClean="0">
                  <a:solidFill>
                    <a:srgbClr val="FFFFFF">
                      <a:lumMod val="75000"/>
                    </a:srgbClr>
                  </a:solidFill>
                </a:rPr>
                <a:t>1. Early diagnosis</a:t>
              </a:r>
            </a:p>
            <a:p>
              <a:pPr marL="228600" indent="-228600">
                <a:spcAft>
                  <a:spcPts val="350"/>
                </a:spcAft>
                <a:buFontTx/>
                <a:buAutoNum type="arabicPeriod"/>
                <a:defRPr/>
              </a:pPr>
              <a:endParaRPr lang="en-US" b="1" dirty="0">
                <a:solidFill>
                  <a:srgbClr val="FFFFFF">
                    <a:lumMod val="75000"/>
                  </a:srgbClr>
                </a:solidFill>
              </a:endParaRPr>
            </a:p>
            <a:p>
              <a:pPr>
                <a:spcAft>
                  <a:spcPts val="350"/>
                </a:spcAft>
              </a:pPr>
              <a:r>
                <a:rPr lang="en-GB" b="1" dirty="0" smtClean="0">
                  <a:solidFill>
                    <a:srgbClr val="FFFFFF">
                      <a:lumMod val="75000"/>
                    </a:srgbClr>
                  </a:solidFill>
                  <a:cs typeface="Arial" charset="0"/>
                </a:rPr>
                <a:t>2. </a:t>
              </a:r>
              <a:r>
                <a:rPr lang="en-GB" b="1" dirty="0">
                  <a:solidFill>
                    <a:srgbClr val="FFFFFF">
                      <a:lumMod val="75000"/>
                    </a:srgbClr>
                  </a:solidFill>
                  <a:cs typeface="Arial" charset="0"/>
                </a:rPr>
                <a:t>Reducing variability within primary care by optimising medicines use</a:t>
              </a:r>
            </a:p>
            <a:p>
              <a:pPr>
                <a:spcAft>
                  <a:spcPts val="350"/>
                </a:spcAft>
                <a:defRPr/>
              </a:pPr>
              <a:endParaRPr lang="en-US" b="1" dirty="0" smtClean="0">
                <a:solidFill>
                  <a:srgbClr val="FFFFFF">
                    <a:lumMod val="75000"/>
                  </a:srgbClr>
                </a:solidFill>
              </a:endParaRPr>
            </a:p>
            <a:p>
              <a:pPr>
                <a:spcAft>
                  <a:spcPts val="350"/>
                </a:spcAft>
                <a:defRPr/>
              </a:pPr>
              <a:r>
                <a:rPr lang="en-US" b="1" dirty="0" smtClean="0">
                  <a:solidFill>
                    <a:srgbClr val="FFFFFF">
                      <a:lumMod val="75000"/>
                    </a:srgbClr>
                  </a:solidFill>
                </a:rPr>
                <a:t>3. </a:t>
              </a:r>
              <a:r>
                <a:rPr lang="en-US" b="1" dirty="0">
                  <a:solidFill>
                    <a:srgbClr val="FFFFFF">
                      <a:lumMod val="75000"/>
                    </a:srgbClr>
                  </a:solidFill>
                </a:rPr>
                <a:t>Self-management: patient-carer </a:t>
              </a:r>
              <a:r>
                <a:rPr lang="en-US" b="1" dirty="0" smtClean="0">
                  <a:solidFill>
                    <a:srgbClr val="FFFFFF">
                      <a:lumMod val="75000"/>
                    </a:srgbClr>
                  </a:solidFill>
                </a:rPr>
                <a:t>communities</a:t>
              </a:r>
              <a:endParaRPr lang="en-US" b="1" dirty="0">
                <a:solidFill>
                  <a:srgbClr val="FFFFFF">
                    <a:lumMod val="75000"/>
                  </a:srgbClr>
                </a:solidFill>
              </a:endParaRPr>
            </a:p>
            <a:p>
              <a:pPr>
                <a:spcAft>
                  <a:spcPts val="350"/>
                </a:spcAft>
                <a:defRPr/>
              </a:pPr>
              <a:endParaRPr lang="en-US" b="1" dirty="0" smtClean="0">
                <a:solidFill>
                  <a:srgbClr val="FFFFFF">
                    <a:lumMod val="75000"/>
                  </a:srgbClr>
                </a:solidFill>
              </a:endParaRPr>
            </a:p>
            <a:p>
              <a:pPr>
                <a:spcAft>
                  <a:spcPts val="350"/>
                </a:spcAft>
                <a:defRPr/>
              </a:pPr>
              <a:r>
                <a:rPr lang="en-US" b="1" dirty="0" smtClean="0">
                  <a:solidFill>
                    <a:srgbClr val="FFFFFF">
                      <a:lumMod val="75000"/>
                    </a:srgbClr>
                  </a:solidFill>
                </a:rPr>
                <a:t>4. Telehealth/telecare</a:t>
              </a:r>
            </a:p>
            <a:p>
              <a:pPr>
                <a:spcAft>
                  <a:spcPts val="350"/>
                </a:spcAft>
                <a:defRPr/>
              </a:pPr>
              <a:endParaRPr lang="en-US" b="1" dirty="0" smtClean="0">
                <a:solidFill>
                  <a:srgbClr val="FFFFFF">
                    <a:lumMod val="75000"/>
                  </a:srgbClr>
                </a:solidFill>
              </a:endParaRPr>
            </a:p>
            <a:p>
              <a:pPr>
                <a:spcAft>
                  <a:spcPts val="350"/>
                </a:spcAft>
                <a:defRPr/>
              </a:pPr>
              <a:r>
                <a:rPr lang="en-US" b="1" dirty="0" smtClean="0">
                  <a:solidFill>
                    <a:srgbClr val="00ADC6"/>
                  </a:solidFill>
                </a:rPr>
                <a:t>5. Case </a:t>
              </a:r>
              <a:r>
                <a:rPr lang="en-US" b="1" dirty="0">
                  <a:solidFill>
                    <a:srgbClr val="00ADC6"/>
                  </a:solidFill>
                </a:rPr>
                <a:t>management and coordinated </a:t>
              </a:r>
              <a:r>
                <a:rPr lang="en-US" b="1" dirty="0" smtClean="0">
                  <a:solidFill>
                    <a:srgbClr val="00ADC6"/>
                  </a:solidFill>
                </a:rPr>
                <a:t>care</a:t>
              </a:r>
              <a:endParaRPr lang="en-US" b="1" dirty="0">
                <a:solidFill>
                  <a:srgbClr val="00ADC6"/>
                </a:solidFill>
              </a:endParaRPr>
            </a:p>
            <a:p>
              <a:pPr>
                <a:spcAft>
                  <a:spcPts val="350"/>
                </a:spcAft>
                <a:defRPr/>
              </a:pPr>
              <a:endParaRPr lang="en-US" b="1" dirty="0" smtClean="0">
                <a:solidFill>
                  <a:srgbClr val="FFFFFF">
                    <a:lumMod val="75000"/>
                  </a:srgbClr>
                </a:solidFill>
              </a:endParaRPr>
            </a:p>
            <a:p>
              <a:pPr>
                <a:spcAft>
                  <a:spcPts val="350"/>
                </a:spcAft>
                <a:defRPr/>
              </a:pPr>
              <a:r>
                <a:rPr lang="en-US" b="1" dirty="0" smtClean="0">
                  <a:solidFill>
                    <a:srgbClr val="FFFFFF">
                      <a:lumMod val="75000"/>
                    </a:srgbClr>
                  </a:solidFill>
                </a:rPr>
                <a:t>6. Mental </a:t>
              </a:r>
              <a:r>
                <a:rPr lang="en-US" b="1" dirty="0">
                  <a:solidFill>
                    <a:srgbClr val="FFFFFF">
                      <a:lumMod val="75000"/>
                    </a:srgbClr>
                  </a:solidFill>
                </a:rPr>
                <a:t>Health – Rapid Assessment Interface and Discharge (RAID</a:t>
              </a:r>
              <a:r>
                <a:rPr lang="en-US" b="1" dirty="0" smtClean="0">
                  <a:solidFill>
                    <a:srgbClr val="FFFFFF">
                      <a:lumMod val="75000"/>
                    </a:srgbClr>
                  </a:solidFill>
                </a:rPr>
                <a:t>)</a:t>
              </a:r>
              <a:endParaRPr lang="en-US" b="1" dirty="0">
                <a:solidFill>
                  <a:srgbClr val="FFFFFF">
                    <a:lumMod val="75000"/>
                  </a:srgbClr>
                </a:solidFill>
              </a:endParaRPr>
            </a:p>
            <a:p>
              <a:pPr>
                <a:spcAft>
                  <a:spcPts val="350"/>
                </a:spcAft>
                <a:defRPr/>
              </a:pPr>
              <a:endParaRPr lang="en-US" b="1" dirty="0" smtClean="0">
                <a:solidFill>
                  <a:srgbClr val="FFFFFF">
                    <a:lumMod val="75000"/>
                  </a:srgbClr>
                </a:solidFill>
              </a:endParaRPr>
            </a:p>
            <a:p>
              <a:pPr>
                <a:spcAft>
                  <a:spcPts val="350"/>
                </a:spcAft>
              </a:pPr>
              <a:r>
                <a:rPr lang="en-GB" b="1" dirty="0" smtClean="0">
                  <a:solidFill>
                    <a:srgbClr val="FFFFFF">
                      <a:lumMod val="75000"/>
                    </a:srgbClr>
                  </a:solidFill>
                  <a:cs typeface="Arial" charset="0"/>
                </a:rPr>
                <a:t>7. Dementia Pathway</a:t>
              </a:r>
              <a:endParaRPr lang="en-GB" b="1" dirty="0">
                <a:solidFill>
                  <a:srgbClr val="FFFFFF">
                    <a:lumMod val="75000"/>
                  </a:srgbClr>
                </a:solidFill>
                <a:cs typeface="Arial" charset="0"/>
              </a:endParaRPr>
            </a:p>
            <a:p>
              <a:pPr>
                <a:spcAft>
                  <a:spcPts val="350"/>
                </a:spcAft>
                <a:defRPr/>
              </a:pPr>
              <a:endParaRPr lang="en-US" b="1" dirty="0" smtClean="0">
                <a:solidFill>
                  <a:srgbClr val="FFFFFF">
                    <a:lumMod val="75000"/>
                  </a:srgbClr>
                </a:solidFill>
              </a:endParaRPr>
            </a:p>
            <a:p>
              <a:pPr>
                <a:spcAft>
                  <a:spcPts val="350"/>
                </a:spcAft>
                <a:defRPr/>
              </a:pPr>
              <a:r>
                <a:rPr lang="en-US" b="1" dirty="0" smtClean="0">
                  <a:solidFill>
                    <a:srgbClr val="FFFFFF">
                      <a:lumMod val="75000"/>
                    </a:srgbClr>
                  </a:solidFill>
                </a:rPr>
                <a:t>8. Palliative care</a:t>
              </a:r>
              <a:endParaRPr lang="en-US" b="1" dirty="0">
                <a:solidFill>
                  <a:srgbClr val="FFFFFF">
                    <a:lumMod val="75000"/>
                  </a:srgbClr>
                </a:solidFill>
              </a:endParaRPr>
            </a:p>
          </p:txBody>
        </p:sp>
        <p:pic>
          <p:nvPicPr>
            <p:cNvPr id="17" name="Picture 6" descr="\\Cagmasrv1\sso$\Gestion_Deloitte\Global_Brand\- Templates\Icons\Iconography Deloitte\Icon_Laptop_DarkGreen.png"/>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3508469"/>
              <a:ext cx="336377" cy="3561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jsauvageau\Desktop\5.png"/>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5305152"/>
              <a:ext cx="336377" cy="41004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C:\Users\jsauvageau\Desktop\2.png"/>
            <p:cNvPicPr>
              <a:picLocks noChangeAspect="1" noChangeArrowheads="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6001020"/>
              <a:ext cx="336377" cy="27401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6" descr="C:\Users\davichapman\Documents\Research Services\Icons Color Library\Icon_People_group_MBlue.png"/>
            <p:cNvPicPr>
              <a:picLocks noChangeAspect="1" noChangeArrowheads="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2845319"/>
              <a:ext cx="336377" cy="31241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1" descr="C:\Users\davichapman\Documents\Research Services\Icons Color Library\Icon_Capsule_DGray.png"/>
            <p:cNvPicPr>
              <a:picLocks noChangeAspect="1" noChangeArrowheads="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2235105"/>
              <a:ext cx="336377" cy="33574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C:\Users\jsauvageau\Desktop\4.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5799" y="4207283"/>
              <a:ext cx="336377" cy="25951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7" descr="\\Cagmasrv1\sso$\Gestion_Deloitte\Global_Brand\- Templates\Icons\Iconography Deloitte\Icon_Stethoscope_Green.png"/>
            <p:cNvPicPr>
              <a:picLocks noChangeAspect="1" noChangeArrowheads="1"/>
            </p:cNvPicPr>
            <p:nvPr/>
          </p:nvPicPr>
          <p:blipFill>
            <a:blip r:embed="rId14" cstate="print">
              <a:duotone>
                <a:schemeClr val="bg2">
                  <a:shade val="45000"/>
                  <a:satMod val="135000"/>
                </a:schemeClr>
                <a:prstClr val="white"/>
              </a:duotone>
              <a:extLst>
                <a:ext uri="{BEBA8EAE-BF5A-486C-A8C5-ECC9F3942E4B}">
                  <a14:imgProps xmlns:a14="http://schemas.microsoft.com/office/drawing/2010/main">
                    <a14:imgLayer r:embed="rId1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35799" y="1567616"/>
              <a:ext cx="336377" cy="38257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8" descr="C:\Users\jsauvageau\Desktop\3.png"/>
            <p:cNvPicPr>
              <a:picLocks noChangeAspect="1" noChangeArrowheads="1"/>
            </p:cNvPicPr>
            <p:nvPr/>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4806321"/>
              <a:ext cx="336377" cy="3027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069315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8823148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85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Case study: case management and coordinated care</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32</a:t>
            </a:fld>
            <a:endParaRPr lang="en-GB">
              <a:solidFill>
                <a:prstClr val="black"/>
              </a:solidFill>
            </a:endParaRPr>
          </a:p>
        </p:txBody>
      </p:sp>
      <p:sp>
        <p:nvSpPr>
          <p:cNvPr id="2" name="Text Placeholder 1"/>
          <p:cNvSpPr>
            <a:spLocks noGrp="1"/>
          </p:cNvSpPr>
          <p:nvPr>
            <p:ph type="body" sz="quarter" idx="13"/>
          </p:nvPr>
        </p:nvSpPr>
        <p:spPr>
          <a:xfrm>
            <a:off x="358774" y="908720"/>
            <a:ext cx="7381578" cy="463846"/>
          </a:xfrm>
        </p:spPr>
        <p:txBody>
          <a:bodyPr/>
          <a:lstStyle/>
          <a:p>
            <a:r>
              <a:rPr lang="en-GB" dirty="0">
                <a:solidFill>
                  <a:prstClr val="black"/>
                </a:solidFill>
              </a:rPr>
              <a:t>Case management and coordinated care </a:t>
            </a:r>
            <a:r>
              <a:rPr lang="en-GB" dirty="0" smtClean="0">
                <a:solidFill>
                  <a:prstClr val="black"/>
                </a:solidFill>
              </a:rPr>
              <a:t>works towards an integrated </a:t>
            </a:r>
            <a:r>
              <a:rPr lang="en-GB" dirty="0">
                <a:solidFill>
                  <a:prstClr val="black"/>
                </a:solidFill>
              </a:rPr>
              <a:t>health and social care </a:t>
            </a:r>
            <a:r>
              <a:rPr lang="en-GB" dirty="0" smtClean="0">
                <a:solidFill>
                  <a:prstClr val="black"/>
                </a:solidFill>
              </a:rPr>
              <a:t>system. Full </a:t>
            </a:r>
            <a:r>
              <a:rPr lang="en-GB" dirty="0">
                <a:solidFill>
                  <a:prstClr val="black"/>
                </a:solidFill>
              </a:rPr>
              <a:t>integration </a:t>
            </a:r>
            <a:r>
              <a:rPr lang="en-GB" dirty="0" smtClean="0">
                <a:solidFill>
                  <a:prstClr val="black"/>
                </a:solidFill>
              </a:rPr>
              <a:t>can require &gt; 5 </a:t>
            </a:r>
            <a:r>
              <a:rPr lang="en-GB" dirty="0">
                <a:solidFill>
                  <a:prstClr val="black"/>
                </a:solidFill>
              </a:rPr>
              <a:t>years, case management </a:t>
            </a:r>
            <a:r>
              <a:rPr lang="en-GB" dirty="0" smtClean="0">
                <a:solidFill>
                  <a:prstClr val="black"/>
                </a:solidFill>
              </a:rPr>
              <a:t>can still </a:t>
            </a:r>
            <a:r>
              <a:rPr lang="en-GB" dirty="0">
                <a:solidFill>
                  <a:prstClr val="black"/>
                </a:solidFill>
              </a:rPr>
              <a:t>produce significant benefits within that time </a:t>
            </a:r>
            <a:r>
              <a:rPr lang="en-GB" dirty="0" smtClean="0">
                <a:solidFill>
                  <a:prstClr val="black"/>
                </a:solidFill>
              </a:rPr>
              <a:t>frame</a:t>
            </a:r>
            <a:endParaRPr lang="en-GB" dirty="0">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174548155"/>
              </p:ext>
            </p:extLst>
          </p:nvPr>
        </p:nvGraphicFramePr>
        <p:xfrm>
          <a:off x="355434" y="5157192"/>
          <a:ext cx="8636166" cy="116608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17428"/>
                <a:gridCol w="7418738"/>
              </a:tblGrid>
              <a:tr h="252906">
                <a:tc>
                  <a:txBody>
                    <a:bodyPr/>
                    <a:lstStyle/>
                    <a:p>
                      <a:r>
                        <a:rPr lang="en-GB" sz="1000" b="1" dirty="0" smtClean="0">
                          <a:solidFill>
                            <a:schemeClr val="tx1"/>
                          </a:solidFill>
                          <a:latin typeface="+mj-lt"/>
                        </a:rPr>
                        <a:t>Other UK</a:t>
                      </a:r>
                      <a:r>
                        <a:rPr lang="en-GB" sz="1000" b="1" baseline="0" dirty="0" smtClean="0">
                          <a:solidFill>
                            <a:schemeClr val="tx1"/>
                          </a:solidFill>
                          <a:latin typeface="+mj-lt"/>
                        </a:rPr>
                        <a:t> examples</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smtClean="0">
                          <a:solidFill>
                            <a:schemeClr val="tx1"/>
                          </a:solidFill>
                          <a:latin typeface="+mj-lt"/>
                          <a:cs typeface="Arial" charset="0"/>
                        </a:rPr>
                        <a:t>Continuity of  care for older patients’ (The King’s Fund, 2012); </a:t>
                      </a:r>
                      <a:r>
                        <a:rPr lang="en-GB" sz="1000" b="0" dirty="0" smtClean="0">
                          <a:solidFill>
                            <a:schemeClr val="tx1"/>
                          </a:solidFill>
                          <a:latin typeface="+mj-lt"/>
                          <a:cs typeface="Arial" charset="0"/>
                        </a:rPr>
                        <a:t>‘Enablers and Barriers to Integrate</a:t>
                      </a:r>
                      <a:r>
                        <a:rPr lang="en-GB" sz="1000" b="0" baseline="0" dirty="0" smtClean="0">
                          <a:solidFill>
                            <a:schemeClr val="tx1"/>
                          </a:solidFill>
                          <a:latin typeface="+mj-lt"/>
                          <a:cs typeface="Arial" charset="0"/>
                        </a:rPr>
                        <a:t>d Care (Frontier Economics, 2012); </a:t>
                      </a:r>
                      <a:r>
                        <a:rPr lang="en-GB" sz="1000" b="0" i="1" baseline="0" dirty="0" smtClean="0">
                          <a:solidFill>
                            <a:schemeClr val="tx1"/>
                          </a:solidFill>
                          <a:latin typeface="+mj-lt"/>
                          <a:cs typeface="Arial" charset="0"/>
                        </a:rPr>
                        <a:t>'The development and impact of the British Heart Foundation and Big Lottery Fund heart failure specialist nurse services in England: Final Report</a:t>
                      </a:r>
                      <a:r>
                        <a:rPr lang="en-GB" sz="1000" b="0" baseline="0" dirty="0" smtClean="0">
                          <a:solidFill>
                            <a:schemeClr val="tx1"/>
                          </a:solidFill>
                          <a:latin typeface="+mj-lt"/>
                          <a:cs typeface="Arial" charset="0"/>
                        </a:rPr>
                        <a:t>' (University of York, 2008)</a:t>
                      </a:r>
                      <a:endParaRPr lang="en-GB" sz="1000" b="0" dirty="0" smtClean="0">
                        <a:solidFill>
                          <a:schemeClr val="tx1"/>
                        </a:solidFill>
                        <a:latin typeface="+mj-lt"/>
                        <a:cs typeface="Arial"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617444">
                <a:tc>
                  <a:txBody>
                    <a:bodyPr/>
                    <a:lstStyle/>
                    <a:p>
                      <a:r>
                        <a:rPr lang="en-GB" sz="1000" b="1" dirty="0" smtClean="0">
                          <a:solidFill>
                            <a:schemeClr val="tx1"/>
                          </a:solidFill>
                          <a:latin typeface="+mj-lt"/>
                        </a:rPr>
                        <a:t>Other international examples</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dirty="0" smtClean="0">
                          <a:latin typeface="+mj-lt"/>
                          <a:cs typeface="Arial" charset="0"/>
                        </a:rPr>
                        <a:t>PACE, VHA,</a:t>
                      </a:r>
                      <a:r>
                        <a:rPr lang="en-GB" sz="1000" b="0" baseline="0" dirty="0" smtClean="0">
                          <a:latin typeface="+mj-lt"/>
                          <a:cs typeface="Arial" charset="0"/>
                        </a:rPr>
                        <a:t> </a:t>
                      </a:r>
                      <a:r>
                        <a:rPr lang="en-GB" sz="1000" b="0" dirty="0" smtClean="0">
                          <a:latin typeface="+mj-lt"/>
                          <a:cs typeface="Arial" charset="0"/>
                        </a:rPr>
                        <a:t>‘Clinical</a:t>
                      </a:r>
                      <a:r>
                        <a:rPr lang="en-GB" sz="1000" b="0" baseline="0" dirty="0" smtClean="0">
                          <a:latin typeface="+mj-lt"/>
                          <a:cs typeface="Arial" charset="0"/>
                        </a:rPr>
                        <a:t> and Service Integration’ (The King’s Fund, 2010); David </a:t>
                      </a:r>
                      <a:r>
                        <a:rPr lang="en-GB" sz="1000" b="0" baseline="0" dirty="0" err="1" smtClean="0">
                          <a:latin typeface="+mj-lt"/>
                          <a:cs typeface="Arial" charset="0"/>
                        </a:rPr>
                        <a:t>Meates</a:t>
                      </a:r>
                      <a:r>
                        <a:rPr lang="en-GB" sz="1000" b="0" baseline="0" dirty="0" smtClean="0">
                          <a:latin typeface="+mj-lt"/>
                          <a:cs typeface="Arial" charset="0"/>
                        </a:rPr>
                        <a:t>, ‘Making integrated care work in Canterbury, New Zealand’ </a:t>
                      </a:r>
                      <a:r>
                        <a:rPr lang="en-GB" sz="1000" b="0" i="0" baseline="0" dirty="0" smtClean="0">
                          <a:latin typeface="+mj-lt"/>
                          <a:cs typeface="Arial" charset="0"/>
                        </a:rPr>
                        <a:t>(The King’s Fund, 2013)</a:t>
                      </a:r>
                      <a:endParaRPr lang="en-GB" sz="1000" b="0" dirty="0" smtClean="0">
                        <a:latin typeface="+mj-lt"/>
                        <a:cs typeface="Arial"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629234896"/>
              </p:ext>
            </p:extLst>
          </p:nvPr>
        </p:nvGraphicFramePr>
        <p:xfrm>
          <a:off x="355434" y="1556792"/>
          <a:ext cx="8645131" cy="353713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17428"/>
                <a:gridCol w="7427703"/>
              </a:tblGrid>
              <a:tr h="408112">
                <a:tc>
                  <a:txBody>
                    <a:bodyPr/>
                    <a:lstStyle/>
                    <a:p>
                      <a:r>
                        <a:rPr lang="en-GB" sz="1000" dirty="0" smtClean="0">
                          <a:solidFill>
                            <a:schemeClr val="tx1"/>
                          </a:solidFill>
                          <a:latin typeface="+mj-lt"/>
                        </a:rPr>
                        <a:t>Name and source of literature</a:t>
                      </a:r>
                      <a:endParaRPr lang="en-GB" sz="1000"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l" eaLnBrk="1" hangingPunct="1"/>
                      <a:r>
                        <a:rPr lang="en-GB" sz="1000" b="0" dirty="0" smtClean="0">
                          <a:solidFill>
                            <a:schemeClr val="tx1"/>
                          </a:solidFill>
                          <a:latin typeface="+mj-lt"/>
                          <a:cs typeface="Arial" charset="0"/>
                        </a:rPr>
                        <a:t>Integrated</a:t>
                      </a:r>
                      <a:r>
                        <a:rPr lang="en-GB" sz="1000" b="0" baseline="0" dirty="0" smtClean="0">
                          <a:solidFill>
                            <a:schemeClr val="tx1"/>
                          </a:solidFill>
                          <a:latin typeface="+mj-lt"/>
                          <a:cs typeface="Arial" charset="0"/>
                        </a:rPr>
                        <a:t> Care Pilots of c</a:t>
                      </a:r>
                      <a:r>
                        <a:rPr lang="en-GB" sz="1000" b="0" dirty="0" smtClean="0">
                          <a:solidFill>
                            <a:schemeClr val="tx1"/>
                          </a:solidFill>
                          <a:latin typeface="+mj-lt"/>
                          <a:cs typeface="Arial" charset="0"/>
                        </a:rPr>
                        <a:t>ase management for patients</a:t>
                      </a:r>
                      <a:r>
                        <a:rPr lang="en-GB" sz="1000" b="0" baseline="0" dirty="0" smtClean="0">
                          <a:solidFill>
                            <a:schemeClr val="tx1"/>
                          </a:solidFill>
                          <a:latin typeface="+mj-lt"/>
                          <a:cs typeface="Arial" charset="0"/>
                        </a:rPr>
                        <a:t> with LTCs and </a:t>
                      </a:r>
                      <a:r>
                        <a:rPr lang="en-GB" sz="1000" b="0" dirty="0" smtClean="0">
                          <a:solidFill>
                            <a:schemeClr val="tx1"/>
                          </a:solidFill>
                          <a:latin typeface="+mj-lt"/>
                          <a:cs typeface="Arial" charset="0"/>
                        </a:rPr>
                        <a:t>older people,</a:t>
                      </a:r>
                      <a:r>
                        <a:rPr lang="en-GB" sz="1000" b="0" baseline="0" dirty="0" smtClean="0">
                          <a:solidFill>
                            <a:schemeClr val="tx1"/>
                          </a:solidFill>
                          <a:latin typeface="+mj-lt"/>
                          <a:cs typeface="Arial" charset="0"/>
                        </a:rPr>
                        <a:t> </a:t>
                      </a:r>
                      <a:r>
                        <a:rPr lang="en-GB" sz="1000" b="0" dirty="0" smtClean="0">
                          <a:solidFill>
                            <a:schemeClr val="tx1"/>
                          </a:solidFill>
                          <a:latin typeface="+mj-lt"/>
                          <a:cs typeface="Arial" charset="0"/>
                        </a:rPr>
                        <a:t>analysed in ‘</a:t>
                      </a:r>
                      <a:r>
                        <a:rPr lang="en-GB" sz="1000" b="0" baseline="0" dirty="0" smtClean="0">
                          <a:solidFill>
                            <a:schemeClr val="tx1"/>
                          </a:solidFill>
                          <a:latin typeface="+mj-lt"/>
                          <a:cs typeface="Arial" charset="0"/>
                        </a:rPr>
                        <a:t>‘National Evaluation of the Department of Health’s Integrated Care Pilots’ (RAND Europe, 2012)”</a:t>
                      </a:r>
                    </a:p>
                    <a:p>
                      <a:pPr algn="l" eaLnBrk="1" hangingPunct="1"/>
                      <a:r>
                        <a:rPr lang="en-GB" sz="1000" dirty="0" smtClean="0">
                          <a:hlinkClick r:id="rId7"/>
                        </a:rPr>
                        <a:t>https://www.gov.uk/government/uploads/system/uploads/attachment_data/file/215103/dh_133127.pdf</a:t>
                      </a:r>
                      <a:endParaRPr lang="en-GB" sz="1000" b="0" dirty="0" smtClean="0">
                        <a:solidFill>
                          <a:schemeClr val="tx1"/>
                        </a:solidFill>
                        <a:latin typeface="+mj-lt"/>
                        <a:cs typeface="Arial" charset="0"/>
                      </a:endParaRPr>
                    </a:p>
                  </a:txBody>
                  <a:tcPr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1190177">
                <a:tc>
                  <a:txBody>
                    <a:bodyPr/>
                    <a:lstStyle/>
                    <a:p>
                      <a:r>
                        <a:rPr lang="en-GB" sz="1000" b="1" dirty="0" smtClean="0">
                          <a:solidFill>
                            <a:schemeClr val="tx1"/>
                          </a:solidFill>
                          <a:latin typeface="+mj-lt"/>
                        </a:rPr>
                        <a:t>Description of intervention</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l" eaLnBrk="1" hangingPunct="1"/>
                      <a:r>
                        <a:rPr lang="en-GB" sz="1000" b="0" dirty="0" smtClean="0">
                          <a:solidFill>
                            <a:schemeClr val="tx1"/>
                          </a:solidFill>
                          <a:latin typeface="+mj-lt"/>
                          <a:cs typeface="Arial" charset="0"/>
                        </a:rPr>
                        <a:t>The programme of Integrated Care Pilots (ICPs) was a two-year DH initiative that aimed to explore different ways of</a:t>
                      </a:r>
                    </a:p>
                    <a:p>
                      <a:pPr algn="l" eaLnBrk="1" hangingPunct="1"/>
                      <a:r>
                        <a:rPr lang="en-GB" sz="1000" b="0" dirty="0" smtClean="0">
                          <a:solidFill>
                            <a:schemeClr val="tx1"/>
                          </a:solidFill>
                          <a:latin typeface="+mj-lt"/>
                          <a:cs typeface="Arial" charset="0"/>
                        </a:rPr>
                        <a:t>providing integrated care to help drive improvements in care and well-being. Organisations across England were invited to put forward approaches and interventions that reflected local needs and priorities - six of these specified case management as the focus of their integration efforts. While each ICP targeted distinct patient groups, the two most common were patients with LTCs and elderly patients at risk of inpatient admission. Here, we focus on</a:t>
                      </a:r>
                      <a:r>
                        <a:rPr lang="en-GB" sz="1000" b="0" baseline="0" dirty="0" smtClean="0">
                          <a:solidFill>
                            <a:schemeClr val="tx1"/>
                          </a:solidFill>
                          <a:latin typeface="+mj-lt"/>
                          <a:cs typeface="Arial" charset="0"/>
                        </a:rPr>
                        <a:t> the pilot site where case management solutions, such as increased sha</a:t>
                      </a:r>
                      <a:r>
                        <a:rPr lang="en-GB" sz="1000" b="0" dirty="0" smtClean="0">
                          <a:solidFill>
                            <a:schemeClr val="tx1"/>
                          </a:solidFill>
                          <a:latin typeface="+mj-lt"/>
                          <a:cs typeface="Arial" charset="0"/>
                        </a:rPr>
                        <a:t>ring of patient information and colocation of staff and services,</a:t>
                      </a:r>
                      <a:r>
                        <a:rPr lang="en-GB" sz="1000" b="0" baseline="0" dirty="0" smtClean="0">
                          <a:solidFill>
                            <a:schemeClr val="tx1"/>
                          </a:solidFill>
                          <a:latin typeface="+mj-lt"/>
                          <a:cs typeface="Arial" charset="0"/>
                        </a:rPr>
                        <a:t> </a:t>
                      </a:r>
                      <a:r>
                        <a:rPr lang="en-GB" sz="1000" b="0" dirty="0" smtClean="0">
                          <a:solidFill>
                            <a:schemeClr val="tx1"/>
                          </a:solidFill>
                          <a:latin typeface="+mj-lt"/>
                          <a:cs typeface="Arial" charset="0"/>
                        </a:rPr>
                        <a:t>aimed to reduce unplanned hospital admissions and fragmentation of care pathways.</a:t>
                      </a: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617444">
                <a:tc>
                  <a:txBody>
                    <a:bodyPr/>
                    <a:lstStyle/>
                    <a:p>
                      <a:r>
                        <a:rPr lang="en-GB" sz="1000" b="1" dirty="0" smtClean="0">
                          <a:solidFill>
                            <a:schemeClr val="tx1"/>
                          </a:solidFill>
                          <a:latin typeface="+mj-lt"/>
                        </a:rPr>
                        <a:t>Clinical outcomes</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r>
                        <a:rPr lang="en-GB" sz="1000" b="0" dirty="0" smtClean="0">
                          <a:solidFill>
                            <a:schemeClr val="tx1"/>
                          </a:solidFill>
                          <a:latin typeface="+mj-lt"/>
                          <a:cs typeface="Arial" charset="0"/>
                        </a:rPr>
                        <a:t>Over the course of the 2 years, these pilots demonstrated a:</a:t>
                      </a:r>
                    </a:p>
                    <a:p>
                      <a:pPr marL="171450" indent="-171450" algn="l" eaLnBrk="1" hangingPunct="1">
                        <a:buFont typeface="Arial" pitchFamily="34" charset="0"/>
                        <a:buChar char="•"/>
                      </a:pPr>
                      <a:r>
                        <a:rPr lang="en-GB" sz="1000" b="0" dirty="0" smtClean="0">
                          <a:solidFill>
                            <a:schemeClr val="tx1"/>
                          </a:solidFill>
                          <a:latin typeface="+mj-lt"/>
                          <a:cs typeface="Arial" charset="0"/>
                        </a:rPr>
                        <a:t>21% reduction in elective admissions;</a:t>
                      </a:r>
                    </a:p>
                    <a:p>
                      <a:pPr marL="171450" indent="-171450" algn="l" eaLnBrk="1" hangingPunct="1">
                        <a:buFont typeface="Arial" pitchFamily="34" charset="0"/>
                        <a:buChar char="•"/>
                      </a:pPr>
                      <a:r>
                        <a:rPr lang="en-GB" sz="1000" b="0" dirty="0" smtClean="0">
                          <a:solidFill>
                            <a:schemeClr val="tx1"/>
                          </a:solidFill>
                          <a:latin typeface="+mj-lt"/>
                          <a:cs typeface="Arial" charset="0"/>
                        </a:rPr>
                        <a:t>22%</a:t>
                      </a:r>
                      <a:r>
                        <a:rPr lang="en-GB" sz="1000" b="0" baseline="0" dirty="0" smtClean="0">
                          <a:solidFill>
                            <a:schemeClr val="tx1"/>
                          </a:solidFill>
                          <a:latin typeface="+mj-lt"/>
                          <a:cs typeface="Arial" charset="0"/>
                        </a:rPr>
                        <a:t> reduction in outpatient appointments;</a:t>
                      </a:r>
                    </a:p>
                    <a:p>
                      <a:pPr marL="171450" indent="-171450" algn="l" eaLnBrk="1" hangingPunct="1">
                        <a:buFont typeface="Arial" pitchFamily="34" charset="0"/>
                        <a:buChar char="•"/>
                      </a:pPr>
                      <a:r>
                        <a:rPr lang="en-GB" sz="1000" b="0" baseline="0" dirty="0" smtClean="0">
                          <a:solidFill>
                            <a:schemeClr val="tx1"/>
                          </a:solidFill>
                          <a:latin typeface="+mj-lt"/>
                          <a:cs typeface="Arial" charset="0"/>
                        </a:rPr>
                        <a:t>3% reduction in A&amp;E attendances; and a</a:t>
                      </a:r>
                    </a:p>
                    <a:p>
                      <a:pPr marL="171450" indent="-171450" algn="l" eaLnBrk="1" hangingPunct="1">
                        <a:buFont typeface="Arial" pitchFamily="34" charset="0"/>
                        <a:buChar char="•"/>
                      </a:pPr>
                      <a:r>
                        <a:rPr lang="en-GB" sz="1000" b="0" baseline="0" dirty="0" smtClean="0">
                          <a:solidFill>
                            <a:schemeClr val="tx1"/>
                          </a:solidFill>
                          <a:latin typeface="+mj-lt"/>
                          <a:cs typeface="Arial" charset="0"/>
                        </a:rPr>
                        <a:t>9% increase in non-elective admissions</a:t>
                      </a:r>
                      <a:endParaRPr lang="en-GB" sz="1000" b="0" dirty="0" smtClean="0">
                        <a:solidFill>
                          <a:schemeClr val="tx1"/>
                        </a:solidFill>
                        <a:latin typeface="+mj-lt"/>
                        <a:cs typeface="Arial"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57867">
                <a:tc>
                  <a:txBody>
                    <a:bodyPr/>
                    <a:lstStyle/>
                    <a:p>
                      <a:r>
                        <a:rPr lang="en-GB" sz="1000" b="1" dirty="0" smtClean="0">
                          <a:solidFill>
                            <a:schemeClr val="tx1"/>
                          </a:solidFill>
                          <a:latin typeface="+mj-lt"/>
                        </a:rPr>
                        <a:t>Financial outcomes</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tx1"/>
                          </a:solidFill>
                          <a:latin typeface="+mj-lt"/>
                          <a:cs typeface="Arial" charset="0"/>
                        </a:rPr>
                        <a:t>Across the pilot</a:t>
                      </a:r>
                      <a:r>
                        <a:rPr lang="en-GB" sz="1000" b="0" baseline="0" dirty="0" smtClean="0">
                          <a:solidFill>
                            <a:schemeClr val="tx1"/>
                          </a:solidFill>
                          <a:latin typeface="+mj-lt"/>
                          <a:cs typeface="Arial" charset="0"/>
                        </a:rPr>
                        <a:t> site an average cost saving of £446 per patient was observed (net of running costs)</a:t>
                      </a:r>
                      <a:endParaRPr lang="en-GB" sz="1000" b="0" dirty="0" smtClean="0">
                        <a:solidFill>
                          <a:schemeClr val="tx1"/>
                        </a:solidFill>
                        <a:latin typeface="+mj-lt"/>
                        <a:cs typeface="Arial" charset="0"/>
                      </a:endParaRPr>
                    </a:p>
                  </a:txBody>
                  <a:tcPr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433190">
                <a:tc>
                  <a:txBody>
                    <a:bodyPr/>
                    <a:lstStyle/>
                    <a:p>
                      <a:r>
                        <a:rPr lang="en-GB" sz="1000" b="1" dirty="0" smtClean="0">
                          <a:solidFill>
                            <a:schemeClr val="tx1"/>
                          </a:solidFill>
                          <a:latin typeface="+mj-lt"/>
                        </a:rPr>
                        <a:t>Relevance to Any town health system</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tx1"/>
                          </a:solidFill>
                          <a:latin typeface="+mj-lt"/>
                          <a:cs typeface="Arial" charset="0"/>
                        </a:rPr>
                        <a:t>This kind of co-ordinated care management is generally applicable across a range of patient groups and geographies.</a:t>
                      </a:r>
                      <a:r>
                        <a:rPr lang="en-GB" sz="1000" b="0" baseline="0" dirty="0" smtClean="0">
                          <a:solidFill>
                            <a:schemeClr val="tx1"/>
                          </a:solidFill>
                          <a:latin typeface="+mj-lt"/>
                          <a:cs typeface="Arial" charset="0"/>
                        </a:rPr>
                        <a:t> It h</a:t>
                      </a:r>
                      <a:r>
                        <a:rPr lang="en-GB" sz="1000" b="0" dirty="0" smtClean="0">
                          <a:solidFill>
                            <a:schemeClr val="tx1"/>
                          </a:solidFill>
                          <a:latin typeface="+mj-lt"/>
                          <a:cs typeface="Arial" charset="0"/>
                        </a:rPr>
                        <a:t>as the potential not only to reduce the cost associated with unnecessary admissions, but also (if</a:t>
                      </a:r>
                      <a:r>
                        <a:rPr lang="en-GB" sz="1000" b="0" baseline="0" dirty="0" smtClean="0">
                          <a:solidFill>
                            <a:schemeClr val="tx1"/>
                          </a:solidFill>
                          <a:latin typeface="+mj-lt"/>
                          <a:cs typeface="Arial" charset="0"/>
                        </a:rPr>
                        <a:t> applied correctly) to </a:t>
                      </a:r>
                      <a:r>
                        <a:rPr lang="en-GB" sz="1000" b="0" dirty="0" smtClean="0">
                          <a:solidFill>
                            <a:schemeClr val="tx1"/>
                          </a:solidFill>
                          <a:latin typeface="+mj-lt"/>
                          <a:cs typeface="Arial" charset="0"/>
                        </a:rPr>
                        <a:t>improve patient experience of treatment and clinical outcomes.</a:t>
                      </a: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r>
            </a:tbl>
          </a:graphicData>
        </a:graphic>
      </p:graphicFrame>
      <p:pic>
        <p:nvPicPr>
          <p:cNvPr id="10" name="Picture 12" descr="C:\Users\jsauvageau\Desktop\4.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115" y="65998"/>
            <a:ext cx="448019" cy="345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1028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0360889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883"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a:t>Case study: </a:t>
            </a:r>
            <a:r>
              <a:rPr lang="en-GB" sz="2000" dirty="0" smtClean="0"/>
              <a:t>case </a:t>
            </a:r>
            <a:r>
              <a:rPr lang="en-GB" sz="2000" dirty="0"/>
              <a:t>management and coordinated care</a:t>
            </a:r>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33</a:t>
            </a:fld>
            <a:endParaRPr lang="en-GB">
              <a:solidFill>
                <a:prstClr val="black"/>
              </a:solidFill>
            </a:endParaRPr>
          </a:p>
        </p:txBody>
      </p:sp>
      <p:sp>
        <p:nvSpPr>
          <p:cNvPr id="3" name="Text Placeholder 2"/>
          <p:cNvSpPr>
            <a:spLocks noGrp="1"/>
          </p:cNvSpPr>
          <p:nvPr>
            <p:ph type="body" sz="quarter" idx="13"/>
          </p:nvPr>
        </p:nvSpPr>
        <p:spPr>
          <a:xfrm>
            <a:off x="358774" y="1196752"/>
            <a:ext cx="7165554" cy="463846"/>
          </a:xfrm>
        </p:spPr>
        <p:txBody>
          <a:bodyPr/>
          <a:lstStyle/>
          <a:p>
            <a:r>
              <a:rPr lang="en-GB" dirty="0">
                <a:solidFill>
                  <a:prstClr val="black"/>
                </a:solidFill>
              </a:rPr>
              <a:t>There are a number of other innovative case studies that could be further explored by local health economies – we present a case study  from Medicaid and Medicare </a:t>
            </a:r>
            <a:r>
              <a:rPr lang="en-GB" dirty="0" smtClean="0">
                <a:solidFill>
                  <a:prstClr val="black"/>
                </a:solidFill>
              </a:rPr>
              <a:t>below</a:t>
            </a:r>
            <a:endParaRPr lang="en-GB" dirty="0">
              <a:solidFill>
                <a:prstClr val="black"/>
              </a:solidFill>
            </a:endParaRPr>
          </a:p>
        </p:txBody>
      </p:sp>
      <p:sp>
        <p:nvSpPr>
          <p:cNvPr id="10" name="Rectangle 9"/>
          <p:cNvSpPr/>
          <p:nvPr/>
        </p:nvSpPr>
        <p:spPr>
          <a:xfrm>
            <a:off x="358775" y="1799349"/>
            <a:ext cx="8385853" cy="4308872"/>
          </a:xfrm>
          <a:prstGeom prst="rect">
            <a:avLst/>
          </a:prstGeom>
        </p:spPr>
        <p:txBody>
          <a:bodyPr wrap="square">
            <a:spAutoFit/>
          </a:bodyPr>
          <a:lstStyle/>
          <a:p>
            <a:pPr algn="just"/>
            <a:r>
              <a:rPr lang="en-GB" sz="1100" b="1" dirty="0" smtClean="0">
                <a:solidFill>
                  <a:srgbClr val="00ADC6"/>
                </a:solidFill>
              </a:rPr>
              <a:t>Case study: Programme for All-inclusive Care for the Elderly</a:t>
            </a:r>
          </a:p>
          <a:p>
            <a:pPr algn="just"/>
            <a:endParaRPr lang="en-GB" sz="1100" dirty="0" smtClean="0">
              <a:solidFill>
                <a:prstClr val="black"/>
              </a:solidFill>
            </a:endParaRPr>
          </a:p>
          <a:p>
            <a:r>
              <a:rPr lang="en-GB" sz="1100" dirty="0">
                <a:solidFill>
                  <a:prstClr val="black"/>
                </a:solidFill>
              </a:rPr>
              <a:t>The US PACE (Programme for All-inclusive Care for the Elderly) is an </a:t>
            </a:r>
            <a:r>
              <a:rPr lang="en-GB" sz="1100" dirty="0" smtClean="0">
                <a:solidFill>
                  <a:prstClr val="black"/>
                </a:solidFill>
              </a:rPr>
              <a:t>integrated provider model for </a:t>
            </a:r>
            <a:r>
              <a:rPr lang="en-GB" sz="1100" dirty="0">
                <a:solidFill>
                  <a:prstClr val="black"/>
                </a:solidFill>
              </a:rPr>
              <a:t>individuals with Medicaid and Medicare coverage</a:t>
            </a:r>
            <a:r>
              <a:rPr lang="en-GB" sz="1100" dirty="0" smtClean="0">
                <a:solidFill>
                  <a:prstClr val="black"/>
                </a:solidFill>
              </a:rPr>
              <a:t>. It aims </a:t>
            </a:r>
            <a:r>
              <a:rPr lang="en-GB" sz="1100" dirty="0">
                <a:solidFill>
                  <a:prstClr val="black"/>
                </a:solidFill>
              </a:rPr>
              <a:t>at </a:t>
            </a:r>
            <a:r>
              <a:rPr lang="en-GB" sz="1100" dirty="0" smtClean="0">
                <a:solidFill>
                  <a:prstClr val="black"/>
                </a:solidFill>
              </a:rPr>
              <a:t>maintaining independent community living for </a:t>
            </a:r>
            <a:r>
              <a:rPr lang="en-GB" sz="1100" dirty="0">
                <a:solidFill>
                  <a:prstClr val="black"/>
                </a:solidFill>
              </a:rPr>
              <a:t>frail older </a:t>
            </a:r>
            <a:r>
              <a:rPr lang="en-GB" sz="1100" dirty="0" smtClean="0">
                <a:solidFill>
                  <a:prstClr val="black"/>
                </a:solidFill>
              </a:rPr>
              <a:t>people </a:t>
            </a:r>
            <a:r>
              <a:rPr lang="en-GB" sz="1100" dirty="0">
                <a:solidFill>
                  <a:prstClr val="black"/>
                </a:solidFill>
              </a:rPr>
              <a:t>for as long </a:t>
            </a:r>
            <a:r>
              <a:rPr lang="en-GB" sz="1100" dirty="0" smtClean="0">
                <a:solidFill>
                  <a:prstClr val="black"/>
                </a:solidFill>
              </a:rPr>
              <a:t>as possible</a:t>
            </a:r>
            <a:r>
              <a:rPr lang="en-GB" sz="1100" dirty="0">
                <a:solidFill>
                  <a:prstClr val="black"/>
                </a:solidFill>
              </a:rPr>
              <a:t>. </a:t>
            </a:r>
            <a:endParaRPr lang="en-GB" sz="1100" dirty="0" smtClean="0">
              <a:solidFill>
                <a:prstClr val="black"/>
              </a:solidFill>
            </a:endParaRPr>
          </a:p>
          <a:p>
            <a:endParaRPr lang="en-GB" sz="1100" dirty="0">
              <a:solidFill>
                <a:prstClr val="black"/>
              </a:solidFill>
            </a:endParaRPr>
          </a:p>
          <a:p>
            <a:r>
              <a:rPr lang="en-GB" sz="1100" dirty="0" smtClean="0">
                <a:solidFill>
                  <a:prstClr val="black"/>
                </a:solidFill>
              </a:rPr>
              <a:t>The </a:t>
            </a:r>
            <a:r>
              <a:rPr lang="en-GB" sz="1100" dirty="0">
                <a:solidFill>
                  <a:prstClr val="black"/>
                </a:solidFill>
              </a:rPr>
              <a:t>key feature of PACE is that services are co-ordinated by, and organised around, </a:t>
            </a:r>
            <a:r>
              <a:rPr lang="en-GB" sz="1100" dirty="0" smtClean="0">
                <a:solidFill>
                  <a:prstClr val="black"/>
                </a:solidFill>
              </a:rPr>
              <a:t>adult health day-centres </a:t>
            </a:r>
            <a:r>
              <a:rPr lang="en-GB" sz="1100" dirty="0">
                <a:solidFill>
                  <a:prstClr val="black"/>
                </a:solidFill>
              </a:rPr>
              <a:t>which are run by its own directly employed staff. The day centre is </a:t>
            </a:r>
            <a:r>
              <a:rPr lang="en-GB" sz="1100" dirty="0" smtClean="0">
                <a:solidFill>
                  <a:prstClr val="black"/>
                </a:solidFill>
              </a:rPr>
              <a:t>the primary </a:t>
            </a:r>
            <a:r>
              <a:rPr lang="en-GB" sz="1100" dirty="0">
                <a:solidFill>
                  <a:prstClr val="black"/>
                </a:solidFill>
              </a:rPr>
              <a:t>setting for the delivery of most care services and operates similarly to a </a:t>
            </a:r>
            <a:r>
              <a:rPr lang="en-GB" sz="1100" dirty="0" smtClean="0">
                <a:solidFill>
                  <a:prstClr val="black"/>
                </a:solidFill>
              </a:rPr>
              <a:t>geriatric outpatients </a:t>
            </a:r>
            <a:r>
              <a:rPr lang="en-GB" sz="1100" dirty="0">
                <a:solidFill>
                  <a:prstClr val="black"/>
                </a:solidFill>
              </a:rPr>
              <a:t>clinic where primary medical care is provided along with </a:t>
            </a:r>
            <a:r>
              <a:rPr lang="en-GB" sz="1100" dirty="0" err="1">
                <a:solidFill>
                  <a:prstClr val="black"/>
                </a:solidFill>
              </a:rPr>
              <a:t>ongoing</a:t>
            </a:r>
            <a:r>
              <a:rPr lang="en-GB" sz="1100" dirty="0">
                <a:solidFill>
                  <a:prstClr val="black"/>
                </a:solidFill>
              </a:rPr>
              <a:t> </a:t>
            </a:r>
            <a:r>
              <a:rPr lang="en-GB" sz="1100" dirty="0" smtClean="0">
                <a:solidFill>
                  <a:prstClr val="black"/>
                </a:solidFill>
              </a:rPr>
              <a:t>clinical oversight</a:t>
            </a:r>
            <a:r>
              <a:rPr lang="en-GB" sz="1100" dirty="0">
                <a:solidFill>
                  <a:prstClr val="black"/>
                </a:solidFill>
              </a:rPr>
              <a:t>. </a:t>
            </a:r>
            <a:r>
              <a:rPr lang="en-GB" sz="1100" dirty="0" smtClean="0">
                <a:solidFill>
                  <a:prstClr val="black"/>
                </a:solidFill>
              </a:rPr>
              <a:t>There is a multidisciplinary </a:t>
            </a:r>
            <a:r>
              <a:rPr lang="en-GB" sz="1100" dirty="0">
                <a:solidFill>
                  <a:prstClr val="black"/>
                </a:solidFill>
              </a:rPr>
              <a:t>team, </a:t>
            </a:r>
            <a:r>
              <a:rPr lang="en-GB" sz="1100" dirty="0" smtClean="0">
                <a:solidFill>
                  <a:prstClr val="black"/>
                </a:solidFill>
              </a:rPr>
              <a:t>comprising </a:t>
            </a:r>
            <a:r>
              <a:rPr lang="en-GB" sz="1100" dirty="0">
                <a:solidFill>
                  <a:prstClr val="black"/>
                </a:solidFill>
              </a:rPr>
              <a:t>nurses, </a:t>
            </a:r>
            <a:r>
              <a:rPr lang="en-GB" sz="1100" dirty="0" smtClean="0">
                <a:solidFill>
                  <a:prstClr val="black"/>
                </a:solidFill>
              </a:rPr>
              <a:t>physicians, therapists</a:t>
            </a:r>
            <a:r>
              <a:rPr lang="en-GB" sz="1100" dirty="0">
                <a:solidFill>
                  <a:prstClr val="black"/>
                </a:solidFill>
              </a:rPr>
              <a:t>, social </a:t>
            </a:r>
            <a:r>
              <a:rPr lang="en-GB" sz="1100" dirty="0" smtClean="0">
                <a:solidFill>
                  <a:prstClr val="black"/>
                </a:solidFill>
              </a:rPr>
              <a:t>workers and nutritionists. </a:t>
            </a:r>
            <a:r>
              <a:rPr lang="en-GB" sz="1100" dirty="0">
                <a:solidFill>
                  <a:prstClr val="black"/>
                </a:solidFill>
              </a:rPr>
              <a:t>The team is responsible for </a:t>
            </a:r>
            <a:r>
              <a:rPr lang="en-GB" sz="1100" dirty="0" smtClean="0">
                <a:solidFill>
                  <a:prstClr val="black"/>
                </a:solidFill>
              </a:rPr>
              <a:t>managing patients</a:t>
            </a:r>
            <a:r>
              <a:rPr lang="en-GB" sz="1100" dirty="0">
                <a:solidFill>
                  <a:prstClr val="black"/>
                </a:solidFill>
              </a:rPr>
              <a:t>, dispensing services, promoting co-ordination and continuity of </a:t>
            </a:r>
            <a:r>
              <a:rPr lang="en-GB" sz="1100" dirty="0" smtClean="0">
                <a:solidFill>
                  <a:prstClr val="black"/>
                </a:solidFill>
              </a:rPr>
              <a:t>care and </a:t>
            </a:r>
            <a:r>
              <a:rPr lang="en-GB" sz="1100" dirty="0">
                <a:solidFill>
                  <a:prstClr val="black"/>
                </a:solidFill>
              </a:rPr>
              <a:t>collectively holds clinical responsibility for each individual in their </a:t>
            </a:r>
            <a:r>
              <a:rPr lang="en-GB" sz="1100" dirty="0" smtClean="0">
                <a:solidFill>
                  <a:prstClr val="black"/>
                </a:solidFill>
              </a:rPr>
              <a:t>charge. </a:t>
            </a:r>
          </a:p>
          <a:p>
            <a:endParaRPr lang="en-GB" sz="1100" dirty="0">
              <a:solidFill>
                <a:prstClr val="black"/>
              </a:solidFill>
            </a:endParaRPr>
          </a:p>
          <a:p>
            <a:r>
              <a:rPr lang="en-GB" sz="1100" dirty="0" smtClean="0">
                <a:solidFill>
                  <a:prstClr val="black"/>
                </a:solidFill>
              </a:rPr>
              <a:t>Patient </a:t>
            </a:r>
            <a:r>
              <a:rPr lang="en-GB" sz="1100" dirty="0">
                <a:solidFill>
                  <a:prstClr val="black"/>
                </a:solidFill>
              </a:rPr>
              <a:t>care is </a:t>
            </a:r>
            <a:r>
              <a:rPr lang="en-GB" sz="1100" dirty="0" smtClean="0">
                <a:solidFill>
                  <a:prstClr val="black"/>
                </a:solidFill>
              </a:rPr>
              <a:t>also facilitated </a:t>
            </a:r>
            <a:r>
              <a:rPr lang="en-GB" sz="1100" dirty="0">
                <a:solidFill>
                  <a:prstClr val="black"/>
                </a:solidFill>
              </a:rPr>
              <a:t>by a data system that collects information on all aspects of a patient’s </a:t>
            </a:r>
            <a:r>
              <a:rPr lang="en-GB" sz="1100" dirty="0" smtClean="0">
                <a:solidFill>
                  <a:prstClr val="black"/>
                </a:solidFill>
              </a:rPr>
              <a:t>health status </a:t>
            </a:r>
            <a:r>
              <a:rPr lang="en-GB" sz="1100" dirty="0">
                <a:solidFill>
                  <a:prstClr val="black"/>
                </a:solidFill>
              </a:rPr>
              <a:t>and forms the basis of the patient’s care </a:t>
            </a:r>
            <a:r>
              <a:rPr lang="en-GB" sz="1100" dirty="0" smtClean="0">
                <a:solidFill>
                  <a:prstClr val="black"/>
                </a:solidFill>
              </a:rPr>
              <a:t>plan. Resources </a:t>
            </a:r>
            <a:r>
              <a:rPr lang="en-GB" sz="1100" dirty="0">
                <a:solidFill>
                  <a:prstClr val="black"/>
                </a:solidFill>
              </a:rPr>
              <a:t>are pooled and – through capitation payments from Medicare and Medicaid </a:t>
            </a:r>
            <a:r>
              <a:rPr lang="en-GB" sz="1100" dirty="0" smtClean="0">
                <a:solidFill>
                  <a:prstClr val="black"/>
                </a:solidFill>
              </a:rPr>
              <a:t>– the </a:t>
            </a:r>
            <a:r>
              <a:rPr lang="en-GB" sz="1100" dirty="0">
                <a:solidFill>
                  <a:prstClr val="black"/>
                </a:solidFill>
              </a:rPr>
              <a:t>programme has total control over all long-term care expenditure, assuming </a:t>
            </a:r>
            <a:r>
              <a:rPr lang="en-GB" sz="1100" dirty="0" smtClean="0">
                <a:solidFill>
                  <a:prstClr val="black"/>
                </a:solidFill>
              </a:rPr>
              <a:t>financial risk </a:t>
            </a:r>
            <a:r>
              <a:rPr lang="en-GB" sz="1100" dirty="0">
                <a:solidFill>
                  <a:prstClr val="black"/>
                </a:solidFill>
              </a:rPr>
              <a:t>for its </a:t>
            </a:r>
            <a:r>
              <a:rPr lang="en-GB" sz="1100" dirty="0" smtClean="0">
                <a:solidFill>
                  <a:prstClr val="black"/>
                </a:solidFill>
              </a:rPr>
              <a:t>population</a:t>
            </a:r>
          </a:p>
          <a:p>
            <a:endParaRPr lang="en-GB" sz="1100" dirty="0">
              <a:solidFill>
                <a:prstClr val="black"/>
              </a:solidFill>
            </a:endParaRPr>
          </a:p>
          <a:p>
            <a:r>
              <a:rPr lang="en-GB" sz="1100" dirty="0" smtClean="0">
                <a:solidFill>
                  <a:prstClr val="black"/>
                </a:solidFill>
              </a:rPr>
              <a:t>When </a:t>
            </a:r>
            <a:r>
              <a:rPr lang="en-GB" sz="1100" dirty="0">
                <a:solidFill>
                  <a:prstClr val="black"/>
                </a:solidFill>
              </a:rPr>
              <a:t>compared with a control group, PACE-enrolled older people showed a </a:t>
            </a:r>
            <a:r>
              <a:rPr lang="en-GB" sz="1100" dirty="0" smtClean="0">
                <a:solidFill>
                  <a:prstClr val="black"/>
                </a:solidFill>
              </a:rPr>
              <a:t>50% decrease </a:t>
            </a:r>
            <a:r>
              <a:rPr lang="en-GB" sz="1100" dirty="0">
                <a:solidFill>
                  <a:prstClr val="black"/>
                </a:solidFill>
              </a:rPr>
              <a:t>in hospital </a:t>
            </a:r>
            <a:r>
              <a:rPr lang="en-GB" sz="1100" dirty="0" smtClean="0">
                <a:solidFill>
                  <a:prstClr val="black"/>
                </a:solidFill>
              </a:rPr>
              <a:t>use, 20% decrease in nursing home admissions, and when </a:t>
            </a:r>
            <a:r>
              <a:rPr lang="en-GB" sz="1100" dirty="0">
                <a:solidFill>
                  <a:prstClr val="black"/>
                </a:solidFill>
              </a:rPr>
              <a:t>they were admitted, used 16 fewer bed days. However, </a:t>
            </a:r>
            <a:r>
              <a:rPr lang="en-GB" sz="1100" dirty="0" smtClean="0">
                <a:solidFill>
                  <a:prstClr val="black"/>
                </a:solidFill>
              </a:rPr>
              <a:t>PACE patients </a:t>
            </a:r>
            <a:r>
              <a:rPr lang="en-GB" sz="1100" dirty="0">
                <a:solidFill>
                  <a:prstClr val="black"/>
                </a:solidFill>
              </a:rPr>
              <a:t>used more ambulatory care services (93 per cent compared with 74 per cent </a:t>
            </a:r>
            <a:r>
              <a:rPr lang="en-GB" sz="1100" dirty="0" smtClean="0">
                <a:solidFill>
                  <a:prstClr val="black"/>
                </a:solidFill>
              </a:rPr>
              <a:t>in the </a:t>
            </a:r>
            <a:r>
              <a:rPr lang="en-GB" sz="1100" dirty="0">
                <a:solidFill>
                  <a:prstClr val="black"/>
                </a:solidFill>
              </a:rPr>
              <a:t>control group</a:t>
            </a:r>
            <a:r>
              <a:rPr lang="en-GB" sz="1100" dirty="0" smtClean="0">
                <a:solidFill>
                  <a:prstClr val="black"/>
                </a:solidFill>
              </a:rPr>
              <a:t>). The overall cost-effectiveness </a:t>
            </a:r>
            <a:r>
              <a:rPr lang="en-GB" sz="1100" dirty="0">
                <a:solidFill>
                  <a:prstClr val="black"/>
                </a:solidFill>
              </a:rPr>
              <a:t>of PACE is unclear, although State Medicaid agencies estimates cost savings of 5 to 15 per cent over standard </a:t>
            </a:r>
            <a:r>
              <a:rPr lang="en-GB" sz="1100" dirty="0" smtClean="0">
                <a:solidFill>
                  <a:prstClr val="black"/>
                </a:solidFill>
              </a:rPr>
              <a:t>fee-for-service care.</a:t>
            </a:r>
            <a:endParaRPr lang="en-GB" sz="1100" dirty="0">
              <a:solidFill>
                <a:prstClr val="black"/>
              </a:solidFill>
            </a:endParaRPr>
          </a:p>
          <a:p>
            <a:endParaRPr lang="en-GB" sz="1100" dirty="0" smtClean="0">
              <a:solidFill>
                <a:prstClr val="black"/>
              </a:solidFill>
            </a:endParaRPr>
          </a:p>
          <a:p>
            <a:r>
              <a:rPr lang="en-GB" sz="1100" dirty="0" smtClean="0">
                <a:solidFill>
                  <a:prstClr val="black"/>
                </a:solidFill>
              </a:rPr>
              <a:t>In </a:t>
            </a:r>
            <a:r>
              <a:rPr lang="en-GB" sz="1100" dirty="0">
                <a:solidFill>
                  <a:prstClr val="black"/>
                </a:solidFill>
              </a:rPr>
              <a:t>terms of patient experience, </a:t>
            </a:r>
            <a:r>
              <a:rPr lang="en-GB" sz="1100" dirty="0" smtClean="0">
                <a:solidFill>
                  <a:prstClr val="black"/>
                </a:solidFill>
              </a:rPr>
              <a:t>patients </a:t>
            </a:r>
            <a:r>
              <a:rPr lang="en-GB" sz="1100" dirty="0">
                <a:solidFill>
                  <a:prstClr val="black"/>
                </a:solidFill>
              </a:rPr>
              <a:t>and </a:t>
            </a:r>
            <a:r>
              <a:rPr lang="en-GB" sz="1100" dirty="0" smtClean="0">
                <a:solidFill>
                  <a:prstClr val="black"/>
                </a:solidFill>
              </a:rPr>
              <a:t>their carers </a:t>
            </a:r>
            <a:r>
              <a:rPr lang="en-GB" sz="1100" dirty="0">
                <a:solidFill>
                  <a:prstClr val="black"/>
                </a:solidFill>
              </a:rPr>
              <a:t>were </a:t>
            </a:r>
            <a:r>
              <a:rPr lang="en-GB" sz="1100" dirty="0" smtClean="0">
                <a:solidFill>
                  <a:prstClr val="black"/>
                </a:solidFill>
              </a:rPr>
              <a:t>15% more </a:t>
            </a:r>
            <a:r>
              <a:rPr lang="en-GB" sz="1100" dirty="0">
                <a:solidFill>
                  <a:prstClr val="black"/>
                </a:solidFill>
              </a:rPr>
              <a:t>likely to be satisfied with their care than those not in </a:t>
            </a:r>
            <a:r>
              <a:rPr lang="en-GB" sz="1100" dirty="0" smtClean="0">
                <a:solidFill>
                  <a:prstClr val="black"/>
                </a:solidFill>
              </a:rPr>
              <a:t>PACE. </a:t>
            </a:r>
            <a:r>
              <a:rPr lang="en-GB" sz="1100" dirty="0">
                <a:solidFill>
                  <a:prstClr val="black"/>
                </a:solidFill>
              </a:rPr>
              <a:t>Health status and quality-of-life outcomes have </a:t>
            </a:r>
            <a:r>
              <a:rPr lang="en-GB" sz="1100" dirty="0" smtClean="0">
                <a:solidFill>
                  <a:prstClr val="black"/>
                </a:solidFill>
              </a:rPr>
              <a:t>been found </a:t>
            </a:r>
            <a:r>
              <a:rPr lang="en-GB" sz="1100" dirty="0">
                <a:solidFill>
                  <a:prstClr val="black"/>
                </a:solidFill>
              </a:rPr>
              <a:t>to be generally positive, with 43 per cent (</a:t>
            </a:r>
            <a:r>
              <a:rPr lang="en-GB" sz="1100" dirty="0" smtClean="0">
                <a:solidFill>
                  <a:prstClr val="black"/>
                </a:solidFill>
              </a:rPr>
              <a:t>vs. </a:t>
            </a:r>
            <a:r>
              <a:rPr lang="en-GB" sz="1100" dirty="0">
                <a:solidFill>
                  <a:prstClr val="black"/>
                </a:solidFill>
              </a:rPr>
              <a:t>37 per cent in the control </a:t>
            </a:r>
            <a:r>
              <a:rPr lang="en-GB" sz="1100" dirty="0" smtClean="0">
                <a:solidFill>
                  <a:prstClr val="black"/>
                </a:solidFill>
              </a:rPr>
              <a:t>group) reporting </a:t>
            </a:r>
            <a:r>
              <a:rPr lang="en-GB" sz="1100" dirty="0">
                <a:solidFill>
                  <a:prstClr val="black"/>
                </a:solidFill>
              </a:rPr>
              <a:t>good health and 72 per cent (</a:t>
            </a:r>
            <a:r>
              <a:rPr lang="en-GB" sz="1100" dirty="0" smtClean="0">
                <a:solidFill>
                  <a:prstClr val="black"/>
                </a:solidFill>
              </a:rPr>
              <a:t>vs. </a:t>
            </a:r>
            <a:r>
              <a:rPr lang="en-GB" sz="1100" dirty="0">
                <a:solidFill>
                  <a:prstClr val="black"/>
                </a:solidFill>
              </a:rPr>
              <a:t>55 per cent in the control group) </a:t>
            </a:r>
            <a:r>
              <a:rPr lang="en-GB" sz="1100" dirty="0" smtClean="0">
                <a:solidFill>
                  <a:prstClr val="black"/>
                </a:solidFill>
              </a:rPr>
              <a:t>reporting a </a:t>
            </a:r>
            <a:r>
              <a:rPr lang="en-GB" sz="1100" dirty="0">
                <a:solidFill>
                  <a:prstClr val="black"/>
                </a:solidFill>
              </a:rPr>
              <a:t>‘more satisfying life</a:t>
            </a:r>
            <a:r>
              <a:rPr lang="en-GB" sz="1100" dirty="0" smtClean="0">
                <a:solidFill>
                  <a:prstClr val="black"/>
                </a:solidFill>
              </a:rPr>
              <a:t>’. </a:t>
            </a:r>
          </a:p>
          <a:p>
            <a:endParaRPr lang="en-GB" sz="1000" dirty="0">
              <a:solidFill>
                <a:prstClr val="black"/>
              </a:solidFill>
            </a:endParaRPr>
          </a:p>
        </p:txBody>
      </p:sp>
      <p:sp>
        <p:nvSpPr>
          <p:cNvPr id="2" name="TextBox 1"/>
          <p:cNvSpPr txBox="1"/>
          <p:nvPr/>
        </p:nvSpPr>
        <p:spPr>
          <a:xfrm>
            <a:off x="358775" y="6537709"/>
            <a:ext cx="8343848" cy="246221"/>
          </a:xfrm>
          <a:prstGeom prst="rect">
            <a:avLst/>
          </a:prstGeom>
          <a:noFill/>
        </p:spPr>
        <p:txBody>
          <a:bodyPr wrap="square" lIns="0" tIns="0" rIns="0" bIns="0" rtlCol="0">
            <a:spAutoFit/>
          </a:bodyPr>
          <a:lstStyle/>
          <a:p>
            <a:r>
              <a:rPr lang="en-GB" sz="800" b="1" dirty="0" smtClean="0">
                <a:solidFill>
                  <a:prstClr val="black"/>
                </a:solidFill>
                <a:cs typeface="Arial" pitchFamily="34" charset="0"/>
              </a:rPr>
              <a:t>Sources: </a:t>
            </a:r>
            <a:r>
              <a:rPr lang="en-GB" sz="800" dirty="0">
                <a:solidFill>
                  <a:prstClr val="black"/>
                </a:solidFill>
                <a:cs typeface="Arial" charset="0"/>
              </a:rPr>
              <a:t>Natasha Curry and Chris </a:t>
            </a:r>
            <a:r>
              <a:rPr lang="en-GB" sz="800" dirty="0" smtClean="0">
                <a:solidFill>
                  <a:prstClr val="black"/>
                </a:solidFill>
                <a:cs typeface="Arial" charset="0"/>
              </a:rPr>
              <a:t>Ham, ‘Clinical and service integration, the route to improved outcomes’ (The King’s Fund, 2010); </a:t>
            </a:r>
            <a:r>
              <a:rPr lang="en-GB" sz="800" dirty="0" err="1" smtClean="0">
                <a:solidFill>
                  <a:prstClr val="black"/>
                </a:solidFill>
                <a:cs typeface="Arial" charset="0"/>
              </a:rPr>
              <a:t>Kodner</a:t>
            </a:r>
            <a:r>
              <a:rPr lang="en-GB" sz="800" dirty="0" smtClean="0">
                <a:solidFill>
                  <a:prstClr val="black"/>
                </a:solidFill>
                <a:cs typeface="Arial" charset="0"/>
              </a:rPr>
              <a:t> and Kay </a:t>
            </a:r>
            <a:r>
              <a:rPr lang="en-GB" sz="800" dirty="0" err="1" smtClean="0">
                <a:solidFill>
                  <a:prstClr val="black"/>
                </a:solidFill>
                <a:cs typeface="Arial" charset="0"/>
              </a:rPr>
              <a:t>Kyriacou</a:t>
            </a:r>
            <a:r>
              <a:rPr lang="en-GB" sz="800" dirty="0" smtClean="0">
                <a:solidFill>
                  <a:prstClr val="black"/>
                </a:solidFill>
                <a:cs typeface="Arial" charset="0"/>
              </a:rPr>
              <a:t>, ‘Fully Integrated Care for Frail Elderly: Two American Models’ (International Journal of Integrated Care,  2000)</a:t>
            </a:r>
            <a:endParaRPr lang="en-GB" sz="800" dirty="0">
              <a:solidFill>
                <a:prstClr val="black"/>
              </a:solidFill>
              <a:cs typeface="Arial" pitchFamily="34" charset="0"/>
            </a:endParaRPr>
          </a:p>
        </p:txBody>
      </p:sp>
      <p:sp>
        <p:nvSpPr>
          <p:cNvPr id="9" name="Cloud Callout 8"/>
          <p:cNvSpPr/>
          <p:nvPr/>
        </p:nvSpPr>
        <p:spPr>
          <a:xfrm>
            <a:off x="7922508" y="1358877"/>
            <a:ext cx="1039905" cy="633410"/>
          </a:xfrm>
          <a:prstGeom prst="cloudCallout">
            <a:avLst>
              <a:gd name="adj1" fmla="val -44109"/>
              <a:gd name="adj2" fmla="val 76653"/>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b="1" dirty="0" smtClean="0">
                <a:solidFill>
                  <a:prstClr val="white"/>
                </a:solidFill>
              </a:rPr>
              <a:t>Innovators</a:t>
            </a:r>
            <a:endParaRPr lang="en-GB" sz="800" b="1" dirty="0">
              <a:solidFill>
                <a:prstClr val="white"/>
              </a:solidFill>
            </a:endParaRPr>
          </a:p>
        </p:txBody>
      </p:sp>
      <p:pic>
        <p:nvPicPr>
          <p:cNvPr id="11" name="Picture 12" descr="C:\Users\jsauvageau\Desktop\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115" y="65998"/>
            <a:ext cx="448019" cy="345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1063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5372332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90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Impact of interventions on quality: case management </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34</a:t>
            </a:fld>
            <a:endParaRPr lang="en-GB" dirty="0">
              <a:solidFill>
                <a:prstClr val="black"/>
              </a:solidFill>
            </a:endParaRPr>
          </a:p>
        </p:txBody>
      </p:sp>
      <p:sp>
        <p:nvSpPr>
          <p:cNvPr id="2" name="Text Placeholder 1"/>
          <p:cNvSpPr>
            <a:spLocks noGrp="1"/>
          </p:cNvSpPr>
          <p:nvPr>
            <p:ph type="body" sz="quarter" idx="13"/>
          </p:nvPr>
        </p:nvSpPr>
        <p:spPr>
          <a:xfrm>
            <a:off x="358774" y="1124744"/>
            <a:ext cx="8499600" cy="279180"/>
          </a:xfrm>
        </p:spPr>
        <p:txBody>
          <a:bodyPr/>
          <a:lstStyle/>
          <a:p>
            <a:r>
              <a:rPr lang="en-GB" dirty="0">
                <a:solidFill>
                  <a:prstClr val="black"/>
                </a:solidFill>
              </a:rPr>
              <a:t>Case </a:t>
            </a:r>
            <a:r>
              <a:rPr lang="en-GB" dirty="0" smtClean="0">
                <a:solidFill>
                  <a:prstClr val="black"/>
                </a:solidFill>
              </a:rPr>
              <a:t>management </a:t>
            </a:r>
            <a:r>
              <a:rPr lang="en-GB" dirty="0">
                <a:solidFill>
                  <a:prstClr val="black"/>
                </a:solidFill>
              </a:rPr>
              <a:t>&amp; </a:t>
            </a:r>
            <a:r>
              <a:rPr lang="en-GB" dirty="0" smtClean="0">
                <a:solidFill>
                  <a:prstClr val="black"/>
                </a:solidFill>
              </a:rPr>
              <a:t>coordinated </a:t>
            </a:r>
            <a:r>
              <a:rPr lang="en-GB" dirty="0">
                <a:solidFill>
                  <a:prstClr val="black"/>
                </a:solidFill>
              </a:rPr>
              <a:t>c</a:t>
            </a:r>
            <a:r>
              <a:rPr lang="en-GB" dirty="0" smtClean="0">
                <a:solidFill>
                  <a:prstClr val="black"/>
                </a:solidFill>
              </a:rPr>
              <a:t>are </a:t>
            </a:r>
            <a:r>
              <a:rPr lang="en-GB" b="0" dirty="0">
                <a:solidFill>
                  <a:prstClr val="black"/>
                </a:solidFill>
              </a:rPr>
              <a:t>– </a:t>
            </a:r>
            <a:r>
              <a:rPr lang="en-GB" b="0" dirty="0">
                <a:solidFill>
                  <a:prstClr val="black"/>
                </a:solidFill>
                <a:cs typeface="Arial" charset="0"/>
              </a:rPr>
              <a:t>Integrated </a:t>
            </a:r>
            <a:r>
              <a:rPr lang="en-GB" b="0" dirty="0" smtClean="0">
                <a:solidFill>
                  <a:prstClr val="black"/>
                </a:solidFill>
                <a:cs typeface="Arial" charset="0"/>
              </a:rPr>
              <a:t>care </a:t>
            </a:r>
            <a:r>
              <a:rPr lang="en-GB" b="0" dirty="0">
                <a:solidFill>
                  <a:prstClr val="black"/>
                </a:solidFill>
                <a:cs typeface="Arial" charset="0"/>
              </a:rPr>
              <a:t>p</a:t>
            </a:r>
            <a:r>
              <a:rPr lang="en-GB" b="0" dirty="0" smtClean="0">
                <a:solidFill>
                  <a:prstClr val="black"/>
                </a:solidFill>
                <a:cs typeface="Arial" charset="0"/>
              </a:rPr>
              <a:t>ilots</a:t>
            </a:r>
            <a:endParaRPr lang="en-GB" b="0" dirty="0">
              <a:solidFill>
                <a:prstClr val="black"/>
              </a:solidFill>
              <a:cs typeface="Arial"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145640178"/>
              </p:ext>
            </p:extLst>
          </p:nvPr>
        </p:nvGraphicFramePr>
        <p:xfrm>
          <a:off x="358775" y="1484784"/>
          <a:ext cx="8391600" cy="470510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350000"/>
                <a:gridCol w="2246400"/>
                <a:gridCol w="651600"/>
                <a:gridCol w="3470400"/>
                <a:gridCol w="673200"/>
              </a:tblGrid>
              <a:tr h="378297">
                <a:tc>
                  <a:txBody>
                    <a:bodyPr/>
                    <a:lstStyle/>
                    <a:p>
                      <a:pPr algn="ctr"/>
                      <a:r>
                        <a:rPr lang="en-GB" sz="800" b="1" dirty="0" smtClean="0">
                          <a:solidFill>
                            <a:schemeClr val="tx1"/>
                          </a:solidFill>
                          <a:latin typeface="+mj-lt"/>
                        </a:rPr>
                        <a:t>Ambition</a:t>
                      </a:r>
                      <a:endParaRPr lang="en-GB" sz="800" b="1" dirty="0">
                        <a:solidFill>
                          <a:schemeClr val="tx1"/>
                        </a:solidFill>
                        <a:latin typeface="+mj-lt"/>
                      </a:endParaRPr>
                    </a:p>
                  </a:txBody>
                  <a:tcPr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800" b="1" i="0" dirty="0" smtClean="0">
                          <a:solidFill>
                            <a:schemeClr val="tx1"/>
                          </a:solidFill>
                          <a:latin typeface="+mj-lt"/>
                          <a:cs typeface="Arial" charset="0"/>
                        </a:rPr>
                        <a:t>CCG Indicator</a:t>
                      </a:r>
                    </a:p>
                  </a:txBody>
                  <a:tcPr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800" b="1" i="0" dirty="0" smtClean="0">
                          <a:solidFill>
                            <a:schemeClr val="tx1"/>
                          </a:solidFill>
                          <a:latin typeface="+mj-lt"/>
                          <a:cs typeface="Arial" charset="0"/>
                        </a:rPr>
                        <a:t>Indicator Number</a:t>
                      </a:r>
                    </a:p>
                  </a:txBody>
                  <a:tcPr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800" b="1" i="0" dirty="0" smtClean="0">
                          <a:solidFill>
                            <a:schemeClr val="tx1"/>
                          </a:solidFill>
                          <a:latin typeface="+mj-lt"/>
                          <a:cs typeface="Arial" charset="0"/>
                        </a:rPr>
                        <a:t>Effect of Intervention</a:t>
                      </a:r>
                    </a:p>
                  </a:txBody>
                  <a:tcPr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800" b="1" i="0" dirty="0" smtClean="0">
                          <a:solidFill>
                            <a:schemeClr val="tx1"/>
                          </a:solidFill>
                          <a:latin typeface="+mj-lt"/>
                          <a:cs typeface="Arial" charset="0"/>
                        </a:rPr>
                        <a:t>Effect on Quality</a:t>
                      </a:r>
                    </a:p>
                  </a:txBody>
                  <a:tcPr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4812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rPr>
                        <a:t>1. </a:t>
                      </a:r>
                      <a:r>
                        <a:rPr lang="en-GB" sz="800" dirty="0" smtClean="0"/>
                        <a:t>Secure additional years of life</a:t>
                      </a:r>
                      <a:endParaRPr lang="en-GB" sz="800" b="1" dirty="0">
                        <a:solidFill>
                          <a:schemeClr val="tx1"/>
                        </a:solidFill>
                        <a:latin typeface="+mj-lt"/>
                      </a:endParaRP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r>
                        <a:rPr lang="en-GB" sz="800" b="0" dirty="0" smtClean="0">
                          <a:solidFill>
                            <a:schemeClr val="tx1"/>
                          </a:solidFill>
                          <a:latin typeface="+mn-lt"/>
                          <a:cs typeface="Arial" charset="0"/>
                        </a:rPr>
                        <a:t>Potential years of life lost (PYLL) from causes considered amenable to healthcare - Adults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r>
                        <a:rPr lang="en-GB" sz="800" b="0" dirty="0" smtClean="0">
                          <a:solidFill>
                            <a:schemeClr val="tx1"/>
                          </a:solidFill>
                          <a:latin typeface="+mj-lt"/>
                          <a:cs typeface="Arial" charset="0"/>
                        </a:rPr>
                        <a:t>1.1</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rowSpan="2">
                  <a:txBody>
                    <a:bodyPr/>
                    <a:lstStyle/>
                    <a:p>
                      <a:pPr marL="0" indent="0" algn="l" eaLnBrk="1" hangingPunct="1">
                        <a:buFont typeface="Arial" pitchFamily="34" charset="0"/>
                        <a:buNone/>
                      </a:pPr>
                      <a:r>
                        <a:rPr lang="en-GB" sz="800" b="0" dirty="0" smtClean="0">
                          <a:solidFill>
                            <a:schemeClr val="tx1"/>
                          </a:solidFill>
                          <a:latin typeface="+mj-lt"/>
                          <a:cs typeface="Arial" charset="0"/>
                        </a:rPr>
                        <a:t>None yet</a:t>
                      </a:r>
                      <a:r>
                        <a:rPr lang="en-GB" sz="800" b="0" baseline="0" dirty="0" smtClean="0">
                          <a:solidFill>
                            <a:schemeClr val="tx1"/>
                          </a:solidFill>
                          <a:latin typeface="+mj-lt"/>
                          <a:cs typeface="Arial" charset="0"/>
                        </a:rPr>
                        <a:t> quantified – however, it may be expected that this intervention will reduce PYLL for the target patient group through a reduction in mortality rates</a:t>
                      </a:r>
                      <a:endParaRPr lang="en-GB" sz="800" b="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rowSpan="2">
                  <a:txBody>
                    <a:bodyPr/>
                    <a:lstStyle/>
                    <a:p>
                      <a:pPr marL="0" indent="0" algn="l" eaLnBrk="1" hangingPunct="1">
                        <a:buFont typeface="Arial" pitchFamily="34" charset="0"/>
                        <a:buNone/>
                      </a:pPr>
                      <a:endParaRPr lang="en-GB" sz="800" b="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48120">
                <a:tc vMerge="1">
                  <a:txBody>
                    <a:bodyPr/>
                    <a:lstStyle/>
                    <a:p>
                      <a:endParaRPr lang="en-GB"/>
                    </a:p>
                  </a:txBody>
                  <a:tcPr/>
                </a:tc>
                <a:tc>
                  <a:txBody>
                    <a:bodyPr/>
                    <a:lstStyle/>
                    <a:p>
                      <a:pPr marL="0" indent="0" algn="l" eaLnBrk="1" hangingPunct="1">
                        <a:buFont typeface="Arial" pitchFamily="34" charset="0"/>
                        <a:buNone/>
                      </a:pPr>
                      <a:r>
                        <a:rPr lang="en-GB" sz="800" b="0" dirty="0" smtClean="0">
                          <a:solidFill>
                            <a:schemeClr val="tx1"/>
                          </a:solidFill>
                          <a:latin typeface="+mn-lt"/>
                          <a:cs typeface="Arial" charset="0"/>
                        </a:rPr>
                        <a:t>Potential years of life lost (PYLL) from causes considered amenable to healthcare - Children and young people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r>
                        <a:rPr lang="en-GB" sz="800" b="0" dirty="0" smtClean="0">
                          <a:solidFill>
                            <a:schemeClr val="tx1"/>
                          </a:solidFill>
                          <a:latin typeface="+mj-lt"/>
                          <a:cs typeface="Arial" charset="0"/>
                        </a:rPr>
                        <a:t>1.1</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r>
              <a:tr h="5717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rPr>
                        <a:t>2. </a:t>
                      </a:r>
                      <a:r>
                        <a:rPr lang="en-GB" sz="800" dirty="0" smtClean="0"/>
                        <a:t>Increase QoL for People with Long-Term Conditions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l" eaLnBrk="1" hangingPunct="1"/>
                      <a:r>
                        <a:rPr lang="en-GB" sz="800" b="0" dirty="0" smtClean="0">
                          <a:solidFill>
                            <a:schemeClr val="tx1"/>
                          </a:solidFill>
                          <a:latin typeface="+mn-lt"/>
                          <a:cs typeface="Arial" charset="0"/>
                        </a:rPr>
                        <a:t>Health-related quality of life for people with long-term conditions (EQ5D)</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800" b="0" dirty="0" smtClean="0">
                          <a:solidFill>
                            <a:schemeClr val="tx1"/>
                          </a:solidFill>
                          <a:latin typeface="+mj-lt"/>
                          <a:cs typeface="Arial" charset="0"/>
                        </a:rPr>
                        <a:t>2</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l" eaLnBrk="1" hangingPunct="1"/>
                      <a:r>
                        <a:rPr lang="en-GB" sz="800" b="0" dirty="0" smtClean="0">
                          <a:solidFill>
                            <a:schemeClr val="tx1"/>
                          </a:solidFill>
                          <a:latin typeface="+mj-lt"/>
                          <a:cs typeface="Arial" charset="0"/>
                        </a:rPr>
                        <a:t>Significant</a:t>
                      </a:r>
                      <a:r>
                        <a:rPr lang="en-GB" sz="800" b="0" baseline="0" dirty="0" smtClean="0">
                          <a:solidFill>
                            <a:schemeClr val="tx1"/>
                          </a:solidFill>
                          <a:latin typeface="+mj-lt"/>
                          <a:cs typeface="Arial" charset="0"/>
                        </a:rPr>
                        <a:t> qualitative evidence of improved HRQoL exists. In other settings, interventions of this kind have produced c.7% improvements in HRQoL scores using standard measurement instruments</a:t>
                      </a:r>
                      <a:r>
                        <a:rPr lang="en-GB" sz="800" b="0" baseline="30000" dirty="0" smtClean="0">
                          <a:solidFill>
                            <a:schemeClr val="tx1"/>
                          </a:solidFill>
                          <a:latin typeface="+mj-lt"/>
                          <a:cs typeface="Arial" charset="0"/>
                        </a:rPr>
                        <a:t>1,2</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l" eaLnBrk="1" hangingPunct="1"/>
                      <a:endParaRPr lang="en-GB" sz="800" b="0" baseline="3000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48120">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rPr>
                        <a:t>3. </a:t>
                      </a:r>
                      <a:r>
                        <a:rPr lang="en-GB" sz="800" dirty="0" smtClean="0"/>
                        <a:t>Reduce unnecessary time spent in hospital</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800" dirty="0" smtClean="0"/>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n-lt"/>
                          <a:cs typeface="Arial" charset="0"/>
                        </a:rPr>
                        <a:t>Unplanned hospitalisation for chronic ambulatory care sensitive conditions (updated methodology)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2.6</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rowSpan="4">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kern="1200" dirty="0" smtClean="0">
                          <a:solidFill>
                            <a:schemeClr val="tx1"/>
                          </a:solidFill>
                          <a:latin typeface="+mn-lt"/>
                          <a:ea typeface="+mn-ea"/>
                          <a:cs typeface="Arial" charset="0"/>
                        </a:rPr>
                        <a:t>In the National Evaluation of the </a:t>
                      </a:r>
                      <a:r>
                        <a:rPr lang="en-GB" sz="800" b="0" kern="1200" dirty="0" err="1" smtClean="0">
                          <a:solidFill>
                            <a:schemeClr val="tx1"/>
                          </a:solidFill>
                          <a:latin typeface="+mn-lt"/>
                          <a:ea typeface="+mn-ea"/>
                          <a:cs typeface="Arial" charset="0"/>
                        </a:rPr>
                        <a:t>DoH’s</a:t>
                      </a:r>
                      <a:r>
                        <a:rPr lang="en-GB" sz="800" b="0" kern="1200" dirty="0" smtClean="0">
                          <a:solidFill>
                            <a:schemeClr val="tx1"/>
                          </a:solidFill>
                          <a:latin typeface="+mn-lt"/>
                          <a:ea typeface="+mn-ea"/>
                          <a:cs typeface="Arial" charset="0"/>
                        </a:rPr>
                        <a:t> Integrated Care Pilots (ICPs) this intervention</a:t>
                      </a:r>
                      <a:r>
                        <a:rPr lang="en-GB" sz="800" b="0" kern="1200" baseline="0" dirty="0" smtClean="0">
                          <a:solidFill>
                            <a:schemeClr val="tx1"/>
                          </a:solidFill>
                          <a:latin typeface="+mn-lt"/>
                          <a:ea typeface="+mn-ea"/>
                          <a:cs typeface="Arial" charset="0"/>
                        </a:rPr>
                        <a:t> produced a 12.0% increase in non-elective admissions for patients with a chronic ambulatory care sensitive condition, despite targeting a reduction.</a:t>
                      </a:r>
                      <a:r>
                        <a:rPr lang="en-GB" sz="800" b="0" kern="1200" baseline="30000" dirty="0" smtClean="0">
                          <a:solidFill>
                            <a:schemeClr val="tx1"/>
                          </a:solidFill>
                          <a:latin typeface="+mn-lt"/>
                          <a:ea typeface="+mn-ea"/>
                          <a:cs typeface="Arial" charset="0"/>
                        </a:rPr>
                        <a:t>3 </a:t>
                      </a:r>
                      <a:r>
                        <a:rPr lang="en-GB" sz="800" b="0" kern="1200" baseline="0" dirty="0" smtClean="0">
                          <a:solidFill>
                            <a:schemeClr val="tx1"/>
                          </a:solidFill>
                          <a:latin typeface="+mn-lt"/>
                          <a:ea typeface="+mn-ea"/>
                          <a:cs typeface="Arial" charset="0"/>
                        </a:rPr>
                        <a:t>Further statistical tests by the authors showed that this increase is non-significant, and once confounding factors (such as poor matching of control site patients) is accounted for, all that can be determined is that the intervention failed to reduce ACS admissions. However, other case studies of this intervention have demonstrated a reduction in unplanned ACS admissions: for example, the BHF Specialist Heart Failure Nurse programme has produced a 35% reduction in ACS readmissions</a:t>
                      </a:r>
                      <a:r>
                        <a:rPr lang="en-GB" sz="800" b="0" kern="1200" baseline="30000" dirty="0" smtClean="0">
                          <a:solidFill>
                            <a:schemeClr val="tx1"/>
                          </a:solidFill>
                          <a:latin typeface="+mn-lt"/>
                          <a:ea typeface="+mn-ea"/>
                          <a:cs typeface="Arial" charset="0"/>
                        </a:rPr>
                        <a:t>2</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rowSpan="4">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800" b="0" kern="1200" baseline="30000" dirty="0" smtClean="0">
                        <a:solidFill>
                          <a:schemeClr val="tx1"/>
                        </a:solidFill>
                        <a:latin typeface="+mn-lt"/>
                        <a:ea typeface="+mn-ea"/>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48120">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n-lt"/>
                          <a:cs typeface="Arial" charset="0"/>
                        </a:rPr>
                        <a:t>Unplanned hospitalisation for asthma, diabetes and epilepsy in under 19s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2.7</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r>
              <a:tr h="348120">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n-lt"/>
                          <a:cs typeface="Arial" charset="0"/>
                        </a:rPr>
                        <a:t>Emergency admissions for acute conditions that should not usually require hospital admission (updated methodology)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3.1</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r>
              <a:tr h="348120">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n-lt"/>
                          <a:cs typeface="Arial" charset="0"/>
                        </a:rPr>
                        <a:t>Emergency admissions for children with lower respiratory tract infections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3.4</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r>
              <a:tr h="6119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t>4. Increase the proportion of older people living independently following discharge</a:t>
                      </a:r>
                      <a:endParaRPr lang="en-GB" sz="800" b="1" dirty="0">
                        <a:solidFill>
                          <a:schemeClr val="tx1"/>
                        </a:solidFill>
                        <a:latin typeface="+mj-lt"/>
                      </a:endParaRP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n-lt"/>
                          <a:cs typeface="Arial" charset="0"/>
                        </a:rPr>
                        <a:t>[Proxy] Proportion of older people (65 and over) who were still at home 91 days after discharge from hospital into reablement / rehabilitation services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2B</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In</a:t>
                      </a:r>
                      <a:r>
                        <a:rPr lang="en-GB" sz="800" b="0" baseline="0" dirty="0" smtClean="0">
                          <a:solidFill>
                            <a:schemeClr val="tx1"/>
                          </a:solidFill>
                          <a:latin typeface="+mj-lt"/>
                          <a:cs typeface="Arial" charset="0"/>
                        </a:rPr>
                        <a:t> another setting, t</a:t>
                      </a:r>
                      <a:r>
                        <a:rPr lang="en-GB" sz="800" b="0" dirty="0" smtClean="0">
                          <a:solidFill>
                            <a:schemeClr val="tx1"/>
                          </a:solidFill>
                          <a:latin typeface="+mj-lt"/>
                          <a:cs typeface="Arial" charset="0"/>
                        </a:rPr>
                        <a:t>his intervention has produced a 23.2%</a:t>
                      </a:r>
                      <a:r>
                        <a:rPr lang="en-GB" sz="800" b="0" baseline="0" dirty="0" smtClean="0">
                          <a:solidFill>
                            <a:schemeClr val="tx1"/>
                          </a:solidFill>
                          <a:latin typeface="+mj-lt"/>
                          <a:cs typeface="Arial" charset="0"/>
                        </a:rPr>
                        <a:t> decrease the proportion of older patients still at home 91 days after discharge</a:t>
                      </a:r>
                      <a:r>
                        <a:rPr lang="en-GB" sz="800" b="0" baseline="30000" dirty="0" smtClean="0">
                          <a:solidFill>
                            <a:schemeClr val="tx1"/>
                          </a:solidFill>
                          <a:latin typeface="+mj-lt"/>
                          <a:cs typeface="Arial" charset="0"/>
                        </a:rPr>
                        <a:t>4</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800" b="0" baseline="3000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63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rPr>
                        <a:t>5. </a:t>
                      </a:r>
                      <a:r>
                        <a:rPr lang="en-GB" sz="800" dirty="0" smtClean="0"/>
                        <a:t>Reduce poor hospital care feedback</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n-lt"/>
                          <a:cs typeface="Arial" charset="0"/>
                        </a:rPr>
                        <a:t>Patient experience of hospital care</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cs typeface="Arial" charset="0"/>
                        </a:rPr>
                        <a:t>4.b</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cs typeface="Arial" charset="0"/>
                        </a:rPr>
                        <a:t>In the</a:t>
                      </a:r>
                      <a:r>
                        <a:rPr lang="en-GB" sz="800" b="0" baseline="0" dirty="0" smtClean="0">
                          <a:solidFill>
                            <a:schemeClr val="tx1"/>
                          </a:solidFill>
                          <a:latin typeface="+mj-lt"/>
                          <a:cs typeface="Arial" charset="0"/>
                        </a:rPr>
                        <a:t> ICPs this intervention produced a moderate increase in poor patient feedback, based on feelings of reduced choice</a:t>
                      </a:r>
                      <a:r>
                        <a:rPr lang="en-GB" sz="800" b="0" baseline="30000" dirty="0" smtClean="0">
                          <a:solidFill>
                            <a:schemeClr val="tx1"/>
                          </a:solidFill>
                          <a:latin typeface="+mj-lt"/>
                          <a:cs typeface="Arial" charset="0"/>
                        </a:rPr>
                        <a:t>3</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800" b="0" baseline="3000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63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t>7. Significantly reduce hospital avoidable deaths</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rPr>
                        <a:t>Hospital deaths attributable to problems in care</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algn="ctr"/>
                      <a:r>
                        <a:rPr lang="en-GB" sz="800" dirty="0" smtClean="0"/>
                        <a:t>5.c</a:t>
                      </a:r>
                      <a:endParaRPr lang="en-GB" sz="800" dirty="0"/>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cs typeface="Arial" charset="0"/>
                        </a:rPr>
                        <a:t>None yet quantified – however,</a:t>
                      </a:r>
                      <a:r>
                        <a:rPr lang="en-GB" sz="800" b="0" baseline="0" dirty="0" smtClean="0">
                          <a:solidFill>
                            <a:schemeClr val="tx1"/>
                          </a:solidFill>
                          <a:latin typeface="+mj-lt"/>
                          <a:cs typeface="Arial" charset="0"/>
                        </a:rPr>
                        <a:t> it is expected that this intervention will produce significant improvement in Ambition 7</a:t>
                      </a:r>
                      <a:endParaRPr lang="en-GB" sz="800" b="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800" b="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r>
            </a:tbl>
          </a:graphicData>
        </a:graphic>
      </p:graphicFrame>
      <p:sp>
        <p:nvSpPr>
          <p:cNvPr id="9" name="TextBox 8"/>
          <p:cNvSpPr txBox="1"/>
          <p:nvPr/>
        </p:nvSpPr>
        <p:spPr>
          <a:xfrm>
            <a:off x="358775" y="6510550"/>
            <a:ext cx="8385853" cy="369332"/>
          </a:xfrm>
          <a:prstGeom prst="rect">
            <a:avLst/>
          </a:prstGeom>
          <a:noFill/>
        </p:spPr>
        <p:txBody>
          <a:bodyPr wrap="square" lIns="0" tIns="0" rIns="0" bIns="0" rtlCol="0">
            <a:spAutoFit/>
          </a:bodyPr>
          <a:lstStyle/>
          <a:p>
            <a:r>
              <a:rPr lang="en-GB" sz="800" b="1" dirty="0" smtClean="0">
                <a:solidFill>
                  <a:prstClr val="black"/>
                </a:solidFill>
                <a:cs typeface="Arial" pitchFamily="34" charset="0"/>
              </a:rPr>
              <a:t>Sources: </a:t>
            </a:r>
            <a:r>
              <a:rPr lang="en-GB" sz="800" dirty="0" smtClean="0">
                <a:solidFill>
                  <a:prstClr val="black"/>
                </a:solidFill>
                <a:cs typeface="Arial" pitchFamily="34" charset="0"/>
              </a:rPr>
              <a:t>(</a:t>
            </a:r>
            <a:r>
              <a:rPr lang="en-GB" sz="800" dirty="0">
                <a:solidFill>
                  <a:prstClr val="black"/>
                </a:solidFill>
                <a:cs typeface="Arial" pitchFamily="34" charset="0"/>
              </a:rPr>
              <a:t>1</a:t>
            </a:r>
            <a:r>
              <a:rPr lang="en-GB" sz="800" i="1" dirty="0">
                <a:solidFill>
                  <a:prstClr val="black"/>
                </a:solidFill>
                <a:cs typeface="Arial" pitchFamily="34" charset="0"/>
              </a:rPr>
              <a:t>) 'Evaluation of the BHF Arrhythmia Care Co-ordinator Awards' </a:t>
            </a:r>
            <a:r>
              <a:rPr lang="en-GB" sz="800" dirty="0">
                <a:solidFill>
                  <a:prstClr val="black"/>
                </a:solidFill>
                <a:cs typeface="Arial" pitchFamily="34" charset="0"/>
              </a:rPr>
              <a:t>(University of York, 2010</a:t>
            </a:r>
            <a:r>
              <a:rPr lang="en-GB" sz="800" dirty="0" smtClean="0">
                <a:solidFill>
                  <a:prstClr val="black"/>
                </a:solidFill>
                <a:cs typeface="Arial" pitchFamily="34" charset="0"/>
              </a:rPr>
              <a:t>); (2</a:t>
            </a:r>
            <a:r>
              <a:rPr lang="en-GB" sz="800" dirty="0">
                <a:solidFill>
                  <a:prstClr val="black"/>
                </a:solidFill>
                <a:cs typeface="Arial" pitchFamily="34" charset="0"/>
              </a:rPr>
              <a:t>) </a:t>
            </a:r>
            <a:r>
              <a:rPr lang="en-GB" sz="800" i="1" dirty="0">
                <a:solidFill>
                  <a:prstClr val="black"/>
                </a:solidFill>
                <a:cs typeface="Arial" pitchFamily="34" charset="0"/>
              </a:rPr>
              <a:t>'The development and impact of the British Heart Foundation and Big Lottery Fund heart failure specialist nurse services in England: Final Report' </a:t>
            </a:r>
            <a:r>
              <a:rPr lang="en-GB" sz="800" dirty="0">
                <a:solidFill>
                  <a:prstClr val="black"/>
                </a:solidFill>
                <a:cs typeface="Arial" pitchFamily="34" charset="0"/>
              </a:rPr>
              <a:t>(University of York, 2008); (3) Case management ICPs in: </a:t>
            </a:r>
            <a:r>
              <a:rPr lang="en-GB" sz="800" i="1" dirty="0" smtClean="0">
                <a:solidFill>
                  <a:prstClr val="black"/>
                </a:solidFill>
                <a:cs typeface="Arial" pitchFamily="34" charset="0"/>
              </a:rPr>
              <a:t>‘National </a:t>
            </a:r>
            <a:r>
              <a:rPr lang="en-GB" sz="800" i="1" dirty="0">
                <a:solidFill>
                  <a:prstClr val="black"/>
                </a:solidFill>
                <a:cs typeface="Arial" pitchFamily="34" charset="0"/>
              </a:rPr>
              <a:t>Evaluation of the DoH Integrated Care </a:t>
            </a:r>
            <a:r>
              <a:rPr lang="en-GB" sz="800" i="1" dirty="0" smtClean="0">
                <a:solidFill>
                  <a:prstClr val="black"/>
                </a:solidFill>
                <a:cs typeface="Arial" pitchFamily="34" charset="0"/>
              </a:rPr>
              <a:t>Pilots’</a:t>
            </a:r>
            <a:r>
              <a:rPr lang="en-GB" sz="800" dirty="0">
                <a:solidFill>
                  <a:prstClr val="black"/>
                </a:solidFill>
                <a:cs typeface="Arial" pitchFamily="34" charset="0"/>
              </a:rPr>
              <a:t> </a:t>
            </a:r>
            <a:r>
              <a:rPr lang="en-GB" sz="800" dirty="0" smtClean="0">
                <a:solidFill>
                  <a:prstClr val="black"/>
                </a:solidFill>
                <a:cs typeface="Arial" pitchFamily="34" charset="0"/>
              </a:rPr>
              <a:t>(</a:t>
            </a:r>
            <a:r>
              <a:rPr lang="en-GB" sz="800" dirty="0">
                <a:solidFill>
                  <a:prstClr val="black"/>
                </a:solidFill>
                <a:cs typeface="Arial" pitchFamily="34" charset="0"/>
              </a:rPr>
              <a:t>RAND Europe, 2012</a:t>
            </a:r>
            <a:r>
              <a:rPr lang="en-GB" sz="800" dirty="0" smtClean="0">
                <a:solidFill>
                  <a:prstClr val="black"/>
                </a:solidFill>
                <a:cs typeface="Arial" pitchFamily="34" charset="0"/>
              </a:rPr>
              <a:t>); (4</a:t>
            </a:r>
            <a:r>
              <a:rPr lang="en-GB" sz="800" dirty="0">
                <a:solidFill>
                  <a:prstClr val="black"/>
                </a:solidFill>
                <a:cs typeface="Arial" pitchFamily="34" charset="0"/>
              </a:rPr>
              <a:t>) Rich </a:t>
            </a:r>
            <a:r>
              <a:rPr lang="en-GB" sz="800" i="1" dirty="0">
                <a:solidFill>
                  <a:prstClr val="black"/>
                </a:solidFill>
                <a:cs typeface="Arial" pitchFamily="34" charset="0"/>
              </a:rPr>
              <a:t>et </a:t>
            </a:r>
            <a:r>
              <a:rPr lang="en-GB" sz="800" i="1" dirty="0" smtClean="0">
                <a:solidFill>
                  <a:prstClr val="black"/>
                </a:solidFill>
                <a:cs typeface="Arial" pitchFamily="34" charset="0"/>
              </a:rPr>
              <a:t>al, </a:t>
            </a:r>
            <a:r>
              <a:rPr lang="en-GB" sz="800" dirty="0">
                <a:solidFill>
                  <a:prstClr val="black"/>
                </a:solidFill>
                <a:cs typeface="Arial" pitchFamily="34" charset="0"/>
              </a:rPr>
              <a:t>'A Multidisciplinary Intervention to Prevent the Readmission of Elderly Patients with Congestive Heart Failure' (</a:t>
            </a:r>
            <a:r>
              <a:rPr lang="en-GB" sz="800" dirty="0" smtClean="0">
                <a:solidFill>
                  <a:prstClr val="black"/>
                </a:solidFill>
                <a:cs typeface="Arial" pitchFamily="34" charset="0"/>
              </a:rPr>
              <a:t>1995) </a:t>
            </a:r>
            <a:r>
              <a:rPr lang="en-GB" sz="800" i="1" dirty="0" smtClean="0">
                <a:solidFill>
                  <a:prstClr val="black"/>
                </a:solidFill>
                <a:cs typeface="Arial" pitchFamily="34" charset="0"/>
              </a:rPr>
              <a:t>N </a:t>
            </a:r>
            <a:r>
              <a:rPr lang="en-GB" sz="800" i="1" dirty="0">
                <a:solidFill>
                  <a:prstClr val="black"/>
                </a:solidFill>
                <a:cs typeface="Arial" pitchFamily="34" charset="0"/>
              </a:rPr>
              <a:t>Engl J Med</a:t>
            </a:r>
            <a:r>
              <a:rPr lang="en-GB" sz="800" dirty="0">
                <a:solidFill>
                  <a:prstClr val="black"/>
                </a:solidFill>
                <a:cs typeface="Arial" pitchFamily="34" charset="0"/>
              </a:rPr>
              <a:t> 333:1190-1195 </a:t>
            </a:r>
            <a:endParaRPr lang="en-GB" sz="800" b="1" dirty="0">
              <a:solidFill>
                <a:prstClr val="black"/>
              </a:solidFill>
              <a:cs typeface="Arial" pitchFamily="34" charset="0"/>
            </a:endParaRPr>
          </a:p>
        </p:txBody>
      </p:sp>
      <p:pic>
        <p:nvPicPr>
          <p:cNvPr id="10" name="Picture 12" descr="C:\Users\jsauvageau\Desktop\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115" y="65998"/>
            <a:ext cx="448019" cy="34565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8294915" y="5420423"/>
            <a:ext cx="239485" cy="369332"/>
          </a:xfrm>
          <a:prstGeom prst="rect">
            <a:avLst/>
          </a:prstGeom>
          <a:noFill/>
        </p:spPr>
        <p:txBody>
          <a:bodyPr wrap="square" lIns="0" tIns="0" rIns="0" bIns="0" rtlCol="0">
            <a:spAutoFit/>
          </a:bodyPr>
          <a:lstStyle/>
          <a:p>
            <a:r>
              <a:rPr lang="en-GB" sz="2400" dirty="0">
                <a:solidFill>
                  <a:srgbClr val="FF0000"/>
                </a:solidFill>
                <a:cs typeface="Arial" pitchFamily="34" charset="0"/>
                <a:sym typeface="Wingdings 3"/>
              </a:rPr>
              <a:t></a:t>
            </a:r>
            <a:endParaRPr lang="en-GB" sz="2400" dirty="0">
              <a:solidFill>
                <a:prstClr val="black"/>
              </a:solidFill>
              <a:cs typeface="Arial" pitchFamily="34" charset="0"/>
            </a:endParaRPr>
          </a:p>
        </p:txBody>
      </p:sp>
      <p:pic>
        <p:nvPicPr>
          <p:cNvPr id="55" name="Picture 16" descr="C:\Users\jsauvageau\Desktop\4.png"/>
          <p:cNvPicPr>
            <a:picLocks noChangeAspect="1" noChangeArrowheads="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23005" y="2826136"/>
            <a:ext cx="183304" cy="159216"/>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p:cNvSpPr txBox="1"/>
          <p:nvPr/>
        </p:nvSpPr>
        <p:spPr>
          <a:xfrm>
            <a:off x="8245666" y="4994568"/>
            <a:ext cx="313295" cy="246221"/>
          </a:xfrm>
          <a:prstGeom prst="rect">
            <a:avLst/>
          </a:prstGeom>
          <a:noFill/>
        </p:spPr>
        <p:txBody>
          <a:bodyPr wrap="square" lIns="0" tIns="0" rIns="0" bIns="0" rtlCol="0">
            <a:spAutoFit/>
          </a:bodyPr>
          <a:lstStyle/>
          <a:p>
            <a:r>
              <a:rPr lang="en-GB" sz="1600" b="1" dirty="0" smtClean="0">
                <a:solidFill>
                  <a:srgbClr val="92D050"/>
                </a:solidFill>
                <a:latin typeface="Arial" pitchFamily="34" charset="0"/>
                <a:cs typeface="Arial" pitchFamily="34" charset="0"/>
                <a:sym typeface="Wingdings 2"/>
              </a:rPr>
              <a:t></a:t>
            </a:r>
            <a:endParaRPr lang="en-GB" sz="1600" b="1" dirty="0">
              <a:solidFill>
                <a:srgbClr val="92D050"/>
              </a:solidFill>
              <a:latin typeface="Arial" pitchFamily="34" charset="0"/>
              <a:cs typeface="Arial" pitchFamily="34" charset="0"/>
            </a:endParaRPr>
          </a:p>
        </p:txBody>
      </p:sp>
      <p:sp>
        <p:nvSpPr>
          <p:cNvPr id="60" name="Cloud Callout 59"/>
          <p:cNvSpPr/>
          <p:nvPr/>
        </p:nvSpPr>
        <p:spPr>
          <a:xfrm>
            <a:off x="8287850" y="2106036"/>
            <a:ext cx="220719" cy="162710"/>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Cloud Callout 60"/>
          <p:cNvSpPr/>
          <p:nvPr/>
        </p:nvSpPr>
        <p:spPr>
          <a:xfrm>
            <a:off x="8288501" y="3906083"/>
            <a:ext cx="220719" cy="162710"/>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Cloud Callout 61"/>
          <p:cNvSpPr/>
          <p:nvPr/>
        </p:nvSpPr>
        <p:spPr>
          <a:xfrm>
            <a:off x="8280538" y="5860798"/>
            <a:ext cx="220719" cy="162710"/>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p:cNvGrpSpPr/>
          <p:nvPr/>
        </p:nvGrpSpPr>
        <p:grpSpPr>
          <a:xfrm>
            <a:off x="1550669" y="6076376"/>
            <a:ext cx="7425162" cy="347932"/>
            <a:chOff x="1977729" y="6129310"/>
            <a:chExt cx="7425162" cy="347932"/>
          </a:xfrm>
        </p:grpSpPr>
        <p:grpSp>
          <p:nvGrpSpPr>
            <p:cNvPr id="32" name="Group 31"/>
            <p:cNvGrpSpPr/>
            <p:nvPr/>
          </p:nvGrpSpPr>
          <p:grpSpPr>
            <a:xfrm>
              <a:off x="1977729" y="6129310"/>
              <a:ext cx="7425162" cy="347932"/>
              <a:chOff x="1925973" y="6137936"/>
              <a:chExt cx="7425162" cy="347932"/>
            </a:xfrm>
          </p:grpSpPr>
          <p:grpSp>
            <p:nvGrpSpPr>
              <p:cNvPr id="35" name="Group 34"/>
              <p:cNvGrpSpPr/>
              <p:nvPr/>
            </p:nvGrpSpPr>
            <p:grpSpPr>
              <a:xfrm>
                <a:off x="1925973" y="6231021"/>
                <a:ext cx="6683800" cy="254847"/>
                <a:chOff x="2367160" y="6521998"/>
                <a:chExt cx="6683800" cy="254847"/>
              </a:xfrm>
            </p:grpSpPr>
            <p:sp>
              <p:nvSpPr>
                <p:cNvPr id="38" name="TextBox 37"/>
                <p:cNvSpPr txBox="1"/>
                <p:nvPr/>
              </p:nvSpPr>
              <p:spPr>
                <a:xfrm>
                  <a:off x="2367160" y="6576282"/>
                  <a:ext cx="1354559" cy="123111"/>
                </a:xfrm>
                <a:prstGeom prst="rect">
                  <a:avLst/>
                </a:prstGeom>
                <a:noFill/>
              </p:spPr>
              <p:txBody>
                <a:bodyPr wrap="square" lIns="0" tIns="0" rIns="0" bIns="0" rtlCol="0">
                  <a:spAutoFit/>
                </a:bodyPr>
                <a:lstStyle/>
                <a:p>
                  <a:r>
                    <a:rPr lang="en-GB" sz="800" b="1" dirty="0" smtClean="0">
                      <a:solidFill>
                        <a:prstClr val="black"/>
                      </a:solidFill>
                      <a:cs typeface="Arial" pitchFamily="34" charset="0"/>
                    </a:rPr>
                    <a:t>Strength of quality </a:t>
                  </a:r>
                  <a:r>
                    <a:rPr lang="en-GB" sz="800" b="1" dirty="0">
                      <a:solidFill>
                        <a:prstClr val="black"/>
                      </a:solidFill>
                      <a:cs typeface="Arial" pitchFamily="34" charset="0"/>
                    </a:rPr>
                    <a:t>b</a:t>
                  </a:r>
                  <a:r>
                    <a:rPr lang="en-GB" sz="800" b="1" dirty="0" smtClean="0">
                      <a:solidFill>
                        <a:prstClr val="black"/>
                      </a:solidFill>
                      <a:cs typeface="Arial" pitchFamily="34" charset="0"/>
                    </a:rPr>
                    <a:t>enefit:</a:t>
                  </a:r>
                  <a:endParaRPr lang="en-GB" sz="800" b="1" dirty="0">
                    <a:solidFill>
                      <a:prstClr val="black"/>
                    </a:solidFill>
                    <a:cs typeface="Arial" pitchFamily="34" charset="0"/>
                  </a:endParaRPr>
                </a:p>
              </p:txBody>
            </p:sp>
            <p:sp>
              <p:nvSpPr>
                <p:cNvPr id="39" name="TextBox 38"/>
                <p:cNvSpPr txBox="1"/>
                <p:nvPr/>
              </p:nvSpPr>
              <p:spPr>
                <a:xfrm>
                  <a:off x="7604820" y="6573341"/>
                  <a:ext cx="1446140" cy="123111"/>
                </a:xfrm>
                <a:prstGeom prst="rect">
                  <a:avLst/>
                </a:prstGeom>
                <a:noFill/>
              </p:spPr>
              <p:txBody>
                <a:bodyPr wrap="square" lIns="0" tIns="0" rIns="0" bIns="0" rtlCol="0">
                  <a:spAutoFit/>
                </a:bodyPr>
                <a:lstStyle/>
                <a:p>
                  <a:r>
                    <a:rPr lang="en-GB" sz="800" dirty="0" smtClean="0">
                      <a:solidFill>
                        <a:prstClr val="black"/>
                      </a:solidFill>
                      <a:cs typeface="Arial" pitchFamily="34" charset="0"/>
                    </a:rPr>
                    <a:t>Strong quantified </a:t>
                  </a:r>
                  <a:r>
                    <a:rPr lang="en-GB" sz="800" dirty="0">
                      <a:solidFill>
                        <a:prstClr val="black"/>
                      </a:solidFill>
                      <a:cs typeface="Arial" pitchFamily="34" charset="0"/>
                    </a:rPr>
                    <a:t>b</a:t>
                  </a:r>
                  <a:r>
                    <a:rPr lang="en-GB" sz="800" dirty="0" smtClean="0">
                      <a:solidFill>
                        <a:prstClr val="black"/>
                      </a:solidFill>
                      <a:cs typeface="Arial" pitchFamily="34" charset="0"/>
                    </a:rPr>
                    <a:t>enefit</a:t>
                  </a:r>
                  <a:endParaRPr lang="en-GB" sz="800" dirty="0">
                    <a:solidFill>
                      <a:prstClr val="black"/>
                    </a:solidFill>
                    <a:cs typeface="Arial" pitchFamily="34" charset="0"/>
                  </a:endParaRPr>
                </a:p>
              </p:txBody>
            </p:sp>
            <p:sp>
              <p:nvSpPr>
                <p:cNvPr id="40" name="TextBox 39"/>
                <p:cNvSpPr txBox="1"/>
                <p:nvPr/>
              </p:nvSpPr>
              <p:spPr>
                <a:xfrm>
                  <a:off x="5050169" y="6573341"/>
                  <a:ext cx="1446140" cy="123111"/>
                </a:xfrm>
                <a:prstGeom prst="rect">
                  <a:avLst/>
                </a:prstGeom>
                <a:noFill/>
              </p:spPr>
              <p:txBody>
                <a:bodyPr wrap="square" lIns="0" tIns="0" rIns="0" bIns="0" rtlCol="0">
                  <a:spAutoFit/>
                </a:bodyPr>
                <a:lstStyle/>
                <a:p>
                  <a:r>
                    <a:rPr lang="en-GB" sz="800" dirty="0" smtClean="0">
                      <a:solidFill>
                        <a:prstClr val="black"/>
                      </a:solidFill>
                      <a:cs typeface="Arial" pitchFamily="34" charset="0"/>
                    </a:rPr>
                    <a:t>Qualitative benefit</a:t>
                  </a:r>
                  <a:endParaRPr lang="en-GB" sz="800" dirty="0">
                    <a:solidFill>
                      <a:prstClr val="black"/>
                    </a:solidFill>
                    <a:cs typeface="Arial" pitchFamily="34" charset="0"/>
                  </a:endParaRPr>
                </a:p>
              </p:txBody>
            </p:sp>
            <p:pic>
              <p:nvPicPr>
                <p:cNvPr id="41" name="Picture 16" descr="C:\Users\jsauvageau\Desktop\4.png"/>
                <p:cNvPicPr>
                  <a:picLocks noChangeAspect="1" noChangeArrowheads="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30349" y="6564805"/>
                  <a:ext cx="183304" cy="159216"/>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6091137" y="6573341"/>
                  <a:ext cx="1446140" cy="123111"/>
                </a:xfrm>
                <a:prstGeom prst="rect">
                  <a:avLst/>
                </a:prstGeom>
                <a:noFill/>
              </p:spPr>
              <p:txBody>
                <a:bodyPr wrap="square" lIns="0" tIns="0" rIns="0" bIns="0" rtlCol="0">
                  <a:spAutoFit/>
                </a:bodyPr>
                <a:lstStyle/>
                <a:p>
                  <a:r>
                    <a:rPr lang="en-GB" sz="800" dirty="0" smtClean="0">
                      <a:solidFill>
                        <a:prstClr val="black"/>
                      </a:solidFill>
                      <a:cs typeface="Arial" pitchFamily="34" charset="0"/>
                    </a:rPr>
                    <a:t>Some quantified </a:t>
                  </a:r>
                  <a:r>
                    <a:rPr lang="en-GB" sz="800" dirty="0">
                      <a:solidFill>
                        <a:prstClr val="black"/>
                      </a:solidFill>
                      <a:cs typeface="Arial" pitchFamily="34" charset="0"/>
                    </a:rPr>
                    <a:t>b</a:t>
                  </a:r>
                  <a:r>
                    <a:rPr lang="en-GB" sz="800" dirty="0" smtClean="0">
                      <a:solidFill>
                        <a:prstClr val="black"/>
                      </a:solidFill>
                      <a:cs typeface="Arial" pitchFamily="34" charset="0"/>
                    </a:rPr>
                    <a:t>enefit</a:t>
                  </a:r>
                  <a:endParaRPr lang="en-GB" sz="800" dirty="0">
                    <a:solidFill>
                      <a:prstClr val="black"/>
                    </a:solidFill>
                    <a:cs typeface="Arial" pitchFamily="34" charset="0"/>
                  </a:endParaRPr>
                </a:p>
              </p:txBody>
            </p:sp>
            <p:sp>
              <p:nvSpPr>
                <p:cNvPr id="43" name="TextBox 42"/>
                <p:cNvSpPr txBox="1"/>
                <p:nvPr/>
              </p:nvSpPr>
              <p:spPr>
                <a:xfrm>
                  <a:off x="5908705" y="6530624"/>
                  <a:ext cx="180870" cy="246221"/>
                </a:xfrm>
                <a:prstGeom prst="rect">
                  <a:avLst/>
                </a:prstGeom>
                <a:noFill/>
              </p:spPr>
              <p:txBody>
                <a:bodyPr wrap="square" lIns="0" tIns="0" rIns="0" bIns="0" rtlCol="0">
                  <a:spAutoFit/>
                </a:bodyPr>
                <a:lstStyle/>
                <a:p>
                  <a:r>
                    <a:rPr lang="en-GB" sz="1600" b="1" dirty="0" smtClean="0">
                      <a:solidFill>
                        <a:srgbClr val="92D050"/>
                      </a:solidFill>
                      <a:latin typeface="Arial" pitchFamily="34" charset="0"/>
                      <a:cs typeface="Arial" pitchFamily="34" charset="0"/>
                      <a:sym typeface="Wingdings 2"/>
                    </a:rPr>
                    <a:t></a:t>
                  </a:r>
                  <a:endParaRPr lang="en-GB" sz="1600" b="1" dirty="0">
                    <a:solidFill>
                      <a:srgbClr val="92D050"/>
                    </a:solidFill>
                    <a:latin typeface="Arial" pitchFamily="34" charset="0"/>
                    <a:cs typeface="Arial" pitchFamily="34" charset="0"/>
                  </a:endParaRPr>
                </a:p>
              </p:txBody>
            </p:sp>
            <p:sp>
              <p:nvSpPr>
                <p:cNvPr id="44" name="TextBox 43"/>
                <p:cNvSpPr txBox="1"/>
                <p:nvPr/>
              </p:nvSpPr>
              <p:spPr>
                <a:xfrm>
                  <a:off x="7247485" y="6521998"/>
                  <a:ext cx="313295" cy="246221"/>
                </a:xfrm>
                <a:prstGeom prst="rect">
                  <a:avLst/>
                </a:prstGeom>
                <a:noFill/>
              </p:spPr>
              <p:txBody>
                <a:bodyPr wrap="square" lIns="0" tIns="0" rIns="0" bIns="0" rtlCol="0">
                  <a:spAutoFit/>
                </a:bodyPr>
                <a:lstStyle/>
                <a:p>
                  <a:r>
                    <a:rPr lang="en-GB" sz="1600" b="1" dirty="0" smtClean="0">
                      <a:solidFill>
                        <a:srgbClr val="92D050"/>
                      </a:solidFill>
                      <a:latin typeface="Arial" pitchFamily="34" charset="0"/>
                      <a:cs typeface="Arial" pitchFamily="34" charset="0"/>
                      <a:sym typeface="Wingdings 2"/>
                    </a:rPr>
                    <a:t></a:t>
                  </a:r>
                  <a:endParaRPr lang="en-GB" sz="1600" b="1" dirty="0">
                    <a:solidFill>
                      <a:srgbClr val="92D050"/>
                    </a:solidFill>
                    <a:latin typeface="Arial" pitchFamily="34" charset="0"/>
                    <a:cs typeface="Arial" pitchFamily="34" charset="0"/>
                  </a:endParaRPr>
                </a:p>
              </p:txBody>
            </p:sp>
          </p:grpSp>
          <p:sp>
            <p:nvSpPr>
              <p:cNvPr id="36" name="TextBox 35"/>
              <p:cNvSpPr txBox="1"/>
              <p:nvPr/>
            </p:nvSpPr>
            <p:spPr>
              <a:xfrm>
                <a:off x="8523135" y="6281138"/>
                <a:ext cx="828000" cy="123111"/>
              </a:xfrm>
              <a:prstGeom prst="rect">
                <a:avLst/>
              </a:prstGeom>
              <a:noFill/>
            </p:spPr>
            <p:txBody>
              <a:bodyPr wrap="square" lIns="0" tIns="0" rIns="0" bIns="0" rtlCol="0">
                <a:spAutoFit/>
              </a:bodyPr>
              <a:lstStyle/>
              <a:p>
                <a:r>
                  <a:rPr lang="en-GB" sz="800" dirty="0" smtClean="0">
                    <a:solidFill>
                      <a:prstClr val="black"/>
                    </a:solidFill>
                    <a:cs typeface="Arial" pitchFamily="34" charset="0"/>
                  </a:rPr>
                  <a:t>No impact</a:t>
                </a:r>
                <a:endParaRPr lang="en-GB" sz="800" dirty="0">
                  <a:solidFill>
                    <a:prstClr val="black"/>
                  </a:solidFill>
                  <a:cs typeface="Arial" pitchFamily="34" charset="0"/>
                </a:endParaRPr>
              </a:p>
            </p:txBody>
          </p:sp>
          <p:sp>
            <p:nvSpPr>
              <p:cNvPr id="37" name="TextBox 36"/>
              <p:cNvSpPr txBox="1"/>
              <p:nvPr/>
            </p:nvSpPr>
            <p:spPr>
              <a:xfrm>
                <a:off x="8326780" y="6137936"/>
                <a:ext cx="239485" cy="208478"/>
              </a:xfrm>
              <a:prstGeom prst="rect">
                <a:avLst/>
              </a:prstGeom>
              <a:noFill/>
            </p:spPr>
            <p:txBody>
              <a:bodyPr wrap="square" lIns="0" tIns="0" rIns="0" bIns="0" rtlCol="0">
                <a:spAutoFit/>
              </a:bodyPr>
              <a:lstStyle/>
              <a:p>
                <a:r>
                  <a:rPr lang="en-GB" sz="2400" dirty="0" smtClean="0">
                    <a:solidFill>
                      <a:prstClr val="black"/>
                    </a:solidFill>
                    <a:cs typeface="Arial" pitchFamily="34" charset="0"/>
                    <a:sym typeface="Wingdings 3"/>
                  </a:rPr>
                  <a:t>−</a:t>
                </a:r>
                <a:endParaRPr lang="en-GB" sz="2400" dirty="0">
                  <a:solidFill>
                    <a:prstClr val="black"/>
                  </a:solidFill>
                  <a:cs typeface="Arial" pitchFamily="34" charset="0"/>
                </a:endParaRPr>
              </a:p>
            </p:txBody>
          </p:sp>
        </p:grpSp>
        <p:sp>
          <p:nvSpPr>
            <p:cNvPr id="33" name="Cloud Callout 32"/>
            <p:cNvSpPr/>
            <p:nvPr/>
          </p:nvSpPr>
          <p:spPr>
            <a:xfrm>
              <a:off x="3320171" y="6247807"/>
              <a:ext cx="220719" cy="162710"/>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p:cNvSpPr txBox="1"/>
            <p:nvPr/>
          </p:nvSpPr>
          <p:spPr>
            <a:xfrm>
              <a:off x="3571224" y="6272714"/>
              <a:ext cx="852442" cy="123111"/>
            </a:xfrm>
            <a:prstGeom prst="rect">
              <a:avLst/>
            </a:prstGeom>
            <a:noFill/>
          </p:spPr>
          <p:txBody>
            <a:bodyPr wrap="square" lIns="0" tIns="0" rIns="0" bIns="0" rtlCol="0">
              <a:spAutoFit/>
            </a:bodyPr>
            <a:lstStyle/>
            <a:p>
              <a:r>
                <a:rPr lang="en-GB" sz="800" dirty="0" smtClean="0">
                  <a:solidFill>
                    <a:prstClr val="black"/>
                  </a:solidFill>
                  <a:cs typeface="Arial" pitchFamily="34" charset="0"/>
                </a:rPr>
                <a:t>Suspected benefit</a:t>
              </a:r>
              <a:endParaRPr lang="en-GB" sz="800" dirty="0">
                <a:solidFill>
                  <a:prstClr val="black"/>
                </a:solidFill>
                <a:cs typeface="Arial" pitchFamily="34" charset="0"/>
              </a:endParaRPr>
            </a:p>
          </p:txBody>
        </p:sp>
      </p:grpSp>
    </p:spTree>
    <p:extLst>
      <p:ext uri="{BB962C8B-B14F-4D97-AF65-F5344CB8AC3E}">
        <p14:creationId xmlns:p14="http://schemas.microsoft.com/office/powerpoint/2010/main" val="33861081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1003643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070" name="think-cell Slide" r:id="rId21" imgW="270" imgH="270" progId="TCLayout.ActiveDocument.1">
                  <p:embed/>
                </p:oleObj>
              </mc:Choice>
              <mc:Fallback>
                <p:oleObj name="think-cell Slide" r:id="rId21" imgW="270" imgH="270" progId="TCLayout.ActiveDocument.1">
                  <p:embed/>
                  <p:pic>
                    <p:nvPicPr>
                      <p:cNvPr id="0" name=""/>
                      <p:cNvPicPr/>
                      <p:nvPr/>
                    </p:nvPicPr>
                    <p:blipFill>
                      <a:blip r:embed="rId22"/>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600">
              <a:solidFill>
                <a:prstClr val="white"/>
              </a:solidFill>
              <a:latin typeface="Arial"/>
              <a:cs typeface="Aria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a:t>Getting </a:t>
            </a:r>
            <a:r>
              <a:rPr lang="en-GB" sz="2000" dirty="0" smtClean="0"/>
              <a:t>started: case management and coordinated care</a:t>
            </a:r>
            <a:endParaRPr lang="en-GB" sz="2000" dirty="0"/>
          </a:p>
        </p:txBody>
      </p:sp>
      <p:sp>
        <p:nvSpPr>
          <p:cNvPr id="17"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35</a:t>
            </a:fld>
            <a:endParaRPr lang="en-GB" dirty="0">
              <a:solidFill>
                <a:prstClr val="black"/>
              </a:solidFill>
            </a:endParaRPr>
          </a:p>
        </p:txBody>
      </p:sp>
      <p:sp>
        <p:nvSpPr>
          <p:cNvPr id="2" name="Rectangle 1"/>
          <p:cNvSpPr/>
          <p:nvPr/>
        </p:nvSpPr>
        <p:spPr>
          <a:xfrm>
            <a:off x="354024" y="1330847"/>
            <a:ext cx="2877796" cy="128289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50" b="1" dirty="0" smtClean="0">
                <a:solidFill>
                  <a:prstClr val="black"/>
                </a:solidFill>
              </a:rPr>
              <a:t>Population groups affected:</a:t>
            </a:r>
          </a:p>
          <a:p>
            <a:pPr marL="171450" indent="-171450">
              <a:buFont typeface="Wingdings" pitchFamily="2" charset="2"/>
              <a:buChar char="ü"/>
            </a:pPr>
            <a:r>
              <a:rPr lang="en-GB" sz="1000" dirty="0">
                <a:solidFill>
                  <a:prstClr val="black"/>
                </a:solidFill>
              </a:rPr>
              <a:t>Adults with LTCs</a:t>
            </a:r>
          </a:p>
          <a:p>
            <a:pPr marL="171450" indent="-171450">
              <a:buFont typeface="Wingdings" pitchFamily="2" charset="2"/>
              <a:buChar char="ü"/>
            </a:pPr>
            <a:r>
              <a:rPr lang="en-GB" sz="1000" dirty="0">
                <a:solidFill>
                  <a:prstClr val="black"/>
                </a:solidFill>
              </a:rPr>
              <a:t>Frail elderly and dementia sufferers</a:t>
            </a:r>
          </a:p>
          <a:p>
            <a:endParaRPr lang="en-GB" sz="900" i="1" dirty="0">
              <a:solidFill>
                <a:prstClr val="black"/>
              </a:solidFill>
            </a:endParaRPr>
          </a:p>
        </p:txBody>
      </p:sp>
      <p:sp>
        <p:nvSpPr>
          <p:cNvPr id="19" name="Rectangle 18"/>
          <p:cNvSpPr/>
          <p:nvPr/>
        </p:nvSpPr>
        <p:spPr>
          <a:xfrm>
            <a:off x="3289110" y="1330846"/>
            <a:ext cx="5544000" cy="128289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b="1" dirty="0">
                <a:solidFill>
                  <a:prstClr val="black"/>
                </a:solidFill>
              </a:rPr>
              <a:t>The literature suggests that this intervention will have a greater impact in health economies with the following characteristics:</a:t>
            </a:r>
          </a:p>
          <a:p>
            <a:endParaRPr lang="en-GB" sz="1200" dirty="0">
              <a:solidFill>
                <a:prstClr val="black"/>
              </a:solidFill>
            </a:endParaRPr>
          </a:p>
        </p:txBody>
      </p:sp>
      <p:sp>
        <p:nvSpPr>
          <p:cNvPr id="20" name="Rectangle 19"/>
          <p:cNvSpPr/>
          <p:nvPr/>
        </p:nvSpPr>
        <p:spPr>
          <a:xfrm>
            <a:off x="354024" y="2679512"/>
            <a:ext cx="2877796" cy="363018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50" b="1" dirty="0">
                <a:solidFill>
                  <a:prstClr val="black"/>
                </a:solidFill>
              </a:rPr>
              <a:t>Have you thought about the following enablers and implementation steps?</a:t>
            </a:r>
            <a:endParaRPr lang="en-GB" sz="1050" dirty="0">
              <a:solidFill>
                <a:prstClr val="black"/>
              </a:solidFill>
            </a:endParaRPr>
          </a:p>
          <a:p>
            <a:pPr marL="171450" indent="-171450">
              <a:spcBef>
                <a:spcPts val="300"/>
              </a:spcBef>
              <a:buFont typeface="Wingdings" pitchFamily="2" charset="2"/>
              <a:buChar char="q"/>
            </a:pPr>
            <a:r>
              <a:rPr lang="en-GB" sz="900" b="1" dirty="0" smtClean="0">
                <a:solidFill>
                  <a:prstClr val="black"/>
                </a:solidFill>
              </a:rPr>
              <a:t>Strong leadership </a:t>
            </a:r>
            <a:r>
              <a:rPr lang="en-GB" sz="900" dirty="0" smtClean="0">
                <a:solidFill>
                  <a:prstClr val="black"/>
                </a:solidFill>
              </a:rPr>
              <a:t>is crucial, with senior sponsorship of the programme underpinning its importance</a:t>
            </a:r>
          </a:p>
          <a:p>
            <a:pPr marL="171450" indent="-171450">
              <a:spcBef>
                <a:spcPts val="300"/>
              </a:spcBef>
              <a:buFont typeface="Wingdings" pitchFamily="2" charset="2"/>
              <a:buChar char="q"/>
            </a:pPr>
            <a:r>
              <a:rPr lang="en-GB" sz="900" dirty="0" smtClean="0">
                <a:solidFill>
                  <a:prstClr val="black"/>
                </a:solidFill>
              </a:rPr>
              <a:t>Invest in </a:t>
            </a:r>
            <a:r>
              <a:rPr lang="en-GB" sz="900" b="1" dirty="0" smtClean="0">
                <a:solidFill>
                  <a:prstClr val="black"/>
                </a:solidFill>
              </a:rPr>
              <a:t>building key relationships </a:t>
            </a:r>
            <a:r>
              <a:rPr lang="en-GB" sz="900" dirty="0" smtClean="0">
                <a:solidFill>
                  <a:prstClr val="black"/>
                </a:solidFill>
              </a:rPr>
              <a:t>and strengthening existing ones, especially across organisations and disciplines</a:t>
            </a:r>
            <a:endParaRPr lang="en-GB" sz="900" dirty="0">
              <a:solidFill>
                <a:prstClr val="black"/>
              </a:solidFill>
            </a:endParaRPr>
          </a:p>
          <a:p>
            <a:pPr marL="171450" indent="-171450">
              <a:spcBef>
                <a:spcPts val="300"/>
              </a:spcBef>
              <a:buFont typeface="Wingdings" pitchFamily="2" charset="2"/>
              <a:buChar char="q"/>
            </a:pPr>
            <a:r>
              <a:rPr lang="en-GB" sz="900" b="1" dirty="0" smtClean="0">
                <a:solidFill>
                  <a:prstClr val="black"/>
                </a:solidFill>
              </a:rPr>
              <a:t>Shared values and vision </a:t>
            </a:r>
            <a:r>
              <a:rPr lang="en-GB" sz="900" dirty="0" smtClean="0">
                <a:solidFill>
                  <a:prstClr val="black"/>
                </a:solidFill>
              </a:rPr>
              <a:t>are key facilitating factors. This can be achieved through a </a:t>
            </a:r>
            <a:r>
              <a:rPr lang="en-GB" sz="900" b="1" dirty="0" smtClean="0">
                <a:solidFill>
                  <a:prstClr val="black"/>
                </a:solidFill>
              </a:rPr>
              <a:t>strong and consistent communication effort </a:t>
            </a:r>
            <a:r>
              <a:rPr lang="en-GB" sz="900" dirty="0" smtClean="0">
                <a:solidFill>
                  <a:prstClr val="black"/>
                </a:solidFill>
              </a:rPr>
              <a:t>to gain staff buy-in. In particular, clear communication of the benefits and involvement of staff in the development of new services have been shown to be of great importance in gaining  the engagement and commitment of staff in the process</a:t>
            </a:r>
          </a:p>
          <a:p>
            <a:pPr marL="171450" indent="-171450">
              <a:spcBef>
                <a:spcPts val="300"/>
              </a:spcBef>
              <a:buFont typeface="Wingdings" pitchFamily="2" charset="2"/>
              <a:buChar char="q"/>
            </a:pPr>
            <a:r>
              <a:rPr lang="en-GB" sz="900" dirty="0" smtClean="0">
                <a:solidFill>
                  <a:prstClr val="black"/>
                </a:solidFill>
              </a:rPr>
              <a:t>Assign resources to developing </a:t>
            </a:r>
            <a:r>
              <a:rPr lang="en-GB" sz="900" b="1" dirty="0" smtClean="0">
                <a:solidFill>
                  <a:prstClr val="black"/>
                </a:solidFill>
              </a:rPr>
              <a:t>appropriate education and training,</a:t>
            </a:r>
            <a:r>
              <a:rPr lang="en-GB" sz="900" dirty="0" smtClean="0">
                <a:solidFill>
                  <a:prstClr val="black"/>
                </a:solidFill>
              </a:rPr>
              <a:t> especially where roles are required to change. Staff will need support to adapt to and perform well in changed roles</a:t>
            </a:r>
          </a:p>
          <a:p>
            <a:pPr marL="171450" indent="-171450">
              <a:spcBef>
                <a:spcPts val="300"/>
              </a:spcBef>
              <a:buFont typeface="Wingdings" pitchFamily="2" charset="2"/>
              <a:buChar char="q"/>
            </a:pPr>
            <a:r>
              <a:rPr lang="en-GB" sz="900" dirty="0">
                <a:solidFill>
                  <a:schemeClr val="tx1"/>
                </a:solidFill>
              </a:rPr>
              <a:t>Development of </a:t>
            </a:r>
            <a:r>
              <a:rPr lang="en-GB" sz="900" b="1" dirty="0">
                <a:solidFill>
                  <a:schemeClr val="tx1"/>
                </a:solidFill>
              </a:rPr>
              <a:t>personalised care plans </a:t>
            </a:r>
            <a:r>
              <a:rPr lang="en-GB" sz="900" dirty="0">
                <a:solidFill>
                  <a:schemeClr val="tx1"/>
                </a:solidFill>
              </a:rPr>
              <a:t>that clearly articulate </a:t>
            </a:r>
            <a:r>
              <a:rPr lang="en-GB" sz="900" dirty="0" smtClean="0">
                <a:solidFill>
                  <a:schemeClr val="tx1"/>
                </a:solidFill>
              </a:rPr>
              <a:t>patients’ </a:t>
            </a:r>
            <a:r>
              <a:rPr lang="en-GB" sz="900" dirty="0">
                <a:solidFill>
                  <a:schemeClr val="tx1"/>
                </a:solidFill>
              </a:rPr>
              <a:t>goals</a:t>
            </a:r>
          </a:p>
          <a:p>
            <a:pPr>
              <a:spcBef>
                <a:spcPts val="300"/>
              </a:spcBef>
            </a:pPr>
            <a:endParaRPr lang="en-GB" sz="900" dirty="0" smtClean="0">
              <a:solidFill>
                <a:prstClr val="black"/>
              </a:solidFill>
            </a:endParaRPr>
          </a:p>
        </p:txBody>
      </p:sp>
      <p:sp>
        <p:nvSpPr>
          <p:cNvPr id="21" name="Rectangle 20"/>
          <p:cNvSpPr/>
          <p:nvPr/>
        </p:nvSpPr>
        <p:spPr>
          <a:xfrm>
            <a:off x="3289110" y="2679512"/>
            <a:ext cx="2770006" cy="363018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36000" rtlCol="0" anchor="t"/>
          <a:lstStyle/>
          <a:p>
            <a:pPr>
              <a:spcAft>
                <a:spcPts val="600"/>
              </a:spcAft>
            </a:pPr>
            <a:r>
              <a:rPr lang="en-GB" sz="1050" b="1" dirty="0">
                <a:solidFill>
                  <a:prstClr val="black"/>
                </a:solidFill>
              </a:rPr>
              <a:t>Have you considered whether the following may be </a:t>
            </a:r>
            <a:r>
              <a:rPr lang="en-GB" sz="1050" b="1" dirty="0" smtClean="0">
                <a:solidFill>
                  <a:prstClr val="black"/>
                </a:solidFill>
              </a:rPr>
              <a:t>barriers?</a:t>
            </a:r>
            <a:endParaRPr lang="en-GB" sz="1050" b="1" dirty="0">
              <a:solidFill>
                <a:prstClr val="black"/>
              </a:solidFill>
            </a:endParaRPr>
          </a:p>
          <a:p>
            <a:pPr marL="171450" indent="-171450">
              <a:spcAft>
                <a:spcPts val="300"/>
              </a:spcAft>
              <a:buFont typeface="Wingdings" pitchFamily="2" charset="2"/>
              <a:buChar char="q"/>
            </a:pPr>
            <a:r>
              <a:rPr lang="en-GB" sz="900" b="1" dirty="0" smtClean="0">
                <a:solidFill>
                  <a:prstClr val="black"/>
                </a:solidFill>
              </a:rPr>
              <a:t>Absence of strong leadership </a:t>
            </a:r>
            <a:r>
              <a:rPr lang="en-GB" sz="900" dirty="0" smtClean="0">
                <a:solidFill>
                  <a:prstClr val="black"/>
                </a:solidFill>
              </a:rPr>
              <a:t>has been identified as a significant barrier to progress in this intervention, especially where there is a lack of sponsorship and ownership among senior staff</a:t>
            </a:r>
          </a:p>
          <a:p>
            <a:pPr marL="171450" indent="-171450">
              <a:spcAft>
                <a:spcPts val="300"/>
              </a:spcAft>
              <a:buFont typeface="Wingdings" pitchFamily="2" charset="2"/>
              <a:buChar char="q"/>
            </a:pPr>
            <a:r>
              <a:rPr lang="en-GB" sz="900" b="1" dirty="0" smtClean="0">
                <a:solidFill>
                  <a:prstClr val="black"/>
                </a:solidFill>
              </a:rPr>
              <a:t>Failure to engage a key group of staff</a:t>
            </a:r>
            <a:r>
              <a:rPr lang="en-GB" sz="900" dirty="0" smtClean="0">
                <a:solidFill>
                  <a:prstClr val="black"/>
                </a:solidFill>
              </a:rPr>
              <a:t>, e.g. GPs, means that the cross-organisational and multidisciplinary nature of the intervention will be difficult to initiate and sustain</a:t>
            </a:r>
          </a:p>
          <a:p>
            <a:pPr marL="171450" indent="-171450">
              <a:spcAft>
                <a:spcPts val="300"/>
              </a:spcAft>
              <a:buFont typeface="Wingdings" pitchFamily="2" charset="2"/>
              <a:buChar char="q"/>
            </a:pPr>
            <a:r>
              <a:rPr lang="en-GB" sz="900" b="1" dirty="0" smtClean="0">
                <a:solidFill>
                  <a:prstClr val="black"/>
                </a:solidFill>
              </a:rPr>
              <a:t>Changes to individual staff roles </a:t>
            </a:r>
            <a:r>
              <a:rPr lang="en-GB" sz="900" dirty="0" smtClean="0">
                <a:solidFill>
                  <a:prstClr val="black"/>
                </a:solidFill>
              </a:rPr>
              <a:t>can generate resistance – one way to tackle this is to ensure that staff feel informed about and involved in any changes</a:t>
            </a:r>
          </a:p>
          <a:p>
            <a:pPr marL="171450" indent="-171450">
              <a:spcAft>
                <a:spcPts val="300"/>
              </a:spcAft>
              <a:buFont typeface="Wingdings" pitchFamily="2" charset="2"/>
              <a:buChar char="q"/>
            </a:pPr>
            <a:r>
              <a:rPr lang="en-GB" sz="900" b="1" dirty="0" smtClean="0">
                <a:solidFill>
                  <a:prstClr val="black"/>
                </a:solidFill>
              </a:rPr>
              <a:t>Inadequate IT resources and infrastructure </a:t>
            </a:r>
            <a:r>
              <a:rPr lang="en-GB" sz="900" dirty="0" smtClean="0">
                <a:solidFill>
                  <a:prstClr val="black"/>
                </a:solidFill>
              </a:rPr>
              <a:t>can impede the effective implementation of the initiative. This can include  both systems and also policies and practices</a:t>
            </a:r>
          </a:p>
          <a:p>
            <a:pPr marL="171450" indent="-171450">
              <a:spcAft>
                <a:spcPts val="300"/>
              </a:spcAft>
              <a:buFont typeface="Wingdings" pitchFamily="2" charset="2"/>
              <a:buChar char="q"/>
            </a:pPr>
            <a:r>
              <a:rPr lang="en-GB" sz="900" b="1" dirty="0">
                <a:solidFill>
                  <a:schemeClr val="tx1"/>
                </a:solidFill>
              </a:rPr>
              <a:t>Inadequate project management </a:t>
            </a:r>
            <a:r>
              <a:rPr lang="en-GB" sz="900" dirty="0">
                <a:solidFill>
                  <a:schemeClr val="tx1"/>
                </a:solidFill>
              </a:rPr>
              <a:t>can undermine the scale and complexity needed to deliver the intervention</a:t>
            </a:r>
          </a:p>
          <a:p>
            <a:pPr marL="171450" indent="-171450">
              <a:spcAft>
                <a:spcPts val="300"/>
              </a:spcAft>
              <a:buFont typeface="Wingdings" pitchFamily="2" charset="2"/>
              <a:buChar char="q"/>
            </a:pPr>
            <a:r>
              <a:rPr lang="en-GB" sz="900" dirty="0">
                <a:solidFill>
                  <a:schemeClr val="tx1"/>
                </a:solidFill>
              </a:rPr>
              <a:t>Little evidence of improved patient experience or reduced secondary care costs in the </a:t>
            </a:r>
            <a:r>
              <a:rPr lang="en-GB" sz="900" b="1" dirty="0">
                <a:solidFill>
                  <a:schemeClr val="tx1"/>
                </a:solidFill>
              </a:rPr>
              <a:t>short </a:t>
            </a:r>
            <a:r>
              <a:rPr lang="en-GB" sz="900" b="1" dirty="0" smtClean="0">
                <a:solidFill>
                  <a:schemeClr val="tx1"/>
                </a:solidFill>
              </a:rPr>
              <a:t>term</a:t>
            </a:r>
          </a:p>
          <a:p>
            <a:pPr marL="171450" indent="-171450">
              <a:buFont typeface="Arial" pitchFamily="34" charset="0"/>
              <a:buChar char="•"/>
            </a:pPr>
            <a:endParaRPr lang="en-GB" sz="1100" dirty="0" smtClean="0">
              <a:solidFill>
                <a:prstClr val="black"/>
              </a:solidFill>
            </a:endParaRPr>
          </a:p>
          <a:p>
            <a:pPr marL="171450" indent="-171450">
              <a:buFont typeface="Arial" pitchFamily="34" charset="0"/>
              <a:buChar char="•"/>
            </a:pPr>
            <a:endParaRPr lang="en-GB" sz="1100" dirty="0">
              <a:solidFill>
                <a:prstClr val="black"/>
              </a:solidFill>
            </a:endParaRPr>
          </a:p>
        </p:txBody>
      </p:sp>
      <p:sp>
        <p:nvSpPr>
          <p:cNvPr id="22" name="Rectangle 21"/>
          <p:cNvSpPr/>
          <p:nvPr/>
        </p:nvSpPr>
        <p:spPr>
          <a:xfrm>
            <a:off x="6122892" y="2679512"/>
            <a:ext cx="2710218" cy="363018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50" b="1" dirty="0">
                <a:solidFill>
                  <a:prstClr val="black"/>
                </a:solidFill>
              </a:rPr>
              <a:t>Have you considered how you will phase the intervention</a:t>
            </a:r>
            <a:r>
              <a:rPr lang="en-GB" sz="1050" b="1" dirty="0" smtClean="0">
                <a:solidFill>
                  <a:prstClr val="black"/>
                </a:solidFill>
              </a:rPr>
              <a:t>?</a:t>
            </a:r>
            <a:endParaRPr lang="en-GB" sz="900" dirty="0" smtClean="0">
              <a:solidFill>
                <a:prstClr val="black"/>
              </a:solidFill>
            </a:endParaRPr>
          </a:p>
          <a:p>
            <a:pPr marL="171450" indent="-171450">
              <a:spcAft>
                <a:spcPts val="300"/>
              </a:spcAft>
              <a:buFont typeface="Arial" pitchFamily="34" charset="0"/>
              <a:buChar char="•"/>
            </a:pPr>
            <a:r>
              <a:rPr lang="en-GB" sz="900" dirty="0" smtClean="0">
                <a:solidFill>
                  <a:prstClr val="black"/>
                </a:solidFill>
              </a:rPr>
              <a:t>Given the cross-organisational nature of this intervention, an initial period of investment and bedding in is likely to be required before impacts begin to emerge</a:t>
            </a:r>
          </a:p>
          <a:p>
            <a:pPr marL="171450" indent="-171450">
              <a:spcAft>
                <a:spcPts val="300"/>
              </a:spcAft>
              <a:buFont typeface="Arial" pitchFamily="34" charset="0"/>
              <a:buChar char="•"/>
            </a:pPr>
            <a:r>
              <a:rPr lang="en-GB" sz="900" dirty="0" smtClean="0">
                <a:solidFill>
                  <a:prstClr val="black"/>
                </a:solidFill>
              </a:rPr>
              <a:t>Based on previous examples, we anticipate that the impacts will </a:t>
            </a:r>
            <a:r>
              <a:rPr lang="en-GB" sz="900" b="1" dirty="0" smtClean="0">
                <a:solidFill>
                  <a:prstClr val="black"/>
                </a:solidFill>
              </a:rPr>
              <a:t>begin to materialise in the year following the commencement of the intervention</a:t>
            </a:r>
          </a:p>
          <a:p>
            <a:pPr marL="171450" indent="-171450">
              <a:spcAft>
                <a:spcPts val="300"/>
              </a:spcAft>
              <a:buFont typeface="Arial" pitchFamily="34" charset="0"/>
              <a:buChar char="•"/>
            </a:pPr>
            <a:r>
              <a:rPr lang="en-GB" sz="900" dirty="0">
                <a:solidFill>
                  <a:prstClr val="black"/>
                </a:solidFill>
              </a:rPr>
              <a:t>The graph below indicates the likely phasing of this </a:t>
            </a:r>
            <a:r>
              <a:rPr lang="en-GB" sz="900" dirty="0" smtClean="0">
                <a:solidFill>
                  <a:prstClr val="black"/>
                </a:solidFill>
              </a:rPr>
              <a:t>intervention</a:t>
            </a:r>
            <a:endParaRPr lang="en-GB" sz="900" b="1" dirty="0" smtClean="0">
              <a:solidFill>
                <a:prstClr val="black"/>
              </a:solidFill>
            </a:endParaRPr>
          </a:p>
        </p:txBody>
      </p:sp>
      <p:sp>
        <p:nvSpPr>
          <p:cNvPr id="3" name="Rectangle 2"/>
          <p:cNvSpPr/>
          <p:nvPr/>
        </p:nvSpPr>
        <p:spPr>
          <a:xfrm>
            <a:off x="3464823" y="2205447"/>
            <a:ext cx="638033" cy="3411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prstClr val="white"/>
                </a:solidFill>
              </a:rPr>
              <a:t>LTCs</a:t>
            </a:r>
            <a:endParaRPr lang="en-GB" sz="1000" b="1" dirty="0">
              <a:solidFill>
                <a:prstClr val="white"/>
              </a:solidFill>
            </a:endParaRPr>
          </a:p>
        </p:txBody>
      </p:sp>
      <p:sp>
        <p:nvSpPr>
          <p:cNvPr id="24" name="Rectangle 23"/>
          <p:cNvSpPr/>
          <p:nvPr/>
        </p:nvSpPr>
        <p:spPr>
          <a:xfrm>
            <a:off x="4323197" y="2205447"/>
            <a:ext cx="638033" cy="3411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prstClr val="white"/>
                </a:solidFill>
              </a:rPr>
              <a:t>Frail elderly</a:t>
            </a:r>
            <a:endParaRPr lang="en-GB" sz="1000" b="1" dirty="0">
              <a:solidFill>
                <a:prstClr val="white"/>
              </a:solidFill>
            </a:endParaRPr>
          </a:p>
        </p:txBody>
      </p:sp>
      <p:sp>
        <p:nvSpPr>
          <p:cNvPr id="25" name="Rectangle 24"/>
          <p:cNvSpPr/>
          <p:nvPr/>
        </p:nvSpPr>
        <p:spPr>
          <a:xfrm>
            <a:off x="5181571" y="2205447"/>
            <a:ext cx="638033" cy="3411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prstClr val="white"/>
                </a:solidFill>
              </a:rPr>
              <a:t>Depri-ved</a:t>
            </a:r>
            <a:endParaRPr lang="en-GB" sz="1000" b="1" dirty="0">
              <a:solidFill>
                <a:prstClr val="white"/>
              </a:solidFill>
            </a:endParaRPr>
          </a:p>
        </p:txBody>
      </p:sp>
      <p:sp>
        <p:nvSpPr>
          <p:cNvPr id="26" name="Rectangle 25"/>
          <p:cNvSpPr/>
          <p:nvPr/>
        </p:nvSpPr>
        <p:spPr>
          <a:xfrm>
            <a:off x="6039945" y="2205447"/>
            <a:ext cx="638033" cy="3411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prstClr val="white"/>
                </a:solidFill>
              </a:rPr>
              <a:t>Rural</a:t>
            </a:r>
            <a:endParaRPr lang="en-GB" sz="1000" b="1" dirty="0">
              <a:solidFill>
                <a:prstClr val="white"/>
              </a:solidFill>
            </a:endParaRPr>
          </a:p>
        </p:txBody>
      </p:sp>
      <p:sp>
        <p:nvSpPr>
          <p:cNvPr id="27" name="Rectangle 26"/>
          <p:cNvSpPr/>
          <p:nvPr/>
        </p:nvSpPr>
        <p:spPr>
          <a:xfrm>
            <a:off x="6898319" y="2205447"/>
            <a:ext cx="638033" cy="3411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prstClr val="white"/>
                </a:solidFill>
              </a:rPr>
              <a:t>Urban</a:t>
            </a:r>
          </a:p>
        </p:txBody>
      </p:sp>
      <p:sp>
        <p:nvSpPr>
          <p:cNvPr id="28" name="Rectangle 27"/>
          <p:cNvSpPr/>
          <p:nvPr/>
        </p:nvSpPr>
        <p:spPr>
          <a:xfrm>
            <a:off x="7756691" y="2205447"/>
            <a:ext cx="638033" cy="3411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prstClr val="white"/>
                </a:solidFill>
              </a:rPr>
              <a:t>Other</a:t>
            </a:r>
            <a:endParaRPr lang="en-GB" sz="1000" b="1" dirty="0">
              <a:solidFill>
                <a:prstClr val="white"/>
              </a:solidFill>
            </a:endParaRPr>
          </a:p>
        </p:txBody>
      </p:sp>
      <p:pic>
        <p:nvPicPr>
          <p:cNvPr id="29" name="Picture 3" descr="\\Cagmasrv1\sso$\Gestion_Deloitte\Global_Brand\- Templates\Icons\Iconography Deloitte\Icon_Leaf_LGreen.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rot="3002592">
            <a:off x="6186447" y="1705458"/>
            <a:ext cx="266559" cy="45664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7" descr="\\Cagmasrv1\sso$\Gestion_Deloitte\Global_Brand\- Templates\Icons\Iconography Deloitte\Icon_Stethoscope_Green.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642441" y="1804530"/>
            <a:ext cx="282795" cy="32163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C:\Users\jsauvageau\Desktop\4.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48630" y="1830456"/>
            <a:ext cx="361607" cy="278985"/>
          </a:xfrm>
          <a:prstGeom prst="rect">
            <a:avLst/>
          </a:prstGeom>
          <a:noFill/>
          <a:extLst/>
        </p:spPr>
      </p:pic>
      <p:pic>
        <p:nvPicPr>
          <p:cNvPr id="36" name="Picture 2" descr="\\Cagmasrv1\sso$\Gestion_Deloitte\Global_Brand\- Templates\Icons\Iconography Deloitte\Icon_Caution_Green.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602870" y="2702743"/>
            <a:ext cx="311037" cy="27682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2" descr="C:\Users\jsauvageau\Desktop\4.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8496353" y="2741382"/>
            <a:ext cx="281610" cy="17871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agmasrv1\sso$\Gestion_Deloitte\Global_Brand\- Templates\Icons\Iconography Deloitte\Icon_People_group_Blue.pn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720433" y="1384938"/>
            <a:ext cx="352454" cy="32734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2" descr="C:\Users\jsauvageau\Desktop\1.pn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858349" y="2715447"/>
            <a:ext cx="228421" cy="2403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p:cNvGraphicFramePr>
          <p:nvPr>
            <p:custDataLst>
              <p:tags r:id="rId4"/>
            </p:custDataLst>
            <p:extLst>
              <p:ext uri="{D42A27DB-BD31-4B8C-83A1-F6EECF244321}">
                <p14:modId xmlns:p14="http://schemas.microsoft.com/office/powerpoint/2010/main" val="4168474640"/>
              </p:ext>
            </p:extLst>
          </p:nvPr>
        </p:nvGraphicFramePr>
        <p:xfrm>
          <a:off x="6286500" y="4800600"/>
          <a:ext cx="2400300" cy="1428750"/>
        </p:xfrm>
        <a:graphic>
          <a:graphicData uri="http://schemas.openxmlformats.org/presentationml/2006/ole">
            <mc:AlternateContent xmlns:mc="http://schemas.openxmlformats.org/markup-compatibility/2006">
              <mc:Choice xmlns:v="urn:schemas-microsoft-com:vml" Requires="v">
                <p:oleObj spid="_x0000_s34071" name="Chart" r:id="rId30" imgW="2400314" imgH="1428758" progId="MSGraph.Chart.8">
                  <p:embed followColorScheme="full"/>
                </p:oleObj>
              </mc:Choice>
              <mc:Fallback>
                <p:oleObj name="Chart" r:id="rId30" imgW="2400314" imgH="1428758" progId="MSGraph.Chart.8">
                  <p:embed followColorScheme="full"/>
                  <p:pic>
                    <p:nvPicPr>
                      <p:cNvPr id="0" name=""/>
                      <p:cNvPicPr/>
                      <p:nvPr/>
                    </p:nvPicPr>
                    <p:blipFill>
                      <a:blip r:embed="rId31"/>
                      <a:stretch>
                        <a:fillRect/>
                      </a:stretch>
                    </p:blipFill>
                    <p:spPr>
                      <a:xfrm>
                        <a:off x="6286500" y="4800600"/>
                        <a:ext cx="2400300" cy="1428750"/>
                      </a:xfrm>
                      <a:prstGeom prst="rect">
                        <a:avLst/>
                      </a:prstGeom>
                    </p:spPr>
                  </p:pic>
                </p:oleObj>
              </mc:Fallback>
            </mc:AlternateContent>
          </a:graphicData>
        </a:graphic>
      </p:graphicFrame>
      <p:sp>
        <p:nvSpPr>
          <p:cNvPr id="52" name="Rectangle 51"/>
          <p:cNvSpPr/>
          <p:nvPr>
            <p:custDataLst>
              <p:tags r:id="rId5"/>
            </p:custDataLst>
          </p:nvPr>
        </p:nvSpPr>
        <p:spPr bwMode="gray">
          <a:xfrm>
            <a:off x="6230938" y="5059363"/>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21E08D92-20F3-45FE-8FBE-89985A1DB64E}" type="datetime'''''''''3''''''''''.''''''''''''''''''''''''''''''''''''0'''''">
              <a:rPr lang="en-US" sz="600">
                <a:solidFill>
                  <a:srgbClr val="000000"/>
                </a:solidFill>
              </a:rPr>
              <a:pPr/>
              <a:t>3.0</a:t>
            </a:fld>
            <a:endParaRPr lang="en-GB" sz="600">
              <a:solidFill>
                <a:srgbClr val="000000"/>
              </a:solidFill>
              <a:sym typeface="Arial"/>
            </a:endParaRPr>
          </a:p>
        </p:txBody>
      </p:sp>
      <p:sp>
        <p:nvSpPr>
          <p:cNvPr id="45" name="Rectangle 44"/>
          <p:cNvSpPr/>
          <p:nvPr>
            <p:custDataLst>
              <p:tags r:id="rId6"/>
            </p:custDataLst>
          </p:nvPr>
        </p:nvSpPr>
        <p:spPr bwMode="gray">
          <a:xfrm>
            <a:off x="6230938" y="5402263"/>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9E74F9D2-8EC3-4BC3-B930-B220E636D589}" type="datetime'''''''''''''''''''''''''''''''''''''''2''''''.''''''0'''''''">
              <a:rPr lang="en-US" sz="600">
                <a:solidFill>
                  <a:srgbClr val="000000"/>
                </a:solidFill>
              </a:rPr>
              <a:pPr/>
              <a:t>2.0</a:t>
            </a:fld>
            <a:endParaRPr lang="en-GB" sz="600">
              <a:solidFill>
                <a:srgbClr val="000000"/>
              </a:solidFill>
              <a:sym typeface="Arial"/>
            </a:endParaRPr>
          </a:p>
        </p:txBody>
      </p:sp>
      <p:sp>
        <p:nvSpPr>
          <p:cNvPr id="42" name="Rectangle 41"/>
          <p:cNvSpPr/>
          <p:nvPr>
            <p:custDataLst>
              <p:tags r:id="rId7"/>
            </p:custDataLst>
          </p:nvPr>
        </p:nvSpPr>
        <p:spPr bwMode="gray">
          <a:xfrm>
            <a:off x="6230938" y="5735638"/>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7BD3CB87-27D6-4C8A-9D99-81DD2ECC2620}" type="datetime'''1''''.''''''''''''''''''''''''''''0'''''''''''''''''''''">
              <a:rPr lang="en-US" sz="600">
                <a:solidFill>
                  <a:srgbClr val="000000"/>
                </a:solidFill>
              </a:rPr>
              <a:pPr/>
              <a:t>1.0</a:t>
            </a:fld>
            <a:endParaRPr lang="en-GB" sz="600">
              <a:solidFill>
                <a:srgbClr val="000000"/>
              </a:solidFill>
              <a:sym typeface="Arial"/>
            </a:endParaRPr>
          </a:p>
        </p:txBody>
      </p:sp>
      <p:sp>
        <p:nvSpPr>
          <p:cNvPr id="5" name="Rectangle 4"/>
          <p:cNvSpPr/>
          <p:nvPr>
            <p:custDataLst>
              <p:tags r:id="rId8"/>
            </p:custDataLst>
          </p:nvPr>
        </p:nvSpPr>
        <p:spPr bwMode="gray">
          <a:xfrm>
            <a:off x="6230938" y="6078538"/>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86A058FB-AADA-416E-954C-15B0D26B049D}" type="datetime'''''0''''''''''.''''''''''''0'''''''''''''''''''''''''''''''''">
              <a:rPr lang="en-US" sz="600">
                <a:solidFill>
                  <a:srgbClr val="000000"/>
                </a:solidFill>
              </a:rPr>
              <a:pPr/>
              <a:t>0.0</a:t>
            </a:fld>
            <a:endParaRPr lang="en-GB" sz="600">
              <a:solidFill>
                <a:srgbClr val="000000"/>
              </a:solidFill>
              <a:sym typeface="Arial"/>
            </a:endParaRPr>
          </a:p>
        </p:txBody>
      </p:sp>
      <p:sp>
        <p:nvSpPr>
          <p:cNvPr id="7" name="Rectangle 6"/>
          <p:cNvSpPr/>
          <p:nvPr>
            <p:custDataLst>
              <p:tags r:id="rId9"/>
            </p:custDataLst>
          </p:nvPr>
        </p:nvSpPr>
        <p:spPr bwMode="gray">
          <a:xfrm>
            <a:off x="6230938" y="5907088"/>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A602123D-726F-4E28-961E-50A88F8C6FE1}" type="datetime'''''0''''''''''''''''''''''''''''.''''''5'''''''''''''">
              <a:rPr lang="en-US" sz="600">
                <a:solidFill>
                  <a:schemeClr val="tx1"/>
                </a:solidFill>
                <a:latin typeface="Arial"/>
                <a:sym typeface="Arial"/>
              </a:rPr>
              <a:pPr algn="r">
                <a:spcBef>
                  <a:spcPct val="0"/>
                </a:spcBef>
                <a:spcAft>
                  <a:spcPct val="0"/>
                </a:spcAft>
              </a:pPr>
              <a:t>0.5</a:t>
            </a:fld>
            <a:endParaRPr lang="en-GB" sz="600">
              <a:solidFill>
                <a:schemeClr val="tx1"/>
              </a:solidFill>
              <a:latin typeface="Arial"/>
              <a:sym typeface="Arial"/>
            </a:endParaRPr>
          </a:p>
        </p:txBody>
      </p:sp>
      <p:sp>
        <p:nvSpPr>
          <p:cNvPr id="16" name="Rectangle 15"/>
          <p:cNvSpPr/>
          <p:nvPr>
            <p:custDataLst>
              <p:tags r:id="rId10"/>
            </p:custDataLst>
          </p:nvPr>
        </p:nvSpPr>
        <p:spPr bwMode="gray">
          <a:xfrm>
            <a:off x="6230938" y="5230813"/>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0DD04FFB-0E75-4D92-8F4F-E2963F2B8996}" type="datetime'''''''''''''''''''''2''''''''.''''''''''''5'''">
              <a:rPr lang="en-US" sz="600">
                <a:solidFill>
                  <a:schemeClr val="tx1"/>
                </a:solidFill>
                <a:latin typeface="Arial"/>
                <a:sym typeface="Arial"/>
              </a:rPr>
              <a:pPr algn="r">
                <a:spcBef>
                  <a:spcPct val="0"/>
                </a:spcBef>
                <a:spcAft>
                  <a:spcPct val="0"/>
                </a:spcAft>
              </a:pPr>
              <a:t>2.5</a:t>
            </a:fld>
            <a:endParaRPr lang="en-GB" sz="600">
              <a:solidFill>
                <a:schemeClr val="tx1"/>
              </a:solidFill>
              <a:latin typeface="Arial"/>
              <a:sym typeface="Arial"/>
            </a:endParaRPr>
          </a:p>
        </p:txBody>
      </p:sp>
      <p:sp>
        <p:nvSpPr>
          <p:cNvPr id="23" name="Rectangle 22"/>
          <p:cNvSpPr/>
          <p:nvPr>
            <p:custDataLst>
              <p:tags r:id="rId11"/>
            </p:custDataLst>
          </p:nvPr>
        </p:nvSpPr>
        <p:spPr bwMode="gray">
          <a:xfrm>
            <a:off x="6230938" y="4887913"/>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702EF89D-AE51-4B92-98F9-749D40DD67F1}" type="datetime'''''''''''''''''''''''3''''''''.''''''''''''''''''''5'''''''''">
              <a:rPr lang="en-US" sz="600">
                <a:solidFill>
                  <a:schemeClr val="tx1"/>
                </a:solidFill>
                <a:latin typeface="Arial"/>
                <a:sym typeface="Arial"/>
              </a:rPr>
              <a:pPr algn="r">
                <a:spcBef>
                  <a:spcPct val="0"/>
                </a:spcBef>
                <a:spcAft>
                  <a:spcPct val="0"/>
                </a:spcAft>
              </a:pPr>
              <a:t>3.5</a:t>
            </a:fld>
            <a:endParaRPr lang="en-GB" sz="600">
              <a:solidFill>
                <a:schemeClr val="tx1"/>
              </a:solidFill>
              <a:latin typeface="Arial"/>
              <a:sym typeface="Arial"/>
            </a:endParaRPr>
          </a:p>
        </p:txBody>
      </p:sp>
      <p:sp>
        <p:nvSpPr>
          <p:cNvPr id="8" name="Rectangle 7"/>
          <p:cNvSpPr/>
          <p:nvPr>
            <p:custDataLst>
              <p:tags r:id="rId12"/>
            </p:custDataLst>
          </p:nvPr>
        </p:nvSpPr>
        <p:spPr bwMode="gray">
          <a:xfrm>
            <a:off x="6230938" y="5564188"/>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3120524D-07A2-41EE-8371-47B6757D24D5}" type="datetime'''''''1''''.''''''''''''''''''''''''''''''''''''''5'">
              <a:rPr lang="en-US" sz="600">
                <a:solidFill>
                  <a:schemeClr val="tx1"/>
                </a:solidFill>
                <a:latin typeface="Arial"/>
                <a:sym typeface="Arial"/>
              </a:rPr>
              <a:pPr algn="r">
                <a:spcBef>
                  <a:spcPct val="0"/>
                </a:spcBef>
                <a:spcAft>
                  <a:spcPct val="0"/>
                </a:spcAft>
              </a:pPr>
              <a:t>1.5</a:t>
            </a:fld>
            <a:endParaRPr lang="en-GB" sz="600">
              <a:solidFill>
                <a:schemeClr val="tx1"/>
              </a:solidFill>
              <a:latin typeface="Arial"/>
              <a:sym typeface="Arial"/>
            </a:endParaRPr>
          </a:p>
        </p:txBody>
      </p:sp>
      <p:sp>
        <p:nvSpPr>
          <p:cNvPr id="63" name="Rectangle 62"/>
          <p:cNvSpPr/>
          <p:nvPr>
            <p:custDataLst>
              <p:tags r:id="rId13"/>
            </p:custDataLst>
          </p:nvPr>
        </p:nvSpPr>
        <p:spPr bwMode="auto">
          <a:xfrm>
            <a:off x="8437563" y="6200775"/>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39CDB3C5-FA0E-4C8F-990B-2E44C14D00D6}" type="datetime'''''''2''''''''''0''''''1''''''''''''''''''8''''/''1''9'''''">
              <a:rPr lang="en-US" sz="600">
                <a:solidFill>
                  <a:prstClr val="black"/>
                </a:solidFill>
                <a:sym typeface="Arial"/>
              </a:rPr>
              <a:pPr algn="ctr">
                <a:spcBef>
                  <a:spcPct val="0"/>
                </a:spcBef>
                <a:spcAft>
                  <a:spcPct val="0"/>
                </a:spcAft>
              </a:pPr>
              <a:t>2018/19</a:t>
            </a:fld>
            <a:endParaRPr lang="en-GB" sz="600">
              <a:solidFill>
                <a:prstClr val="black"/>
              </a:solidFill>
              <a:sym typeface="Arial"/>
            </a:endParaRPr>
          </a:p>
        </p:txBody>
      </p:sp>
      <p:sp>
        <p:nvSpPr>
          <p:cNvPr id="51" name="Rectangle 50"/>
          <p:cNvSpPr/>
          <p:nvPr>
            <p:custDataLst>
              <p:tags r:id="rId14"/>
            </p:custDataLst>
          </p:nvPr>
        </p:nvSpPr>
        <p:spPr bwMode="auto">
          <a:xfrm>
            <a:off x="7999413" y="6200775"/>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47ACC66C-8BC6-4983-848F-49B1AE2BCD66}" type="datetime'''''''''''2''0''1''7''/''''''1''8'''''''''">
              <a:rPr lang="en-US" sz="600">
                <a:solidFill>
                  <a:prstClr val="black"/>
                </a:solidFill>
                <a:sym typeface="Arial"/>
              </a:rPr>
              <a:pPr algn="ctr">
                <a:spcBef>
                  <a:spcPct val="0"/>
                </a:spcBef>
                <a:spcAft>
                  <a:spcPct val="0"/>
                </a:spcAft>
              </a:pPr>
              <a:t>2017/18</a:t>
            </a:fld>
            <a:endParaRPr lang="en-GB" sz="600">
              <a:solidFill>
                <a:prstClr val="black"/>
              </a:solidFill>
              <a:sym typeface="Arial"/>
            </a:endParaRPr>
          </a:p>
        </p:txBody>
      </p:sp>
      <p:sp>
        <p:nvSpPr>
          <p:cNvPr id="12" name="Rectangle 11"/>
          <p:cNvSpPr/>
          <p:nvPr>
            <p:custDataLst>
              <p:tags r:id="rId15"/>
            </p:custDataLst>
          </p:nvPr>
        </p:nvSpPr>
        <p:spPr bwMode="auto">
          <a:xfrm>
            <a:off x="7561263" y="6200775"/>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BA5C611D-07C5-4ACC-8D28-7D6B82C7E9A8}" type="datetime'''''''''2''0''''''''16/''17'''''''''''''''''''''''">
              <a:rPr lang="en-US" sz="600">
                <a:solidFill>
                  <a:prstClr val="black"/>
                </a:solidFill>
              </a:rPr>
              <a:pPr algn="ctr">
                <a:spcBef>
                  <a:spcPct val="0"/>
                </a:spcBef>
                <a:spcAft>
                  <a:spcPct val="0"/>
                </a:spcAft>
              </a:pPr>
              <a:t>2016/17</a:t>
            </a:fld>
            <a:endParaRPr lang="en-GB" sz="600">
              <a:solidFill>
                <a:prstClr val="black"/>
              </a:solidFill>
              <a:sym typeface="Arial"/>
            </a:endParaRPr>
          </a:p>
        </p:txBody>
      </p:sp>
      <p:sp>
        <p:nvSpPr>
          <p:cNvPr id="11" name="Rectangle 10"/>
          <p:cNvSpPr/>
          <p:nvPr>
            <p:custDataLst>
              <p:tags r:id="rId16"/>
            </p:custDataLst>
          </p:nvPr>
        </p:nvSpPr>
        <p:spPr bwMode="auto">
          <a:xfrm>
            <a:off x="7132638" y="6200775"/>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AB2A1DF5-209F-497F-8C91-D9E107C039DE}" type="datetime'2''''01''5''''''''''''''''''''''/''''''16'''''''''''''">
              <a:rPr lang="en-US" sz="600">
                <a:solidFill>
                  <a:prstClr val="black"/>
                </a:solidFill>
                <a:sym typeface="Arial"/>
              </a:rPr>
              <a:pPr algn="ctr">
                <a:spcBef>
                  <a:spcPct val="0"/>
                </a:spcBef>
                <a:spcAft>
                  <a:spcPct val="0"/>
                </a:spcAft>
              </a:pPr>
              <a:t>2015/16</a:t>
            </a:fld>
            <a:endParaRPr lang="en-GB" sz="600">
              <a:solidFill>
                <a:prstClr val="black"/>
              </a:solidFill>
              <a:sym typeface="Arial"/>
            </a:endParaRPr>
          </a:p>
        </p:txBody>
      </p:sp>
      <p:sp>
        <p:nvSpPr>
          <p:cNvPr id="10" name="Rectangle 9"/>
          <p:cNvSpPr/>
          <p:nvPr>
            <p:custDataLst>
              <p:tags r:id="rId17"/>
            </p:custDataLst>
          </p:nvPr>
        </p:nvSpPr>
        <p:spPr bwMode="auto">
          <a:xfrm>
            <a:off x="6694488" y="6200775"/>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6B15B816-B87E-4828-93E6-C039032D0A59}" type="datetime'''''2''0''''1''''''''4''''''''''/''''''''''''''''1''''''''5'">
              <a:rPr lang="en-US" sz="600">
                <a:solidFill>
                  <a:prstClr val="black"/>
                </a:solidFill>
                <a:sym typeface="Arial"/>
              </a:rPr>
              <a:pPr algn="ctr">
                <a:spcBef>
                  <a:spcPct val="0"/>
                </a:spcBef>
                <a:spcAft>
                  <a:spcPct val="0"/>
                </a:spcAft>
              </a:pPr>
              <a:t>2014/15</a:t>
            </a:fld>
            <a:endParaRPr lang="en-GB" sz="600">
              <a:solidFill>
                <a:prstClr val="black"/>
              </a:solidFill>
              <a:sym typeface="Arial"/>
            </a:endParaRPr>
          </a:p>
        </p:txBody>
      </p:sp>
      <p:sp>
        <p:nvSpPr>
          <p:cNvPr id="9" name="Rectangle 8"/>
          <p:cNvSpPr/>
          <p:nvPr>
            <p:custDataLst>
              <p:tags r:id="rId18"/>
            </p:custDataLst>
          </p:nvPr>
        </p:nvSpPr>
        <p:spPr bwMode="auto">
          <a:xfrm>
            <a:off x="6256338" y="6200775"/>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7A75254E-D18F-4889-8363-2E4B7561776E}" type="datetime'2''''''''''''''0''''''''''''13''''''''''''/''''''1''''''4'">
              <a:rPr lang="en-US" sz="600">
                <a:solidFill>
                  <a:prstClr val="black"/>
                </a:solidFill>
                <a:sym typeface="+mn-lt"/>
              </a:rPr>
              <a:pPr algn="ctr">
                <a:spcBef>
                  <a:spcPct val="0"/>
                </a:spcBef>
                <a:spcAft>
                  <a:spcPct val="0"/>
                </a:spcAft>
              </a:pPr>
              <a:t>2013/14</a:t>
            </a:fld>
            <a:endParaRPr lang="en-GB" sz="600">
              <a:solidFill>
                <a:prstClr val="black"/>
              </a:solidFill>
              <a:sym typeface="+mn-lt"/>
            </a:endParaRPr>
          </a:p>
        </p:txBody>
      </p:sp>
      <p:pic>
        <p:nvPicPr>
          <p:cNvPr id="48" name="Picture 4" descr="C:\Users\jsauvageau\Desktop\5.pn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7003867" y="1803777"/>
            <a:ext cx="426935" cy="33234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0" name="Picture 2" descr="\\Cagmasrv1\sso$\Gestion_Deloitte\Global_Brand\- Templates\Icons\Iconography Deloitte\Icon_Caution_Green.png"/>
          <p:cNvPicPr>
            <a:picLocks noChangeAspect="1" noChangeArrowheads="1"/>
          </p:cNvPicPr>
          <p:nvPr/>
        </p:nvPicPr>
        <p:blipFill>
          <a:blip r:embed="rId33" cstate="print">
            <a:extLst>
              <a:ext uri="{BEBA8EAE-BF5A-486C-A8C5-ECC9F3942E4B}">
                <a14:imgProps xmlns:a14="http://schemas.microsoft.com/office/drawing/2010/main">
                  <a14:imgLayer r:embed="rId34">
                    <a14:imgEffect>
                      <a14:artisticPhotocopy/>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895614" y="1804530"/>
            <a:ext cx="317674" cy="282733"/>
          </a:xfrm>
          <a:prstGeom prst="rect">
            <a:avLst/>
          </a:prstGeom>
          <a:noFill/>
          <a:extLst>
            <a:ext uri="{909E8E84-426E-40DD-AFC4-6F175D3DCCD1}">
              <a14:hiddenFill xmlns:a14="http://schemas.microsoft.com/office/drawing/2010/main">
                <a:solidFill>
                  <a:srgbClr val="FFFFFF"/>
                </a:solidFill>
              </a14:hiddenFill>
            </a:ext>
          </a:extLst>
        </p:spPr>
      </p:pic>
      <p:sp>
        <p:nvSpPr>
          <p:cNvPr id="13" name="Isosceles Triangle 12"/>
          <p:cNvSpPr/>
          <p:nvPr/>
        </p:nvSpPr>
        <p:spPr>
          <a:xfrm>
            <a:off x="6540806" y="5924550"/>
            <a:ext cx="129505" cy="11164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7" name="Rounded Rectangular Callout 46"/>
          <p:cNvSpPr/>
          <p:nvPr/>
        </p:nvSpPr>
        <p:spPr>
          <a:xfrm>
            <a:off x="7043341" y="5843588"/>
            <a:ext cx="469105" cy="234165"/>
          </a:xfrm>
          <a:prstGeom prst="wedgeRoundRectCallout">
            <a:avLst>
              <a:gd name="adj1" fmla="val -117462"/>
              <a:gd name="adj2" fmla="val 20061"/>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700" dirty="0" smtClean="0">
                <a:solidFill>
                  <a:prstClr val="black"/>
                </a:solidFill>
              </a:rPr>
              <a:t>Planning begins</a:t>
            </a:r>
            <a:endParaRPr lang="en-GB" sz="700" dirty="0">
              <a:solidFill>
                <a:prstClr val="black"/>
              </a:solidFill>
            </a:endParaRPr>
          </a:p>
        </p:txBody>
      </p:sp>
      <p:sp>
        <p:nvSpPr>
          <p:cNvPr id="59" name="Isosceles Triangle 58"/>
          <p:cNvSpPr/>
          <p:nvPr/>
        </p:nvSpPr>
        <p:spPr>
          <a:xfrm>
            <a:off x="6768814" y="5800725"/>
            <a:ext cx="129505" cy="11164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0" name="Rounded Rectangular Callout 59"/>
          <p:cNvSpPr/>
          <p:nvPr/>
        </p:nvSpPr>
        <p:spPr>
          <a:xfrm>
            <a:off x="6458521" y="5494688"/>
            <a:ext cx="609887" cy="252000"/>
          </a:xfrm>
          <a:prstGeom prst="wedgeRoundRectCallout">
            <a:avLst>
              <a:gd name="adj1" fmla="val -6498"/>
              <a:gd name="adj2" fmla="val 82358"/>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700" dirty="0" smtClean="0">
                <a:solidFill>
                  <a:prstClr val="black"/>
                </a:solidFill>
              </a:rPr>
              <a:t>Intervention launched</a:t>
            </a:r>
            <a:endParaRPr lang="en-GB" sz="700" dirty="0">
              <a:solidFill>
                <a:prstClr val="black"/>
              </a:solidFill>
            </a:endParaRPr>
          </a:p>
        </p:txBody>
      </p:sp>
      <p:sp>
        <p:nvSpPr>
          <p:cNvPr id="61" name="Isosceles Triangle 60"/>
          <p:cNvSpPr/>
          <p:nvPr/>
        </p:nvSpPr>
        <p:spPr>
          <a:xfrm>
            <a:off x="7182786" y="5580063"/>
            <a:ext cx="129505" cy="11164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2" name="Rounded Rectangular Callout 61"/>
          <p:cNvSpPr/>
          <p:nvPr/>
        </p:nvSpPr>
        <p:spPr>
          <a:xfrm>
            <a:off x="7690388" y="5497513"/>
            <a:ext cx="586609" cy="246350"/>
          </a:xfrm>
          <a:prstGeom prst="wedgeRoundRectCallout">
            <a:avLst>
              <a:gd name="adj1" fmla="val -98412"/>
              <a:gd name="adj2" fmla="val 20408"/>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700" dirty="0">
                <a:solidFill>
                  <a:prstClr val="black"/>
                </a:solidFill>
              </a:rPr>
              <a:t>B</a:t>
            </a:r>
            <a:r>
              <a:rPr lang="en-GB" sz="700" dirty="0" smtClean="0">
                <a:solidFill>
                  <a:prstClr val="black"/>
                </a:solidFill>
              </a:rPr>
              <a:t>enefits commence</a:t>
            </a:r>
            <a:endParaRPr lang="en-GB" sz="700" dirty="0">
              <a:solidFill>
                <a:prstClr val="black"/>
              </a:solidFill>
            </a:endParaRPr>
          </a:p>
        </p:txBody>
      </p:sp>
      <p:sp>
        <p:nvSpPr>
          <p:cNvPr id="64" name="Isosceles Triangle 63"/>
          <p:cNvSpPr/>
          <p:nvPr/>
        </p:nvSpPr>
        <p:spPr>
          <a:xfrm>
            <a:off x="7830861" y="5210175"/>
            <a:ext cx="129505" cy="11164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5" name="Rounded Rectangular Callout 64"/>
          <p:cNvSpPr/>
          <p:nvPr/>
        </p:nvSpPr>
        <p:spPr>
          <a:xfrm>
            <a:off x="6763464" y="5084551"/>
            <a:ext cx="569246" cy="361659"/>
          </a:xfrm>
          <a:prstGeom prst="wedgeRoundRectCallout">
            <a:avLst>
              <a:gd name="adj1" fmla="val 117963"/>
              <a:gd name="adj2" fmla="val 12046"/>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700" dirty="0" smtClean="0">
                <a:solidFill>
                  <a:prstClr val="black"/>
                </a:solidFill>
              </a:rPr>
              <a:t>Further incremental benefits</a:t>
            </a:r>
            <a:endParaRPr lang="en-GB" sz="700" dirty="0">
              <a:solidFill>
                <a:prstClr val="black"/>
              </a:solidFill>
            </a:endParaRPr>
          </a:p>
        </p:txBody>
      </p:sp>
      <p:pic>
        <p:nvPicPr>
          <p:cNvPr id="55" name="Picture 12" descr="C:\Users\jsauvageau\Desktop\4.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30115" y="65998"/>
            <a:ext cx="448019" cy="345652"/>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6500813" y="4639238"/>
            <a:ext cx="1982350" cy="323165"/>
          </a:xfrm>
          <a:prstGeom prst="rect">
            <a:avLst/>
          </a:prstGeom>
          <a:noFill/>
        </p:spPr>
        <p:txBody>
          <a:bodyPr wrap="square" lIns="0" tIns="0" rIns="0" bIns="0" rtlCol="0">
            <a:spAutoFit/>
          </a:bodyPr>
          <a:lstStyle/>
          <a:p>
            <a:pPr algn="ctr"/>
            <a:r>
              <a:rPr lang="en-GB" sz="1050" b="1" dirty="0" smtClean="0">
                <a:latin typeface="Arial" pitchFamily="34" charset="0"/>
                <a:cs typeface="Arial" pitchFamily="34" charset="0"/>
              </a:rPr>
              <a:t>Forecast savings per year Urban CCG (£m)</a:t>
            </a:r>
            <a:endParaRPr lang="en-GB" sz="1050" b="1" dirty="0">
              <a:latin typeface="Arial" pitchFamily="34" charset="0"/>
              <a:cs typeface="Arial" pitchFamily="34" charset="0"/>
            </a:endParaRPr>
          </a:p>
        </p:txBody>
      </p:sp>
      <p:pic>
        <p:nvPicPr>
          <p:cNvPr id="54" name="Picture 2" descr="C:\Users\jsauvageau\Desktop\3.png"/>
          <p:cNvPicPr>
            <a:picLocks noChangeAspect="1" noChangeArrowheads="1"/>
          </p:cNvPicPr>
          <p:nvPr/>
        </p:nvPicPr>
        <p:blipFill>
          <a:blip r:embed="rId3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34724" y="1800396"/>
            <a:ext cx="131727" cy="323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0057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4697757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956"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120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1600" dirty="0"/>
              <a:t>Key leads and further reading: case management and </a:t>
            </a:r>
            <a:r>
              <a:rPr lang="en-GB" sz="1600" dirty="0" smtClean="0"/>
              <a:t>coordinated </a:t>
            </a:r>
            <a:r>
              <a:rPr lang="en-GB" sz="1600" dirty="0"/>
              <a:t>care</a:t>
            </a:r>
          </a:p>
        </p:txBody>
      </p:sp>
      <p:sp>
        <p:nvSpPr>
          <p:cNvPr id="17"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36</a:t>
            </a:fld>
            <a:endParaRPr lang="en-GB" dirty="0">
              <a:solidFill>
                <a:prstClr val="black"/>
              </a:solidFill>
            </a:endParaRPr>
          </a:p>
        </p:txBody>
      </p:sp>
      <p:sp>
        <p:nvSpPr>
          <p:cNvPr id="8" name="Rectangle 7"/>
          <p:cNvSpPr/>
          <p:nvPr/>
        </p:nvSpPr>
        <p:spPr>
          <a:xfrm>
            <a:off x="655199" y="1376411"/>
            <a:ext cx="8147607" cy="241262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50" b="1" dirty="0" smtClean="0">
                <a:solidFill>
                  <a:prstClr val="black"/>
                </a:solidFill>
              </a:rPr>
              <a:t>‘Key leads’</a:t>
            </a:r>
          </a:p>
          <a:p>
            <a:pPr>
              <a:spcAft>
                <a:spcPts val="600"/>
              </a:spcAft>
            </a:pPr>
            <a:r>
              <a:rPr lang="en-GB" sz="1050" dirty="0" smtClean="0">
                <a:solidFill>
                  <a:prstClr val="black"/>
                </a:solidFill>
              </a:rPr>
              <a:t>Who could you speak to in order to find out how to do this intervention well? </a:t>
            </a:r>
            <a:endParaRPr lang="en-GB" sz="1050" dirty="0">
              <a:solidFill>
                <a:prstClr val="black"/>
              </a:solidFill>
            </a:endParaRPr>
          </a:p>
          <a:p>
            <a:pPr marL="171450" indent="-171450">
              <a:spcAft>
                <a:spcPts val="600"/>
              </a:spcAft>
              <a:buFont typeface="Arial" pitchFamily="34" charset="0"/>
              <a:buChar char="•"/>
            </a:pPr>
            <a:r>
              <a:rPr lang="en-GB" sz="1050" dirty="0" smtClean="0">
                <a:solidFill>
                  <a:prstClr val="black"/>
                </a:solidFill>
              </a:rPr>
              <a:t>Six sites were identified in the RAND analysis (see reference below) of the Integrated </a:t>
            </a:r>
            <a:r>
              <a:rPr lang="en-GB" sz="1050" dirty="0">
                <a:solidFill>
                  <a:prstClr val="black"/>
                </a:solidFill>
              </a:rPr>
              <a:t>C</a:t>
            </a:r>
            <a:r>
              <a:rPr lang="en-GB" sz="1050" dirty="0" smtClean="0">
                <a:solidFill>
                  <a:prstClr val="black"/>
                </a:solidFill>
              </a:rPr>
              <a:t>are </a:t>
            </a:r>
            <a:r>
              <a:rPr lang="en-GB" sz="1050" dirty="0">
                <a:solidFill>
                  <a:prstClr val="black"/>
                </a:solidFill>
              </a:rPr>
              <a:t>P</a:t>
            </a:r>
            <a:r>
              <a:rPr lang="en-GB" sz="1050" dirty="0" smtClean="0">
                <a:solidFill>
                  <a:prstClr val="black"/>
                </a:solidFill>
              </a:rPr>
              <a:t>ilots as adopting a case management approach. These provide strong examples of best practice. The sites are:</a:t>
            </a:r>
          </a:p>
          <a:p>
            <a:pPr marL="628650" lvl="1" indent="-171450">
              <a:spcAft>
                <a:spcPts val="600"/>
              </a:spcAft>
              <a:buFont typeface="Courier New" pitchFamily="49" charset="0"/>
              <a:buChar char="o"/>
            </a:pPr>
            <a:r>
              <a:rPr lang="en-GB" sz="1050" dirty="0" smtClean="0">
                <a:solidFill>
                  <a:prstClr val="black"/>
                </a:solidFill>
              </a:rPr>
              <a:t>Church View, Sunderland (Church View Medical Practice and City Hospitals Sunderland Foundation Trust)</a:t>
            </a:r>
          </a:p>
          <a:p>
            <a:pPr marL="628650" lvl="1" indent="-171450">
              <a:spcAft>
                <a:spcPts val="600"/>
              </a:spcAft>
              <a:buFont typeface="Courier New" pitchFamily="49" charset="0"/>
              <a:buChar char="o"/>
            </a:pPr>
            <a:r>
              <a:rPr lang="en-GB" sz="1050" dirty="0" smtClean="0">
                <a:solidFill>
                  <a:prstClr val="black"/>
                </a:solidFill>
              </a:rPr>
              <a:t>Cumbria (</a:t>
            </a:r>
            <a:r>
              <a:rPr lang="en-GB" sz="1050" dirty="0" err="1" smtClean="0">
                <a:solidFill>
                  <a:prstClr val="black"/>
                </a:solidFill>
              </a:rPr>
              <a:t>Cockermouth</a:t>
            </a:r>
            <a:r>
              <a:rPr lang="en-GB" sz="1050" dirty="0" smtClean="0">
                <a:solidFill>
                  <a:prstClr val="black"/>
                </a:solidFill>
              </a:rPr>
              <a:t>, </a:t>
            </a:r>
            <a:r>
              <a:rPr lang="en-GB" sz="1050" dirty="0" err="1" smtClean="0">
                <a:solidFill>
                  <a:prstClr val="black"/>
                </a:solidFill>
              </a:rPr>
              <a:t>Maryport</a:t>
            </a:r>
            <a:r>
              <a:rPr lang="en-GB" sz="1050" dirty="0" smtClean="0">
                <a:solidFill>
                  <a:prstClr val="black"/>
                </a:solidFill>
              </a:rPr>
              <a:t> and South Lakeland)</a:t>
            </a:r>
          </a:p>
          <a:p>
            <a:pPr marL="628650" lvl="1" indent="-171450">
              <a:spcAft>
                <a:spcPts val="600"/>
              </a:spcAft>
              <a:buFont typeface="Courier New" pitchFamily="49" charset="0"/>
              <a:buChar char="o"/>
            </a:pPr>
            <a:r>
              <a:rPr lang="en-GB" sz="1050" dirty="0" smtClean="0">
                <a:solidFill>
                  <a:prstClr val="black"/>
                </a:solidFill>
              </a:rPr>
              <a:t>Northamptonshire Integrated Care Partnership</a:t>
            </a:r>
          </a:p>
          <a:p>
            <a:pPr marL="628650" lvl="1" indent="-171450">
              <a:spcAft>
                <a:spcPts val="600"/>
              </a:spcAft>
              <a:buFont typeface="Courier New" pitchFamily="49" charset="0"/>
              <a:buChar char="o"/>
            </a:pPr>
            <a:r>
              <a:rPr lang="en-GB" sz="1050" dirty="0" smtClean="0">
                <a:solidFill>
                  <a:prstClr val="black"/>
                </a:solidFill>
              </a:rPr>
              <a:t>Norfolk Integrated Care Network</a:t>
            </a:r>
          </a:p>
          <a:p>
            <a:pPr marL="628650" lvl="1" indent="-171450">
              <a:spcAft>
                <a:spcPts val="600"/>
              </a:spcAft>
              <a:buFont typeface="Courier New" pitchFamily="49" charset="0"/>
              <a:buChar char="o"/>
            </a:pPr>
            <a:r>
              <a:rPr lang="en-GB" sz="1050" dirty="0" smtClean="0">
                <a:solidFill>
                  <a:prstClr val="black"/>
                </a:solidFill>
              </a:rPr>
              <a:t>Northumbria</a:t>
            </a:r>
          </a:p>
          <a:p>
            <a:pPr marL="628650" lvl="1" indent="-171450">
              <a:spcAft>
                <a:spcPts val="600"/>
              </a:spcAft>
              <a:buFont typeface="Courier New" pitchFamily="49" charset="0"/>
              <a:buChar char="o"/>
            </a:pPr>
            <a:r>
              <a:rPr lang="en-GB" sz="1050" dirty="0" smtClean="0">
                <a:solidFill>
                  <a:prstClr val="black"/>
                </a:solidFill>
              </a:rPr>
              <a:t>Principia Partners in Health, Nottinghamshire</a:t>
            </a:r>
            <a:endParaRPr lang="en-GB" sz="1050" dirty="0">
              <a:solidFill>
                <a:prstClr val="black"/>
              </a:solidFill>
            </a:endParaRPr>
          </a:p>
          <a:p>
            <a:pPr marL="628650" lvl="1" indent="-171450">
              <a:spcAft>
                <a:spcPts val="600"/>
              </a:spcAft>
              <a:buFont typeface="Courier New" pitchFamily="49" charset="0"/>
              <a:buChar char="o"/>
            </a:pPr>
            <a:endParaRPr lang="en-GB" sz="1050" dirty="0" smtClean="0">
              <a:solidFill>
                <a:prstClr val="black"/>
              </a:solidFill>
            </a:endParaRPr>
          </a:p>
        </p:txBody>
      </p:sp>
      <p:sp>
        <p:nvSpPr>
          <p:cNvPr id="9" name="Rectangle 8"/>
          <p:cNvSpPr/>
          <p:nvPr/>
        </p:nvSpPr>
        <p:spPr>
          <a:xfrm>
            <a:off x="655199" y="3933304"/>
            <a:ext cx="8152358" cy="223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50" b="1" dirty="0" smtClean="0">
                <a:solidFill>
                  <a:prstClr val="black"/>
                </a:solidFill>
              </a:rPr>
              <a:t>Further reading</a:t>
            </a:r>
          </a:p>
          <a:p>
            <a:pPr>
              <a:spcAft>
                <a:spcPts val="600"/>
              </a:spcAft>
            </a:pPr>
            <a:r>
              <a:rPr lang="en-GB" sz="1050" dirty="0" smtClean="0">
                <a:solidFill>
                  <a:prstClr val="black"/>
                </a:solidFill>
              </a:rPr>
              <a:t>To help you read around this intervention, we have assembled a list of the literature which we have found most useful. </a:t>
            </a:r>
          </a:p>
          <a:p>
            <a:pPr marL="171450" indent="-171450">
              <a:spcAft>
                <a:spcPts val="600"/>
              </a:spcAft>
              <a:buFont typeface="Arial" pitchFamily="34" charset="0"/>
              <a:buChar char="•"/>
              <a:defRPr/>
            </a:pPr>
            <a:r>
              <a:rPr lang="en-GB" sz="1050" dirty="0">
                <a:solidFill>
                  <a:prstClr val="black"/>
                </a:solidFill>
                <a:cs typeface="Arial" charset="0"/>
              </a:rPr>
              <a:t>National Evaluation of the DoH Integrated Care Pilots (RAND Europe, 2012</a:t>
            </a:r>
            <a:r>
              <a:rPr lang="en-GB" sz="1050" dirty="0" smtClean="0">
                <a:solidFill>
                  <a:prstClr val="black"/>
                </a:solidFill>
                <a:cs typeface="Arial" charset="0"/>
              </a:rPr>
              <a:t>)</a:t>
            </a:r>
          </a:p>
          <a:p>
            <a:pPr marL="171450" indent="-171450">
              <a:spcAft>
                <a:spcPts val="600"/>
              </a:spcAft>
              <a:buFont typeface="Arial" pitchFamily="34" charset="0"/>
              <a:buChar char="•"/>
              <a:defRPr/>
            </a:pPr>
            <a:r>
              <a:rPr lang="en-GB" sz="1050" dirty="0" smtClean="0">
                <a:solidFill>
                  <a:prstClr val="black"/>
                </a:solidFill>
                <a:cs typeface="Arial" charset="0"/>
              </a:rPr>
              <a:t>Frontier Economics, ‘Enablers and barriers to integrated care and implication for Monitor’ (2012)</a:t>
            </a:r>
          </a:p>
          <a:p>
            <a:pPr marL="171450" indent="-171450">
              <a:spcAft>
                <a:spcPts val="600"/>
              </a:spcAft>
              <a:buFont typeface="Arial" pitchFamily="34" charset="0"/>
              <a:buChar char="•"/>
              <a:defRPr/>
            </a:pPr>
            <a:r>
              <a:rPr lang="en-GB" sz="1050" dirty="0" smtClean="0">
                <a:solidFill>
                  <a:prstClr val="black"/>
                </a:solidFill>
              </a:rPr>
              <a:t>'The </a:t>
            </a:r>
            <a:r>
              <a:rPr lang="en-GB" sz="1050" dirty="0">
                <a:solidFill>
                  <a:prstClr val="black"/>
                </a:solidFill>
              </a:rPr>
              <a:t>development and impact of the British Heart Foundation and Big Lottery Fund heart failure specialist nurse services in England: Final Report' (University of </a:t>
            </a:r>
            <a:r>
              <a:rPr lang="en-GB" sz="1050" dirty="0" smtClean="0">
                <a:solidFill>
                  <a:prstClr val="black"/>
                </a:solidFill>
              </a:rPr>
              <a:t>York, 2008)</a:t>
            </a:r>
          </a:p>
          <a:p>
            <a:pPr marL="171450" indent="-171450">
              <a:spcAft>
                <a:spcPts val="600"/>
              </a:spcAft>
              <a:buFont typeface="Arial" pitchFamily="34" charset="0"/>
              <a:buChar char="•"/>
              <a:defRPr/>
            </a:pPr>
            <a:r>
              <a:rPr lang="en-GB" sz="1050" dirty="0" smtClean="0">
                <a:solidFill>
                  <a:prstClr val="black"/>
                </a:solidFill>
              </a:rPr>
              <a:t>Rich </a:t>
            </a:r>
            <a:r>
              <a:rPr lang="en-GB" sz="1050" i="1" dirty="0">
                <a:solidFill>
                  <a:prstClr val="black"/>
                </a:solidFill>
              </a:rPr>
              <a:t>et al</a:t>
            </a:r>
            <a:r>
              <a:rPr lang="en-GB" sz="1050" dirty="0">
                <a:solidFill>
                  <a:prstClr val="black"/>
                </a:solidFill>
              </a:rPr>
              <a:t>, 'A Multidisciplinary Intervention to Prevent the Readmission of Elderly Patients with Congestive Heart </a:t>
            </a:r>
            <a:r>
              <a:rPr lang="en-GB" sz="1050" dirty="0" smtClean="0">
                <a:solidFill>
                  <a:prstClr val="black"/>
                </a:solidFill>
              </a:rPr>
              <a:t>Failure' (1995) </a:t>
            </a:r>
            <a:r>
              <a:rPr lang="en-GB" sz="1050" i="1" dirty="0" smtClean="0">
                <a:solidFill>
                  <a:prstClr val="black"/>
                </a:solidFill>
              </a:rPr>
              <a:t>N </a:t>
            </a:r>
            <a:r>
              <a:rPr lang="en-GB" sz="1050" i="1" dirty="0" err="1">
                <a:solidFill>
                  <a:prstClr val="black"/>
                </a:solidFill>
              </a:rPr>
              <a:t>Engl</a:t>
            </a:r>
            <a:r>
              <a:rPr lang="en-GB" sz="1050" i="1" dirty="0">
                <a:solidFill>
                  <a:prstClr val="black"/>
                </a:solidFill>
              </a:rPr>
              <a:t> J </a:t>
            </a:r>
            <a:r>
              <a:rPr lang="en-GB" sz="1050" i="1" dirty="0">
                <a:solidFill>
                  <a:schemeClr val="tx1"/>
                </a:solidFill>
              </a:rPr>
              <a:t>Med </a:t>
            </a:r>
            <a:r>
              <a:rPr lang="en-GB" sz="1050" dirty="0">
                <a:solidFill>
                  <a:schemeClr val="tx1"/>
                </a:solidFill>
              </a:rPr>
              <a:t>333:1190-1195 </a:t>
            </a:r>
            <a:endParaRPr lang="en-GB" sz="1050" dirty="0" smtClean="0">
              <a:solidFill>
                <a:schemeClr val="tx1"/>
              </a:solidFill>
            </a:endParaRPr>
          </a:p>
          <a:p>
            <a:pPr marL="171450" indent="-171450">
              <a:spcAft>
                <a:spcPts val="600"/>
              </a:spcAft>
              <a:buFont typeface="Arial" pitchFamily="34" charset="0"/>
              <a:buChar char="•"/>
              <a:defRPr/>
            </a:pPr>
            <a:r>
              <a:rPr lang="en-GB" sz="1050" dirty="0" err="1" smtClean="0">
                <a:solidFill>
                  <a:schemeClr val="tx1"/>
                </a:solidFill>
              </a:rPr>
              <a:t>Bardsley</a:t>
            </a:r>
            <a:r>
              <a:rPr lang="en-GB" sz="1050" dirty="0" smtClean="0">
                <a:solidFill>
                  <a:schemeClr val="tx1"/>
                </a:solidFill>
              </a:rPr>
              <a:t> </a:t>
            </a:r>
            <a:r>
              <a:rPr lang="en-GB" sz="1050" i="1" dirty="0" smtClean="0">
                <a:solidFill>
                  <a:schemeClr val="tx1"/>
                </a:solidFill>
              </a:rPr>
              <a:t>et al</a:t>
            </a:r>
            <a:r>
              <a:rPr lang="en-GB" sz="1050" dirty="0" smtClean="0">
                <a:solidFill>
                  <a:schemeClr val="tx1"/>
                </a:solidFill>
              </a:rPr>
              <a:t>, ‘Evaluating integrated and community-based care’ (Nuffield Trust, 2013)</a:t>
            </a:r>
          </a:p>
          <a:p>
            <a:pPr marL="171450" indent="-171450">
              <a:spcAft>
                <a:spcPts val="600"/>
              </a:spcAft>
              <a:buFont typeface="Arial" pitchFamily="34" charset="0"/>
              <a:buChar char="•"/>
              <a:defRPr/>
            </a:pPr>
            <a:r>
              <a:rPr lang="en-GB" sz="1050" dirty="0">
                <a:solidFill>
                  <a:schemeClr val="tx1"/>
                </a:solidFill>
                <a:cs typeface="Arial" charset="0"/>
              </a:rPr>
              <a:t>Patient-centred care resource centre by the Health Foundation </a:t>
            </a:r>
            <a:r>
              <a:rPr lang="en-GB" sz="1050" dirty="0">
                <a:solidFill>
                  <a:schemeClr val="tx1"/>
                </a:solidFill>
                <a:cs typeface="Arial" charset="0"/>
                <a:hlinkClick r:id="rId8"/>
              </a:rPr>
              <a:t>http://personcentredcare.health.org.uk</a:t>
            </a:r>
            <a:r>
              <a:rPr lang="en-GB" sz="1050" dirty="0" smtClean="0">
                <a:solidFill>
                  <a:schemeClr val="tx1"/>
                </a:solidFill>
                <a:cs typeface="Arial" charset="0"/>
                <a:hlinkClick r:id="rId8"/>
              </a:rPr>
              <a:t>/</a:t>
            </a:r>
            <a:endParaRPr lang="en-GB" sz="1050" dirty="0">
              <a:solidFill>
                <a:schemeClr val="tx1"/>
              </a:solidFill>
            </a:endParaRPr>
          </a:p>
        </p:txBody>
      </p:sp>
      <p:pic>
        <p:nvPicPr>
          <p:cNvPr id="10" name="Picture 2" descr="C:\Users\jsauvageau\Desktop\4.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8470" y="1376412"/>
            <a:ext cx="197338" cy="4303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agmasrv1\sso$\Gestion_Deloitte\Global_Brand\- Templates\Icons\Iconography Deloitte\Icons Color Library\Icon_Book_LBLu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603" y="3933056"/>
            <a:ext cx="502841" cy="4565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C:\Users\jsauvageau\Desktop\4.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115" y="65998"/>
            <a:ext cx="448019" cy="345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8081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8706310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979"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120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dirty="0"/>
              <a:t>The High Impact Interventions</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37</a:t>
            </a:fld>
            <a:endParaRPr lang="en-GB" dirty="0">
              <a:solidFill>
                <a:prstClr val="black"/>
              </a:solidFill>
            </a:endParaRPr>
          </a:p>
        </p:txBody>
      </p:sp>
      <p:grpSp>
        <p:nvGrpSpPr>
          <p:cNvPr id="2" name="Group 1"/>
          <p:cNvGrpSpPr/>
          <p:nvPr/>
        </p:nvGrpSpPr>
        <p:grpSpPr>
          <a:xfrm>
            <a:off x="335799" y="1401539"/>
            <a:ext cx="8677572" cy="4873129"/>
            <a:chOff x="335799" y="1536449"/>
            <a:chExt cx="8677572" cy="4873129"/>
          </a:xfrm>
        </p:grpSpPr>
        <p:sp>
          <p:nvSpPr>
            <p:cNvPr id="94" name="TextBox 93"/>
            <p:cNvSpPr txBox="1"/>
            <p:nvPr/>
          </p:nvSpPr>
          <p:spPr>
            <a:xfrm>
              <a:off x="788890" y="1536449"/>
              <a:ext cx="8224481" cy="4873129"/>
            </a:xfrm>
            <a:prstGeom prst="rect">
              <a:avLst/>
            </a:prstGeom>
            <a:noFill/>
          </p:spPr>
          <p:txBody>
            <a:bodyPr wrap="square" lIns="0" tIns="0" rIns="0" bIns="0" rtlCol="0">
              <a:spAutoFit/>
            </a:bodyPr>
            <a:lstStyle/>
            <a:p>
              <a:pPr>
                <a:spcAft>
                  <a:spcPts val="350"/>
                </a:spcAft>
                <a:defRPr/>
              </a:pPr>
              <a:r>
                <a:rPr lang="en-US" b="1" dirty="0" smtClean="0">
                  <a:solidFill>
                    <a:srgbClr val="FFFFFF">
                      <a:lumMod val="75000"/>
                    </a:srgbClr>
                  </a:solidFill>
                </a:rPr>
                <a:t>1. Early diagnosis</a:t>
              </a:r>
            </a:p>
            <a:p>
              <a:pPr marL="228600" indent="-228600">
                <a:spcAft>
                  <a:spcPts val="350"/>
                </a:spcAft>
                <a:buFontTx/>
                <a:buAutoNum type="arabicPeriod"/>
                <a:defRPr/>
              </a:pPr>
              <a:endParaRPr lang="en-US" b="1" dirty="0">
                <a:solidFill>
                  <a:srgbClr val="FFFFFF">
                    <a:lumMod val="75000"/>
                  </a:srgbClr>
                </a:solidFill>
              </a:endParaRPr>
            </a:p>
            <a:p>
              <a:pPr>
                <a:spcAft>
                  <a:spcPts val="350"/>
                </a:spcAft>
              </a:pPr>
              <a:r>
                <a:rPr lang="en-GB" b="1" dirty="0" smtClean="0">
                  <a:solidFill>
                    <a:srgbClr val="FFFFFF">
                      <a:lumMod val="75000"/>
                    </a:srgbClr>
                  </a:solidFill>
                  <a:cs typeface="Arial" charset="0"/>
                </a:rPr>
                <a:t>2. </a:t>
              </a:r>
              <a:r>
                <a:rPr lang="en-GB" b="1" dirty="0">
                  <a:solidFill>
                    <a:srgbClr val="FFFFFF">
                      <a:lumMod val="75000"/>
                    </a:srgbClr>
                  </a:solidFill>
                  <a:cs typeface="Arial" charset="0"/>
                </a:rPr>
                <a:t>Reducing variability within primary care by optimising medicines use</a:t>
              </a:r>
            </a:p>
            <a:p>
              <a:pPr>
                <a:spcAft>
                  <a:spcPts val="350"/>
                </a:spcAft>
                <a:defRPr/>
              </a:pPr>
              <a:endParaRPr lang="en-US" b="1" dirty="0" smtClean="0">
                <a:solidFill>
                  <a:srgbClr val="FFFFFF">
                    <a:lumMod val="75000"/>
                  </a:srgbClr>
                </a:solidFill>
              </a:endParaRPr>
            </a:p>
            <a:p>
              <a:pPr>
                <a:spcAft>
                  <a:spcPts val="350"/>
                </a:spcAft>
                <a:defRPr/>
              </a:pPr>
              <a:r>
                <a:rPr lang="en-US" b="1" dirty="0" smtClean="0">
                  <a:solidFill>
                    <a:srgbClr val="FFFFFF">
                      <a:lumMod val="75000"/>
                    </a:srgbClr>
                  </a:solidFill>
                </a:rPr>
                <a:t>3. </a:t>
              </a:r>
              <a:r>
                <a:rPr lang="en-US" b="1" dirty="0">
                  <a:solidFill>
                    <a:srgbClr val="FFFFFF">
                      <a:lumMod val="75000"/>
                    </a:srgbClr>
                  </a:solidFill>
                </a:rPr>
                <a:t>Self-management: patient-carer </a:t>
              </a:r>
              <a:r>
                <a:rPr lang="en-US" b="1" dirty="0" smtClean="0">
                  <a:solidFill>
                    <a:srgbClr val="FFFFFF">
                      <a:lumMod val="75000"/>
                    </a:srgbClr>
                  </a:solidFill>
                </a:rPr>
                <a:t>communities</a:t>
              </a:r>
              <a:endParaRPr lang="en-US" b="1" dirty="0">
                <a:solidFill>
                  <a:srgbClr val="FFFFFF">
                    <a:lumMod val="75000"/>
                  </a:srgbClr>
                </a:solidFill>
              </a:endParaRPr>
            </a:p>
            <a:p>
              <a:pPr>
                <a:spcAft>
                  <a:spcPts val="350"/>
                </a:spcAft>
                <a:defRPr/>
              </a:pPr>
              <a:endParaRPr lang="en-US" b="1" dirty="0" smtClean="0">
                <a:solidFill>
                  <a:srgbClr val="FFFFFF">
                    <a:lumMod val="75000"/>
                  </a:srgbClr>
                </a:solidFill>
              </a:endParaRPr>
            </a:p>
            <a:p>
              <a:pPr>
                <a:spcAft>
                  <a:spcPts val="350"/>
                </a:spcAft>
                <a:defRPr/>
              </a:pPr>
              <a:r>
                <a:rPr lang="en-US" b="1" dirty="0" smtClean="0">
                  <a:solidFill>
                    <a:srgbClr val="FFFFFF">
                      <a:lumMod val="75000"/>
                    </a:srgbClr>
                  </a:solidFill>
                </a:rPr>
                <a:t>4. Telehealth/telecare</a:t>
              </a:r>
            </a:p>
            <a:p>
              <a:pPr>
                <a:spcAft>
                  <a:spcPts val="350"/>
                </a:spcAft>
                <a:defRPr/>
              </a:pPr>
              <a:endParaRPr lang="en-US" b="1" dirty="0" smtClean="0">
                <a:solidFill>
                  <a:srgbClr val="FFFFFF">
                    <a:lumMod val="75000"/>
                  </a:srgbClr>
                </a:solidFill>
              </a:endParaRPr>
            </a:p>
            <a:p>
              <a:pPr>
                <a:spcAft>
                  <a:spcPts val="350"/>
                </a:spcAft>
                <a:defRPr/>
              </a:pPr>
              <a:r>
                <a:rPr lang="en-US" b="1" dirty="0" smtClean="0">
                  <a:solidFill>
                    <a:srgbClr val="FFFFFF">
                      <a:lumMod val="75000"/>
                    </a:srgbClr>
                  </a:solidFill>
                </a:rPr>
                <a:t>5. Case </a:t>
              </a:r>
              <a:r>
                <a:rPr lang="en-US" b="1" dirty="0">
                  <a:solidFill>
                    <a:srgbClr val="FFFFFF">
                      <a:lumMod val="75000"/>
                    </a:srgbClr>
                  </a:solidFill>
                </a:rPr>
                <a:t>management and coordinated </a:t>
              </a:r>
              <a:r>
                <a:rPr lang="en-US" b="1" dirty="0" smtClean="0">
                  <a:solidFill>
                    <a:srgbClr val="FFFFFF">
                      <a:lumMod val="75000"/>
                    </a:srgbClr>
                  </a:solidFill>
                </a:rPr>
                <a:t>care</a:t>
              </a:r>
              <a:endParaRPr lang="en-US" b="1" dirty="0">
                <a:solidFill>
                  <a:srgbClr val="FFFFFF">
                    <a:lumMod val="75000"/>
                  </a:srgbClr>
                </a:solidFill>
              </a:endParaRPr>
            </a:p>
            <a:p>
              <a:pPr>
                <a:spcAft>
                  <a:spcPts val="350"/>
                </a:spcAft>
                <a:defRPr/>
              </a:pPr>
              <a:endParaRPr lang="en-US" b="1" dirty="0" smtClean="0">
                <a:solidFill>
                  <a:srgbClr val="FFFFFF">
                    <a:lumMod val="75000"/>
                  </a:srgbClr>
                </a:solidFill>
              </a:endParaRPr>
            </a:p>
            <a:p>
              <a:pPr>
                <a:spcAft>
                  <a:spcPts val="350"/>
                </a:spcAft>
                <a:defRPr/>
              </a:pPr>
              <a:r>
                <a:rPr lang="en-US" b="1" dirty="0" smtClean="0">
                  <a:solidFill>
                    <a:srgbClr val="00ADC6"/>
                  </a:solidFill>
                </a:rPr>
                <a:t>6. Mental </a:t>
              </a:r>
              <a:r>
                <a:rPr lang="en-US" b="1" dirty="0">
                  <a:solidFill>
                    <a:srgbClr val="00ADC6"/>
                  </a:solidFill>
                </a:rPr>
                <a:t>Health – Rapid Assessment Interface and Discharge (RAID</a:t>
              </a:r>
              <a:r>
                <a:rPr lang="en-US" b="1" dirty="0" smtClean="0">
                  <a:solidFill>
                    <a:srgbClr val="00ADC6"/>
                  </a:solidFill>
                </a:rPr>
                <a:t>)</a:t>
              </a:r>
              <a:endParaRPr lang="en-US" b="1" dirty="0">
                <a:solidFill>
                  <a:srgbClr val="00ADC6"/>
                </a:solidFill>
              </a:endParaRPr>
            </a:p>
            <a:p>
              <a:pPr>
                <a:spcAft>
                  <a:spcPts val="350"/>
                </a:spcAft>
                <a:defRPr/>
              </a:pPr>
              <a:endParaRPr lang="en-US" b="1" dirty="0" smtClean="0">
                <a:solidFill>
                  <a:srgbClr val="FFFFFF">
                    <a:lumMod val="75000"/>
                  </a:srgbClr>
                </a:solidFill>
              </a:endParaRPr>
            </a:p>
            <a:p>
              <a:pPr>
                <a:spcAft>
                  <a:spcPts val="350"/>
                </a:spcAft>
              </a:pPr>
              <a:r>
                <a:rPr lang="en-GB" b="1" dirty="0" smtClean="0">
                  <a:solidFill>
                    <a:srgbClr val="FFFFFF">
                      <a:lumMod val="75000"/>
                    </a:srgbClr>
                  </a:solidFill>
                  <a:cs typeface="Arial" charset="0"/>
                </a:rPr>
                <a:t>7. Dementia Pathway</a:t>
              </a:r>
              <a:endParaRPr lang="en-GB" b="1" dirty="0">
                <a:solidFill>
                  <a:srgbClr val="FFFFFF">
                    <a:lumMod val="75000"/>
                  </a:srgbClr>
                </a:solidFill>
                <a:cs typeface="Arial" charset="0"/>
              </a:endParaRPr>
            </a:p>
            <a:p>
              <a:pPr>
                <a:spcAft>
                  <a:spcPts val="350"/>
                </a:spcAft>
                <a:defRPr/>
              </a:pPr>
              <a:endParaRPr lang="en-US" b="1" dirty="0" smtClean="0">
                <a:solidFill>
                  <a:srgbClr val="FFFFFF">
                    <a:lumMod val="75000"/>
                  </a:srgbClr>
                </a:solidFill>
              </a:endParaRPr>
            </a:p>
            <a:p>
              <a:pPr>
                <a:spcAft>
                  <a:spcPts val="350"/>
                </a:spcAft>
                <a:defRPr/>
              </a:pPr>
              <a:r>
                <a:rPr lang="en-US" b="1" dirty="0" smtClean="0">
                  <a:solidFill>
                    <a:srgbClr val="FFFFFF">
                      <a:lumMod val="75000"/>
                    </a:srgbClr>
                  </a:solidFill>
                </a:rPr>
                <a:t>8. Palliative care</a:t>
              </a:r>
              <a:endParaRPr lang="en-US" b="1" dirty="0">
                <a:solidFill>
                  <a:srgbClr val="FFFFFF">
                    <a:lumMod val="75000"/>
                  </a:srgbClr>
                </a:solidFill>
              </a:endParaRPr>
            </a:p>
          </p:txBody>
        </p:sp>
        <p:pic>
          <p:nvPicPr>
            <p:cNvPr id="17" name="Picture 6" descr="\\Cagmasrv1\sso$\Gestion_Deloitte\Global_Brand\- Templates\Icons\Iconography Deloitte\Icon_Laptop_DarkGreen.png"/>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3508469"/>
              <a:ext cx="336377" cy="3561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jsauvageau\Desktop\5.png"/>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5305152"/>
              <a:ext cx="336377" cy="41004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C:\Users\jsauvageau\Desktop\2.png"/>
            <p:cNvPicPr>
              <a:picLocks noChangeAspect="1" noChangeArrowheads="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6001020"/>
              <a:ext cx="336377" cy="27401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6" descr="C:\Users\davichapman\Documents\Research Services\Icons Color Library\Icon_People_group_MBlue.png"/>
            <p:cNvPicPr>
              <a:picLocks noChangeAspect="1" noChangeArrowheads="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2845319"/>
              <a:ext cx="336377" cy="31241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1" descr="C:\Users\davichapman\Documents\Research Services\Icons Color Library\Icon_Capsule_DGray.png"/>
            <p:cNvPicPr>
              <a:picLocks noChangeAspect="1" noChangeArrowheads="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2235105"/>
              <a:ext cx="336377" cy="33574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C:\Users\jsauvageau\Desktop\4.png"/>
            <p:cNvPicPr>
              <a:picLocks noChangeAspect="1" noChangeArrowheads="1"/>
            </p:cNvPicPr>
            <p:nvPr/>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4207283"/>
              <a:ext cx="336377" cy="25951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7" descr="\\Cagmasrv1\sso$\Gestion_Deloitte\Global_Brand\- Templates\Icons\Iconography Deloitte\Icon_Stethoscope_Green.png"/>
            <p:cNvPicPr>
              <a:picLocks noChangeAspect="1" noChangeArrowheads="1"/>
            </p:cNvPicPr>
            <p:nvPr/>
          </p:nvPicPr>
          <p:blipFill>
            <a:blip r:embed="rId14" cstate="print">
              <a:duotone>
                <a:schemeClr val="bg2">
                  <a:shade val="45000"/>
                  <a:satMod val="135000"/>
                </a:schemeClr>
                <a:prstClr val="white"/>
              </a:duotone>
              <a:extLst>
                <a:ext uri="{BEBA8EAE-BF5A-486C-A8C5-ECC9F3942E4B}">
                  <a14:imgProps xmlns:a14="http://schemas.microsoft.com/office/drawing/2010/main">
                    <a14:imgLayer r:embed="rId1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35799" y="1567616"/>
              <a:ext cx="336377" cy="38257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8" descr="C:\Users\jsauvageau\Desktop\3.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35799" y="4806321"/>
              <a:ext cx="336377" cy="3027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204866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8816473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003"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Case study: mental health </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38</a:t>
            </a:fld>
            <a:endParaRPr lang="en-GB">
              <a:solidFill>
                <a:prstClr val="black"/>
              </a:solidFill>
            </a:endParaRPr>
          </a:p>
        </p:txBody>
      </p:sp>
      <p:sp>
        <p:nvSpPr>
          <p:cNvPr id="2" name="Text Placeholder 1"/>
          <p:cNvSpPr>
            <a:spLocks noGrp="1"/>
          </p:cNvSpPr>
          <p:nvPr>
            <p:ph type="body" sz="quarter" idx="13"/>
          </p:nvPr>
        </p:nvSpPr>
        <p:spPr>
          <a:xfrm>
            <a:off x="358774" y="1243308"/>
            <a:ext cx="8499600" cy="463846"/>
          </a:xfrm>
        </p:spPr>
        <p:txBody>
          <a:bodyPr/>
          <a:lstStyle/>
          <a:p>
            <a:r>
              <a:rPr lang="en-GB" dirty="0">
                <a:solidFill>
                  <a:prstClr val="black"/>
                </a:solidFill>
                <a:cs typeface="Arial" charset="0"/>
              </a:rPr>
              <a:t>An effective liaison psychiatry service offers the prospect of improving health and wellbeing for patients with a mental illness and promotes early supported discharge from an acute </a:t>
            </a:r>
            <a:r>
              <a:rPr lang="en-GB" dirty="0" smtClean="0">
                <a:solidFill>
                  <a:prstClr val="black"/>
                </a:solidFill>
                <a:cs typeface="Arial" charset="0"/>
              </a:rPr>
              <a:t>setting</a:t>
            </a:r>
            <a:endParaRPr lang="en-GB"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545290062"/>
              </p:ext>
            </p:extLst>
          </p:nvPr>
        </p:nvGraphicFramePr>
        <p:xfrm>
          <a:off x="355434" y="1791854"/>
          <a:ext cx="8389194" cy="44196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17428"/>
                <a:gridCol w="7171766"/>
              </a:tblGrid>
              <a:tr h="525195">
                <a:tc>
                  <a:txBody>
                    <a:bodyPr/>
                    <a:lstStyle/>
                    <a:p>
                      <a:r>
                        <a:rPr lang="en-GB" sz="1000" dirty="0" smtClean="0">
                          <a:solidFill>
                            <a:schemeClr val="tx1"/>
                          </a:solidFill>
                          <a:latin typeface="+mj-lt"/>
                        </a:rPr>
                        <a:t>Name and source of literature</a:t>
                      </a:r>
                      <a:endParaRPr lang="en-GB" sz="1000"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l" eaLnBrk="1" hangingPunct="1"/>
                      <a:r>
                        <a:rPr lang="en-GB" sz="1000" b="0" dirty="0" smtClean="0">
                          <a:solidFill>
                            <a:schemeClr val="tx1"/>
                          </a:solidFill>
                          <a:latin typeface="+mj-lt"/>
                          <a:cs typeface="Arial" charset="0"/>
                        </a:rPr>
                        <a:t>Rapid Assessment Interface and Discharge (RAID) at City Hospital, Birmingham. Impact</a:t>
                      </a:r>
                      <a:r>
                        <a:rPr lang="en-GB" sz="1000" b="0" baseline="0" dirty="0" smtClean="0">
                          <a:solidFill>
                            <a:schemeClr val="tx1"/>
                          </a:solidFill>
                          <a:latin typeface="+mj-lt"/>
                          <a:cs typeface="Arial" charset="0"/>
                        </a:rPr>
                        <a:t> assessed in: “Parsonage &amp; </a:t>
                      </a:r>
                      <a:r>
                        <a:rPr lang="en-GB" sz="1000" b="0" baseline="0" dirty="0" err="1" smtClean="0">
                          <a:solidFill>
                            <a:schemeClr val="tx1"/>
                          </a:solidFill>
                          <a:latin typeface="+mj-lt"/>
                          <a:cs typeface="Arial" charset="0"/>
                        </a:rPr>
                        <a:t>Fossey</a:t>
                      </a:r>
                      <a:r>
                        <a:rPr lang="en-GB" sz="1000" b="0" baseline="0" dirty="0" smtClean="0">
                          <a:solidFill>
                            <a:schemeClr val="tx1"/>
                          </a:solidFill>
                          <a:latin typeface="+mj-lt"/>
                          <a:cs typeface="Arial" charset="0"/>
                        </a:rPr>
                        <a:t>, Economic evaluation of a liaison psychiatry service( LSE, 2011)”</a:t>
                      </a:r>
                    </a:p>
                    <a:p>
                      <a:pPr algn="l" eaLnBrk="1" hangingPunct="1"/>
                      <a:r>
                        <a:rPr lang="en-GB" sz="1000" dirty="0" smtClean="0">
                          <a:hlinkClick r:id="rId7"/>
                        </a:rPr>
                        <a:t>http://www.centreformentalhealth.org.uk/pdfs/economic_evaluation.pdf</a:t>
                      </a:r>
                      <a:endParaRPr lang="en-GB" sz="1000" b="0" dirty="0" smtClean="0">
                        <a:solidFill>
                          <a:schemeClr val="tx1"/>
                        </a:solidFill>
                        <a:latin typeface="+mj-lt"/>
                        <a:cs typeface="Arial" charset="0"/>
                      </a:endParaRPr>
                    </a:p>
                  </a:txBody>
                  <a:tcPr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962858">
                <a:tc>
                  <a:txBody>
                    <a:bodyPr/>
                    <a:lstStyle/>
                    <a:p>
                      <a:r>
                        <a:rPr lang="en-GB" sz="1000" b="1" dirty="0" smtClean="0">
                          <a:solidFill>
                            <a:schemeClr val="tx1"/>
                          </a:solidFill>
                          <a:latin typeface="+mj-lt"/>
                        </a:rPr>
                        <a:t>Description of intervention</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smtClean="0">
                          <a:solidFill>
                            <a:schemeClr val="tx1"/>
                          </a:solidFill>
                          <a:latin typeface="+mj-lt"/>
                          <a:ea typeface="+mn-ea"/>
                          <a:cs typeface="Arial" charset="0"/>
                        </a:rPr>
                        <a:t>Psychiatric liaison services provide mental health care to people being treated for physical health conditions in general hospitals. The co-occurrence of mental and physical health problems is very common among these patients, often leading to poorer health outcomes and increased health care costs.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kern="1200" dirty="0" smtClean="0">
                        <a:solidFill>
                          <a:schemeClr val="tx1"/>
                        </a:solidFill>
                        <a:latin typeface="+mj-lt"/>
                        <a:ea typeface="+mn-ea"/>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smtClean="0">
                          <a:solidFill>
                            <a:schemeClr val="tx1"/>
                          </a:solidFill>
                          <a:latin typeface="+mj-lt"/>
                          <a:ea typeface="+mn-ea"/>
                          <a:cs typeface="Arial" charset="0"/>
                        </a:rPr>
                        <a:t>RAID offers comprehensive mental health support, available 24/7, to all people aged over 16 within the hospital. At the time of assessment, the RAID service was provided by Birmingham and Solihull Mental Health NHS Foundation Trust and commissioned jointly by Heart of Birmingham and Sandwell PCTs.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kern="1200" dirty="0" smtClean="0">
                        <a:solidFill>
                          <a:schemeClr val="tx1"/>
                        </a:solidFill>
                        <a:latin typeface="+mj-lt"/>
                        <a:ea typeface="+mn-ea"/>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smtClean="0">
                          <a:solidFill>
                            <a:schemeClr val="tx1"/>
                          </a:solidFill>
                          <a:latin typeface="+mj-lt"/>
                          <a:ea typeface="+mn-ea"/>
                          <a:cs typeface="Arial" charset="0"/>
                        </a:rPr>
                        <a:t>The service offers a comprehensive range of mental health specialities within one multi-disciplinary team, so that all patients over the age of 16 (including those who self-harm, have substance misuse issues or have mental health difficulties commonly associated with old age, including dementia) can be assessed, treated, signposted or referred appropriately regardless of age, address, presenting complaint, time of presentation or severity. The service operates 24 hours a day, 7 days week, emphasising rapid response. The service also provides formal teaching and informal training on mental health to acute staff throughout the hospital - a key feature to widen its impact beyond patients seen directly by RAID staff.</a:t>
                      </a:r>
                      <a:endParaRPr lang="en-GB" sz="1800" b="0" i="0" u="none" strike="noStrike" kern="1200" baseline="0" dirty="0" smtClean="0">
                        <a:solidFill>
                          <a:schemeClr val="dk1"/>
                        </a:solidFill>
                        <a:latin typeface="+mn-lt"/>
                        <a:ea typeface="+mn-ea"/>
                        <a:cs typeface="+mn-cs"/>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457570">
                <a:tc>
                  <a:txBody>
                    <a:bodyPr/>
                    <a:lstStyle/>
                    <a:p>
                      <a:r>
                        <a:rPr lang="en-GB" sz="1000" b="1" dirty="0" smtClean="0">
                          <a:solidFill>
                            <a:schemeClr val="tx1"/>
                          </a:solidFill>
                          <a:latin typeface="+mj-lt"/>
                        </a:rPr>
                        <a:t>Clinical outcomes</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indent="-171450">
                        <a:buFont typeface="Arial" pitchFamily="34" charset="0"/>
                        <a:buChar char="•"/>
                      </a:pPr>
                      <a:r>
                        <a:rPr lang="en-GB" sz="1000" b="0" kern="1200" baseline="0" dirty="0" smtClean="0">
                          <a:solidFill>
                            <a:schemeClr val="tx1"/>
                          </a:solidFill>
                          <a:latin typeface="+mj-lt"/>
                          <a:ea typeface="+mn-ea"/>
                          <a:cs typeface="Arial" charset="0"/>
                        </a:rPr>
                        <a:t>Very strong patient and staff satisfaction ratings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kern="1200" baseline="0" dirty="0" smtClean="0">
                          <a:solidFill>
                            <a:schemeClr val="tx1"/>
                          </a:solidFill>
                          <a:latin typeface="+mj-lt"/>
                          <a:ea typeface="+mn-ea"/>
                          <a:cs typeface="Arial" charset="0"/>
                        </a:rPr>
                        <a:t>14% increase in the proportion of older people at home 91 days after discharge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i="0" u="none" strike="noStrike" kern="1200" baseline="0" dirty="0" smtClean="0">
                          <a:solidFill>
                            <a:schemeClr val="dk1"/>
                          </a:solidFill>
                          <a:latin typeface="+mn-lt"/>
                          <a:ea typeface="+mn-ea"/>
                          <a:cs typeface="+mn-cs"/>
                        </a:rPr>
                        <a:t>97% increase in discharge rate of older patients into their own homes rather than institutional care</a:t>
                      </a:r>
                      <a:endParaRPr lang="en-GB" sz="1000" b="0" kern="1200" baseline="0" dirty="0" smtClean="0">
                        <a:solidFill>
                          <a:schemeClr val="tx1"/>
                        </a:solidFill>
                        <a:latin typeface="+mj-lt"/>
                        <a:ea typeface="+mn-ea"/>
                        <a:cs typeface="Arial"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536128">
                <a:tc>
                  <a:txBody>
                    <a:bodyPr/>
                    <a:lstStyle/>
                    <a:p>
                      <a:r>
                        <a:rPr lang="en-GB" sz="1000" b="1" dirty="0" smtClean="0">
                          <a:solidFill>
                            <a:schemeClr val="tx1"/>
                          </a:solidFill>
                          <a:latin typeface="+mj-lt"/>
                        </a:rPr>
                        <a:t>Financial outcomes</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indent="-171450">
                        <a:buFont typeface="Arial" pitchFamily="34" charset="0"/>
                        <a:buChar char="•"/>
                      </a:pPr>
                      <a:r>
                        <a:rPr lang="en-GB" sz="1000" b="0" i="0" u="none" strike="noStrike" kern="1200" baseline="0" dirty="0" smtClean="0">
                          <a:solidFill>
                            <a:schemeClr val="dk1"/>
                          </a:solidFill>
                          <a:latin typeface="+mn-lt"/>
                          <a:ea typeface="+mn-ea"/>
                          <a:cs typeface="+mn-cs"/>
                        </a:rPr>
                        <a:t>74% lower readmissions rate for mental health patients using RAID compared to those not using it</a:t>
                      </a:r>
                    </a:p>
                    <a:p>
                      <a:pPr marL="171450" indent="-171450">
                        <a:buFont typeface="Arial" pitchFamily="34" charset="0"/>
                        <a:buChar char="•"/>
                      </a:pPr>
                      <a:r>
                        <a:rPr lang="en-GB" sz="1000" b="0" i="0" u="none" strike="noStrike" kern="1200" baseline="0" dirty="0" smtClean="0">
                          <a:solidFill>
                            <a:schemeClr val="dk1"/>
                          </a:solidFill>
                          <a:latin typeface="+mn-lt"/>
                          <a:ea typeface="+mn-ea"/>
                          <a:cs typeface="+mn-cs"/>
                        </a:rPr>
                        <a:t>8.7% reduction in inpatient bed-days</a:t>
                      </a:r>
                    </a:p>
                    <a:p>
                      <a:pPr marL="171450" indent="-171450">
                        <a:buFont typeface="Arial" pitchFamily="34" charset="0"/>
                        <a:buChar char="•"/>
                      </a:pPr>
                      <a:r>
                        <a:rPr lang="en-GB" sz="1000" b="0" i="0" u="none" strike="noStrike" kern="1200" baseline="0" dirty="0" smtClean="0">
                          <a:solidFill>
                            <a:schemeClr val="dk1"/>
                          </a:solidFill>
                          <a:latin typeface="+mn-lt"/>
                          <a:ea typeface="+mn-ea"/>
                          <a:cs typeface="+mn-cs"/>
                        </a:rPr>
                        <a:t>Total per annum savings of £3.4m (highly conservative estimate)</a:t>
                      </a: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457353">
                <a:tc>
                  <a:txBody>
                    <a:bodyPr/>
                    <a:lstStyle/>
                    <a:p>
                      <a:r>
                        <a:rPr lang="en-GB" sz="1000" b="1" dirty="0" smtClean="0">
                          <a:solidFill>
                            <a:schemeClr val="tx1"/>
                          </a:solidFill>
                          <a:latin typeface="+mj-lt"/>
                        </a:rPr>
                        <a:t>Relevance to Any town health system</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tx1"/>
                          </a:solidFill>
                          <a:latin typeface="+mj-lt"/>
                          <a:cs typeface="Arial" charset="0"/>
                        </a:rPr>
                        <a:t>The success of this case study can be widely applied to mental health care across the NHS,</a:t>
                      </a:r>
                      <a:r>
                        <a:rPr lang="en-GB" sz="1000" b="0" baseline="0" dirty="0" smtClean="0">
                          <a:solidFill>
                            <a:schemeClr val="tx1"/>
                          </a:solidFill>
                          <a:latin typeface="+mj-lt"/>
                          <a:cs typeface="Arial" charset="0"/>
                        </a:rPr>
                        <a:t> reducing care costs while also improving patient experience and clinical outcomes</a:t>
                      </a:r>
                      <a:endParaRPr lang="en-GB" sz="1000" b="0" dirty="0" smtClean="0">
                        <a:solidFill>
                          <a:schemeClr val="tx1"/>
                        </a:solidFill>
                        <a:latin typeface="+mj-lt"/>
                        <a:cs typeface="Arial"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r>
            </a:tbl>
          </a:graphicData>
        </a:graphic>
      </p:graphicFrame>
      <p:pic>
        <p:nvPicPr>
          <p:cNvPr id="8" name="Picture 18" descr="C:\Users\jsauvageau\Desktop\3.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115" y="36018"/>
            <a:ext cx="448019" cy="403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4331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7567583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02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Impact of interventions on quality: mental </a:t>
            </a:r>
            <a:r>
              <a:rPr lang="en-GB" sz="2000" dirty="0"/>
              <a:t>h</a:t>
            </a:r>
            <a:r>
              <a:rPr lang="en-GB" sz="2000" dirty="0" smtClean="0"/>
              <a:t>ealth</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39</a:t>
            </a:fld>
            <a:endParaRPr lang="en-GB" dirty="0">
              <a:solidFill>
                <a:prstClr val="black"/>
              </a:solidFill>
            </a:endParaRPr>
          </a:p>
        </p:txBody>
      </p:sp>
      <p:sp>
        <p:nvSpPr>
          <p:cNvPr id="2" name="Text Placeholder 1"/>
          <p:cNvSpPr>
            <a:spLocks noGrp="1"/>
          </p:cNvSpPr>
          <p:nvPr>
            <p:ph type="body" sz="quarter" idx="13"/>
          </p:nvPr>
        </p:nvSpPr>
        <p:spPr>
          <a:xfrm>
            <a:off x="358774" y="1243308"/>
            <a:ext cx="8499600" cy="279180"/>
          </a:xfrm>
        </p:spPr>
        <p:txBody>
          <a:bodyPr/>
          <a:lstStyle/>
          <a:p>
            <a:r>
              <a:rPr lang="en-GB" dirty="0">
                <a:solidFill>
                  <a:prstClr val="black"/>
                </a:solidFill>
              </a:rPr>
              <a:t>Mental Health </a:t>
            </a:r>
            <a:r>
              <a:rPr lang="en-GB" b="0" dirty="0">
                <a:solidFill>
                  <a:prstClr val="black"/>
                </a:solidFill>
              </a:rPr>
              <a:t>– </a:t>
            </a:r>
            <a:r>
              <a:rPr lang="en-GB" b="0" dirty="0">
                <a:solidFill>
                  <a:prstClr val="black"/>
                </a:solidFill>
                <a:cs typeface="Arial" charset="0"/>
              </a:rPr>
              <a:t>Rapid Assessment Interface and Discharge (RAID) at City Hospital, </a:t>
            </a:r>
            <a:r>
              <a:rPr lang="en-GB" b="0" dirty="0" smtClean="0">
                <a:solidFill>
                  <a:prstClr val="black"/>
                </a:solidFill>
                <a:cs typeface="Arial" charset="0"/>
              </a:rPr>
              <a:t>Birmingham</a:t>
            </a:r>
            <a:endParaRPr lang="en-GB" b="0" dirty="0">
              <a:solidFill>
                <a:prstClr val="black"/>
              </a:solidFill>
              <a:cs typeface="Arial"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279204337"/>
              </p:ext>
            </p:extLst>
          </p:nvPr>
        </p:nvGraphicFramePr>
        <p:xfrm>
          <a:off x="358775" y="1484784"/>
          <a:ext cx="8391600" cy="470510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350000"/>
                <a:gridCol w="2246400"/>
                <a:gridCol w="651600"/>
                <a:gridCol w="3470400"/>
                <a:gridCol w="673200"/>
              </a:tblGrid>
              <a:tr h="378297">
                <a:tc>
                  <a:txBody>
                    <a:bodyPr/>
                    <a:lstStyle/>
                    <a:p>
                      <a:pPr algn="ctr"/>
                      <a:r>
                        <a:rPr lang="en-GB" sz="800" b="1" dirty="0" smtClean="0">
                          <a:solidFill>
                            <a:schemeClr val="tx1"/>
                          </a:solidFill>
                          <a:latin typeface="+mj-lt"/>
                        </a:rPr>
                        <a:t>Ambition</a:t>
                      </a:r>
                      <a:endParaRPr lang="en-GB" sz="800" b="1" dirty="0">
                        <a:solidFill>
                          <a:schemeClr val="tx1"/>
                        </a:solidFill>
                        <a:latin typeface="+mj-lt"/>
                      </a:endParaRPr>
                    </a:p>
                  </a:txBody>
                  <a:tcPr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800" b="1" i="0" dirty="0" smtClean="0">
                          <a:solidFill>
                            <a:schemeClr val="tx1"/>
                          </a:solidFill>
                          <a:latin typeface="+mj-lt"/>
                          <a:cs typeface="Arial" charset="0"/>
                        </a:rPr>
                        <a:t>CCG Indicator</a:t>
                      </a:r>
                    </a:p>
                  </a:txBody>
                  <a:tcPr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800" b="1" i="0" dirty="0" smtClean="0">
                          <a:solidFill>
                            <a:schemeClr val="tx1"/>
                          </a:solidFill>
                          <a:latin typeface="+mj-lt"/>
                          <a:cs typeface="Arial" charset="0"/>
                        </a:rPr>
                        <a:t>Indicator Number</a:t>
                      </a:r>
                    </a:p>
                  </a:txBody>
                  <a:tcPr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800" b="1" i="0" dirty="0" smtClean="0">
                          <a:solidFill>
                            <a:schemeClr val="tx1"/>
                          </a:solidFill>
                          <a:latin typeface="+mj-lt"/>
                          <a:cs typeface="Arial" charset="0"/>
                        </a:rPr>
                        <a:t>Effect of Intervention</a:t>
                      </a:r>
                    </a:p>
                  </a:txBody>
                  <a:tcPr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800" b="1" i="0" dirty="0" smtClean="0">
                          <a:solidFill>
                            <a:schemeClr val="tx1"/>
                          </a:solidFill>
                          <a:latin typeface="+mj-lt"/>
                          <a:cs typeface="Arial" charset="0"/>
                        </a:rPr>
                        <a:t>Effect on Quality</a:t>
                      </a:r>
                    </a:p>
                  </a:txBody>
                  <a:tcPr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4812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rPr>
                        <a:t>1. </a:t>
                      </a:r>
                      <a:r>
                        <a:rPr lang="en-GB" sz="800" dirty="0" smtClean="0"/>
                        <a:t>Secure additional years of life</a:t>
                      </a:r>
                      <a:endParaRPr lang="en-GB" sz="800" b="1" dirty="0">
                        <a:solidFill>
                          <a:schemeClr val="tx1"/>
                        </a:solidFill>
                        <a:latin typeface="+mj-lt"/>
                      </a:endParaRP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r>
                        <a:rPr lang="en-GB" sz="800" b="0" dirty="0" smtClean="0">
                          <a:solidFill>
                            <a:schemeClr val="tx1"/>
                          </a:solidFill>
                          <a:latin typeface="+mn-lt"/>
                          <a:cs typeface="Arial" charset="0"/>
                        </a:rPr>
                        <a:t>Potential years of life lost (PYLL) from causes considered amenable to healthcare - Adults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r>
                        <a:rPr lang="en-GB" sz="800" b="0" dirty="0" smtClean="0">
                          <a:solidFill>
                            <a:schemeClr val="tx1"/>
                          </a:solidFill>
                          <a:latin typeface="+mj-lt"/>
                          <a:cs typeface="Arial" charset="0"/>
                        </a:rPr>
                        <a:t>1.1</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rowSpan="2">
                  <a:txBody>
                    <a:bodyPr/>
                    <a:lstStyle/>
                    <a:p>
                      <a:pPr marL="0" indent="0" algn="l" eaLnBrk="1" hangingPunct="1">
                        <a:buFont typeface="Arial" pitchFamily="34" charset="0"/>
                        <a:buNone/>
                      </a:pPr>
                      <a:r>
                        <a:rPr lang="en-GB" sz="800" b="0" dirty="0" smtClean="0">
                          <a:solidFill>
                            <a:schemeClr val="tx1"/>
                          </a:solidFill>
                          <a:latin typeface="+mj-lt"/>
                          <a:cs typeface="Arial" charset="0"/>
                        </a:rPr>
                        <a:t>None yet quantified</a:t>
                      </a:r>
                      <a:r>
                        <a:rPr lang="en-GB" sz="800" b="0" baseline="0" dirty="0" smtClean="0">
                          <a:solidFill>
                            <a:schemeClr val="tx1"/>
                          </a:solidFill>
                          <a:latin typeface="+mj-lt"/>
                          <a:cs typeface="Arial" charset="0"/>
                        </a:rPr>
                        <a:t> – however, it may be expected that this intervention will produce a mild reduction in PYLL due to better patient management</a:t>
                      </a:r>
                      <a:endParaRPr lang="en-GB" sz="800" b="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rowSpan="2">
                  <a:txBody>
                    <a:bodyPr/>
                    <a:lstStyle/>
                    <a:p>
                      <a:pPr marL="0" indent="0" algn="l" eaLnBrk="1" hangingPunct="1">
                        <a:buFont typeface="Arial" pitchFamily="34" charset="0"/>
                        <a:buNone/>
                      </a:pPr>
                      <a:endParaRPr lang="en-GB" sz="800" b="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48120">
                <a:tc vMerge="1">
                  <a:txBody>
                    <a:bodyPr/>
                    <a:lstStyle/>
                    <a:p>
                      <a:endParaRPr lang="en-GB"/>
                    </a:p>
                  </a:txBody>
                  <a:tcPr/>
                </a:tc>
                <a:tc>
                  <a:txBody>
                    <a:bodyPr/>
                    <a:lstStyle/>
                    <a:p>
                      <a:pPr marL="0" indent="0" algn="l" eaLnBrk="1" hangingPunct="1">
                        <a:buFont typeface="Arial" pitchFamily="34" charset="0"/>
                        <a:buNone/>
                      </a:pPr>
                      <a:r>
                        <a:rPr lang="en-GB" sz="800" b="0" dirty="0" smtClean="0">
                          <a:solidFill>
                            <a:schemeClr val="tx1"/>
                          </a:solidFill>
                          <a:latin typeface="+mn-lt"/>
                          <a:cs typeface="Arial" charset="0"/>
                        </a:rPr>
                        <a:t>Potential years of life lost (PYLL) from causes considered amenable to healthcare - Children and young people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r>
                        <a:rPr lang="en-GB" sz="800" b="0" dirty="0" smtClean="0">
                          <a:solidFill>
                            <a:schemeClr val="tx1"/>
                          </a:solidFill>
                          <a:latin typeface="+mj-lt"/>
                          <a:cs typeface="Arial" charset="0"/>
                        </a:rPr>
                        <a:t>1.1</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r>
              <a:tr h="5717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rPr>
                        <a:t>2. </a:t>
                      </a:r>
                      <a:r>
                        <a:rPr lang="en-GB" sz="800" dirty="0" smtClean="0"/>
                        <a:t>Increase QoL for People with Long-Term Conditions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l" eaLnBrk="1" hangingPunct="1"/>
                      <a:r>
                        <a:rPr lang="en-GB" sz="800" b="0" dirty="0" smtClean="0">
                          <a:solidFill>
                            <a:schemeClr val="tx1"/>
                          </a:solidFill>
                          <a:latin typeface="+mn-lt"/>
                          <a:cs typeface="Arial" charset="0"/>
                        </a:rPr>
                        <a:t>Health-related quality of life for people with long-term conditions (EQ5D)</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800" b="0" dirty="0" smtClean="0">
                          <a:solidFill>
                            <a:schemeClr val="tx1"/>
                          </a:solidFill>
                          <a:latin typeface="+mj-lt"/>
                          <a:cs typeface="Arial" charset="0"/>
                        </a:rPr>
                        <a:t>2</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l" eaLnBrk="1" hangingPunct="1"/>
                      <a:r>
                        <a:rPr lang="en-GB" sz="800" b="0" dirty="0" smtClean="0">
                          <a:solidFill>
                            <a:schemeClr val="tx1"/>
                          </a:solidFill>
                          <a:latin typeface="+mj-lt"/>
                          <a:cs typeface="Arial" charset="0"/>
                        </a:rPr>
                        <a:t>There is strong qualitative evidence for</a:t>
                      </a:r>
                      <a:r>
                        <a:rPr lang="en-GB" sz="800" b="0" baseline="0" dirty="0" smtClean="0">
                          <a:solidFill>
                            <a:schemeClr val="tx1"/>
                          </a:solidFill>
                          <a:latin typeface="+mj-lt"/>
                          <a:cs typeface="Arial" charset="0"/>
                        </a:rPr>
                        <a:t> improved patient QoL as a result of this intervention</a:t>
                      </a:r>
                      <a:r>
                        <a:rPr lang="en-GB" sz="800" b="0" baseline="30000" dirty="0" smtClean="0">
                          <a:solidFill>
                            <a:schemeClr val="tx1"/>
                          </a:solidFill>
                          <a:latin typeface="+mj-lt"/>
                          <a:cs typeface="Arial" charset="0"/>
                        </a:rPr>
                        <a:t>1</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l" eaLnBrk="1" hangingPunct="1"/>
                      <a:endParaRPr lang="en-GB" sz="800" b="0" baseline="3000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48120">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rPr>
                        <a:t>3. </a:t>
                      </a:r>
                      <a:r>
                        <a:rPr lang="en-GB" sz="800" dirty="0" smtClean="0"/>
                        <a:t>Reduce unnecessary time spent in hospital</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800" dirty="0" smtClean="0"/>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n-lt"/>
                          <a:cs typeface="Arial" charset="0"/>
                        </a:rPr>
                        <a:t>Unplanned hospitalisation for chronic ambulatory care sensitive conditions (updated methodology)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2.6</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rowSpan="4">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This intervention produces reductions in inpatient admissions and length</a:t>
                      </a:r>
                      <a:r>
                        <a:rPr lang="en-GB" sz="800" b="0" baseline="0" dirty="0" smtClean="0">
                          <a:solidFill>
                            <a:schemeClr val="tx1"/>
                          </a:solidFill>
                          <a:latin typeface="+mj-lt"/>
                          <a:cs typeface="Arial" charset="0"/>
                        </a:rPr>
                        <a:t> of stay. However, it does not target the specific medical conditions covered by the indicators we are considering under Ambition 3</a:t>
                      </a:r>
                      <a:endParaRPr lang="en-GB" sz="800" b="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rowSpan="4">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800" b="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48120">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n-lt"/>
                          <a:cs typeface="Arial" charset="0"/>
                        </a:rPr>
                        <a:t>Unplanned hospitalisation for asthma, diabetes and epilepsy in under 19s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2.7</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r>
              <a:tr h="348120">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n-lt"/>
                          <a:cs typeface="Arial" charset="0"/>
                        </a:rPr>
                        <a:t>Emergency admissions for acute conditions that should not usually require hospital admission (updated methodology)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3.1</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r>
              <a:tr h="348120">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n-lt"/>
                          <a:cs typeface="Arial" charset="0"/>
                        </a:rPr>
                        <a:t>Emergency admissions for children with lower respiratory tract infections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3.4</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r>
              <a:tr h="6119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t>4. Increase the proportion of older people living independently following discharge</a:t>
                      </a:r>
                      <a:endParaRPr lang="en-GB" sz="800" b="1" dirty="0">
                        <a:solidFill>
                          <a:schemeClr val="tx1"/>
                        </a:solidFill>
                        <a:latin typeface="+mj-lt"/>
                      </a:endParaRP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n-lt"/>
                          <a:cs typeface="Arial" charset="0"/>
                        </a:rPr>
                        <a:t>[Proxy] Proportion of older people (65 and over) who were still at home 91 days after discharge from hospital into reablement / rehabilitation services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2B</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kern="1200" dirty="0" smtClean="0">
                          <a:solidFill>
                            <a:schemeClr val="tx1"/>
                          </a:solidFill>
                          <a:latin typeface="+mn-lt"/>
                          <a:ea typeface="+mn-ea"/>
                          <a:cs typeface="Arial" charset="0"/>
                        </a:rPr>
                        <a:t>This intervention has produced a 14.0%</a:t>
                      </a:r>
                      <a:r>
                        <a:rPr lang="en-GB" sz="800" b="0" kern="1200" baseline="0" dirty="0" smtClean="0">
                          <a:solidFill>
                            <a:schemeClr val="tx1"/>
                          </a:solidFill>
                          <a:latin typeface="+mn-lt"/>
                          <a:ea typeface="+mn-ea"/>
                          <a:cs typeface="Arial" charset="0"/>
                        </a:rPr>
                        <a:t> decrease the proportion of older patients still at home 91 days after discharge</a:t>
                      </a:r>
                      <a:r>
                        <a:rPr lang="en-GB" sz="800" b="0" kern="1200" baseline="30000" dirty="0" smtClean="0">
                          <a:solidFill>
                            <a:schemeClr val="tx1"/>
                          </a:solidFill>
                          <a:latin typeface="+mn-lt"/>
                          <a:ea typeface="+mn-ea"/>
                          <a:cs typeface="Arial" charset="0"/>
                        </a:rPr>
                        <a:t>1</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800" b="0" kern="1200" baseline="30000" dirty="0" smtClean="0">
                        <a:solidFill>
                          <a:schemeClr val="tx1"/>
                        </a:solidFill>
                        <a:latin typeface="+mn-lt"/>
                        <a:ea typeface="+mn-ea"/>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63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rPr>
                        <a:t>5. </a:t>
                      </a:r>
                      <a:r>
                        <a:rPr lang="en-GB" sz="800" dirty="0" smtClean="0"/>
                        <a:t>Reduce poor hospital care feedback</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n-lt"/>
                          <a:cs typeface="Arial" charset="0"/>
                        </a:rPr>
                        <a:t>Patient experience of hospital care</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cs typeface="Arial" charset="0"/>
                        </a:rPr>
                        <a:t>4.b</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cs typeface="Arial" charset="0"/>
                        </a:rPr>
                        <a:t>While no</a:t>
                      </a:r>
                      <a:r>
                        <a:rPr lang="en-GB" sz="800" b="0" baseline="0" dirty="0" smtClean="0">
                          <a:solidFill>
                            <a:schemeClr val="tx1"/>
                          </a:solidFill>
                          <a:latin typeface="+mj-lt"/>
                          <a:cs typeface="Arial" charset="0"/>
                        </a:rPr>
                        <a:t> quantified change has been documented, the majority of patients treated are very satisfied with this intervention</a:t>
                      </a:r>
                      <a:r>
                        <a:rPr lang="en-GB" sz="800" b="0" baseline="30000" dirty="0" smtClean="0">
                          <a:solidFill>
                            <a:schemeClr val="tx1"/>
                          </a:solidFill>
                          <a:latin typeface="+mj-lt"/>
                          <a:cs typeface="Arial" charset="0"/>
                        </a:rPr>
                        <a:t>1</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800" b="0" baseline="3000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63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t>7. Significantly reduce hospital avoidable deaths</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rPr>
                        <a:t>Hospital deaths attributable to problems in care</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algn="ctr"/>
                      <a:r>
                        <a:rPr lang="en-GB" sz="800" dirty="0" smtClean="0"/>
                        <a:t>5.c</a:t>
                      </a:r>
                      <a:endParaRPr lang="en-GB" sz="800" dirty="0"/>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cs typeface="Arial" charset="0"/>
                        </a:rPr>
                        <a:t>The literature review does not suggest that this intervention will produce a change</a:t>
                      </a:r>
                      <a:r>
                        <a:rPr lang="en-GB" sz="800" b="0" baseline="0" dirty="0" smtClean="0">
                          <a:solidFill>
                            <a:schemeClr val="tx1"/>
                          </a:solidFill>
                          <a:latin typeface="+mj-lt"/>
                          <a:cs typeface="Arial" charset="0"/>
                        </a:rPr>
                        <a:t> in </a:t>
                      </a:r>
                      <a:r>
                        <a:rPr lang="en-GB" sz="800" b="0" dirty="0" smtClean="0">
                          <a:solidFill>
                            <a:schemeClr val="tx1"/>
                          </a:solidFill>
                          <a:latin typeface="+mj-lt"/>
                          <a:cs typeface="Arial" charset="0"/>
                        </a:rPr>
                        <a:t> Ambition 7</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800" b="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r>
            </a:tbl>
          </a:graphicData>
        </a:graphic>
      </p:graphicFrame>
      <p:sp>
        <p:nvSpPr>
          <p:cNvPr id="9" name="TextBox 8"/>
          <p:cNvSpPr txBox="1"/>
          <p:nvPr/>
        </p:nvSpPr>
        <p:spPr>
          <a:xfrm>
            <a:off x="358775" y="6537709"/>
            <a:ext cx="8385853" cy="123111"/>
          </a:xfrm>
          <a:prstGeom prst="rect">
            <a:avLst/>
          </a:prstGeom>
          <a:noFill/>
        </p:spPr>
        <p:txBody>
          <a:bodyPr wrap="square" lIns="0" tIns="0" rIns="0" bIns="0" rtlCol="0">
            <a:spAutoFit/>
          </a:bodyPr>
          <a:lstStyle/>
          <a:p>
            <a:r>
              <a:rPr lang="en-GB" sz="800" b="1" dirty="0" smtClean="0">
                <a:solidFill>
                  <a:prstClr val="black"/>
                </a:solidFill>
                <a:cs typeface="Arial" pitchFamily="34" charset="0"/>
              </a:rPr>
              <a:t>Source: </a:t>
            </a:r>
            <a:r>
              <a:rPr lang="en-GB" sz="800" dirty="0" smtClean="0">
                <a:solidFill>
                  <a:prstClr val="black"/>
                </a:solidFill>
                <a:cs typeface="Arial" pitchFamily="34" charset="0"/>
              </a:rPr>
              <a:t>(</a:t>
            </a:r>
            <a:r>
              <a:rPr lang="en-GB" sz="800" dirty="0">
                <a:solidFill>
                  <a:prstClr val="black"/>
                </a:solidFill>
                <a:cs typeface="Arial" pitchFamily="34" charset="0"/>
              </a:rPr>
              <a:t>1) 'George Tadros, </a:t>
            </a:r>
            <a:r>
              <a:rPr lang="en-GB" sz="800" i="1" dirty="0">
                <a:solidFill>
                  <a:prstClr val="black"/>
                </a:solidFill>
                <a:cs typeface="Arial" pitchFamily="34" charset="0"/>
              </a:rPr>
              <a:t>'Can Improving Mental Health of Patients in Acute Hospital Save Money? The RAID Experience</a:t>
            </a:r>
            <a:r>
              <a:rPr lang="en-GB" sz="800" dirty="0">
                <a:solidFill>
                  <a:prstClr val="black"/>
                </a:solidFill>
                <a:cs typeface="Arial" pitchFamily="34" charset="0"/>
              </a:rPr>
              <a:t>' (Birmingham and Solihull NHS Trust) </a:t>
            </a:r>
            <a:endParaRPr lang="en-GB" sz="800" b="1" dirty="0">
              <a:solidFill>
                <a:prstClr val="black"/>
              </a:solidFill>
              <a:cs typeface="Arial" pitchFamily="34" charset="0"/>
            </a:endParaRPr>
          </a:p>
        </p:txBody>
      </p:sp>
      <p:pic>
        <p:nvPicPr>
          <p:cNvPr id="10" name="Picture 18" descr="C:\Users\jsauvageau\Desktop\3.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115" y="36018"/>
            <a:ext cx="448019" cy="40329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8305801" y="3765795"/>
            <a:ext cx="239485" cy="369332"/>
          </a:xfrm>
          <a:prstGeom prst="rect">
            <a:avLst/>
          </a:prstGeom>
          <a:noFill/>
        </p:spPr>
        <p:txBody>
          <a:bodyPr wrap="square" lIns="0" tIns="0" rIns="0" bIns="0" rtlCol="0">
            <a:spAutoFit/>
          </a:bodyPr>
          <a:lstStyle/>
          <a:p>
            <a:r>
              <a:rPr lang="en-GB" sz="2400" dirty="0" smtClean="0">
                <a:solidFill>
                  <a:prstClr val="black"/>
                </a:solidFill>
                <a:cs typeface="Arial" pitchFamily="34" charset="0"/>
                <a:sym typeface="Wingdings 3"/>
              </a:rPr>
              <a:t>−</a:t>
            </a:r>
            <a:endParaRPr lang="en-GB" sz="2400" dirty="0">
              <a:solidFill>
                <a:prstClr val="black"/>
              </a:solidFill>
              <a:cs typeface="Arial" pitchFamily="34" charset="0"/>
            </a:endParaRPr>
          </a:p>
        </p:txBody>
      </p:sp>
      <p:sp>
        <p:nvSpPr>
          <p:cNvPr id="19" name="TextBox 18"/>
          <p:cNvSpPr txBox="1"/>
          <p:nvPr/>
        </p:nvSpPr>
        <p:spPr>
          <a:xfrm>
            <a:off x="8305801" y="5791167"/>
            <a:ext cx="239485" cy="369332"/>
          </a:xfrm>
          <a:prstGeom prst="rect">
            <a:avLst/>
          </a:prstGeom>
          <a:noFill/>
        </p:spPr>
        <p:txBody>
          <a:bodyPr wrap="square" lIns="0" tIns="0" rIns="0" bIns="0" rtlCol="0">
            <a:spAutoFit/>
          </a:bodyPr>
          <a:lstStyle/>
          <a:p>
            <a:r>
              <a:rPr lang="en-GB" sz="2400" dirty="0" smtClean="0">
                <a:solidFill>
                  <a:prstClr val="black"/>
                </a:solidFill>
                <a:cs typeface="Arial" pitchFamily="34" charset="0"/>
                <a:sym typeface="Wingdings 3"/>
              </a:rPr>
              <a:t>−</a:t>
            </a:r>
            <a:endParaRPr lang="en-GB" sz="2400" dirty="0">
              <a:solidFill>
                <a:prstClr val="black"/>
              </a:solidFill>
              <a:cs typeface="Arial" pitchFamily="34" charset="0"/>
            </a:endParaRPr>
          </a:p>
        </p:txBody>
      </p:sp>
      <p:pic>
        <p:nvPicPr>
          <p:cNvPr id="54" name="Picture 16" descr="C:\Users\jsauvageau\Desktop\4.png"/>
          <p:cNvPicPr>
            <a:picLocks noChangeAspect="1" noChangeArrowheads="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94915" y="2837639"/>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6" descr="C:\Users\jsauvageau\Desktop\4.png"/>
          <p:cNvPicPr>
            <a:picLocks noChangeAspect="1" noChangeArrowheads="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94915" y="5520455"/>
            <a:ext cx="183304" cy="159216"/>
          </a:xfrm>
          <a:prstGeom prst="rect">
            <a:avLst/>
          </a:prstGeom>
          <a:noFill/>
          <a:extLst>
            <a:ext uri="{909E8E84-426E-40DD-AFC4-6F175D3DCCD1}">
              <a14:hiddenFill xmlns:a14="http://schemas.microsoft.com/office/drawing/2010/main">
                <a:solidFill>
                  <a:srgbClr val="FFFFFF"/>
                </a:solidFill>
              </a14:hiddenFill>
            </a:ext>
          </a:extLst>
        </p:spPr>
      </p:pic>
      <p:sp>
        <p:nvSpPr>
          <p:cNvPr id="59" name="Cloud Callout 58"/>
          <p:cNvSpPr/>
          <p:nvPr/>
        </p:nvSpPr>
        <p:spPr>
          <a:xfrm>
            <a:off x="8287850" y="2106036"/>
            <a:ext cx="220719" cy="162710"/>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TextBox 74"/>
          <p:cNvSpPr txBox="1"/>
          <p:nvPr/>
        </p:nvSpPr>
        <p:spPr>
          <a:xfrm>
            <a:off x="8300604" y="4985940"/>
            <a:ext cx="180870" cy="246221"/>
          </a:xfrm>
          <a:prstGeom prst="rect">
            <a:avLst/>
          </a:prstGeom>
          <a:noFill/>
        </p:spPr>
        <p:txBody>
          <a:bodyPr wrap="square" lIns="0" tIns="0" rIns="0" bIns="0" rtlCol="0">
            <a:spAutoFit/>
          </a:bodyPr>
          <a:lstStyle/>
          <a:p>
            <a:r>
              <a:rPr lang="en-GB" sz="1600" b="1" dirty="0" smtClean="0">
                <a:solidFill>
                  <a:srgbClr val="92D050"/>
                </a:solidFill>
                <a:latin typeface="Arial" pitchFamily="34" charset="0"/>
                <a:cs typeface="Arial" pitchFamily="34" charset="0"/>
                <a:sym typeface="Wingdings 2"/>
              </a:rPr>
              <a:t></a:t>
            </a:r>
            <a:endParaRPr lang="en-GB" sz="1600" b="1" dirty="0">
              <a:solidFill>
                <a:srgbClr val="92D050"/>
              </a:solidFill>
              <a:latin typeface="Arial" pitchFamily="34" charset="0"/>
              <a:cs typeface="Arial" pitchFamily="34" charset="0"/>
            </a:endParaRPr>
          </a:p>
        </p:txBody>
      </p:sp>
      <p:grpSp>
        <p:nvGrpSpPr>
          <p:cNvPr id="31" name="Group 30"/>
          <p:cNvGrpSpPr/>
          <p:nvPr/>
        </p:nvGrpSpPr>
        <p:grpSpPr>
          <a:xfrm>
            <a:off x="1550669" y="6076376"/>
            <a:ext cx="7425162" cy="347932"/>
            <a:chOff x="1977729" y="6129310"/>
            <a:chExt cx="7425162" cy="347932"/>
          </a:xfrm>
        </p:grpSpPr>
        <p:grpSp>
          <p:nvGrpSpPr>
            <p:cNvPr id="32" name="Group 31"/>
            <p:cNvGrpSpPr/>
            <p:nvPr/>
          </p:nvGrpSpPr>
          <p:grpSpPr>
            <a:xfrm>
              <a:off x="1977729" y="6129310"/>
              <a:ext cx="7425162" cy="347932"/>
              <a:chOff x="1925973" y="6137936"/>
              <a:chExt cx="7425162" cy="347932"/>
            </a:xfrm>
          </p:grpSpPr>
          <p:grpSp>
            <p:nvGrpSpPr>
              <p:cNvPr id="35" name="Group 34"/>
              <p:cNvGrpSpPr/>
              <p:nvPr/>
            </p:nvGrpSpPr>
            <p:grpSpPr>
              <a:xfrm>
                <a:off x="1925973" y="6231021"/>
                <a:ext cx="6683800" cy="254847"/>
                <a:chOff x="2367160" y="6521998"/>
                <a:chExt cx="6683800" cy="254847"/>
              </a:xfrm>
            </p:grpSpPr>
            <p:sp>
              <p:nvSpPr>
                <p:cNvPr id="38" name="TextBox 37"/>
                <p:cNvSpPr txBox="1"/>
                <p:nvPr/>
              </p:nvSpPr>
              <p:spPr>
                <a:xfrm>
                  <a:off x="2367160" y="6576282"/>
                  <a:ext cx="1354559" cy="123111"/>
                </a:xfrm>
                <a:prstGeom prst="rect">
                  <a:avLst/>
                </a:prstGeom>
                <a:noFill/>
              </p:spPr>
              <p:txBody>
                <a:bodyPr wrap="square" lIns="0" tIns="0" rIns="0" bIns="0" rtlCol="0">
                  <a:spAutoFit/>
                </a:bodyPr>
                <a:lstStyle/>
                <a:p>
                  <a:r>
                    <a:rPr lang="en-GB" sz="800" b="1" dirty="0" smtClean="0">
                      <a:solidFill>
                        <a:prstClr val="black"/>
                      </a:solidFill>
                      <a:cs typeface="Arial" pitchFamily="34" charset="0"/>
                    </a:rPr>
                    <a:t>Strength of quality </a:t>
                  </a:r>
                  <a:r>
                    <a:rPr lang="en-GB" sz="800" b="1" dirty="0">
                      <a:solidFill>
                        <a:prstClr val="black"/>
                      </a:solidFill>
                      <a:cs typeface="Arial" pitchFamily="34" charset="0"/>
                    </a:rPr>
                    <a:t>b</a:t>
                  </a:r>
                  <a:r>
                    <a:rPr lang="en-GB" sz="800" b="1" dirty="0" smtClean="0">
                      <a:solidFill>
                        <a:prstClr val="black"/>
                      </a:solidFill>
                      <a:cs typeface="Arial" pitchFamily="34" charset="0"/>
                    </a:rPr>
                    <a:t>enefit:</a:t>
                  </a:r>
                  <a:endParaRPr lang="en-GB" sz="800" b="1" dirty="0">
                    <a:solidFill>
                      <a:prstClr val="black"/>
                    </a:solidFill>
                    <a:cs typeface="Arial" pitchFamily="34" charset="0"/>
                  </a:endParaRPr>
                </a:p>
              </p:txBody>
            </p:sp>
            <p:sp>
              <p:nvSpPr>
                <p:cNvPr id="39" name="TextBox 38"/>
                <p:cNvSpPr txBox="1"/>
                <p:nvPr/>
              </p:nvSpPr>
              <p:spPr>
                <a:xfrm>
                  <a:off x="7604820" y="6573341"/>
                  <a:ext cx="1446140" cy="123111"/>
                </a:xfrm>
                <a:prstGeom prst="rect">
                  <a:avLst/>
                </a:prstGeom>
                <a:noFill/>
              </p:spPr>
              <p:txBody>
                <a:bodyPr wrap="square" lIns="0" tIns="0" rIns="0" bIns="0" rtlCol="0">
                  <a:spAutoFit/>
                </a:bodyPr>
                <a:lstStyle/>
                <a:p>
                  <a:r>
                    <a:rPr lang="en-GB" sz="800" dirty="0" smtClean="0">
                      <a:solidFill>
                        <a:prstClr val="black"/>
                      </a:solidFill>
                      <a:cs typeface="Arial" pitchFamily="34" charset="0"/>
                    </a:rPr>
                    <a:t>Strong quantified </a:t>
                  </a:r>
                  <a:r>
                    <a:rPr lang="en-GB" sz="800" dirty="0">
                      <a:solidFill>
                        <a:prstClr val="black"/>
                      </a:solidFill>
                      <a:cs typeface="Arial" pitchFamily="34" charset="0"/>
                    </a:rPr>
                    <a:t>b</a:t>
                  </a:r>
                  <a:r>
                    <a:rPr lang="en-GB" sz="800" dirty="0" smtClean="0">
                      <a:solidFill>
                        <a:prstClr val="black"/>
                      </a:solidFill>
                      <a:cs typeface="Arial" pitchFamily="34" charset="0"/>
                    </a:rPr>
                    <a:t>enefit</a:t>
                  </a:r>
                  <a:endParaRPr lang="en-GB" sz="800" dirty="0">
                    <a:solidFill>
                      <a:prstClr val="black"/>
                    </a:solidFill>
                    <a:cs typeface="Arial" pitchFamily="34" charset="0"/>
                  </a:endParaRPr>
                </a:p>
              </p:txBody>
            </p:sp>
            <p:sp>
              <p:nvSpPr>
                <p:cNvPr id="40" name="TextBox 39"/>
                <p:cNvSpPr txBox="1"/>
                <p:nvPr/>
              </p:nvSpPr>
              <p:spPr>
                <a:xfrm>
                  <a:off x="5050169" y="6573341"/>
                  <a:ext cx="1446140" cy="123111"/>
                </a:xfrm>
                <a:prstGeom prst="rect">
                  <a:avLst/>
                </a:prstGeom>
                <a:noFill/>
              </p:spPr>
              <p:txBody>
                <a:bodyPr wrap="square" lIns="0" tIns="0" rIns="0" bIns="0" rtlCol="0">
                  <a:spAutoFit/>
                </a:bodyPr>
                <a:lstStyle/>
                <a:p>
                  <a:r>
                    <a:rPr lang="en-GB" sz="800" dirty="0" smtClean="0">
                      <a:solidFill>
                        <a:prstClr val="black"/>
                      </a:solidFill>
                      <a:cs typeface="Arial" pitchFamily="34" charset="0"/>
                    </a:rPr>
                    <a:t>Qualitative benefit</a:t>
                  </a:r>
                  <a:endParaRPr lang="en-GB" sz="800" dirty="0">
                    <a:solidFill>
                      <a:prstClr val="black"/>
                    </a:solidFill>
                    <a:cs typeface="Arial" pitchFamily="34" charset="0"/>
                  </a:endParaRPr>
                </a:p>
              </p:txBody>
            </p:sp>
            <p:pic>
              <p:nvPicPr>
                <p:cNvPr id="41" name="Picture 16" descr="C:\Users\jsauvageau\Desktop\4.png"/>
                <p:cNvPicPr>
                  <a:picLocks noChangeAspect="1" noChangeArrowheads="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30349" y="6564805"/>
                  <a:ext cx="183304" cy="159216"/>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6091137" y="6573341"/>
                  <a:ext cx="1446140" cy="123111"/>
                </a:xfrm>
                <a:prstGeom prst="rect">
                  <a:avLst/>
                </a:prstGeom>
                <a:noFill/>
              </p:spPr>
              <p:txBody>
                <a:bodyPr wrap="square" lIns="0" tIns="0" rIns="0" bIns="0" rtlCol="0">
                  <a:spAutoFit/>
                </a:bodyPr>
                <a:lstStyle/>
                <a:p>
                  <a:r>
                    <a:rPr lang="en-GB" sz="800" dirty="0" smtClean="0">
                      <a:solidFill>
                        <a:prstClr val="black"/>
                      </a:solidFill>
                      <a:cs typeface="Arial" pitchFamily="34" charset="0"/>
                    </a:rPr>
                    <a:t>Some quantified </a:t>
                  </a:r>
                  <a:r>
                    <a:rPr lang="en-GB" sz="800" dirty="0">
                      <a:solidFill>
                        <a:prstClr val="black"/>
                      </a:solidFill>
                      <a:cs typeface="Arial" pitchFamily="34" charset="0"/>
                    </a:rPr>
                    <a:t>b</a:t>
                  </a:r>
                  <a:r>
                    <a:rPr lang="en-GB" sz="800" dirty="0" smtClean="0">
                      <a:solidFill>
                        <a:prstClr val="black"/>
                      </a:solidFill>
                      <a:cs typeface="Arial" pitchFamily="34" charset="0"/>
                    </a:rPr>
                    <a:t>enefit</a:t>
                  </a:r>
                  <a:endParaRPr lang="en-GB" sz="800" dirty="0">
                    <a:solidFill>
                      <a:prstClr val="black"/>
                    </a:solidFill>
                    <a:cs typeface="Arial" pitchFamily="34" charset="0"/>
                  </a:endParaRPr>
                </a:p>
              </p:txBody>
            </p:sp>
            <p:sp>
              <p:nvSpPr>
                <p:cNvPr id="43" name="TextBox 42"/>
                <p:cNvSpPr txBox="1"/>
                <p:nvPr/>
              </p:nvSpPr>
              <p:spPr>
                <a:xfrm>
                  <a:off x="5908705" y="6530624"/>
                  <a:ext cx="180870" cy="246221"/>
                </a:xfrm>
                <a:prstGeom prst="rect">
                  <a:avLst/>
                </a:prstGeom>
                <a:noFill/>
              </p:spPr>
              <p:txBody>
                <a:bodyPr wrap="square" lIns="0" tIns="0" rIns="0" bIns="0" rtlCol="0">
                  <a:spAutoFit/>
                </a:bodyPr>
                <a:lstStyle/>
                <a:p>
                  <a:r>
                    <a:rPr lang="en-GB" sz="1600" b="1" dirty="0" smtClean="0">
                      <a:solidFill>
                        <a:srgbClr val="92D050"/>
                      </a:solidFill>
                      <a:latin typeface="Arial" pitchFamily="34" charset="0"/>
                      <a:cs typeface="Arial" pitchFamily="34" charset="0"/>
                      <a:sym typeface="Wingdings 2"/>
                    </a:rPr>
                    <a:t></a:t>
                  </a:r>
                  <a:endParaRPr lang="en-GB" sz="1600" b="1" dirty="0">
                    <a:solidFill>
                      <a:srgbClr val="92D050"/>
                    </a:solidFill>
                    <a:latin typeface="Arial" pitchFamily="34" charset="0"/>
                    <a:cs typeface="Arial" pitchFamily="34" charset="0"/>
                  </a:endParaRPr>
                </a:p>
              </p:txBody>
            </p:sp>
            <p:sp>
              <p:nvSpPr>
                <p:cNvPr id="44" name="TextBox 43"/>
                <p:cNvSpPr txBox="1"/>
                <p:nvPr/>
              </p:nvSpPr>
              <p:spPr>
                <a:xfrm>
                  <a:off x="7247485" y="6521998"/>
                  <a:ext cx="313295" cy="246221"/>
                </a:xfrm>
                <a:prstGeom prst="rect">
                  <a:avLst/>
                </a:prstGeom>
                <a:noFill/>
              </p:spPr>
              <p:txBody>
                <a:bodyPr wrap="square" lIns="0" tIns="0" rIns="0" bIns="0" rtlCol="0">
                  <a:spAutoFit/>
                </a:bodyPr>
                <a:lstStyle/>
                <a:p>
                  <a:r>
                    <a:rPr lang="en-GB" sz="1600" b="1" dirty="0" smtClean="0">
                      <a:solidFill>
                        <a:srgbClr val="92D050"/>
                      </a:solidFill>
                      <a:latin typeface="Arial" pitchFamily="34" charset="0"/>
                      <a:cs typeface="Arial" pitchFamily="34" charset="0"/>
                      <a:sym typeface="Wingdings 2"/>
                    </a:rPr>
                    <a:t></a:t>
                  </a:r>
                  <a:endParaRPr lang="en-GB" sz="1600" b="1" dirty="0">
                    <a:solidFill>
                      <a:srgbClr val="92D050"/>
                    </a:solidFill>
                    <a:latin typeface="Arial" pitchFamily="34" charset="0"/>
                    <a:cs typeface="Arial" pitchFamily="34" charset="0"/>
                  </a:endParaRPr>
                </a:p>
              </p:txBody>
            </p:sp>
          </p:grpSp>
          <p:sp>
            <p:nvSpPr>
              <p:cNvPr id="36" name="TextBox 35"/>
              <p:cNvSpPr txBox="1"/>
              <p:nvPr/>
            </p:nvSpPr>
            <p:spPr>
              <a:xfrm>
                <a:off x="8523135" y="6281138"/>
                <a:ext cx="828000" cy="123111"/>
              </a:xfrm>
              <a:prstGeom prst="rect">
                <a:avLst/>
              </a:prstGeom>
              <a:noFill/>
            </p:spPr>
            <p:txBody>
              <a:bodyPr wrap="square" lIns="0" tIns="0" rIns="0" bIns="0" rtlCol="0">
                <a:spAutoFit/>
              </a:bodyPr>
              <a:lstStyle/>
              <a:p>
                <a:r>
                  <a:rPr lang="en-GB" sz="800" dirty="0" smtClean="0">
                    <a:solidFill>
                      <a:prstClr val="black"/>
                    </a:solidFill>
                    <a:cs typeface="Arial" pitchFamily="34" charset="0"/>
                  </a:rPr>
                  <a:t>No impact</a:t>
                </a:r>
                <a:endParaRPr lang="en-GB" sz="800" dirty="0">
                  <a:solidFill>
                    <a:prstClr val="black"/>
                  </a:solidFill>
                  <a:cs typeface="Arial" pitchFamily="34" charset="0"/>
                </a:endParaRPr>
              </a:p>
            </p:txBody>
          </p:sp>
          <p:sp>
            <p:nvSpPr>
              <p:cNvPr id="37" name="TextBox 36"/>
              <p:cNvSpPr txBox="1"/>
              <p:nvPr/>
            </p:nvSpPr>
            <p:spPr>
              <a:xfrm>
                <a:off x="8326780" y="6137936"/>
                <a:ext cx="239485" cy="208478"/>
              </a:xfrm>
              <a:prstGeom prst="rect">
                <a:avLst/>
              </a:prstGeom>
              <a:noFill/>
            </p:spPr>
            <p:txBody>
              <a:bodyPr wrap="square" lIns="0" tIns="0" rIns="0" bIns="0" rtlCol="0">
                <a:spAutoFit/>
              </a:bodyPr>
              <a:lstStyle/>
              <a:p>
                <a:r>
                  <a:rPr lang="en-GB" sz="2400" dirty="0" smtClean="0">
                    <a:solidFill>
                      <a:prstClr val="black"/>
                    </a:solidFill>
                    <a:cs typeface="Arial" pitchFamily="34" charset="0"/>
                    <a:sym typeface="Wingdings 3"/>
                  </a:rPr>
                  <a:t>−</a:t>
                </a:r>
                <a:endParaRPr lang="en-GB" sz="2400" dirty="0">
                  <a:solidFill>
                    <a:prstClr val="black"/>
                  </a:solidFill>
                  <a:cs typeface="Arial" pitchFamily="34" charset="0"/>
                </a:endParaRPr>
              </a:p>
            </p:txBody>
          </p:sp>
        </p:grpSp>
        <p:sp>
          <p:nvSpPr>
            <p:cNvPr id="33" name="Cloud Callout 32"/>
            <p:cNvSpPr/>
            <p:nvPr/>
          </p:nvSpPr>
          <p:spPr>
            <a:xfrm>
              <a:off x="3320171" y="6247807"/>
              <a:ext cx="220719" cy="162710"/>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p:cNvSpPr txBox="1"/>
            <p:nvPr/>
          </p:nvSpPr>
          <p:spPr>
            <a:xfrm>
              <a:off x="3571224" y="6272714"/>
              <a:ext cx="852442" cy="123111"/>
            </a:xfrm>
            <a:prstGeom prst="rect">
              <a:avLst/>
            </a:prstGeom>
            <a:noFill/>
          </p:spPr>
          <p:txBody>
            <a:bodyPr wrap="square" lIns="0" tIns="0" rIns="0" bIns="0" rtlCol="0">
              <a:spAutoFit/>
            </a:bodyPr>
            <a:lstStyle/>
            <a:p>
              <a:r>
                <a:rPr lang="en-GB" sz="800" dirty="0" smtClean="0">
                  <a:solidFill>
                    <a:prstClr val="black"/>
                  </a:solidFill>
                  <a:cs typeface="Arial" pitchFamily="34" charset="0"/>
                </a:rPr>
                <a:t>Suspected benefit</a:t>
              </a:r>
              <a:endParaRPr lang="en-GB" sz="800" dirty="0">
                <a:solidFill>
                  <a:prstClr val="black"/>
                </a:solidFill>
                <a:cs typeface="Arial" pitchFamily="34" charset="0"/>
              </a:endParaRPr>
            </a:p>
          </p:txBody>
        </p:sp>
      </p:grpSp>
    </p:spTree>
    <p:extLst>
      <p:ext uri="{BB962C8B-B14F-4D97-AF65-F5344CB8AC3E}">
        <p14:creationId xmlns:p14="http://schemas.microsoft.com/office/powerpoint/2010/main" val="3975727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0048295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1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The evidence base</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4</a:t>
            </a:fld>
            <a:endParaRPr lang="en-GB">
              <a:solidFill>
                <a:prstClr val="black"/>
              </a:solidFill>
            </a:endParaRPr>
          </a:p>
        </p:txBody>
      </p:sp>
      <p:sp>
        <p:nvSpPr>
          <p:cNvPr id="8" name="Text Placeholder 7"/>
          <p:cNvSpPr>
            <a:spLocks noGrp="1"/>
          </p:cNvSpPr>
          <p:nvPr>
            <p:ph type="body" sz="quarter" idx="13"/>
          </p:nvPr>
        </p:nvSpPr>
        <p:spPr/>
        <p:txBody>
          <a:bodyPr/>
          <a:lstStyle/>
          <a:p>
            <a:r>
              <a:rPr lang="en-GB" dirty="0">
                <a:solidFill>
                  <a:prstClr val="black"/>
                </a:solidFill>
              </a:rPr>
              <a:t>We have performed a non-exhaustive literature review to collate the evidence base behind our selected </a:t>
            </a:r>
            <a:r>
              <a:rPr lang="en-GB" dirty="0" smtClean="0">
                <a:solidFill>
                  <a:prstClr val="black"/>
                </a:solidFill>
              </a:rPr>
              <a:t>High Impact </a:t>
            </a:r>
            <a:r>
              <a:rPr lang="en-GB" dirty="0">
                <a:solidFill>
                  <a:prstClr val="black"/>
                </a:solidFill>
              </a:rPr>
              <a:t>I</a:t>
            </a:r>
            <a:r>
              <a:rPr lang="en-GB" dirty="0" smtClean="0">
                <a:solidFill>
                  <a:prstClr val="black"/>
                </a:solidFill>
              </a:rPr>
              <a:t>nterventions</a:t>
            </a:r>
            <a:r>
              <a:rPr lang="en-GB" dirty="0">
                <a:solidFill>
                  <a:prstClr val="black"/>
                </a:solidFill>
              </a:rPr>
              <a:t>. This review was composed of three inter-connected phases</a:t>
            </a:r>
            <a:r>
              <a:rPr lang="en-GB" dirty="0" smtClean="0">
                <a:solidFill>
                  <a:prstClr val="black"/>
                </a:solidFill>
              </a:rPr>
              <a:t>:</a:t>
            </a:r>
            <a:endParaRPr lang="en-GB" dirty="0">
              <a:solidFill>
                <a:prstClr val="black"/>
              </a:solidFill>
            </a:endParaRPr>
          </a:p>
        </p:txBody>
      </p:sp>
      <p:grpSp>
        <p:nvGrpSpPr>
          <p:cNvPr id="4" name="Group 3"/>
          <p:cNvGrpSpPr/>
          <p:nvPr/>
        </p:nvGrpSpPr>
        <p:grpSpPr>
          <a:xfrm>
            <a:off x="596254" y="3227516"/>
            <a:ext cx="1885688" cy="956233"/>
            <a:chOff x="650446" y="3446877"/>
            <a:chExt cx="1885688" cy="956233"/>
          </a:xfrm>
        </p:grpSpPr>
        <p:sp>
          <p:nvSpPr>
            <p:cNvPr id="6" name="Title 1"/>
            <p:cNvSpPr txBox="1">
              <a:spLocks/>
            </p:cNvSpPr>
            <p:nvPr/>
          </p:nvSpPr>
          <p:spPr>
            <a:xfrm>
              <a:off x="781199" y="3581842"/>
              <a:ext cx="1754935" cy="821268"/>
            </a:xfrm>
            <a:prstGeom prst="rect">
              <a:avLst/>
            </a:prstGeom>
            <a:solidFill>
              <a:schemeClr val="accent1"/>
            </a:solidFill>
            <a:effectLst>
              <a:outerShdw blurRad="50800" dist="38100" dir="2700000" algn="tl" rotWithShape="0">
                <a:prstClr val="black">
                  <a:alpha val="40000"/>
                </a:prstClr>
              </a:outerShdw>
            </a:effectLst>
          </p:spPr>
          <p:txBody>
            <a:bodyPr vert="horz" lIns="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lgn="ctr"/>
              <a:r>
                <a:rPr lang="en-GB" sz="1200" b="1" dirty="0" smtClean="0">
                  <a:solidFill>
                    <a:prstClr val="white"/>
                  </a:solidFill>
                </a:rPr>
                <a:t>Incorporating interventions from existing academic </a:t>
              </a:r>
              <a:r>
                <a:rPr lang="en-GB" sz="1200" b="1" dirty="0">
                  <a:solidFill>
                    <a:prstClr val="white"/>
                  </a:solidFill>
                </a:rPr>
                <a:t>r</a:t>
              </a:r>
              <a:r>
                <a:rPr lang="en-GB" sz="1200" b="1" dirty="0" smtClean="0">
                  <a:solidFill>
                    <a:prstClr val="white"/>
                  </a:solidFill>
                </a:rPr>
                <a:t>eviews</a:t>
              </a:r>
              <a:endParaRPr lang="en-GB" sz="1200" b="1" dirty="0">
                <a:solidFill>
                  <a:prstClr val="white"/>
                </a:solidFill>
              </a:endParaRPr>
            </a:p>
          </p:txBody>
        </p:sp>
        <p:sp>
          <p:nvSpPr>
            <p:cNvPr id="9" name="Oval 8"/>
            <p:cNvSpPr/>
            <p:nvPr/>
          </p:nvSpPr>
          <p:spPr>
            <a:xfrm>
              <a:off x="650446" y="3446877"/>
              <a:ext cx="252000" cy="252000"/>
            </a:xfrm>
            <a:prstGeom prst="ellipse">
              <a:avLst/>
            </a:prstGeom>
            <a:solidFill>
              <a:schemeClr val="accent4"/>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white"/>
                  </a:solidFill>
                </a:rPr>
                <a:t>2</a:t>
              </a:r>
              <a:endParaRPr lang="en-GB" sz="1200" dirty="0">
                <a:solidFill>
                  <a:prstClr val="white"/>
                </a:solidFill>
              </a:endParaRPr>
            </a:p>
          </p:txBody>
        </p:sp>
      </p:grpSp>
      <p:grpSp>
        <p:nvGrpSpPr>
          <p:cNvPr id="2" name="Group 1"/>
          <p:cNvGrpSpPr/>
          <p:nvPr/>
        </p:nvGrpSpPr>
        <p:grpSpPr>
          <a:xfrm>
            <a:off x="598631" y="1775097"/>
            <a:ext cx="1880935" cy="956233"/>
            <a:chOff x="601008" y="1953222"/>
            <a:chExt cx="1880935" cy="956233"/>
          </a:xfrm>
        </p:grpSpPr>
        <p:sp>
          <p:nvSpPr>
            <p:cNvPr id="7" name="Title 1"/>
            <p:cNvSpPr txBox="1">
              <a:spLocks/>
            </p:cNvSpPr>
            <p:nvPr/>
          </p:nvSpPr>
          <p:spPr>
            <a:xfrm>
              <a:off x="727008" y="2088187"/>
              <a:ext cx="1754935" cy="821268"/>
            </a:xfrm>
            <a:prstGeom prst="rect">
              <a:avLst/>
            </a:prstGeom>
            <a:solidFill>
              <a:schemeClr val="accent1"/>
            </a:solidFill>
            <a:effectLst>
              <a:outerShdw blurRad="50800" dist="38100" dir="2700000" algn="tl" rotWithShape="0">
                <a:prstClr val="black">
                  <a:alpha val="40000"/>
                </a:prstClr>
              </a:outerShdw>
            </a:effectLst>
          </p:spPr>
          <p:txBody>
            <a:bodyPr vert="horz" lIns="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lgn="ctr"/>
              <a:r>
                <a:rPr lang="en-GB" sz="1200" b="1" dirty="0" smtClean="0">
                  <a:solidFill>
                    <a:prstClr val="white"/>
                  </a:solidFill>
                </a:rPr>
                <a:t>Assessing NHS case </a:t>
              </a:r>
              <a:r>
                <a:rPr lang="en-GB" sz="1200" b="1" dirty="0">
                  <a:solidFill>
                    <a:prstClr val="white"/>
                  </a:solidFill>
                </a:rPr>
                <a:t>s</a:t>
              </a:r>
              <a:r>
                <a:rPr lang="en-GB" sz="1200" b="1" dirty="0" smtClean="0">
                  <a:solidFill>
                    <a:prstClr val="white"/>
                  </a:solidFill>
                </a:rPr>
                <a:t>tudies</a:t>
              </a:r>
              <a:endParaRPr lang="en-GB" sz="1200" b="1" dirty="0">
                <a:solidFill>
                  <a:prstClr val="white"/>
                </a:solidFill>
              </a:endParaRPr>
            </a:p>
          </p:txBody>
        </p:sp>
        <p:sp>
          <p:nvSpPr>
            <p:cNvPr id="10" name="Oval 9"/>
            <p:cNvSpPr/>
            <p:nvPr/>
          </p:nvSpPr>
          <p:spPr>
            <a:xfrm>
              <a:off x="601008" y="1953222"/>
              <a:ext cx="252000" cy="252000"/>
            </a:xfrm>
            <a:prstGeom prst="ellipse">
              <a:avLst/>
            </a:prstGeom>
            <a:solidFill>
              <a:schemeClr val="accent4"/>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prstClr val="white"/>
                  </a:solidFill>
                </a:rPr>
                <a:t>1</a:t>
              </a:r>
            </a:p>
          </p:txBody>
        </p:sp>
      </p:grpSp>
      <p:sp>
        <p:nvSpPr>
          <p:cNvPr id="12" name="Rectangle 11"/>
          <p:cNvSpPr/>
          <p:nvPr/>
        </p:nvSpPr>
        <p:spPr>
          <a:xfrm>
            <a:off x="358775" y="5899288"/>
            <a:ext cx="8498622" cy="461665"/>
          </a:xfrm>
          <a:prstGeom prst="rect">
            <a:avLst/>
          </a:prstGeom>
        </p:spPr>
        <p:txBody>
          <a:bodyPr wrap="square">
            <a:spAutoFit/>
          </a:bodyPr>
          <a:lstStyle/>
          <a:p>
            <a:r>
              <a:rPr lang="en-GB" sz="1200" dirty="0" smtClean="0">
                <a:solidFill>
                  <a:prstClr val="black"/>
                </a:solidFill>
              </a:rPr>
              <a:t>This process resulted in a ‘long-list’ of potential interventions, which were then screened to determine their suitability for inclusion in Any town health system</a:t>
            </a:r>
            <a:endParaRPr lang="en-GB" sz="1200" dirty="0">
              <a:solidFill>
                <a:prstClr val="black"/>
              </a:solidFill>
            </a:endParaRPr>
          </a:p>
        </p:txBody>
      </p:sp>
      <p:sp>
        <p:nvSpPr>
          <p:cNvPr id="22" name="TextBox 21"/>
          <p:cNvSpPr txBox="1"/>
          <p:nvPr/>
        </p:nvSpPr>
        <p:spPr>
          <a:xfrm>
            <a:off x="2696231" y="3278672"/>
            <a:ext cx="5735250" cy="1077218"/>
          </a:xfrm>
          <a:prstGeom prst="rect">
            <a:avLst/>
          </a:prstGeom>
          <a:noFill/>
        </p:spPr>
        <p:txBody>
          <a:bodyPr wrap="square" lIns="0" tIns="0" rIns="0" bIns="0" rtlCol="0">
            <a:spAutoFit/>
          </a:bodyPr>
          <a:lstStyle/>
          <a:p>
            <a:pPr marL="171450" indent="-171450" algn="just">
              <a:spcBef>
                <a:spcPts val="600"/>
              </a:spcBef>
              <a:buFont typeface="Arial" pitchFamily="34" charset="0"/>
              <a:buChar char="•"/>
            </a:pPr>
            <a:r>
              <a:rPr lang="en-GB" sz="1000" dirty="0" smtClean="0">
                <a:solidFill>
                  <a:prstClr val="black"/>
                </a:solidFill>
                <a:cs typeface="Arial" pitchFamily="34" charset="0"/>
              </a:rPr>
              <a:t>These internal case studies were supplemented through the use of academic reviews of specific interventions (e.g., primary care referral management and patient self-help).</a:t>
            </a:r>
          </a:p>
          <a:p>
            <a:pPr marL="171450" indent="-171450" algn="just">
              <a:spcBef>
                <a:spcPts val="600"/>
              </a:spcBef>
              <a:buFont typeface="Arial" pitchFamily="34" charset="0"/>
              <a:buChar char="•"/>
            </a:pPr>
            <a:r>
              <a:rPr lang="en-GB" sz="1000" dirty="0" smtClean="0">
                <a:solidFill>
                  <a:prstClr val="black"/>
                </a:solidFill>
                <a:cs typeface="Arial" pitchFamily="34" charset="0"/>
              </a:rPr>
              <a:t>These provided context on the state of the evidence base for each intervention, as well as providing some fully impact-assessed controlled studies of specific interventions.</a:t>
            </a:r>
          </a:p>
          <a:p>
            <a:pPr marL="171450" indent="-171450" algn="just">
              <a:spcBef>
                <a:spcPts val="600"/>
              </a:spcBef>
              <a:buFont typeface="Arial" pitchFamily="34" charset="0"/>
              <a:buChar char="•"/>
            </a:pPr>
            <a:r>
              <a:rPr lang="en-GB" sz="1000" dirty="0" smtClean="0">
                <a:solidFill>
                  <a:prstClr val="black"/>
                </a:solidFill>
                <a:cs typeface="Arial" pitchFamily="34" charset="0"/>
              </a:rPr>
              <a:t>Furthermore, NICE assessments were consulted </a:t>
            </a:r>
            <a:r>
              <a:rPr lang="en-GB" sz="1000" dirty="0">
                <a:solidFill>
                  <a:prstClr val="black"/>
                </a:solidFill>
                <a:cs typeface="Arial" pitchFamily="34" charset="0"/>
              </a:rPr>
              <a:t>where available (</a:t>
            </a:r>
            <a:r>
              <a:rPr lang="en-GB" sz="1000" dirty="0" smtClean="0">
                <a:solidFill>
                  <a:prstClr val="black"/>
                </a:solidFill>
                <a:cs typeface="Arial" pitchFamily="34" charset="0"/>
              </a:rPr>
              <a:t>e.g., for the cost-effectiveness of early diagnosis interventions).</a:t>
            </a:r>
            <a:endParaRPr lang="en-GB" sz="1000" dirty="0">
              <a:solidFill>
                <a:prstClr val="black"/>
              </a:solidFill>
              <a:cs typeface="Arial" pitchFamily="34" charset="0"/>
            </a:endParaRPr>
          </a:p>
        </p:txBody>
      </p:sp>
      <p:sp>
        <p:nvSpPr>
          <p:cNvPr id="3" name="AutoShape 17" descr="data:image/jpeg;base64,/9j/4AAQSkZJRgABAQAAAQABAAD/2wCEAAkGBhQQERUUEBQUFBUVFxYXFRcWGBcYGBgUGBcWFxQXGBkYHSceGBkjGhgUHy8gIycpLiwsHR8xNTAqNSYsLCkBCQoKDgwOGg8PGi0jHyQrKi8wKiwqLCkwLzAsKi0tNCwsNDAsNSwpLCwsLCosLCwsLCwsNCwqLCwpLCwsLCwsLP/AABEIAJEBXAMBIgACEQEDEQH/xAAcAAEAAgIDAQAAAAAAAAAAAAAABgcDBQECBAj/xABJEAACAQIDBQUDCQYEAwgDAAABAgMAEQQSIQUGBzFRE0FhcYEikaEUMkJScpKxssEjM2JzgqJTY8LRFTTSJDVDRIOTs/AWFyX/xAAaAQEAAwEBAQAAAAAAAAAAAAAAAQIDBAUG/8QAMxEAAgIBAwIEBAUDBQEAAAAAAAECAxEEEiExQQUTImEUUaGxcYGRwfAjMmI0QnLh8RX/2gAMAwEAAhEDEQA/ALxpSlAKUpQClKUApSsHy2PNkzpm+rmGb3XvQjKRnpSlCRSlKAUpSgFKUoBSlKAUrBicdHELyOiDqzBfxNdMLtSGU2iljc9EdWPwNRkruWcZPVSlKksKVibFIObqPMiu0cobVSD5G9CMo70pShIpSlAKUpQClKUApSlAKUpQClKUApSlAKUpQClKUApSlAR7f3GvDgZWjYq3sLmBsQGdQbHu0uKqGDeHExsGWeUEaj22I9QTYjwNWvxJ/wC75PtR/nWqYNcd7e4+c8UnJXLD7L7s+gZ9qLFh+3lNlVA7W8QNB4kmwqAw8W37UZ4VEN9bElwvW/InwsK9XEnaOXBYeIH95lY/ZRR/qZT6VWdWssaeEaa7W2QsUIPGMZLs302mU2fJJC1iwQKwP0XZRcH7JOtUorEG40N73HO/W/Wp7LtDtNgWJuUdY/uyAr/aVqA1S2W5p+xy+I2+ZOEv8Uy194N5ZI9kxSBiJZljXMNCCVu7DobKfK9VY2IYm5ZiepJvUx32YrgNnJ/lZj9yO35jUV2R2fbxdv8Aus69pe/zLjNy15dKixtvBXWzlO1Rb6JfVHEG1JozdJZV+y7D8DVwbgY2ebBh8SSxLNkYjUxi1ieuubXpatFFtfYqsLRp5mGQj3EfpU8wsyuitGQUYAqRyKkaW9K2qjh9T09BRsk35ifsmZag/FDbrwRRxRMUaUksVNjkUcrjUXJHuNTiqc4m43tMcy90SInqRnP5vhV7XiJ0eI2uuh478EXadjzZj5k1lw20ZI2DI7qVIIsx5jlXv3X2P8qmKWvaKVvUIQn95StRXFz1Pl8SilP5/sfQuzcaJ4Y5V5Oit7wDao1v7vgcGgjht20guCdcics1u8k3A8j0154ZY7tMCFPOJ2T0+evwa3pVb747QM+Nma+gcov2U9kfgT611zs9Ca7n0Wq1bjpoyj1l/GarE4lpWLyMzsebMSSfU0aN4yCQyNzFwVPgR3+tSTh9gY2xJlnKrHAue7kBc5Nkvfp7R8wK9PETemLGNGkHtLGWJe1rk2Flvrl059/przbfTubPEVK8l2ylz2XzJTw53qfFI0U5zSRgEMebIdNepBsL99xVfb1bWebFTEuxUSOFGY2CqSosOQ0FSbhNs5u0lnIIQJ2YPViysbeQUe8VApXzMSe8k+83q85NwWTp1F05aatS75+h1tXp2djpIJFeBmVwRbL3npYfOB5W76km6GO2fHEwxyBpM5KkozexlW3LxzVOt3Mfs6WTLg1iEgBOkRRrDmQSo69aiFee5XT6RWYasSfy7kljJIBIsbC46Gu1KV3H1QpSlAKUpQClKUApSlAKUpQClKUApSlAKUpQClKUApSlARziFDm2fNbuyN7pFJ+F6pSvobaODE0UkbcnRlP9QIvXz/jcI0MjRyCzISrDxH6VyXrlM+e8Xg98Z+2Da7z7fGL+T2BHZQojX/xPpkeGi14cfstoY4XblMhceFnZbeOgU/1V5sNhmkdUQXZiFUdSTYVZPEXYITAwFNfk+VCf4GUKT95U99ZpOScjijXK+Nlr7Jfz9CGw7RA2bJDcXOIjYDvymNrm3S6L7600cZYhRqSQB5nQV1qT8PNiHEYtWI9iG0jHuzD92PMtr5A1VeppGMFK+cYfkbPinHkOFjHJImA9Co/01CIYS7BUBLMQqgcySbAe+pxxb/5iH+WfzmoThMSYpEkW2ZGVhfldSCL+FxVrP72ba3HxEs9OPsbvC7g42Q27Ar4uVUD439wNXDsXZ/yfDxRXv2aKpPUgan31VCcTMaGvmjI6GMW+GvxqwNy97vl6PmTJJHlzAaqQ17EX1HI6VtU4J8Hp+Hy00ZuNbeX8ySVQW8eJ7TFzv1le3kGIHwAq/Ca+c3e5J6m/v1pf2I8Yl6YL8TYbE29Lg3LwZQzLlJZc2lwfxArXsbknrVnbg7nwyYQSYmJXaRiy5hqEFgvvIJ9RUU3+2IuFxZEahY3VXQDkPosB6gn1rJwaimedbpbYURsk+Pl8skg4RYv2p4+oRx6Eq34rVfTvmZj1JPvN6lvCyW2OI+tE49xQ/pUTxCZXYdGI9xIqG/QvzItk3p6/Zy/Yx16tmNEJVOIDtFf2whAa3hf8NPMVI929zxjsFIyELMkhCE8mGRTkPTXke6ovisK8TlJFKspsVIsQarhrkwlVOtRm1wy+djvA0CfJcvZWsuXkOotzBvzvrfnVBMLG3Spfwxx0q4sRoSY3VjIO4ZR7LeBvlHrWo3v2ScNi5UIsrMXTxRySLeWo9K1m90Uzv1dnxFELEsYbX2Omx91cRi1LQIGUHKTmRbGwPJiDyIqwNw9x5MJI02IK5ipVVU3tcgkk8r6WsL99QHd7eqbAluxKlWtmVhdSRyOhBB8jUjXi5NbWCI+RYf71EHBcvqRo56WvE553L9C06V0ifMoPUA++u9dp9OKUpQClKUApSlAKUpQClKUApSlAKUpQClKUApSlAKUpQCo9vJuRBjTnfMklrZ0tcjuDAix/Hxr17x7yR4GLPJqToiDmzfoB3nu9wqvzxaxGa4ihy/V9u9vtZufpWU5xXEjh1Wo08f6dvPsTLdzcODBN2ilpJOQZ7ezfnlAGh8dTW82hgVnieKQXV1KnyPePEc6jcHEjDHDGZrqwOUxaFy9rgL1X+LT36VDdocUMW7fsskS9wChjbxLc/QCo3wisIylqtLRBRj0fZfz7nvj4RyZzmnQJfQhSWI8jYA+pqf7E2HFg4hHCLDmSdWZu9mPeagu7PE9zII8ZlysbCQDLlJ5Zhyt4i1vGrKpWodYltFDTNOdK5+prts7AhxiZZ0zW+aeTKf4SNR+FQ7F8IkJ/ZYhlHR0DfEFfwrd7872NgI07MK0kjGwa5AVR7RsCO8qPWoWvFbF96wH+hv8ArqJuGcSMtXZpN+21ZZsY+EDX9rEi3hGb/Fqmu727cWBjKQ3JY3dm1Zj3X6AdwFQzZnFolgMRCoUkAshPsjrla9x61Y4N+VTWodYmujhpXmVK5/P9zmoavCzC9pmLSlb37O4y/ZuBmt638aku1dsw4VM87hB3X5k9FA1J8qic3FrDg2WKZh19gfC9Wm4f7jXUy0+UrscE3jjCgKoAAAAA0AA0AHhWo3m3Wjx8YWQlWUko62uL8xrzB008BXg2RxFwmIYLmaJjoBIAAT0DAke+1SiremSNVKq+GFhojW6u40eBZnDtJIRlzEAALcEgAdbDW9a/bXC+GeVpI5GiLksy2DLmOpI1BFzra9b7ePeWLAx55NSdEQc2Pf5Ad5qCLxcmzXMMWTpds1vtcvhWUvLj6WcV70dSVU1+XJOd1t21wEJjVy+Zy5JAGpCiwA7rKKybc3ZgxgtOlyPmuNHHkengbiu2wd4IsZD2sZt3Mp5ow5g/jfpWq2jxHwcLZc7SEc+zXMPvEgH0JrTMVH2Oly08akm1t7Hs3b3QhwGYxZmZ+bPYnKOSiwAA7/H3Vn2/u3DjUCzLqPmuujLfnY9PA6Vi2Fvfh8YSsLnOBfIwytbqO4+hNerbm3I8HF2sxNrgAAXLMb2AHWwPuotu32LRVHlYWNn0IJieELX/AGeIUj+NCD7wdfdXfA8IzmBnnBUHVUU3I6ZidPca9sfFuAtZoZQvX2D62vUq2xtxMNh2na7KACAvNsxAUC/W4rJRrfKOGGn0U8yj268s2CrYWHdXNV/g+LSNIqyQMikgZg4a19LkZRp61YFbRkpdD0KdRXcn5bzgUrgm1QpuLGFvpHOfHKn/AF0clHqTbfXVje8ZJtStVu9vJFjo2eEOArZSHABvYHuJFtetbWpTzyjSE1NbovgUpVebw8U8kjJhERgpsZHuQT35VBFx4316VEpKPUyu1FdCzNlh0qnP/wBnY2980flkFvxv8asjc/eA47DCVgFcMyOFvbMLG4vyuCpqsbFJ4RjRrqr5bY5ybulcM1hc6WqHycUsIJClpSoNu0CjL5gXzEenpVnJLqdFl1dWN7xkmNKw4TFpMivGwZGF1YciKj2+2+PyBUCKHkkvbNfKqi12NtTqbAefSpcklliy2FcN8nwSelVZsnipP2qjELGYyQGyqVKg6Zhqb252q0garGal0M9Pqa703Dsc0pSrnSKUpQClKxYqfIjOfoqW9wJoQ3gpnf7bBxGMfX2Ij2aDu9n559Wv6WqOVy7liSeZ1PmdTUk3K3VXHtMHJUIns2/xGuEv4Cx0rz+ZyPjcT1Nrx1bI1SuWWxseY5+dSrh1sNMVPIJlDIsR0P1mIUHzAzEeNRFZeDOqp2zUF1ZFKu3cPaZnwMRY3ZLxt5poP7ctUtiYCjsh5qxU+YJB/CrK4T4u2HnU8kcP5Apr+StKXiR6Hhc3C/b80yN8StpdrjmUHSJVQefzm+LW9Kj+z9lyYguIlzFEaRvsLa58TqNK6Y/FmWV5Dzd2c/1En9amHDfa2GwwmbESKjPlVQQT7IuW5DvJHuqv90uTnW3Uah73hNvkhFXdu7tlRs2OeQ6JF7R7/wBndT6nL8apTEKA7BTdQxCnqtzY+6plFjj/AMBZR/j5D5FhJVqpbW/wNdBb5Upv/F/QjW3dtyYyZpZTz+avci9yj/7qda19KtXdbh3hxAkmIXtJHUMQSQq5hcAAEX0OpN6rGLmzCmizVTeHz3bKqq39w9tsdnGScm0OcZjzMaAMPO1yvpW0TcrBA3+TReov+Na/iDIINnOkYChiiAKAAAWBIAGg0BraMHXmR61GknpN1rl0T4Kr23tmTFzNLKdTyHcq9yjwFeClb7eLAdnh8CwGjwN97OWb84rn5eWeJiVm6b7c/U1EGPkRHRHZVksHANgwF7A+81gpUix257RYCPFl9XK+xbkjXym9+fLu7/CiTZEYTsTxzhfQ0uzce0EqSobMjBh425jyIuPWrO4oyB8DGy8jKjDyMclv0qqasbe6TNsbCE/5HwicfpWkH6ZI7dLN+TbH2yVzVm744nNsbDn6ww9/uEn4iqyqf7xyX2JhPtRj3LKP0qIdH+BXSPFdq/xK/r6H2fNnijb6yKfeoNfPNX5u0+bB4c9YYvyLWlHVnZ4O/VJeyPbiWsjHop/A186ivoXajWhlPSN/ymvnoUv7E+MdYfn+xaPCM/sJv5i/kFT6q/4RH9lP9tfymrArar+xHpaD/Tx/nci/ETbZw2EYKbPKezXqARdz93T1FUzU24rbQz4pIgdIkv8A1Obn+0JUX2Hh1kxMKuQFMiZiSAMtwWuT4Xrmte6WDw9fY7dRtXbgwY3BtDI0bizKbEeNT/hFjf38RP1JAPerf6KjvEJF+XO8bKyyKj3Uhhe2Ui477rf1rvw4x3ZY+ME2EgaM+ozL/coqI+mZXT/0dWl2zj9iwuIe0TDgZMpsZLRj+o+1/aGqlqtLi5LbDwr1lJ9yN/1VVtTc/UX8Uk3fj5JE64Ybx9lIcNIfZkN4790neP6h8QOtduLn7+H+W35qgiOVIKkggggjmCNQR41vN6d5PlwgZhaRIysnQtm+cPAjXwqN/o2sotTu0zpl1WMfqaGvoLYs2fDwsebRRk+ZQGvn6r83bH/Y8P8AyYvyLWlHVnV4Q/XL8EbKlKV1H0IpSlAK1+8H/K4i3+DL+Rq2FYcZh+0jdD9JWX7wI/WofQrNZi0fO9WTwgX2cSfGIe4Sf71XmIwTxsyOrBlJBBB0I51ZvCbBssErsCA8gAuLXCrqR4XNcdS9Z8v4dF/Er2z9iD75bHOGxcqkWVmLxnuKMb6eRJHpUw4RYUhJ5LaFkQH7IYn8wqeYvARzC0saSAcg6hgD6iu8GHWNQqKqqOQUAAeQGlbxqxLJ61Xh6rv81Pjnj8SiN6I8uMxA/wA6T4sT+tb/AHKxHZ4HaLf5aAebCVf1FeTf3ZTrj5LIxEhV0sCb3UA2tz9oEVKd39zpE2ZiEcZZcQCQp0Iyj9mp6Em/lesIxe549zzKaZ/ETwum77PBV9b/AGHuTiMZF2sPZ5cxX2mINxa/cdNa052fIHydm+e9suVs1+lrXq7t0NknC4OKNxZ7FnHRmJYj0vb0qK4bnyZ6HSq+bU08IpLaOAaCV4pLZkOU21F/DwqUbEwxl2Ri1GpjlWQeQCZv7Q1ZuKOxWjxPbgHJKBc9wkUZbHpdQp99b/hXgCMJKzj2ZXIAPJlChT5i5Yehq0YetxNaNM1qZVdsP9MFVVbu5+/MEkCRzSLFKihTnIUNlFgysdNR3c73qD74bmSYJyyAtATdWGuW/wBF+hHXv89KjVVjJ1s56rbdFY01+RfU+9GFQXbEQjydSfcCTUU4gbYixWAzYeQOFmQNa+mj2uCARzFVhVjbublyNs3EK4yvPlaNW0I7PVL35ZiSPKtPMlPKwd8dZbq1KtR4wyuaspNhHH7GgEdjLEGKeOVmVkv3XAHqBVbzRFGKuCrKbEHQgjmCO6rp4fYNosBEHBBOdgDzCsxK+8WPrVKlltM5vDa/MnKEujX7oqCDY0zyiJYn7Qm2UqQQfG40A6mrP4gYURbLEY5IYVHktgPwqZ1F+JOHZ8A+UE5WRjb6obU+nOtfL2RZ6K0S09NmHnKKZqxN71y7GwY/k/8Awuf1qvsPAZGCILsxCgDvJNhVrcSNmkbOQJqIWjJ+yFMd/itYwXpkzzNJBuq1r5FTVO9s67Cw38wfjMKglWJtLBMdhQgKxIKPYAk5Szm/lZhUQ7/gZ6RNxs/4v7orup7sfigMPBHEYC3ZoFzdoBewte2XSoERXZIyxsoJPQC5+FVjJx6GFN9lLzW8FoYHiGuN7SDsWjZopcpzBhcIxsdBbQGqsFWFw83PlEhnnQxrkZUDCzEuLFrHUALfnzvUI2lsyTDSGOZSrKbaiwNu8HvB6irz3NJyOrVO6dcJ2+/b8CacMNuQwLMs8iRlijLnNgQAQbE6X5VYGE2/h5myxTxO3cqupJ8hfWqBrYbAzfKoMly3ax2++KtC1pJGul8RlXGNe3K/7PXvriM+PxBPc+X7gC/pWkAvUp3z3ZnTFysIndJHLqyKWHtG5BtyINxY1u+GW7UsczTzRsihCqZwVJZiLkA62AHPxquxylgw+Gst1Di1jLfOCuytu6s2CxRikSReaMrDzUgj8Kubfnd84zClYxeRCHQdSLgrfxBPraqf/wCDz5snYy5uWXI97+VqicHBkanST080lz74J3xTxIlgwrobq5ZlPgUUj4Gq4qxdqbtYiTZMKtGRLAxOQasYjfuH0rEG3ge+oAmCkY5VRyegVifdapsznJbXqcrd7XVL7Hp2tsV8N2ecezLGkiN3EMoJHmCbEeXWvBV5Nu9HicFFDiFItHH4MjhALjoRyquNrcNsVCx7JRMncyEBreKk3B8r1M6muUX1Ph9lfqgsp/QiqoWIA1J0A8Tyq/JwcPhGCmxihNj4pHofhUA3J3BlE6zYpOzSMhlVrZmcfN0HJQddegqysXhxJG6Hk6sp8mBB/GtaYNJs9Dw3TzhCUpLDfQoM7anJzGaa55ntHv8AjU94XbcnlkljlkaRQgYZyWIOYDQnW1jyqFbX3ZxGFYiWNrDk4BKEdQw09DrU24TbLdRNM6kBsqJcWva5Yi/d83Xz6VlXnecGiVq1Ki8+5YlKUrtPqBSlKA4tSo3vtvd8hjAQBpZL5AeQA5s3XoB3+lVbLvBjMS/76d2PJULD3Kmg91ZTtUXg8/Ua+FMtmMsvelQjhzPjD2i4sTZAFKGYMGzXNwC2pFvd615eJe9EkLRwQOyNbO5U2Njoi3H9RPpU+Ytu40eriqfOkmvYsCuaqbcze/EDGRx4iV3ST2bOb2LC8ZF9dTl9DVh707YOEwskygFlyhQeV2YKL+V70jYpLJNOrhbW7OmOpta5qo92+Ic6Tr8qkMkTmz5gPYv9IWAsB3jpepbxOxrx4IdmxXPIqsVNrrlc2uO4kCoVicW0Uhrq51Ssj27EtZQRYi46GuVUDQaCqu4UYpziJVLMV7LNYk2zB0ANutia43p4kSvI0eDOSMHLnABZzyuL/NXpbX8KjzVt3MovEK/KVsljPbqWkQDzrS4rczByG7YeO/8ACCn5CKguxdl7VkmjZ3xCLmUs0khAy3BN1La6d1q5323vxKY2SOCVkVMqgLbVsoJOo1Nzb0qHYsZkik9ZB177a3jOOUT/AAG6+FgOaKCNWHJrXYeRa5FbWqkXEbZJ/wDM+qqPxFSLfDeifB4WCMkDEyIO0YW9mwGcjuuWNr8ufhUqxJdMF69XXGEpbHFL2wS+bZsLuHeONnHJiiltOViRevVVFzbOx0sJxDid4/nZ2YnT61ib28bWqW8NN6ZZJDhpmLjKWjZjdhltdbnUixvrytURtTeMYKU6+MrFBwcc9H8yx64ZgOelCao3bu3p9oT2uxDNliiHIXNlFuRY6XNXnPYdGr1a06XGW+iLthiTmgXzUD8RWR1BFiLg8weVqq7cTY2MwuMUPFIkbBhJcexbKSt7aXzWtWgwm0ZP+IBw7hmxAucx5GWxB8LaWqnm4XKOb/6G2MXKGMvGP4vct7/8XwubN8nhuTe+ReY9K2YFDVSbgbambaCh5ZGEgkzBmJBIRmBsdOYq7kotLHU6bboUTjBR/ufb+e5amLxcUYBldEvyLsq3+9TC4uOQfsnRh/Ayn8tU9vW7YvabxlucqwpfUKLhOXS9z61zt/dGfZmSUSKQWyh4yysGsSPgDyNZ+a+cLg5JeITzJxhmMXjOS6KxywqwswDDoQCPcaiOzN+MuzRiZ/adSY7DTtJB83yuNT5HyqDT7z4/GOezebnokGZQL8h7GvXmTV5WpG9uvrglhNtrOC2X3cwrc8PAf/TT/amH2BhoW7SOGKNhf2gqgjSx17tKrLd7fbE4WcR4lndMwWRZbl01tcFvaBHO3I/Gu++u15sbjThoiSiv2aoDYNINGZuutxryA86r5kcZxyYfHU7N8YerOMY5yWlDtWF2ypLGzdFdSfcDevVVN7b4eT4SHti6OFsWCZrrra4uBcA2qYbi72GXCSHEMS2GF2Y6lo7EqT1b2WHoOtWjY84ksG1Osk5+XbHa8ZJpXFUzi96sbj5skLOuYnJFEcthz1IsTYcyTbyrHjptobOde0klQsLreTOrW53FyD3aGq+cvlwZPxOPMlBuK7l11xVV7xbVxmLgw88ImCMjCQQl7dqrsrEhdbEAEXqIz4mdDaR5lPOzM4NvU0ldjsLfE1B8QbXz6H0HSqP2JDjmljMIxF8ym/7QLa41JOmW3Wrwq8J7ux16XU/EJva1gUpStDrFKUoBSlKAUpSgKg4pOTjrHkIky+V2J+N6lXCqFBhGZbZzIwc9+gGUHwtr6mueIe6L4tVlgF5YxlK97pz0v9IG+nfc+FVnBi8RhHIRpYG5MPaQ6dQefrXI3snlnztknpdU7JRyn+5f5NULt/aXyrFySE2V3sD0QeyvLooFSXdnaeOmjxLs8ska4eUAtcjtCBly9WGvL9ajm7GwzjMQkWoU3LsNcqgE36c7D1pZLfhIay96lQjBPl9/0PTvdjIGxKyYN7qEjAOVlytGMo+cB9FUqc757SGI2QJR/wCJ2RPgcwzD0YEelRnfPcNcDEssTu4zZXzAaXHsnQcri3qK67JmfEbJxECAu0MiOANTkZrtYDXQhj61HKbT7orF2VzsrmsOUW8L8P8A0iIQkEgGwtc9L8r1v8dvUZsBHhpAS0cilX7jGFYAHvzC4Hl8dvw22N2z4hZoyY2iCNcEC5YEAH6wtfwtWv29uBicO57NGmjJ9lkGY26Mo1B+FUUZKOUcsabo1eZDpLKZk3HDLFjpE5rhmAPQtc3/ALSa1m58IbHYcHl2in7t2HxAqyNwt2Dh8K4nWzzn21PMJbKqnxsWPrUC25uxiNnTZ0DFFbNHKouBY3XN3Kw8dDV3FpJnRZp51V1Ta4XX9cl1Wqit6JiMfOw5iZrf0tp+FbrZXEbGtKi+xLmYLkyAE3NtCtiDWo3sw7w46ZnUreVnS40ZS2ZSD3jyqbJqa4NNdqY6itOGeGb7ZHETGyTxoVRwzKpUIQbEgGxB0sO+sfFlv+1xjpCvxeSsuH4sYgsA0MTXPJc4Y+A1OvpWDiiS2KibKRmgSwPO+Z7jzF7VDeYPnJW2xT00kpuXK6rBrl38xXYPAzKyuuS5UBlQjKVXLYWtpqDapZwx3aCD5UzqxZSqBTfKLjNm6NoBbu9a2+8+5UOJhdkjVJwt1ZRYlgL2YDQ35X51EuFOPdcS8QuUdCzDuVlIs3hoSPd0qyTjNbuTWFc6dTBXPd8mWsapfe/dGTAyl0BMJa6Ov0NbhWt80juPfp36Vc5qpsbxIn7SdSiPE5ZVSRbFV+aAbHpzB778qvdtxydfiXlOCVjw+zJBuHvycQRh8T+9t7D/AFwNSG/jtrfv17+dd4wmDFue+Odj92Qn9K2G4eAeXHQ5AbIc7Hoqjv8AM2HrW94gbly9s2IgQuj6uqi7K/ebDUqeenI3rF7pQz8jzZO6/TKb5cX9Cw8ZtFRhnmBBQRs4PcVy5gaqPh0P/wChD4CS/wD7TitSu0MR2ZgDy9mT+79q3O/zfPW1TzhrupJE7YidCnslY1YWbW2ZiDqBYWF+pq+52SRr50tZfXtjjby/5+RDtvYoxbRmkW2ZMQzC/K6yXF/C4rLj9t4vajrGR2hBuqRrYAnQsf8AcnStlNu/M+1jeFypxOckqchj7TMSSRYjL/tVswYZUFkVVHRQAPhURrcs8kUaSdzmnJqOeV8ypd9cAcJh8JhibkCSR7cjIxHwHtAeFe7YUWKi2Yr4Bbu8rmQgKz5R7KhQ3MaefxrtxchPawPY5cjLfuzZr287GpRw3QjZ8VxzMhHlnbWpUf6jRpXTnVzgsrEeMduhA9lbpYvGYkPiEkUFg0skgKkgWuADzNhYWGlZN3HC7a9vT9tONfrHtAPibVb1qqviDutLFiGxMKsUchmKXvHIOZNtQCRe/W/hUyr2LKJv0nw8Y2QzJqWWT/euRRgsRm5dk49SpC/Eiqn3bkK4fHW5GAA+ZkAHwLVjm2vjceBCWlmFx7IUcxyLZQL26tU82PuMYdnzxNYzTob25AgExpfvseZ8T0qG3Y8orKctZbvrTSSf2ZVuElkRs0RZWUE3QkEDvNxrat1sbYmI2o5vMrMlr9q7Fgp71FjcX6d/S9Z9wcHmx4jlXmkyup00KEMCO7pWPaezp9kYsMl7A3jc/NdD9Fu69tCPXoayS4y+h59deIKyeXHOGi3Nh7IXCwJChuEHM95JJY+FyTVW8T5s2PI+rHGPxb/VVnbu7bGMw6zKpXNcEHuYaGx+kL99VZxEgY7RksrHMI8tgdf2ajTrqDyre3GxYPX8Ra+Gjs6ZX6YLS3Xa+Cw38mP8graV4NgYcx4WBGFmWKMEHuIQXHvvXvrddD1KuILPyQpSlSaClKUApSlAKUpQCurIDzAPnXalAcAV1jhVb5QBfnYAXrvSgOssQYEMAQeYIuD5g11gwyxiyKqjooAHuFZKUIwuopSlCRSlKAxJhkU3CqD1AAPvrtLCrCzAMOhAI9xrvShGEeeDZ8aG6Rop6qqg/AVklwyuQWVWKm6kgGx6i/KslKDaugrokQW+UAX52AFz413pQkVrNobs4bENmmhjZvrWsx8yLE1s6VDSfUrKMZLElk8mztkxYdcsEaRg88otc+J5n1r10pUkpJLCFKUoSKUpQHV4wwsQCOh1rkC3KuaUApSlAKUpQHQQKGLBRmOhNhcjpfnXLICLEAjxrtSgwcAW5VzalKAUpSgFKUoBSlKAUpSgFKUoBSlKAUpSgFKUoBSlKAUpSgFKUoBSlKAUpSgFKUoBSlKAUpSgFKUoBSlKAUpSgFKUoBSlKAUpSgFKUoBSlKAUpSgFKUoD/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nvGrpSpPr>
          <p:cNvPr id="17" name="Group 16"/>
          <p:cNvGrpSpPr/>
          <p:nvPr/>
        </p:nvGrpSpPr>
        <p:grpSpPr>
          <a:xfrm>
            <a:off x="596254" y="4774935"/>
            <a:ext cx="1885688" cy="956233"/>
            <a:chOff x="596254" y="4810560"/>
            <a:chExt cx="1885688" cy="956233"/>
          </a:xfrm>
        </p:grpSpPr>
        <p:sp>
          <p:nvSpPr>
            <p:cNvPr id="27" name="Title 1"/>
            <p:cNvSpPr txBox="1">
              <a:spLocks/>
            </p:cNvSpPr>
            <p:nvPr/>
          </p:nvSpPr>
          <p:spPr>
            <a:xfrm>
              <a:off x="727007" y="4945525"/>
              <a:ext cx="1754935" cy="821268"/>
            </a:xfrm>
            <a:prstGeom prst="rect">
              <a:avLst/>
            </a:prstGeom>
            <a:solidFill>
              <a:schemeClr val="accent1"/>
            </a:solidFill>
            <a:effectLst>
              <a:outerShdw blurRad="50800" dist="38100" dir="2700000" algn="tl" rotWithShape="0">
                <a:prstClr val="black">
                  <a:alpha val="40000"/>
                </a:prstClr>
              </a:outerShdw>
            </a:effectLst>
          </p:spPr>
          <p:txBody>
            <a:bodyPr vert="horz" lIns="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lgn="ctr"/>
              <a:r>
                <a:rPr lang="en-GB" sz="1200" b="1" dirty="0" smtClean="0">
                  <a:solidFill>
                    <a:prstClr val="white"/>
                  </a:solidFill>
                </a:rPr>
                <a:t>Adding specific </a:t>
              </a:r>
              <a:r>
                <a:rPr lang="en-GB" sz="1200" b="1" dirty="0">
                  <a:solidFill>
                    <a:prstClr val="white"/>
                  </a:solidFill>
                </a:rPr>
                <a:t>c</a:t>
              </a:r>
              <a:r>
                <a:rPr lang="en-GB" sz="1200" b="1" dirty="0" smtClean="0">
                  <a:solidFill>
                    <a:prstClr val="white"/>
                  </a:solidFill>
                </a:rPr>
                <a:t>ase </a:t>
              </a:r>
              <a:r>
                <a:rPr lang="en-GB" sz="1200" b="1" dirty="0">
                  <a:solidFill>
                    <a:prstClr val="white"/>
                  </a:solidFill>
                </a:rPr>
                <a:t>s</a:t>
              </a:r>
              <a:r>
                <a:rPr lang="en-GB" sz="1200" b="1" dirty="0" smtClean="0">
                  <a:solidFill>
                    <a:prstClr val="white"/>
                  </a:solidFill>
                </a:rPr>
                <a:t>tudies from Third Sector organisations</a:t>
              </a:r>
              <a:endParaRPr lang="en-GB" sz="1200" b="1" dirty="0">
                <a:solidFill>
                  <a:prstClr val="white"/>
                </a:solidFill>
              </a:endParaRPr>
            </a:p>
          </p:txBody>
        </p:sp>
        <p:sp>
          <p:nvSpPr>
            <p:cNvPr id="28" name="Oval 27"/>
            <p:cNvSpPr/>
            <p:nvPr/>
          </p:nvSpPr>
          <p:spPr>
            <a:xfrm>
              <a:off x="596254" y="4810560"/>
              <a:ext cx="252000" cy="252000"/>
            </a:xfrm>
            <a:prstGeom prst="ellipse">
              <a:avLst/>
            </a:prstGeom>
            <a:solidFill>
              <a:schemeClr val="accent4"/>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white"/>
                  </a:solidFill>
                </a:rPr>
                <a:t>3</a:t>
              </a:r>
              <a:endParaRPr lang="en-GB" sz="1200" dirty="0">
                <a:solidFill>
                  <a:prstClr val="white"/>
                </a:solidFill>
              </a:endParaRPr>
            </a:p>
          </p:txBody>
        </p:sp>
      </p:grpSp>
      <p:sp>
        <p:nvSpPr>
          <p:cNvPr id="31" name="TextBox 30"/>
          <p:cNvSpPr txBox="1"/>
          <p:nvPr/>
        </p:nvSpPr>
        <p:spPr>
          <a:xfrm>
            <a:off x="2696231" y="4862400"/>
            <a:ext cx="5735250" cy="1077218"/>
          </a:xfrm>
          <a:prstGeom prst="rect">
            <a:avLst/>
          </a:prstGeom>
          <a:noFill/>
        </p:spPr>
        <p:txBody>
          <a:bodyPr wrap="square" lIns="0" tIns="0" rIns="0" bIns="0" rtlCol="0">
            <a:spAutoFit/>
          </a:bodyPr>
          <a:lstStyle/>
          <a:p>
            <a:pPr marL="171450" indent="-171450" algn="just">
              <a:spcBef>
                <a:spcPts val="600"/>
              </a:spcBef>
              <a:buFont typeface="Arial" pitchFamily="34" charset="0"/>
              <a:buChar char="•"/>
            </a:pPr>
            <a:r>
              <a:rPr lang="en-GB" sz="1000" dirty="0" smtClean="0">
                <a:solidFill>
                  <a:prstClr val="black"/>
                </a:solidFill>
                <a:cs typeface="Arial" pitchFamily="34" charset="0"/>
              </a:rPr>
              <a:t>Finally, specific examples of innovative interventions were drawn from publications produced by third </a:t>
            </a:r>
            <a:r>
              <a:rPr lang="en-GB" sz="1000" dirty="0">
                <a:solidFill>
                  <a:prstClr val="black"/>
                </a:solidFill>
                <a:cs typeface="Arial" pitchFamily="34" charset="0"/>
              </a:rPr>
              <a:t>s</a:t>
            </a:r>
            <a:r>
              <a:rPr lang="en-GB" sz="1000" dirty="0" smtClean="0">
                <a:solidFill>
                  <a:prstClr val="black"/>
                </a:solidFill>
                <a:cs typeface="Arial" pitchFamily="34" charset="0"/>
              </a:rPr>
              <a:t>ector organisations, such as the King’s Fund or the British Heart Foundation.</a:t>
            </a:r>
          </a:p>
          <a:p>
            <a:pPr marL="171450" indent="-171450" algn="just">
              <a:spcBef>
                <a:spcPts val="600"/>
              </a:spcBef>
              <a:buFont typeface="Arial" pitchFamily="34" charset="0"/>
              <a:buChar char="•"/>
            </a:pPr>
            <a:r>
              <a:rPr lang="en-GB" sz="1000" dirty="0" smtClean="0">
                <a:solidFill>
                  <a:prstClr val="black"/>
                </a:solidFill>
                <a:cs typeface="Arial" pitchFamily="34" charset="0"/>
              </a:rPr>
              <a:t>While many of these case studies did not fully meet our impact assessment criteria, those that did were shortlisted for further study.</a:t>
            </a:r>
          </a:p>
          <a:p>
            <a:pPr marL="171450" indent="-171450" algn="just">
              <a:spcBef>
                <a:spcPts val="600"/>
              </a:spcBef>
              <a:buFont typeface="Arial" pitchFamily="34" charset="0"/>
              <a:buChar char="•"/>
            </a:pPr>
            <a:r>
              <a:rPr lang="en-GB" sz="1000" dirty="0" smtClean="0">
                <a:solidFill>
                  <a:prstClr val="black"/>
                </a:solidFill>
                <a:cs typeface="Arial" pitchFamily="34" charset="0"/>
              </a:rPr>
              <a:t>Where these suggested the existence of impact assessment for interesting interventions we followed this up in the academic literature.</a:t>
            </a:r>
          </a:p>
        </p:txBody>
      </p:sp>
      <p:sp>
        <p:nvSpPr>
          <p:cNvPr id="32" name="TextBox 31"/>
          <p:cNvSpPr txBox="1"/>
          <p:nvPr/>
        </p:nvSpPr>
        <p:spPr>
          <a:xfrm>
            <a:off x="2696231" y="1921937"/>
            <a:ext cx="5735250" cy="846386"/>
          </a:xfrm>
          <a:prstGeom prst="rect">
            <a:avLst/>
          </a:prstGeom>
          <a:noFill/>
        </p:spPr>
        <p:txBody>
          <a:bodyPr wrap="square" lIns="0" tIns="0" rIns="0" bIns="0" rtlCol="0">
            <a:spAutoFit/>
          </a:bodyPr>
          <a:lstStyle/>
          <a:p>
            <a:pPr marL="171450" indent="-171450" algn="just">
              <a:spcBef>
                <a:spcPts val="600"/>
              </a:spcBef>
              <a:buFont typeface="Arial" pitchFamily="34" charset="0"/>
              <a:buChar char="•"/>
            </a:pPr>
            <a:r>
              <a:rPr lang="en-GB" sz="1000" dirty="0" smtClean="0">
                <a:solidFill>
                  <a:prstClr val="black"/>
                </a:solidFill>
                <a:cs typeface="Arial" pitchFamily="34" charset="0"/>
              </a:rPr>
              <a:t>We began with 270 self-reported case studies of healthcare interventions currently being implemented by health economies around the country, which provided an overview of the breadth of interventions already being trialled across the NHS.</a:t>
            </a:r>
          </a:p>
          <a:p>
            <a:pPr marL="171450" indent="-171450" algn="just">
              <a:spcBef>
                <a:spcPts val="600"/>
              </a:spcBef>
              <a:buFont typeface="Arial" pitchFamily="34" charset="0"/>
              <a:buChar char="•"/>
            </a:pPr>
            <a:r>
              <a:rPr lang="en-GB" sz="1000" dirty="0" smtClean="0">
                <a:solidFill>
                  <a:prstClr val="black"/>
                </a:solidFill>
                <a:cs typeface="Arial" pitchFamily="34" charset="0"/>
              </a:rPr>
              <a:t>While many of these did not meet our inclusion  criteria (see next slide), those that did were short-listed for further consideration.</a:t>
            </a:r>
            <a:endParaRPr lang="en-GB" sz="1000" dirty="0">
              <a:solidFill>
                <a:prstClr val="black"/>
              </a:solidFill>
              <a:cs typeface="Arial" pitchFamily="34" charset="0"/>
            </a:endParaRPr>
          </a:p>
        </p:txBody>
      </p:sp>
      <p:sp>
        <p:nvSpPr>
          <p:cNvPr id="18" name="Down Arrow 17"/>
          <p:cNvSpPr/>
          <p:nvPr/>
        </p:nvSpPr>
        <p:spPr>
          <a:xfrm>
            <a:off x="1413166" y="2847323"/>
            <a:ext cx="403761" cy="442327"/>
          </a:xfrm>
          <a:prstGeom prst="downArrow">
            <a:avLst/>
          </a:prstGeom>
          <a:solidFill>
            <a:schemeClr val="accent4">
              <a:lumMod val="9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Curved Right Arrow 18"/>
          <p:cNvSpPr/>
          <p:nvPr/>
        </p:nvSpPr>
        <p:spPr>
          <a:xfrm>
            <a:off x="913478" y="4325063"/>
            <a:ext cx="301175" cy="472436"/>
          </a:xfrm>
          <a:prstGeom prst="curvedRightArrow">
            <a:avLst/>
          </a:prstGeom>
          <a:solidFill>
            <a:schemeClr val="accent4">
              <a:lumMod val="9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35" name="Curved Right Arrow 34"/>
          <p:cNvSpPr/>
          <p:nvPr/>
        </p:nvSpPr>
        <p:spPr>
          <a:xfrm rot="10800000">
            <a:off x="2075281" y="4313550"/>
            <a:ext cx="301175" cy="472436"/>
          </a:xfrm>
          <a:prstGeom prst="curvedRightArrow">
            <a:avLst/>
          </a:prstGeom>
          <a:solidFill>
            <a:schemeClr val="accent4">
              <a:lumMod val="9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Tree>
    <p:extLst>
      <p:ext uri="{BB962C8B-B14F-4D97-AF65-F5344CB8AC3E}">
        <p14:creationId xmlns:p14="http://schemas.microsoft.com/office/powerpoint/2010/main" val="32990539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1164087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188" name="think-cell Slide" r:id="rId18" imgW="270" imgH="270" progId="TCLayout.ActiveDocument.1">
                  <p:embed/>
                </p:oleObj>
              </mc:Choice>
              <mc:Fallback>
                <p:oleObj name="think-cell Slide" r:id="rId18" imgW="270" imgH="270" progId="TCLayout.ActiveDocument.1">
                  <p:embed/>
                  <p:pic>
                    <p:nvPicPr>
                      <p:cNvPr id="0" name=""/>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600">
              <a:solidFill>
                <a:prstClr val="white"/>
              </a:solidFill>
              <a:latin typeface="Arial"/>
              <a:cs typeface="Aria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a:t>Getting </a:t>
            </a:r>
            <a:r>
              <a:rPr lang="en-GB" sz="2000" dirty="0" smtClean="0"/>
              <a:t>started: mental health</a:t>
            </a:r>
            <a:endParaRPr lang="en-GB" sz="2000" dirty="0"/>
          </a:p>
        </p:txBody>
      </p:sp>
      <p:sp>
        <p:nvSpPr>
          <p:cNvPr id="17"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40</a:t>
            </a:fld>
            <a:endParaRPr lang="en-GB" dirty="0">
              <a:solidFill>
                <a:prstClr val="black"/>
              </a:solidFill>
            </a:endParaRPr>
          </a:p>
        </p:txBody>
      </p:sp>
      <p:sp>
        <p:nvSpPr>
          <p:cNvPr id="2" name="Rectangle 1"/>
          <p:cNvSpPr/>
          <p:nvPr/>
        </p:nvSpPr>
        <p:spPr>
          <a:xfrm>
            <a:off x="354024" y="1328622"/>
            <a:ext cx="2784961" cy="75641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50" b="1" dirty="0" smtClean="0">
                <a:solidFill>
                  <a:prstClr val="black"/>
                </a:solidFill>
              </a:rPr>
              <a:t>Population groups affected:</a:t>
            </a:r>
          </a:p>
          <a:p>
            <a:pPr marL="171450" indent="-171450">
              <a:buFont typeface="Wingdings" pitchFamily="2" charset="2"/>
              <a:buChar char="ü"/>
            </a:pPr>
            <a:r>
              <a:rPr lang="en-GB" sz="1000" dirty="0">
                <a:solidFill>
                  <a:prstClr val="black"/>
                </a:solidFill>
              </a:rPr>
              <a:t>Frail elderly and dementia </a:t>
            </a:r>
            <a:r>
              <a:rPr lang="en-GB" sz="1000" dirty="0" smtClean="0">
                <a:solidFill>
                  <a:prstClr val="black"/>
                </a:solidFill>
              </a:rPr>
              <a:t>sufferers</a:t>
            </a:r>
          </a:p>
          <a:p>
            <a:pPr marL="171450" indent="-171450">
              <a:buFont typeface="Wingdings" pitchFamily="2" charset="2"/>
              <a:buChar char="ü"/>
            </a:pPr>
            <a:r>
              <a:rPr lang="en-GB" sz="1000" dirty="0" smtClean="0">
                <a:solidFill>
                  <a:prstClr val="black"/>
                </a:solidFill>
              </a:rPr>
              <a:t>Adults with complex needs</a:t>
            </a:r>
            <a:endParaRPr lang="en-GB" sz="900" dirty="0">
              <a:solidFill>
                <a:prstClr val="black"/>
              </a:solidFill>
            </a:endParaRPr>
          </a:p>
        </p:txBody>
      </p:sp>
      <p:sp>
        <p:nvSpPr>
          <p:cNvPr id="19" name="Rectangle 18"/>
          <p:cNvSpPr/>
          <p:nvPr/>
        </p:nvSpPr>
        <p:spPr>
          <a:xfrm>
            <a:off x="3289110" y="1328621"/>
            <a:ext cx="5544000" cy="128289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b="1" dirty="0">
                <a:solidFill>
                  <a:prstClr val="black"/>
                </a:solidFill>
              </a:rPr>
              <a:t>The literature suggests that this intervention will have a greater impact in health economies with the following characteristics:</a:t>
            </a:r>
          </a:p>
          <a:p>
            <a:endParaRPr lang="en-GB" sz="1200" dirty="0">
              <a:solidFill>
                <a:prstClr val="black"/>
              </a:solidFill>
            </a:endParaRPr>
          </a:p>
        </p:txBody>
      </p:sp>
      <p:sp>
        <p:nvSpPr>
          <p:cNvPr id="20" name="Rectangle 19"/>
          <p:cNvSpPr/>
          <p:nvPr/>
        </p:nvSpPr>
        <p:spPr>
          <a:xfrm>
            <a:off x="354024" y="2175077"/>
            <a:ext cx="2784961" cy="411777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50" b="1" dirty="0">
                <a:solidFill>
                  <a:prstClr val="black"/>
                </a:solidFill>
              </a:rPr>
              <a:t>Have you thought about the following enablers and implementation steps?</a:t>
            </a:r>
            <a:endParaRPr lang="en-GB" sz="1050" dirty="0">
              <a:solidFill>
                <a:prstClr val="black"/>
              </a:solidFill>
            </a:endParaRPr>
          </a:p>
          <a:p>
            <a:pPr marL="171450" indent="-171450">
              <a:buFont typeface="Wingdings" pitchFamily="2" charset="2"/>
              <a:buChar char="q"/>
            </a:pPr>
            <a:r>
              <a:rPr lang="en-GB" sz="900" dirty="0" smtClean="0">
                <a:solidFill>
                  <a:prstClr val="black"/>
                </a:solidFill>
              </a:rPr>
              <a:t>Based on previous experience of implementing this intervention, </a:t>
            </a:r>
            <a:r>
              <a:rPr lang="en-GB" sz="900" b="1" dirty="0" smtClean="0">
                <a:solidFill>
                  <a:prstClr val="black"/>
                </a:solidFill>
              </a:rPr>
              <a:t>training has been identified as a key to success</a:t>
            </a:r>
          </a:p>
          <a:p>
            <a:pPr marL="355600" lvl="1" indent="-171450">
              <a:buFont typeface="Courier New" pitchFamily="49" charset="0"/>
              <a:buChar char="o"/>
            </a:pPr>
            <a:r>
              <a:rPr lang="en-GB" sz="900" dirty="0" smtClean="0">
                <a:solidFill>
                  <a:prstClr val="black"/>
                </a:solidFill>
              </a:rPr>
              <a:t>For staff directly involved in the intervention</a:t>
            </a:r>
          </a:p>
          <a:p>
            <a:pPr marL="355600" lvl="1" indent="-171450">
              <a:spcAft>
                <a:spcPts val="300"/>
              </a:spcAft>
              <a:buFont typeface="Courier New" pitchFamily="49" charset="0"/>
              <a:buChar char="o"/>
            </a:pPr>
            <a:r>
              <a:rPr lang="en-GB" sz="900" dirty="0" smtClean="0">
                <a:solidFill>
                  <a:prstClr val="black"/>
                </a:solidFill>
              </a:rPr>
              <a:t>For acute staff throughout the hospital – for example, regular one-hour weekly teaching sessions and periodic 2-day courses certified by a higher education institution</a:t>
            </a:r>
          </a:p>
          <a:p>
            <a:pPr marL="171450" indent="-171450">
              <a:spcAft>
                <a:spcPts val="300"/>
              </a:spcAft>
              <a:buFont typeface="Wingdings" pitchFamily="2" charset="2"/>
              <a:buChar char="q"/>
            </a:pPr>
            <a:r>
              <a:rPr lang="en-GB" sz="900" dirty="0" smtClean="0">
                <a:solidFill>
                  <a:prstClr val="black"/>
                </a:solidFill>
              </a:rPr>
              <a:t>Strong and focused leadership with real commitment to driving the intervention through is likely to greatly enhance the chances of success</a:t>
            </a:r>
          </a:p>
          <a:p>
            <a:pPr marL="171450" indent="-171450">
              <a:spcAft>
                <a:spcPts val="300"/>
              </a:spcAft>
              <a:buFont typeface="Wingdings" pitchFamily="2" charset="2"/>
              <a:buChar char="q"/>
            </a:pPr>
            <a:r>
              <a:rPr lang="en-GB" sz="900" dirty="0" smtClean="0">
                <a:solidFill>
                  <a:prstClr val="black"/>
                </a:solidFill>
              </a:rPr>
              <a:t>The intervention is likely to be most effective if it </a:t>
            </a:r>
            <a:r>
              <a:rPr lang="en-GB" sz="900" dirty="0">
                <a:solidFill>
                  <a:prstClr val="black"/>
                </a:solidFill>
              </a:rPr>
              <a:t>provides </a:t>
            </a:r>
            <a:r>
              <a:rPr lang="en-GB" sz="900" b="1" dirty="0">
                <a:solidFill>
                  <a:prstClr val="black"/>
                </a:solidFill>
              </a:rPr>
              <a:t>24/7 </a:t>
            </a:r>
            <a:r>
              <a:rPr lang="en-GB" sz="900" b="1" dirty="0" smtClean="0">
                <a:solidFill>
                  <a:prstClr val="black"/>
                </a:solidFill>
              </a:rPr>
              <a:t>coverage</a:t>
            </a:r>
            <a:r>
              <a:rPr lang="en-GB" sz="900" dirty="0" smtClean="0">
                <a:solidFill>
                  <a:prstClr val="black"/>
                </a:solidFill>
              </a:rPr>
              <a:t> and</a:t>
            </a:r>
            <a:r>
              <a:rPr lang="en-GB" sz="900" b="1" dirty="0" smtClean="0">
                <a:solidFill>
                  <a:prstClr val="black"/>
                </a:solidFill>
              </a:rPr>
              <a:t> </a:t>
            </a:r>
            <a:r>
              <a:rPr lang="en-GB" sz="900" dirty="0" smtClean="0">
                <a:solidFill>
                  <a:prstClr val="black"/>
                </a:solidFill>
              </a:rPr>
              <a:t>involves a </a:t>
            </a:r>
            <a:r>
              <a:rPr lang="en-GB" sz="900" b="1" dirty="0" smtClean="0">
                <a:solidFill>
                  <a:prstClr val="black"/>
                </a:solidFill>
              </a:rPr>
              <a:t>multi-disciplinary team </a:t>
            </a:r>
            <a:r>
              <a:rPr lang="en-GB" sz="900" dirty="0" smtClean="0">
                <a:solidFill>
                  <a:prstClr val="black"/>
                </a:solidFill>
              </a:rPr>
              <a:t>offering a comprehensive range of mental health specialities</a:t>
            </a:r>
            <a:endParaRPr lang="en-GB" sz="900" b="1" dirty="0" smtClean="0">
              <a:solidFill>
                <a:prstClr val="black"/>
              </a:solidFill>
            </a:endParaRPr>
          </a:p>
          <a:p>
            <a:pPr marL="171450" indent="-171450">
              <a:spcAft>
                <a:spcPts val="300"/>
              </a:spcAft>
              <a:buFont typeface="Wingdings" pitchFamily="2" charset="2"/>
              <a:buChar char="q"/>
            </a:pPr>
            <a:r>
              <a:rPr lang="en-GB" sz="900" dirty="0" smtClean="0">
                <a:solidFill>
                  <a:prstClr val="black"/>
                </a:solidFill>
              </a:rPr>
              <a:t>To deliver its full potential, the intervention should focus on </a:t>
            </a:r>
            <a:r>
              <a:rPr lang="en-GB" sz="900" b="1" dirty="0" smtClean="0">
                <a:solidFill>
                  <a:prstClr val="black"/>
                </a:solidFill>
              </a:rPr>
              <a:t>rapid response </a:t>
            </a:r>
            <a:r>
              <a:rPr lang="en-GB" sz="900" dirty="0" smtClean="0">
                <a:solidFill>
                  <a:prstClr val="black"/>
                </a:solidFill>
              </a:rPr>
              <a:t>– for example, a target time of 1 hour to assess referred patients who present to A&amp;E, and 24 hours for seeing referred patients on wards</a:t>
            </a:r>
          </a:p>
          <a:p>
            <a:pPr marL="171450" indent="-171450">
              <a:spcAft>
                <a:spcPts val="300"/>
              </a:spcAft>
              <a:buFont typeface="Wingdings" pitchFamily="2" charset="2"/>
              <a:buChar char="q"/>
            </a:pPr>
            <a:r>
              <a:rPr lang="en-GB" sz="900" dirty="0" smtClean="0">
                <a:solidFill>
                  <a:prstClr val="black"/>
                </a:solidFill>
              </a:rPr>
              <a:t>Provide </a:t>
            </a:r>
            <a:r>
              <a:rPr lang="en-GB" sz="900" b="1" dirty="0" smtClean="0">
                <a:solidFill>
                  <a:prstClr val="black"/>
                </a:solidFill>
              </a:rPr>
              <a:t>follow-up clinics </a:t>
            </a:r>
            <a:r>
              <a:rPr lang="en-GB" sz="900" dirty="0" smtClean="0">
                <a:solidFill>
                  <a:prstClr val="black"/>
                </a:solidFill>
              </a:rPr>
              <a:t>for discharged patients, focusing on specific mental health needs such as self harm, substance misuse, and old age psychiatry</a:t>
            </a:r>
          </a:p>
        </p:txBody>
      </p:sp>
      <p:sp>
        <p:nvSpPr>
          <p:cNvPr id="21" name="Rectangle 20"/>
          <p:cNvSpPr/>
          <p:nvPr/>
        </p:nvSpPr>
        <p:spPr>
          <a:xfrm>
            <a:off x="3289110" y="2679512"/>
            <a:ext cx="2680648" cy="363018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50" b="1" dirty="0">
                <a:solidFill>
                  <a:prstClr val="black"/>
                </a:solidFill>
              </a:rPr>
              <a:t>Have you considered whether the following may be barriers?</a:t>
            </a:r>
          </a:p>
          <a:p>
            <a:pPr marL="171450" indent="-171450">
              <a:spcAft>
                <a:spcPts val="300"/>
              </a:spcAft>
              <a:buFont typeface="Wingdings" pitchFamily="2" charset="2"/>
              <a:buChar char="q"/>
            </a:pPr>
            <a:r>
              <a:rPr lang="en-GB" sz="900" b="1" dirty="0" smtClean="0">
                <a:solidFill>
                  <a:prstClr val="black"/>
                </a:solidFill>
              </a:rPr>
              <a:t>Funding: </a:t>
            </a:r>
            <a:r>
              <a:rPr lang="en-GB" sz="900" dirty="0" smtClean="0">
                <a:solidFill>
                  <a:prstClr val="black"/>
                </a:solidFill>
              </a:rPr>
              <a:t>while this intervention should provide good value for money, it requires some up front investment (e.g. in training, additional staff and clinics), the sources of this funding need to be identified at an early stage and maintained for the duration of the intervention to achieve the full effect</a:t>
            </a:r>
          </a:p>
          <a:p>
            <a:pPr marL="171450" indent="-171450">
              <a:spcAft>
                <a:spcPts val="300"/>
              </a:spcAft>
              <a:buFont typeface="Wingdings" pitchFamily="2" charset="2"/>
              <a:buChar char="q"/>
            </a:pPr>
            <a:r>
              <a:rPr lang="en-GB" sz="900" b="1" dirty="0" smtClean="0">
                <a:solidFill>
                  <a:prstClr val="black"/>
                </a:solidFill>
              </a:rPr>
              <a:t>Staff buy-in </a:t>
            </a:r>
            <a:r>
              <a:rPr lang="en-GB" sz="900" dirty="0" smtClean="0">
                <a:solidFill>
                  <a:prstClr val="black"/>
                </a:solidFill>
              </a:rPr>
              <a:t>can be a barrier, especially where education and communication are inadequate and acute staff do not understand the intervention. This could lead to resistance to the intervention if not pre-empted</a:t>
            </a:r>
          </a:p>
          <a:p>
            <a:pPr marL="171450" indent="-171450">
              <a:spcAft>
                <a:spcPts val="300"/>
              </a:spcAft>
              <a:buFont typeface="Wingdings" pitchFamily="2" charset="2"/>
              <a:buChar char="q"/>
            </a:pPr>
            <a:r>
              <a:rPr lang="en-GB" sz="900" b="1" dirty="0" smtClean="0">
                <a:solidFill>
                  <a:prstClr val="black"/>
                </a:solidFill>
              </a:rPr>
              <a:t>Adequate staffing </a:t>
            </a:r>
            <a:r>
              <a:rPr lang="en-GB" sz="900" dirty="0" smtClean="0">
                <a:solidFill>
                  <a:prstClr val="black"/>
                </a:solidFill>
              </a:rPr>
              <a:t>across the multi-disciplinary team is required in order to meet rapid response and coverage targets – without this it will be difficult to meet the targets for the intervention, meaning that clinical and financial impacts could fall short of their potential</a:t>
            </a:r>
          </a:p>
          <a:p>
            <a:pPr marL="171450" indent="-171450">
              <a:buFont typeface="Arial" pitchFamily="34" charset="0"/>
              <a:buChar char="•"/>
            </a:pPr>
            <a:endParaRPr lang="en-GB" sz="1100" dirty="0" smtClean="0">
              <a:solidFill>
                <a:prstClr val="black"/>
              </a:solidFill>
            </a:endParaRPr>
          </a:p>
          <a:p>
            <a:pPr marL="171450" indent="-171450">
              <a:buFont typeface="Arial" pitchFamily="34" charset="0"/>
              <a:buChar char="•"/>
            </a:pPr>
            <a:endParaRPr lang="en-GB" sz="1100" dirty="0">
              <a:solidFill>
                <a:prstClr val="black"/>
              </a:solidFill>
            </a:endParaRPr>
          </a:p>
        </p:txBody>
      </p:sp>
      <p:sp>
        <p:nvSpPr>
          <p:cNvPr id="22" name="Rectangle 21"/>
          <p:cNvSpPr/>
          <p:nvPr/>
        </p:nvSpPr>
        <p:spPr>
          <a:xfrm>
            <a:off x="6122892" y="2679512"/>
            <a:ext cx="2710218" cy="363018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50" b="1" dirty="0">
                <a:solidFill>
                  <a:prstClr val="black"/>
                </a:solidFill>
              </a:rPr>
              <a:t>Have you considered how you will phase the intervention?</a:t>
            </a:r>
            <a:endParaRPr lang="en-GB" sz="900" dirty="0">
              <a:solidFill>
                <a:prstClr val="black"/>
              </a:solidFill>
            </a:endParaRPr>
          </a:p>
          <a:p>
            <a:pPr marL="95250" indent="-95250">
              <a:spcAft>
                <a:spcPts val="300"/>
              </a:spcAft>
              <a:buFont typeface="Arial" pitchFamily="34" charset="0"/>
              <a:buChar char="•"/>
            </a:pPr>
            <a:r>
              <a:rPr lang="en-GB" sz="900" dirty="0" smtClean="0">
                <a:solidFill>
                  <a:prstClr val="black"/>
                </a:solidFill>
              </a:rPr>
              <a:t>A small part of the impact is likely to be experienced during the first year of the intervention</a:t>
            </a:r>
          </a:p>
          <a:p>
            <a:pPr marL="95250" indent="-95250">
              <a:spcAft>
                <a:spcPts val="300"/>
              </a:spcAft>
              <a:buFont typeface="Arial" pitchFamily="34" charset="0"/>
              <a:buChar char="•"/>
            </a:pPr>
            <a:r>
              <a:rPr lang="en-GB" sz="900" dirty="0" smtClean="0">
                <a:solidFill>
                  <a:prstClr val="black"/>
                </a:solidFill>
              </a:rPr>
              <a:t>However, based on previous experience, the majority of the impact will materialise d</a:t>
            </a:r>
            <a:r>
              <a:rPr lang="en-GB" sz="900" b="1" dirty="0" smtClean="0">
                <a:solidFill>
                  <a:prstClr val="black"/>
                </a:solidFill>
              </a:rPr>
              <a:t>uring the second year of the intervention</a:t>
            </a:r>
            <a:r>
              <a:rPr lang="en-GB" sz="900" dirty="0" smtClean="0">
                <a:solidFill>
                  <a:prstClr val="black"/>
                </a:solidFill>
              </a:rPr>
              <a:t> and subsequently</a:t>
            </a:r>
            <a:endParaRPr lang="en-GB" sz="1100" dirty="0">
              <a:solidFill>
                <a:prstClr val="black"/>
              </a:solidFill>
            </a:endParaRPr>
          </a:p>
          <a:p>
            <a:pPr marL="95250" indent="-95250">
              <a:spcAft>
                <a:spcPts val="300"/>
              </a:spcAft>
              <a:buFont typeface="Arial" pitchFamily="34" charset="0"/>
              <a:buChar char="•"/>
            </a:pPr>
            <a:r>
              <a:rPr lang="en-GB" sz="900" dirty="0">
                <a:solidFill>
                  <a:prstClr val="black"/>
                </a:solidFill>
              </a:rPr>
              <a:t>The graph below indicates the likely phasing of this </a:t>
            </a:r>
            <a:r>
              <a:rPr lang="en-GB" sz="900" dirty="0" smtClean="0">
                <a:solidFill>
                  <a:prstClr val="black"/>
                </a:solidFill>
              </a:rPr>
              <a:t>intervention</a:t>
            </a:r>
          </a:p>
        </p:txBody>
      </p:sp>
      <p:sp>
        <p:nvSpPr>
          <p:cNvPr id="3" name="Rectangle 2"/>
          <p:cNvSpPr/>
          <p:nvPr/>
        </p:nvSpPr>
        <p:spPr>
          <a:xfrm>
            <a:off x="3464823" y="2203222"/>
            <a:ext cx="638033" cy="3411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prstClr val="white"/>
                </a:solidFill>
              </a:rPr>
              <a:t>LTCs</a:t>
            </a:r>
            <a:endParaRPr lang="en-GB" sz="1000" b="1" dirty="0">
              <a:solidFill>
                <a:prstClr val="white"/>
              </a:solidFill>
            </a:endParaRPr>
          </a:p>
        </p:txBody>
      </p:sp>
      <p:sp>
        <p:nvSpPr>
          <p:cNvPr id="24" name="Rectangle 23"/>
          <p:cNvSpPr/>
          <p:nvPr/>
        </p:nvSpPr>
        <p:spPr>
          <a:xfrm>
            <a:off x="4323197" y="2203222"/>
            <a:ext cx="638033" cy="3411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prstClr val="white"/>
                </a:solidFill>
              </a:rPr>
              <a:t>Frail elderly</a:t>
            </a:r>
            <a:endParaRPr lang="en-GB" sz="1000" b="1" dirty="0">
              <a:solidFill>
                <a:prstClr val="white"/>
              </a:solidFill>
            </a:endParaRPr>
          </a:p>
        </p:txBody>
      </p:sp>
      <p:sp>
        <p:nvSpPr>
          <p:cNvPr id="25" name="Rectangle 24"/>
          <p:cNvSpPr/>
          <p:nvPr/>
        </p:nvSpPr>
        <p:spPr>
          <a:xfrm>
            <a:off x="5181571" y="2203222"/>
            <a:ext cx="638033" cy="3411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prstClr val="white"/>
                </a:solidFill>
              </a:rPr>
              <a:t>Depri-ved</a:t>
            </a:r>
          </a:p>
        </p:txBody>
      </p:sp>
      <p:sp>
        <p:nvSpPr>
          <p:cNvPr id="26" name="Rectangle 25"/>
          <p:cNvSpPr/>
          <p:nvPr/>
        </p:nvSpPr>
        <p:spPr>
          <a:xfrm>
            <a:off x="6039945" y="2203222"/>
            <a:ext cx="638033" cy="3411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prstClr val="white"/>
                </a:solidFill>
              </a:rPr>
              <a:t>Rural</a:t>
            </a:r>
            <a:endParaRPr lang="en-GB" sz="1000" b="1" dirty="0">
              <a:solidFill>
                <a:prstClr val="white"/>
              </a:solidFill>
            </a:endParaRPr>
          </a:p>
        </p:txBody>
      </p:sp>
      <p:sp>
        <p:nvSpPr>
          <p:cNvPr id="27" name="Rectangle 26"/>
          <p:cNvSpPr/>
          <p:nvPr/>
        </p:nvSpPr>
        <p:spPr>
          <a:xfrm>
            <a:off x="6898319" y="2203222"/>
            <a:ext cx="638033" cy="3411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prstClr val="white"/>
                </a:solidFill>
              </a:rPr>
              <a:t>Urban</a:t>
            </a:r>
          </a:p>
        </p:txBody>
      </p:sp>
      <p:sp>
        <p:nvSpPr>
          <p:cNvPr id="28" name="Rectangle 27"/>
          <p:cNvSpPr/>
          <p:nvPr/>
        </p:nvSpPr>
        <p:spPr>
          <a:xfrm>
            <a:off x="7756691" y="2203222"/>
            <a:ext cx="638033" cy="3411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prstClr val="white"/>
                </a:solidFill>
              </a:rPr>
              <a:t>Other</a:t>
            </a:r>
            <a:endParaRPr lang="en-GB" sz="1000" b="1" dirty="0">
              <a:solidFill>
                <a:prstClr val="white"/>
              </a:solidFill>
            </a:endParaRPr>
          </a:p>
        </p:txBody>
      </p:sp>
      <p:pic>
        <p:nvPicPr>
          <p:cNvPr id="29" name="Picture 3" descr="\\Cagmasrv1\sso$\Gestion_Deloitte\Global_Brand\- Templates\Icons\Iconography Deloitte\Icon_Leaf_LGreen.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rot="3002592">
            <a:off x="6186447" y="1703233"/>
            <a:ext cx="266559" cy="45664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7" descr="\\Cagmasrv1\sso$\Gestion_Deloitte\Global_Brand\- Templates\Icons\Iconography Deloitte\Icon_Stethoscope_Green.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642441" y="1802305"/>
            <a:ext cx="282795" cy="32163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C:\Users\jsauvageau\Desktop\4.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48630" y="1828231"/>
            <a:ext cx="361607" cy="278985"/>
          </a:xfrm>
          <a:prstGeom prst="rect">
            <a:avLst/>
          </a:prstGeom>
          <a:noFill/>
          <a:extLst/>
        </p:spPr>
      </p:pic>
      <p:pic>
        <p:nvPicPr>
          <p:cNvPr id="36" name="Picture 2" descr="\\Cagmasrv1\sso$\Gestion_Deloitte\Global_Brand\- Templates\Icons\Iconography Deloitte\Icon_Caution_Green.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602870" y="2702743"/>
            <a:ext cx="311037" cy="27682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2" descr="C:\Users\jsauvageau\Desktop\4.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8496353" y="2741382"/>
            <a:ext cx="281610" cy="17871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agmasrv1\sso$\Gestion_Deloitte\Global_Brand\- Templates\Icons\Iconography Deloitte\Icon_People_group_Blue.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720433" y="1382713"/>
            <a:ext cx="352454" cy="32734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2" descr="C:\Users\jsauvageau\Desktop\1.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858349" y="2211012"/>
            <a:ext cx="228421" cy="2403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p:cNvGraphicFramePr>
          <p:nvPr>
            <p:custDataLst>
              <p:tags r:id="rId4"/>
            </p:custDataLst>
            <p:extLst>
              <p:ext uri="{D42A27DB-BD31-4B8C-83A1-F6EECF244321}">
                <p14:modId xmlns:p14="http://schemas.microsoft.com/office/powerpoint/2010/main" val="830448109"/>
              </p:ext>
            </p:extLst>
          </p:nvPr>
        </p:nvGraphicFramePr>
        <p:xfrm>
          <a:off x="6286500" y="4686299"/>
          <a:ext cx="2400314" cy="1552658"/>
        </p:xfrm>
        <a:graphic>
          <a:graphicData uri="http://schemas.openxmlformats.org/presentationml/2006/ole">
            <mc:AlternateContent xmlns:mc="http://schemas.openxmlformats.org/markup-compatibility/2006">
              <mc:Choice xmlns:v="urn:schemas-microsoft-com:vml" Requires="v">
                <p:oleObj spid="_x0000_s39189" name="Chart" r:id="rId27" imgW="2400314" imgH="1552658" progId="MSGraph.Chart.8">
                  <p:embed followColorScheme="full"/>
                </p:oleObj>
              </mc:Choice>
              <mc:Fallback>
                <p:oleObj name="Chart" r:id="rId27" imgW="2400314" imgH="1552658" progId="MSGraph.Chart.8">
                  <p:embed followColorScheme="full"/>
                  <p:pic>
                    <p:nvPicPr>
                      <p:cNvPr id="0" name=""/>
                      <p:cNvPicPr/>
                      <p:nvPr/>
                    </p:nvPicPr>
                    <p:blipFill>
                      <a:blip r:embed="rId28"/>
                      <a:stretch>
                        <a:fillRect/>
                      </a:stretch>
                    </p:blipFill>
                    <p:spPr>
                      <a:xfrm>
                        <a:off x="6286500" y="4686299"/>
                        <a:ext cx="2400314" cy="1552658"/>
                      </a:xfrm>
                      <a:prstGeom prst="rect">
                        <a:avLst/>
                      </a:prstGeom>
                    </p:spPr>
                  </p:pic>
                </p:oleObj>
              </mc:Fallback>
            </mc:AlternateContent>
          </a:graphicData>
        </a:graphic>
      </p:graphicFrame>
      <p:sp>
        <p:nvSpPr>
          <p:cNvPr id="42" name="Rectangle 41"/>
          <p:cNvSpPr/>
          <p:nvPr>
            <p:custDataLst>
              <p:tags r:id="rId5"/>
            </p:custDataLst>
          </p:nvPr>
        </p:nvSpPr>
        <p:spPr bwMode="gray">
          <a:xfrm>
            <a:off x="6230938" y="5411788"/>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B5F6233-AF90-427D-9B06-908E1EFD0E4E}" type="datetime'''''''''1''''''''''''.''''0'''''''''''''''">
              <a:rPr lang="en-US" sz="600">
                <a:solidFill>
                  <a:schemeClr val="tx1"/>
                </a:solidFill>
              </a:rPr>
              <a:pPr/>
              <a:t>1.0</a:t>
            </a:fld>
            <a:endParaRPr lang="en-GB" sz="600">
              <a:solidFill>
                <a:schemeClr val="tx1"/>
              </a:solidFill>
              <a:latin typeface="Arial"/>
              <a:sym typeface="Arial"/>
            </a:endParaRPr>
          </a:p>
        </p:txBody>
      </p:sp>
      <p:sp>
        <p:nvSpPr>
          <p:cNvPr id="41" name="Rectangle 40"/>
          <p:cNvSpPr/>
          <p:nvPr>
            <p:custDataLst>
              <p:tags r:id="rId6"/>
            </p:custDataLst>
          </p:nvPr>
        </p:nvSpPr>
        <p:spPr bwMode="gray">
          <a:xfrm>
            <a:off x="6230938" y="5745163"/>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8522AEDF-BAA6-4915-80D4-54951D8A398D}" type="datetime'''''''''''''''''''''''''''''0''''.''''''''''5'''''''">
              <a:rPr lang="en-US" sz="600">
                <a:solidFill>
                  <a:schemeClr val="tx1"/>
                </a:solidFill>
              </a:rPr>
              <a:pPr/>
              <a:t>0.5</a:t>
            </a:fld>
            <a:endParaRPr lang="en-GB" sz="600">
              <a:solidFill>
                <a:schemeClr val="tx1"/>
              </a:solidFill>
              <a:latin typeface="Arial"/>
              <a:sym typeface="Arial"/>
            </a:endParaRPr>
          </a:p>
        </p:txBody>
      </p:sp>
      <p:sp>
        <p:nvSpPr>
          <p:cNvPr id="43" name="Rectangle 42"/>
          <p:cNvSpPr/>
          <p:nvPr>
            <p:custDataLst>
              <p:tags r:id="rId7"/>
            </p:custDataLst>
          </p:nvPr>
        </p:nvSpPr>
        <p:spPr bwMode="gray">
          <a:xfrm>
            <a:off x="6230938" y="5068888"/>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CF9EA492-45C4-4EF0-9076-FC57F1B2C083}" type="datetime'''''''''''''''''1''''''''''''''''''''.''''''''5'''''''''''''''">
              <a:rPr lang="en-US" sz="600">
                <a:solidFill>
                  <a:schemeClr val="tx1"/>
                </a:solidFill>
              </a:rPr>
              <a:pPr/>
              <a:t>1.5</a:t>
            </a:fld>
            <a:endParaRPr lang="en-GB" sz="600">
              <a:solidFill>
                <a:schemeClr val="tx1"/>
              </a:solidFill>
              <a:latin typeface="Arial"/>
              <a:sym typeface="Arial"/>
            </a:endParaRPr>
          </a:p>
        </p:txBody>
      </p:sp>
      <p:sp>
        <p:nvSpPr>
          <p:cNvPr id="45" name="Rectangle 44"/>
          <p:cNvSpPr/>
          <p:nvPr>
            <p:custDataLst>
              <p:tags r:id="rId8"/>
            </p:custDataLst>
          </p:nvPr>
        </p:nvSpPr>
        <p:spPr bwMode="gray">
          <a:xfrm>
            <a:off x="6230938" y="4735513"/>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40324318-2760-4E2C-8EFF-384F17D39169}" type="datetime'''''''''2''''''''''''''''''''''''''.''''''''''''''0'''">
              <a:rPr lang="en-US" sz="600">
                <a:solidFill>
                  <a:schemeClr val="tx1"/>
                </a:solidFill>
              </a:rPr>
              <a:pPr/>
              <a:t>2.0</a:t>
            </a:fld>
            <a:endParaRPr lang="en-GB" sz="600">
              <a:solidFill>
                <a:schemeClr val="tx1"/>
              </a:solidFill>
              <a:latin typeface="Arial"/>
              <a:sym typeface="Arial"/>
            </a:endParaRPr>
          </a:p>
        </p:txBody>
      </p:sp>
      <p:sp>
        <p:nvSpPr>
          <p:cNvPr id="5" name="Rectangle 4"/>
          <p:cNvSpPr/>
          <p:nvPr>
            <p:custDataLst>
              <p:tags r:id="rId9"/>
            </p:custDataLst>
          </p:nvPr>
        </p:nvSpPr>
        <p:spPr bwMode="gray">
          <a:xfrm>
            <a:off x="6230938" y="6078538"/>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3F9A63E4-36B0-4E71-BD67-89E187E5F390}" type="datetime'0''''''''''.''''''''''''''''''''''''''''''''0'''">
              <a:rPr lang="en-US" sz="600">
                <a:solidFill>
                  <a:srgbClr val="000000"/>
                </a:solidFill>
              </a:rPr>
              <a:pPr/>
              <a:t>0.0</a:t>
            </a:fld>
            <a:endParaRPr lang="en-GB" sz="600">
              <a:solidFill>
                <a:srgbClr val="000000"/>
              </a:solidFill>
              <a:latin typeface="Arial"/>
              <a:sym typeface="Arial"/>
            </a:endParaRPr>
          </a:p>
        </p:txBody>
      </p:sp>
      <p:sp>
        <p:nvSpPr>
          <p:cNvPr id="46" name="Rectangle 45"/>
          <p:cNvSpPr/>
          <p:nvPr>
            <p:custDataLst>
              <p:tags r:id="rId10"/>
            </p:custDataLst>
          </p:nvPr>
        </p:nvSpPr>
        <p:spPr bwMode="auto">
          <a:xfrm>
            <a:off x="8437563" y="6200775"/>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3B5F604C-3038-4D89-AEF7-31545F88FC6A}" type="datetime'''''''''''''201''8''''''''''''''''''''/''1''''''''''9'''''">
              <a:rPr lang="en-US" sz="600">
                <a:solidFill>
                  <a:schemeClr val="tx1"/>
                </a:solidFill>
              </a:rPr>
              <a:pPr/>
              <a:t>2018/19</a:t>
            </a:fld>
            <a:endParaRPr lang="en-GB" sz="600">
              <a:solidFill>
                <a:schemeClr val="tx1"/>
              </a:solidFill>
              <a:latin typeface="Arial"/>
              <a:sym typeface="Arial"/>
            </a:endParaRPr>
          </a:p>
        </p:txBody>
      </p:sp>
      <p:sp>
        <p:nvSpPr>
          <p:cNvPr id="51" name="Rectangle 50"/>
          <p:cNvSpPr/>
          <p:nvPr>
            <p:custDataLst>
              <p:tags r:id="rId11"/>
            </p:custDataLst>
          </p:nvPr>
        </p:nvSpPr>
        <p:spPr bwMode="auto">
          <a:xfrm>
            <a:off x="7999413" y="6200775"/>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47ACC66C-8BC6-4983-848F-49B1AE2BCD66}" type="datetime'''''''''''2''0''1''7''/''''''1''8'''''''''">
              <a:rPr lang="en-US" sz="600">
                <a:solidFill>
                  <a:prstClr val="black"/>
                </a:solidFill>
                <a:sym typeface="Arial"/>
              </a:rPr>
              <a:pPr algn="ctr">
                <a:spcBef>
                  <a:spcPct val="0"/>
                </a:spcBef>
                <a:spcAft>
                  <a:spcPct val="0"/>
                </a:spcAft>
              </a:pPr>
              <a:t>2017/18</a:t>
            </a:fld>
            <a:endParaRPr lang="en-GB" sz="600">
              <a:solidFill>
                <a:prstClr val="black"/>
              </a:solidFill>
              <a:sym typeface="Arial"/>
            </a:endParaRPr>
          </a:p>
        </p:txBody>
      </p:sp>
      <p:sp>
        <p:nvSpPr>
          <p:cNvPr id="12" name="Rectangle 11"/>
          <p:cNvSpPr/>
          <p:nvPr>
            <p:custDataLst>
              <p:tags r:id="rId12"/>
            </p:custDataLst>
          </p:nvPr>
        </p:nvSpPr>
        <p:spPr bwMode="auto">
          <a:xfrm>
            <a:off x="7561263" y="6200775"/>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BA5C611D-07C5-4ACC-8D28-7D6B82C7E9A8}" type="datetime'''''''''2''0''''''''16/''17'''''''''''''''''''''''">
              <a:rPr lang="en-US" sz="600">
                <a:solidFill>
                  <a:prstClr val="black"/>
                </a:solidFill>
              </a:rPr>
              <a:pPr algn="ctr">
                <a:spcBef>
                  <a:spcPct val="0"/>
                </a:spcBef>
                <a:spcAft>
                  <a:spcPct val="0"/>
                </a:spcAft>
              </a:pPr>
              <a:t>2016/17</a:t>
            </a:fld>
            <a:endParaRPr lang="en-GB" sz="600">
              <a:solidFill>
                <a:prstClr val="black"/>
              </a:solidFill>
              <a:sym typeface="Arial"/>
            </a:endParaRPr>
          </a:p>
        </p:txBody>
      </p:sp>
      <p:sp>
        <p:nvSpPr>
          <p:cNvPr id="11" name="Rectangle 10"/>
          <p:cNvSpPr/>
          <p:nvPr>
            <p:custDataLst>
              <p:tags r:id="rId13"/>
            </p:custDataLst>
          </p:nvPr>
        </p:nvSpPr>
        <p:spPr bwMode="auto">
          <a:xfrm>
            <a:off x="7132638" y="6200775"/>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AB2A1DF5-209F-497F-8C91-D9E107C039DE}" type="datetime'2''''01''5''''''''''''''''''''''/''''''16'''''''''''''">
              <a:rPr lang="en-US" sz="600">
                <a:solidFill>
                  <a:prstClr val="black"/>
                </a:solidFill>
                <a:sym typeface="Arial"/>
              </a:rPr>
              <a:pPr algn="ctr">
                <a:spcBef>
                  <a:spcPct val="0"/>
                </a:spcBef>
                <a:spcAft>
                  <a:spcPct val="0"/>
                </a:spcAft>
              </a:pPr>
              <a:t>2015/16</a:t>
            </a:fld>
            <a:endParaRPr lang="en-GB" sz="600">
              <a:solidFill>
                <a:prstClr val="black"/>
              </a:solidFill>
              <a:sym typeface="Arial"/>
            </a:endParaRPr>
          </a:p>
        </p:txBody>
      </p:sp>
      <p:sp>
        <p:nvSpPr>
          <p:cNvPr id="10" name="Rectangle 9"/>
          <p:cNvSpPr/>
          <p:nvPr>
            <p:custDataLst>
              <p:tags r:id="rId14"/>
            </p:custDataLst>
          </p:nvPr>
        </p:nvSpPr>
        <p:spPr bwMode="auto">
          <a:xfrm>
            <a:off x="6694488" y="6200775"/>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6B15B816-B87E-4828-93E6-C039032D0A59}" type="datetime'''''2''0''''1''''''''4''''''''''/''''''''''''''''1''''''''5'">
              <a:rPr lang="en-US" sz="600">
                <a:solidFill>
                  <a:prstClr val="black"/>
                </a:solidFill>
                <a:sym typeface="Arial"/>
              </a:rPr>
              <a:pPr algn="ctr">
                <a:spcBef>
                  <a:spcPct val="0"/>
                </a:spcBef>
                <a:spcAft>
                  <a:spcPct val="0"/>
                </a:spcAft>
              </a:pPr>
              <a:t>2014/15</a:t>
            </a:fld>
            <a:endParaRPr lang="en-GB" sz="600">
              <a:solidFill>
                <a:prstClr val="black"/>
              </a:solidFill>
              <a:sym typeface="Arial"/>
            </a:endParaRPr>
          </a:p>
        </p:txBody>
      </p:sp>
      <p:sp>
        <p:nvSpPr>
          <p:cNvPr id="9" name="Rectangle 8"/>
          <p:cNvSpPr/>
          <p:nvPr>
            <p:custDataLst>
              <p:tags r:id="rId15"/>
            </p:custDataLst>
          </p:nvPr>
        </p:nvSpPr>
        <p:spPr bwMode="auto">
          <a:xfrm>
            <a:off x="6256338" y="6200775"/>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7A75254E-D18F-4889-8363-2E4B7561776E}" type="datetime'2''''''''''''''0''''''''''''13''''''''''''/''''''1''''''4'">
              <a:rPr lang="en-US" sz="600">
                <a:solidFill>
                  <a:prstClr val="black"/>
                </a:solidFill>
                <a:sym typeface="+mn-lt"/>
              </a:rPr>
              <a:pPr algn="ctr">
                <a:spcBef>
                  <a:spcPct val="0"/>
                </a:spcBef>
                <a:spcAft>
                  <a:spcPct val="0"/>
                </a:spcAft>
              </a:pPr>
              <a:t>2013/14</a:t>
            </a:fld>
            <a:endParaRPr lang="en-GB" sz="600">
              <a:solidFill>
                <a:prstClr val="black"/>
              </a:solidFill>
              <a:sym typeface="+mn-lt"/>
            </a:endParaRPr>
          </a:p>
        </p:txBody>
      </p:sp>
      <p:pic>
        <p:nvPicPr>
          <p:cNvPr id="48" name="Picture 4" descr="C:\Users\jsauvageau\Desktop\5.pn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7003867" y="1801552"/>
            <a:ext cx="426935" cy="33234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0" name="Picture 2" descr="\\Cagmasrv1\sso$\Gestion_Deloitte\Global_Brand\- Templates\Icons\Iconography Deloitte\Icon_Caution_Green.png"/>
          <p:cNvPicPr>
            <a:picLocks noChangeAspect="1" noChangeArrowheads="1"/>
          </p:cNvPicPr>
          <p:nvPr/>
        </p:nvPicPr>
        <p:blipFill>
          <a:blip r:embed="rId30" cstate="print">
            <a:extLst>
              <a:ext uri="{BEBA8EAE-BF5A-486C-A8C5-ECC9F3942E4B}">
                <a14:imgProps xmlns:a14="http://schemas.microsoft.com/office/drawing/2010/main">
                  <a14:imgLayer r:embed="rId31">
                    <a14:imgEffect>
                      <a14:artisticPhotocopy/>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895614" y="1802305"/>
            <a:ext cx="317674" cy="282733"/>
          </a:xfrm>
          <a:prstGeom prst="rect">
            <a:avLst/>
          </a:prstGeom>
          <a:noFill/>
          <a:extLst>
            <a:ext uri="{909E8E84-426E-40DD-AFC4-6F175D3DCCD1}">
              <a14:hiddenFill xmlns:a14="http://schemas.microsoft.com/office/drawing/2010/main">
                <a:solidFill>
                  <a:srgbClr val="FFFFFF"/>
                </a:solidFill>
              </a14:hiddenFill>
            </a:ext>
          </a:extLst>
        </p:spPr>
      </p:pic>
      <p:sp>
        <p:nvSpPr>
          <p:cNvPr id="13" name="Isosceles Triangle 12"/>
          <p:cNvSpPr/>
          <p:nvPr/>
        </p:nvSpPr>
        <p:spPr>
          <a:xfrm>
            <a:off x="6583363" y="5965825"/>
            <a:ext cx="129505" cy="11164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7" name="Rounded Rectangular Callout 46"/>
          <p:cNvSpPr/>
          <p:nvPr/>
        </p:nvSpPr>
        <p:spPr>
          <a:xfrm>
            <a:off x="6495389" y="5451475"/>
            <a:ext cx="469105" cy="234165"/>
          </a:xfrm>
          <a:prstGeom prst="wedgeRoundRectCallout">
            <a:avLst>
              <a:gd name="adj1" fmla="val -20000"/>
              <a:gd name="adj2" fmla="val 117684"/>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700" dirty="0" smtClean="0">
                <a:solidFill>
                  <a:prstClr val="black"/>
                </a:solidFill>
              </a:rPr>
              <a:t>Planning begins</a:t>
            </a:r>
            <a:endParaRPr lang="en-GB" sz="700" dirty="0">
              <a:solidFill>
                <a:prstClr val="black"/>
              </a:solidFill>
            </a:endParaRPr>
          </a:p>
        </p:txBody>
      </p:sp>
      <p:sp>
        <p:nvSpPr>
          <p:cNvPr id="59" name="Isosceles Triangle 58"/>
          <p:cNvSpPr/>
          <p:nvPr/>
        </p:nvSpPr>
        <p:spPr>
          <a:xfrm>
            <a:off x="6834989" y="5943600"/>
            <a:ext cx="129505" cy="11164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0" name="Rounded Rectangular Callout 59"/>
          <p:cNvSpPr/>
          <p:nvPr/>
        </p:nvSpPr>
        <p:spPr>
          <a:xfrm>
            <a:off x="7412514" y="5818188"/>
            <a:ext cx="609887" cy="252000"/>
          </a:xfrm>
          <a:prstGeom prst="wedgeRoundRectCallout">
            <a:avLst>
              <a:gd name="adj1" fmla="val -117462"/>
              <a:gd name="adj2" fmla="val 20061"/>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700" dirty="0" smtClean="0">
                <a:solidFill>
                  <a:prstClr val="black"/>
                </a:solidFill>
              </a:rPr>
              <a:t>Intervention launched</a:t>
            </a:r>
            <a:endParaRPr lang="en-GB" sz="700" dirty="0">
              <a:solidFill>
                <a:prstClr val="black"/>
              </a:solidFill>
            </a:endParaRPr>
          </a:p>
        </p:txBody>
      </p:sp>
      <p:sp>
        <p:nvSpPr>
          <p:cNvPr id="61" name="Isosceles Triangle 60"/>
          <p:cNvSpPr/>
          <p:nvPr/>
        </p:nvSpPr>
        <p:spPr>
          <a:xfrm>
            <a:off x="7412514" y="5227638"/>
            <a:ext cx="129505" cy="11164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2" name="Rounded Rectangular Callout 61"/>
          <p:cNvSpPr/>
          <p:nvPr/>
        </p:nvSpPr>
        <p:spPr>
          <a:xfrm>
            <a:off x="7814988" y="5456238"/>
            <a:ext cx="697018" cy="246350"/>
          </a:xfrm>
          <a:prstGeom prst="wedgeRoundRectCallout">
            <a:avLst>
              <a:gd name="adj1" fmla="val -95012"/>
              <a:gd name="adj2" fmla="val -68045"/>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700" dirty="0" smtClean="0">
                <a:solidFill>
                  <a:prstClr val="black"/>
                </a:solidFill>
              </a:rPr>
              <a:t>Initial benefits commence</a:t>
            </a:r>
            <a:endParaRPr lang="en-GB" sz="700" dirty="0">
              <a:solidFill>
                <a:prstClr val="black"/>
              </a:solidFill>
            </a:endParaRPr>
          </a:p>
        </p:txBody>
      </p:sp>
      <p:sp>
        <p:nvSpPr>
          <p:cNvPr id="64" name="Isosceles Triangle 63"/>
          <p:cNvSpPr/>
          <p:nvPr/>
        </p:nvSpPr>
        <p:spPr>
          <a:xfrm>
            <a:off x="7853135" y="4903788"/>
            <a:ext cx="129505" cy="11164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5" name="Rounded Rectangular Callout 64"/>
          <p:cNvSpPr/>
          <p:nvPr/>
        </p:nvSpPr>
        <p:spPr>
          <a:xfrm>
            <a:off x="7923716" y="5070475"/>
            <a:ext cx="764675" cy="246350"/>
          </a:xfrm>
          <a:prstGeom prst="wedgeRoundRectCallout">
            <a:avLst>
              <a:gd name="adj1" fmla="val -37063"/>
              <a:gd name="adj2" fmla="val -65787"/>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700" dirty="0" smtClean="0">
                <a:solidFill>
                  <a:prstClr val="black"/>
                </a:solidFill>
              </a:rPr>
              <a:t>Further benefits develop</a:t>
            </a:r>
            <a:endParaRPr lang="en-GB" sz="700" dirty="0">
              <a:solidFill>
                <a:prstClr val="black"/>
              </a:solidFill>
            </a:endParaRPr>
          </a:p>
        </p:txBody>
      </p:sp>
      <p:pic>
        <p:nvPicPr>
          <p:cNvPr id="55" name="Picture 18" descr="C:\Users\jsauvageau\Desktop\3.pn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30115" y="36018"/>
            <a:ext cx="448019" cy="403293"/>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6500813" y="4503443"/>
            <a:ext cx="1982350" cy="323165"/>
          </a:xfrm>
          <a:prstGeom prst="rect">
            <a:avLst/>
          </a:prstGeom>
          <a:noFill/>
        </p:spPr>
        <p:txBody>
          <a:bodyPr wrap="square" lIns="0" tIns="0" rIns="0" bIns="0" rtlCol="0">
            <a:spAutoFit/>
          </a:bodyPr>
          <a:lstStyle/>
          <a:p>
            <a:pPr algn="ctr"/>
            <a:r>
              <a:rPr lang="en-GB" sz="1050" b="1" dirty="0" smtClean="0">
                <a:latin typeface="Arial" pitchFamily="34" charset="0"/>
                <a:cs typeface="Arial" pitchFamily="34" charset="0"/>
              </a:rPr>
              <a:t>Forecast savings per year Urban CCG (£m)</a:t>
            </a:r>
            <a:endParaRPr lang="en-GB" sz="1050" b="1" dirty="0">
              <a:latin typeface="Arial" pitchFamily="34" charset="0"/>
              <a:cs typeface="Arial" pitchFamily="34" charset="0"/>
            </a:endParaRPr>
          </a:p>
        </p:txBody>
      </p:sp>
      <p:pic>
        <p:nvPicPr>
          <p:cNvPr id="53" name="Picture 2" descr="C:\Users\jsauvageau\Desktop\3.pn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5434724" y="1800396"/>
            <a:ext cx="131727" cy="323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7511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9987157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075"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120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a:t>Key leads and further reading: </a:t>
            </a:r>
            <a:r>
              <a:rPr lang="en-GB" sz="2000" dirty="0" smtClean="0"/>
              <a:t>mental health</a:t>
            </a:r>
            <a:endParaRPr lang="en-GB" sz="2000" dirty="0"/>
          </a:p>
        </p:txBody>
      </p:sp>
      <p:sp>
        <p:nvSpPr>
          <p:cNvPr id="17"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41</a:t>
            </a:fld>
            <a:endParaRPr lang="en-GB" dirty="0">
              <a:solidFill>
                <a:prstClr val="black"/>
              </a:solidFill>
            </a:endParaRPr>
          </a:p>
        </p:txBody>
      </p:sp>
      <p:sp>
        <p:nvSpPr>
          <p:cNvPr id="8" name="Rectangle 7"/>
          <p:cNvSpPr/>
          <p:nvPr/>
        </p:nvSpPr>
        <p:spPr>
          <a:xfrm>
            <a:off x="655199" y="1348124"/>
            <a:ext cx="8147607" cy="22969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200" b="1" dirty="0" smtClean="0">
                <a:solidFill>
                  <a:prstClr val="black"/>
                </a:solidFill>
              </a:rPr>
              <a:t>‘Key leads’</a:t>
            </a:r>
          </a:p>
          <a:p>
            <a:pPr>
              <a:spcAft>
                <a:spcPts val="600"/>
              </a:spcAft>
            </a:pPr>
            <a:r>
              <a:rPr lang="en-GB" sz="1200" dirty="0" smtClean="0">
                <a:solidFill>
                  <a:prstClr val="black"/>
                </a:solidFill>
              </a:rPr>
              <a:t>Who could you speak to in order to find out how to do this intervention well? The following sites have been identified by the Centre for Medical Health as examples of established liaison psychiatry services (see the reference below for further details):</a:t>
            </a:r>
            <a:endParaRPr lang="en-GB" sz="1200" dirty="0">
              <a:solidFill>
                <a:prstClr val="black"/>
              </a:solidFill>
            </a:endParaRPr>
          </a:p>
          <a:p>
            <a:pPr marL="171450" indent="-171450">
              <a:spcAft>
                <a:spcPts val="600"/>
              </a:spcAft>
              <a:buFont typeface="Arial" pitchFamily="34" charset="0"/>
              <a:buChar char="•"/>
            </a:pPr>
            <a:r>
              <a:rPr lang="en-GB" sz="1200" dirty="0">
                <a:solidFill>
                  <a:prstClr val="black"/>
                </a:solidFill>
              </a:rPr>
              <a:t>St Helier Hospital Liaison Psychiatry Service, Carshalton, Surrey</a:t>
            </a:r>
          </a:p>
          <a:p>
            <a:pPr marL="171450" indent="-171450">
              <a:spcAft>
                <a:spcPts val="600"/>
              </a:spcAft>
              <a:buFont typeface="Arial" pitchFamily="34" charset="0"/>
              <a:buChar char="•"/>
            </a:pPr>
            <a:r>
              <a:rPr lang="en-GB" sz="1200" dirty="0" smtClean="0">
                <a:solidFill>
                  <a:prstClr val="black"/>
                </a:solidFill>
              </a:rPr>
              <a:t>Exeter </a:t>
            </a:r>
            <a:r>
              <a:rPr lang="en-GB" sz="1200" dirty="0">
                <a:solidFill>
                  <a:prstClr val="black"/>
                </a:solidFill>
              </a:rPr>
              <a:t>Liaison Service, Royal Devon and Exeter Hospital, Exeter, Devon</a:t>
            </a:r>
          </a:p>
          <a:p>
            <a:pPr marL="171450" indent="-171450">
              <a:spcAft>
                <a:spcPts val="600"/>
              </a:spcAft>
              <a:buFont typeface="Arial" pitchFamily="34" charset="0"/>
              <a:buChar char="•"/>
            </a:pPr>
            <a:r>
              <a:rPr lang="en-GB" sz="1200" dirty="0" smtClean="0">
                <a:solidFill>
                  <a:prstClr val="black"/>
                </a:solidFill>
              </a:rPr>
              <a:t>Department </a:t>
            </a:r>
            <a:r>
              <a:rPr lang="en-GB" sz="1200" dirty="0">
                <a:solidFill>
                  <a:prstClr val="black"/>
                </a:solidFill>
              </a:rPr>
              <a:t>of Liaison Psychiatry, </a:t>
            </a:r>
            <a:r>
              <a:rPr lang="en-GB" sz="1200" dirty="0" err="1">
                <a:solidFill>
                  <a:prstClr val="black"/>
                </a:solidFill>
              </a:rPr>
              <a:t>Arrowe</a:t>
            </a:r>
            <a:r>
              <a:rPr lang="en-GB" sz="1200" dirty="0">
                <a:solidFill>
                  <a:prstClr val="black"/>
                </a:solidFill>
              </a:rPr>
              <a:t> Park Hospital, The Wirral, Cheshire</a:t>
            </a:r>
          </a:p>
          <a:p>
            <a:pPr marL="171450" indent="-171450">
              <a:spcAft>
                <a:spcPts val="600"/>
              </a:spcAft>
              <a:buFont typeface="Arial" pitchFamily="34" charset="0"/>
              <a:buChar char="•"/>
            </a:pPr>
            <a:r>
              <a:rPr lang="en-GB" sz="1200" dirty="0" smtClean="0">
                <a:solidFill>
                  <a:prstClr val="black"/>
                </a:solidFill>
              </a:rPr>
              <a:t>Department </a:t>
            </a:r>
            <a:r>
              <a:rPr lang="en-GB" sz="1200" dirty="0">
                <a:solidFill>
                  <a:prstClr val="black"/>
                </a:solidFill>
              </a:rPr>
              <a:t>of Psychological Medicine, Hull Royal Infirmary, Hull, East Yorkshire</a:t>
            </a:r>
          </a:p>
          <a:p>
            <a:pPr marL="171450" indent="-171450">
              <a:spcAft>
                <a:spcPts val="600"/>
              </a:spcAft>
              <a:buFont typeface="Arial" pitchFamily="34" charset="0"/>
              <a:buChar char="•"/>
            </a:pPr>
            <a:r>
              <a:rPr lang="en-GB" sz="1200" dirty="0" smtClean="0">
                <a:solidFill>
                  <a:prstClr val="black"/>
                </a:solidFill>
              </a:rPr>
              <a:t>Leeds </a:t>
            </a:r>
            <a:r>
              <a:rPr lang="en-GB" sz="1200" dirty="0">
                <a:solidFill>
                  <a:prstClr val="black"/>
                </a:solidFill>
              </a:rPr>
              <a:t>Liaison Psychiatry Service, St James University Hospital &amp; Leeds General </a:t>
            </a:r>
            <a:r>
              <a:rPr lang="en-GB" sz="1200" dirty="0" smtClean="0">
                <a:solidFill>
                  <a:prstClr val="black"/>
                </a:solidFill>
              </a:rPr>
              <a:t>Infirmary, Leeds</a:t>
            </a:r>
            <a:r>
              <a:rPr lang="en-GB" sz="1200" dirty="0">
                <a:solidFill>
                  <a:prstClr val="black"/>
                </a:solidFill>
              </a:rPr>
              <a:t>, West </a:t>
            </a:r>
            <a:r>
              <a:rPr lang="en-GB" sz="1200" dirty="0" smtClean="0">
                <a:solidFill>
                  <a:prstClr val="black"/>
                </a:solidFill>
              </a:rPr>
              <a:t>Yorkshire</a:t>
            </a:r>
          </a:p>
        </p:txBody>
      </p:sp>
      <p:sp>
        <p:nvSpPr>
          <p:cNvPr id="9" name="Rectangle 8"/>
          <p:cNvSpPr/>
          <p:nvPr/>
        </p:nvSpPr>
        <p:spPr>
          <a:xfrm>
            <a:off x="655199" y="3715340"/>
            <a:ext cx="8152358" cy="169914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200" b="1" dirty="0" smtClean="0">
                <a:solidFill>
                  <a:prstClr val="black"/>
                </a:solidFill>
              </a:rPr>
              <a:t>Further reading</a:t>
            </a:r>
          </a:p>
          <a:p>
            <a:pPr>
              <a:spcAft>
                <a:spcPts val="600"/>
              </a:spcAft>
            </a:pPr>
            <a:r>
              <a:rPr lang="en-GB" sz="1200" dirty="0" smtClean="0">
                <a:solidFill>
                  <a:prstClr val="black"/>
                </a:solidFill>
              </a:rPr>
              <a:t>To help you read around this intervention, we have assembled a list of the literature which we have found most useful. </a:t>
            </a:r>
          </a:p>
          <a:p>
            <a:pPr marL="171450" indent="-171450">
              <a:spcAft>
                <a:spcPts val="600"/>
              </a:spcAft>
              <a:buFont typeface="Arial" pitchFamily="34" charset="0"/>
              <a:buChar char="•"/>
              <a:defRPr/>
            </a:pPr>
            <a:r>
              <a:rPr lang="en-GB" sz="1200" dirty="0">
                <a:solidFill>
                  <a:prstClr val="black"/>
                </a:solidFill>
                <a:cs typeface="Arial" charset="0"/>
              </a:rPr>
              <a:t>'George </a:t>
            </a:r>
            <a:r>
              <a:rPr lang="en-GB" sz="1200" dirty="0" smtClean="0">
                <a:solidFill>
                  <a:prstClr val="black"/>
                </a:solidFill>
                <a:cs typeface="Arial" charset="0"/>
              </a:rPr>
              <a:t>Tadros</a:t>
            </a:r>
            <a:r>
              <a:rPr lang="en-GB" sz="1200" dirty="0">
                <a:solidFill>
                  <a:prstClr val="black"/>
                </a:solidFill>
                <a:cs typeface="Arial" charset="0"/>
              </a:rPr>
              <a:t>, 'Can Improving Mental Health of Patients in Acute Hospital Save Money? The RAID Experience' (Birmingham and Solihull NHS Trust</a:t>
            </a:r>
            <a:r>
              <a:rPr lang="en-GB" sz="1200" dirty="0" smtClean="0">
                <a:solidFill>
                  <a:prstClr val="black"/>
                </a:solidFill>
                <a:cs typeface="Arial" charset="0"/>
              </a:rPr>
              <a:t>)</a:t>
            </a:r>
          </a:p>
          <a:p>
            <a:pPr marL="171450" indent="-171450">
              <a:spcAft>
                <a:spcPts val="600"/>
              </a:spcAft>
              <a:buFont typeface="Arial" pitchFamily="34" charset="0"/>
              <a:buChar char="•"/>
              <a:defRPr/>
            </a:pPr>
            <a:r>
              <a:rPr lang="en-GB" sz="1200" dirty="0">
                <a:solidFill>
                  <a:prstClr val="black"/>
                </a:solidFill>
                <a:cs typeface="Arial" charset="0"/>
              </a:rPr>
              <a:t>Michael Parsonage, Matt </a:t>
            </a:r>
            <a:r>
              <a:rPr lang="en-GB" sz="1200" dirty="0" err="1">
                <a:solidFill>
                  <a:prstClr val="black"/>
                </a:solidFill>
                <a:cs typeface="Arial" charset="0"/>
              </a:rPr>
              <a:t>Fossey</a:t>
            </a:r>
            <a:r>
              <a:rPr lang="en-GB" sz="1200" dirty="0">
                <a:solidFill>
                  <a:prstClr val="black"/>
                </a:solidFill>
                <a:cs typeface="Arial" charset="0"/>
              </a:rPr>
              <a:t> &amp; Carly </a:t>
            </a:r>
            <a:r>
              <a:rPr lang="en-GB" sz="1200" dirty="0" err="1" smtClean="0">
                <a:solidFill>
                  <a:prstClr val="black"/>
                </a:solidFill>
                <a:cs typeface="Arial" charset="0"/>
              </a:rPr>
              <a:t>Tutty</a:t>
            </a:r>
            <a:r>
              <a:rPr lang="en-GB" sz="1200" dirty="0" smtClean="0">
                <a:solidFill>
                  <a:prstClr val="black"/>
                </a:solidFill>
                <a:cs typeface="Arial" charset="0"/>
              </a:rPr>
              <a:t>, ‘Liaison psychiatry in the modern NHS’ (Centre for Medical Health, 2012)</a:t>
            </a:r>
            <a:endParaRPr lang="en-GB" sz="1200" dirty="0">
              <a:solidFill>
                <a:prstClr val="black"/>
              </a:solidFill>
              <a:cs typeface="Arial" charset="0"/>
            </a:endParaRPr>
          </a:p>
        </p:txBody>
      </p:sp>
      <p:pic>
        <p:nvPicPr>
          <p:cNvPr id="10" name="Picture 2" descr="C:\Users\jsauvageau\Desktop\4.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8470" y="1348124"/>
            <a:ext cx="197338" cy="4303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agmasrv1\sso$\Gestion_Deloitte\Global_Brand\- Templates\Icons\Iconography Deloitte\Icons Color Library\Icon_Book_LBLu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2603" y="3734675"/>
            <a:ext cx="502841" cy="456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C:\Users\jsauvageau\Desktop\3.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115" y="36018"/>
            <a:ext cx="448019" cy="403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8830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0812784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99"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120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dirty="0"/>
              <a:t>The High Impact Interventions</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42</a:t>
            </a:fld>
            <a:endParaRPr lang="en-GB" dirty="0">
              <a:solidFill>
                <a:prstClr val="black"/>
              </a:solidFill>
            </a:endParaRPr>
          </a:p>
        </p:txBody>
      </p:sp>
      <p:grpSp>
        <p:nvGrpSpPr>
          <p:cNvPr id="2" name="Group 1"/>
          <p:cNvGrpSpPr/>
          <p:nvPr/>
        </p:nvGrpSpPr>
        <p:grpSpPr>
          <a:xfrm>
            <a:off x="335799" y="1401539"/>
            <a:ext cx="8677572" cy="4873129"/>
            <a:chOff x="335799" y="1536449"/>
            <a:chExt cx="8677572" cy="4873129"/>
          </a:xfrm>
        </p:grpSpPr>
        <p:sp>
          <p:nvSpPr>
            <p:cNvPr id="94" name="TextBox 93"/>
            <p:cNvSpPr txBox="1"/>
            <p:nvPr/>
          </p:nvSpPr>
          <p:spPr>
            <a:xfrm>
              <a:off x="788890" y="1536449"/>
              <a:ext cx="8224481" cy="4873129"/>
            </a:xfrm>
            <a:prstGeom prst="rect">
              <a:avLst/>
            </a:prstGeom>
            <a:noFill/>
          </p:spPr>
          <p:txBody>
            <a:bodyPr wrap="square" lIns="0" tIns="0" rIns="0" bIns="0" rtlCol="0">
              <a:spAutoFit/>
            </a:bodyPr>
            <a:lstStyle/>
            <a:p>
              <a:pPr>
                <a:spcAft>
                  <a:spcPts val="350"/>
                </a:spcAft>
                <a:defRPr/>
              </a:pPr>
              <a:r>
                <a:rPr lang="en-US" b="1" dirty="0" smtClean="0">
                  <a:solidFill>
                    <a:srgbClr val="FFFFFF">
                      <a:lumMod val="75000"/>
                    </a:srgbClr>
                  </a:solidFill>
                </a:rPr>
                <a:t>1. Early diagnosis</a:t>
              </a:r>
            </a:p>
            <a:p>
              <a:pPr marL="228600" indent="-228600">
                <a:spcAft>
                  <a:spcPts val="350"/>
                </a:spcAft>
                <a:buFontTx/>
                <a:buAutoNum type="arabicPeriod"/>
                <a:defRPr/>
              </a:pPr>
              <a:endParaRPr lang="en-US" b="1" dirty="0">
                <a:solidFill>
                  <a:srgbClr val="FFFFFF">
                    <a:lumMod val="75000"/>
                  </a:srgbClr>
                </a:solidFill>
              </a:endParaRPr>
            </a:p>
            <a:p>
              <a:pPr>
                <a:spcAft>
                  <a:spcPts val="350"/>
                </a:spcAft>
              </a:pPr>
              <a:r>
                <a:rPr lang="en-GB" b="1" dirty="0" smtClean="0">
                  <a:solidFill>
                    <a:srgbClr val="FFFFFF">
                      <a:lumMod val="75000"/>
                    </a:srgbClr>
                  </a:solidFill>
                  <a:cs typeface="Arial" charset="0"/>
                </a:rPr>
                <a:t>2. </a:t>
              </a:r>
              <a:r>
                <a:rPr lang="en-GB" b="1" dirty="0">
                  <a:solidFill>
                    <a:srgbClr val="FFFFFF">
                      <a:lumMod val="75000"/>
                    </a:srgbClr>
                  </a:solidFill>
                  <a:cs typeface="Arial" charset="0"/>
                </a:rPr>
                <a:t>Reducing variability within primary care by optimising medicines use</a:t>
              </a:r>
            </a:p>
            <a:p>
              <a:pPr>
                <a:spcAft>
                  <a:spcPts val="350"/>
                </a:spcAft>
                <a:defRPr/>
              </a:pPr>
              <a:endParaRPr lang="en-US" b="1" dirty="0" smtClean="0">
                <a:solidFill>
                  <a:srgbClr val="FFFFFF">
                    <a:lumMod val="75000"/>
                  </a:srgbClr>
                </a:solidFill>
              </a:endParaRPr>
            </a:p>
            <a:p>
              <a:pPr>
                <a:spcAft>
                  <a:spcPts val="350"/>
                </a:spcAft>
                <a:defRPr/>
              </a:pPr>
              <a:r>
                <a:rPr lang="en-US" b="1" dirty="0" smtClean="0">
                  <a:solidFill>
                    <a:srgbClr val="FFFFFF">
                      <a:lumMod val="75000"/>
                    </a:srgbClr>
                  </a:solidFill>
                </a:rPr>
                <a:t>3. </a:t>
              </a:r>
              <a:r>
                <a:rPr lang="en-US" b="1" dirty="0">
                  <a:solidFill>
                    <a:srgbClr val="FFFFFF">
                      <a:lumMod val="75000"/>
                    </a:srgbClr>
                  </a:solidFill>
                </a:rPr>
                <a:t>Self-management: patient-carer </a:t>
              </a:r>
              <a:r>
                <a:rPr lang="en-US" b="1" dirty="0" smtClean="0">
                  <a:solidFill>
                    <a:srgbClr val="FFFFFF">
                      <a:lumMod val="75000"/>
                    </a:srgbClr>
                  </a:solidFill>
                </a:rPr>
                <a:t>communities</a:t>
              </a:r>
              <a:endParaRPr lang="en-US" b="1" dirty="0">
                <a:solidFill>
                  <a:srgbClr val="FFFFFF">
                    <a:lumMod val="75000"/>
                  </a:srgbClr>
                </a:solidFill>
              </a:endParaRPr>
            </a:p>
            <a:p>
              <a:pPr>
                <a:spcAft>
                  <a:spcPts val="350"/>
                </a:spcAft>
                <a:defRPr/>
              </a:pPr>
              <a:endParaRPr lang="en-US" b="1" dirty="0" smtClean="0">
                <a:solidFill>
                  <a:srgbClr val="FFFFFF">
                    <a:lumMod val="75000"/>
                  </a:srgbClr>
                </a:solidFill>
              </a:endParaRPr>
            </a:p>
            <a:p>
              <a:pPr>
                <a:spcAft>
                  <a:spcPts val="350"/>
                </a:spcAft>
                <a:defRPr/>
              </a:pPr>
              <a:r>
                <a:rPr lang="en-US" b="1" dirty="0" smtClean="0">
                  <a:solidFill>
                    <a:srgbClr val="FFFFFF">
                      <a:lumMod val="75000"/>
                    </a:srgbClr>
                  </a:solidFill>
                </a:rPr>
                <a:t>4. Telehealth/telecare</a:t>
              </a:r>
            </a:p>
            <a:p>
              <a:pPr>
                <a:spcAft>
                  <a:spcPts val="350"/>
                </a:spcAft>
                <a:defRPr/>
              </a:pPr>
              <a:endParaRPr lang="en-US" b="1" dirty="0" smtClean="0">
                <a:solidFill>
                  <a:srgbClr val="FFFFFF">
                    <a:lumMod val="75000"/>
                  </a:srgbClr>
                </a:solidFill>
              </a:endParaRPr>
            </a:p>
            <a:p>
              <a:pPr>
                <a:spcAft>
                  <a:spcPts val="350"/>
                </a:spcAft>
                <a:defRPr/>
              </a:pPr>
              <a:r>
                <a:rPr lang="en-US" b="1" dirty="0" smtClean="0">
                  <a:solidFill>
                    <a:srgbClr val="FFFFFF">
                      <a:lumMod val="75000"/>
                    </a:srgbClr>
                  </a:solidFill>
                </a:rPr>
                <a:t>5. Case </a:t>
              </a:r>
              <a:r>
                <a:rPr lang="en-US" b="1" dirty="0">
                  <a:solidFill>
                    <a:srgbClr val="FFFFFF">
                      <a:lumMod val="75000"/>
                    </a:srgbClr>
                  </a:solidFill>
                </a:rPr>
                <a:t>management and coordinated </a:t>
              </a:r>
              <a:r>
                <a:rPr lang="en-US" b="1" dirty="0" smtClean="0">
                  <a:solidFill>
                    <a:srgbClr val="FFFFFF">
                      <a:lumMod val="75000"/>
                    </a:srgbClr>
                  </a:solidFill>
                </a:rPr>
                <a:t>care</a:t>
              </a:r>
              <a:endParaRPr lang="en-US" b="1" dirty="0">
                <a:solidFill>
                  <a:srgbClr val="FFFFFF">
                    <a:lumMod val="75000"/>
                  </a:srgbClr>
                </a:solidFill>
              </a:endParaRPr>
            </a:p>
            <a:p>
              <a:pPr>
                <a:spcAft>
                  <a:spcPts val="350"/>
                </a:spcAft>
                <a:defRPr/>
              </a:pPr>
              <a:endParaRPr lang="en-US" b="1" dirty="0" smtClean="0">
                <a:solidFill>
                  <a:srgbClr val="FFFFFF">
                    <a:lumMod val="75000"/>
                  </a:srgbClr>
                </a:solidFill>
              </a:endParaRPr>
            </a:p>
            <a:p>
              <a:pPr>
                <a:spcAft>
                  <a:spcPts val="350"/>
                </a:spcAft>
                <a:defRPr/>
              </a:pPr>
              <a:r>
                <a:rPr lang="en-US" b="1" dirty="0" smtClean="0">
                  <a:solidFill>
                    <a:srgbClr val="FFFFFF">
                      <a:lumMod val="75000"/>
                    </a:srgbClr>
                  </a:solidFill>
                </a:rPr>
                <a:t>6. Mental </a:t>
              </a:r>
              <a:r>
                <a:rPr lang="en-US" b="1" dirty="0">
                  <a:solidFill>
                    <a:srgbClr val="FFFFFF">
                      <a:lumMod val="75000"/>
                    </a:srgbClr>
                  </a:solidFill>
                </a:rPr>
                <a:t>Health – Rapid Assessment Interface and Discharge (RAID</a:t>
              </a:r>
              <a:r>
                <a:rPr lang="en-US" b="1" dirty="0" smtClean="0">
                  <a:solidFill>
                    <a:srgbClr val="FFFFFF">
                      <a:lumMod val="75000"/>
                    </a:srgbClr>
                  </a:solidFill>
                </a:rPr>
                <a:t>)</a:t>
              </a:r>
              <a:endParaRPr lang="en-US" b="1" dirty="0">
                <a:solidFill>
                  <a:srgbClr val="FFFFFF">
                    <a:lumMod val="75000"/>
                  </a:srgbClr>
                </a:solidFill>
              </a:endParaRPr>
            </a:p>
            <a:p>
              <a:pPr>
                <a:spcAft>
                  <a:spcPts val="350"/>
                </a:spcAft>
                <a:defRPr/>
              </a:pPr>
              <a:endParaRPr lang="en-US" b="1" dirty="0" smtClean="0">
                <a:solidFill>
                  <a:srgbClr val="FFFFFF">
                    <a:lumMod val="75000"/>
                  </a:srgbClr>
                </a:solidFill>
              </a:endParaRPr>
            </a:p>
            <a:p>
              <a:pPr>
                <a:spcAft>
                  <a:spcPts val="350"/>
                </a:spcAft>
              </a:pPr>
              <a:r>
                <a:rPr lang="en-GB" b="1" dirty="0" smtClean="0">
                  <a:solidFill>
                    <a:srgbClr val="00ADC6"/>
                  </a:solidFill>
                  <a:cs typeface="Arial" charset="0"/>
                </a:rPr>
                <a:t>7. Dementia Pathway</a:t>
              </a:r>
              <a:endParaRPr lang="en-GB" b="1" dirty="0">
                <a:solidFill>
                  <a:srgbClr val="00ADC6"/>
                </a:solidFill>
                <a:cs typeface="Arial" charset="0"/>
              </a:endParaRPr>
            </a:p>
            <a:p>
              <a:pPr>
                <a:spcAft>
                  <a:spcPts val="350"/>
                </a:spcAft>
                <a:defRPr/>
              </a:pPr>
              <a:endParaRPr lang="en-US" b="1" dirty="0" smtClean="0">
                <a:solidFill>
                  <a:srgbClr val="FFFFFF">
                    <a:lumMod val="75000"/>
                  </a:srgbClr>
                </a:solidFill>
              </a:endParaRPr>
            </a:p>
            <a:p>
              <a:pPr>
                <a:spcAft>
                  <a:spcPts val="350"/>
                </a:spcAft>
                <a:defRPr/>
              </a:pPr>
              <a:r>
                <a:rPr lang="en-US" b="1" dirty="0" smtClean="0">
                  <a:solidFill>
                    <a:srgbClr val="FFFFFF">
                      <a:lumMod val="75000"/>
                    </a:srgbClr>
                  </a:solidFill>
                </a:rPr>
                <a:t>8. Palliative care</a:t>
              </a:r>
              <a:endParaRPr lang="en-US" b="1" dirty="0">
                <a:solidFill>
                  <a:srgbClr val="FFFFFF">
                    <a:lumMod val="75000"/>
                  </a:srgbClr>
                </a:solidFill>
              </a:endParaRPr>
            </a:p>
          </p:txBody>
        </p:sp>
        <p:pic>
          <p:nvPicPr>
            <p:cNvPr id="17" name="Picture 6" descr="\\Cagmasrv1\sso$\Gestion_Deloitte\Global_Brand\- Templates\Icons\Iconography Deloitte\Icon_Laptop_DarkGreen.png"/>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3508469"/>
              <a:ext cx="336377" cy="3561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jsauvageau\Desktop\5.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5799" y="5305152"/>
              <a:ext cx="336377" cy="41004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C:\Users\jsauvageau\Desktop\2.png"/>
            <p:cNvPicPr>
              <a:picLocks noChangeAspect="1" noChangeArrowheads="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6001020"/>
              <a:ext cx="336377" cy="27401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6" descr="C:\Users\davichapman\Documents\Research Services\Icons Color Library\Icon_People_group_MBlue.png"/>
            <p:cNvPicPr>
              <a:picLocks noChangeAspect="1" noChangeArrowheads="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2845319"/>
              <a:ext cx="336377" cy="31241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1" descr="C:\Users\davichapman\Documents\Research Services\Icons Color Library\Icon_Capsule_DGray.png"/>
            <p:cNvPicPr>
              <a:picLocks noChangeAspect="1" noChangeArrowheads="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2235105"/>
              <a:ext cx="336377" cy="33574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C:\Users\jsauvageau\Desktop\4.png"/>
            <p:cNvPicPr>
              <a:picLocks noChangeAspect="1" noChangeArrowheads="1"/>
            </p:cNvPicPr>
            <p:nvPr/>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4207283"/>
              <a:ext cx="336377" cy="25951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7" descr="\\Cagmasrv1\sso$\Gestion_Deloitte\Global_Brand\- Templates\Icons\Iconography Deloitte\Icon_Stethoscope_Green.png"/>
            <p:cNvPicPr>
              <a:picLocks noChangeAspect="1" noChangeArrowheads="1"/>
            </p:cNvPicPr>
            <p:nvPr/>
          </p:nvPicPr>
          <p:blipFill>
            <a:blip r:embed="rId14" cstate="print">
              <a:duotone>
                <a:schemeClr val="bg2">
                  <a:shade val="45000"/>
                  <a:satMod val="135000"/>
                </a:schemeClr>
                <a:prstClr val="white"/>
              </a:duotone>
              <a:extLst>
                <a:ext uri="{BEBA8EAE-BF5A-486C-A8C5-ECC9F3942E4B}">
                  <a14:imgProps xmlns:a14="http://schemas.microsoft.com/office/drawing/2010/main">
                    <a14:imgLayer r:embed="rId1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35799" y="1567616"/>
              <a:ext cx="336377" cy="38257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8" descr="C:\Users\jsauvageau\Desktop\3.png"/>
            <p:cNvPicPr>
              <a:picLocks noChangeAspect="1" noChangeArrowheads="1"/>
            </p:cNvPicPr>
            <p:nvPr/>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4806321"/>
              <a:ext cx="336377" cy="3027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193428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828915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123"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Case study: dementia pathway</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43</a:t>
            </a:fld>
            <a:endParaRPr lang="en-GB">
              <a:solidFill>
                <a:prstClr val="black"/>
              </a:solidFill>
            </a:endParaRPr>
          </a:p>
        </p:txBody>
      </p:sp>
      <p:sp>
        <p:nvSpPr>
          <p:cNvPr id="2" name="Text Placeholder 1"/>
          <p:cNvSpPr>
            <a:spLocks noGrp="1"/>
          </p:cNvSpPr>
          <p:nvPr>
            <p:ph type="body" sz="quarter" idx="13"/>
          </p:nvPr>
        </p:nvSpPr>
        <p:spPr>
          <a:xfrm>
            <a:off x="358774" y="1124744"/>
            <a:ext cx="8499600" cy="279180"/>
          </a:xfrm>
        </p:spPr>
        <p:txBody>
          <a:bodyPr/>
          <a:lstStyle/>
          <a:p>
            <a:r>
              <a:rPr lang="en-GB" dirty="0">
                <a:solidFill>
                  <a:prstClr val="black"/>
                </a:solidFill>
              </a:rPr>
              <a:t>Dementia pathways shifts care from acute care settings to locally-based and home-based </a:t>
            </a:r>
            <a:r>
              <a:rPr lang="en-GB" dirty="0" smtClean="0">
                <a:solidFill>
                  <a:prstClr val="black"/>
                </a:solidFill>
              </a:rPr>
              <a:t>services</a:t>
            </a:r>
            <a:endParaRPr lang="en-GB" dirty="0">
              <a:solidFill>
                <a:prstClr val="black"/>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558369814"/>
              </p:ext>
            </p:extLst>
          </p:nvPr>
        </p:nvGraphicFramePr>
        <p:xfrm>
          <a:off x="328138" y="1412776"/>
          <a:ext cx="8389194" cy="41148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17428"/>
                <a:gridCol w="7171766"/>
              </a:tblGrid>
              <a:tr h="479904">
                <a:tc>
                  <a:txBody>
                    <a:bodyPr/>
                    <a:lstStyle/>
                    <a:p>
                      <a:r>
                        <a:rPr lang="en-GB" sz="1000" dirty="0" smtClean="0">
                          <a:solidFill>
                            <a:schemeClr val="tx1"/>
                          </a:solidFill>
                          <a:latin typeface="+mj-lt"/>
                        </a:rPr>
                        <a:t>Name and source of literature</a:t>
                      </a:r>
                      <a:endParaRPr lang="en-GB" sz="1000"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l" eaLnBrk="1" hangingPunct="1"/>
                      <a:r>
                        <a:rPr lang="en-GB" sz="1000" b="0" baseline="0" dirty="0" smtClean="0">
                          <a:solidFill>
                            <a:schemeClr val="tx1"/>
                          </a:solidFill>
                          <a:latin typeface="+mj-lt"/>
                          <a:cs typeface="Arial" charset="0"/>
                        </a:rPr>
                        <a:t>‘Service redevelopment: Integrated whole system services for people with dementia’ (</a:t>
                      </a:r>
                      <a:r>
                        <a:rPr lang="en-GB" sz="1000" b="0" dirty="0" smtClean="0">
                          <a:solidFill>
                            <a:schemeClr val="tx1"/>
                          </a:solidFill>
                          <a:latin typeface="+mj-lt"/>
                          <a:cs typeface="Arial" charset="0"/>
                        </a:rPr>
                        <a:t>Mersey</a:t>
                      </a:r>
                      <a:r>
                        <a:rPr lang="en-GB" sz="1000" b="0" baseline="0" dirty="0" smtClean="0">
                          <a:solidFill>
                            <a:schemeClr val="tx1"/>
                          </a:solidFill>
                          <a:latin typeface="+mj-lt"/>
                          <a:cs typeface="Arial" charset="0"/>
                        </a:rPr>
                        <a:t> Care NHS Trust, 2012)</a:t>
                      </a:r>
                    </a:p>
                    <a:p>
                      <a:pPr algn="l" eaLnBrk="1" hangingPunct="1"/>
                      <a:r>
                        <a:rPr lang="en-GB" sz="1000" dirty="0" smtClean="0">
                          <a:hlinkClick r:id="rId7"/>
                        </a:rPr>
                        <a:t>http://www.evidence.nhs.uk/search?q=integrated%20whole%20services%20dementia</a:t>
                      </a:r>
                      <a:endParaRPr lang="en-GB" sz="1000" b="0" baseline="0" dirty="0" smtClean="0">
                        <a:solidFill>
                          <a:schemeClr val="tx1"/>
                        </a:solidFill>
                        <a:latin typeface="+mj-lt"/>
                        <a:cs typeface="Arial" charset="0"/>
                      </a:endParaRPr>
                    </a:p>
                  </a:txBody>
                  <a:tcPr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1279744">
                <a:tc>
                  <a:txBody>
                    <a:bodyPr/>
                    <a:lstStyle/>
                    <a:p>
                      <a:r>
                        <a:rPr lang="en-GB" sz="1000" b="1" dirty="0" smtClean="0">
                          <a:solidFill>
                            <a:schemeClr val="tx1"/>
                          </a:solidFill>
                          <a:latin typeface="+mj-lt"/>
                        </a:rPr>
                        <a:t>Description of intervention</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l" eaLnBrk="1" hangingPunct="1"/>
                      <a:r>
                        <a:rPr lang="en-GB" sz="1000" b="0" dirty="0" smtClean="0">
                          <a:solidFill>
                            <a:schemeClr val="tx1"/>
                          </a:solidFill>
                          <a:latin typeface="+mj-lt"/>
                          <a:cs typeface="Arial" charset="0"/>
                        </a:rPr>
                        <a:t>The intervention is intended to improve health outcomes</a:t>
                      </a:r>
                      <a:r>
                        <a:rPr lang="en-GB" sz="1000" b="0" baseline="0" dirty="0" smtClean="0">
                          <a:solidFill>
                            <a:schemeClr val="tx1"/>
                          </a:solidFill>
                          <a:latin typeface="+mj-lt"/>
                          <a:cs typeface="Arial" charset="0"/>
                        </a:rPr>
                        <a:t> and achieve efficiencies in dementia care across the North Mersey area by developing a fully integrated network model. This is to be achieved by redistributing resources from acute care settings to locally-based and home-based services. The overall aim is to keep people with dementia independent for longer and where they require hospital treatments to get them back into the community as swiftly and as well prepared for independent life as possible. The pathway comprises four main components: general hospitals, home support, care homes and reduction in antipsychotic drug prescribing. </a:t>
                      </a:r>
                      <a:r>
                        <a:rPr lang="en-GB" sz="1000" b="0" kern="1200" baseline="0" dirty="0" smtClean="0">
                          <a:solidFill>
                            <a:schemeClr val="tx1"/>
                          </a:solidFill>
                          <a:latin typeface="+mn-lt"/>
                          <a:ea typeface="+mn-ea"/>
                          <a:cs typeface="Arial" charset="0"/>
                        </a:rPr>
                        <a:t>As this initiative is in the early stages of implementation, the benefits described here are expected rather than demonstrated. However, the initiative is underpinned by guidance from NICE and DH with extensive financial modelling of benefits.</a:t>
                      </a:r>
                      <a:endParaRPr lang="en-GB" sz="1000" b="0" kern="1200" dirty="0" smtClean="0">
                        <a:solidFill>
                          <a:schemeClr val="tx1"/>
                        </a:solidFill>
                        <a:latin typeface="+mn-lt"/>
                        <a:ea typeface="+mn-ea"/>
                        <a:cs typeface="Arial"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613211">
                <a:tc>
                  <a:txBody>
                    <a:bodyPr/>
                    <a:lstStyle/>
                    <a:p>
                      <a:r>
                        <a:rPr lang="en-GB" sz="1000" b="1" dirty="0" smtClean="0">
                          <a:solidFill>
                            <a:schemeClr val="tx1"/>
                          </a:solidFill>
                          <a:latin typeface="+mj-lt"/>
                        </a:rPr>
                        <a:t>Clinical outcomes</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buFont typeface="Arial" pitchFamily="34" charset="0"/>
                        <a:buNone/>
                      </a:pPr>
                      <a:r>
                        <a:rPr lang="en-GB" sz="1000" b="0" kern="1200" baseline="0" dirty="0" smtClean="0">
                          <a:solidFill>
                            <a:schemeClr val="tx1"/>
                          </a:solidFill>
                          <a:latin typeface="+mn-lt"/>
                          <a:ea typeface="+mn-ea"/>
                          <a:cs typeface="Arial" charset="0"/>
                        </a:rPr>
                        <a:t>Anticipated quality outcomes include:</a:t>
                      </a:r>
                    </a:p>
                    <a:p>
                      <a:pPr marL="171450" indent="-171450">
                        <a:buFont typeface="Arial" pitchFamily="34" charset="0"/>
                        <a:buChar char="•"/>
                      </a:pPr>
                      <a:r>
                        <a:rPr lang="en-GB" sz="1000" b="0" kern="1200" baseline="0" dirty="0" smtClean="0">
                          <a:solidFill>
                            <a:schemeClr val="tx1"/>
                          </a:solidFill>
                          <a:latin typeface="+mn-lt"/>
                          <a:ea typeface="+mn-ea"/>
                          <a:cs typeface="Arial" charset="0"/>
                        </a:rPr>
                        <a:t>Reducing barriers to accessing care, including safer and more appropriate use of medicines</a:t>
                      </a:r>
                    </a:p>
                    <a:p>
                      <a:pPr marL="171450" indent="-171450">
                        <a:buFont typeface="Arial" pitchFamily="34" charset="0"/>
                        <a:buChar char="•"/>
                      </a:pPr>
                      <a:r>
                        <a:rPr lang="en-GB" sz="1000" b="0" kern="1200" baseline="0" dirty="0" smtClean="0">
                          <a:solidFill>
                            <a:schemeClr val="tx1"/>
                          </a:solidFill>
                          <a:latin typeface="+mn-lt"/>
                          <a:ea typeface="+mn-ea"/>
                          <a:cs typeface="Arial" charset="0"/>
                        </a:rPr>
                        <a:t>Reduction in unnecessary prescribing of antipsychotics, improving patient safety</a:t>
                      </a:r>
                    </a:p>
                    <a:p>
                      <a:pPr marL="171450" indent="-171450">
                        <a:buFont typeface="Arial" pitchFamily="34" charset="0"/>
                        <a:buChar char="•"/>
                      </a:pPr>
                      <a:r>
                        <a:rPr lang="en-GB" sz="1000" b="0" kern="1200" baseline="0" dirty="0" smtClean="0">
                          <a:solidFill>
                            <a:schemeClr val="tx1"/>
                          </a:solidFill>
                          <a:latin typeface="+mn-lt"/>
                          <a:ea typeface="+mn-ea"/>
                          <a:cs typeface="Arial" charset="0"/>
                        </a:rPr>
                        <a:t>Improved patient and carer experience</a:t>
                      </a: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879824">
                <a:tc>
                  <a:txBody>
                    <a:bodyPr/>
                    <a:lstStyle/>
                    <a:p>
                      <a:r>
                        <a:rPr lang="en-GB" sz="1000" b="1" dirty="0" smtClean="0">
                          <a:solidFill>
                            <a:schemeClr val="tx1"/>
                          </a:solidFill>
                          <a:latin typeface="+mj-lt"/>
                        </a:rPr>
                        <a:t>Financial outcomes</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000" b="0" dirty="0" smtClean="0">
                          <a:solidFill>
                            <a:schemeClr val="tx1"/>
                          </a:solidFill>
                          <a:latin typeface="+mj-lt"/>
                          <a:cs typeface="Arial" charset="0"/>
                        </a:rPr>
                        <a:t>Estimated</a:t>
                      </a:r>
                      <a:r>
                        <a:rPr lang="en-GB" sz="1000" b="0" baseline="0" dirty="0" smtClean="0">
                          <a:solidFill>
                            <a:schemeClr val="tx1"/>
                          </a:solidFill>
                          <a:latin typeface="+mj-lt"/>
                          <a:cs typeface="Arial" charset="0"/>
                        </a:rPr>
                        <a:t> net savings are £2.1m, or £246,000 per 100,000 population. These savings break down as follows: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baseline="0" dirty="0" smtClean="0">
                          <a:solidFill>
                            <a:schemeClr val="tx1"/>
                          </a:solidFill>
                          <a:latin typeface="+mj-lt"/>
                          <a:cs typeface="Arial" charset="0"/>
                        </a:rPr>
                        <a:t>Reduction in dementia bed days: £1.28m</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baseline="0" dirty="0" smtClean="0">
                          <a:solidFill>
                            <a:schemeClr val="tx1"/>
                          </a:solidFill>
                          <a:latin typeface="+mj-lt"/>
                          <a:cs typeface="Arial" charset="0"/>
                        </a:rPr>
                        <a:t>Reduction in length of stay: £0.508m</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baseline="0" dirty="0" smtClean="0">
                          <a:solidFill>
                            <a:schemeClr val="tx1"/>
                          </a:solidFill>
                          <a:latin typeface="+mj-lt"/>
                          <a:cs typeface="Arial" charset="0"/>
                        </a:rPr>
                        <a:t>Reduction in older adult beds: £1.89m</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baseline="0" dirty="0" smtClean="0">
                          <a:solidFill>
                            <a:schemeClr val="tx1"/>
                          </a:solidFill>
                          <a:latin typeface="+mj-lt"/>
                          <a:cs typeface="Arial" charset="0"/>
                        </a:rPr>
                        <a:t>Savings in prescribing: £1.05m</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baseline="0" dirty="0" smtClean="0">
                          <a:solidFill>
                            <a:schemeClr val="tx1"/>
                          </a:solidFill>
                          <a:latin typeface="+mj-lt"/>
                          <a:cs typeface="Arial" charset="0"/>
                        </a:rPr>
                        <a:t>Less recurring costs of £2.617m</a:t>
                      </a: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482812">
                <a:tc>
                  <a:txBody>
                    <a:bodyPr/>
                    <a:lstStyle/>
                    <a:p>
                      <a:r>
                        <a:rPr lang="en-GB" sz="1000" b="1" dirty="0" smtClean="0">
                          <a:solidFill>
                            <a:schemeClr val="tx1"/>
                          </a:solidFill>
                          <a:latin typeface="+mj-lt"/>
                        </a:rPr>
                        <a:t>Relevance to Any town health system</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tx1"/>
                          </a:solidFill>
                          <a:latin typeface="+mj-lt"/>
                          <a:cs typeface="Arial" charset="0"/>
                        </a:rPr>
                        <a:t>The</a:t>
                      </a:r>
                      <a:r>
                        <a:rPr lang="en-GB" sz="1000" b="0" baseline="0" dirty="0" smtClean="0">
                          <a:solidFill>
                            <a:schemeClr val="tx1"/>
                          </a:solidFill>
                          <a:latin typeface="+mj-lt"/>
                          <a:cs typeface="Arial" charset="0"/>
                        </a:rPr>
                        <a:t> rising number of people with dementia will be a significant source of demand for services over the coming decade, owing to longer life expectancy and the increase in the number of people aged over 85. This is therefore a key area where health economies will seek to improve quality and achieve efficiency savings.</a:t>
                      </a:r>
                      <a:endParaRPr lang="en-GB" sz="1000" b="0" dirty="0" smtClean="0">
                        <a:solidFill>
                          <a:schemeClr val="tx1"/>
                        </a:solidFill>
                        <a:latin typeface="+mj-lt"/>
                        <a:cs typeface="Arial"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863942419"/>
              </p:ext>
            </p:extLst>
          </p:nvPr>
        </p:nvGraphicFramePr>
        <p:xfrm>
          <a:off x="328138" y="5589240"/>
          <a:ext cx="8389194" cy="7010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17428"/>
                <a:gridCol w="7171766"/>
              </a:tblGrid>
              <a:tr h="607588">
                <a:tc>
                  <a:txBody>
                    <a:bodyPr/>
                    <a:lstStyle/>
                    <a:p>
                      <a:r>
                        <a:rPr lang="en-GB" sz="1000" b="1" dirty="0" smtClean="0">
                          <a:solidFill>
                            <a:schemeClr val="tx1"/>
                          </a:solidFill>
                          <a:latin typeface="+mj-lt"/>
                        </a:rPr>
                        <a:t>Other UK</a:t>
                      </a:r>
                      <a:r>
                        <a:rPr lang="en-GB" sz="1000" b="1" baseline="0" dirty="0" smtClean="0">
                          <a:solidFill>
                            <a:schemeClr val="tx1"/>
                          </a:solidFill>
                          <a:latin typeface="+mj-lt"/>
                        </a:rPr>
                        <a:t> examples</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baseline="0" dirty="0" smtClean="0">
                          <a:solidFill>
                            <a:schemeClr val="tx1"/>
                          </a:solidFill>
                          <a:latin typeface="+mn-lt"/>
                          <a:ea typeface="+mn-ea"/>
                          <a:cs typeface="Arial" charset="0"/>
                        </a:rPr>
                        <a:t>Other examples of whole systems approaches to dementia include Leeds, Mary Godfrey, ‘Leeds Partnership for Older People Pilot: Whole system change in later life, Final Report’ (University of Leeds, 2009), </a:t>
                      </a:r>
                      <a:r>
                        <a:rPr lang="en-GB" sz="1000" b="0" kern="1200" baseline="0" dirty="0" err="1" smtClean="0">
                          <a:solidFill>
                            <a:schemeClr val="tx1"/>
                          </a:solidFill>
                          <a:latin typeface="+mn-lt"/>
                          <a:ea typeface="+mn-ea"/>
                          <a:cs typeface="Arial" charset="0"/>
                        </a:rPr>
                        <a:t>Oxleas</a:t>
                      </a:r>
                      <a:r>
                        <a:rPr lang="en-GB" sz="1000" b="0" kern="1200" baseline="0" dirty="0" smtClean="0">
                          <a:solidFill>
                            <a:schemeClr val="tx1"/>
                          </a:solidFill>
                          <a:latin typeface="+mn-lt"/>
                          <a:ea typeface="+mn-ea"/>
                          <a:cs typeface="Arial" charset="0"/>
                        </a:rPr>
                        <a:t>, ‘</a:t>
                      </a:r>
                      <a:r>
                        <a:rPr lang="en-GB" sz="1000" b="0" kern="1200" baseline="0" dirty="0" err="1" smtClean="0">
                          <a:solidFill>
                            <a:schemeClr val="tx1"/>
                          </a:solidFill>
                          <a:latin typeface="+mn-lt"/>
                          <a:ea typeface="+mn-ea"/>
                          <a:cs typeface="Arial" charset="0"/>
                        </a:rPr>
                        <a:t>Oxleas</a:t>
                      </a:r>
                      <a:r>
                        <a:rPr lang="en-GB" sz="1000" b="0" kern="1200" baseline="0" dirty="0" smtClean="0">
                          <a:solidFill>
                            <a:schemeClr val="tx1"/>
                          </a:solidFill>
                          <a:latin typeface="+mn-lt"/>
                          <a:ea typeface="+mn-ea"/>
                          <a:cs typeface="Arial" charset="0"/>
                        </a:rPr>
                        <a:t> Advanced Dementia Service’ (The King’s Fund, 2013) and Lincolnshire, ‘Improving services and support for people with dementia’ (NAO, 2007) </a:t>
                      </a:r>
                      <a:endParaRPr lang="en-GB" sz="1000" b="0" dirty="0" smtClean="0">
                        <a:solidFill>
                          <a:schemeClr val="tx1"/>
                        </a:solidFill>
                        <a:latin typeface="+mj-lt"/>
                        <a:cs typeface="Arial"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r>
            </a:tbl>
          </a:graphicData>
        </a:graphic>
      </p:graphicFrame>
      <p:pic>
        <p:nvPicPr>
          <p:cNvPr id="10" name="Picture 5" descr="C:\Users\jsauvageau\Desktop\5.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125" y="6038"/>
            <a:ext cx="448019" cy="546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1985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4122848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14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a:t>Case study: </a:t>
            </a:r>
            <a:r>
              <a:rPr lang="en-GB" sz="2000" dirty="0" smtClean="0"/>
              <a:t>dementia pathway</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44</a:t>
            </a:fld>
            <a:endParaRPr lang="en-GB">
              <a:solidFill>
                <a:prstClr val="black"/>
              </a:solidFill>
            </a:endParaRPr>
          </a:p>
        </p:txBody>
      </p:sp>
      <p:sp>
        <p:nvSpPr>
          <p:cNvPr id="3" name="Text Placeholder 2"/>
          <p:cNvSpPr>
            <a:spLocks noGrp="1"/>
          </p:cNvSpPr>
          <p:nvPr>
            <p:ph type="body" sz="quarter" idx="13"/>
          </p:nvPr>
        </p:nvSpPr>
        <p:spPr>
          <a:xfrm>
            <a:off x="358774" y="1243308"/>
            <a:ext cx="8499600" cy="463846"/>
          </a:xfrm>
        </p:spPr>
        <p:txBody>
          <a:bodyPr/>
          <a:lstStyle/>
          <a:p>
            <a:r>
              <a:rPr lang="en-GB" dirty="0">
                <a:solidFill>
                  <a:prstClr val="black"/>
                </a:solidFill>
              </a:rPr>
              <a:t>There are a number of other innovative case studies that could be further explored by local health economies – below </a:t>
            </a:r>
            <a:r>
              <a:rPr lang="en-GB" dirty="0" smtClean="0">
                <a:solidFill>
                  <a:prstClr val="black"/>
                </a:solidFill>
              </a:rPr>
              <a:t>is the </a:t>
            </a:r>
            <a:r>
              <a:rPr lang="en-GB" dirty="0" err="1">
                <a:solidFill>
                  <a:prstClr val="black"/>
                </a:solidFill>
              </a:rPr>
              <a:t>Oxleas</a:t>
            </a:r>
            <a:r>
              <a:rPr lang="en-GB" dirty="0">
                <a:solidFill>
                  <a:prstClr val="black"/>
                </a:solidFill>
              </a:rPr>
              <a:t> </a:t>
            </a:r>
            <a:r>
              <a:rPr lang="en-GB" dirty="0" smtClean="0">
                <a:solidFill>
                  <a:prstClr val="black"/>
                </a:solidFill>
              </a:rPr>
              <a:t>advanced dementia </a:t>
            </a:r>
            <a:r>
              <a:rPr lang="en-GB" dirty="0">
                <a:solidFill>
                  <a:prstClr val="black"/>
                </a:solidFill>
              </a:rPr>
              <a:t>s</a:t>
            </a:r>
            <a:r>
              <a:rPr lang="en-GB" dirty="0" smtClean="0">
                <a:solidFill>
                  <a:prstClr val="black"/>
                </a:solidFill>
              </a:rPr>
              <a:t>ervice</a:t>
            </a:r>
            <a:endParaRPr lang="en-GB" dirty="0">
              <a:solidFill>
                <a:prstClr val="black"/>
              </a:solidFill>
            </a:endParaRPr>
          </a:p>
        </p:txBody>
      </p:sp>
      <p:sp>
        <p:nvSpPr>
          <p:cNvPr id="10" name="Rectangle 9"/>
          <p:cNvSpPr/>
          <p:nvPr/>
        </p:nvSpPr>
        <p:spPr>
          <a:xfrm>
            <a:off x="358775" y="1932750"/>
            <a:ext cx="8385853" cy="3816429"/>
          </a:xfrm>
          <a:prstGeom prst="rect">
            <a:avLst/>
          </a:prstGeom>
        </p:spPr>
        <p:txBody>
          <a:bodyPr wrap="square">
            <a:spAutoFit/>
          </a:bodyPr>
          <a:lstStyle/>
          <a:p>
            <a:pPr algn="just"/>
            <a:r>
              <a:rPr lang="en-GB" sz="1100" b="1" dirty="0" smtClean="0">
                <a:solidFill>
                  <a:srgbClr val="00ADC6"/>
                </a:solidFill>
              </a:rPr>
              <a:t>Case study: </a:t>
            </a:r>
            <a:r>
              <a:rPr lang="en-GB" sz="1100" b="1" dirty="0" err="1" smtClean="0">
                <a:solidFill>
                  <a:srgbClr val="00ADC6"/>
                </a:solidFill>
              </a:rPr>
              <a:t>Oxleas</a:t>
            </a:r>
            <a:r>
              <a:rPr lang="en-GB" sz="1100" b="1" dirty="0" smtClean="0">
                <a:solidFill>
                  <a:srgbClr val="00ADC6"/>
                </a:solidFill>
              </a:rPr>
              <a:t> advanced dementia service</a:t>
            </a:r>
          </a:p>
          <a:p>
            <a:pPr algn="just"/>
            <a:endParaRPr lang="en-GB" sz="1100" dirty="0" smtClean="0">
              <a:solidFill>
                <a:prstClr val="black"/>
              </a:solidFill>
            </a:endParaRPr>
          </a:p>
          <a:p>
            <a:pPr algn="just"/>
            <a:r>
              <a:rPr lang="en-GB" sz="1100" dirty="0">
                <a:solidFill>
                  <a:prstClr val="black"/>
                </a:solidFill>
              </a:rPr>
              <a:t>The </a:t>
            </a:r>
            <a:r>
              <a:rPr lang="en-GB" sz="1100" dirty="0" err="1">
                <a:solidFill>
                  <a:prstClr val="black"/>
                </a:solidFill>
              </a:rPr>
              <a:t>Oxleas</a:t>
            </a:r>
            <a:r>
              <a:rPr lang="en-GB" sz="1100" dirty="0">
                <a:solidFill>
                  <a:prstClr val="black"/>
                </a:solidFill>
              </a:rPr>
              <a:t> Advanced </a:t>
            </a:r>
            <a:r>
              <a:rPr lang="en-GB" sz="1100" dirty="0" smtClean="0">
                <a:solidFill>
                  <a:prstClr val="black"/>
                </a:solidFill>
              </a:rPr>
              <a:t>dementia </a:t>
            </a:r>
            <a:r>
              <a:rPr lang="en-GB" sz="1100" dirty="0">
                <a:solidFill>
                  <a:prstClr val="black"/>
                </a:solidFill>
              </a:rPr>
              <a:t>s</a:t>
            </a:r>
            <a:r>
              <a:rPr lang="en-GB" sz="1100" dirty="0" smtClean="0">
                <a:solidFill>
                  <a:prstClr val="black"/>
                </a:solidFill>
              </a:rPr>
              <a:t>ervice </a:t>
            </a:r>
            <a:r>
              <a:rPr lang="en-GB" sz="1100" dirty="0">
                <a:solidFill>
                  <a:prstClr val="black"/>
                </a:solidFill>
              </a:rPr>
              <a:t>was formed in November 2012. </a:t>
            </a:r>
            <a:r>
              <a:rPr lang="en-GB" sz="1100" dirty="0" smtClean="0">
                <a:solidFill>
                  <a:prstClr val="black"/>
                </a:solidFill>
              </a:rPr>
              <a:t>It brought </a:t>
            </a:r>
            <a:r>
              <a:rPr lang="en-GB" sz="1100" dirty="0">
                <a:solidFill>
                  <a:prstClr val="black"/>
                </a:solidFill>
              </a:rPr>
              <a:t>together two services </a:t>
            </a:r>
            <a:r>
              <a:rPr lang="en-GB" sz="1100" b="1" dirty="0">
                <a:solidFill>
                  <a:prstClr val="black"/>
                </a:solidFill>
              </a:rPr>
              <a:t>– </a:t>
            </a:r>
            <a:r>
              <a:rPr lang="en-GB" sz="1100" dirty="0">
                <a:solidFill>
                  <a:prstClr val="black"/>
                </a:solidFill>
              </a:rPr>
              <a:t>Greenwich Advanced Dementia </a:t>
            </a:r>
            <a:r>
              <a:rPr lang="en-GB" sz="1100" dirty="0" smtClean="0">
                <a:solidFill>
                  <a:prstClr val="black"/>
                </a:solidFill>
              </a:rPr>
              <a:t>Service (GADS</a:t>
            </a:r>
            <a:r>
              <a:rPr lang="en-GB" sz="1100" dirty="0">
                <a:solidFill>
                  <a:prstClr val="black"/>
                </a:solidFill>
              </a:rPr>
              <a:t>) and Bexley Advanced Dementia Care At Home project. </a:t>
            </a:r>
            <a:r>
              <a:rPr lang="en-GB" sz="1100" dirty="0" smtClean="0">
                <a:solidFill>
                  <a:prstClr val="black"/>
                </a:solidFill>
              </a:rPr>
              <a:t>Since 2005, GADS has provided </a:t>
            </a:r>
            <a:r>
              <a:rPr lang="en-GB" sz="1100" dirty="0">
                <a:solidFill>
                  <a:prstClr val="black"/>
                </a:solidFill>
              </a:rPr>
              <a:t>care co-ordination, palliative care and support </a:t>
            </a:r>
            <a:r>
              <a:rPr lang="en-GB" sz="1100" dirty="0" smtClean="0">
                <a:solidFill>
                  <a:prstClr val="black"/>
                </a:solidFill>
              </a:rPr>
              <a:t>to patients </a:t>
            </a:r>
            <a:r>
              <a:rPr lang="en-GB" sz="1100" dirty="0">
                <a:solidFill>
                  <a:prstClr val="black"/>
                </a:solidFill>
              </a:rPr>
              <a:t>with advanced dementia living at home and their carers. The </a:t>
            </a:r>
            <a:r>
              <a:rPr lang="en-GB" sz="1100" dirty="0" smtClean="0">
                <a:solidFill>
                  <a:prstClr val="black"/>
                </a:solidFill>
              </a:rPr>
              <a:t>model was </a:t>
            </a:r>
            <a:r>
              <a:rPr lang="en-GB" sz="1100" dirty="0">
                <a:solidFill>
                  <a:prstClr val="black"/>
                </a:solidFill>
              </a:rPr>
              <a:t>implemented in Bexley in 2011 and they now operate jointly as </a:t>
            </a:r>
            <a:r>
              <a:rPr lang="en-GB" sz="1100" dirty="0" err="1" smtClean="0">
                <a:solidFill>
                  <a:prstClr val="black"/>
                </a:solidFill>
              </a:rPr>
              <a:t>Oxleas</a:t>
            </a:r>
            <a:r>
              <a:rPr lang="en-GB" sz="1100" dirty="0">
                <a:solidFill>
                  <a:prstClr val="black"/>
                </a:solidFill>
              </a:rPr>
              <a:t> </a:t>
            </a:r>
            <a:r>
              <a:rPr lang="en-GB" sz="1100" dirty="0" smtClean="0">
                <a:solidFill>
                  <a:prstClr val="black"/>
                </a:solidFill>
              </a:rPr>
              <a:t>Advanced </a:t>
            </a:r>
            <a:r>
              <a:rPr lang="en-GB" sz="1100" dirty="0">
                <a:solidFill>
                  <a:prstClr val="black"/>
                </a:solidFill>
              </a:rPr>
              <a:t>Dementia Service. The current service consists of a consultant </a:t>
            </a:r>
            <a:r>
              <a:rPr lang="en-GB" sz="1100" dirty="0" smtClean="0">
                <a:solidFill>
                  <a:prstClr val="black"/>
                </a:solidFill>
              </a:rPr>
              <a:t>in old-age </a:t>
            </a:r>
            <a:r>
              <a:rPr lang="en-GB" sz="1100" dirty="0">
                <a:solidFill>
                  <a:prstClr val="black"/>
                </a:solidFill>
              </a:rPr>
              <a:t>psychiatry, several specialist nurses and a dementia social worker.</a:t>
            </a:r>
          </a:p>
          <a:p>
            <a:pPr algn="just"/>
            <a:endParaRPr lang="en-GB" sz="1100" dirty="0" smtClean="0">
              <a:solidFill>
                <a:prstClr val="black"/>
              </a:solidFill>
            </a:endParaRPr>
          </a:p>
          <a:p>
            <a:pPr algn="just"/>
            <a:r>
              <a:rPr lang="en-GB" sz="1100" dirty="0">
                <a:solidFill>
                  <a:prstClr val="black"/>
                </a:solidFill>
              </a:rPr>
              <a:t>This model </a:t>
            </a:r>
            <a:r>
              <a:rPr lang="en-GB" sz="1100" dirty="0" smtClean="0">
                <a:solidFill>
                  <a:prstClr val="black"/>
                </a:solidFill>
              </a:rPr>
              <a:t>aims to </a:t>
            </a:r>
            <a:r>
              <a:rPr lang="en-GB" sz="1100" dirty="0">
                <a:solidFill>
                  <a:prstClr val="black"/>
                </a:solidFill>
              </a:rPr>
              <a:t>help patients with advanced dementia to live at </a:t>
            </a:r>
            <a:r>
              <a:rPr lang="en-GB" sz="1100" dirty="0" smtClean="0">
                <a:solidFill>
                  <a:prstClr val="black"/>
                </a:solidFill>
              </a:rPr>
              <a:t>home for </a:t>
            </a:r>
            <a:r>
              <a:rPr lang="en-GB" sz="1100" dirty="0">
                <a:solidFill>
                  <a:prstClr val="black"/>
                </a:solidFill>
              </a:rPr>
              <a:t>as long as possible in the last year of life with support from family </a:t>
            </a:r>
            <a:r>
              <a:rPr lang="en-GB" sz="1100" dirty="0" smtClean="0">
                <a:solidFill>
                  <a:prstClr val="black"/>
                </a:solidFill>
              </a:rPr>
              <a:t>and/or </a:t>
            </a:r>
            <a:r>
              <a:rPr lang="en-GB" sz="1100" dirty="0">
                <a:solidFill>
                  <a:prstClr val="black"/>
                </a:solidFill>
              </a:rPr>
              <a:t>carers. The core team works with GPs, secondary care and social </a:t>
            </a:r>
            <a:r>
              <a:rPr lang="en-GB" sz="1100" dirty="0" smtClean="0">
                <a:solidFill>
                  <a:prstClr val="black"/>
                </a:solidFill>
              </a:rPr>
              <a:t>services to </a:t>
            </a:r>
            <a:r>
              <a:rPr lang="en-GB" sz="1100" dirty="0">
                <a:solidFill>
                  <a:prstClr val="black"/>
                </a:solidFill>
              </a:rPr>
              <a:t>support carers in providing </a:t>
            </a:r>
            <a:r>
              <a:rPr lang="en-GB" sz="1100" dirty="0" err="1">
                <a:solidFill>
                  <a:prstClr val="black"/>
                </a:solidFill>
              </a:rPr>
              <a:t>ongoing</a:t>
            </a:r>
            <a:r>
              <a:rPr lang="en-GB" sz="1100" dirty="0">
                <a:solidFill>
                  <a:prstClr val="black"/>
                </a:solidFill>
              </a:rPr>
              <a:t> and palliative care. </a:t>
            </a:r>
            <a:r>
              <a:rPr lang="en-GB" sz="1100" dirty="0" smtClean="0">
                <a:solidFill>
                  <a:prstClr val="black"/>
                </a:solidFill>
              </a:rPr>
              <a:t>Where possible, staff </a:t>
            </a:r>
            <a:r>
              <a:rPr lang="en-GB" sz="1100" dirty="0">
                <a:solidFill>
                  <a:prstClr val="black"/>
                </a:solidFill>
              </a:rPr>
              <a:t>respond </a:t>
            </a:r>
            <a:r>
              <a:rPr lang="en-GB" sz="1100" dirty="0" smtClean="0">
                <a:solidFill>
                  <a:prstClr val="black"/>
                </a:solidFill>
              </a:rPr>
              <a:t>to crises </a:t>
            </a:r>
            <a:r>
              <a:rPr lang="en-GB" sz="1100" dirty="0">
                <a:solidFill>
                  <a:prstClr val="black"/>
                </a:solidFill>
              </a:rPr>
              <a:t>at home to prevent unnecessary hospital admissions </a:t>
            </a:r>
            <a:r>
              <a:rPr lang="en-GB" sz="1100" dirty="0" smtClean="0">
                <a:solidFill>
                  <a:prstClr val="black"/>
                </a:solidFill>
              </a:rPr>
              <a:t>and reduce </a:t>
            </a:r>
            <a:r>
              <a:rPr lang="en-GB" sz="1100" dirty="0">
                <a:solidFill>
                  <a:prstClr val="black"/>
                </a:solidFill>
              </a:rPr>
              <a:t>the likelihood that patients are placed in residential </a:t>
            </a:r>
            <a:r>
              <a:rPr lang="en-GB" sz="1100" dirty="0" smtClean="0">
                <a:solidFill>
                  <a:prstClr val="black"/>
                </a:solidFill>
              </a:rPr>
              <a:t>care</a:t>
            </a:r>
          </a:p>
          <a:p>
            <a:pPr algn="just"/>
            <a:endParaRPr lang="en-GB" sz="1100" dirty="0">
              <a:solidFill>
                <a:prstClr val="black"/>
              </a:solidFill>
            </a:endParaRPr>
          </a:p>
          <a:p>
            <a:pPr algn="just"/>
            <a:r>
              <a:rPr lang="en-GB" sz="1100" dirty="0" smtClean="0">
                <a:solidFill>
                  <a:prstClr val="black"/>
                </a:solidFill>
              </a:rPr>
              <a:t>In Greenwich, care </a:t>
            </a:r>
            <a:r>
              <a:rPr lang="en-GB" sz="1100" dirty="0">
                <a:solidFill>
                  <a:prstClr val="black"/>
                </a:solidFill>
              </a:rPr>
              <a:t>co-ordination is led by a consultant old-age </a:t>
            </a:r>
            <a:r>
              <a:rPr lang="en-GB" sz="1100" dirty="0" smtClean="0">
                <a:solidFill>
                  <a:prstClr val="black"/>
                </a:solidFill>
              </a:rPr>
              <a:t>psychiatrist based </a:t>
            </a:r>
            <a:r>
              <a:rPr lang="en-GB" sz="1100" dirty="0">
                <a:solidFill>
                  <a:prstClr val="black"/>
                </a:solidFill>
              </a:rPr>
              <a:t>in the local mental health trust, working alongside specialist </a:t>
            </a:r>
            <a:r>
              <a:rPr lang="en-GB" sz="1100" dirty="0" smtClean="0">
                <a:solidFill>
                  <a:prstClr val="black"/>
                </a:solidFill>
              </a:rPr>
              <a:t>nurses called </a:t>
            </a:r>
            <a:r>
              <a:rPr lang="en-GB" sz="1100" dirty="0">
                <a:solidFill>
                  <a:prstClr val="black"/>
                </a:solidFill>
              </a:rPr>
              <a:t>community matrons. In Bexley, the same psychiatrist works </a:t>
            </a:r>
            <a:r>
              <a:rPr lang="en-GB" sz="1100" dirty="0" smtClean="0">
                <a:solidFill>
                  <a:prstClr val="black"/>
                </a:solidFill>
              </a:rPr>
              <a:t>with a </a:t>
            </a:r>
            <a:r>
              <a:rPr lang="en-GB" sz="1100" dirty="0">
                <a:solidFill>
                  <a:prstClr val="black"/>
                </a:solidFill>
              </a:rPr>
              <a:t>community psychiatric nurse (CPN), an advanced practice nurse (</a:t>
            </a:r>
            <a:r>
              <a:rPr lang="en-GB" sz="1100" dirty="0" smtClean="0">
                <a:solidFill>
                  <a:prstClr val="black"/>
                </a:solidFill>
              </a:rPr>
              <a:t>APN) and </a:t>
            </a:r>
            <a:r>
              <a:rPr lang="en-GB" sz="1100" dirty="0">
                <a:solidFill>
                  <a:prstClr val="black"/>
                </a:solidFill>
              </a:rPr>
              <a:t>a social worker specialising in dementia. Staff in the service </a:t>
            </a:r>
            <a:r>
              <a:rPr lang="en-GB" sz="1100" dirty="0" smtClean="0">
                <a:solidFill>
                  <a:prstClr val="black"/>
                </a:solidFill>
              </a:rPr>
              <a:t>liaise with </a:t>
            </a:r>
            <a:r>
              <a:rPr lang="en-GB" sz="1100" dirty="0">
                <a:solidFill>
                  <a:prstClr val="black"/>
                </a:solidFill>
              </a:rPr>
              <a:t>community mental health services and general practitioners (GPs) </a:t>
            </a:r>
            <a:r>
              <a:rPr lang="en-GB" sz="1100" dirty="0" smtClean="0">
                <a:solidFill>
                  <a:prstClr val="black"/>
                </a:solidFill>
              </a:rPr>
              <a:t>to provide </a:t>
            </a:r>
            <a:r>
              <a:rPr lang="en-GB" sz="1100" dirty="0">
                <a:solidFill>
                  <a:prstClr val="black"/>
                </a:solidFill>
              </a:rPr>
              <a:t>care in patients’ own homes, focusing on supporting the carer </a:t>
            </a:r>
            <a:r>
              <a:rPr lang="en-GB" sz="1100" dirty="0" smtClean="0">
                <a:solidFill>
                  <a:prstClr val="black"/>
                </a:solidFill>
              </a:rPr>
              <a:t>and/or </a:t>
            </a:r>
            <a:r>
              <a:rPr lang="en-GB" sz="1100" dirty="0">
                <a:solidFill>
                  <a:prstClr val="black"/>
                </a:solidFill>
              </a:rPr>
              <a:t>family to provide palliative care for the patient</a:t>
            </a:r>
            <a:r>
              <a:rPr lang="en-GB" sz="1100" dirty="0" smtClean="0">
                <a:solidFill>
                  <a:prstClr val="black"/>
                </a:solidFill>
              </a:rPr>
              <a:t>.</a:t>
            </a:r>
          </a:p>
          <a:p>
            <a:pPr algn="just"/>
            <a:endParaRPr lang="en-GB" sz="1100" dirty="0" smtClean="0">
              <a:solidFill>
                <a:prstClr val="black"/>
              </a:solidFill>
            </a:endParaRPr>
          </a:p>
          <a:p>
            <a:pPr algn="just"/>
            <a:r>
              <a:rPr lang="en-GB" sz="1100" dirty="0" smtClean="0">
                <a:solidFill>
                  <a:prstClr val="black"/>
                </a:solidFill>
              </a:rPr>
              <a:t>An </a:t>
            </a:r>
            <a:r>
              <a:rPr lang="en-GB" sz="1100" dirty="0">
                <a:solidFill>
                  <a:prstClr val="black"/>
                </a:solidFill>
              </a:rPr>
              <a:t>internal audit of the service has shown that 70 per cent of patients die </a:t>
            </a:r>
            <a:r>
              <a:rPr lang="en-GB" sz="1100" dirty="0" smtClean="0">
                <a:solidFill>
                  <a:prstClr val="black"/>
                </a:solidFill>
              </a:rPr>
              <a:t>at home</a:t>
            </a:r>
            <a:r>
              <a:rPr lang="en-GB" sz="1100" dirty="0">
                <a:solidFill>
                  <a:prstClr val="black"/>
                </a:solidFill>
              </a:rPr>
              <a:t>, compared to </a:t>
            </a:r>
            <a:r>
              <a:rPr lang="en-GB" sz="1100" dirty="0" smtClean="0">
                <a:solidFill>
                  <a:prstClr val="black"/>
                </a:solidFill>
              </a:rPr>
              <a:t>2010 figures </a:t>
            </a:r>
            <a:r>
              <a:rPr lang="en-GB" sz="1100" dirty="0">
                <a:solidFill>
                  <a:prstClr val="black"/>
                </a:solidFill>
              </a:rPr>
              <a:t>for England and Wales of 6 per cent for </a:t>
            </a:r>
            <a:r>
              <a:rPr lang="en-GB" sz="1100" dirty="0" smtClean="0">
                <a:solidFill>
                  <a:prstClr val="black"/>
                </a:solidFill>
              </a:rPr>
              <a:t>dementia patients. Analysis </a:t>
            </a:r>
            <a:r>
              <a:rPr lang="en-GB" sz="1100" dirty="0">
                <a:solidFill>
                  <a:prstClr val="black"/>
                </a:solidFill>
              </a:rPr>
              <a:t>of the first year </a:t>
            </a:r>
            <a:r>
              <a:rPr lang="en-GB" sz="1100" dirty="0" smtClean="0">
                <a:solidFill>
                  <a:prstClr val="black"/>
                </a:solidFill>
              </a:rPr>
              <a:t>of the </a:t>
            </a:r>
            <a:r>
              <a:rPr lang="en-GB" sz="1100" dirty="0">
                <a:solidFill>
                  <a:prstClr val="black"/>
                </a:solidFill>
              </a:rPr>
              <a:t>Bexley project observed improvements for the majority of patients </a:t>
            </a:r>
            <a:r>
              <a:rPr lang="en-GB" sz="1100" dirty="0" smtClean="0">
                <a:solidFill>
                  <a:prstClr val="black"/>
                </a:solidFill>
              </a:rPr>
              <a:t>on the </a:t>
            </a:r>
            <a:r>
              <a:rPr lang="en-GB" sz="1100" dirty="0">
                <a:solidFill>
                  <a:prstClr val="black"/>
                </a:solidFill>
              </a:rPr>
              <a:t>quality of life in late stage dementia (QUALID) scale and reduced </a:t>
            </a:r>
            <a:r>
              <a:rPr lang="en-GB" sz="1100" dirty="0" smtClean="0">
                <a:solidFill>
                  <a:prstClr val="black"/>
                </a:solidFill>
              </a:rPr>
              <a:t>stress levels </a:t>
            </a:r>
            <a:r>
              <a:rPr lang="en-GB" sz="1100" dirty="0">
                <a:solidFill>
                  <a:prstClr val="black"/>
                </a:solidFill>
              </a:rPr>
              <a:t>for carers using the Relative Stress </a:t>
            </a:r>
            <a:r>
              <a:rPr lang="en-GB" sz="1100" dirty="0" smtClean="0">
                <a:solidFill>
                  <a:prstClr val="black"/>
                </a:solidFill>
              </a:rPr>
              <a:t>Scale.</a:t>
            </a:r>
          </a:p>
        </p:txBody>
      </p:sp>
      <p:sp>
        <p:nvSpPr>
          <p:cNvPr id="2" name="TextBox 1"/>
          <p:cNvSpPr txBox="1"/>
          <p:nvPr/>
        </p:nvSpPr>
        <p:spPr>
          <a:xfrm>
            <a:off x="358775" y="6537709"/>
            <a:ext cx="6275294" cy="123111"/>
          </a:xfrm>
          <a:prstGeom prst="rect">
            <a:avLst/>
          </a:prstGeom>
          <a:noFill/>
        </p:spPr>
        <p:txBody>
          <a:bodyPr wrap="square" lIns="0" tIns="0" rIns="0" bIns="0" rtlCol="0">
            <a:spAutoFit/>
          </a:bodyPr>
          <a:lstStyle/>
          <a:p>
            <a:r>
              <a:rPr lang="en-GB" sz="800" b="1" dirty="0" smtClean="0">
                <a:solidFill>
                  <a:prstClr val="black"/>
                </a:solidFill>
                <a:cs typeface="Arial" pitchFamily="34" charset="0"/>
              </a:rPr>
              <a:t>Source: </a:t>
            </a:r>
            <a:r>
              <a:rPr lang="en-GB" sz="800" dirty="0" smtClean="0">
                <a:solidFill>
                  <a:prstClr val="black"/>
                </a:solidFill>
                <a:cs typeface="Arial" charset="0"/>
              </a:rPr>
              <a:t>‘</a:t>
            </a:r>
            <a:r>
              <a:rPr lang="en-GB" sz="800" dirty="0" err="1" smtClean="0">
                <a:solidFill>
                  <a:prstClr val="black"/>
                </a:solidFill>
                <a:cs typeface="Arial" charset="0"/>
              </a:rPr>
              <a:t>Oxleas</a:t>
            </a:r>
            <a:r>
              <a:rPr lang="en-GB" sz="800" dirty="0" smtClean="0">
                <a:solidFill>
                  <a:prstClr val="black"/>
                </a:solidFill>
                <a:cs typeface="Arial" charset="0"/>
              </a:rPr>
              <a:t> </a:t>
            </a:r>
            <a:r>
              <a:rPr lang="en-GB" sz="800" dirty="0">
                <a:solidFill>
                  <a:prstClr val="black"/>
                </a:solidFill>
                <a:cs typeface="Arial" charset="0"/>
              </a:rPr>
              <a:t>Advanced Dementia Service</a:t>
            </a:r>
            <a:r>
              <a:rPr lang="en-GB" sz="800" dirty="0" smtClean="0">
                <a:solidFill>
                  <a:prstClr val="black"/>
                </a:solidFill>
                <a:cs typeface="Arial" charset="0"/>
              </a:rPr>
              <a:t>’ (</a:t>
            </a:r>
            <a:r>
              <a:rPr lang="en-GB" sz="800" dirty="0">
                <a:solidFill>
                  <a:prstClr val="black"/>
                </a:solidFill>
                <a:cs typeface="Arial" charset="0"/>
              </a:rPr>
              <a:t>The King’s </a:t>
            </a:r>
            <a:r>
              <a:rPr lang="en-GB" sz="800" dirty="0" smtClean="0">
                <a:solidFill>
                  <a:prstClr val="black"/>
                </a:solidFill>
                <a:cs typeface="Arial" charset="0"/>
              </a:rPr>
              <a:t>Fund, 2013</a:t>
            </a:r>
            <a:r>
              <a:rPr lang="en-GB" sz="800" dirty="0">
                <a:solidFill>
                  <a:prstClr val="black"/>
                </a:solidFill>
                <a:cs typeface="Arial" charset="0"/>
              </a:rPr>
              <a:t>)</a:t>
            </a:r>
            <a:endParaRPr lang="en-GB" sz="800" dirty="0">
              <a:solidFill>
                <a:prstClr val="black"/>
              </a:solidFill>
              <a:cs typeface="Arial" pitchFamily="34" charset="0"/>
            </a:endParaRPr>
          </a:p>
        </p:txBody>
      </p:sp>
      <p:sp>
        <p:nvSpPr>
          <p:cNvPr id="9" name="Cloud Callout 8"/>
          <p:cNvSpPr/>
          <p:nvPr/>
        </p:nvSpPr>
        <p:spPr>
          <a:xfrm>
            <a:off x="7922509" y="1605438"/>
            <a:ext cx="865892" cy="527418"/>
          </a:xfrm>
          <a:prstGeom prst="cloudCallout">
            <a:avLst>
              <a:gd name="adj1" fmla="val -44109"/>
              <a:gd name="adj2" fmla="val 76653"/>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 b="1" dirty="0" smtClean="0">
                <a:solidFill>
                  <a:prstClr val="white"/>
                </a:solidFill>
              </a:rPr>
              <a:t>Innovators</a:t>
            </a:r>
            <a:endParaRPr lang="en-GB" sz="800" b="1" dirty="0">
              <a:solidFill>
                <a:prstClr val="white"/>
              </a:solidFill>
            </a:endParaRPr>
          </a:p>
        </p:txBody>
      </p:sp>
      <p:pic>
        <p:nvPicPr>
          <p:cNvPr id="11" name="Picture 5" descr="C:\Users\jsauvageau\Desktop\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125" y="6038"/>
            <a:ext cx="448019" cy="546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0329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9945241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17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Impact of interventions on quality: dementia pathway </a:t>
            </a:r>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45</a:t>
            </a:fld>
            <a:endParaRPr lang="en-GB" dirty="0">
              <a:solidFill>
                <a:prstClr val="black"/>
              </a:solidFill>
            </a:endParaRPr>
          </a:p>
        </p:txBody>
      </p:sp>
      <p:sp>
        <p:nvSpPr>
          <p:cNvPr id="2" name="Text Placeholder 1"/>
          <p:cNvSpPr>
            <a:spLocks noGrp="1"/>
          </p:cNvSpPr>
          <p:nvPr>
            <p:ph type="body" sz="quarter" idx="13"/>
          </p:nvPr>
        </p:nvSpPr>
        <p:spPr>
          <a:xfrm>
            <a:off x="358774" y="1243308"/>
            <a:ext cx="8499600" cy="279180"/>
          </a:xfrm>
        </p:spPr>
        <p:txBody>
          <a:bodyPr/>
          <a:lstStyle/>
          <a:p>
            <a:r>
              <a:rPr lang="en-GB" dirty="0">
                <a:solidFill>
                  <a:prstClr val="black"/>
                </a:solidFill>
              </a:rPr>
              <a:t>Integrated Dementia Care </a:t>
            </a:r>
            <a:r>
              <a:rPr lang="en-GB" b="0" dirty="0">
                <a:solidFill>
                  <a:prstClr val="black"/>
                </a:solidFill>
              </a:rPr>
              <a:t>- </a:t>
            </a:r>
            <a:r>
              <a:rPr lang="en-GB" b="0" dirty="0">
                <a:solidFill>
                  <a:prstClr val="black"/>
                </a:solidFill>
                <a:cs typeface="Arial" charset="0"/>
              </a:rPr>
              <a:t>Mersey Care NHS </a:t>
            </a:r>
            <a:r>
              <a:rPr lang="en-GB" b="0" dirty="0" smtClean="0">
                <a:solidFill>
                  <a:prstClr val="black"/>
                </a:solidFill>
                <a:cs typeface="Arial" charset="0"/>
              </a:rPr>
              <a:t>Trust</a:t>
            </a:r>
            <a:endParaRPr lang="en-GB" b="0" dirty="0">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961978823"/>
              </p:ext>
            </p:extLst>
          </p:nvPr>
        </p:nvGraphicFramePr>
        <p:xfrm>
          <a:off x="358775" y="1484784"/>
          <a:ext cx="8391600" cy="470510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350000"/>
                <a:gridCol w="2246400"/>
                <a:gridCol w="651600"/>
                <a:gridCol w="3470400"/>
                <a:gridCol w="673200"/>
              </a:tblGrid>
              <a:tr h="378297">
                <a:tc>
                  <a:txBody>
                    <a:bodyPr/>
                    <a:lstStyle/>
                    <a:p>
                      <a:pPr algn="ctr"/>
                      <a:r>
                        <a:rPr lang="en-GB" sz="800" b="1" dirty="0" smtClean="0">
                          <a:solidFill>
                            <a:schemeClr val="tx1"/>
                          </a:solidFill>
                          <a:latin typeface="+mj-lt"/>
                        </a:rPr>
                        <a:t>Ambition</a:t>
                      </a:r>
                      <a:endParaRPr lang="en-GB" sz="800" b="1" dirty="0">
                        <a:solidFill>
                          <a:schemeClr val="tx1"/>
                        </a:solidFill>
                        <a:latin typeface="+mj-lt"/>
                      </a:endParaRPr>
                    </a:p>
                  </a:txBody>
                  <a:tcPr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800" b="1" i="0" dirty="0" smtClean="0">
                          <a:solidFill>
                            <a:schemeClr val="tx1"/>
                          </a:solidFill>
                          <a:latin typeface="+mj-lt"/>
                          <a:cs typeface="Arial" charset="0"/>
                        </a:rPr>
                        <a:t>CCG Indicator</a:t>
                      </a:r>
                    </a:p>
                  </a:txBody>
                  <a:tcPr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800" b="1" i="0" dirty="0" smtClean="0">
                          <a:solidFill>
                            <a:schemeClr val="tx1"/>
                          </a:solidFill>
                          <a:latin typeface="+mj-lt"/>
                          <a:cs typeface="Arial" charset="0"/>
                        </a:rPr>
                        <a:t>Indicator Number</a:t>
                      </a:r>
                    </a:p>
                  </a:txBody>
                  <a:tcPr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800" b="1" i="0" dirty="0" smtClean="0">
                          <a:solidFill>
                            <a:schemeClr val="tx1"/>
                          </a:solidFill>
                          <a:latin typeface="+mj-lt"/>
                          <a:cs typeface="Arial" charset="0"/>
                        </a:rPr>
                        <a:t>Effect of Intervention</a:t>
                      </a:r>
                    </a:p>
                  </a:txBody>
                  <a:tcPr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800" b="1" i="0" dirty="0" smtClean="0">
                          <a:solidFill>
                            <a:schemeClr val="tx1"/>
                          </a:solidFill>
                          <a:latin typeface="+mj-lt"/>
                          <a:cs typeface="Arial" charset="0"/>
                        </a:rPr>
                        <a:t>Effect on</a:t>
                      </a:r>
                      <a:r>
                        <a:rPr lang="en-GB" sz="800" b="1" i="0" baseline="0" dirty="0" smtClean="0">
                          <a:solidFill>
                            <a:schemeClr val="tx1"/>
                          </a:solidFill>
                          <a:latin typeface="+mj-lt"/>
                          <a:cs typeface="Arial" charset="0"/>
                        </a:rPr>
                        <a:t> Quality</a:t>
                      </a:r>
                      <a:endParaRPr lang="en-GB" sz="800" b="1" i="0" dirty="0" smtClean="0">
                        <a:solidFill>
                          <a:schemeClr val="tx1"/>
                        </a:solidFill>
                        <a:latin typeface="+mj-lt"/>
                        <a:cs typeface="Arial" charset="0"/>
                      </a:endParaRPr>
                    </a:p>
                  </a:txBody>
                  <a:tcPr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4812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rPr>
                        <a:t>1. </a:t>
                      </a:r>
                      <a:r>
                        <a:rPr lang="en-GB" sz="800" dirty="0" smtClean="0"/>
                        <a:t>Secure additional years of life</a:t>
                      </a:r>
                      <a:endParaRPr lang="en-GB" sz="800" b="1" dirty="0">
                        <a:solidFill>
                          <a:schemeClr val="tx1"/>
                        </a:solidFill>
                        <a:latin typeface="+mj-lt"/>
                      </a:endParaRP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r>
                        <a:rPr lang="en-GB" sz="800" b="0" dirty="0" smtClean="0">
                          <a:solidFill>
                            <a:schemeClr val="tx1"/>
                          </a:solidFill>
                          <a:latin typeface="+mn-lt"/>
                          <a:cs typeface="Arial" charset="0"/>
                        </a:rPr>
                        <a:t>Potential years of life lost (PYLL) from causes considered amenable to healthcare - Adults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r>
                        <a:rPr lang="en-GB" sz="800" b="0" dirty="0" smtClean="0">
                          <a:solidFill>
                            <a:schemeClr val="tx1"/>
                          </a:solidFill>
                          <a:latin typeface="+mj-lt"/>
                          <a:cs typeface="Arial" charset="0"/>
                        </a:rPr>
                        <a:t>1.1</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rowSpan="2">
                  <a:txBody>
                    <a:bodyPr/>
                    <a:lstStyle/>
                    <a:p>
                      <a:pPr marL="0" indent="0" algn="l" eaLnBrk="1" hangingPunct="1">
                        <a:buFont typeface="Arial" pitchFamily="34" charset="0"/>
                        <a:buNone/>
                      </a:pPr>
                      <a:r>
                        <a:rPr lang="en-GB" sz="800" b="0" dirty="0" smtClean="0">
                          <a:solidFill>
                            <a:schemeClr val="tx1"/>
                          </a:solidFill>
                          <a:latin typeface="+mj-lt"/>
                          <a:cs typeface="Arial" charset="0"/>
                        </a:rPr>
                        <a:t>The literature review has not</a:t>
                      </a:r>
                      <a:r>
                        <a:rPr lang="en-GB" sz="800" b="0" baseline="0" dirty="0" smtClean="0">
                          <a:solidFill>
                            <a:schemeClr val="tx1"/>
                          </a:solidFill>
                          <a:latin typeface="+mj-lt"/>
                          <a:cs typeface="Arial" charset="0"/>
                        </a:rPr>
                        <a:t> revealed that this intervention would produce a significant change in PYLL</a:t>
                      </a:r>
                      <a:endParaRPr lang="en-GB" sz="800" b="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rowSpan="2">
                  <a:txBody>
                    <a:bodyPr/>
                    <a:lstStyle/>
                    <a:p>
                      <a:pPr marL="0" indent="0" algn="l" eaLnBrk="1" hangingPunct="1">
                        <a:buFont typeface="Arial" pitchFamily="34" charset="0"/>
                        <a:buNone/>
                      </a:pPr>
                      <a:endParaRPr lang="en-GB" sz="800" b="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48120">
                <a:tc vMerge="1">
                  <a:txBody>
                    <a:bodyPr/>
                    <a:lstStyle/>
                    <a:p>
                      <a:endParaRPr lang="en-GB"/>
                    </a:p>
                  </a:txBody>
                  <a:tcPr/>
                </a:tc>
                <a:tc>
                  <a:txBody>
                    <a:bodyPr/>
                    <a:lstStyle/>
                    <a:p>
                      <a:pPr marL="0" indent="0" algn="l" eaLnBrk="1" hangingPunct="1">
                        <a:buFont typeface="Arial" pitchFamily="34" charset="0"/>
                        <a:buNone/>
                      </a:pPr>
                      <a:r>
                        <a:rPr lang="en-GB" sz="800" b="0" dirty="0" smtClean="0">
                          <a:solidFill>
                            <a:schemeClr val="tx1"/>
                          </a:solidFill>
                          <a:latin typeface="+mn-lt"/>
                          <a:cs typeface="Arial" charset="0"/>
                        </a:rPr>
                        <a:t>Potential years of life lost (PYLL) from causes considered amenable to healthcare - Children and young people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r>
                        <a:rPr lang="en-GB" sz="800" b="0" dirty="0" smtClean="0">
                          <a:solidFill>
                            <a:schemeClr val="tx1"/>
                          </a:solidFill>
                          <a:latin typeface="+mj-lt"/>
                          <a:cs typeface="Arial" charset="0"/>
                        </a:rPr>
                        <a:t>1.1</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r>
              <a:tr h="5717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rPr>
                        <a:t>2. </a:t>
                      </a:r>
                      <a:r>
                        <a:rPr lang="en-GB" sz="800" dirty="0" smtClean="0"/>
                        <a:t>Increase QoL for People with Long-Term Conditions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l" eaLnBrk="1" hangingPunct="1"/>
                      <a:r>
                        <a:rPr lang="en-GB" sz="800" b="0" dirty="0" smtClean="0">
                          <a:solidFill>
                            <a:schemeClr val="tx1"/>
                          </a:solidFill>
                          <a:latin typeface="+mn-lt"/>
                          <a:cs typeface="Arial" charset="0"/>
                        </a:rPr>
                        <a:t>Health-related quality of life for people with long-term conditions (EQ5D)</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800" b="0" dirty="0" smtClean="0">
                          <a:solidFill>
                            <a:schemeClr val="tx1"/>
                          </a:solidFill>
                          <a:latin typeface="+mj-lt"/>
                          <a:cs typeface="Arial" charset="0"/>
                        </a:rPr>
                        <a:t>2</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kern="1200" dirty="0" smtClean="0">
                          <a:solidFill>
                            <a:schemeClr val="tx1"/>
                          </a:solidFill>
                          <a:latin typeface="+mn-lt"/>
                          <a:ea typeface="+mn-ea"/>
                          <a:cs typeface="Arial" charset="0"/>
                        </a:rPr>
                        <a:t>In</a:t>
                      </a:r>
                      <a:r>
                        <a:rPr lang="en-GB" sz="800" b="0" kern="1200" baseline="0" dirty="0" smtClean="0">
                          <a:solidFill>
                            <a:schemeClr val="tx1"/>
                          </a:solidFill>
                          <a:latin typeface="+mn-lt"/>
                          <a:ea typeface="+mn-ea"/>
                          <a:cs typeface="Arial" charset="0"/>
                        </a:rPr>
                        <a:t> another case study, t</a:t>
                      </a:r>
                      <a:r>
                        <a:rPr lang="en-GB" sz="800" b="0" kern="1200" dirty="0" smtClean="0">
                          <a:solidFill>
                            <a:schemeClr val="tx1"/>
                          </a:solidFill>
                          <a:latin typeface="+mn-lt"/>
                          <a:ea typeface="+mn-ea"/>
                          <a:cs typeface="Arial" charset="0"/>
                        </a:rPr>
                        <a:t>his intervention has produced</a:t>
                      </a:r>
                      <a:r>
                        <a:rPr lang="en-GB" sz="800" b="0" kern="1200" baseline="0" dirty="0" smtClean="0">
                          <a:solidFill>
                            <a:schemeClr val="tx1"/>
                          </a:solidFill>
                          <a:latin typeface="+mn-lt"/>
                          <a:ea typeface="+mn-ea"/>
                          <a:cs typeface="Arial" charset="0"/>
                        </a:rPr>
                        <a:t> a 8.0% increase in health-related quality of life for dementia patients, based on mapping of improvement in the QUALID HRQoL indicator onto EQ5D</a:t>
                      </a:r>
                      <a:r>
                        <a:rPr lang="en-GB" sz="800" b="0" kern="1200" baseline="30000" dirty="0" smtClean="0">
                          <a:solidFill>
                            <a:schemeClr val="tx1"/>
                          </a:solidFill>
                          <a:latin typeface="+mn-lt"/>
                          <a:ea typeface="+mn-ea"/>
                          <a:cs typeface="Arial" charset="0"/>
                        </a:rPr>
                        <a:t>1</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800" b="0" kern="1200" baseline="30000" dirty="0" smtClean="0">
                        <a:solidFill>
                          <a:schemeClr val="tx1"/>
                        </a:solidFill>
                        <a:latin typeface="+mn-lt"/>
                        <a:ea typeface="+mn-ea"/>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48120">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rPr>
                        <a:t>3. </a:t>
                      </a:r>
                      <a:r>
                        <a:rPr lang="en-GB" sz="800" dirty="0" smtClean="0"/>
                        <a:t>Reduce unnecessary time spent in hospital</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800" dirty="0" smtClean="0"/>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n-lt"/>
                          <a:cs typeface="Arial" charset="0"/>
                        </a:rPr>
                        <a:t>Unplanned hospitalisation for chronic ambulatory care sensitive conditions (updated methodology)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2.6</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rowSpan="4">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This intervention produces reductions in inpatient admissions and length of stay. However, it does not target the specific medical conditions covered by the indicators we are considering under Ambition 3</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rowSpan="4">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800" b="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48120">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n-lt"/>
                          <a:cs typeface="Arial" charset="0"/>
                        </a:rPr>
                        <a:t>Unplanned hospitalisation for asthma, diabetes and epilepsy in under 19s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2.7</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r>
              <a:tr h="348120">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n-lt"/>
                          <a:cs typeface="Arial" charset="0"/>
                        </a:rPr>
                        <a:t>Emergency admissions for acute conditions that should not usually require hospital admission (updated methodology)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3.1</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r>
              <a:tr h="348120">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n-lt"/>
                          <a:cs typeface="Arial" charset="0"/>
                        </a:rPr>
                        <a:t>Emergency admissions for children with lower respiratory tract infections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3.4</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r>
              <a:tr h="6119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t>4. Increase the proportion of older people living independently following discharge</a:t>
                      </a:r>
                      <a:endParaRPr lang="en-GB" sz="800" b="1" dirty="0">
                        <a:solidFill>
                          <a:schemeClr val="tx1"/>
                        </a:solidFill>
                        <a:latin typeface="+mj-lt"/>
                      </a:endParaRP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n-lt"/>
                          <a:cs typeface="Arial" charset="0"/>
                        </a:rPr>
                        <a:t>[Proxy] Proportion of older people (65 and over) who were still at home 91 days after discharge from hospital into reablement / rehabilitation services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2B</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None yet quantified</a:t>
                      </a:r>
                      <a:r>
                        <a:rPr lang="en-GB" sz="800" b="0" baseline="0" dirty="0" smtClean="0">
                          <a:solidFill>
                            <a:schemeClr val="tx1"/>
                          </a:solidFill>
                          <a:latin typeface="+mj-lt"/>
                          <a:cs typeface="Arial" charset="0"/>
                        </a:rPr>
                        <a:t> – however, it is expected that the intervention will increase the proportion of older patients still at home 91 days post-discharge</a:t>
                      </a:r>
                      <a:endParaRPr lang="en-GB" sz="800" b="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800" b="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63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rPr>
                        <a:t>5. </a:t>
                      </a:r>
                      <a:r>
                        <a:rPr lang="en-GB" sz="800" dirty="0" smtClean="0"/>
                        <a:t>Reduce poor hospital care feedback</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n-lt"/>
                          <a:cs typeface="Arial" charset="0"/>
                        </a:rPr>
                        <a:t>Patient experience of hospital care</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cs typeface="Arial" charset="0"/>
                        </a:rPr>
                        <a:t>4.b</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cs typeface="Arial" charset="0"/>
                        </a:rPr>
                        <a:t>The</a:t>
                      </a:r>
                      <a:r>
                        <a:rPr lang="en-GB" sz="800" b="0" baseline="0" dirty="0" smtClean="0">
                          <a:solidFill>
                            <a:schemeClr val="tx1"/>
                          </a:solidFill>
                          <a:latin typeface="+mj-lt"/>
                          <a:cs typeface="Arial" charset="0"/>
                        </a:rPr>
                        <a:t> literature suggests a</a:t>
                      </a:r>
                      <a:r>
                        <a:rPr lang="en-GB" sz="800" b="0" dirty="0" smtClean="0">
                          <a:solidFill>
                            <a:schemeClr val="tx1"/>
                          </a:solidFill>
                          <a:latin typeface="+mj-lt"/>
                          <a:cs typeface="Arial" charset="0"/>
                        </a:rPr>
                        <a:t> strong improvement in</a:t>
                      </a:r>
                      <a:r>
                        <a:rPr lang="en-GB" sz="800" b="0" baseline="0" dirty="0" smtClean="0">
                          <a:solidFill>
                            <a:schemeClr val="tx1"/>
                          </a:solidFill>
                          <a:latin typeface="+mj-lt"/>
                          <a:cs typeface="Arial" charset="0"/>
                        </a:rPr>
                        <a:t> patient experience of hospital care is expected from this intervention</a:t>
                      </a:r>
                      <a:r>
                        <a:rPr lang="en-GB" sz="800" b="0" baseline="30000" dirty="0" smtClean="0">
                          <a:solidFill>
                            <a:schemeClr val="tx1"/>
                          </a:solidFill>
                          <a:latin typeface="+mj-lt"/>
                          <a:cs typeface="Arial" charset="0"/>
                        </a:rPr>
                        <a:t>2</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800" b="0" baseline="3000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63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t>7. Significantly reduce hospital avoidable deaths</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rPr>
                        <a:t>Hospital deaths attributable to problems in care</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algn="ctr"/>
                      <a:r>
                        <a:rPr lang="en-GB" sz="800" dirty="0" smtClean="0"/>
                        <a:t>5.c</a:t>
                      </a:r>
                      <a:endParaRPr lang="en-GB" sz="800" dirty="0"/>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cs typeface="Arial" charset="0"/>
                        </a:rPr>
                        <a:t>None yet</a:t>
                      </a:r>
                      <a:r>
                        <a:rPr lang="en-GB" sz="800" b="0" baseline="0" dirty="0" smtClean="0">
                          <a:solidFill>
                            <a:schemeClr val="tx1"/>
                          </a:solidFill>
                          <a:latin typeface="+mj-lt"/>
                          <a:cs typeface="Arial" charset="0"/>
                        </a:rPr>
                        <a:t> quantified – however, </a:t>
                      </a:r>
                      <a:r>
                        <a:rPr lang="en-GB" sz="800" b="0" kern="1200" baseline="0" dirty="0" smtClean="0">
                          <a:solidFill>
                            <a:schemeClr val="tx1"/>
                          </a:solidFill>
                          <a:latin typeface="+mn-lt"/>
                          <a:ea typeface="+mn-ea"/>
                          <a:cs typeface="Arial" charset="0"/>
                        </a:rPr>
                        <a:t>t</a:t>
                      </a:r>
                      <a:r>
                        <a:rPr lang="en-GB" sz="800" b="0" kern="1200" dirty="0" smtClean="0">
                          <a:solidFill>
                            <a:schemeClr val="tx1"/>
                          </a:solidFill>
                          <a:latin typeface="+mn-lt"/>
                          <a:ea typeface="+mn-ea"/>
                          <a:cs typeface="Arial" charset="0"/>
                        </a:rPr>
                        <a:t>he literature review has not</a:t>
                      </a:r>
                      <a:r>
                        <a:rPr lang="en-GB" sz="800" b="0" kern="1200" baseline="0" dirty="0" smtClean="0">
                          <a:solidFill>
                            <a:schemeClr val="tx1"/>
                          </a:solidFill>
                          <a:latin typeface="+mn-lt"/>
                          <a:ea typeface="+mn-ea"/>
                          <a:cs typeface="Arial" charset="0"/>
                        </a:rPr>
                        <a:t> revealed that this intervention would produce a significant effect upon Ambition 7</a:t>
                      </a:r>
                      <a:endParaRPr lang="en-GB" sz="800" b="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800" b="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r>
            </a:tbl>
          </a:graphicData>
        </a:graphic>
      </p:graphicFrame>
      <p:sp>
        <p:nvSpPr>
          <p:cNvPr id="9" name="TextBox 8"/>
          <p:cNvSpPr txBox="1"/>
          <p:nvPr/>
        </p:nvSpPr>
        <p:spPr>
          <a:xfrm>
            <a:off x="358775" y="6537709"/>
            <a:ext cx="8385853" cy="246221"/>
          </a:xfrm>
          <a:prstGeom prst="rect">
            <a:avLst/>
          </a:prstGeom>
          <a:noFill/>
        </p:spPr>
        <p:txBody>
          <a:bodyPr wrap="square" lIns="0" tIns="0" rIns="0" bIns="0" rtlCol="0">
            <a:spAutoFit/>
          </a:bodyPr>
          <a:lstStyle/>
          <a:p>
            <a:r>
              <a:rPr lang="en-GB" sz="800" b="1" dirty="0" smtClean="0">
                <a:solidFill>
                  <a:prstClr val="black"/>
                </a:solidFill>
                <a:cs typeface="Arial" pitchFamily="34" charset="0"/>
              </a:rPr>
              <a:t>Sources: </a:t>
            </a:r>
            <a:r>
              <a:rPr lang="en-GB" sz="800" dirty="0" smtClean="0">
                <a:solidFill>
                  <a:prstClr val="black"/>
                </a:solidFill>
                <a:cs typeface="Arial" pitchFamily="34" charset="0"/>
              </a:rPr>
              <a:t>(</a:t>
            </a:r>
            <a:r>
              <a:rPr lang="en-GB" sz="800" dirty="0">
                <a:solidFill>
                  <a:prstClr val="black"/>
                </a:solidFill>
                <a:cs typeface="Arial" pitchFamily="34" charset="0"/>
              </a:rPr>
              <a:t>1) </a:t>
            </a:r>
            <a:r>
              <a:rPr lang="en-GB" sz="800" dirty="0" smtClean="0">
                <a:solidFill>
                  <a:prstClr val="black"/>
                </a:solidFill>
                <a:cs typeface="Arial" pitchFamily="34" charset="0"/>
              </a:rPr>
              <a:t>‘</a:t>
            </a:r>
            <a:r>
              <a:rPr lang="en-GB" sz="800" i="1" dirty="0" smtClean="0">
                <a:solidFill>
                  <a:prstClr val="black"/>
                </a:solidFill>
                <a:cs typeface="Arial" pitchFamily="34" charset="0"/>
              </a:rPr>
              <a:t>Oxleas </a:t>
            </a:r>
            <a:r>
              <a:rPr lang="en-GB" sz="800" i="1" dirty="0">
                <a:solidFill>
                  <a:prstClr val="black"/>
                </a:solidFill>
                <a:cs typeface="Arial" pitchFamily="34" charset="0"/>
              </a:rPr>
              <a:t>Advanced Dementia Service</a:t>
            </a:r>
            <a:r>
              <a:rPr lang="en-GB" sz="800" dirty="0" smtClean="0">
                <a:solidFill>
                  <a:prstClr val="black"/>
                </a:solidFill>
                <a:cs typeface="Arial" pitchFamily="34" charset="0"/>
              </a:rPr>
              <a:t>’, (</a:t>
            </a:r>
            <a:r>
              <a:rPr lang="en-GB" sz="800" dirty="0">
                <a:solidFill>
                  <a:prstClr val="black"/>
                </a:solidFill>
                <a:cs typeface="Arial" pitchFamily="34" charset="0"/>
              </a:rPr>
              <a:t>The King’s </a:t>
            </a:r>
            <a:r>
              <a:rPr lang="en-GB" sz="800" dirty="0" smtClean="0">
                <a:solidFill>
                  <a:prstClr val="black"/>
                </a:solidFill>
                <a:cs typeface="Arial" pitchFamily="34" charset="0"/>
              </a:rPr>
              <a:t>Fund, </a:t>
            </a:r>
            <a:r>
              <a:rPr lang="en-GB" sz="800" dirty="0">
                <a:solidFill>
                  <a:prstClr val="black"/>
                </a:solidFill>
                <a:cs typeface="Arial" pitchFamily="34" charset="0"/>
              </a:rPr>
              <a:t>2013); (2</a:t>
            </a:r>
            <a:r>
              <a:rPr lang="en-GB" sz="800" dirty="0" smtClean="0">
                <a:solidFill>
                  <a:prstClr val="black"/>
                </a:solidFill>
                <a:cs typeface="Arial" pitchFamily="34" charset="0"/>
              </a:rPr>
              <a:t>) ‘</a:t>
            </a:r>
            <a:r>
              <a:rPr lang="en-GB" sz="800" i="1" dirty="0">
                <a:solidFill>
                  <a:prstClr val="black"/>
                </a:solidFill>
                <a:cs typeface="Arial" pitchFamily="34" charset="0"/>
              </a:rPr>
              <a:t>Service redevelopment: Integrated whole system services for people with dementia’ </a:t>
            </a:r>
            <a:r>
              <a:rPr lang="en-GB" sz="800" dirty="0">
                <a:solidFill>
                  <a:prstClr val="black"/>
                </a:solidFill>
                <a:cs typeface="Arial" pitchFamily="34" charset="0"/>
              </a:rPr>
              <a:t>(Mersey Care NHS </a:t>
            </a:r>
            <a:r>
              <a:rPr lang="en-GB" sz="800" dirty="0" smtClean="0">
                <a:solidFill>
                  <a:prstClr val="black"/>
                </a:solidFill>
                <a:cs typeface="Arial" pitchFamily="34" charset="0"/>
              </a:rPr>
              <a:t>Trust, 2012</a:t>
            </a:r>
            <a:r>
              <a:rPr lang="en-GB" sz="800" dirty="0">
                <a:solidFill>
                  <a:prstClr val="black"/>
                </a:solidFill>
                <a:cs typeface="Arial" pitchFamily="34" charset="0"/>
              </a:rPr>
              <a:t>)</a:t>
            </a:r>
            <a:endParaRPr lang="en-GB" sz="800" b="1" dirty="0">
              <a:solidFill>
                <a:prstClr val="black"/>
              </a:solidFill>
              <a:cs typeface="Arial" pitchFamily="34" charset="0"/>
            </a:endParaRPr>
          </a:p>
        </p:txBody>
      </p:sp>
      <p:pic>
        <p:nvPicPr>
          <p:cNvPr id="10" name="Picture 5" descr="C:\Users\jsauvageau\Desktop\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125" y="6038"/>
            <a:ext cx="448019" cy="54614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8305801" y="3765795"/>
            <a:ext cx="239485" cy="369332"/>
          </a:xfrm>
          <a:prstGeom prst="rect">
            <a:avLst/>
          </a:prstGeom>
          <a:noFill/>
        </p:spPr>
        <p:txBody>
          <a:bodyPr wrap="square" lIns="0" tIns="0" rIns="0" bIns="0" rtlCol="0">
            <a:spAutoFit/>
          </a:bodyPr>
          <a:lstStyle/>
          <a:p>
            <a:r>
              <a:rPr lang="en-GB" sz="2400" dirty="0" smtClean="0">
                <a:solidFill>
                  <a:prstClr val="black"/>
                </a:solidFill>
                <a:cs typeface="Arial" pitchFamily="34" charset="0"/>
                <a:sym typeface="Wingdings 3"/>
              </a:rPr>
              <a:t>−</a:t>
            </a:r>
            <a:endParaRPr lang="en-GB" sz="2400" dirty="0">
              <a:solidFill>
                <a:prstClr val="black"/>
              </a:solidFill>
              <a:cs typeface="Arial" pitchFamily="34" charset="0"/>
            </a:endParaRPr>
          </a:p>
        </p:txBody>
      </p:sp>
      <p:sp>
        <p:nvSpPr>
          <p:cNvPr id="56" name="TextBox 55"/>
          <p:cNvSpPr txBox="1"/>
          <p:nvPr/>
        </p:nvSpPr>
        <p:spPr>
          <a:xfrm>
            <a:off x="8306970" y="2803457"/>
            <a:ext cx="180870" cy="246221"/>
          </a:xfrm>
          <a:prstGeom prst="rect">
            <a:avLst/>
          </a:prstGeom>
          <a:noFill/>
        </p:spPr>
        <p:txBody>
          <a:bodyPr wrap="square" lIns="0" tIns="0" rIns="0" bIns="0" rtlCol="0">
            <a:spAutoFit/>
          </a:bodyPr>
          <a:lstStyle/>
          <a:p>
            <a:r>
              <a:rPr lang="en-GB" sz="1600" b="1" dirty="0" smtClean="0">
                <a:solidFill>
                  <a:srgbClr val="92D050"/>
                </a:solidFill>
                <a:latin typeface="Arial" pitchFamily="34" charset="0"/>
                <a:cs typeface="Arial" pitchFamily="34" charset="0"/>
                <a:sym typeface="Wingdings 2"/>
              </a:rPr>
              <a:t></a:t>
            </a:r>
            <a:endParaRPr lang="en-GB" sz="1600" b="1" dirty="0">
              <a:solidFill>
                <a:srgbClr val="92D050"/>
              </a:solidFill>
              <a:latin typeface="Arial" pitchFamily="34" charset="0"/>
              <a:cs typeface="Arial" pitchFamily="34" charset="0"/>
            </a:endParaRPr>
          </a:p>
        </p:txBody>
      </p:sp>
      <p:sp>
        <p:nvSpPr>
          <p:cNvPr id="58" name="TextBox 57"/>
          <p:cNvSpPr txBox="1"/>
          <p:nvPr/>
        </p:nvSpPr>
        <p:spPr>
          <a:xfrm>
            <a:off x="8294914" y="2031884"/>
            <a:ext cx="239485" cy="369332"/>
          </a:xfrm>
          <a:prstGeom prst="rect">
            <a:avLst/>
          </a:prstGeom>
          <a:noFill/>
        </p:spPr>
        <p:txBody>
          <a:bodyPr wrap="square" lIns="0" tIns="0" rIns="0" bIns="0" rtlCol="0">
            <a:spAutoFit/>
          </a:bodyPr>
          <a:lstStyle/>
          <a:p>
            <a:r>
              <a:rPr lang="en-GB" sz="2400" dirty="0" smtClean="0">
                <a:solidFill>
                  <a:prstClr val="black"/>
                </a:solidFill>
                <a:cs typeface="Arial" pitchFamily="34" charset="0"/>
                <a:sym typeface="Wingdings 3"/>
              </a:rPr>
              <a:t>−</a:t>
            </a:r>
            <a:endParaRPr lang="en-GB" sz="2400" dirty="0">
              <a:solidFill>
                <a:prstClr val="black"/>
              </a:solidFill>
              <a:cs typeface="Arial" pitchFamily="34" charset="0"/>
            </a:endParaRPr>
          </a:p>
        </p:txBody>
      </p:sp>
      <p:sp>
        <p:nvSpPr>
          <p:cNvPr id="59" name="Cloud Callout 58"/>
          <p:cNvSpPr/>
          <p:nvPr/>
        </p:nvSpPr>
        <p:spPr>
          <a:xfrm>
            <a:off x="8304502" y="5013139"/>
            <a:ext cx="220719" cy="162710"/>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 name="Picture 16" descr="C:\Users\jsauvageau\Desktop\4.png"/>
          <p:cNvPicPr>
            <a:picLocks noChangeAspect="1" noChangeArrowheads="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94915" y="5520455"/>
            <a:ext cx="183304" cy="159216"/>
          </a:xfrm>
          <a:prstGeom prst="rect">
            <a:avLst/>
          </a:prstGeom>
          <a:noFill/>
          <a:extLst>
            <a:ext uri="{909E8E84-426E-40DD-AFC4-6F175D3DCCD1}">
              <a14:hiddenFill xmlns:a14="http://schemas.microsoft.com/office/drawing/2010/main">
                <a:solidFill>
                  <a:srgbClr val="FFFFFF"/>
                </a:solidFill>
              </a14:hiddenFill>
            </a:ext>
          </a:extLst>
        </p:spPr>
      </p:pic>
      <p:sp>
        <p:nvSpPr>
          <p:cNvPr id="62" name="Cloud Callout 61"/>
          <p:cNvSpPr/>
          <p:nvPr/>
        </p:nvSpPr>
        <p:spPr>
          <a:xfrm>
            <a:off x="8304502" y="5841275"/>
            <a:ext cx="220719" cy="162710"/>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p:cNvGrpSpPr/>
          <p:nvPr/>
        </p:nvGrpSpPr>
        <p:grpSpPr>
          <a:xfrm>
            <a:off x="1550669" y="6076376"/>
            <a:ext cx="7425162" cy="347932"/>
            <a:chOff x="1977729" y="6129310"/>
            <a:chExt cx="7425162" cy="347932"/>
          </a:xfrm>
        </p:grpSpPr>
        <p:grpSp>
          <p:nvGrpSpPr>
            <p:cNvPr id="32" name="Group 31"/>
            <p:cNvGrpSpPr/>
            <p:nvPr/>
          </p:nvGrpSpPr>
          <p:grpSpPr>
            <a:xfrm>
              <a:off x="1977729" y="6129310"/>
              <a:ext cx="7425162" cy="347932"/>
              <a:chOff x="1925973" y="6137936"/>
              <a:chExt cx="7425162" cy="347932"/>
            </a:xfrm>
          </p:grpSpPr>
          <p:grpSp>
            <p:nvGrpSpPr>
              <p:cNvPr id="35" name="Group 34"/>
              <p:cNvGrpSpPr/>
              <p:nvPr/>
            </p:nvGrpSpPr>
            <p:grpSpPr>
              <a:xfrm>
                <a:off x="1925973" y="6231021"/>
                <a:ext cx="6683800" cy="254847"/>
                <a:chOff x="2367160" y="6521998"/>
                <a:chExt cx="6683800" cy="254847"/>
              </a:xfrm>
            </p:grpSpPr>
            <p:sp>
              <p:nvSpPr>
                <p:cNvPr id="38" name="TextBox 37"/>
                <p:cNvSpPr txBox="1"/>
                <p:nvPr/>
              </p:nvSpPr>
              <p:spPr>
                <a:xfrm>
                  <a:off x="2367160" y="6576282"/>
                  <a:ext cx="1354559" cy="123111"/>
                </a:xfrm>
                <a:prstGeom prst="rect">
                  <a:avLst/>
                </a:prstGeom>
                <a:noFill/>
              </p:spPr>
              <p:txBody>
                <a:bodyPr wrap="square" lIns="0" tIns="0" rIns="0" bIns="0" rtlCol="0">
                  <a:spAutoFit/>
                </a:bodyPr>
                <a:lstStyle/>
                <a:p>
                  <a:r>
                    <a:rPr lang="en-GB" sz="800" b="1" dirty="0" smtClean="0">
                      <a:solidFill>
                        <a:prstClr val="black"/>
                      </a:solidFill>
                      <a:cs typeface="Arial" pitchFamily="34" charset="0"/>
                    </a:rPr>
                    <a:t>Strength of quality </a:t>
                  </a:r>
                  <a:r>
                    <a:rPr lang="en-GB" sz="800" b="1" dirty="0">
                      <a:solidFill>
                        <a:prstClr val="black"/>
                      </a:solidFill>
                      <a:cs typeface="Arial" pitchFamily="34" charset="0"/>
                    </a:rPr>
                    <a:t>b</a:t>
                  </a:r>
                  <a:r>
                    <a:rPr lang="en-GB" sz="800" b="1" dirty="0" smtClean="0">
                      <a:solidFill>
                        <a:prstClr val="black"/>
                      </a:solidFill>
                      <a:cs typeface="Arial" pitchFamily="34" charset="0"/>
                    </a:rPr>
                    <a:t>enefit:</a:t>
                  </a:r>
                  <a:endParaRPr lang="en-GB" sz="800" b="1" dirty="0">
                    <a:solidFill>
                      <a:prstClr val="black"/>
                    </a:solidFill>
                    <a:cs typeface="Arial" pitchFamily="34" charset="0"/>
                  </a:endParaRPr>
                </a:p>
              </p:txBody>
            </p:sp>
            <p:sp>
              <p:nvSpPr>
                <p:cNvPr id="39" name="TextBox 38"/>
                <p:cNvSpPr txBox="1"/>
                <p:nvPr/>
              </p:nvSpPr>
              <p:spPr>
                <a:xfrm>
                  <a:off x="7604820" y="6573341"/>
                  <a:ext cx="1446140" cy="123111"/>
                </a:xfrm>
                <a:prstGeom prst="rect">
                  <a:avLst/>
                </a:prstGeom>
                <a:noFill/>
              </p:spPr>
              <p:txBody>
                <a:bodyPr wrap="square" lIns="0" tIns="0" rIns="0" bIns="0" rtlCol="0">
                  <a:spAutoFit/>
                </a:bodyPr>
                <a:lstStyle/>
                <a:p>
                  <a:r>
                    <a:rPr lang="en-GB" sz="800" dirty="0" smtClean="0">
                      <a:solidFill>
                        <a:prstClr val="black"/>
                      </a:solidFill>
                      <a:cs typeface="Arial" pitchFamily="34" charset="0"/>
                    </a:rPr>
                    <a:t>Strong quantified </a:t>
                  </a:r>
                  <a:r>
                    <a:rPr lang="en-GB" sz="800" dirty="0">
                      <a:solidFill>
                        <a:prstClr val="black"/>
                      </a:solidFill>
                      <a:cs typeface="Arial" pitchFamily="34" charset="0"/>
                    </a:rPr>
                    <a:t>b</a:t>
                  </a:r>
                  <a:r>
                    <a:rPr lang="en-GB" sz="800" dirty="0" smtClean="0">
                      <a:solidFill>
                        <a:prstClr val="black"/>
                      </a:solidFill>
                      <a:cs typeface="Arial" pitchFamily="34" charset="0"/>
                    </a:rPr>
                    <a:t>enefit</a:t>
                  </a:r>
                  <a:endParaRPr lang="en-GB" sz="800" dirty="0">
                    <a:solidFill>
                      <a:prstClr val="black"/>
                    </a:solidFill>
                    <a:cs typeface="Arial" pitchFamily="34" charset="0"/>
                  </a:endParaRPr>
                </a:p>
              </p:txBody>
            </p:sp>
            <p:sp>
              <p:nvSpPr>
                <p:cNvPr id="40" name="TextBox 39"/>
                <p:cNvSpPr txBox="1"/>
                <p:nvPr/>
              </p:nvSpPr>
              <p:spPr>
                <a:xfrm>
                  <a:off x="5050169" y="6573341"/>
                  <a:ext cx="1446140" cy="123111"/>
                </a:xfrm>
                <a:prstGeom prst="rect">
                  <a:avLst/>
                </a:prstGeom>
                <a:noFill/>
              </p:spPr>
              <p:txBody>
                <a:bodyPr wrap="square" lIns="0" tIns="0" rIns="0" bIns="0" rtlCol="0">
                  <a:spAutoFit/>
                </a:bodyPr>
                <a:lstStyle/>
                <a:p>
                  <a:r>
                    <a:rPr lang="en-GB" sz="800" dirty="0" smtClean="0">
                      <a:solidFill>
                        <a:prstClr val="black"/>
                      </a:solidFill>
                      <a:cs typeface="Arial" pitchFamily="34" charset="0"/>
                    </a:rPr>
                    <a:t>Qualitative benefit</a:t>
                  </a:r>
                  <a:endParaRPr lang="en-GB" sz="800" dirty="0">
                    <a:solidFill>
                      <a:prstClr val="black"/>
                    </a:solidFill>
                    <a:cs typeface="Arial" pitchFamily="34" charset="0"/>
                  </a:endParaRPr>
                </a:p>
              </p:txBody>
            </p:sp>
            <p:pic>
              <p:nvPicPr>
                <p:cNvPr id="41" name="Picture 16" descr="C:\Users\jsauvageau\Desktop\4.png"/>
                <p:cNvPicPr>
                  <a:picLocks noChangeAspect="1" noChangeArrowheads="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30349" y="6564805"/>
                  <a:ext cx="183304" cy="159216"/>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6091137" y="6573341"/>
                  <a:ext cx="1446140" cy="123111"/>
                </a:xfrm>
                <a:prstGeom prst="rect">
                  <a:avLst/>
                </a:prstGeom>
                <a:noFill/>
              </p:spPr>
              <p:txBody>
                <a:bodyPr wrap="square" lIns="0" tIns="0" rIns="0" bIns="0" rtlCol="0">
                  <a:spAutoFit/>
                </a:bodyPr>
                <a:lstStyle/>
                <a:p>
                  <a:r>
                    <a:rPr lang="en-GB" sz="800" dirty="0" smtClean="0">
                      <a:solidFill>
                        <a:prstClr val="black"/>
                      </a:solidFill>
                      <a:cs typeface="Arial" pitchFamily="34" charset="0"/>
                    </a:rPr>
                    <a:t>Some quantified </a:t>
                  </a:r>
                  <a:r>
                    <a:rPr lang="en-GB" sz="800" dirty="0">
                      <a:solidFill>
                        <a:prstClr val="black"/>
                      </a:solidFill>
                      <a:cs typeface="Arial" pitchFamily="34" charset="0"/>
                    </a:rPr>
                    <a:t>b</a:t>
                  </a:r>
                  <a:r>
                    <a:rPr lang="en-GB" sz="800" dirty="0" smtClean="0">
                      <a:solidFill>
                        <a:prstClr val="black"/>
                      </a:solidFill>
                      <a:cs typeface="Arial" pitchFamily="34" charset="0"/>
                    </a:rPr>
                    <a:t>enefit</a:t>
                  </a:r>
                  <a:endParaRPr lang="en-GB" sz="800" dirty="0">
                    <a:solidFill>
                      <a:prstClr val="black"/>
                    </a:solidFill>
                    <a:cs typeface="Arial" pitchFamily="34" charset="0"/>
                  </a:endParaRPr>
                </a:p>
              </p:txBody>
            </p:sp>
            <p:sp>
              <p:nvSpPr>
                <p:cNvPr id="43" name="TextBox 42"/>
                <p:cNvSpPr txBox="1"/>
                <p:nvPr/>
              </p:nvSpPr>
              <p:spPr>
                <a:xfrm>
                  <a:off x="5908705" y="6530624"/>
                  <a:ext cx="180870" cy="246221"/>
                </a:xfrm>
                <a:prstGeom prst="rect">
                  <a:avLst/>
                </a:prstGeom>
                <a:noFill/>
              </p:spPr>
              <p:txBody>
                <a:bodyPr wrap="square" lIns="0" tIns="0" rIns="0" bIns="0" rtlCol="0">
                  <a:spAutoFit/>
                </a:bodyPr>
                <a:lstStyle/>
                <a:p>
                  <a:r>
                    <a:rPr lang="en-GB" sz="1600" b="1" dirty="0" smtClean="0">
                      <a:solidFill>
                        <a:srgbClr val="92D050"/>
                      </a:solidFill>
                      <a:latin typeface="Arial" pitchFamily="34" charset="0"/>
                      <a:cs typeface="Arial" pitchFamily="34" charset="0"/>
                      <a:sym typeface="Wingdings 2"/>
                    </a:rPr>
                    <a:t></a:t>
                  </a:r>
                  <a:endParaRPr lang="en-GB" sz="1600" b="1" dirty="0">
                    <a:solidFill>
                      <a:srgbClr val="92D050"/>
                    </a:solidFill>
                    <a:latin typeface="Arial" pitchFamily="34" charset="0"/>
                    <a:cs typeface="Arial" pitchFamily="34" charset="0"/>
                  </a:endParaRPr>
                </a:p>
              </p:txBody>
            </p:sp>
            <p:sp>
              <p:nvSpPr>
                <p:cNvPr id="44" name="TextBox 43"/>
                <p:cNvSpPr txBox="1"/>
                <p:nvPr/>
              </p:nvSpPr>
              <p:spPr>
                <a:xfrm>
                  <a:off x="7247485" y="6521998"/>
                  <a:ext cx="313295" cy="246221"/>
                </a:xfrm>
                <a:prstGeom prst="rect">
                  <a:avLst/>
                </a:prstGeom>
                <a:noFill/>
              </p:spPr>
              <p:txBody>
                <a:bodyPr wrap="square" lIns="0" tIns="0" rIns="0" bIns="0" rtlCol="0">
                  <a:spAutoFit/>
                </a:bodyPr>
                <a:lstStyle/>
                <a:p>
                  <a:r>
                    <a:rPr lang="en-GB" sz="1600" b="1" dirty="0" smtClean="0">
                      <a:solidFill>
                        <a:srgbClr val="92D050"/>
                      </a:solidFill>
                      <a:latin typeface="Arial" pitchFamily="34" charset="0"/>
                      <a:cs typeface="Arial" pitchFamily="34" charset="0"/>
                      <a:sym typeface="Wingdings 2"/>
                    </a:rPr>
                    <a:t></a:t>
                  </a:r>
                  <a:endParaRPr lang="en-GB" sz="1600" b="1" dirty="0">
                    <a:solidFill>
                      <a:srgbClr val="92D050"/>
                    </a:solidFill>
                    <a:latin typeface="Arial" pitchFamily="34" charset="0"/>
                    <a:cs typeface="Arial" pitchFamily="34" charset="0"/>
                  </a:endParaRPr>
                </a:p>
              </p:txBody>
            </p:sp>
          </p:grpSp>
          <p:sp>
            <p:nvSpPr>
              <p:cNvPr id="36" name="TextBox 35"/>
              <p:cNvSpPr txBox="1"/>
              <p:nvPr/>
            </p:nvSpPr>
            <p:spPr>
              <a:xfrm>
                <a:off x="8523135" y="6281138"/>
                <a:ext cx="828000" cy="123111"/>
              </a:xfrm>
              <a:prstGeom prst="rect">
                <a:avLst/>
              </a:prstGeom>
              <a:noFill/>
            </p:spPr>
            <p:txBody>
              <a:bodyPr wrap="square" lIns="0" tIns="0" rIns="0" bIns="0" rtlCol="0">
                <a:spAutoFit/>
              </a:bodyPr>
              <a:lstStyle/>
              <a:p>
                <a:r>
                  <a:rPr lang="en-GB" sz="800" dirty="0" smtClean="0">
                    <a:solidFill>
                      <a:prstClr val="black"/>
                    </a:solidFill>
                    <a:cs typeface="Arial" pitchFamily="34" charset="0"/>
                  </a:rPr>
                  <a:t>No impact</a:t>
                </a:r>
                <a:endParaRPr lang="en-GB" sz="800" dirty="0">
                  <a:solidFill>
                    <a:prstClr val="black"/>
                  </a:solidFill>
                  <a:cs typeface="Arial" pitchFamily="34" charset="0"/>
                </a:endParaRPr>
              </a:p>
            </p:txBody>
          </p:sp>
          <p:sp>
            <p:nvSpPr>
              <p:cNvPr id="37" name="TextBox 36"/>
              <p:cNvSpPr txBox="1"/>
              <p:nvPr/>
            </p:nvSpPr>
            <p:spPr>
              <a:xfrm>
                <a:off x="8326780" y="6137936"/>
                <a:ext cx="239485" cy="208478"/>
              </a:xfrm>
              <a:prstGeom prst="rect">
                <a:avLst/>
              </a:prstGeom>
              <a:noFill/>
            </p:spPr>
            <p:txBody>
              <a:bodyPr wrap="square" lIns="0" tIns="0" rIns="0" bIns="0" rtlCol="0">
                <a:spAutoFit/>
              </a:bodyPr>
              <a:lstStyle/>
              <a:p>
                <a:r>
                  <a:rPr lang="en-GB" sz="2400" dirty="0" smtClean="0">
                    <a:solidFill>
                      <a:prstClr val="black"/>
                    </a:solidFill>
                    <a:cs typeface="Arial" pitchFamily="34" charset="0"/>
                    <a:sym typeface="Wingdings 3"/>
                  </a:rPr>
                  <a:t>−</a:t>
                </a:r>
                <a:endParaRPr lang="en-GB" sz="2400" dirty="0">
                  <a:solidFill>
                    <a:prstClr val="black"/>
                  </a:solidFill>
                  <a:cs typeface="Arial" pitchFamily="34" charset="0"/>
                </a:endParaRPr>
              </a:p>
            </p:txBody>
          </p:sp>
        </p:grpSp>
        <p:sp>
          <p:nvSpPr>
            <p:cNvPr id="33" name="Cloud Callout 32"/>
            <p:cNvSpPr/>
            <p:nvPr/>
          </p:nvSpPr>
          <p:spPr>
            <a:xfrm>
              <a:off x="3320171" y="6247807"/>
              <a:ext cx="220719" cy="162710"/>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p:cNvSpPr txBox="1"/>
            <p:nvPr/>
          </p:nvSpPr>
          <p:spPr>
            <a:xfrm>
              <a:off x="3571224" y="6272714"/>
              <a:ext cx="852442" cy="123111"/>
            </a:xfrm>
            <a:prstGeom prst="rect">
              <a:avLst/>
            </a:prstGeom>
            <a:noFill/>
          </p:spPr>
          <p:txBody>
            <a:bodyPr wrap="square" lIns="0" tIns="0" rIns="0" bIns="0" rtlCol="0">
              <a:spAutoFit/>
            </a:bodyPr>
            <a:lstStyle/>
            <a:p>
              <a:r>
                <a:rPr lang="en-GB" sz="800" dirty="0" smtClean="0">
                  <a:solidFill>
                    <a:prstClr val="black"/>
                  </a:solidFill>
                  <a:cs typeface="Arial" pitchFamily="34" charset="0"/>
                </a:rPr>
                <a:t>Suspected benefit</a:t>
              </a:r>
              <a:endParaRPr lang="en-GB" sz="800" dirty="0">
                <a:solidFill>
                  <a:prstClr val="black"/>
                </a:solidFill>
                <a:cs typeface="Arial" pitchFamily="34" charset="0"/>
              </a:endParaRPr>
            </a:p>
          </p:txBody>
        </p:sp>
      </p:grpSp>
    </p:spTree>
    <p:extLst>
      <p:ext uri="{BB962C8B-B14F-4D97-AF65-F5344CB8AC3E}">
        <p14:creationId xmlns:p14="http://schemas.microsoft.com/office/powerpoint/2010/main" val="38437562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42089001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334"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600">
              <a:solidFill>
                <a:prstClr val="white"/>
              </a:solidFill>
              <a:latin typeface="Aria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a:t>Getting </a:t>
            </a:r>
            <a:r>
              <a:rPr lang="en-GB" sz="2000" dirty="0" smtClean="0"/>
              <a:t>started: dementia pathway</a:t>
            </a:r>
            <a:endParaRPr lang="en-GB" sz="2000" dirty="0"/>
          </a:p>
        </p:txBody>
      </p:sp>
      <p:sp>
        <p:nvSpPr>
          <p:cNvPr id="17"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46</a:t>
            </a:fld>
            <a:endParaRPr lang="en-GB" dirty="0">
              <a:solidFill>
                <a:prstClr val="black"/>
              </a:solidFill>
            </a:endParaRPr>
          </a:p>
        </p:txBody>
      </p:sp>
      <p:sp>
        <p:nvSpPr>
          <p:cNvPr id="2" name="Rectangle 1"/>
          <p:cNvSpPr/>
          <p:nvPr/>
        </p:nvSpPr>
        <p:spPr>
          <a:xfrm>
            <a:off x="354024" y="1328622"/>
            <a:ext cx="2784961" cy="128289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50" b="1" dirty="0" smtClean="0">
                <a:solidFill>
                  <a:prstClr val="black"/>
                </a:solidFill>
              </a:rPr>
              <a:t>Population groups affected:</a:t>
            </a:r>
          </a:p>
          <a:p>
            <a:pPr marL="171450" indent="-171450">
              <a:buFont typeface="Wingdings" pitchFamily="2" charset="2"/>
              <a:buChar char="ü"/>
            </a:pPr>
            <a:r>
              <a:rPr lang="en-GB" sz="1000" dirty="0">
                <a:solidFill>
                  <a:prstClr val="black"/>
                </a:solidFill>
              </a:rPr>
              <a:t>Frail elderly and dementia sufferers</a:t>
            </a:r>
          </a:p>
        </p:txBody>
      </p:sp>
      <p:sp>
        <p:nvSpPr>
          <p:cNvPr id="19" name="Rectangle 18"/>
          <p:cNvSpPr/>
          <p:nvPr/>
        </p:nvSpPr>
        <p:spPr>
          <a:xfrm>
            <a:off x="3289110" y="1328621"/>
            <a:ext cx="5544000" cy="128289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b="1" dirty="0">
                <a:solidFill>
                  <a:prstClr val="black"/>
                </a:solidFill>
              </a:rPr>
              <a:t>The literature suggests that this intervention will have a greater impact in health economies with the following characteristics:</a:t>
            </a:r>
          </a:p>
          <a:p>
            <a:endParaRPr lang="en-GB" sz="1200" dirty="0">
              <a:solidFill>
                <a:prstClr val="black"/>
              </a:solidFill>
            </a:endParaRPr>
          </a:p>
        </p:txBody>
      </p:sp>
      <p:sp>
        <p:nvSpPr>
          <p:cNvPr id="20" name="Rectangle 19"/>
          <p:cNvSpPr/>
          <p:nvPr/>
        </p:nvSpPr>
        <p:spPr>
          <a:xfrm>
            <a:off x="354024" y="2654300"/>
            <a:ext cx="2784961" cy="366077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50" b="1" dirty="0">
                <a:solidFill>
                  <a:prstClr val="black"/>
                </a:solidFill>
              </a:rPr>
              <a:t>Have you thought about the following enablers and implementation steps?</a:t>
            </a:r>
            <a:endParaRPr lang="en-GB" sz="1050" dirty="0">
              <a:solidFill>
                <a:prstClr val="black"/>
              </a:solidFill>
            </a:endParaRPr>
          </a:p>
          <a:p>
            <a:pPr marL="171450" indent="-171450">
              <a:spcAft>
                <a:spcPts val="300"/>
              </a:spcAft>
              <a:buFont typeface="Wingdings" pitchFamily="2" charset="2"/>
              <a:buChar char="q"/>
            </a:pPr>
            <a:r>
              <a:rPr lang="en-GB" sz="1000" dirty="0" smtClean="0">
                <a:solidFill>
                  <a:prstClr val="black"/>
                </a:solidFill>
              </a:rPr>
              <a:t>Invest in developing </a:t>
            </a:r>
            <a:r>
              <a:rPr lang="en-GB" sz="1000" b="1" dirty="0" smtClean="0">
                <a:solidFill>
                  <a:prstClr val="black"/>
                </a:solidFill>
              </a:rPr>
              <a:t>strong stakeholder buy-in</a:t>
            </a:r>
            <a:r>
              <a:rPr lang="en-GB" sz="1000" dirty="0" smtClean="0">
                <a:solidFill>
                  <a:prstClr val="black"/>
                </a:solidFill>
              </a:rPr>
              <a:t>. Owing to the complexity and scale of this intervention, and the emphasis on multi-agency working, buy-in across the full range of staff and organisations involved is crucial to success. This includes stakeholders in social and acute care and medicines optimisation</a:t>
            </a:r>
            <a:endParaRPr lang="en-GB" sz="1000" dirty="0">
              <a:solidFill>
                <a:prstClr val="black"/>
              </a:solidFill>
            </a:endParaRPr>
          </a:p>
          <a:p>
            <a:pPr marL="171450" indent="-171450">
              <a:spcAft>
                <a:spcPts val="300"/>
              </a:spcAft>
              <a:buFont typeface="Wingdings" pitchFamily="2" charset="2"/>
              <a:buChar char="q"/>
            </a:pPr>
            <a:r>
              <a:rPr lang="en-GB" sz="1000" dirty="0" smtClean="0">
                <a:solidFill>
                  <a:prstClr val="black"/>
                </a:solidFill>
              </a:rPr>
              <a:t>Invest in dementia-specific </a:t>
            </a:r>
            <a:r>
              <a:rPr lang="en-GB" sz="1000" b="1" dirty="0" smtClean="0">
                <a:solidFill>
                  <a:prstClr val="black"/>
                </a:solidFill>
              </a:rPr>
              <a:t>training and support for staff</a:t>
            </a:r>
            <a:r>
              <a:rPr lang="en-GB" sz="1000" dirty="0" smtClean="0">
                <a:solidFill>
                  <a:prstClr val="black"/>
                </a:solidFill>
              </a:rPr>
              <a:t>, especially front-line staff such as those in care homes, who will be responsible for implementing many aspects of the intervention</a:t>
            </a:r>
          </a:p>
          <a:p>
            <a:pPr marL="171450" indent="-171450">
              <a:spcAft>
                <a:spcPts val="300"/>
              </a:spcAft>
              <a:buFont typeface="Wingdings" pitchFamily="2" charset="2"/>
              <a:buChar char="q"/>
            </a:pPr>
            <a:r>
              <a:rPr lang="en-GB" sz="1000" dirty="0" smtClean="0">
                <a:solidFill>
                  <a:prstClr val="black"/>
                </a:solidFill>
              </a:rPr>
              <a:t>Given </a:t>
            </a:r>
            <a:r>
              <a:rPr lang="en-GB" sz="1000" dirty="0">
                <a:solidFill>
                  <a:prstClr val="black"/>
                </a:solidFill>
              </a:rPr>
              <a:t>its </a:t>
            </a:r>
            <a:r>
              <a:rPr lang="en-GB" sz="1000" dirty="0" smtClean="0">
                <a:solidFill>
                  <a:prstClr val="black"/>
                </a:solidFill>
              </a:rPr>
              <a:t>complexity, the </a:t>
            </a:r>
            <a:r>
              <a:rPr lang="en-GB" sz="1000" b="1" dirty="0" smtClean="0">
                <a:solidFill>
                  <a:prstClr val="black"/>
                </a:solidFill>
              </a:rPr>
              <a:t>appointment of a programme manager </a:t>
            </a:r>
            <a:r>
              <a:rPr lang="en-GB" sz="1000" dirty="0" smtClean="0">
                <a:solidFill>
                  <a:prstClr val="black"/>
                </a:solidFill>
              </a:rPr>
              <a:t>is crucial to provide strong leadership and co-ordinate the implementation of the intervention </a:t>
            </a:r>
          </a:p>
        </p:txBody>
      </p:sp>
      <p:sp>
        <p:nvSpPr>
          <p:cNvPr id="21" name="Rectangle 20"/>
          <p:cNvSpPr/>
          <p:nvPr/>
        </p:nvSpPr>
        <p:spPr>
          <a:xfrm>
            <a:off x="3289110" y="2654300"/>
            <a:ext cx="2680648" cy="366077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50" b="1" dirty="0">
                <a:solidFill>
                  <a:prstClr val="black"/>
                </a:solidFill>
              </a:rPr>
              <a:t>Have you considered whether the following may be </a:t>
            </a:r>
            <a:r>
              <a:rPr lang="en-GB" sz="1050" b="1" dirty="0" smtClean="0">
                <a:solidFill>
                  <a:prstClr val="black"/>
                </a:solidFill>
              </a:rPr>
              <a:t>barriers?</a:t>
            </a:r>
            <a:endParaRPr lang="en-GB" sz="1050" b="1" dirty="0">
              <a:solidFill>
                <a:prstClr val="black"/>
              </a:solidFill>
            </a:endParaRPr>
          </a:p>
          <a:p>
            <a:pPr marL="171450" indent="-171450">
              <a:spcAft>
                <a:spcPts val="300"/>
              </a:spcAft>
              <a:buFont typeface="Wingdings" pitchFamily="2" charset="2"/>
              <a:buChar char="q"/>
            </a:pPr>
            <a:r>
              <a:rPr lang="en-GB" sz="1000" b="1" dirty="0">
                <a:solidFill>
                  <a:prstClr val="black"/>
                </a:solidFill>
              </a:rPr>
              <a:t>Inappropriate prescribing:</a:t>
            </a:r>
            <a:r>
              <a:rPr lang="en-GB" sz="1000" dirty="0">
                <a:solidFill>
                  <a:prstClr val="black"/>
                </a:solidFill>
              </a:rPr>
              <a:t> a key element of the intervention is to reduce inappropriate prescribing of antipsychotics, but in practice this can be difficult to effect. Neglecting this aspect of the intervention could lead to reduced cost savings and poorer clinical outcomes</a:t>
            </a:r>
          </a:p>
          <a:p>
            <a:pPr marL="171450" indent="-171450">
              <a:spcAft>
                <a:spcPts val="300"/>
              </a:spcAft>
              <a:buFont typeface="Wingdings" pitchFamily="2" charset="2"/>
              <a:buChar char="q"/>
            </a:pPr>
            <a:r>
              <a:rPr lang="en-GB" sz="1000" b="1" dirty="0" smtClean="0">
                <a:solidFill>
                  <a:prstClr val="black"/>
                </a:solidFill>
              </a:rPr>
              <a:t>Complexity and scale:</a:t>
            </a:r>
            <a:r>
              <a:rPr lang="en-GB" sz="1000" dirty="0" smtClean="0">
                <a:solidFill>
                  <a:prstClr val="black"/>
                </a:solidFill>
              </a:rPr>
              <a:t> given that this intervention requires significant cross-organisation and multi-disciplinary collaboration, it requires clear planning, strong leadership and communication to ensure it is able to gain traction</a:t>
            </a:r>
          </a:p>
          <a:p>
            <a:pPr marL="171450" indent="-171450">
              <a:spcAft>
                <a:spcPts val="300"/>
              </a:spcAft>
              <a:buFont typeface="Wingdings" pitchFamily="2" charset="2"/>
              <a:buChar char="q"/>
            </a:pPr>
            <a:r>
              <a:rPr lang="en-GB" sz="1000" b="1" dirty="0" smtClean="0">
                <a:solidFill>
                  <a:prstClr val="black"/>
                </a:solidFill>
              </a:rPr>
              <a:t>Impacts on staff morale</a:t>
            </a:r>
            <a:r>
              <a:rPr lang="en-GB" sz="1000" dirty="0" smtClean="0">
                <a:solidFill>
                  <a:prstClr val="black"/>
                </a:solidFill>
              </a:rPr>
              <a:t>: without sufficient investment in communications and dementia-specific training, including front-line staff, morale could be impacted by the uncertainty generated by the intervention</a:t>
            </a:r>
          </a:p>
          <a:p>
            <a:pPr marL="171450" indent="-171450">
              <a:buFont typeface="Arial" pitchFamily="34" charset="0"/>
              <a:buChar char="•"/>
            </a:pPr>
            <a:endParaRPr lang="en-GB" sz="1200" dirty="0" smtClean="0">
              <a:solidFill>
                <a:prstClr val="black"/>
              </a:solidFill>
            </a:endParaRPr>
          </a:p>
          <a:p>
            <a:pPr marL="171450" indent="-171450">
              <a:buFont typeface="Arial" pitchFamily="34" charset="0"/>
              <a:buChar char="•"/>
            </a:pPr>
            <a:endParaRPr lang="en-GB" sz="1100" dirty="0">
              <a:solidFill>
                <a:prstClr val="black"/>
              </a:solidFill>
            </a:endParaRPr>
          </a:p>
        </p:txBody>
      </p:sp>
      <p:sp>
        <p:nvSpPr>
          <p:cNvPr id="22" name="Rectangle 21"/>
          <p:cNvSpPr/>
          <p:nvPr/>
        </p:nvSpPr>
        <p:spPr>
          <a:xfrm>
            <a:off x="6122892" y="2654300"/>
            <a:ext cx="2710218" cy="366077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50" b="1" dirty="0">
                <a:solidFill>
                  <a:prstClr val="black"/>
                </a:solidFill>
              </a:rPr>
              <a:t>Have you considered how you will phase the intervention?</a:t>
            </a:r>
          </a:p>
          <a:p>
            <a:pPr marL="95250" indent="-95250">
              <a:spcAft>
                <a:spcPts val="300"/>
              </a:spcAft>
              <a:buFont typeface="Arial" pitchFamily="34" charset="0"/>
              <a:buChar char="•"/>
            </a:pPr>
            <a:r>
              <a:rPr lang="en-GB" sz="900" dirty="0" smtClean="0">
                <a:solidFill>
                  <a:prstClr val="black"/>
                </a:solidFill>
              </a:rPr>
              <a:t>It is estimated that this intervention can be implemented in between one and three years, depending on the status quo and the extent of the barriers encountered</a:t>
            </a:r>
          </a:p>
          <a:p>
            <a:pPr marL="95250" indent="-95250">
              <a:spcAft>
                <a:spcPts val="300"/>
              </a:spcAft>
              <a:buFont typeface="Arial" pitchFamily="34" charset="0"/>
              <a:buChar char="•"/>
            </a:pPr>
            <a:r>
              <a:rPr lang="en-GB" sz="900" dirty="0" smtClean="0">
                <a:solidFill>
                  <a:prstClr val="black"/>
                </a:solidFill>
              </a:rPr>
              <a:t>Based on a three year implementation, it is expected that </a:t>
            </a:r>
            <a:r>
              <a:rPr lang="en-GB" sz="900" b="1" dirty="0" smtClean="0">
                <a:solidFill>
                  <a:prstClr val="black"/>
                </a:solidFill>
              </a:rPr>
              <a:t>a small impact will be evident in the first year of the intervention</a:t>
            </a:r>
            <a:r>
              <a:rPr lang="en-GB" sz="900" dirty="0" smtClean="0">
                <a:solidFill>
                  <a:prstClr val="black"/>
                </a:solidFill>
              </a:rPr>
              <a:t>, but that the full impact will not be achieved until the third year</a:t>
            </a:r>
          </a:p>
          <a:p>
            <a:pPr marL="95250" indent="-95250">
              <a:spcAft>
                <a:spcPts val="300"/>
              </a:spcAft>
              <a:buFont typeface="Arial" pitchFamily="34" charset="0"/>
              <a:buChar char="•"/>
            </a:pPr>
            <a:r>
              <a:rPr lang="en-GB" sz="900" dirty="0">
                <a:solidFill>
                  <a:prstClr val="black"/>
                </a:solidFill>
              </a:rPr>
              <a:t>The graph below indicates the likely phasing of this </a:t>
            </a:r>
            <a:r>
              <a:rPr lang="en-GB" sz="900" dirty="0" smtClean="0">
                <a:solidFill>
                  <a:prstClr val="black"/>
                </a:solidFill>
              </a:rPr>
              <a:t>intervention</a:t>
            </a:r>
          </a:p>
          <a:p>
            <a:pPr marL="95250" indent="-95250">
              <a:spcAft>
                <a:spcPts val="300"/>
              </a:spcAft>
              <a:buFont typeface="Arial" pitchFamily="34" charset="0"/>
              <a:buChar char="•"/>
            </a:pPr>
            <a:endParaRPr lang="en-GB" sz="900" dirty="0" smtClean="0">
              <a:solidFill>
                <a:prstClr val="black"/>
              </a:solidFill>
            </a:endParaRPr>
          </a:p>
          <a:p>
            <a:pPr marL="171450" indent="-171450">
              <a:buFont typeface="Arial" pitchFamily="34" charset="0"/>
              <a:buChar char="•"/>
            </a:pPr>
            <a:endParaRPr lang="en-GB" sz="1100" dirty="0" smtClean="0">
              <a:solidFill>
                <a:prstClr val="black"/>
              </a:solidFill>
            </a:endParaRPr>
          </a:p>
        </p:txBody>
      </p:sp>
      <p:sp>
        <p:nvSpPr>
          <p:cNvPr id="3" name="Rectangle 2"/>
          <p:cNvSpPr/>
          <p:nvPr/>
        </p:nvSpPr>
        <p:spPr>
          <a:xfrm>
            <a:off x="3464823" y="2203222"/>
            <a:ext cx="638033" cy="3411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prstClr val="white"/>
                </a:solidFill>
              </a:rPr>
              <a:t>LTCs</a:t>
            </a:r>
          </a:p>
        </p:txBody>
      </p:sp>
      <p:sp>
        <p:nvSpPr>
          <p:cNvPr id="24" name="Rectangle 23"/>
          <p:cNvSpPr/>
          <p:nvPr/>
        </p:nvSpPr>
        <p:spPr>
          <a:xfrm>
            <a:off x="4323197" y="2203222"/>
            <a:ext cx="638033" cy="3411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prstClr val="white"/>
                </a:solidFill>
              </a:rPr>
              <a:t>Frail elderly</a:t>
            </a:r>
            <a:endParaRPr lang="en-GB" sz="1000" b="1" dirty="0">
              <a:solidFill>
                <a:prstClr val="white"/>
              </a:solidFill>
            </a:endParaRPr>
          </a:p>
        </p:txBody>
      </p:sp>
      <p:sp>
        <p:nvSpPr>
          <p:cNvPr id="25" name="Rectangle 24"/>
          <p:cNvSpPr/>
          <p:nvPr/>
        </p:nvSpPr>
        <p:spPr>
          <a:xfrm>
            <a:off x="5181571" y="2203222"/>
            <a:ext cx="638033" cy="3411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prstClr val="white"/>
                </a:solidFill>
              </a:rPr>
              <a:t>Depri-ved</a:t>
            </a:r>
            <a:endParaRPr lang="en-GB" sz="1000" b="1" dirty="0">
              <a:solidFill>
                <a:prstClr val="white"/>
              </a:solidFill>
            </a:endParaRPr>
          </a:p>
        </p:txBody>
      </p:sp>
      <p:sp>
        <p:nvSpPr>
          <p:cNvPr id="26" name="Rectangle 25"/>
          <p:cNvSpPr/>
          <p:nvPr/>
        </p:nvSpPr>
        <p:spPr>
          <a:xfrm>
            <a:off x="6039945" y="2203222"/>
            <a:ext cx="638033" cy="3411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prstClr val="white"/>
                </a:solidFill>
              </a:rPr>
              <a:t>Rural</a:t>
            </a:r>
            <a:endParaRPr lang="en-GB" sz="1000" b="1" dirty="0">
              <a:solidFill>
                <a:prstClr val="white"/>
              </a:solidFill>
            </a:endParaRPr>
          </a:p>
        </p:txBody>
      </p:sp>
      <p:sp>
        <p:nvSpPr>
          <p:cNvPr id="27" name="Rectangle 26"/>
          <p:cNvSpPr/>
          <p:nvPr/>
        </p:nvSpPr>
        <p:spPr>
          <a:xfrm>
            <a:off x="6898319" y="2203222"/>
            <a:ext cx="638033" cy="3411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prstClr val="white"/>
                </a:solidFill>
              </a:rPr>
              <a:t>Urban</a:t>
            </a:r>
          </a:p>
        </p:txBody>
      </p:sp>
      <p:sp>
        <p:nvSpPr>
          <p:cNvPr id="28" name="Rectangle 27"/>
          <p:cNvSpPr/>
          <p:nvPr/>
        </p:nvSpPr>
        <p:spPr>
          <a:xfrm>
            <a:off x="7756691" y="2203222"/>
            <a:ext cx="638033" cy="3411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prstClr val="white"/>
                </a:solidFill>
              </a:rPr>
              <a:t>Other</a:t>
            </a:r>
            <a:endParaRPr lang="en-GB" sz="1000" b="1" dirty="0">
              <a:solidFill>
                <a:prstClr val="white"/>
              </a:solidFill>
            </a:endParaRPr>
          </a:p>
        </p:txBody>
      </p:sp>
      <p:pic>
        <p:nvPicPr>
          <p:cNvPr id="29" name="Picture 3" descr="\\Cagmasrv1\sso$\Gestion_Deloitte\Global_Brand\- Templates\Icons\Iconography Deloitte\Icon_Leaf_LGreen.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rot="3002592">
            <a:off x="6186447" y="1703233"/>
            <a:ext cx="266559" cy="45664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7" descr="\\Cagmasrv1\sso$\Gestion_Deloitte\Global_Brand\- Templates\Icons\Iconography Deloitte\Icon_Stethoscope_Green.png"/>
          <p:cNvPicPr>
            <a:picLocks noChangeAspect="1" noChangeArrowheads="1"/>
          </p:cNvPicPr>
          <p:nvPr/>
        </p:nvPicPr>
        <p:blipFill>
          <a:blip r:embed="rId25" cstate="print">
            <a:grayscl/>
            <a:extLst>
              <a:ext uri="{BEBA8EAE-BF5A-486C-A8C5-ECC9F3942E4B}">
                <a14:imgProps xmlns:a14="http://schemas.microsoft.com/office/drawing/2010/main">
                  <a14:imgLayer r:embed="rId2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642441" y="1802305"/>
            <a:ext cx="282795" cy="32163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C:\Users\jsauvageau\Desktop\4.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48630" y="1828231"/>
            <a:ext cx="361607" cy="278985"/>
          </a:xfrm>
          <a:prstGeom prst="rect">
            <a:avLst/>
          </a:prstGeom>
          <a:noFill/>
          <a:extLst/>
        </p:spPr>
      </p:pic>
      <p:pic>
        <p:nvPicPr>
          <p:cNvPr id="36" name="Picture 2" descr="\\Cagmasrv1\sso$\Gestion_Deloitte\Global_Brand\- Templates\Icons\Iconography Deloitte\Icon_Caution_Green.pn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5602870" y="2678113"/>
            <a:ext cx="311037" cy="27682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2" descr="C:\Users\jsauvageau\Desktop\4.pn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8496353" y="2716213"/>
            <a:ext cx="281610" cy="17871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agmasrv1\sso$\Gestion_Deloitte\Global_Brand\- Templates\Icons\Iconography Deloitte\Icon_People_group_Blue.pn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2720433" y="1382713"/>
            <a:ext cx="352454" cy="32734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2" descr="C:\Users\jsauvageau\Desktop\1.pn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2858349" y="2690813"/>
            <a:ext cx="228421" cy="2403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p:cNvGraphicFramePr>
          <p:nvPr>
            <p:custDataLst>
              <p:tags r:id="rId4"/>
            </p:custDataLst>
            <p:extLst>
              <p:ext uri="{D42A27DB-BD31-4B8C-83A1-F6EECF244321}">
                <p14:modId xmlns:p14="http://schemas.microsoft.com/office/powerpoint/2010/main" val="1954931929"/>
              </p:ext>
            </p:extLst>
          </p:nvPr>
        </p:nvGraphicFramePr>
        <p:xfrm>
          <a:off x="6286500" y="4838700"/>
          <a:ext cx="2409762" cy="1362085"/>
        </p:xfrm>
        <a:graphic>
          <a:graphicData uri="http://schemas.openxmlformats.org/presentationml/2006/ole">
            <mc:AlternateContent xmlns:mc="http://schemas.openxmlformats.org/markup-compatibility/2006">
              <mc:Choice xmlns:v="urn:schemas-microsoft-com:vml" Requires="v">
                <p:oleObj spid="_x0000_s45335" name="Chart" r:id="rId32" imgW="2409762" imgH="1362085" progId="MSGraph.Chart.8">
                  <p:embed followColorScheme="full"/>
                </p:oleObj>
              </mc:Choice>
              <mc:Fallback>
                <p:oleObj name="Chart" r:id="rId32" imgW="2409762" imgH="1362085" progId="MSGraph.Chart.8">
                  <p:embed followColorScheme="full"/>
                  <p:pic>
                    <p:nvPicPr>
                      <p:cNvPr id="0" name=""/>
                      <p:cNvPicPr/>
                      <p:nvPr/>
                    </p:nvPicPr>
                    <p:blipFill>
                      <a:blip r:embed="rId33"/>
                      <a:stretch>
                        <a:fillRect/>
                      </a:stretch>
                    </p:blipFill>
                    <p:spPr>
                      <a:xfrm>
                        <a:off x="6286500" y="4838700"/>
                        <a:ext cx="2409762" cy="1362085"/>
                      </a:xfrm>
                      <a:prstGeom prst="rect">
                        <a:avLst/>
                      </a:prstGeom>
                    </p:spPr>
                  </p:pic>
                </p:oleObj>
              </mc:Fallback>
            </mc:AlternateContent>
          </a:graphicData>
        </a:graphic>
      </p:graphicFrame>
      <p:sp>
        <p:nvSpPr>
          <p:cNvPr id="44" name="Rectangle 43"/>
          <p:cNvSpPr/>
          <p:nvPr>
            <p:custDataLst>
              <p:tags r:id="rId5"/>
            </p:custDataLst>
          </p:nvPr>
        </p:nvSpPr>
        <p:spPr bwMode="gray">
          <a:xfrm>
            <a:off x="6230938" y="5345113"/>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62AC5796-6CC3-434B-A388-DD35697C662C}" type="datetime'''''''''''''0''''''''.''''5'''''''''''''''''''">
              <a:rPr lang="en-US" sz="600">
                <a:solidFill>
                  <a:schemeClr val="tx1"/>
                </a:solidFill>
                <a:latin typeface="Arial"/>
                <a:sym typeface="Arial"/>
              </a:rPr>
              <a:pPr algn="r">
                <a:spcBef>
                  <a:spcPct val="0"/>
                </a:spcBef>
                <a:spcAft>
                  <a:spcPct val="0"/>
                </a:spcAft>
              </a:pPr>
              <a:t>0.5</a:t>
            </a:fld>
            <a:endParaRPr lang="en-GB" sz="600">
              <a:solidFill>
                <a:schemeClr val="tx1"/>
              </a:solidFill>
              <a:latin typeface="Arial"/>
              <a:sym typeface="Arial"/>
            </a:endParaRPr>
          </a:p>
        </p:txBody>
      </p:sp>
      <p:sp>
        <p:nvSpPr>
          <p:cNvPr id="23" name="Rectangle 22"/>
          <p:cNvSpPr/>
          <p:nvPr>
            <p:custDataLst>
              <p:tags r:id="rId6"/>
            </p:custDataLst>
          </p:nvPr>
        </p:nvSpPr>
        <p:spPr bwMode="gray">
          <a:xfrm>
            <a:off x="6230938" y="5202238"/>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870119A-5A77-40A1-AC07-5C12C81B71B8}" type="datetime'''''''''''0''''''''''''''''.''6'''''''''">
              <a:rPr lang="en-US" sz="600">
                <a:solidFill>
                  <a:prstClr val="black"/>
                </a:solidFill>
              </a:rPr>
              <a:pPr algn="r">
                <a:spcBef>
                  <a:spcPct val="0"/>
                </a:spcBef>
                <a:spcAft>
                  <a:spcPct val="0"/>
                </a:spcAft>
              </a:pPr>
              <a:t>0.6</a:t>
            </a:fld>
            <a:endParaRPr lang="en-GB" sz="600">
              <a:solidFill>
                <a:prstClr val="black"/>
              </a:solidFill>
              <a:sym typeface="Arial"/>
            </a:endParaRPr>
          </a:p>
        </p:txBody>
      </p:sp>
      <p:sp>
        <p:nvSpPr>
          <p:cNvPr id="16" name="Rectangle 15"/>
          <p:cNvSpPr/>
          <p:nvPr>
            <p:custDataLst>
              <p:tags r:id="rId7"/>
            </p:custDataLst>
          </p:nvPr>
        </p:nvSpPr>
        <p:spPr bwMode="gray">
          <a:xfrm>
            <a:off x="6230938" y="5487988"/>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3758BC85-E702-4741-A46E-148213150DBE}" type="datetime'''''''''0''''''''''.''''4'''''''''''''''''''''''''''''">
              <a:rPr lang="en-US" sz="600">
                <a:solidFill>
                  <a:prstClr val="black"/>
                </a:solidFill>
              </a:rPr>
              <a:pPr algn="r">
                <a:spcBef>
                  <a:spcPct val="0"/>
                </a:spcBef>
                <a:spcAft>
                  <a:spcPct val="0"/>
                </a:spcAft>
              </a:pPr>
              <a:t>0.4</a:t>
            </a:fld>
            <a:endParaRPr lang="en-GB" sz="600">
              <a:solidFill>
                <a:prstClr val="black"/>
              </a:solidFill>
              <a:sym typeface="Arial"/>
            </a:endParaRPr>
          </a:p>
        </p:txBody>
      </p:sp>
      <p:sp>
        <p:nvSpPr>
          <p:cNvPr id="8" name="Rectangle 7"/>
          <p:cNvSpPr/>
          <p:nvPr>
            <p:custDataLst>
              <p:tags r:id="rId8"/>
            </p:custDataLst>
          </p:nvPr>
        </p:nvSpPr>
        <p:spPr bwMode="gray">
          <a:xfrm>
            <a:off x="6230938" y="5764213"/>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839CE6B1-4BAB-4E01-A126-E1AFA3BE8F7D}" type="datetime'''''''''''''''''''''''''''''''''''''0''.''''''''2'''''''''''''">
              <a:rPr lang="en-US" sz="600">
                <a:solidFill>
                  <a:prstClr val="black"/>
                </a:solidFill>
              </a:rPr>
              <a:pPr algn="r">
                <a:spcBef>
                  <a:spcPct val="0"/>
                </a:spcBef>
                <a:spcAft>
                  <a:spcPct val="0"/>
                </a:spcAft>
              </a:pPr>
              <a:t>0.2</a:t>
            </a:fld>
            <a:endParaRPr lang="en-GB" sz="600">
              <a:solidFill>
                <a:prstClr val="black"/>
              </a:solidFill>
              <a:sym typeface="Arial"/>
            </a:endParaRPr>
          </a:p>
        </p:txBody>
      </p:sp>
      <p:sp>
        <p:nvSpPr>
          <p:cNvPr id="7" name="Rectangle 6"/>
          <p:cNvSpPr/>
          <p:nvPr>
            <p:custDataLst>
              <p:tags r:id="rId9"/>
            </p:custDataLst>
          </p:nvPr>
        </p:nvSpPr>
        <p:spPr bwMode="gray">
          <a:xfrm>
            <a:off x="6230938" y="6049963"/>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F8FFFEDC-B810-41F5-ADB8-B1B5D3C00AF0}" type="datetime'''''''''''''0''''''''''''''.0'''''''''''''''">
              <a:rPr lang="en-US" sz="600">
                <a:solidFill>
                  <a:prstClr val="black"/>
                </a:solidFill>
              </a:rPr>
              <a:pPr algn="r">
                <a:spcBef>
                  <a:spcPct val="0"/>
                </a:spcBef>
                <a:spcAft>
                  <a:spcPct val="0"/>
                </a:spcAft>
              </a:pPr>
              <a:t>0.0</a:t>
            </a:fld>
            <a:endParaRPr lang="en-GB" sz="600">
              <a:solidFill>
                <a:prstClr val="black"/>
              </a:solidFill>
              <a:sym typeface="Arial"/>
            </a:endParaRPr>
          </a:p>
        </p:txBody>
      </p:sp>
      <p:sp>
        <p:nvSpPr>
          <p:cNvPr id="43" name="Rectangle 42"/>
          <p:cNvSpPr/>
          <p:nvPr>
            <p:custDataLst>
              <p:tags r:id="rId10"/>
            </p:custDataLst>
          </p:nvPr>
        </p:nvSpPr>
        <p:spPr bwMode="gray">
          <a:xfrm>
            <a:off x="6230938" y="5621338"/>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A2636CA1-BDF4-400F-83E0-67FE8B626AEB}" type="datetime'''0''''''''''''''''''''''''''''''''''''''''''''.''''''''''3'''">
              <a:rPr lang="en-US" sz="600">
                <a:solidFill>
                  <a:schemeClr val="tx1"/>
                </a:solidFill>
                <a:latin typeface="Arial"/>
                <a:sym typeface="Arial"/>
              </a:rPr>
              <a:pPr algn="r">
                <a:spcBef>
                  <a:spcPct val="0"/>
                </a:spcBef>
                <a:spcAft>
                  <a:spcPct val="0"/>
                </a:spcAft>
              </a:pPr>
              <a:t>0.3</a:t>
            </a:fld>
            <a:endParaRPr lang="en-GB" sz="600">
              <a:solidFill>
                <a:schemeClr val="tx1"/>
              </a:solidFill>
              <a:latin typeface="Arial"/>
              <a:sym typeface="Arial"/>
            </a:endParaRPr>
          </a:p>
        </p:txBody>
      </p:sp>
      <p:sp>
        <p:nvSpPr>
          <p:cNvPr id="42" name="Rectangle 41"/>
          <p:cNvSpPr/>
          <p:nvPr>
            <p:custDataLst>
              <p:tags r:id="rId11"/>
            </p:custDataLst>
          </p:nvPr>
        </p:nvSpPr>
        <p:spPr bwMode="gray">
          <a:xfrm>
            <a:off x="6230938" y="5907088"/>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B29DA95-C6ED-4A41-9305-93F2B7F1FBA4}" type="datetime'''''''''''0''''''''''.''1'''">
              <a:rPr lang="en-US" sz="600">
                <a:solidFill>
                  <a:schemeClr val="tx1"/>
                </a:solidFill>
                <a:latin typeface="Arial"/>
                <a:sym typeface="Arial"/>
              </a:rPr>
              <a:pPr algn="r">
                <a:spcBef>
                  <a:spcPct val="0"/>
                </a:spcBef>
                <a:spcAft>
                  <a:spcPct val="0"/>
                </a:spcAft>
              </a:pPr>
              <a:t>0.1</a:t>
            </a:fld>
            <a:endParaRPr lang="en-GB" sz="600">
              <a:solidFill>
                <a:schemeClr val="tx1"/>
              </a:solidFill>
              <a:latin typeface="Arial"/>
              <a:sym typeface="Arial"/>
            </a:endParaRPr>
          </a:p>
        </p:txBody>
      </p:sp>
      <p:sp>
        <p:nvSpPr>
          <p:cNvPr id="30" name="Rectangle 29"/>
          <p:cNvSpPr/>
          <p:nvPr>
            <p:custDataLst>
              <p:tags r:id="rId12"/>
            </p:custDataLst>
          </p:nvPr>
        </p:nvSpPr>
        <p:spPr bwMode="gray">
          <a:xfrm>
            <a:off x="6230938" y="4916488"/>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70792021-07EC-4C43-9B34-6451804E300F}" type="datetime'''''''0''''''''''''''''''''''''''.''''''''''''8'''''">
              <a:rPr lang="en-US" sz="600">
                <a:solidFill>
                  <a:prstClr val="black"/>
                </a:solidFill>
              </a:rPr>
              <a:pPr algn="r">
                <a:spcBef>
                  <a:spcPct val="0"/>
                </a:spcBef>
                <a:spcAft>
                  <a:spcPct val="0"/>
                </a:spcAft>
              </a:pPr>
              <a:t>0.8</a:t>
            </a:fld>
            <a:endParaRPr lang="en-GB" sz="600">
              <a:solidFill>
                <a:prstClr val="black"/>
              </a:solidFill>
              <a:sym typeface="Arial"/>
            </a:endParaRPr>
          </a:p>
        </p:txBody>
      </p:sp>
      <p:sp>
        <p:nvSpPr>
          <p:cNvPr id="45" name="Rectangle 44"/>
          <p:cNvSpPr/>
          <p:nvPr>
            <p:custDataLst>
              <p:tags r:id="rId13"/>
            </p:custDataLst>
          </p:nvPr>
        </p:nvSpPr>
        <p:spPr bwMode="gray">
          <a:xfrm>
            <a:off x="6230938" y="5059363"/>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E415970C-E084-414E-943A-6BD3D03083BC}" type="datetime'''''''''0''''''''''''''''.7'''''''''''''">
              <a:rPr lang="en-US" sz="600">
                <a:solidFill>
                  <a:schemeClr val="tx1"/>
                </a:solidFill>
                <a:latin typeface="Arial"/>
                <a:sym typeface="Arial"/>
              </a:rPr>
              <a:pPr algn="r">
                <a:spcBef>
                  <a:spcPct val="0"/>
                </a:spcBef>
                <a:spcAft>
                  <a:spcPct val="0"/>
                </a:spcAft>
              </a:pPr>
              <a:t>0.7</a:t>
            </a:fld>
            <a:endParaRPr lang="en-GB" sz="600">
              <a:solidFill>
                <a:schemeClr val="tx1"/>
              </a:solidFill>
              <a:latin typeface="Arial"/>
              <a:sym typeface="Arial"/>
            </a:endParaRPr>
          </a:p>
        </p:txBody>
      </p:sp>
      <p:sp>
        <p:nvSpPr>
          <p:cNvPr id="5" name="Rectangle 4"/>
          <p:cNvSpPr/>
          <p:nvPr>
            <p:custDataLst>
              <p:tags r:id="rId14"/>
            </p:custDataLst>
          </p:nvPr>
        </p:nvSpPr>
        <p:spPr bwMode="auto">
          <a:xfrm>
            <a:off x="8456613" y="6172200"/>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41ED5546-CACA-49FE-96CC-0E2185AD426A}" type="datetime'''''2''''01''''''''''''8''''''/''''''''''''''1''''''''''''''9'">
              <a:rPr lang="en-US" sz="600">
                <a:solidFill>
                  <a:prstClr val="black"/>
                </a:solidFill>
                <a:sym typeface="Arial"/>
              </a:rPr>
              <a:pPr algn="ctr">
                <a:spcBef>
                  <a:spcPct val="0"/>
                </a:spcBef>
                <a:spcAft>
                  <a:spcPct val="0"/>
                </a:spcAft>
              </a:pPr>
              <a:t>2018/19</a:t>
            </a:fld>
            <a:endParaRPr lang="en-GB" sz="600">
              <a:solidFill>
                <a:prstClr val="black"/>
              </a:solidFill>
              <a:sym typeface="Arial"/>
            </a:endParaRPr>
          </a:p>
        </p:txBody>
      </p:sp>
      <p:sp>
        <p:nvSpPr>
          <p:cNvPr id="51" name="Rectangle 50"/>
          <p:cNvSpPr/>
          <p:nvPr>
            <p:custDataLst>
              <p:tags r:id="rId15"/>
            </p:custDataLst>
          </p:nvPr>
        </p:nvSpPr>
        <p:spPr bwMode="auto">
          <a:xfrm>
            <a:off x="8018463" y="6172200"/>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47ACC66C-8BC6-4983-848F-49B1AE2BCD66}" type="datetime'''''''''''2''0''1''7''/''''''1''8'''''''''">
              <a:rPr lang="en-US" sz="600">
                <a:solidFill>
                  <a:prstClr val="black"/>
                </a:solidFill>
                <a:sym typeface="Arial"/>
              </a:rPr>
              <a:pPr algn="ctr">
                <a:spcBef>
                  <a:spcPct val="0"/>
                </a:spcBef>
                <a:spcAft>
                  <a:spcPct val="0"/>
                </a:spcAft>
              </a:pPr>
              <a:t>2017/18</a:t>
            </a:fld>
            <a:endParaRPr lang="en-GB" sz="600">
              <a:solidFill>
                <a:prstClr val="black"/>
              </a:solidFill>
              <a:sym typeface="Arial"/>
            </a:endParaRPr>
          </a:p>
        </p:txBody>
      </p:sp>
      <p:sp>
        <p:nvSpPr>
          <p:cNvPr id="12" name="Rectangle 11"/>
          <p:cNvSpPr/>
          <p:nvPr>
            <p:custDataLst>
              <p:tags r:id="rId16"/>
            </p:custDataLst>
          </p:nvPr>
        </p:nvSpPr>
        <p:spPr bwMode="auto">
          <a:xfrm>
            <a:off x="7580313" y="6172200"/>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BA5C611D-07C5-4ACC-8D28-7D6B82C7E9A8}" type="datetime'''''''''2''0''''''''16/''17'''''''''''''''''''''''">
              <a:rPr lang="en-US" sz="600">
                <a:solidFill>
                  <a:prstClr val="black"/>
                </a:solidFill>
              </a:rPr>
              <a:pPr algn="ctr">
                <a:spcBef>
                  <a:spcPct val="0"/>
                </a:spcBef>
                <a:spcAft>
                  <a:spcPct val="0"/>
                </a:spcAft>
              </a:pPr>
              <a:t>2016/17</a:t>
            </a:fld>
            <a:endParaRPr lang="en-GB" sz="600" dirty="0">
              <a:solidFill>
                <a:prstClr val="black"/>
              </a:solidFill>
              <a:sym typeface="Arial"/>
            </a:endParaRPr>
          </a:p>
        </p:txBody>
      </p:sp>
      <p:sp>
        <p:nvSpPr>
          <p:cNvPr id="11" name="Rectangle 10"/>
          <p:cNvSpPr/>
          <p:nvPr>
            <p:custDataLst>
              <p:tags r:id="rId17"/>
            </p:custDataLst>
          </p:nvPr>
        </p:nvSpPr>
        <p:spPr bwMode="auto">
          <a:xfrm>
            <a:off x="7132638" y="6172200"/>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AB2A1DF5-209F-497F-8C91-D9E107C039DE}" type="datetime'2''''01''5''''''''''''''''''''''/''''''16'''''''''''''">
              <a:rPr lang="en-US" sz="600">
                <a:solidFill>
                  <a:prstClr val="black"/>
                </a:solidFill>
                <a:sym typeface="Arial"/>
              </a:rPr>
              <a:pPr algn="ctr">
                <a:spcBef>
                  <a:spcPct val="0"/>
                </a:spcBef>
                <a:spcAft>
                  <a:spcPct val="0"/>
                </a:spcAft>
              </a:pPr>
              <a:t>2015/16</a:t>
            </a:fld>
            <a:endParaRPr lang="en-GB" sz="600" dirty="0">
              <a:solidFill>
                <a:prstClr val="black"/>
              </a:solidFill>
              <a:sym typeface="Arial"/>
            </a:endParaRPr>
          </a:p>
        </p:txBody>
      </p:sp>
      <p:sp>
        <p:nvSpPr>
          <p:cNvPr id="10" name="Rectangle 9"/>
          <p:cNvSpPr/>
          <p:nvPr>
            <p:custDataLst>
              <p:tags r:id="rId18"/>
            </p:custDataLst>
          </p:nvPr>
        </p:nvSpPr>
        <p:spPr bwMode="auto">
          <a:xfrm>
            <a:off x="6694488" y="6172200"/>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6B15B816-B87E-4828-93E6-C039032D0A59}" type="datetime'''''2''0''''1''''''''4''''''''''/''''''''''''''''1''''''''5'">
              <a:rPr lang="en-US" sz="600">
                <a:solidFill>
                  <a:prstClr val="black"/>
                </a:solidFill>
                <a:sym typeface="Arial"/>
              </a:rPr>
              <a:pPr algn="ctr">
                <a:spcBef>
                  <a:spcPct val="0"/>
                </a:spcBef>
                <a:spcAft>
                  <a:spcPct val="0"/>
                </a:spcAft>
              </a:pPr>
              <a:t>2014/15</a:t>
            </a:fld>
            <a:endParaRPr lang="en-GB" sz="600">
              <a:solidFill>
                <a:prstClr val="black"/>
              </a:solidFill>
              <a:sym typeface="Arial"/>
            </a:endParaRPr>
          </a:p>
        </p:txBody>
      </p:sp>
      <p:sp>
        <p:nvSpPr>
          <p:cNvPr id="9" name="Rectangle 8"/>
          <p:cNvSpPr/>
          <p:nvPr>
            <p:custDataLst>
              <p:tags r:id="rId19"/>
            </p:custDataLst>
          </p:nvPr>
        </p:nvSpPr>
        <p:spPr bwMode="auto">
          <a:xfrm>
            <a:off x="6256338" y="6172200"/>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7A75254E-D18F-4889-8363-2E4B7561776E}" type="datetime'2''''''''''''''0''''''''''''13''''''''''''/''''''1''''''4'">
              <a:rPr lang="en-US" sz="600">
                <a:solidFill>
                  <a:prstClr val="black"/>
                </a:solidFill>
                <a:sym typeface="+mn-lt"/>
              </a:rPr>
              <a:pPr algn="ctr">
                <a:spcBef>
                  <a:spcPct val="0"/>
                </a:spcBef>
                <a:spcAft>
                  <a:spcPct val="0"/>
                </a:spcAft>
              </a:pPr>
              <a:t>2013/14</a:t>
            </a:fld>
            <a:endParaRPr lang="en-GB" sz="600">
              <a:solidFill>
                <a:prstClr val="black"/>
              </a:solidFill>
              <a:sym typeface="+mn-lt"/>
            </a:endParaRPr>
          </a:p>
        </p:txBody>
      </p:sp>
      <p:pic>
        <p:nvPicPr>
          <p:cNvPr id="48" name="Picture 4" descr="C:\Users\jsauvageau\Desktop\5.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003867" y="1801552"/>
            <a:ext cx="426935" cy="33234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0" name="Picture 2" descr="\\Cagmasrv1\sso$\Gestion_Deloitte\Global_Brand\- Templates\Icons\Iconography Deloitte\Icon_Caution_Green.png"/>
          <p:cNvPicPr>
            <a:picLocks noChangeAspect="1" noChangeArrowheads="1"/>
          </p:cNvPicPr>
          <p:nvPr/>
        </p:nvPicPr>
        <p:blipFill>
          <a:blip r:embed="rId35" cstate="print">
            <a:extLst>
              <a:ext uri="{BEBA8EAE-BF5A-486C-A8C5-ECC9F3942E4B}">
                <a14:imgProps xmlns:a14="http://schemas.microsoft.com/office/drawing/2010/main">
                  <a14:imgLayer r:embed="rId36">
                    <a14:imgEffect>
                      <a14:artisticPhotocopy/>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895614" y="1802305"/>
            <a:ext cx="317674" cy="282733"/>
          </a:xfrm>
          <a:prstGeom prst="rect">
            <a:avLst/>
          </a:prstGeom>
          <a:noFill/>
          <a:extLst>
            <a:ext uri="{909E8E84-426E-40DD-AFC4-6F175D3DCCD1}">
              <a14:hiddenFill xmlns:a14="http://schemas.microsoft.com/office/drawing/2010/main">
                <a:solidFill>
                  <a:srgbClr val="FFFFFF"/>
                </a:solidFill>
              </a14:hiddenFill>
            </a:ext>
          </a:extLst>
        </p:spPr>
      </p:pic>
      <p:sp>
        <p:nvSpPr>
          <p:cNvPr id="13" name="Isosceles Triangle 12"/>
          <p:cNvSpPr/>
          <p:nvPr/>
        </p:nvSpPr>
        <p:spPr>
          <a:xfrm>
            <a:off x="6743049" y="5922963"/>
            <a:ext cx="129505" cy="11164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7" name="Rounded Rectangular Callout 46"/>
          <p:cNvSpPr/>
          <p:nvPr/>
        </p:nvSpPr>
        <p:spPr>
          <a:xfrm>
            <a:off x="7409374" y="5838825"/>
            <a:ext cx="469105" cy="234165"/>
          </a:xfrm>
          <a:prstGeom prst="wedgeRoundRectCallout">
            <a:avLst>
              <a:gd name="adj1" fmla="val -142972"/>
              <a:gd name="adj2" fmla="val 22777"/>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700" dirty="0" smtClean="0">
                <a:solidFill>
                  <a:prstClr val="black"/>
                </a:solidFill>
              </a:rPr>
              <a:t>Planning begins</a:t>
            </a:r>
            <a:endParaRPr lang="en-GB" sz="700" dirty="0">
              <a:solidFill>
                <a:prstClr val="black"/>
              </a:solidFill>
            </a:endParaRPr>
          </a:p>
        </p:txBody>
      </p:sp>
      <p:sp>
        <p:nvSpPr>
          <p:cNvPr id="59" name="Isosceles Triangle 58"/>
          <p:cNvSpPr/>
          <p:nvPr/>
        </p:nvSpPr>
        <p:spPr>
          <a:xfrm>
            <a:off x="7164151" y="5799138"/>
            <a:ext cx="129505" cy="11164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0" name="Rounded Rectangular Callout 59"/>
          <p:cNvSpPr/>
          <p:nvPr/>
        </p:nvSpPr>
        <p:spPr>
          <a:xfrm>
            <a:off x="6534800" y="5008563"/>
            <a:ext cx="609887" cy="573675"/>
          </a:xfrm>
          <a:prstGeom prst="wedgeRoundRectCallout">
            <a:avLst>
              <a:gd name="adj1" fmla="val 52219"/>
              <a:gd name="adj2" fmla="val 78879"/>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700" dirty="0" smtClean="0">
                <a:solidFill>
                  <a:prstClr val="black"/>
                </a:solidFill>
              </a:rPr>
              <a:t>Intervention launched: initial benefits commence</a:t>
            </a:r>
            <a:endParaRPr lang="en-GB" sz="700" dirty="0">
              <a:solidFill>
                <a:prstClr val="black"/>
              </a:solidFill>
            </a:endParaRPr>
          </a:p>
        </p:txBody>
      </p:sp>
      <p:sp>
        <p:nvSpPr>
          <p:cNvPr id="61" name="Isosceles Triangle 60"/>
          <p:cNvSpPr/>
          <p:nvPr/>
        </p:nvSpPr>
        <p:spPr>
          <a:xfrm>
            <a:off x="7691938" y="5470525"/>
            <a:ext cx="129505" cy="11164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4" name="Isosceles Triangle 63"/>
          <p:cNvSpPr/>
          <p:nvPr/>
        </p:nvSpPr>
        <p:spPr>
          <a:xfrm>
            <a:off x="8098966" y="4960938"/>
            <a:ext cx="129505" cy="11164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5" name="Rounded Rectangular Callout 64"/>
          <p:cNvSpPr/>
          <p:nvPr/>
        </p:nvSpPr>
        <p:spPr>
          <a:xfrm>
            <a:off x="7192979" y="5100638"/>
            <a:ext cx="628464" cy="343188"/>
          </a:xfrm>
          <a:prstGeom prst="wedgeRoundRectCallout">
            <a:avLst>
              <a:gd name="adj1" fmla="val 87420"/>
              <a:gd name="adj2" fmla="val -56957"/>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700" dirty="0" smtClean="0">
                <a:solidFill>
                  <a:prstClr val="black"/>
                </a:solidFill>
              </a:rPr>
              <a:t>Further  incremental benefits</a:t>
            </a:r>
            <a:endParaRPr lang="en-GB" sz="700" dirty="0">
              <a:solidFill>
                <a:prstClr val="black"/>
              </a:solidFill>
            </a:endParaRPr>
          </a:p>
        </p:txBody>
      </p:sp>
      <p:sp>
        <p:nvSpPr>
          <p:cNvPr id="54" name="Rounded Rectangular Callout 53"/>
          <p:cNvSpPr/>
          <p:nvPr/>
        </p:nvSpPr>
        <p:spPr>
          <a:xfrm>
            <a:off x="7962744" y="5426075"/>
            <a:ext cx="753383" cy="246350"/>
          </a:xfrm>
          <a:prstGeom prst="wedgeRoundRectCallout">
            <a:avLst>
              <a:gd name="adj1" fmla="val -60188"/>
              <a:gd name="adj2" fmla="val -4160"/>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700" dirty="0" smtClean="0">
                <a:solidFill>
                  <a:prstClr val="black"/>
                </a:solidFill>
              </a:rPr>
              <a:t>Main benefits commence</a:t>
            </a:r>
            <a:endParaRPr lang="en-GB" sz="700" dirty="0">
              <a:solidFill>
                <a:prstClr val="black"/>
              </a:solidFill>
            </a:endParaRPr>
          </a:p>
        </p:txBody>
      </p:sp>
      <p:pic>
        <p:nvPicPr>
          <p:cNvPr id="56" name="Picture 5" descr="C:\Users\jsauvageau\Desktop\5.pn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15125" y="6038"/>
            <a:ext cx="448019" cy="546141"/>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6500813" y="4652963"/>
            <a:ext cx="1982350" cy="323165"/>
          </a:xfrm>
          <a:prstGeom prst="rect">
            <a:avLst/>
          </a:prstGeom>
          <a:noFill/>
        </p:spPr>
        <p:txBody>
          <a:bodyPr wrap="square" lIns="0" tIns="0" rIns="0" bIns="0" rtlCol="0">
            <a:spAutoFit/>
          </a:bodyPr>
          <a:lstStyle/>
          <a:p>
            <a:pPr algn="ctr"/>
            <a:r>
              <a:rPr lang="en-GB" sz="1050" b="1" dirty="0" smtClean="0">
                <a:latin typeface="Arial" pitchFamily="34" charset="0"/>
                <a:cs typeface="Arial" pitchFamily="34" charset="0"/>
              </a:rPr>
              <a:t>Forecast savings per year Urban CCG (£m)</a:t>
            </a:r>
            <a:endParaRPr lang="en-GB" sz="1050" b="1" dirty="0">
              <a:latin typeface="Arial" pitchFamily="34" charset="0"/>
              <a:cs typeface="Arial" pitchFamily="34" charset="0"/>
            </a:endParaRPr>
          </a:p>
        </p:txBody>
      </p:sp>
      <p:pic>
        <p:nvPicPr>
          <p:cNvPr id="55" name="Picture 2" descr="C:\Users\jsauvageau\Desktop\3.png"/>
          <p:cNvPicPr>
            <a:picLocks noChangeAspect="1" noChangeArrowheads="1"/>
          </p:cNvPicPr>
          <p:nvPr/>
        </p:nvPicPr>
        <p:blipFill>
          <a:blip r:embed="rId3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34724" y="1800396"/>
            <a:ext cx="131727" cy="323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3655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3842819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219"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120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a:t>Key leads and further reading: </a:t>
            </a:r>
            <a:r>
              <a:rPr lang="en-GB" sz="2000" dirty="0" smtClean="0"/>
              <a:t>dementia </a:t>
            </a:r>
            <a:r>
              <a:rPr lang="en-GB" sz="2000" dirty="0"/>
              <a:t>pathway</a:t>
            </a:r>
          </a:p>
        </p:txBody>
      </p:sp>
      <p:sp>
        <p:nvSpPr>
          <p:cNvPr id="17"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47</a:t>
            </a:fld>
            <a:endParaRPr lang="en-GB" dirty="0">
              <a:solidFill>
                <a:prstClr val="black"/>
              </a:solidFill>
            </a:endParaRPr>
          </a:p>
        </p:txBody>
      </p:sp>
      <p:sp>
        <p:nvSpPr>
          <p:cNvPr id="8" name="Rectangle 7"/>
          <p:cNvSpPr/>
          <p:nvPr/>
        </p:nvSpPr>
        <p:spPr>
          <a:xfrm>
            <a:off x="655199" y="1369814"/>
            <a:ext cx="8147607" cy="169914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200" b="1" dirty="0" smtClean="0">
                <a:solidFill>
                  <a:prstClr val="black"/>
                </a:solidFill>
              </a:rPr>
              <a:t>‘Key leads’</a:t>
            </a:r>
          </a:p>
          <a:p>
            <a:pPr>
              <a:spcAft>
                <a:spcPts val="600"/>
              </a:spcAft>
            </a:pPr>
            <a:r>
              <a:rPr lang="en-GB" sz="1200" dirty="0" smtClean="0">
                <a:solidFill>
                  <a:prstClr val="black"/>
                </a:solidFill>
              </a:rPr>
              <a:t>Who could you speak to in order to find out how to do this intervention well? </a:t>
            </a:r>
          </a:p>
          <a:p>
            <a:pPr marL="171450" indent="-171450">
              <a:spcAft>
                <a:spcPts val="600"/>
              </a:spcAft>
              <a:buFont typeface="Arial" pitchFamily="34" charset="0"/>
              <a:buChar char="•"/>
              <a:defRPr/>
            </a:pPr>
            <a:r>
              <a:rPr lang="en-GB" sz="1200" dirty="0" smtClean="0">
                <a:solidFill>
                  <a:prstClr val="black"/>
                </a:solidFill>
              </a:rPr>
              <a:t>The intervention is based on Mersey Care NHS Trust. They can be contacted by emailing </a:t>
            </a:r>
            <a:r>
              <a:rPr lang="en-GB" sz="1200" dirty="0" smtClean="0">
                <a:solidFill>
                  <a:prstClr val="black"/>
                </a:solidFill>
                <a:hlinkClick r:id="rId8"/>
              </a:rPr>
              <a:t>qipp@nice.co.uk</a:t>
            </a:r>
            <a:r>
              <a:rPr lang="en-GB" sz="1200" dirty="0" smtClean="0">
                <a:solidFill>
                  <a:prstClr val="black"/>
                </a:solidFill>
              </a:rPr>
              <a:t> quoting QIPP reference 11/0009</a:t>
            </a:r>
            <a:endParaRPr lang="en-GB" dirty="0">
              <a:solidFill>
                <a:prstClr val="black"/>
              </a:solidFill>
            </a:endParaRPr>
          </a:p>
          <a:p>
            <a:pPr marL="171450" indent="-171450">
              <a:spcAft>
                <a:spcPts val="600"/>
              </a:spcAft>
              <a:buFont typeface="Arial" pitchFamily="34" charset="0"/>
              <a:buChar char="•"/>
              <a:defRPr/>
            </a:pPr>
            <a:r>
              <a:rPr lang="en-GB" sz="1200" dirty="0" smtClean="0">
                <a:solidFill>
                  <a:prstClr val="black"/>
                </a:solidFill>
              </a:rPr>
              <a:t>Oxleas Advanced Dementia Service is another example of good practice (see the study listed below)</a:t>
            </a:r>
            <a:endParaRPr lang="en-GB" sz="1200" dirty="0">
              <a:solidFill>
                <a:prstClr val="black"/>
              </a:solidFill>
            </a:endParaRPr>
          </a:p>
        </p:txBody>
      </p:sp>
      <p:sp>
        <p:nvSpPr>
          <p:cNvPr id="9" name="Rectangle 8"/>
          <p:cNvSpPr/>
          <p:nvPr/>
        </p:nvSpPr>
        <p:spPr>
          <a:xfrm>
            <a:off x="655199" y="3264090"/>
            <a:ext cx="8152358" cy="169914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200" b="1" dirty="0" smtClean="0">
                <a:solidFill>
                  <a:prstClr val="black"/>
                </a:solidFill>
              </a:rPr>
              <a:t>Further reading</a:t>
            </a:r>
          </a:p>
          <a:p>
            <a:pPr>
              <a:spcAft>
                <a:spcPts val="600"/>
              </a:spcAft>
            </a:pPr>
            <a:r>
              <a:rPr lang="en-GB" sz="1200" dirty="0" smtClean="0">
                <a:solidFill>
                  <a:prstClr val="black"/>
                </a:solidFill>
              </a:rPr>
              <a:t>To help you read around this intervention, we have assembled a list of the literature which we have found most useful:</a:t>
            </a:r>
            <a:endParaRPr lang="en-GB" sz="1200" dirty="0">
              <a:solidFill>
                <a:prstClr val="black"/>
              </a:solidFill>
              <a:cs typeface="Arial" charset="0"/>
            </a:endParaRPr>
          </a:p>
          <a:p>
            <a:pPr marL="171450" indent="-171450">
              <a:spcAft>
                <a:spcPts val="600"/>
              </a:spcAft>
              <a:buFont typeface="Arial" pitchFamily="34" charset="0"/>
              <a:buChar char="•"/>
              <a:defRPr/>
            </a:pPr>
            <a:r>
              <a:rPr lang="en-GB" sz="1200" dirty="0" smtClean="0">
                <a:solidFill>
                  <a:prstClr val="black"/>
                </a:solidFill>
                <a:cs typeface="Arial" charset="0"/>
              </a:rPr>
              <a:t>‘</a:t>
            </a:r>
            <a:r>
              <a:rPr lang="en-GB" sz="1200" dirty="0">
                <a:solidFill>
                  <a:prstClr val="black"/>
                </a:solidFill>
                <a:cs typeface="Arial" charset="0"/>
              </a:rPr>
              <a:t>Service redevelopment: Integrated whole system services for people with dementia’ (Mersey Care NHS </a:t>
            </a:r>
            <a:r>
              <a:rPr lang="en-GB" sz="1200" dirty="0" smtClean="0">
                <a:solidFill>
                  <a:prstClr val="black"/>
                </a:solidFill>
                <a:cs typeface="Arial" charset="0"/>
              </a:rPr>
              <a:t>Trust, 2012)</a:t>
            </a:r>
          </a:p>
          <a:p>
            <a:pPr marL="171450" indent="-171450">
              <a:spcAft>
                <a:spcPts val="600"/>
              </a:spcAft>
              <a:buFont typeface="Arial" pitchFamily="34" charset="0"/>
              <a:buChar char="•"/>
              <a:defRPr/>
            </a:pPr>
            <a:r>
              <a:rPr lang="en-GB" sz="1200" dirty="0" smtClean="0">
                <a:solidFill>
                  <a:prstClr val="black"/>
                </a:solidFill>
                <a:cs typeface="Arial" charset="0"/>
              </a:rPr>
              <a:t>‘Improving services and support for people with dementia’ </a:t>
            </a:r>
            <a:r>
              <a:rPr lang="en-GB" sz="1200" dirty="0">
                <a:solidFill>
                  <a:prstClr val="black"/>
                </a:solidFill>
                <a:cs typeface="Arial" charset="0"/>
              </a:rPr>
              <a:t>(National Audit </a:t>
            </a:r>
            <a:r>
              <a:rPr lang="en-GB" sz="1200" dirty="0" smtClean="0">
                <a:solidFill>
                  <a:prstClr val="black"/>
                </a:solidFill>
                <a:cs typeface="Arial" charset="0"/>
              </a:rPr>
              <a:t>Office, 2007)</a:t>
            </a:r>
          </a:p>
          <a:p>
            <a:pPr marL="171450" indent="-171450">
              <a:spcAft>
                <a:spcPts val="600"/>
              </a:spcAft>
              <a:buFont typeface="Arial" pitchFamily="34" charset="0"/>
              <a:buChar char="•"/>
              <a:defRPr/>
            </a:pPr>
            <a:r>
              <a:rPr lang="en-GB" sz="1200" dirty="0" smtClean="0">
                <a:solidFill>
                  <a:prstClr val="black"/>
                </a:solidFill>
                <a:cs typeface="Arial" charset="0"/>
              </a:rPr>
              <a:t>‘Oxleas Advanced Dementia Service: supporting carers and building resilience’ </a:t>
            </a:r>
            <a:r>
              <a:rPr lang="en-GB" sz="1200" dirty="0">
                <a:solidFill>
                  <a:prstClr val="black"/>
                </a:solidFill>
                <a:cs typeface="Arial" charset="0"/>
              </a:rPr>
              <a:t>(The King’s </a:t>
            </a:r>
            <a:r>
              <a:rPr lang="en-GB" sz="1200" dirty="0" smtClean="0">
                <a:solidFill>
                  <a:prstClr val="black"/>
                </a:solidFill>
                <a:cs typeface="Arial" charset="0"/>
              </a:rPr>
              <a:t>Fund, 2013)</a:t>
            </a:r>
          </a:p>
          <a:p>
            <a:pPr marL="171450" indent="-171450">
              <a:buFont typeface="Arial" pitchFamily="34" charset="0"/>
              <a:buChar char="•"/>
              <a:defRPr/>
            </a:pPr>
            <a:endParaRPr lang="en-GB" sz="1200" dirty="0">
              <a:solidFill>
                <a:prstClr val="black"/>
              </a:solidFill>
            </a:endParaRPr>
          </a:p>
          <a:p>
            <a:endParaRPr lang="en-GB" dirty="0">
              <a:solidFill>
                <a:prstClr val="black"/>
              </a:solidFill>
            </a:endParaRPr>
          </a:p>
        </p:txBody>
      </p:sp>
      <p:pic>
        <p:nvPicPr>
          <p:cNvPr id="10" name="Picture 2" descr="C:\Users\jsauvageau\Desktop\4.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8470" y="1369814"/>
            <a:ext cx="197338" cy="4303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agmasrv1\sso$\Gestion_Deloitte\Global_Brand\- Templates\Icons\Iconography Deloitte\Icons Color Library\Icon_Book_LBLu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603" y="3283425"/>
            <a:ext cx="502841" cy="456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jsauvageau\Desktop\5.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125" y="6038"/>
            <a:ext cx="448019" cy="546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5130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3428626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244"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120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dirty="0"/>
              <a:t>The </a:t>
            </a:r>
            <a:r>
              <a:rPr lang="en-GB" dirty="0" smtClean="0"/>
              <a:t>high </a:t>
            </a:r>
            <a:r>
              <a:rPr lang="en-GB" dirty="0"/>
              <a:t>i</a:t>
            </a:r>
            <a:r>
              <a:rPr lang="en-GB" dirty="0" smtClean="0"/>
              <a:t>mpact </a:t>
            </a:r>
            <a:r>
              <a:rPr lang="en-GB" dirty="0"/>
              <a:t>i</a:t>
            </a:r>
            <a:r>
              <a:rPr lang="en-GB" dirty="0" smtClean="0"/>
              <a:t>nterventions</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48</a:t>
            </a:fld>
            <a:endParaRPr lang="en-GB" dirty="0">
              <a:solidFill>
                <a:prstClr val="black"/>
              </a:solidFill>
            </a:endParaRPr>
          </a:p>
        </p:txBody>
      </p:sp>
      <p:grpSp>
        <p:nvGrpSpPr>
          <p:cNvPr id="2" name="Group 1"/>
          <p:cNvGrpSpPr/>
          <p:nvPr/>
        </p:nvGrpSpPr>
        <p:grpSpPr>
          <a:xfrm>
            <a:off x="335799" y="1401539"/>
            <a:ext cx="8677572" cy="4873129"/>
            <a:chOff x="335799" y="1536449"/>
            <a:chExt cx="8677572" cy="4873129"/>
          </a:xfrm>
        </p:grpSpPr>
        <p:sp>
          <p:nvSpPr>
            <p:cNvPr id="94" name="TextBox 93"/>
            <p:cNvSpPr txBox="1"/>
            <p:nvPr/>
          </p:nvSpPr>
          <p:spPr>
            <a:xfrm>
              <a:off x="788890" y="1536449"/>
              <a:ext cx="8224481" cy="4873129"/>
            </a:xfrm>
            <a:prstGeom prst="rect">
              <a:avLst/>
            </a:prstGeom>
            <a:noFill/>
          </p:spPr>
          <p:txBody>
            <a:bodyPr wrap="square" lIns="0" tIns="0" rIns="0" bIns="0" rtlCol="0">
              <a:spAutoFit/>
            </a:bodyPr>
            <a:lstStyle/>
            <a:p>
              <a:pPr>
                <a:spcAft>
                  <a:spcPts val="350"/>
                </a:spcAft>
                <a:defRPr/>
              </a:pPr>
              <a:r>
                <a:rPr lang="en-US" b="1" dirty="0" smtClean="0">
                  <a:solidFill>
                    <a:srgbClr val="FFFFFF">
                      <a:lumMod val="75000"/>
                    </a:srgbClr>
                  </a:solidFill>
                </a:rPr>
                <a:t>1. Early diagnosis</a:t>
              </a:r>
            </a:p>
            <a:p>
              <a:pPr marL="228600" indent="-228600">
                <a:spcAft>
                  <a:spcPts val="350"/>
                </a:spcAft>
                <a:buFontTx/>
                <a:buAutoNum type="arabicPeriod"/>
                <a:defRPr/>
              </a:pPr>
              <a:endParaRPr lang="en-US" b="1" dirty="0">
                <a:solidFill>
                  <a:srgbClr val="FFFFFF">
                    <a:lumMod val="75000"/>
                  </a:srgbClr>
                </a:solidFill>
              </a:endParaRPr>
            </a:p>
            <a:p>
              <a:pPr>
                <a:spcAft>
                  <a:spcPts val="350"/>
                </a:spcAft>
              </a:pPr>
              <a:r>
                <a:rPr lang="en-GB" b="1" dirty="0" smtClean="0">
                  <a:solidFill>
                    <a:srgbClr val="FFFFFF">
                      <a:lumMod val="75000"/>
                    </a:srgbClr>
                  </a:solidFill>
                  <a:cs typeface="Arial" charset="0"/>
                </a:rPr>
                <a:t>2. </a:t>
              </a:r>
              <a:r>
                <a:rPr lang="en-GB" b="1" dirty="0">
                  <a:solidFill>
                    <a:srgbClr val="FFFFFF">
                      <a:lumMod val="75000"/>
                    </a:srgbClr>
                  </a:solidFill>
                  <a:cs typeface="Arial" charset="0"/>
                </a:rPr>
                <a:t>Reducing variability within primary care by optimising medicines use</a:t>
              </a:r>
            </a:p>
            <a:p>
              <a:pPr>
                <a:spcAft>
                  <a:spcPts val="350"/>
                </a:spcAft>
                <a:defRPr/>
              </a:pPr>
              <a:endParaRPr lang="en-US" b="1" dirty="0" smtClean="0">
                <a:solidFill>
                  <a:srgbClr val="FFFFFF">
                    <a:lumMod val="75000"/>
                  </a:srgbClr>
                </a:solidFill>
              </a:endParaRPr>
            </a:p>
            <a:p>
              <a:pPr>
                <a:spcAft>
                  <a:spcPts val="350"/>
                </a:spcAft>
                <a:defRPr/>
              </a:pPr>
              <a:r>
                <a:rPr lang="en-US" b="1" dirty="0" smtClean="0">
                  <a:solidFill>
                    <a:srgbClr val="FFFFFF">
                      <a:lumMod val="75000"/>
                    </a:srgbClr>
                  </a:solidFill>
                </a:rPr>
                <a:t>3. </a:t>
              </a:r>
              <a:r>
                <a:rPr lang="en-US" b="1" dirty="0">
                  <a:solidFill>
                    <a:srgbClr val="FFFFFF">
                      <a:lumMod val="75000"/>
                    </a:srgbClr>
                  </a:solidFill>
                </a:rPr>
                <a:t>Self-management: patient-carer </a:t>
              </a:r>
              <a:r>
                <a:rPr lang="en-US" b="1" dirty="0" smtClean="0">
                  <a:solidFill>
                    <a:srgbClr val="FFFFFF">
                      <a:lumMod val="75000"/>
                    </a:srgbClr>
                  </a:solidFill>
                </a:rPr>
                <a:t>communities</a:t>
              </a:r>
              <a:endParaRPr lang="en-US" b="1" dirty="0">
                <a:solidFill>
                  <a:srgbClr val="FFFFFF">
                    <a:lumMod val="75000"/>
                  </a:srgbClr>
                </a:solidFill>
              </a:endParaRPr>
            </a:p>
            <a:p>
              <a:pPr>
                <a:spcAft>
                  <a:spcPts val="350"/>
                </a:spcAft>
                <a:defRPr/>
              </a:pPr>
              <a:endParaRPr lang="en-US" b="1" dirty="0" smtClean="0">
                <a:solidFill>
                  <a:srgbClr val="FFFFFF">
                    <a:lumMod val="75000"/>
                  </a:srgbClr>
                </a:solidFill>
              </a:endParaRPr>
            </a:p>
            <a:p>
              <a:pPr>
                <a:spcAft>
                  <a:spcPts val="350"/>
                </a:spcAft>
                <a:defRPr/>
              </a:pPr>
              <a:r>
                <a:rPr lang="en-US" b="1" dirty="0" smtClean="0">
                  <a:solidFill>
                    <a:srgbClr val="FFFFFF">
                      <a:lumMod val="75000"/>
                    </a:srgbClr>
                  </a:solidFill>
                </a:rPr>
                <a:t>4. Telehealth/telecare</a:t>
              </a:r>
            </a:p>
            <a:p>
              <a:pPr>
                <a:spcAft>
                  <a:spcPts val="350"/>
                </a:spcAft>
                <a:defRPr/>
              </a:pPr>
              <a:endParaRPr lang="en-US" b="1" dirty="0" smtClean="0">
                <a:solidFill>
                  <a:srgbClr val="FFFFFF">
                    <a:lumMod val="75000"/>
                  </a:srgbClr>
                </a:solidFill>
              </a:endParaRPr>
            </a:p>
            <a:p>
              <a:pPr>
                <a:spcAft>
                  <a:spcPts val="350"/>
                </a:spcAft>
                <a:defRPr/>
              </a:pPr>
              <a:r>
                <a:rPr lang="en-US" b="1" dirty="0" smtClean="0">
                  <a:solidFill>
                    <a:srgbClr val="FFFFFF">
                      <a:lumMod val="75000"/>
                    </a:srgbClr>
                  </a:solidFill>
                </a:rPr>
                <a:t>5. Case </a:t>
              </a:r>
              <a:r>
                <a:rPr lang="en-US" b="1" dirty="0">
                  <a:solidFill>
                    <a:srgbClr val="FFFFFF">
                      <a:lumMod val="75000"/>
                    </a:srgbClr>
                  </a:solidFill>
                </a:rPr>
                <a:t>management and coordinated </a:t>
              </a:r>
              <a:r>
                <a:rPr lang="en-US" b="1" dirty="0" smtClean="0">
                  <a:solidFill>
                    <a:srgbClr val="FFFFFF">
                      <a:lumMod val="75000"/>
                    </a:srgbClr>
                  </a:solidFill>
                </a:rPr>
                <a:t>care</a:t>
              </a:r>
              <a:endParaRPr lang="en-US" b="1" dirty="0">
                <a:solidFill>
                  <a:srgbClr val="FFFFFF">
                    <a:lumMod val="75000"/>
                  </a:srgbClr>
                </a:solidFill>
              </a:endParaRPr>
            </a:p>
            <a:p>
              <a:pPr>
                <a:spcAft>
                  <a:spcPts val="350"/>
                </a:spcAft>
                <a:defRPr/>
              </a:pPr>
              <a:endParaRPr lang="en-US" b="1" dirty="0" smtClean="0">
                <a:solidFill>
                  <a:srgbClr val="FFFFFF">
                    <a:lumMod val="75000"/>
                  </a:srgbClr>
                </a:solidFill>
              </a:endParaRPr>
            </a:p>
            <a:p>
              <a:pPr>
                <a:spcAft>
                  <a:spcPts val="350"/>
                </a:spcAft>
                <a:defRPr/>
              </a:pPr>
              <a:r>
                <a:rPr lang="en-US" b="1" dirty="0" smtClean="0">
                  <a:solidFill>
                    <a:srgbClr val="FFFFFF">
                      <a:lumMod val="75000"/>
                    </a:srgbClr>
                  </a:solidFill>
                </a:rPr>
                <a:t>6. Mental </a:t>
              </a:r>
              <a:r>
                <a:rPr lang="en-US" b="1" dirty="0">
                  <a:solidFill>
                    <a:srgbClr val="FFFFFF">
                      <a:lumMod val="75000"/>
                    </a:srgbClr>
                  </a:solidFill>
                </a:rPr>
                <a:t>Health – Rapid Assessment Interface and Discharge (RAID</a:t>
              </a:r>
              <a:r>
                <a:rPr lang="en-US" b="1" dirty="0" smtClean="0">
                  <a:solidFill>
                    <a:srgbClr val="FFFFFF">
                      <a:lumMod val="75000"/>
                    </a:srgbClr>
                  </a:solidFill>
                </a:rPr>
                <a:t>)</a:t>
              </a:r>
              <a:endParaRPr lang="en-US" b="1" dirty="0">
                <a:solidFill>
                  <a:srgbClr val="FFFFFF">
                    <a:lumMod val="75000"/>
                  </a:srgbClr>
                </a:solidFill>
              </a:endParaRPr>
            </a:p>
            <a:p>
              <a:pPr>
                <a:spcAft>
                  <a:spcPts val="350"/>
                </a:spcAft>
                <a:defRPr/>
              </a:pPr>
              <a:endParaRPr lang="en-US" b="1" dirty="0" smtClean="0">
                <a:solidFill>
                  <a:srgbClr val="FFFFFF">
                    <a:lumMod val="75000"/>
                  </a:srgbClr>
                </a:solidFill>
              </a:endParaRPr>
            </a:p>
            <a:p>
              <a:pPr>
                <a:spcAft>
                  <a:spcPts val="350"/>
                </a:spcAft>
              </a:pPr>
              <a:r>
                <a:rPr lang="en-GB" b="1" dirty="0" smtClean="0">
                  <a:solidFill>
                    <a:srgbClr val="FFFFFF">
                      <a:lumMod val="75000"/>
                    </a:srgbClr>
                  </a:solidFill>
                  <a:cs typeface="Arial" charset="0"/>
                </a:rPr>
                <a:t>7. Dementia Pathway</a:t>
              </a:r>
              <a:endParaRPr lang="en-GB" b="1" dirty="0">
                <a:solidFill>
                  <a:srgbClr val="FFFFFF">
                    <a:lumMod val="75000"/>
                  </a:srgbClr>
                </a:solidFill>
                <a:cs typeface="Arial" charset="0"/>
              </a:endParaRPr>
            </a:p>
            <a:p>
              <a:pPr>
                <a:spcAft>
                  <a:spcPts val="350"/>
                </a:spcAft>
                <a:defRPr/>
              </a:pPr>
              <a:endParaRPr lang="en-US" sz="1100" b="1" dirty="0" smtClean="0">
                <a:solidFill>
                  <a:srgbClr val="FFFFFF">
                    <a:lumMod val="75000"/>
                  </a:srgbClr>
                </a:solidFill>
              </a:endParaRPr>
            </a:p>
            <a:p>
              <a:pPr>
                <a:spcAft>
                  <a:spcPts val="350"/>
                </a:spcAft>
                <a:defRPr/>
              </a:pPr>
              <a:r>
                <a:rPr lang="en-US" b="1" dirty="0" smtClean="0">
                  <a:solidFill>
                    <a:srgbClr val="00ADC6"/>
                  </a:solidFill>
                </a:rPr>
                <a:t>8. Palliative care</a:t>
              </a:r>
              <a:endParaRPr lang="en-US" b="1" dirty="0">
                <a:solidFill>
                  <a:srgbClr val="00ADC6"/>
                </a:solidFill>
              </a:endParaRPr>
            </a:p>
          </p:txBody>
        </p:sp>
        <p:pic>
          <p:nvPicPr>
            <p:cNvPr id="17" name="Picture 6" descr="\\Cagmasrv1\sso$\Gestion_Deloitte\Global_Brand\- Templates\Icons\Iconography Deloitte\Icon_Laptop_DarkGreen.png"/>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3508469"/>
              <a:ext cx="336377" cy="3561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jsauvageau\Desktop\5.png"/>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5305152"/>
              <a:ext cx="336377" cy="41004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C:\Users\jsauvageau\Desktop\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5799" y="5973724"/>
              <a:ext cx="336377" cy="27401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6" descr="C:\Users\davichapman\Documents\Research Services\Icons Color Library\Icon_People_group_MBlue.png"/>
            <p:cNvPicPr>
              <a:picLocks noChangeAspect="1" noChangeArrowheads="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2845319"/>
              <a:ext cx="336377" cy="31241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1" descr="C:\Users\davichapman\Documents\Research Services\Icons Color Library\Icon_Capsule_DGray.png"/>
            <p:cNvPicPr>
              <a:picLocks noChangeAspect="1" noChangeArrowheads="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2235105"/>
              <a:ext cx="336377" cy="33574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C:\Users\jsauvageau\Desktop\4.png"/>
            <p:cNvPicPr>
              <a:picLocks noChangeAspect="1" noChangeArrowheads="1"/>
            </p:cNvPicPr>
            <p:nvPr/>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4207283"/>
              <a:ext cx="336377" cy="25951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7" descr="\\Cagmasrv1\sso$\Gestion_Deloitte\Global_Brand\- Templates\Icons\Iconography Deloitte\Icon_Stethoscope_Green.png"/>
            <p:cNvPicPr>
              <a:picLocks noChangeAspect="1" noChangeArrowheads="1"/>
            </p:cNvPicPr>
            <p:nvPr/>
          </p:nvPicPr>
          <p:blipFill>
            <a:blip r:embed="rId14" cstate="print">
              <a:duotone>
                <a:schemeClr val="bg2">
                  <a:shade val="45000"/>
                  <a:satMod val="135000"/>
                </a:schemeClr>
                <a:prstClr val="white"/>
              </a:duotone>
              <a:extLst>
                <a:ext uri="{BEBA8EAE-BF5A-486C-A8C5-ECC9F3942E4B}">
                  <a14:imgProps xmlns:a14="http://schemas.microsoft.com/office/drawing/2010/main">
                    <a14:imgLayer r:embed="rId1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35799" y="1567616"/>
              <a:ext cx="336377" cy="38257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8" descr="C:\Users\jsauvageau\Desktop\3.png"/>
            <p:cNvPicPr>
              <a:picLocks noChangeAspect="1" noChangeArrowheads="1"/>
            </p:cNvPicPr>
            <p:nvPr/>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4806321"/>
              <a:ext cx="336377" cy="3027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609280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3388932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26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Case study: </a:t>
            </a:r>
            <a:r>
              <a:rPr lang="en-GB" sz="2000" dirty="0"/>
              <a:t>P</a:t>
            </a:r>
            <a:r>
              <a:rPr lang="en-GB" sz="2000" dirty="0" smtClean="0"/>
              <a:t>alliative care</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49</a:t>
            </a:fld>
            <a:endParaRPr lang="en-GB">
              <a:solidFill>
                <a:prstClr val="black"/>
              </a:solidFill>
            </a:endParaRPr>
          </a:p>
        </p:txBody>
      </p:sp>
      <p:sp>
        <p:nvSpPr>
          <p:cNvPr id="2" name="Text Placeholder 1"/>
          <p:cNvSpPr>
            <a:spLocks noGrp="1"/>
          </p:cNvSpPr>
          <p:nvPr>
            <p:ph type="body" sz="quarter" idx="13"/>
          </p:nvPr>
        </p:nvSpPr>
        <p:spPr>
          <a:xfrm>
            <a:off x="358774" y="1243308"/>
            <a:ext cx="8499600" cy="279180"/>
          </a:xfrm>
        </p:spPr>
        <p:txBody>
          <a:bodyPr/>
          <a:lstStyle/>
          <a:p>
            <a:r>
              <a:rPr lang="en-GB" dirty="0">
                <a:solidFill>
                  <a:prstClr val="black"/>
                </a:solidFill>
              </a:rPr>
              <a:t>The Midhurst MacMillan </a:t>
            </a:r>
            <a:r>
              <a:rPr lang="en-GB" dirty="0" smtClean="0">
                <a:solidFill>
                  <a:prstClr val="black"/>
                </a:solidFill>
              </a:rPr>
              <a:t>specialist </a:t>
            </a:r>
            <a:r>
              <a:rPr lang="en-GB" dirty="0">
                <a:solidFill>
                  <a:prstClr val="black"/>
                </a:solidFill>
              </a:rPr>
              <a:t>p</a:t>
            </a:r>
            <a:r>
              <a:rPr lang="en-GB" dirty="0" smtClean="0">
                <a:solidFill>
                  <a:prstClr val="black"/>
                </a:solidFill>
              </a:rPr>
              <a:t>alliative </a:t>
            </a:r>
            <a:r>
              <a:rPr lang="en-GB" dirty="0">
                <a:solidFill>
                  <a:prstClr val="black"/>
                </a:solidFill>
              </a:rPr>
              <a:t>c</a:t>
            </a:r>
            <a:r>
              <a:rPr lang="en-GB" dirty="0" smtClean="0">
                <a:solidFill>
                  <a:prstClr val="black"/>
                </a:solidFill>
              </a:rPr>
              <a:t>are </a:t>
            </a:r>
            <a:r>
              <a:rPr lang="en-GB" dirty="0">
                <a:solidFill>
                  <a:prstClr val="black"/>
                </a:solidFill>
              </a:rPr>
              <a:t>s</a:t>
            </a:r>
            <a:r>
              <a:rPr lang="en-GB" dirty="0" smtClean="0">
                <a:solidFill>
                  <a:prstClr val="black"/>
                </a:solidFill>
              </a:rPr>
              <a:t>ervice </a:t>
            </a:r>
            <a:r>
              <a:rPr lang="en-GB" dirty="0">
                <a:solidFill>
                  <a:prstClr val="black"/>
                </a:solidFill>
              </a:rPr>
              <a:t>gives patients the choice to die in their own </a:t>
            </a:r>
            <a:r>
              <a:rPr lang="en-GB" dirty="0" smtClean="0">
                <a:solidFill>
                  <a:prstClr val="black"/>
                </a:solidFill>
              </a:rPr>
              <a:t>home</a:t>
            </a:r>
            <a:endParaRPr lang="en-GB" dirty="0">
              <a:solidFill>
                <a:prstClr val="black"/>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128830120"/>
              </p:ext>
            </p:extLst>
          </p:nvPr>
        </p:nvGraphicFramePr>
        <p:xfrm>
          <a:off x="328138" y="1750910"/>
          <a:ext cx="8389194" cy="391074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17428"/>
                <a:gridCol w="7171766"/>
              </a:tblGrid>
              <a:tr h="408112">
                <a:tc>
                  <a:txBody>
                    <a:bodyPr/>
                    <a:lstStyle/>
                    <a:p>
                      <a:r>
                        <a:rPr lang="en-GB" sz="1000" dirty="0" smtClean="0">
                          <a:solidFill>
                            <a:schemeClr val="tx1"/>
                          </a:solidFill>
                          <a:latin typeface="+mj-lt"/>
                        </a:rPr>
                        <a:t>Name and source of literature</a:t>
                      </a:r>
                      <a:endParaRPr lang="en-GB" sz="1000"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l" eaLnBrk="1" hangingPunct="1"/>
                      <a:r>
                        <a:rPr lang="en-GB" sz="1000" b="0" dirty="0" smtClean="0">
                          <a:solidFill>
                            <a:schemeClr val="tx1"/>
                          </a:solidFill>
                          <a:latin typeface="+mj-lt"/>
                          <a:cs typeface="Arial" charset="0"/>
                        </a:rPr>
                        <a:t>Midhurst Macmillan</a:t>
                      </a:r>
                      <a:r>
                        <a:rPr lang="en-GB" sz="1000" b="0" baseline="0" dirty="0" smtClean="0">
                          <a:solidFill>
                            <a:schemeClr val="tx1"/>
                          </a:solidFill>
                          <a:latin typeface="+mj-lt"/>
                          <a:cs typeface="Arial" charset="0"/>
                        </a:rPr>
                        <a:t> Specialist Palliative Care Service – King’s Fund Review, August 2013</a:t>
                      </a:r>
                    </a:p>
                    <a:p>
                      <a:pPr algn="l" eaLnBrk="1" hangingPunct="1"/>
                      <a:r>
                        <a:rPr lang="en-GB" sz="1000" dirty="0" smtClean="0">
                          <a:hlinkClick r:id="rId7"/>
                        </a:rPr>
                        <a:t>http://www.kingsfund.org.uk/publications/midhurst-macmillan-community-specialist-palliative-care-service</a:t>
                      </a:r>
                      <a:endParaRPr lang="en-GB" sz="1000" b="0" dirty="0" smtClean="0">
                        <a:solidFill>
                          <a:schemeClr val="tx1"/>
                        </a:solidFill>
                        <a:latin typeface="+mj-lt"/>
                        <a:cs typeface="Arial" charset="0"/>
                      </a:endParaRPr>
                    </a:p>
                  </a:txBody>
                  <a:tcPr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1190177">
                <a:tc>
                  <a:txBody>
                    <a:bodyPr/>
                    <a:lstStyle/>
                    <a:p>
                      <a:r>
                        <a:rPr lang="en-GB" sz="1000" b="1" dirty="0" smtClean="0">
                          <a:solidFill>
                            <a:schemeClr val="tx1"/>
                          </a:solidFill>
                          <a:latin typeface="+mj-lt"/>
                        </a:rPr>
                        <a:t>Description of intervention</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l" eaLnBrk="1" hangingPunct="1"/>
                      <a:r>
                        <a:rPr lang="en-GB" sz="1000" b="0" dirty="0" smtClean="0">
                          <a:solidFill>
                            <a:schemeClr val="tx1"/>
                          </a:solidFill>
                          <a:latin typeface="+mj-lt"/>
                          <a:cs typeface="Arial" charset="0"/>
                        </a:rPr>
                        <a:t>The Midhurst</a:t>
                      </a:r>
                      <a:r>
                        <a:rPr lang="en-GB" sz="1000" b="0" baseline="0" dirty="0" smtClean="0">
                          <a:solidFill>
                            <a:schemeClr val="tx1"/>
                          </a:solidFill>
                          <a:latin typeface="+mj-lt"/>
                          <a:cs typeface="Arial" charset="0"/>
                        </a:rPr>
                        <a:t> Macmillan Specialist Palliative Care Service is a community-based, consultant-led palliative care model that allows many more people to die at home and many fewer to die in hospital. </a:t>
                      </a:r>
                      <a:r>
                        <a:rPr lang="en-GB" sz="1000" b="0" dirty="0" smtClean="0">
                          <a:solidFill>
                            <a:schemeClr val="tx1"/>
                          </a:solidFill>
                          <a:latin typeface="+mj-lt"/>
                          <a:cs typeface="Arial" charset="0"/>
                        </a:rPr>
                        <a:t>The</a:t>
                      </a:r>
                      <a:r>
                        <a:rPr lang="en-GB" sz="1000" b="0" baseline="0" dirty="0" smtClean="0">
                          <a:solidFill>
                            <a:schemeClr val="tx1"/>
                          </a:solidFill>
                          <a:latin typeface="+mj-lt"/>
                          <a:cs typeface="Arial" charset="0"/>
                        </a:rPr>
                        <a:t> service currently serves 150,000 people across three counties in rural Southern England and is funded jointly by the NHS and Macmillan Cancer Support. </a:t>
                      </a:r>
                    </a:p>
                    <a:p>
                      <a:pPr algn="l" eaLnBrk="1" hangingPunct="1"/>
                      <a:endParaRPr lang="en-GB" sz="1000" b="0" dirty="0" smtClean="0">
                        <a:solidFill>
                          <a:schemeClr val="tx1"/>
                        </a:solidFill>
                        <a:latin typeface="+mj-lt"/>
                        <a:cs typeface="Arial" charset="0"/>
                      </a:endParaRPr>
                    </a:p>
                    <a:p>
                      <a:pPr algn="l" eaLnBrk="1" hangingPunct="1"/>
                      <a:r>
                        <a:rPr lang="en-GB" sz="1000" b="0" dirty="0" smtClean="0">
                          <a:solidFill>
                            <a:schemeClr val="tx1"/>
                          </a:solidFill>
                          <a:latin typeface="+mj-lt"/>
                          <a:cs typeface="Arial" charset="0"/>
                        </a:rPr>
                        <a:t>‘Midhurst’ is able to maximise patient choice by providing as much treatment and support in the home or community as possible through a multidisciplinary community-based team.</a:t>
                      </a:r>
                      <a:r>
                        <a:rPr lang="en-GB" sz="1000" b="0" baseline="0" dirty="0" smtClean="0">
                          <a:solidFill>
                            <a:schemeClr val="tx1"/>
                          </a:solidFill>
                          <a:latin typeface="+mj-lt"/>
                          <a:cs typeface="Arial" charset="0"/>
                        </a:rPr>
                        <a:t> The scheme receives ~400 referrals a year, with 85% of these cancer patients.</a:t>
                      </a:r>
                      <a:endParaRPr lang="en-GB" sz="1000" b="0" dirty="0" smtClean="0">
                        <a:solidFill>
                          <a:schemeClr val="tx1"/>
                        </a:solidFill>
                        <a:latin typeface="+mj-lt"/>
                        <a:cs typeface="Arial"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617444">
                <a:tc>
                  <a:txBody>
                    <a:bodyPr/>
                    <a:lstStyle/>
                    <a:p>
                      <a:r>
                        <a:rPr lang="en-GB" sz="1000" b="1" dirty="0" smtClean="0">
                          <a:solidFill>
                            <a:schemeClr val="tx1"/>
                          </a:solidFill>
                          <a:latin typeface="+mj-lt"/>
                        </a:rPr>
                        <a:t>Clinical outcomes</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indent="-171450">
                        <a:buFont typeface="Arial" pitchFamily="34" charset="0"/>
                        <a:buChar char="•"/>
                      </a:pPr>
                      <a:r>
                        <a:rPr lang="en-GB" sz="1000" b="0" kern="1200" baseline="0" dirty="0" smtClean="0">
                          <a:solidFill>
                            <a:schemeClr val="tx1"/>
                          </a:solidFill>
                          <a:latin typeface="+mn-lt"/>
                          <a:ea typeface="+mn-ea"/>
                          <a:cs typeface="Arial" charset="0"/>
                        </a:rPr>
                        <a:t>Agreed care plans for 80% of patients, quarterly review of care plans</a:t>
                      </a:r>
                    </a:p>
                    <a:p>
                      <a:pPr marL="171450" indent="-171450">
                        <a:buFont typeface="Arial" pitchFamily="34" charset="0"/>
                        <a:buChar char="•"/>
                      </a:pPr>
                      <a:r>
                        <a:rPr lang="en-GB" sz="1000" b="0" kern="1200" baseline="0" dirty="0" smtClean="0">
                          <a:solidFill>
                            <a:schemeClr val="tx1"/>
                          </a:solidFill>
                          <a:latin typeface="+mn-lt"/>
                          <a:ea typeface="+mn-ea"/>
                          <a:cs typeface="Arial" charset="0"/>
                        </a:rPr>
                        <a:t>99% of patients allowed to die at home</a:t>
                      </a:r>
                    </a:p>
                    <a:p>
                      <a:pPr marL="171450" indent="-171450">
                        <a:buFont typeface="Arial" pitchFamily="34" charset="0"/>
                        <a:buChar char="•"/>
                      </a:pPr>
                      <a:r>
                        <a:rPr lang="en-GB" sz="1000" b="0" kern="1200" baseline="0" dirty="0" smtClean="0">
                          <a:solidFill>
                            <a:schemeClr val="tx1"/>
                          </a:solidFill>
                          <a:latin typeface="+mn-lt"/>
                          <a:ea typeface="+mn-ea"/>
                          <a:cs typeface="Arial" charset="0"/>
                        </a:rPr>
                        <a:t>Less frequent A&amp;E attendances for patients</a:t>
                      </a:r>
                    </a:p>
                    <a:p>
                      <a:pPr marL="171450" indent="-171450">
                        <a:buFont typeface="Arial" pitchFamily="34" charset="0"/>
                        <a:buChar char="•"/>
                      </a:pPr>
                      <a:r>
                        <a:rPr lang="en-GB" sz="1000" b="0" kern="1200" baseline="0" dirty="0" smtClean="0">
                          <a:solidFill>
                            <a:schemeClr val="tx1"/>
                          </a:solidFill>
                          <a:latin typeface="+mn-lt"/>
                          <a:ea typeface="+mn-ea"/>
                          <a:cs typeface="Arial" charset="0"/>
                        </a:rPr>
                        <a:t>Decreased hospital admissions</a:t>
                      </a:r>
                    </a:p>
                  </a:txBody>
                  <a:tcPr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617444">
                <a:tc>
                  <a:txBody>
                    <a:bodyPr/>
                    <a:lstStyle/>
                    <a:p>
                      <a:r>
                        <a:rPr lang="en-GB" sz="1000" b="1" dirty="0" smtClean="0">
                          <a:solidFill>
                            <a:schemeClr val="tx1"/>
                          </a:solidFill>
                          <a:latin typeface="+mj-lt"/>
                        </a:rPr>
                        <a:t>Financial outcomes</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dirty="0" smtClean="0">
                          <a:solidFill>
                            <a:schemeClr val="tx1"/>
                          </a:solidFill>
                          <a:latin typeface="+mj-lt"/>
                          <a:cs typeface="Arial" charset="0"/>
                        </a:rPr>
                        <a:t>~52% reductions in in-hospital deaths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dirty="0" smtClean="0">
                          <a:solidFill>
                            <a:schemeClr val="tx1"/>
                          </a:solidFill>
                          <a:latin typeface="+mj-lt"/>
                          <a:cs typeface="Arial" charset="0"/>
                        </a:rPr>
                        <a:t>~19% reduction in in-hospice deaths</a:t>
                      </a:r>
                    </a:p>
                  </a:txBody>
                  <a:tcPr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617444">
                <a:tc>
                  <a:txBody>
                    <a:bodyPr/>
                    <a:lstStyle/>
                    <a:p>
                      <a:r>
                        <a:rPr lang="en-GB" sz="1000" b="1" dirty="0" smtClean="0">
                          <a:solidFill>
                            <a:schemeClr val="tx1"/>
                          </a:solidFill>
                          <a:latin typeface="+mj-lt"/>
                        </a:rPr>
                        <a:t>Relevance to Any town health system</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tx1"/>
                          </a:solidFill>
                          <a:latin typeface="+mj-lt"/>
                          <a:cs typeface="Arial" charset="0"/>
                        </a:rPr>
                        <a:t>Effective palliative care solutions are still in their infancy across the UK and largely untested, with variations</a:t>
                      </a:r>
                      <a:r>
                        <a:rPr lang="en-GB" sz="1000" b="0" baseline="0" dirty="0" smtClean="0">
                          <a:solidFill>
                            <a:schemeClr val="tx1"/>
                          </a:solidFill>
                          <a:latin typeface="+mj-lt"/>
                          <a:cs typeface="Arial" charset="0"/>
                        </a:rPr>
                        <a:t> in both care and patient experience</a:t>
                      </a:r>
                      <a:r>
                        <a:rPr lang="en-GB" sz="1000" b="0" dirty="0" smtClean="0">
                          <a:solidFill>
                            <a:schemeClr val="tx1"/>
                          </a:solidFill>
                          <a:latin typeface="+mj-lt"/>
                          <a:cs typeface="Arial" charset="0"/>
                        </a:rPr>
                        <a:t>.</a:t>
                      </a:r>
                      <a:r>
                        <a:rPr lang="en-GB" sz="1000" b="0" baseline="0" dirty="0" smtClean="0">
                          <a:solidFill>
                            <a:schemeClr val="tx1"/>
                          </a:solidFill>
                          <a:latin typeface="+mj-lt"/>
                          <a:cs typeface="Arial"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baseline="0" dirty="0" smtClean="0">
                        <a:solidFill>
                          <a:schemeClr val="tx1"/>
                        </a:solidFill>
                        <a:latin typeface="+mj-lt"/>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smtClean="0">
                          <a:solidFill>
                            <a:schemeClr val="tx1"/>
                          </a:solidFill>
                          <a:latin typeface="+mj-lt"/>
                          <a:cs typeface="Arial" charset="0"/>
                        </a:rPr>
                        <a:t>Midhurst represents a model which provides best practice care, allows the patient control over their passing, and presents an affordable alternative to traditional hospice models.</a:t>
                      </a:r>
                      <a:endParaRPr lang="en-GB" sz="1000" b="0" dirty="0" smtClean="0">
                        <a:solidFill>
                          <a:schemeClr val="tx1"/>
                        </a:solidFill>
                        <a:latin typeface="+mj-lt"/>
                        <a:cs typeface="Arial"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r>
            </a:tbl>
          </a:graphicData>
        </a:graphic>
      </p:graphicFrame>
      <p:pic>
        <p:nvPicPr>
          <p:cNvPr id="8" name="Picture 8" descr="C:\Users\jsauvageau\Desktop\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115" y="95978"/>
            <a:ext cx="448019" cy="364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012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4348327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3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The short-listing exercise</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5</a:t>
            </a:fld>
            <a:endParaRPr lang="en-GB">
              <a:solidFill>
                <a:prstClr val="black"/>
              </a:solidFill>
            </a:endParaRPr>
          </a:p>
        </p:txBody>
      </p:sp>
      <p:sp>
        <p:nvSpPr>
          <p:cNvPr id="2" name="Text Placeholder 1"/>
          <p:cNvSpPr>
            <a:spLocks noGrp="1"/>
          </p:cNvSpPr>
          <p:nvPr>
            <p:ph type="body" sz="quarter" idx="13"/>
          </p:nvPr>
        </p:nvSpPr>
        <p:spPr>
          <a:xfrm>
            <a:off x="358774" y="1243308"/>
            <a:ext cx="8499600" cy="463846"/>
          </a:xfrm>
        </p:spPr>
        <p:txBody>
          <a:bodyPr/>
          <a:lstStyle/>
          <a:p>
            <a:r>
              <a:rPr lang="en-GB" dirty="0">
                <a:solidFill>
                  <a:prstClr val="black"/>
                </a:solidFill>
              </a:rPr>
              <a:t>We have used four criteria to short-list from a long list of interventions. The process for selecting </a:t>
            </a:r>
            <a:r>
              <a:rPr lang="en-GB" dirty="0" smtClean="0">
                <a:solidFill>
                  <a:prstClr val="black"/>
                </a:solidFill>
              </a:rPr>
              <a:t>high  </a:t>
            </a:r>
            <a:r>
              <a:rPr lang="en-GB" dirty="0">
                <a:solidFill>
                  <a:prstClr val="black"/>
                </a:solidFill>
              </a:rPr>
              <a:t>i</a:t>
            </a:r>
            <a:r>
              <a:rPr lang="en-GB" dirty="0" smtClean="0">
                <a:solidFill>
                  <a:prstClr val="black"/>
                </a:solidFill>
              </a:rPr>
              <a:t>mpact </a:t>
            </a:r>
            <a:r>
              <a:rPr lang="en-GB" dirty="0">
                <a:solidFill>
                  <a:prstClr val="black"/>
                </a:solidFill>
              </a:rPr>
              <a:t>i</a:t>
            </a:r>
            <a:r>
              <a:rPr lang="en-GB" dirty="0" smtClean="0">
                <a:solidFill>
                  <a:prstClr val="black"/>
                </a:solidFill>
              </a:rPr>
              <a:t>nterventions </a:t>
            </a:r>
            <a:r>
              <a:rPr lang="en-GB" dirty="0">
                <a:solidFill>
                  <a:prstClr val="black"/>
                </a:solidFill>
              </a:rPr>
              <a:t>included input from </a:t>
            </a:r>
            <a:r>
              <a:rPr lang="en-GB" dirty="0" smtClean="0">
                <a:solidFill>
                  <a:prstClr val="black"/>
                </a:solidFill>
              </a:rPr>
              <a:t>subject </a:t>
            </a:r>
            <a:r>
              <a:rPr lang="en-GB" dirty="0">
                <a:solidFill>
                  <a:prstClr val="black"/>
                </a:solidFill>
              </a:rPr>
              <a:t>m</a:t>
            </a:r>
            <a:r>
              <a:rPr lang="en-GB" dirty="0" smtClean="0">
                <a:solidFill>
                  <a:prstClr val="black"/>
                </a:solidFill>
              </a:rPr>
              <a:t>atter </a:t>
            </a:r>
            <a:r>
              <a:rPr lang="en-GB" dirty="0">
                <a:solidFill>
                  <a:prstClr val="black"/>
                </a:solidFill>
              </a:rPr>
              <a:t>e</a:t>
            </a:r>
            <a:r>
              <a:rPr lang="en-GB" dirty="0" smtClean="0">
                <a:solidFill>
                  <a:prstClr val="black"/>
                </a:solidFill>
              </a:rPr>
              <a:t>xperts </a:t>
            </a:r>
            <a:r>
              <a:rPr lang="en-GB" dirty="0">
                <a:solidFill>
                  <a:prstClr val="black"/>
                </a:solidFill>
              </a:rPr>
              <a:t>and </a:t>
            </a:r>
            <a:r>
              <a:rPr lang="en-GB" dirty="0" smtClean="0">
                <a:solidFill>
                  <a:prstClr val="black"/>
                </a:solidFill>
              </a:rPr>
              <a:t>national </a:t>
            </a:r>
            <a:r>
              <a:rPr lang="en-GB" dirty="0">
                <a:solidFill>
                  <a:prstClr val="black"/>
                </a:solidFill>
              </a:rPr>
              <a:t>c</a:t>
            </a:r>
            <a:r>
              <a:rPr lang="en-GB" dirty="0" smtClean="0">
                <a:solidFill>
                  <a:prstClr val="black"/>
                </a:solidFill>
              </a:rPr>
              <a:t>linical leads  </a:t>
            </a:r>
            <a:r>
              <a:rPr lang="en-GB" dirty="0">
                <a:solidFill>
                  <a:prstClr val="black"/>
                </a:solidFill>
              </a:rPr>
              <a:t>to further refine the </a:t>
            </a:r>
            <a:r>
              <a:rPr lang="en-GB" dirty="0" smtClean="0">
                <a:solidFill>
                  <a:prstClr val="black"/>
                </a:solidFill>
              </a:rPr>
              <a:t>list</a:t>
            </a:r>
            <a:endParaRPr lang="en-GB" dirty="0">
              <a:solidFill>
                <a:prstClr val="black"/>
              </a:solidFill>
            </a:endParaRPr>
          </a:p>
        </p:txBody>
      </p:sp>
      <p:sp>
        <p:nvSpPr>
          <p:cNvPr id="9" name="Oval 8"/>
          <p:cNvSpPr/>
          <p:nvPr/>
        </p:nvSpPr>
        <p:spPr>
          <a:xfrm>
            <a:off x="243599" y="1961339"/>
            <a:ext cx="252000" cy="252000"/>
          </a:xfrm>
          <a:prstGeom prst="ellipse">
            <a:avLst/>
          </a:prstGeom>
          <a:solidFill>
            <a:schemeClr val="accent4"/>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white"/>
                </a:solidFill>
              </a:rPr>
              <a:t>1</a:t>
            </a:r>
            <a:endParaRPr lang="en-GB" sz="1200" dirty="0">
              <a:solidFill>
                <a:prstClr val="white"/>
              </a:solidFill>
            </a:endParaRPr>
          </a:p>
        </p:txBody>
      </p:sp>
      <p:sp>
        <p:nvSpPr>
          <p:cNvPr id="10" name="Oval 9"/>
          <p:cNvSpPr/>
          <p:nvPr/>
        </p:nvSpPr>
        <p:spPr>
          <a:xfrm>
            <a:off x="243599" y="2672944"/>
            <a:ext cx="252000" cy="252000"/>
          </a:xfrm>
          <a:prstGeom prst="ellipse">
            <a:avLst/>
          </a:prstGeom>
          <a:solidFill>
            <a:schemeClr val="accent4"/>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white"/>
                </a:solidFill>
              </a:rPr>
              <a:t>2</a:t>
            </a:r>
            <a:endParaRPr lang="en-GB" sz="1200" dirty="0">
              <a:solidFill>
                <a:prstClr val="white"/>
              </a:solidFill>
            </a:endParaRPr>
          </a:p>
        </p:txBody>
      </p:sp>
      <p:sp>
        <p:nvSpPr>
          <p:cNvPr id="11" name="Oval 10"/>
          <p:cNvSpPr/>
          <p:nvPr/>
        </p:nvSpPr>
        <p:spPr>
          <a:xfrm>
            <a:off x="243599" y="3249008"/>
            <a:ext cx="252000" cy="252000"/>
          </a:xfrm>
          <a:prstGeom prst="ellipse">
            <a:avLst/>
          </a:prstGeom>
          <a:solidFill>
            <a:schemeClr val="accent4"/>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white"/>
                </a:solidFill>
              </a:rPr>
              <a:t>3</a:t>
            </a:r>
            <a:endParaRPr lang="en-GB" sz="1200" dirty="0">
              <a:solidFill>
                <a:prstClr val="white"/>
              </a:solidFill>
            </a:endParaRPr>
          </a:p>
        </p:txBody>
      </p:sp>
      <p:sp>
        <p:nvSpPr>
          <p:cNvPr id="3" name="AutoShape 17" descr="data:image/jpeg;base64,/9j/4AAQSkZJRgABAQAAAQABAAD/2wCEAAkGBhQQERUUEBQUFBUVFxYXFRcWGBcYGBgUGBcWFxQXGBkYHSceGBkjGhgUHy8gIycpLiwsHR8xNTAqNSYsLCkBCQoKDgwOGg8PGi0jHyQrKi8wKiwqLCkwLzAsKi0tNCwsNDAsNSwpLCwsLCosLCwsLCwsNCwqLCwpLCwsLCwsLP/AABEIAJEBXAMBIgACEQEDEQH/xAAcAAEAAgIDAQAAAAAAAAAAAAAABgcDBQECBAj/xABJEAACAQIDBQUDCQYEAwgDAAABAgMAEQQSIQUGBzFRE0FhcYEikaEUMkJScpKxssEjM2JzgqJTY8LRFTTSJDVDRIOTs/AWFyX/xAAaAQEAAwEBAQAAAAAAAAAAAAAAAQIDBAUG/8QAMxEAAgIBAwIEBAUDBQEAAAAAAAECAxEEEiExQQUTImEUUaGxcYGRwfAjMmI0QnLh8RX/2gAMAwEAAhEDEQA/ALxpSlAKUpQClKUApSsHy2PNkzpm+rmGb3XvQjKRnpSlCRSlKAUpSgFKUoBSlKAUrBicdHELyOiDqzBfxNdMLtSGU2iljc9EdWPwNRkruWcZPVSlKksKVibFIObqPMiu0cobVSD5G9CMo70pShIpSlAKUpQClKUApSlAKUpQClKUApSlAKUpQClKUApSlAR7f3GvDgZWjYq3sLmBsQGdQbHu0uKqGDeHExsGWeUEaj22I9QTYjwNWvxJ/wC75PtR/nWqYNcd7e4+c8UnJXLD7L7s+gZ9qLFh+3lNlVA7W8QNB4kmwqAw8W37UZ4VEN9bElwvW/InwsK9XEnaOXBYeIH95lY/ZRR/qZT6VWdWssaeEaa7W2QsUIPGMZLs302mU2fJJC1iwQKwP0XZRcH7JOtUorEG40N73HO/W/Wp7LtDtNgWJuUdY/uyAr/aVqA1S2W5p+xy+I2+ZOEv8Uy194N5ZI9kxSBiJZljXMNCCVu7DobKfK9VY2IYm5ZiepJvUx32YrgNnJ/lZj9yO35jUV2R2fbxdv8Aus69pe/zLjNy15dKixtvBXWzlO1Rb6JfVHEG1JozdJZV+y7D8DVwbgY2ebBh8SSxLNkYjUxi1ieuubXpatFFtfYqsLRp5mGQj3EfpU8wsyuitGQUYAqRyKkaW9K2qjh9T09BRsk35ifsmZag/FDbrwRRxRMUaUksVNjkUcrjUXJHuNTiqc4m43tMcy90SInqRnP5vhV7XiJ0eI2uuh478EXadjzZj5k1lw20ZI2DI7qVIIsx5jlXv3X2P8qmKWvaKVvUIQn95StRXFz1Pl8SilP5/sfQuzcaJ4Y5V5Oit7wDao1v7vgcGgjht20guCdcics1u8k3A8j0154ZY7tMCFPOJ2T0+evwa3pVb747QM+Nma+gcov2U9kfgT611zs9Ca7n0Wq1bjpoyj1l/GarE4lpWLyMzsebMSSfU0aN4yCQyNzFwVPgR3+tSTh9gY2xJlnKrHAue7kBc5Nkvfp7R8wK9PETemLGNGkHtLGWJe1rk2Flvrl059/przbfTubPEVK8l2ylz2XzJTw53qfFI0U5zSRgEMebIdNepBsL99xVfb1bWebFTEuxUSOFGY2CqSosOQ0FSbhNs5u0lnIIQJ2YPViysbeQUe8VApXzMSe8k+83q85NwWTp1F05aatS75+h1tXp2djpIJFeBmVwRbL3npYfOB5W76km6GO2fHEwxyBpM5KkozexlW3LxzVOt3Mfs6WTLg1iEgBOkRRrDmQSo69aiFee5XT6RWYasSfy7kljJIBIsbC46Gu1KV3H1QpSlAKUpQClKUApSlAKUpQClKUApSlAKUpQClKUApSlARziFDm2fNbuyN7pFJ+F6pSvobaODE0UkbcnRlP9QIvXz/jcI0MjRyCzISrDxH6VyXrlM+e8Xg98Z+2Da7z7fGL+T2BHZQojX/xPpkeGi14cfstoY4XblMhceFnZbeOgU/1V5sNhmkdUQXZiFUdSTYVZPEXYITAwFNfk+VCf4GUKT95U99ZpOScjijXK+Nlr7Jfz9CGw7RA2bJDcXOIjYDvymNrm3S6L7600cZYhRqSQB5nQV1qT8PNiHEYtWI9iG0jHuzD92PMtr5A1VeppGMFK+cYfkbPinHkOFjHJImA9Co/01CIYS7BUBLMQqgcySbAe+pxxb/5iH+WfzmoThMSYpEkW2ZGVhfldSCL+FxVrP72ba3HxEs9OPsbvC7g42Q27Ar4uVUD439wNXDsXZ/yfDxRXv2aKpPUgan31VCcTMaGvmjI6GMW+GvxqwNy97vl6PmTJJHlzAaqQ17EX1HI6VtU4J8Hp+Hy00ZuNbeX8ySVQW8eJ7TFzv1le3kGIHwAq/Ca+c3e5J6m/v1pf2I8Yl6YL8TYbE29Lg3LwZQzLlJZc2lwfxArXsbknrVnbg7nwyYQSYmJXaRiy5hqEFgvvIJ9RUU3+2IuFxZEahY3VXQDkPosB6gn1rJwaimedbpbYURsk+Pl8skg4RYv2p4+oRx6Eq34rVfTvmZj1JPvN6lvCyW2OI+tE49xQ/pUTxCZXYdGI9xIqG/QvzItk3p6/Zy/Yx16tmNEJVOIDtFf2whAa3hf8NPMVI929zxjsFIyELMkhCE8mGRTkPTXke6ovisK8TlJFKspsVIsQarhrkwlVOtRm1wy+djvA0CfJcvZWsuXkOotzBvzvrfnVBMLG3Spfwxx0q4sRoSY3VjIO4ZR7LeBvlHrWo3v2ScNi5UIsrMXTxRySLeWo9K1m90Uzv1dnxFELEsYbX2Omx91cRi1LQIGUHKTmRbGwPJiDyIqwNw9x5MJI02IK5ipVVU3tcgkk8r6WsL99QHd7eqbAluxKlWtmVhdSRyOhBB8jUjXi5NbWCI+RYf71EHBcvqRo56WvE553L9C06V0ifMoPUA++u9dp9OKUpQClKUApSlAKUpQClKUApSlAKUpQClKUApSlAKUpQCo9vJuRBjTnfMklrZ0tcjuDAix/Hxr17x7yR4GLPJqToiDmzfoB3nu9wqvzxaxGa4ihy/V9u9vtZufpWU5xXEjh1Wo08f6dvPsTLdzcODBN2ilpJOQZ7ezfnlAGh8dTW82hgVnieKQXV1KnyPePEc6jcHEjDHDGZrqwOUxaFy9rgL1X+LT36VDdocUMW7fsskS9wChjbxLc/QCo3wisIylqtLRBRj0fZfz7nvj4RyZzmnQJfQhSWI8jYA+pqf7E2HFg4hHCLDmSdWZu9mPeagu7PE9zII8ZlysbCQDLlJ5Zhyt4i1vGrKpWodYltFDTNOdK5+prts7AhxiZZ0zW+aeTKf4SNR+FQ7F8IkJ/ZYhlHR0DfEFfwrd7872NgI07MK0kjGwa5AVR7RsCO8qPWoWvFbF96wH+hv8ArqJuGcSMtXZpN+21ZZsY+EDX9rEi3hGb/Fqmu727cWBjKQ3JY3dm1Zj3X6AdwFQzZnFolgMRCoUkAshPsjrla9x61Y4N+VTWodYmujhpXmVK5/P9zmoavCzC9pmLSlb37O4y/ZuBmt638aku1dsw4VM87hB3X5k9FA1J8qic3FrDg2WKZh19gfC9Wm4f7jXUy0+UrscE3jjCgKoAAAAA0AA0AHhWo3m3Wjx8YWQlWUko62uL8xrzB008BXg2RxFwmIYLmaJjoBIAAT0DAke+1SiremSNVKq+GFhojW6u40eBZnDtJIRlzEAALcEgAdbDW9a/bXC+GeVpI5GiLksy2DLmOpI1BFzra9b7ePeWLAx55NSdEQc2Pf5Ad5qCLxcmzXMMWTpds1vtcvhWUvLj6WcV70dSVU1+XJOd1t21wEJjVy+Zy5JAGpCiwA7rKKybc3ZgxgtOlyPmuNHHkengbiu2wd4IsZD2sZt3Mp5ow5g/jfpWq2jxHwcLZc7SEc+zXMPvEgH0JrTMVH2Oly08akm1t7Hs3b3QhwGYxZmZ+bPYnKOSiwAA7/H3Vn2/u3DjUCzLqPmuujLfnY9PA6Vi2Fvfh8YSsLnOBfIwytbqO4+hNerbm3I8HF2sxNrgAAXLMb2AHWwPuotu32LRVHlYWNn0IJieELX/AGeIUj+NCD7wdfdXfA8IzmBnnBUHVUU3I6ZidPca9sfFuAtZoZQvX2D62vUq2xtxMNh2na7KACAvNsxAUC/W4rJRrfKOGGn0U8yj268s2CrYWHdXNV/g+LSNIqyQMikgZg4a19LkZRp61YFbRkpdD0KdRXcn5bzgUrgm1QpuLGFvpHOfHKn/AF0clHqTbfXVje8ZJtStVu9vJFjo2eEOArZSHABvYHuJFtetbWpTzyjSE1NbovgUpVebw8U8kjJhERgpsZHuQT35VBFx4316VEpKPUyu1FdCzNlh0qnP/wBnY2980flkFvxv8asjc/eA47DCVgFcMyOFvbMLG4vyuCpqsbFJ4RjRrqr5bY5ybulcM1hc6WqHycUsIJClpSoNu0CjL5gXzEenpVnJLqdFl1dWN7xkmNKw4TFpMivGwZGF1YciKj2+2+PyBUCKHkkvbNfKqi12NtTqbAefSpcklliy2FcN8nwSelVZsnipP2qjELGYyQGyqVKg6Zhqb252q0garGal0M9Pqa703Dsc0pSrnSKUpQClKxYqfIjOfoqW9wJoQ3gpnf7bBxGMfX2Ij2aDu9n559Wv6WqOVy7liSeZ1PmdTUk3K3VXHtMHJUIns2/xGuEv4Cx0rz+ZyPjcT1Nrx1bI1SuWWxseY5+dSrh1sNMVPIJlDIsR0P1mIUHzAzEeNRFZeDOqp2zUF1ZFKu3cPaZnwMRY3ZLxt5poP7ctUtiYCjsh5qxU+YJB/CrK4T4u2HnU8kcP5Apr+StKXiR6Hhc3C/b80yN8StpdrjmUHSJVQefzm+LW9Kj+z9lyYguIlzFEaRvsLa58TqNK6Y/FmWV5Dzd2c/1En9amHDfa2GwwmbESKjPlVQQT7IuW5DvJHuqv90uTnW3Uah73hNvkhFXdu7tlRs2OeQ6JF7R7/wBndT6nL8apTEKA7BTdQxCnqtzY+6plFjj/AMBZR/j5D5FhJVqpbW/wNdBb5Upv/F/QjW3dtyYyZpZTz+avci9yj/7qda19KtXdbh3hxAkmIXtJHUMQSQq5hcAAEX0OpN6rGLmzCmizVTeHz3bKqq39w9tsdnGScm0OcZjzMaAMPO1yvpW0TcrBA3+TReov+Na/iDIINnOkYChiiAKAAAWBIAGg0BraMHXmR61GknpN1rl0T4Kr23tmTFzNLKdTyHcq9yjwFeClb7eLAdnh8CwGjwN97OWb84rn5eWeJiVm6b7c/U1EGPkRHRHZVksHANgwF7A+81gpUix257RYCPFl9XK+xbkjXym9+fLu7/CiTZEYTsTxzhfQ0uzce0EqSobMjBh425jyIuPWrO4oyB8DGy8jKjDyMclv0qqasbe6TNsbCE/5HwicfpWkH6ZI7dLN+TbH2yVzVm744nNsbDn6ww9/uEn4iqyqf7xyX2JhPtRj3LKP0qIdH+BXSPFdq/xK/r6H2fNnijb6yKfeoNfPNX5u0+bB4c9YYvyLWlHVnZ4O/VJeyPbiWsjHop/A186ivoXajWhlPSN/ymvnoUv7E+MdYfn+xaPCM/sJv5i/kFT6q/4RH9lP9tfymrArar+xHpaD/Tx/nci/ETbZw2EYKbPKezXqARdz93T1FUzU24rbQz4pIgdIkv8A1Obn+0JUX2Hh1kxMKuQFMiZiSAMtwWuT4Xrmte6WDw9fY7dRtXbgwY3BtDI0bizKbEeNT/hFjf38RP1JAPerf6KjvEJF+XO8bKyyKj3Uhhe2Ui477rf1rvw4x3ZY+ME2EgaM+ozL/coqI+mZXT/0dWl2zj9iwuIe0TDgZMpsZLRj+o+1/aGqlqtLi5LbDwr1lJ9yN/1VVtTc/UX8Uk3fj5JE64Ybx9lIcNIfZkN4790neP6h8QOtduLn7+H+W35qgiOVIKkggggjmCNQR41vN6d5PlwgZhaRIysnQtm+cPAjXwqN/o2sotTu0zpl1WMfqaGvoLYs2fDwsebRRk+ZQGvn6r83bH/Y8P8AyYvyLWlHVnV4Q/XL8EbKlKV1H0IpSlAK1+8H/K4i3+DL+Rq2FYcZh+0jdD9JWX7wI/WofQrNZi0fO9WTwgX2cSfGIe4Sf71XmIwTxsyOrBlJBBB0I51ZvCbBssErsCA8gAuLXCrqR4XNcdS9Z8v4dF/Er2z9iD75bHOGxcqkWVmLxnuKMb6eRJHpUw4RYUhJ5LaFkQH7IYn8wqeYvARzC0saSAcg6hgD6iu8GHWNQqKqqOQUAAeQGlbxqxLJ61Xh6rv81Pjnj8SiN6I8uMxA/wA6T4sT+tb/AHKxHZ4HaLf5aAebCVf1FeTf3ZTrj5LIxEhV0sCb3UA2tz9oEVKd39zpE2ZiEcZZcQCQp0Iyj9mp6Em/lesIxe549zzKaZ/ETwum77PBV9b/AGHuTiMZF2sPZ5cxX2mINxa/cdNa052fIHydm+e9suVs1+lrXq7t0NknC4OKNxZ7FnHRmJYj0vb0qK4bnyZ6HSq+bU08IpLaOAaCV4pLZkOU21F/DwqUbEwxl2Ri1GpjlWQeQCZv7Q1ZuKOxWjxPbgHJKBc9wkUZbHpdQp99b/hXgCMJKzj2ZXIAPJlChT5i5Yehq0YetxNaNM1qZVdsP9MFVVbu5+/MEkCRzSLFKihTnIUNlFgysdNR3c73qD74bmSYJyyAtATdWGuW/wBF+hHXv89KjVVjJ1s56rbdFY01+RfU+9GFQXbEQjydSfcCTUU4gbYixWAzYeQOFmQNa+mj2uCARzFVhVjbublyNs3EK4yvPlaNW0I7PVL35ZiSPKtPMlPKwd8dZbq1KtR4wyuaspNhHH7GgEdjLEGKeOVmVkv3XAHqBVbzRFGKuCrKbEHQgjmCO6rp4fYNosBEHBBOdgDzCsxK+8WPrVKlltM5vDa/MnKEujX7oqCDY0zyiJYn7Qm2UqQQfG40A6mrP4gYURbLEY5IYVHktgPwqZ1F+JOHZ8A+UE5WRjb6obU+nOtfL2RZ6K0S09NmHnKKZqxN71y7GwY/k/8Awuf1qvsPAZGCILsxCgDvJNhVrcSNmkbOQJqIWjJ+yFMd/itYwXpkzzNJBuq1r5FTVO9s67Cw38wfjMKglWJtLBMdhQgKxIKPYAk5Szm/lZhUQ7/gZ6RNxs/4v7orup7sfigMPBHEYC3ZoFzdoBewte2XSoERXZIyxsoJPQC5+FVjJx6GFN9lLzW8FoYHiGuN7SDsWjZopcpzBhcIxsdBbQGqsFWFw83PlEhnnQxrkZUDCzEuLFrHUALfnzvUI2lsyTDSGOZSrKbaiwNu8HvB6irz3NJyOrVO6dcJ2+/b8CacMNuQwLMs8iRlijLnNgQAQbE6X5VYGE2/h5myxTxO3cqupJ8hfWqBrYbAzfKoMly3ax2++KtC1pJGul8RlXGNe3K/7PXvriM+PxBPc+X7gC/pWkAvUp3z3ZnTFysIndJHLqyKWHtG5BtyINxY1u+GW7UsczTzRsihCqZwVJZiLkA62AHPxquxylgw+Gst1Di1jLfOCuytu6s2CxRikSReaMrDzUgj8Kubfnd84zClYxeRCHQdSLgrfxBPraqf/wCDz5snYy5uWXI97+VqicHBkanST080lz74J3xTxIlgwrobq5ZlPgUUj4Gq4qxdqbtYiTZMKtGRLAxOQasYjfuH0rEG3ge+oAmCkY5VRyegVifdapsznJbXqcrd7XVL7Hp2tsV8N2ecezLGkiN3EMoJHmCbEeXWvBV5Nu9HicFFDiFItHH4MjhALjoRyquNrcNsVCx7JRMncyEBreKk3B8r1M6muUX1Ph9lfqgsp/QiqoWIA1J0A8Tyq/JwcPhGCmxihNj4pHofhUA3J3BlE6zYpOzSMhlVrZmcfN0HJQddegqysXhxJG6Hk6sp8mBB/GtaYNJs9Dw3TzhCUpLDfQoM7anJzGaa55ntHv8AjU94XbcnlkljlkaRQgYZyWIOYDQnW1jyqFbX3ZxGFYiWNrDk4BKEdQw09DrU24TbLdRNM6kBsqJcWva5Yi/d83Xz6VlXnecGiVq1Ki8+5YlKUrtPqBSlKA4tSo3vtvd8hjAQBpZL5AeQA5s3XoB3+lVbLvBjMS/76d2PJULD3Kmg91ZTtUXg8/Ua+FMtmMsvelQjhzPjD2i4sTZAFKGYMGzXNwC2pFvd615eJe9EkLRwQOyNbO5U2Njoi3H9RPpU+Ytu40eriqfOkmvYsCuaqbcze/EDGRx4iV3ST2bOb2LC8ZF9dTl9DVh707YOEwskygFlyhQeV2YKL+V70jYpLJNOrhbW7OmOpta5qo92+Ic6Tr8qkMkTmz5gPYv9IWAsB3jpepbxOxrx4IdmxXPIqsVNrrlc2uO4kCoVicW0Uhrq51Ssj27EtZQRYi46GuVUDQaCqu4UYpziJVLMV7LNYk2zB0ANutia43p4kSvI0eDOSMHLnABZzyuL/NXpbX8KjzVt3MovEK/KVsljPbqWkQDzrS4rczByG7YeO/8ACCn5CKguxdl7VkmjZ3xCLmUs0khAy3BN1La6d1q5323vxKY2SOCVkVMqgLbVsoJOo1Nzb0qHYsZkik9ZB177a3jOOUT/AAG6+FgOaKCNWHJrXYeRa5FbWqkXEbZJ/wDM+qqPxFSLfDeifB4WCMkDEyIO0YW9mwGcjuuWNr8ufhUqxJdMF69XXGEpbHFL2wS+bZsLuHeONnHJiiltOViRevVVFzbOx0sJxDid4/nZ2YnT61ib28bWqW8NN6ZZJDhpmLjKWjZjdhltdbnUixvrytURtTeMYKU6+MrFBwcc9H8yx64ZgOelCao3bu3p9oT2uxDNliiHIXNlFuRY6XNXnPYdGr1a06XGW+iLthiTmgXzUD8RWR1BFiLg8weVqq7cTY2MwuMUPFIkbBhJcexbKSt7aXzWtWgwm0ZP+IBw7hmxAucx5GWxB8LaWqnm4XKOb/6G2MXKGMvGP4vct7/8XwubN8nhuTe+ReY9K2YFDVSbgbambaCh5ZGEgkzBmJBIRmBsdOYq7kotLHU6bboUTjBR/ufb+e5amLxcUYBldEvyLsq3+9TC4uOQfsnRh/Ayn8tU9vW7YvabxlucqwpfUKLhOXS9z61zt/dGfZmSUSKQWyh4yysGsSPgDyNZ+a+cLg5JeITzJxhmMXjOS6KxywqwswDDoQCPcaiOzN+MuzRiZ/adSY7DTtJB83yuNT5HyqDT7z4/GOezebnokGZQL8h7GvXmTV5WpG9uvrglhNtrOC2X3cwrc8PAf/TT/amH2BhoW7SOGKNhf2gqgjSx17tKrLd7fbE4WcR4lndMwWRZbl01tcFvaBHO3I/Gu++u15sbjThoiSiv2aoDYNINGZuutxryA86r5kcZxyYfHU7N8YerOMY5yWlDtWF2ypLGzdFdSfcDevVVN7b4eT4SHti6OFsWCZrrra4uBcA2qYbi72GXCSHEMS2GF2Y6lo7EqT1b2WHoOtWjY84ksG1Osk5+XbHa8ZJpXFUzi96sbj5skLOuYnJFEcthz1IsTYcyTbyrHjptobOde0klQsLreTOrW53FyD3aGq+cvlwZPxOPMlBuK7l11xVV7xbVxmLgw88ImCMjCQQl7dqrsrEhdbEAEXqIz4mdDaR5lPOzM4NvU0ldjsLfE1B8QbXz6H0HSqP2JDjmljMIxF8ym/7QLa41JOmW3Wrwq8J7ux16XU/EJva1gUpStDrFKUoBSlKAUpSgKg4pOTjrHkIky+V2J+N6lXCqFBhGZbZzIwc9+gGUHwtr6mueIe6L4tVlgF5YxlK97pz0v9IG+nfc+FVnBi8RhHIRpYG5MPaQ6dQefrXI3snlnztknpdU7JRyn+5f5NULt/aXyrFySE2V3sD0QeyvLooFSXdnaeOmjxLs8ska4eUAtcjtCBly9WGvL9ajm7GwzjMQkWoU3LsNcqgE36c7D1pZLfhIay96lQjBPl9/0PTvdjIGxKyYN7qEjAOVlytGMo+cB9FUqc757SGI2QJR/wCJ2RPgcwzD0YEelRnfPcNcDEssTu4zZXzAaXHsnQcri3qK67JmfEbJxECAu0MiOANTkZrtYDXQhj61HKbT7orF2VzsrmsOUW8L8P8A0iIQkEgGwtc9L8r1v8dvUZsBHhpAS0cilX7jGFYAHvzC4Hl8dvw22N2z4hZoyY2iCNcEC5YEAH6wtfwtWv29uBicO57NGmjJ9lkGY26Mo1B+FUUZKOUcsabo1eZDpLKZk3HDLFjpE5rhmAPQtc3/ALSa1m58IbHYcHl2in7t2HxAqyNwt2Dh8K4nWzzn21PMJbKqnxsWPrUC25uxiNnTZ0DFFbNHKouBY3XN3Kw8dDV3FpJnRZp51V1Ta4XX9cl1Wqit6JiMfOw5iZrf0tp+FbrZXEbGtKi+xLmYLkyAE3NtCtiDWo3sw7w46ZnUreVnS40ZS2ZSD3jyqbJqa4NNdqY6itOGeGb7ZHETGyTxoVRwzKpUIQbEgGxB0sO+sfFlv+1xjpCvxeSsuH4sYgsA0MTXPJc4Y+A1OvpWDiiS2KibKRmgSwPO+Z7jzF7VDeYPnJW2xT00kpuXK6rBrl38xXYPAzKyuuS5UBlQjKVXLYWtpqDapZwx3aCD5UzqxZSqBTfKLjNm6NoBbu9a2+8+5UOJhdkjVJwt1ZRYlgL2YDQ35X51EuFOPdcS8QuUdCzDuVlIs3hoSPd0qyTjNbuTWFc6dTBXPd8mWsapfe/dGTAyl0BMJa6Ov0NbhWt80juPfp36Vc5qpsbxIn7SdSiPE5ZVSRbFV+aAbHpzB778qvdtxydfiXlOCVjw+zJBuHvycQRh8T+9t7D/AFwNSG/jtrfv17+dd4wmDFue+Odj92Qn9K2G4eAeXHQ5AbIc7Hoqjv8AM2HrW94gbly9s2IgQuj6uqi7K/ebDUqeenI3rF7pQz8jzZO6/TKb5cX9Cw8ZtFRhnmBBQRs4PcVy5gaqPh0P/wChD4CS/wD7TitSu0MR2ZgDy9mT+79q3O/zfPW1TzhrupJE7YidCnslY1YWbW2ZiDqBYWF+pq+52SRr50tZfXtjjby/5+RDtvYoxbRmkW2ZMQzC/K6yXF/C4rLj9t4vajrGR2hBuqRrYAnQsf8AcnStlNu/M+1jeFypxOckqchj7TMSSRYjL/tVswYZUFkVVHRQAPhURrcs8kUaSdzmnJqOeV8ypd9cAcJh8JhibkCSR7cjIxHwHtAeFe7YUWKi2Yr4Bbu8rmQgKz5R7KhQ3MaefxrtxchPawPY5cjLfuzZr287GpRw3QjZ8VxzMhHlnbWpUf6jRpXTnVzgsrEeMduhA9lbpYvGYkPiEkUFg0skgKkgWuADzNhYWGlZN3HC7a9vT9tONfrHtAPibVb1qqviDutLFiGxMKsUchmKXvHIOZNtQCRe/W/hUyr2LKJv0nw8Y2QzJqWWT/euRRgsRm5dk49SpC/Eiqn3bkK4fHW5GAA+ZkAHwLVjm2vjceBCWlmFx7IUcxyLZQL26tU82PuMYdnzxNYzTob25AgExpfvseZ8T0qG3Y8orKctZbvrTSSf2ZVuElkRs0RZWUE3QkEDvNxrat1sbYmI2o5vMrMlr9q7Fgp71FjcX6d/S9Z9wcHmx4jlXmkyup00KEMCO7pWPaezp9kYsMl7A3jc/NdD9Fu69tCPXoayS4y+h59deIKyeXHOGi3Nh7IXCwJChuEHM95JJY+FyTVW8T5s2PI+rHGPxb/VVnbu7bGMw6zKpXNcEHuYaGx+kL99VZxEgY7RksrHMI8tgdf2ajTrqDyre3GxYPX8Ra+Gjs6ZX6YLS3Xa+Cw38mP8graV4NgYcx4WBGFmWKMEHuIQXHvvXvrddD1KuILPyQpSlSaClKUApSlAKUpQCurIDzAPnXalAcAV1jhVb5QBfnYAXrvSgOssQYEMAQeYIuD5g11gwyxiyKqjooAHuFZKUIwuopSlCRSlKAxJhkU3CqD1AAPvrtLCrCzAMOhAI9xrvShGEeeDZ8aG6Rop6qqg/AVklwyuQWVWKm6kgGx6i/KslKDaugrokQW+UAX52AFz413pQkVrNobs4bENmmhjZvrWsx8yLE1s6VDSfUrKMZLElk8mztkxYdcsEaRg88otc+J5n1r10pUkpJLCFKUoSKUpQHV4wwsQCOh1rkC3KuaUApSlAKUpQHQQKGLBRmOhNhcjpfnXLICLEAjxrtSgwcAW5VzalKAUpSgFKUoBSlKAUpSgFKUoBSlKAUpSgFKUoBSlKAUpSgFKUoBSlKAUpSgFKUoBSlKAUpSgFKUoBSlKAUpSgFKUoBSlKAUpSgFKUoBSlKAUpSgFKUoD/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TextBox 27"/>
          <p:cNvSpPr txBox="1"/>
          <p:nvPr/>
        </p:nvSpPr>
        <p:spPr>
          <a:xfrm>
            <a:off x="601009" y="1943899"/>
            <a:ext cx="8193367" cy="2816156"/>
          </a:xfrm>
          <a:prstGeom prst="rect">
            <a:avLst/>
          </a:prstGeom>
          <a:noFill/>
        </p:spPr>
        <p:txBody>
          <a:bodyPr wrap="square" lIns="0" tIns="0" rIns="0" bIns="0" rtlCol="0">
            <a:spAutoFit/>
          </a:bodyPr>
          <a:lstStyle/>
          <a:p>
            <a:pPr algn="just">
              <a:spcBef>
                <a:spcPts val="600"/>
              </a:spcBef>
            </a:pPr>
            <a:r>
              <a:rPr lang="en-GB" sz="1100" dirty="0" smtClean="0">
                <a:solidFill>
                  <a:prstClr val="black"/>
                </a:solidFill>
                <a:cs typeface="Arial" pitchFamily="34" charset="0"/>
              </a:rPr>
              <a:t>The interventions are fully impact assessed </a:t>
            </a:r>
            <a:r>
              <a:rPr lang="en-GB" sz="1100" dirty="0">
                <a:solidFill>
                  <a:prstClr val="black"/>
                </a:solidFill>
                <a:cs typeface="Arial" pitchFamily="34" charset="0"/>
              </a:rPr>
              <a:t>from both </a:t>
            </a:r>
            <a:r>
              <a:rPr lang="en-GB" sz="1100" dirty="0" smtClean="0">
                <a:solidFill>
                  <a:prstClr val="black"/>
                </a:solidFill>
                <a:cs typeface="Arial" pitchFamily="34" charset="0"/>
              </a:rPr>
              <a:t>a quality and finance perspective. Outcomes are clearly articulated, realised and easily measurable for modelling purposes.</a:t>
            </a:r>
          </a:p>
          <a:p>
            <a:pPr algn="just">
              <a:spcBef>
                <a:spcPts val="600"/>
              </a:spcBef>
            </a:pPr>
            <a:endParaRPr lang="en-GB" sz="1100" dirty="0">
              <a:solidFill>
                <a:prstClr val="black"/>
              </a:solidFill>
              <a:cs typeface="Arial" pitchFamily="34" charset="0"/>
            </a:endParaRPr>
          </a:p>
          <a:p>
            <a:pPr algn="just">
              <a:spcBef>
                <a:spcPts val="600"/>
              </a:spcBef>
            </a:pPr>
            <a:r>
              <a:rPr lang="en-GB" sz="1100" dirty="0" smtClean="0">
                <a:solidFill>
                  <a:prstClr val="black"/>
                </a:solidFill>
                <a:cs typeface="Arial" pitchFamily="34" charset="0"/>
              </a:rPr>
              <a:t>The outcomes derived from the interventions would contribute to the quality and financial challenge indicated previously in this report – interventions where one benefits to the detriment of the other were excluded.</a:t>
            </a:r>
          </a:p>
          <a:p>
            <a:pPr algn="just">
              <a:spcBef>
                <a:spcPts val="600"/>
              </a:spcBef>
            </a:pPr>
            <a:endParaRPr lang="en-GB" sz="1100" dirty="0">
              <a:solidFill>
                <a:prstClr val="black"/>
              </a:solidFill>
              <a:cs typeface="Arial" pitchFamily="34" charset="0"/>
            </a:endParaRPr>
          </a:p>
          <a:p>
            <a:pPr algn="just">
              <a:spcBef>
                <a:spcPts val="600"/>
              </a:spcBef>
            </a:pPr>
            <a:r>
              <a:rPr lang="en-GB" sz="1100" dirty="0" smtClean="0">
                <a:solidFill>
                  <a:prstClr val="black"/>
                </a:solidFill>
                <a:cs typeface="Arial" pitchFamily="34" charset="0"/>
              </a:rPr>
              <a:t>The narrative around the intervention is clearly articulated, so that an Any town health system could easily implement the interventions.</a:t>
            </a:r>
          </a:p>
          <a:p>
            <a:pPr algn="just">
              <a:spcBef>
                <a:spcPts val="600"/>
              </a:spcBef>
            </a:pPr>
            <a:endParaRPr lang="en-GB" sz="1100" dirty="0">
              <a:solidFill>
                <a:prstClr val="black"/>
              </a:solidFill>
              <a:cs typeface="Arial" pitchFamily="34" charset="0"/>
            </a:endParaRPr>
          </a:p>
          <a:p>
            <a:pPr algn="just">
              <a:spcBef>
                <a:spcPts val="600"/>
              </a:spcBef>
            </a:pPr>
            <a:r>
              <a:rPr lang="en-GB" sz="1100" dirty="0" smtClean="0">
                <a:solidFill>
                  <a:prstClr val="black"/>
                </a:solidFill>
                <a:cs typeface="Arial" pitchFamily="34" charset="0"/>
              </a:rPr>
              <a:t>The intervention is easily scalable to a broad population group (i.e. no interventions targeting ‘niche’ population groups that are unlikely to exist in large numbers across many health economies) – this ensures the intervention produces a high impact.</a:t>
            </a:r>
          </a:p>
          <a:p>
            <a:pPr marL="171450" indent="-171450" algn="just">
              <a:spcBef>
                <a:spcPts val="600"/>
              </a:spcBef>
              <a:buFont typeface="Arial" pitchFamily="34" charset="0"/>
              <a:buChar char="•"/>
            </a:pPr>
            <a:endParaRPr lang="en-GB" sz="1100" dirty="0" smtClean="0">
              <a:solidFill>
                <a:prstClr val="black"/>
              </a:solidFill>
              <a:cs typeface="Arial" pitchFamily="34" charset="0"/>
            </a:endParaRPr>
          </a:p>
          <a:p>
            <a:pPr marL="285750" indent="-285750" algn="just">
              <a:spcBef>
                <a:spcPts val="600"/>
              </a:spcBef>
              <a:buFont typeface="Arial" pitchFamily="34" charset="0"/>
              <a:buChar char="•"/>
            </a:pPr>
            <a:endParaRPr lang="en-GB" sz="1100" dirty="0">
              <a:solidFill>
                <a:prstClr val="black"/>
              </a:solidFill>
              <a:cs typeface="Arial" pitchFamily="34" charset="0"/>
            </a:endParaRPr>
          </a:p>
        </p:txBody>
      </p:sp>
      <p:sp>
        <p:nvSpPr>
          <p:cNvPr id="29" name="Oval 28"/>
          <p:cNvSpPr/>
          <p:nvPr/>
        </p:nvSpPr>
        <p:spPr>
          <a:xfrm>
            <a:off x="243599" y="3933056"/>
            <a:ext cx="252000" cy="252000"/>
          </a:xfrm>
          <a:prstGeom prst="ellipse">
            <a:avLst/>
          </a:prstGeom>
          <a:solidFill>
            <a:schemeClr val="accent4"/>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white"/>
                </a:solidFill>
              </a:rPr>
              <a:t>4</a:t>
            </a:r>
            <a:endParaRPr lang="en-GB" sz="1200" dirty="0">
              <a:solidFill>
                <a:prstClr val="white"/>
              </a:solidFill>
            </a:endParaRPr>
          </a:p>
        </p:txBody>
      </p:sp>
    </p:spTree>
    <p:extLst>
      <p:ext uri="{BB962C8B-B14F-4D97-AF65-F5344CB8AC3E}">
        <p14:creationId xmlns:p14="http://schemas.microsoft.com/office/powerpoint/2010/main" val="34613046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40912797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29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Impact of interventions on quality: palliative care</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50</a:t>
            </a:fld>
            <a:endParaRPr lang="en-GB" dirty="0">
              <a:solidFill>
                <a:prstClr val="black"/>
              </a:solidFill>
            </a:endParaRPr>
          </a:p>
        </p:txBody>
      </p:sp>
      <p:sp>
        <p:nvSpPr>
          <p:cNvPr id="2" name="Text Placeholder 1"/>
          <p:cNvSpPr>
            <a:spLocks noGrp="1"/>
          </p:cNvSpPr>
          <p:nvPr>
            <p:ph type="body" sz="quarter" idx="13"/>
          </p:nvPr>
        </p:nvSpPr>
        <p:spPr>
          <a:xfrm>
            <a:off x="358774" y="1243308"/>
            <a:ext cx="8499600" cy="279180"/>
          </a:xfrm>
        </p:spPr>
        <p:txBody>
          <a:bodyPr/>
          <a:lstStyle/>
          <a:p>
            <a:r>
              <a:rPr lang="en-GB" dirty="0">
                <a:solidFill>
                  <a:prstClr val="black"/>
                </a:solidFill>
              </a:rPr>
              <a:t>Palliative Care </a:t>
            </a:r>
            <a:r>
              <a:rPr lang="en-GB" b="0" dirty="0">
                <a:solidFill>
                  <a:prstClr val="black"/>
                </a:solidFill>
              </a:rPr>
              <a:t>– </a:t>
            </a:r>
            <a:r>
              <a:rPr lang="en-GB" b="0" dirty="0">
                <a:solidFill>
                  <a:prstClr val="black"/>
                </a:solidFill>
                <a:cs typeface="Arial" charset="0"/>
              </a:rPr>
              <a:t>Midhurst Macmillan Specialist Palliative Care Service </a:t>
            </a:r>
            <a:endParaRPr lang="en-GB" b="0" dirty="0">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685282598"/>
              </p:ext>
            </p:extLst>
          </p:nvPr>
        </p:nvGraphicFramePr>
        <p:xfrm>
          <a:off x="358775" y="1484784"/>
          <a:ext cx="8391600" cy="470510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350000"/>
                <a:gridCol w="2246400"/>
                <a:gridCol w="651600"/>
                <a:gridCol w="3470400"/>
                <a:gridCol w="673200"/>
              </a:tblGrid>
              <a:tr h="378297">
                <a:tc>
                  <a:txBody>
                    <a:bodyPr/>
                    <a:lstStyle/>
                    <a:p>
                      <a:pPr algn="ctr"/>
                      <a:r>
                        <a:rPr lang="en-GB" sz="800" b="1" dirty="0" smtClean="0">
                          <a:solidFill>
                            <a:schemeClr val="tx1"/>
                          </a:solidFill>
                          <a:latin typeface="+mj-lt"/>
                        </a:rPr>
                        <a:t>Ambition</a:t>
                      </a:r>
                      <a:endParaRPr lang="en-GB" sz="800" b="1" dirty="0">
                        <a:solidFill>
                          <a:schemeClr val="tx1"/>
                        </a:solidFill>
                        <a:latin typeface="+mj-lt"/>
                      </a:endParaRPr>
                    </a:p>
                  </a:txBody>
                  <a:tcPr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800" b="1" i="0" dirty="0" smtClean="0">
                          <a:solidFill>
                            <a:schemeClr val="tx1"/>
                          </a:solidFill>
                          <a:latin typeface="+mj-lt"/>
                          <a:cs typeface="Arial" charset="0"/>
                        </a:rPr>
                        <a:t>CCG Indicator</a:t>
                      </a:r>
                    </a:p>
                  </a:txBody>
                  <a:tcPr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800" b="1" i="0" dirty="0" smtClean="0">
                          <a:solidFill>
                            <a:schemeClr val="tx1"/>
                          </a:solidFill>
                          <a:latin typeface="+mj-lt"/>
                          <a:cs typeface="Arial" charset="0"/>
                        </a:rPr>
                        <a:t>Indicator Number</a:t>
                      </a:r>
                    </a:p>
                  </a:txBody>
                  <a:tcPr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800" b="1" i="0" dirty="0" smtClean="0">
                          <a:solidFill>
                            <a:schemeClr val="tx1"/>
                          </a:solidFill>
                          <a:latin typeface="+mj-lt"/>
                          <a:cs typeface="Arial" charset="0"/>
                        </a:rPr>
                        <a:t>Effect of Intervention</a:t>
                      </a:r>
                    </a:p>
                  </a:txBody>
                  <a:tcPr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800" b="1" i="0" dirty="0" smtClean="0">
                          <a:solidFill>
                            <a:schemeClr val="tx1"/>
                          </a:solidFill>
                          <a:latin typeface="+mj-lt"/>
                          <a:cs typeface="Arial" charset="0"/>
                        </a:rPr>
                        <a:t>Effect on Quality</a:t>
                      </a:r>
                    </a:p>
                  </a:txBody>
                  <a:tcPr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4812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rPr>
                        <a:t>1. </a:t>
                      </a:r>
                      <a:r>
                        <a:rPr lang="en-GB" sz="800" dirty="0" smtClean="0"/>
                        <a:t>Secure additional years of life</a:t>
                      </a:r>
                      <a:endParaRPr lang="en-GB" sz="800" b="1" dirty="0">
                        <a:solidFill>
                          <a:schemeClr val="tx1"/>
                        </a:solidFill>
                        <a:latin typeface="+mj-lt"/>
                      </a:endParaRP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l" eaLnBrk="1" hangingPunct="1">
                        <a:buFont typeface="Arial" pitchFamily="34" charset="0"/>
                        <a:buNone/>
                      </a:pPr>
                      <a:r>
                        <a:rPr lang="en-GB" sz="800" b="0" dirty="0" smtClean="0">
                          <a:solidFill>
                            <a:schemeClr val="tx1"/>
                          </a:solidFill>
                          <a:latin typeface="+mn-lt"/>
                          <a:cs typeface="Arial" charset="0"/>
                        </a:rPr>
                        <a:t>Potential years of life lost (PYLL) from causes considered amenable to healthcare - Adults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r>
                        <a:rPr lang="en-GB" sz="800" b="0" dirty="0" smtClean="0">
                          <a:solidFill>
                            <a:schemeClr val="tx1"/>
                          </a:solidFill>
                          <a:latin typeface="+mj-lt"/>
                          <a:cs typeface="Arial" charset="0"/>
                        </a:rPr>
                        <a:t>1.1</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rowSpan="2">
                  <a:txBody>
                    <a:bodyPr/>
                    <a:lstStyle/>
                    <a:p>
                      <a:pPr marL="0" indent="0" algn="l" eaLnBrk="1" hangingPunct="1">
                        <a:buFont typeface="Arial" pitchFamily="34" charset="0"/>
                        <a:buNone/>
                      </a:pPr>
                      <a:r>
                        <a:rPr lang="en-GB" sz="800" b="0" dirty="0" smtClean="0">
                          <a:solidFill>
                            <a:schemeClr val="tx1"/>
                          </a:solidFill>
                          <a:latin typeface="+mj-lt"/>
                          <a:cs typeface="Arial" charset="0"/>
                        </a:rPr>
                        <a:t>This interaction</a:t>
                      </a:r>
                      <a:r>
                        <a:rPr lang="en-GB" sz="800" b="0" baseline="0" dirty="0" smtClean="0">
                          <a:solidFill>
                            <a:schemeClr val="tx1"/>
                          </a:solidFill>
                          <a:latin typeface="+mj-lt"/>
                          <a:cs typeface="Arial" charset="0"/>
                        </a:rPr>
                        <a:t> does not target a change in Ambition 1, with a focus instead on quality of care at the end of a patient’s life</a:t>
                      </a:r>
                      <a:endParaRPr lang="en-GB" sz="800" b="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rowSpan="2">
                  <a:txBody>
                    <a:bodyPr/>
                    <a:lstStyle/>
                    <a:p>
                      <a:pPr marL="0" indent="0" algn="l" eaLnBrk="1" hangingPunct="1">
                        <a:buFont typeface="Arial" pitchFamily="34" charset="0"/>
                        <a:buNone/>
                      </a:pPr>
                      <a:endParaRPr lang="en-GB" sz="800" b="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48120">
                <a:tc vMerge="1">
                  <a:txBody>
                    <a:bodyPr/>
                    <a:lstStyle/>
                    <a:p>
                      <a:endParaRPr lang="en-GB"/>
                    </a:p>
                  </a:txBody>
                  <a:tcPr/>
                </a:tc>
                <a:tc>
                  <a:txBody>
                    <a:bodyPr/>
                    <a:lstStyle/>
                    <a:p>
                      <a:pPr marL="0" indent="0" algn="l" eaLnBrk="1" hangingPunct="1">
                        <a:buFont typeface="Arial" pitchFamily="34" charset="0"/>
                        <a:buNone/>
                      </a:pPr>
                      <a:r>
                        <a:rPr lang="en-GB" sz="800" b="0" dirty="0" smtClean="0">
                          <a:solidFill>
                            <a:schemeClr val="tx1"/>
                          </a:solidFill>
                          <a:latin typeface="+mn-lt"/>
                          <a:cs typeface="Arial" charset="0"/>
                        </a:rPr>
                        <a:t>Potential years of life lost (PYLL) from causes considered amenable to healthcare - Children and young people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indent="0" algn="ctr" eaLnBrk="1" hangingPunct="1">
                        <a:buFont typeface="Arial" pitchFamily="34" charset="0"/>
                        <a:buNone/>
                      </a:pPr>
                      <a:r>
                        <a:rPr lang="en-GB" sz="800" b="0" dirty="0" smtClean="0">
                          <a:solidFill>
                            <a:schemeClr val="tx1"/>
                          </a:solidFill>
                          <a:latin typeface="+mj-lt"/>
                          <a:cs typeface="Arial" charset="0"/>
                        </a:rPr>
                        <a:t>1.1</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r>
              <a:tr h="5717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rPr>
                        <a:t>2. </a:t>
                      </a:r>
                      <a:r>
                        <a:rPr lang="en-GB" sz="800" dirty="0" smtClean="0"/>
                        <a:t>Increase QoL for People with Long-Term Conditions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l" eaLnBrk="1" hangingPunct="1"/>
                      <a:r>
                        <a:rPr lang="en-GB" sz="800" b="0" dirty="0" smtClean="0">
                          <a:solidFill>
                            <a:schemeClr val="tx1"/>
                          </a:solidFill>
                          <a:latin typeface="+mn-lt"/>
                          <a:cs typeface="Arial" charset="0"/>
                        </a:rPr>
                        <a:t>Health-related quality of life for people with long-term conditions (EQ5D)</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ctr" eaLnBrk="1" hangingPunct="1"/>
                      <a:r>
                        <a:rPr lang="en-GB" sz="800" b="0" dirty="0" smtClean="0">
                          <a:solidFill>
                            <a:schemeClr val="tx1"/>
                          </a:solidFill>
                          <a:latin typeface="+mj-lt"/>
                          <a:cs typeface="Arial" charset="0"/>
                        </a:rPr>
                        <a:t>2</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l" eaLnBrk="1" hangingPunct="1"/>
                      <a:r>
                        <a:rPr lang="en-GB" sz="800" b="0" dirty="0" smtClean="0">
                          <a:solidFill>
                            <a:schemeClr val="tx1"/>
                          </a:solidFill>
                          <a:latin typeface="+mj-lt"/>
                          <a:cs typeface="Arial" charset="0"/>
                        </a:rPr>
                        <a:t>There is strong qualitative evidence of improved HRQoL for patients using this</a:t>
                      </a:r>
                      <a:r>
                        <a:rPr lang="en-GB" sz="800" b="0" baseline="0" dirty="0" smtClean="0">
                          <a:solidFill>
                            <a:schemeClr val="tx1"/>
                          </a:solidFill>
                          <a:latin typeface="+mj-lt"/>
                          <a:cs typeface="Arial" charset="0"/>
                        </a:rPr>
                        <a:t> intervention</a:t>
                      </a:r>
                      <a:r>
                        <a:rPr lang="en-GB" sz="800" b="0" baseline="30000" dirty="0" smtClean="0">
                          <a:solidFill>
                            <a:schemeClr val="tx1"/>
                          </a:solidFill>
                          <a:latin typeface="+mj-lt"/>
                          <a:cs typeface="Arial" charset="0"/>
                        </a:rPr>
                        <a:t>1</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l" eaLnBrk="1" hangingPunct="1"/>
                      <a:endParaRPr lang="en-GB" sz="800" b="0" baseline="3000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48120">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rPr>
                        <a:t>3. </a:t>
                      </a:r>
                      <a:r>
                        <a:rPr lang="en-GB" sz="800" dirty="0" smtClean="0"/>
                        <a:t>Reduce unnecessary time spent in hospital</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800" dirty="0" smtClean="0"/>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n-lt"/>
                          <a:cs typeface="Arial" charset="0"/>
                        </a:rPr>
                        <a:t>Unplanned hospitalisation for chronic ambulatory care sensitive conditions (updated methodology)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2.6</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rowSpan="4">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kern="1200" dirty="0" smtClean="0">
                          <a:solidFill>
                            <a:schemeClr val="tx1"/>
                          </a:solidFill>
                          <a:latin typeface="+mn-lt"/>
                          <a:ea typeface="+mn-ea"/>
                          <a:cs typeface="Arial" charset="0"/>
                        </a:rPr>
                        <a:t>The intervention</a:t>
                      </a:r>
                      <a:r>
                        <a:rPr lang="en-GB" sz="800" b="0" kern="1200" baseline="0" dirty="0" smtClean="0">
                          <a:solidFill>
                            <a:schemeClr val="tx1"/>
                          </a:solidFill>
                          <a:latin typeface="+mn-lt"/>
                          <a:ea typeface="+mn-ea"/>
                          <a:cs typeface="Arial" charset="0"/>
                        </a:rPr>
                        <a:t> has produced a 52% decrease in the number of patients wishing to die at home who ultimately die in hospital. This represents a reduction in unnecessary time spent in hospital. However, based on the unavailability of cause of death data, it is not possible to directly map this effect onto any of the Ambition 3 indicators</a:t>
                      </a:r>
                      <a:r>
                        <a:rPr lang="en-GB" sz="800" b="0" kern="1200" baseline="30000" dirty="0" smtClean="0">
                          <a:solidFill>
                            <a:schemeClr val="tx1"/>
                          </a:solidFill>
                          <a:latin typeface="+mn-lt"/>
                          <a:ea typeface="+mn-ea"/>
                          <a:cs typeface="Arial" charset="0"/>
                        </a:rPr>
                        <a:t>1</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rowSpan="4">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800" b="0" kern="1200" baseline="30000" dirty="0" smtClean="0">
                        <a:solidFill>
                          <a:schemeClr val="tx1"/>
                        </a:solidFill>
                        <a:latin typeface="+mn-lt"/>
                        <a:ea typeface="+mn-ea"/>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48120">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n-lt"/>
                          <a:cs typeface="Arial" charset="0"/>
                        </a:rPr>
                        <a:t>Unplanned hospitalisation for asthma, diabetes and epilepsy in under 19s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2.7</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r>
              <a:tr h="348120">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n-lt"/>
                          <a:cs typeface="Arial" charset="0"/>
                        </a:rPr>
                        <a:t>Emergency admissions for acute conditions that should not usually require hospital admission (updated methodology)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3.1</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r>
              <a:tr h="348120">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n-lt"/>
                          <a:cs typeface="Arial" charset="0"/>
                        </a:rPr>
                        <a:t>Emergency admissions for children with lower respiratory tract infections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3.4</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r>
              <a:tr h="6119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t>4. Increase the proportion of older people living independently following discharge</a:t>
                      </a:r>
                      <a:endParaRPr lang="en-GB" sz="800" b="1" dirty="0">
                        <a:solidFill>
                          <a:schemeClr val="tx1"/>
                        </a:solidFill>
                        <a:latin typeface="+mj-lt"/>
                      </a:endParaRP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n-lt"/>
                          <a:cs typeface="Arial" charset="0"/>
                        </a:rPr>
                        <a:t>[Proxy] Proportion of older people (65 and over) who were still at home 91 days after discharge from hospital into reablement / rehabilitation services </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2B</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800" b="0" dirty="0" smtClean="0">
                          <a:solidFill>
                            <a:schemeClr val="tx1"/>
                          </a:solidFill>
                          <a:latin typeface="+mj-lt"/>
                          <a:cs typeface="Arial" charset="0"/>
                        </a:rPr>
                        <a:t>Whilst this intervention does not directly target a change in Ambition 4, it does give patients the ability to die outside</a:t>
                      </a:r>
                      <a:r>
                        <a:rPr lang="en-GB" sz="800" b="0" baseline="0" dirty="0" smtClean="0">
                          <a:solidFill>
                            <a:schemeClr val="tx1"/>
                          </a:solidFill>
                          <a:latin typeface="+mj-lt"/>
                          <a:cs typeface="Arial" charset="0"/>
                        </a:rPr>
                        <a:t> of a hospital if they desire</a:t>
                      </a:r>
                      <a:endParaRPr lang="en-GB" sz="800" b="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800" b="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63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rPr>
                        <a:t>5. </a:t>
                      </a:r>
                      <a:r>
                        <a:rPr lang="en-GB" sz="800" dirty="0" smtClean="0"/>
                        <a:t>Reduce poor hospital care feedback</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n-lt"/>
                          <a:cs typeface="Arial" charset="0"/>
                        </a:rPr>
                        <a:t>Patient experience of hospital care</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cs typeface="Arial" charset="0"/>
                        </a:rPr>
                        <a:t>4b</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cs typeface="Arial" charset="0"/>
                        </a:rPr>
                        <a:t>The intervention almost doubled the number of patients</a:t>
                      </a:r>
                      <a:r>
                        <a:rPr lang="en-GB" sz="800" b="0" baseline="0" dirty="0" smtClean="0">
                          <a:solidFill>
                            <a:schemeClr val="tx1"/>
                          </a:solidFill>
                          <a:latin typeface="+mj-lt"/>
                          <a:cs typeface="Arial" charset="0"/>
                        </a:rPr>
                        <a:t> able to die in their own homes; a major positive along the patient experience dimension</a:t>
                      </a:r>
                      <a:r>
                        <a:rPr lang="en-GB" sz="800" b="0" baseline="30000" dirty="0" smtClean="0">
                          <a:solidFill>
                            <a:schemeClr val="tx1"/>
                          </a:solidFill>
                          <a:latin typeface="+mj-lt"/>
                          <a:cs typeface="Arial" charset="0"/>
                        </a:rPr>
                        <a:t>1</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800" b="0" baseline="3000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363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t>7. Significantly reduce hospital avoidable deaths</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rPr>
                        <a:t>Hospital deaths attributable to problems in care</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algn="ctr"/>
                      <a:r>
                        <a:rPr lang="en-GB" sz="800" dirty="0" smtClean="0"/>
                        <a:t>5c</a:t>
                      </a:r>
                      <a:endParaRPr lang="en-GB" sz="800" dirty="0"/>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latin typeface="+mj-lt"/>
                          <a:cs typeface="Arial" charset="0"/>
                        </a:rPr>
                        <a:t>This intervention does not target a change in Ambition 7</a:t>
                      </a:r>
                    </a:p>
                  </a:txBody>
                  <a:tcPr marL="45720" marR="4572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800" b="0" dirty="0" smtClean="0">
                        <a:solidFill>
                          <a:schemeClr val="tx1"/>
                        </a:solidFill>
                        <a:latin typeface="+mj-lt"/>
                        <a:cs typeface="Arial" charset="0"/>
                      </a:endParaRPr>
                    </a:p>
                  </a:txBody>
                  <a:tcPr marL="45720" marR="45720"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r>
            </a:tbl>
          </a:graphicData>
        </a:graphic>
      </p:graphicFrame>
      <p:sp>
        <p:nvSpPr>
          <p:cNvPr id="9" name="TextBox 8"/>
          <p:cNvSpPr txBox="1"/>
          <p:nvPr/>
        </p:nvSpPr>
        <p:spPr>
          <a:xfrm>
            <a:off x="358775" y="6537709"/>
            <a:ext cx="8385853" cy="123111"/>
          </a:xfrm>
          <a:prstGeom prst="rect">
            <a:avLst/>
          </a:prstGeom>
          <a:noFill/>
        </p:spPr>
        <p:txBody>
          <a:bodyPr wrap="square" lIns="0" tIns="0" rIns="0" bIns="0" rtlCol="0">
            <a:spAutoFit/>
          </a:bodyPr>
          <a:lstStyle/>
          <a:p>
            <a:r>
              <a:rPr lang="en-GB" sz="800" b="1" dirty="0" smtClean="0">
                <a:solidFill>
                  <a:prstClr val="black"/>
                </a:solidFill>
                <a:cs typeface="Arial" pitchFamily="34" charset="0"/>
              </a:rPr>
              <a:t>Source: </a:t>
            </a:r>
            <a:r>
              <a:rPr lang="en-GB" sz="800" dirty="0" smtClean="0">
                <a:solidFill>
                  <a:prstClr val="black"/>
                </a:solidFill>
                <a:cs typeface="Arial" pitchFamily="34" charset="0"/>
              </a:rPr>
              <a:t>(1</a:t>
            </a:r>
            <a:r>
              <a:rPr lang="en-GB" sz="800" i="1" dirty="0">
                <a:solidFill>
                  <a:prstClr val="black"/>
                </a:solidFill>
                <a:cs typeface="Arial" pitchFamily="34" charset="0"/>
              </a:rPr>
              <a:t>) </a:t>
            </a:r>
            <a:r>
              <a:rPr lang="en-GB" sz="800" i="1" dirty="0" smtClean="0">
                <a:solidFill>
                  <a:prstClr val="black"/>
                </a:solidFill>
                <a:cs typeface="Arial" pitchFamily="34" charset="0"/>
              </a:rPr>
              <a:t>'Midhurst </a:t>
            </a:r>
            <a:r>
              <a:rPr lang="en-GB" sz="800" i="1" dirty="0">
                <a:solidFill>
                  <a:prstClr val="black"/>
                </a:solidFill>
                <a:cs typeface="Arial" pitchFamily="34" charset="0"/>
              </a:rPr>
              <a:t>Macmillan Community Specialist Palliative Care Service' </a:t>
            </a:r>
            <a:r>
              <a:rPr lang="en-GB" sz="800" dirty="0" smtClean="0">
                <a:solidFill>
                  <a:prstClr val="black"/>
                </a:solidFill>
                <a:cs typeface="Arial" pitchFamily="34" charset="0"/>
              </a:rPr>
              <a:t>(</a:t>
            </a:r>
            <a:r>
              <a:rPr lang="en-GB" sz="800" dirty="0">
                <a:solidFill>
                  <a:prstClr val="black"/>
                </a:solidFill>
                <a:cs typeface="Arial" pitchFamily="34" charset="0"/>
              </a:rPr>
              <a:t>The King's Fund, </a:t>
            </a:r>
            <a:r>
              <a:rPr lang="en-GB" sz="800" dirty="0" smtClean="0">
                <a:solidFill>
                  <a:prstClr val="black"/>
                </a:solidFill>
                <a:cs typeface="Arial" pitchFamily="34" charset="0"/>
              </a:rPr>
              <a:t>2013</a:t>
            </a:r>
            <a:r>
              <a:rPr lang="en-GB" sz="800" dirty="0">
                <a:solidFill>
                  <a:prstClr val="black"/>
                </a:solidFill>
                <a:cs typeface="Arial" pitchFamily="34" charset="0"/>
              </a:rPr>
              <a:t>)</a:t>
            </a:r>
            <a:endParaRPr lang="en-GB" sz="800" b="1" dirty="0">
              <a:solidFill>
                <a:prstClr val="black"/>
              </a:solidFill>
              <a:cs typeface="Arial" pitchFamily="34" charset="0"/>
            </a:endParaRPr>
          </a:p>
        </p:txBody>
      </p:sp>
      <p:pic>
        <p:nvPicPr>
          <p:cNvPr id="10" name="Picture 8" descr="C:\Users\jsauvageau\Desktop\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115" y="95978"/>
            <a:ext cx="448019" cy="36495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305801" y="4956914"/>
            <a:ext cx="239485" cy="208478"/>
          </a:xfrm>
          <a:prstGeom prst="rect">
            <a:avLst/>
          </a:prstGeom>
          <a:noFill/>
        </p:spPr>
        <p:txBody>
          <a:bodyPr wrap="square" lIns="0" tIns="0" rIns="0" bIns="0" rtlCol="0">
            <a:spAutoFit/>
          </a:bodyPr>
          <a:lstStyle/>
          <a:p>
            <a:r>
              <a:rPr lang="en-GB" sz="2400" dirty="0" smtClean="0">
                <a:solidFill>
                  <a:prstClr val="black"/>
                </a:solidFill>
                <a:cs typeface="Arial" pitchFamily="34" charset="0"/>
                <a:sym typeface="Wingdings 3"/>
              </a:rPr>
              <a:t>−</a:t>
            </a:r>
            <a:endParaRPr lang="en-GB" sz="2400" dirty="0">
              <a:solidFill>
                <a:prstClr val="black"/>
              </a:solidFill>
              <a:cs typeface="Arial" pitchFamily="34" charset="0"/>
            </a:endParaRPr>
          </a:p>
        </p:txBody>
      </p:sp>
      <p:sp>
        <p:nvSpPr>
          <p:cNvPr id="17" name="TextBox 16"/>
          <p:cNvSpPr txBox="1"/>
          <p:nvPr/>
        </p:nvSpPr>
        <p:spPr>
          <a:xfrm>
            <a:off x="8305801" y="2002659"/>
            <a:ext cx="239485" cy="369332"/>
          </a:xfrm>
          <a:prstGeom prst="rect">
            <a:avLst/>
          </a:prstGeom>
          <a:noFill/>
        </p:spPr>
        <p:txBody>
          <a:bodyPr wrap="square" lIns="0" tIns="0" rIns="0" bIns="0" rtlCol="0">
            <a:spAutoFit/>
          </a:bodyPr>
          <a:lstStyle/>
          <a:p>
            <a:r>
              <a:rPr lang="en-GB" sz="2400" dirty="0" smtClean="0">
                <a:solidFill>
                  <a:prstClr val="black"/>
                </a:solidFill>
                <a:cs typeface="Arial" pitchFamily="34" charset="0"/>
                <a:sym typeface="Wingdings 3"/>
              </a:rPr>
              <a:t>−</a:t>
            </a:r>
            <a:endParaRPr lang="en-GB" sz="2400" dirty="0">
              <a:solidFill>
                <a:prstClr val="black"/>
              </a:solidFill>
              <a:cs typeface="Arial" pitchFamily="34" charset="0"/>
            </a:endParaRPr>
          </a:p>
        </p:txBody>
      </p:sp>
      <p:sp>
        <p:nvSpPr>
          <p:cNvPr id="19" name="TextBox 18"/>
          <p:cNvSpPr txBox="1"/>
          <p:nvPr/>
        </p:nvSpPr>
        <p:spPr>
          <a:xfrm>
            <a:off x="8305801" y="5864319"/>
            <a:ext cx="239485" cy="369332"/>
          </a:xfrm>
          <a:prstGeom prst="rect">
            <a:avLst/>
          </a:prstGeom>
          <a:noFill/>
        </p:spPr>
        <p:txBody>
          <a:bodyPr wrap="square" lIns="0" tIns="0" rIns="0" bIns="0" rtlCol="0">
            <a:spAutoFit/>
          </a:bodyPr>
          <a:lstStyle/>
          <a:p>
            <a:r>
              <a:rPr lang="en-GB" sz="2400" dirty="0" smtClean="0">
                <a:solidFill>
                  <a:prstClr val="black"/>
                </a:solidFill>
                <a:cs typeface="Arial" pitchFamily="34" charset="0"/>
                <a:sym typeface="Wingdings 3"/>
              </a:rPr>
              <a:t>−</a:t>
            </a:r>
            <a:endParaRPr lang="en-GB" sz="2400" dirty="0">
              <a:solidFill>
                <a:prstClr val="black"/>
              </a:solidFill>
              <a:cs typeface="Arial" pitchFamily="34" charset="0"/>
            </a:endParaRPr>
          </a:p>
        </p:txBody>
      </p:sp>
      <p:sp>
        <p:nvSpPr>
          <p:cNvPr id="69" name="TextBox 68"/>
          <p:cNvSpPr txBox="1"/>
          <p:nvPr/>
        </p:nvSpPr>
        <p:spPr>
          <a:xfrm>
            <a:off x="8232180" y="5529402"/>
            <a:ext cx="313295" cy="246221"/>
          </a:xfrm>
          <a:prstGeom prst="rect">
            <a:avLst/>
          </a:prstGeom>
          <a:noFill/>
        </p:spPr>
        <p:txBody>
          <a:bodyPr wrap="square" lIns="0" tIns="0" rIns="0" bIns="0" rtlCol="0">
            <a:spAutoFit/>
          </a:bodyPr>
          <a:lstStyle/>
          <a:p>
            <a:r>
              <a:rPr lang="en-GB" sz="1600" b="1" dirty="0" smtClean="0">
                <a:solidFill>
                  <a:srgbClr val="92D050"/>
                </a:solidFill>
                <a:latin typeface="Arial" pitchFamily="34" charset="0"/>
                <a:cs typeface="Arial" pitchFamily="34" charset="0"/>
                <a:sym typeface="Wingdings 2"/>
              </a:rPr>
              <a:t></a:t>
            </a:r>
            <a:endParaRPr lang="en-GB" sz="1600" b="1" dirty="0">
              <a:solidFill>
                <a:srgbClr val="92D050"/>
              </a:solidFill>
              <a:latin typeface="Arial" pitchFamily="34" charset="0"/>
              <a:cs typeface="Arial" pitchFamily="34" charset="0"/>
            </a:endParaRPr>
          </a:p>
        </p:txBody>
      </p:sp>
      <p:pic>
        <p:nvPicPr>
          <p:cNvPr id="71" name="Picture 16" descr="C:\Users\jsauvageau\Desktop\4.png"/>
          <p:cNvPicPr>
            <a:picLocks noChangeAspect="1" noChangeArrowheads="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05752" y="2840361"/>
            <a:ext cx="183304" cy="159216"/>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6" descr="C:\Users\jsauvageau\Desktop\4.png"/>
          <p:cNvPicPr>
            <a:picLocks noChangeAspect="1" noChangeArrowheads="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05752" y="3953168"/>
            <a:ext cx="183304" cy="159216"/>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p:cNvGrpSpPr/>
          <p:nvPr/>
        </p:nvGrpSpPr>
        <p:grpSpPr>
          <a:xfrm>
            <a:off x="1550669" y="6076376"/>
            <a:ext cx="7425162" cy="347932"/>
            <a:chOff x="1977729" y="6129310"/>
            <a:chExt cx="7425162" cy="347932"/>
          </a:xfrm>
        </p:grpSpPr>
        <p:grpSp>
          <p:nvGrpSpPr>
            <p:cNvPr id="32" name="Group 31"/>
            <p:cNvGrpSpPr/>
            <p:nvPr/>
          </p:nvGrpSpPr>
          <p:grpSpPr>
            <a:xfrm>
              <a:off x="1977729" y="6129310"/>
              <a:ext cx="7425162" cy="347932"/>
              <a:chOff x="1925973" y="6137936"/>
              <a:chExt cx="7425162" cy="347932"/>
            </a:xfrm>
          </p:grpSpPr>
          <p:grpSp>
            <p:nvGrpSpPr>
              <p:cNvPr id="35" name="Group 34"/>
              <p:cNvGrpSpPr/>
              <p:nvPr/>
            </p:nvGrpSpPr>
            <p:grpSpPr>
              <a:xfrm>
                <a:off x="1925973" y="6231021"/>
                <a:ext cx="6683800" cy="254847"/>
                <a:chOff x="2367160" y="6521998"/>
                <a:chExt cx="6683800" cy="254847"/>
              </a:xfrm>
            </p:grpSpPr>
            <p:sp>
              <p:nvSpPr>
                <p:cNvPr id="38" name="TextBox 37"/>
                <p:cNvSpPr txBox="1"/>
                <p:nvPr/>
              </p:nvSpPr>
              <p:spPr>
                <a:xfrm>
                  <a:off x="2367160" y="6576282"/>
                  <a:ext cx="1354559" cy="123111"/>
                </a:xfrm>
                <a:prstGeom prst="rect">
                  <a:avLst/>
                </a:prstGeom>
                <a:noFill/>
              </p:spPr>
              <p:txBody>
                <a:bodyPr wrap="square" lIns="0" tIns="0" rIns="0" bIns="0" rtlCol="0">
                  <a:spAutoFit/>
                </a:bodyPr>
                <a:lstStyle/>
                <a:p>
                  <a:r>
                    <a:rPr lang="en-GB" sz="800" b="1" dirty="0" smtClean="0">
                      <a:solidFill>
                        <a:prstClr val="black"/>
                      </a:solidFill>
                      <a:cs typeface="Arial" pitchFamily="34" charset="0"/>
                    </a:rPr>
                    <a:t>Strength of quality </a:t>
                  </a:r>
                  <a:r>
                    <a:rPr lang="en-GB" sz="800" b="1" dirty="0">
                      <a:solidFill>
                        <a:prstClr val="black"/>
                      </a:solidFill>
                      <a:cs typeface="Arial" pitchFamily="34" charset="0"/>
                    </a:rPr>
                    <a:t>b</a:t>
                  </a:r>
                  <a:r>
                    <a:rPr lang="en-GB" sz="800" b="1" dirty="0" smtClean="0">
                      <a:solidFill>
                        <a:prstClr val="black"/>
                      </a:solidFill>
                      <a:cs typeface="Arial" pitchFamily="34" charset="0"/>
                    </a:rPr>
                    <a:t>enefit:</a:t>
                  </a:r>
                  <a:endParaRPr lang="en-GB" sz="800" b="1" dirty="0">
                    <a:solidFill>
                      <a:prstClr val="black"/>
                    </a:solidFill>
                    <a:cs typeface="Arial" pitchFamily="34" charset="0"/>
                  </a:endParaRPr>
                </a:p>
              </p:txBody>
            </p:sp>
            <p:sp>
              <p:nvSpPr>
                <p:cNvPr id="39" name="TextBox 38"/>
                <p:cNvSpPr txBox="1"/>
                <p:nvPr/>
              </p:nvSpPr>
              <p:spPr>
                <a:xfrm>
                  <a:off x="7604820" y="6573341"/>
                  <a:ext cx="1446140" cy="123111"/>
                </a:xfrm>
                <a:prstGeom prst="rect">
                  <a:avLst/>
                </a:prstGeom>
                <a:noFill/>
              </p:spPr>
              <p:txBody>
                <a:bodyPr wrap="square" lIns="0" tIns="0" rIns="0" bIns="0" rtlCol="0">
                  <a:spAutoFit/>
                </a:bodyPr>
                <a:lstStyle/>
                <a:p>
                  <a:r>
                    <a:rPr lang="en-GB" sz="800" dirty="0" smtClean="0">
                      <a:solidFill>
                        <a:prstClr val="black"/>
                      </a:solidFill>
                      <a:cs typeface="Arial" pitchFamily="34" charset="0"/>
                    </a:rPr>
                    <a:t>Strong quantified </a:t>
                  </a:r>
                  <a:r>
                    <a:rPr lang="en-GB" sz="800" dirty="0">
                      <a:solidFill>
                        <a:prstClr val="black"/>
                      </a:solidFill>
                      <a:cs typeface="Arial" pitchFamily="34" charset="0"/>
                    </a:rPr>
                    <a:t>b</a:t>
                  </a:r>
                  <a:r>
                    <a:rPr lang="en-GB" sz="800" dirty="0" smtClean="0">
                      <a:solidFill>
                        <a:prstClr val="black"/>
                      </a:solidFill>
                      <a:cs typeface="Arial" pitchFamily="34" charset="0"/>
                    </a:rPr>
                    <a:t>enefit</a:t>
                  </a:r>
                  <a:endParaRPr lang="en-GB" sz="800" dirty="0">
                    <a:solidFill>
                      <a:prstClr val="black"/>
                    </a:solidFill>
                    <a:cs typeface="Arial" pitchFamily="34" charset="0"/>
                  </a:endParaRPr>
                </a:p>
              </p:txBody>
            </p:sp>
            <p:sp>
              <p:nvSpPr>
                <p:cNvPr id="40" name="TextBox 39"/>
                <p:cNvSpPr txBox="1"/>
                <p:nvPr/>
              </p:nvSpPr>
              <p:spPr>
                <a:xfrm>
                  <a:off x="5050169" y="6573341"/>
                  <a:ext cx="1446140" cy="123111"/>
                </a:xfrm>
                <a:prstGeom prst="rect">
                  <a:avLst/>
                </a:prstGeom>
                <a:noFill/>
              </p:spPr>
              <p:txBody>
                <a:bodyPr wrap="square" lIns="0" tIns="0" rIns="0" bIns="0" rtlCol="0">
                  <a:spAutoFit/>
                </a:bodyPr>
                <a:lstStyle/>
                <a:p>
                  <a:r>
                    <a:rPr lang="en-GB" sz="800" dirty="0" smtClean="0">
                      <a:solidFill>
                        <a:prstClr val="black"/>
                      </a:solidFill>
                      <a:cs typeface="Arial" pitchFamily="34" charset="0"/>
                    </a:rPr>
                    <a:t>Qualitative benefit</a:t>
                  </a:r>
                  <a:endParaRPr lang="en-GB" sz="800" dirty="0">
                    <a:solidFill>
                      <a:prstClr val="black"/>
                    </a:solidFill>
                    <a:cs typeface="Arial" pitchFamily="34" charset="0"/>
                  </a:endParaRPr>
                </a:p>
              </p:txBody>
            </p:sp>
            <p:pic>
              <p:nvPicPr>
                <p:cNvPr id="41" name="Picture 16" descr="C:\Users\jsauvageau\Desktop\4.png"/>
                <p:cNvPicPr>
                  <a:picLocks noChangeAspect="1" noChangeArrowheads="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30349" y="6564805"/>
                  <a:ext cx="183304" cy="159216"/>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6091137" y="6573341"/>
                  <a:ext cx="1446140" cy="123111"/>
                </a:xfrm>
                <a:prstGeom prst="rect">
                  <a:avLst/>
                </a:prstGeom>
                <a:noFill/>
              </p:spPr>
              <p:txBody>
                <a:bodyPr wrap="square" lIns="0" tIns="0" rIns="0" bIns="0" rtlCol="0">
                  <a:spAutoFit/>
                </a:bodyPr>
                <a:lstStyle/>
                <a:p>
                  <a:r>
                    <a:rPr lang="en-GB" sz="800" dirty="0" smtClean="0">
                      <a:solidFill>
                        <a:prstClr val="black"/>
                      </a:solidFill>
                      <a:cs typeface="Arial" pitchFamily="34" charset="0"/>
                    </a:rPr>
                    <a:t>Some quantified </a:t>
                  </a:r>
                  <a:r>
                    <a:rPr lang="en-GB" sz="800" dirty="0">
                      <a:solidFill>
                        <a:prstClr val="black"/>
                      </a:solidFill>
                      <a:cs typeface="Arial" pitchFamily="34" charset="0"/>
                    </a:rPr>
                    <a:t>b</a:t>
                  </a:r>
                  <a:r>
                    <a:rPr lang="en-GB" sz="800" dirty="0" smtClean="0">
                      <a:solidFill>
                        <a:prstClr val="black"/>
                      </a:solidFill>
                      <a:cs typeface="Arial" pitchFamily="34" charset="0"/>
                    </a:rPr>
                    <a:t>enefit</a:t>
                  </a:r>
                  <a:endParaRPr lang="en-GB" sz="800" dirty="0">
                    <a:solidFill>
                      <a:prstClr val="black"/>
                    </a:solidFill>
                    <a:cs typeface="Arial" pitchFamily="34" charset="0"/>
                  </a:endParaRPr>
                </a:p>
              </p:txBody>
            </p:sp>
            <p:sp>
              <p:nvSpPr>
                <p:cNvPr id="43" name="TextBox 42"/>
                <p:cNvSpPr txBox="1"/>
                <p:nvPr/>
              </p:nvSpPr>
              <p:spPr>
                <a:xfrm>
                  <a:off x="5908705" y="6530624"/>
                  <a:ext cx="180870" cy="246221"/>
                </a:xfrm>
                <a:prstGeom prst="rect">
                  <a:avLst/>
                </a:prstGeom>
                <a:noFill/>
              </p:spPr>
              <p:txBody>
                <a:bodyPr wrap="square" lIns="0" tIns="0" rIns="0" bIns="0" rtlCol="0">
                  <a:spAutoFit/>
                </a:bodyPr>
                <a:lstStyle/>
                <a:p>
                  <a:r>
                    <a:rPr lang="en-GB" sz="1600" b="1" dirty="0" smtClean="0">
                      <a:solidFill>
                        <a:srgbClr val="92D050"/>
                      </a:solidFill>
                      <a:latin typeface="Arial" pitchFamily="34" charset="0"/>
                      <a:cs typeface="Arial" pitchFamily="34" charset="0"/>
                      <a:sym typeface="Wingdings 2"/>
                    </a:rPr>
                    <a:t></a:t>
                  </a:r>
                  <a:endParaRPr lang="en-GB" sz="1600" b="1" dirty="0">
                    <a:solidFill>
                      <a:srgbClr val="92D050"/>
                    </a:solidFill>
                    <a:latin typeface="Arial" pitchFamily="34" charset="0"/>
                    <a:cs typeface="Arial" pitchFamily="34" charset="0"/>
                  </a:endParaRPr>
                </a:p>
              </p:txBody>
            </p:sp>
            <p:sp>
              <p:nvSpPr>
                <p:cNvPr id="44" name="TextBox 43"/>
                <p:cNvSpPr txBox="1"/>
                <p:nvPr/>
              </p:nvSpPr>
              <p:spPr>
                <a:xfrm>
                  <a:off x="7247485" y="6521998"/>
                  <a:ext cx="313295" cy="246221"/>
                </a:xfrm>
                <a:prstGeom prst="rect">
                  <a:avLst/>
                </a:prstGeom>
                <a:noFill/>
              </p:spPr>
              <p:txBody>
                <a:bodyPr wrap="square" lIns="0" tIns="0" rIns="0" bIns="0" rtlCol="0">
                  <a:spAutoFit/>
                </a:bodyPr>
                <a:lstStyle/>
                <a:p>
                  <a:r>
                    <a:rPr lang="en-GB" sz="1600" b="1" dirty="0" smtClean="0">
                      <a:solidFill>
                        <a:srgbClr val="92D050"/>
                      </a:solidFill>
                      <a:latin typeface="Arial" pitchFamily="34" charset="0"/>
                      <a:cs typeface="Arial" pitchFamily="34" charset="0"/>
                      <a:sym typeface="Wingdings 2"/>
                    </a:rPr>
                    <a:t></a:t>
                  </a:r>
                  <a:endParaRPr lang="en-GB" sz="1600" b="1" dirty="0">
                    <a:solidFill>
                      <a:srgbClr val="92D050"/>
                    </a:solidFill>
                    <a:latin typeface="Arial" pitchFamily="34" charset="0"/>
                    <a:cs typeface="Arial" pitchFamily="34" charset="0"/>
                  </a:endParaRPr>
                </a:p>
              </p:txBody>
            </p:sp>
          </p:grpSp>
          <p:sp>
            <p:nvSpPr>
              <p:cNvPr id="36" name="TextBox 35"/>
              <p:cNvSpPr txBox="1"/>
              <p:nvPr/>
            </p:nvSpPr>
            <p:spPr>
              <a:xfrm>
                <a:off x="8523135" y="6281138"/>
                <a:ext cx="828000" cy="123111"/>
              </a:xfrm>
              <a:prstGeom prst="rect">
                <a:avLst/>
              </a:prstGeom>
              <a:noFill/>
            </p:spPr>
            <p:txBody>
              <a:bodyPr wrap="square" lIns="0" tIns="0" rIns="0" bIns="0" rtlCol="0">
                <a:spAutoFit/>
              </a:bodyPr>
              <a:lstStyle/>
              <a:p>
                <a:r>
                  <a:rPr lang="en-GB" sz="800" dirty="0" smtClean="0">
                    <a:solidFill>
                      <a:prstClr val="black"/>
                    </a:solidFill>
                    <a:cs typeface="Arial" pitchFamily="34" charset="0"/>
                  </a:rPr>
                  <a:t>No impact</a:t>
                </a:r>
                <a:endParaRPr lang="en-GB" sz="800" dirty="0">
                  <a:solidFill>
                    <a:prstClr val="black"/>
                  </a:solidFill>
                  <a:cs typeface="Arial" pitchFamily="34" charset="0"/>
                </a:endParaRPr>
              </a:p>
            </p:txBody>
          </p:sp>
          <p:sp>
            <p:nvSpPr>
              <p:cNvPr id="37" name="TextBox 36"/>
              <p:cNvSpPr txBox="1"/>
              <p:nvPr/>
            </p:nvSpPr>
            <p:spPr>
              <a:xfrm>
                <a:off x="8326780" y="6137936"/>
                <a:ext cx="239485" cy="208478"/>
              </a:xfrm>
              <a:prstGeom prst="rect">
                <a:avLst/>
              </a:prstGeom>
              <a:noFill/>
            </p:spPr>
            <p:txBody>
              <a:bodyPr wrap="square" lIns="0" tIns="0" rIns="0" bIns="0" rtlCol="0">
                <a:spAutoFit/>
              </a:bodyPr>
              <a:lstStyle/>
              <a:p>
                <a:r>
                  <a:rPr lang="en-GB" sz="2400" dirty="0" smtClean="0">
                    <a:solidFill>
                      <a:prstClr val="black"/>
                    </a:solidFill>
                    <a:cs typeface="Arial" pitchFamily="34" charset="0"/>
                    <a:sym typeface="Wingdings 3"/>
                  </a:rPr>
                  <a:t>−</a:t>
                </a:r>
                <a:endParaRPr lang="en-GB" sz="2400" dirty="0">
                  <a:solidFill>
                    <a:prstClr val="black"/>
                  </a:solidFill>
                  <a:cs typeface="Arial" pitchFamily="34" charset="0"/>
                </a:endParaRPr>
              </a:p>
            </p:txBody>
          </p:sp>
        </p:grpSp>
        <p:sp>
          <p:nvSpPr>
            <p:cNvPr id="33" name="Cloud Callout 32"/>
            <p:cNvSpPr/>
            <p:nvPr/>
          </p:nvSpPr>
          <p:spPr>
            <a:xfrm>
              <a:off x="3320171" y="6247807"/>
              <a:ext cx="220719" cy="162710"/>
            </a:xfrm>
            <a:prstGeom prst="cloudCallout">
              <a:avLst>
                <a:gd name="adj1" fmla="val -53932"/>
                <a:gd name="adj2" fmla="val 73364"/>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p:cNvSpPr txBox="1"/>
            <p:nvPr/>
          </p:nvSpPr>
          <p:spPr>
            <a:xfrm>
              <a:off x="3571224" y="6272714"/>
              <a:ext cx="852442" cy="123111"/>
            </a:xfrm>
            <a:prstGeom prst="rect">
              <a:avLst/>
            </a:prstGeom>
            <a:noFill/>
          </p:spPr>
          <p:txBody>
            <a:bodyPr wrap="square" lIns="0" tIns="0" rIns="0" bIns="0" rtlCol="0">
              <a:spAutoFit/>
            </a:bodyPr>
            <a:lstStyle/>
            <a:p>
              <a:r>
                <a:rPr lang="en-GB" sz="800" dirty="0" smtClean="0">
                  <a:solidFill>
                    <a:prstClr val="black"/>
                  </a:solidFill>
                  <a:cs typeface="Arial" pitchFamily="34" charset="0"/>
                </a:rPr>
                <a:t>Suspected benefit</a:t>
              </a:r>
              <a:endParaRPr lang="en-GB" sz="800" dirty="0">
                <a:solidFill>
                  <a:prstClr val="black"/>
                </a:solidFill>
                <a:cs typeface="Arial" pitchFamily="34" charset="0"/>
              </a:endParaRPr>
            </a:p>
          </p:txBody>
        </p:sp>
      </p:grpSp>
    </p:spTree>
    <p:extLst>
      <p:ext uri="{BB962C8B-B14F-4D97-AF65-F5344CB8AC3E}">
        <p14:creationId xmlns:p14="http://schemas.microsoft.com/office/powerpoint/2010/main" val="3759245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6231586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454" name="think-cell Slide" r:id="rId20" imgW="270" imgH="270" progId="TCLayout.ActiveDocument.1">
                  <p:embed/>
                </p:oleObj>
              </mc:Choice>
              <mc:Fallback>
                <p:oleObj name="think-cell Slide" r:id="rId20" imgW="270" imgH="270" progId="TCLayout.ActiveDocument.1">
                  <p:embed/>
                  <p:pic>
                    <p:nvPicPr>
                      <p:cNvPr id="0" name=""/>
                      <p:cNvPicPr/>
                      <p:nvPr/>
                    </p:nvPicPr>
                    <p:blipFill>
                      <a:blip r:embed="rId21"/>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600">
              <a:solidFill>
                <a:prstClr val="white"/>
              </a:solidFill>
              <a:latin typeface="Aria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a:t>Getting </a:t>
            </a:r>
            <a:r>
              <a:rPr lang="en-GB" sz="2000" dirty="0" smtClean="0"/>
              <a:t>started: palliative care</a:t>
            </a:r>
            <a:endParaRPr lang="en-GB" sz="2000" dirty="0"/>
          </a:p>
        </p:txBody>
      </p:sp>
      <p:sp>
        <p:nvSpPr>
          <p:cNvPr id="17"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51</a:t>
            </a:fld>
            <a:endParaRPr lang="en-GB" dirty="0">
              <a:solidFill>
                <a:prstClr val="black"/>
              </a:solidFill>
            </a:endParaRPr>
          </a:p>
        </p:txBody>
      </p:sp>
      <p:sp>
        <p:nvSpPr>
          <p:cNvPr id="2" name="Rectangle 1"/>
          <p:cNvSpPr/>
          <p:nvPr/>
        </p:nvSpPr>
        <p:spPr>
          <a:xfrm>
            <a:off x="354024" y="1328622"/>
            <a:ext cx="2784961" cy="128289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50" b="1" dirty="0" smtClean="0">
                <a:solidFill>
                  <a:prstClr val="black"/>
                </a:solidFill>
              </a:rPr>
              <a:t>Population groups affected:</a:t>
            </a:r>
          </a:p>
          <a:p>
            <a:pPr marL="171450" indent="-171450">
              <a:buFont typeface="Wingdings" pitchFamily="2" charset="2"/>
              <a:buChar char="ü"/>
            </a:pPr>
            <a:r>
              <a:rPr lang="en-GB" sz="1000" dirty="0">
                <a:solidFill>
                  <a:prstClr val="black"/>
                </a:solidFill>
              </a:rPr>
              <a:t>Adults with LTCs</a:t>
            </a:r>
          </a:p>
          <a:p>
            <a:pPr marL="171450" indent="-171450">
              <a:buFont typeface="Wingdings" pitchFamily="2" charset="2"/>
              <a:buChar char="ü"/>
            </a:pPr>
            <a:r>
              <a:rPr lang="en-GB" sz="1000" dirty="0">
                <a:solidFill>
                  <a:prstClr val="black"/>
                </a:solidFill>
              </a:rPr>
              <a:t>Frail elderly and dementia sufferers</a:t>
            </a:r>
          </a:p>
          <a:p>
            <a:endParaRPr lang="en-GB" sz="900" i="1" dirty="0">
              <a:solidFill>
                <a:prstClr val="black"/>
              </a:solidFill>
            </a:endParaRPr>
          </a:p>
        </p:txBody>
      </p:sp>
      <p:sp>
        <p:nvSpPr>
          <p:cNvPr id="19" name="Rectangle 18"/>
          <p:cNvSpPr/>
          <p:nvPr/>
        </p:nvSpPr>
        <p:spPr>
          <a:xfrm>
            <a:off x="3289110" y="1328621"/>
            <a:ext cx="5544000" cy="128289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b="1" dirty="0">
                <a:solidFill>
                  <a:prstClr val="black"/>
                </a:solidFill>
              </a:rPr>
              <a:t>The literature suggests that this intervention will have a greater impact in health economies with the following characteristics:</a:t>
            </a:r>
          </a:p>
          <a:p>
            <a:endParaRPr lang="en-GB" sz="1200" dirty="0">
              <a:solidFill>
                <a:prstClr val="black"/>
              </a:solidFill>
            </a:endParaRPr>
          </a:p>
        </p:txBody>
      </p:sp>
      <p:sp>
        <p:nvSpPr>
          <p:cNvPr id="20" name="Rectangle 19"/>
          <p:cNvSpPr/>
          <p:nvPr/>
        </p:nvSpPr>
        <p:spPr>
          <a:xfrm>
            <a:off x="354024" y="2651125"/>
            <a:ext cx="2784961" cy="363018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50" b="1" dirty="0">
                <a:solidFill>
                  <a:prstClr val="black"/>
                </a:solidFill>
              </a:rPr>
              <a:t>Have you thought about the following enablers and implementation steps?</a:t>
            </a:r>
            <a:endParaRPr lang="en-GB" sz="1050" dirty="0">
              <a:solidFill>
                <a:prstClr val="black"/>
              </a:solidFill>
            </a:endParaRPr>
          </a:p>
          <a:p>
            <a:pPr marL="171450" indent="-171450">
              <a:spcAft>
                <a:spcPts val="300"/>
              </a:spcAft>
              <a:buFont typeface="Wingdings" pitchFamily="2" charset="2"/>
              <a:buChar char="q"/>
            </a:pPr>
            <a:r>
              <a:rPr lang="en-GB" sz="900" dirty="0" smtClean="0">
                <a:solidFill>
                  <a:prstClr val="black"/>
                </a:solidFill>
              </a:rPr>
              <a:t>Building a </a:t>
            </a:r>
            <a:r>
              <a:rPr lang="en-GB" sz="900" b="1" dirty="0" smtClean="0">
                <a:solidFill>
                  <a:prstClr val="black"/>
                </a:solidFill>
              </a:rPr>
              <a:t>strong relationship with an external co-funder and partner </a:t>
            </a:r>
            <a:r>
              <a:rPr lang="en-GB" sz="900" dirty="0" smtClean="0">
                <a:solidFill>
                  <a:prstClr val="black"/>
                </a:solidFill>
              </a:rPr>
              <a:t>can be a powerful facilitator of this intervention. In the case of Midhurst the partner was Macmillan Cancer Support, providing not only funding but also legal and financial advice, access to grants and volunteer services</a:t>
            </a:r>
          </a:p>
          <a:p>
            <a:pPr marL="171450" indent="-171450">
              <a:buFont typeface="Wingdings" pitchFamily="2" charset="2"/>
              <a:buChar char="q"/>
            </a:pPr>
            <a:r>
              <a:rPr lang="en-GB" sz="900" dirty="0" smtClean="0">
                <a:solidFill>
                  <a:prstClr val="black"/>
                </a:solidFill>
              </a:rPr>
              <a:t>A </a:t>
            </a:r>
            <a:r>
              <a:rPr lang="en-GB" sz="900" b="1" dirty="0" smtClean="0">
                <a:solidFill>
                  <a:prstClr val="black"/>
                </a:solidFill>
              </a:rPr>
              <a:t>dedicated care co-ordinator </a:t>
            </a:r>
            <a:r>
              <a:rPr lang="en-GB" sz="900" dirty="0" smtClean="0">
                <a:solidFill>
                  <a:prstClr val="black"/>
                </a:solidFill>
              </a:rPr>
              <a:t>(usually a clinical nurse specialist) plays a crucial role by:</a:t>
            </a:r>
          </a:p>
          <a:p>
            <a:pPr marL="360363" indent="-171450">
              <a:buFont typeface="Courier New" pitchFamily="49" charset="0"/>
              <a:buChar char="o"/>
            </a:pPr>
            <a:r>
              <a:rPr lang="en-GB" sz="900" dirty="0">
                <a:solidFill>
                  <a:prstClr val="black"/>
                </a:solidFill>
              </a:rPr>
              <a:t>b</a:t>
            </a:r>
            <a:r>
              <a:rPr lang="en-GB" sz="900" dirty="0" smtClean="0">
                <a:solidFill>
                  <a:prstClr val="black"/>
                </a:solidFill>
              </a:rPr>
              <a:t>eing the principle point of contact for the patient and their family</a:t>
            </a:r>
          </a:p>
          <a:p>
            <a:pPr marL="360363" indent="-171450">
              <a:spcAft>
                <a:spcPts val="300"/>
              </a:spcAft>
              <a:buFont typeface="Courier New" pitchFamily="49" charset="0"/>
              <a:buChar char="o"/>
            </a:pPr>
            <a:r>
              <a:rPr lang="en-GB" sz="900" dirty="0">
                <a:solidFill>
                  <a:prstClr val="black"/>
                </a:solidFill>
              </a:rPr>
              <a:t>c</a:t>
            </a:r>
            <a:r>
              <a:rPr lang="en-GB" sz="900" dirty="0" smtClean="0">
                <a:solidFill>
                  <a:prstClr val="black"/>
                </a:solidFill>
              </a:rPr>
              <a:t>o-ordinating care from the team and wider network of providers</a:t>
            </a:r>
          </a:p>
          <a:p>
            <a:pPr marL="171450" indent="-171450">
              <a:spcAft>
                <a:spcPts val="300"/>
              </a:spcAft>
              <a:buFont typeface="Wingdings" pitchFamily="2" charset="2"/>
              <a:buChar char="q"/>
            </a:pPr>
            <a:r>
              <a:rPr lang="en-GB" sz="900" b="1" dirty="0" smtClean="0">
                <a:solidFill>
                  <a:prstClr val="black"/>
                </a:solidFill>
              </a:rPr>
              <a:t>Rapid access to a multidisciplinary team </a:t>
            </a:r>
            <a:r>
              <a:rPr lang="en-GB" sz="900" dirty="0" smtClean="0">
                <a:solidFill>
                  <a:prstClr val="black"/>
                </a:solidFill>
              </a:rPr>
              <a:t>is a core element of this intervention, allowing care to be provided to patients in their homes</a:t>
            </a:r>
          </a:p>
          <a:p>
            <a:pPr marL="171450" indent="-171450">
              <a:spcAft>
                <a:spcPts val="300"/>
              </a:spcAft>
              <a:buFont typeface="Wingdings" pitchFamily="2" charset="2"/>
              <a:buChar char="q"/>
            </a:pPr>
            <a:r>
              <a:rPr lang="en-GB" sz="900" b="1" dirty="0" smtClean="0">
                <a:solidFill>
                  <a:prstClr val="black"/>
                </a:solidFill>
              </a:rPr>
              <a:t>Clear accountability within teams </a:t>
            </a:r>
            <a:r>
              <a:rPr lang="en-GB" sz="900" dirty="0" smtClean="0">
                <a:solidFill>
                  <a:prstClr val="black"/>
                </a:solidFill>
              </a:rPr>
              <a:t>enables effective decision-making, which is particularly important given the multidisciplinary nature of the teams</a:t>
            </a:r>
          </a:p>
          <a:p>
            <a:pPr marL="171450" indent="-171450">
              <a:spcAft>
                <a:spcPts val="300"/>
              </a:spcAft>
              <a:buFont typeface="Wingdings" pitchFamily="2" charset="2"/>
              <a:buChar char="q"/>
            </a:pPr>
            <a:r>
              <a:rPr lang="en-GB" sz="900" dirty="0" smtClean="0">
                <a:solidFill>
                  <a:prstClr val="black"/>
                </a:solidFill>
              </a:rPr>
              <a:t>A focus on </a:t>
            </a:r>
            <a:r>
              <a:rPr lang="en-GB" sz="900" b="1" dirty="0" smtClean="0">
                <a:solidFill>
                  <a:prstClr val="black"/>
                </a:solidFill>
              </a:rPr>
              <a:t>building awareness and key relationships </a:t>
            </a:r>
            <a:r>
              <a:rPr lang="en-GB" sz="900" dirty="0" smtClean="0">
                <a:solidFill>
                  <a:prstClr val="black"/>
                </a:solidFill>
              </a:rPr>
              <a:t>will ensure maximum impact</a:t>
            </a:r>
          </a:p>
        </p:txBody>
      </p:sp>
      <p:sp>
        <p:nvSpPr>
          <p:cNvPr id="21" name="Rectangle 20"/>
          <p:cNvSpPr/>
          <p:nvPr/>
        </p:nvSpPr>
        <p:spPr>
          <a:xfrm>
            <a:off x="3289110" y="2651125"/>
            <a:ext cx="2680648" cy="363018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50" b="1" dirty="0">
                <a:solidFill>
                  <a:prstClr val="black"/>
                </a:solidFill>
              </a:rPr>
              <a:t>Have you considered whether the following may be </a:t>
            </a:r>
            <a:r>
              <a:rPr lang="en-GB" sz="1050" b="1" dirty="0" smtClean="0">
                <a:solidFill>
                  <a:prstClr val="black"/>
                </a:solidFill>
              </a:rPr>
              <a:t>barriers?</a:t>
            </a:r>
            <a:endParaRPr lang="en-GB" sz="1050" b="1" dirty="0">
              <a:solidFill>
                <a:prstClr val="black"/>
              </a:solidFill>
            </a:endParaRPr>
          </a:p>
          <a:p>
            <a:pPr marL="171450" indent="-171450">
              <a:spcAft>
                <a:spcPts val="300"/>
              </a:spcAft>
              <a:buFont typeface="Wingdings" pitchFamily="2" charset="2"/>
              <a:buChar char="q"/>
            </a:pPr>
            <a:r>
              <a:rPr lang="en-GB" sz="900" b="1" dirty="0" smtClean="0">
                <a:solidFill>
                  <a:prstClr val="black"/>
                </a:solidFill>
              </a:rPr>
              <a:t>Funding:</a:t>
            </a:r>
            <a:r>
              <a:rPr lang="en-GB" sz="900" dirty="0" smtClean="0">
                <a:solidFill>
                  <a:prstClr val="black"/>
                </a:solidFill>
              </a:rPr>
              <a:t> without adequate resources it is unlikely that an effective intervention can be developed – these therefore need to be identified early in the process and secured for the long term</a:t>
            </a:r>
            <a:endParaRPr lang="en-GB" sz="900" b="1" dirty="0" smtClean="0">
              <a:solidFill>
                <a:prstClr val="black"/>
              </a:solidFill>
            </a:endParaRPr>
          </a:p>
          <a:p>
            <a:pPr marL="171450" indent="-171450">
              <a:spcAft>
                <a:spcPts val="300"/>
              </a:spcAft>
              <a:buFont typeface="Wingdings" pitchFamily="2" charset="2"/>
              <a:buChar char="q"/>
            </a:pPr>
            <a:r>
              <a:rPr lang="en-GB" sz="900" b="1" dirty="0" smtClean="0">
                <a:solidFill>
                  <a:prstClr val="black"/>
                </a:solidFill>
              </a:rPr>
              <a:t>Relationships:</a:t>
            </a:r>
            <a:r>
              <a:rPr lang="en-GB" sz="900" dirty="0" smtClean="0">
                <a:solidFill>
                  <a:prstClr val="black"/>
                </a:solidFill>
              </a:rPr>
              <a:t> one lesson from the Midhurst case study is that personalities and relationships are key to a successful intervention, and these need to be cultivated over time to develop a truly effective intervention. A key part of this is a visible presence on the ground by team managers</a:t>
            </a:r>
            <a:endParaRPr lang="en-GB" sz="900" b="1" dirty="0" smtClean="0">
              <a:solidFill>
                <a:prstClr val="black"/>
              </a:solidFill>
            </a:endParaRPr>
          </a:p>
          <a:p>
            <a:pPr marL="171450" indent="-171450">
              <a:spcAft>
                <a:spcPts val="300"/>
              </a:spcAft>
              <a:buFont typeface="Wingdings" pitchFamily="2" charset="2"/>
              <a:buChar char="q"/>
            </a:pPr>
            <a:r>
              <a:rPr lang="en-GB" sz="900" b="1" dirty="0" smtClean="0">
                <a:solidFill>
                  <a:prstClr val="black"/>
                </a:solidFill>
              </a:rPr>
              <a:t>Barriers to information sharing:</a:t>
            </a:r>
            <a:r>
              <a:rPr lang="en-GB" sz="900" dirty="0" smtClean="0">
                <a:solidFill>
                  <a:prstClr val="black"/>
                </a:solidFill>
              </a:rPr>
              <a:t> without an integrated IT system enabling rapid sharing of information on patients between GPs and community staff, time and resources are wasted on inefficient information sharing processes</a:t>
            </a:r>
            <a:endParaRPr lang="en-GB" sz="900" b="1" dirty="0" smtClean="0">
              <a:solidFill>
                <a:prstClr val="black"/>
              </a:solidFill>
            </a:endParaRPr>
          </a:p>
          <a:p>
            <a:pPr marL="171450" indent="-171450">
              <a:spcAft>
                <a:spcPts val="300"/>
              </a:spcAft>
              <a:buFont typeface="Wingdings" pitchFamily="2" charset="2"/>
              <a:buChar char="q"/>
            </a:pPr>
            <a:r>
              <a:rPr lang="en-GB" sz="900" b="1" dirty="0" smtClean="0">
                <a:solidFill>
                  <a:prstClr val="black"/>
                </a:solidFill>
              </a:rPr>
              <a:t>Ensuring the right skills mix:</a:t>
            </a:r>
            <a:r>
              <a:rPr lang="en-GB" sz="900" dirty="0" smtClean="0">
                <a:solidFill>
                  <a:prstClr val="black"/>
                </a:solidFill>
              </a:rPr>
              <a:t> the right staff can be difficult to find, and building an effective multidisciplinary team requires an investment of time and resources</a:t>
            </a:r>
            <a:endParaRPr lang="en-GB" sz="1100" dirty="0" smtClean="0">
              <a:solidFill>
                <a:prstClr val="black"/>
              </a:solidFill>
            </a:endParaRPr>
          </a:p>
          <a:p>
            <a:pPr marL="171450" indent="-171450">
              <a:buFont typeface="Arial" pitchFamily="34" charset="0"/>
              <a:buChar char="•"/>
            </a:pPr>
            <a:endParaRPr lang="en-GB" sz="1100" dirty="0">
              <a:solidFill>
                <a:prstClr val="black"/>
              </a:solidFill>
            </a:endParaRPr>
          </a:p>
        </p:txBody>
      </p:sp>
      <p:sp>
        <p:nvSpPr>
          <p:cNvPr id="22" name="Rectangle 21"/>
          <p:cNvSpPr/>
          <p:nvPr/>
        </p:nvSpPr>
        <p:spPr>
          <a:xfrm>
            <a:off x="6122892" y="2651125"/>
            <a:ext cx="2710218" cy="363018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50" b="1" dirty="0">
                <a:solidFill>
                  <a:prstClr val="black"/>
                </a:solidFill>
              </a:rPr>
              <a:t>Have you considered how you will phase the intervention?</a:t>
            </a:r>
          </a:p>
          <a:p>
            <a:pPr marL="95250" indent="-95250">
              <a:spcAft>
                <a:spcPts val="300"/>
              </a:spcAft>
              <a:buFont typeface="Arial" pitchFamily="34" charset="0"/>
              <a:buChar char="•"/>
            </a:pPr>
            <a:r>
              <a:rPr lang="en-GB" sz="900" dirty="0" smtClean="0">
                <a:solidFill>
                  <a:prstClr val="black"/>
                </a:solidFill>
              </a:rPr>
              <a:t>Because the intervention relies on changing ways of working and building awareness and relationships, the full impact should not be expected to materialise immediately</a:t>
            </a:r>
          </a:p>
          <a:p>
            <a:pPr marL="95250" indent="-95250">
              <a:spcAft>
                <a:spcPts val="300"/>
              </a:spcAft>
              <a:buFont typeface="Arial" pitchFamily="34" charset="0"/>
              <a:buChar char="•"/>
            </a:pPr>
            <a:r>
              <a:rPr lang="en-GB" sz="900" dirty="0" smtClean="0">
                <a:solidFill>
                  <a:prstClr val="black"/>
                </a:solidFill>
              </a:rPr>
              <a:t>Based on previous experience, it is reasonable to anticipate </a:t>
            </a:r>
            <a:r>
              <a:rPr lang="en-GB" sz="900" b="1" dirty="0" smtClean="0">
                <a:solidFill>
                  <a:prstClr val="black"/>
                </a:solidFill>
              </a:rPr>
              <a:t>an initial impact in the year after implementation,</a:t>
            </a:r>
            <a:r>
              <a:rPr lang="en-GB" sz="900" dirty="0" smtClean="0">
                <a:solidFill>
                  <a:prstClr val="black"/>
                </a:solidFill>
              </a:rPr>
              <a:t> with the full impact emerging in the following year</a:t>
            </a:r>
            <a:endParaRPr lang="en-GB" sz="1100" dirty="0">
              <a:solidFill>
                <a:prstClr val="black"/>
              </a:solidFill>
            </a:endParaRPr>
          </a:p>
          <a:p>
            <a:pPr marL="95250" indent="-95250">
              <a:spcAft>
                <a:spcPts val="300"/>
              </a:spcAft>
              <a:buFont typeface="Arial" pitchFamily="34" charset="0"/>
              <a:buChar char="•"/>
            </a:pPr>
            <a:r>
              <a:rPr lang="en-GB" sz="900" dirty="0">
                <a:solidFill>
                  <a:prstClr val="black"/>
                </a:solidFill>
              </a:rPr>
              <a:t>The graph below indicates the likely phasing of this </a:t>
            </a:r>
            <a:r>
              <a:rPr lang="en-GB" sz="900" dirty="0" smtClean="0">
                <a:solidFill>
                  <a:prstClr val="black"/>
                </a:solidFill>
              </a:rPr>
              <a:t>intervention</a:t>
            </a:r>
          </a:p>
        </p:txBody>
      </p:sp>
      <p:sp>
        <p:nvSpPr>
          <p:cNvPr id="3" name="Rectangle 2"/>
          <p:cNvSpPr/>
          <p:nvPr/>
        </p:nvSpPr>
        <p:spPr>
          <a:xfrm>
            <a:off x="3464823" y="2203222"/>
            <a:ext cx="638033" cy="3411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prstClr val="white"/>
                </a:solidFill>
              </a:rPr>
              <a:t>LTCs</a:t>
            </a:r>
            <a:endParaRPr lang="en-GB" sz="1000" b="1" dirty="0">
              <a:solidFill>
                <a:prstClr val="white"/>
              </a:solidFill>
            </a:endParaRPr>
          </a:p>
        </p:txBody>
      </p:sp>
      <p:sp>
        <p:nvSpPr>
          <p:cNvPr id="24" name="Rectangle 23"/>
          <p:cNvSpPr/>
          <p:nvPr/>
        </p:nvSpPr>
        <p:spPr>
          <a:xfrm>
            <a:off x="4323197" y="2203222"/>
            <a:ext cx="638033" cy="3411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prstClr val="white"/>
                </a:solidFill>
              </a:rPr>
              <a:t>Frail elderly</a:t>
            </a:r>
            <a:endParaRPr lang="en-GB" sz="1000" b="1" dirty="0">
              <a:solidFill>
                <a:prstClr val="white"/>
              </a:solidFill>
            </a:endParaRPr>
          </a:p>
        </p:txBody>
      </p:sp>
      <p:sp>
        <p:nvSpPr>
          <p:cNvPr id="25" name="Rectangle 24"/>
          <p:cNvSpPr/>
          <p:nvPr/>
        </p:nvSpPr>
        <p:spPr>
          <a:xfrm>
            <a:off x="5181571" y="2203222"/>
            <a:ext cx="638033" cy="3411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prstClr val="white"/>
                </a:solidFill>
              </a:rPr>
              <a:t>Depri-ved</a:t>
            </a:r>
            <a:endParaRPr lang="en-GB" sz="1000" b="1" dirty="0">
              <a:solidFill>
                <a:prstClr val="white"/>
              </a:solidFill>
            </a:endParaRPr>
          </a:p>
        </p:txBody>
      </p:sp>
      <p:sp>
        <p:nvSpPr>
          <p:cNvPr id="26" name="Rectangle 25"/>
          <p:cNvSpPr/>
          <p:nvPr/>
        </p:nvSpPr>
        <p:spPr>
          <a:xfrm>
            <a:off x="6039945" y="2203222"/>
            <a:ext cx="638033" cy="3411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prstClr val="white"/>
                </a:solidFill>
              </a:rPr>
              <a:t>Rural</a:t>
            </a:r>
            <a:endParaRPr lang="en-GB" sz="1000" b="1" dirty="0">
              <a:solidFill>
                <a:prstClr val="white"/>
              </a:solidFill>
            </a:endParaRPr>
          </a:p>
        </p:txBody>
      </p:sp>
      <p:sp>
        <p:nvSpPr>
          <p:cNvPr id="27" name="Rectangle 26"/>
          <p:cNvSpPr/>
          <p:nvPr/>
        </p:nvSpPr>
        <p:spPr>
          <a:xfrm>
            <a:off x="6898319" y="2203222"/>
            <a:ext cx="638033" cy="3411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prstClr val="white"/>
                </a:solidFill>
              </a:rPr>
              <a:t>Urban</a:t>
            </a:r>
          </a:p>
        </p:txBody>
      </p:sp>
      <p:sp>
        <p:nvSpPr>
          <p:cNvPr id="28" name="Rectangle 27"/>
          <p:cNvSpPr/>
          <p:nvPr/>
        </p:nvSpPr>
        <p:spPr>
          <a:xfrm>
            <a:off x="7756691" y="2203222"/>
            <a:ext cx="638033" cy="3411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prstClr val="white"/>
                </a:solidFill>
              </a:rPr>
              <a:t>Other</a:t>
            </a:r>
            <a:endParaRPr lang="en-GB" sz="1000" b="1" dirty="0">
              <a:solidFill>
                <a:prstClr val="white"/>
              </a:solidFill>
            </a:endParaRPr>
          </a:p>
        </p:txBody>
      </p:sp>
      <p:pic>
        <p:nvPicPr>
          <p:cNvPr id="29" name="Picture 3" descr="\\Cagmasrv1\sso$\Gestion_Deloitte\Global_Brand\- Templates\Icons\Iconography Deloitte\Icon_Leaf_LGreen.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rot="3002592">
            <a:off x="6186447" y="1703233"/>
            <a:ext cx="266559" cy="45664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7" descr="\\Cagmasrv1\sso$\Gestion_Deloitte\Global_Brand\- Templates\Icons\Iconography Deloitte\Icon_Stethoscope_Green.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642441" y="1802305"/>
            <a:ext cx="282795" cy="32163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C:\Users\jsauvageau\Desktop\4.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448630" y="1828231"/>
            <a:ext cx="361607" cy="278985"/>
          </a:xfrm>
          <a:prstGeom prst="rect">
            <a:avLst/>
          </a:prstGeom>
          <a:noFill/>
          <a:extLst/>
        </p:spPr>
      </p:pic>
      <p:pic>
        <p:nvPicPr>
          <p:cNvPr id="36" name="Picture 2" descr="\\Cagmasrv1\sso$\Gestion_Deloitte\Global_Brand\- Templates\Icons\Iconography Deloitte\Icon_Caution_Green.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602870" y="2674938"/>
            <a:ext cx="311037" cy="27682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2" descr="C:\Users\jsauvageau\Desktop\4.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8496353" y="2713038"/>
            <a:ext cx="281610" cy="17871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agmasrv1\sso$\Gestion_Deloitte\Global_Brand\- Templates\Icons\Iconography Deloitte\Icon_People_group_Blue.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720433" y="1382713"/>
            <a:ext cx="352454" cy="32734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2" descr="C:\Users\jsauvageau\Desktop\1.pn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58349" y="2687638"/>
            <a:ext cx="228421" cy="2403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p:cNvGraphicFramePr>
          <p:nvPr>
            <p:custDataLst>
              <p:tags r:id="rId4"/>
            </p:custDataLst>
            <p:extLst>
              <p:ext uri="{D42A27DB-BD31-4B8C-83A1-F6EECF244321}">
                <p14:modId xmlns:p14="http://schemas.microsoft.com/office/powerpoint/2010/main" val="2091879742"/>
              </p:ext>
            </p:extLst>
          </p:nvPr>
        </p:nvGraphicFramePr>
        <p:xfrm>
          <a:off x="6286499" y="4724400"/>
          <a:ext cx="2390866" cy="1428758"/>
        </p:xfrm>
        <a:graphic>
          <a:graphicData uri="http://schemas.openxmlformats.org/presentationml/2006/ole">
            <mc:AlternateContent xmlns:mc="http://schemas.openxmlformats.org/markup-compatibility/2006">
              <mc:Choice xmlns:v="urn:schemas-microsoft-com:vml" Requires="v">
                <p:oleObj spid="_x0000_s50455" name="Chart" r:id="rId29" imgW="2390866" imgH="1428758" progId="MSGraph.Chart.8">
                  <p:embed followColorScheme="full"/>
                </p:oleObj>
              </mc:Choice>
              <mc:Fallback>
                <p:oleObj name="Chart" r:id="rId29" imgW="2390866" imgH="1428758" progId="MSGraph.Chart.8">
                  <p:embed followColorScheme="full"/>
                  <p:pic>
                    <p:nvPicPr>
                      <p:cNvPr id="0" name=""/>
                      <p:cNvPicPr/>
                      <p:nvPr/>
                    </p:nvPicPr>
                    <p:blipFill>
                      <a:blip r:embed="rId30"/>
                      <a:stretch>
                        <a:fillRect/>
                      </a:stretch>
                    </p:blipFill>
                    <p:spPr>
                      <a:xfrm>
                        <a:off x="6286499" y="4724400"/>
                        <a:ext cx="2390866" cy="1428758"/>
                      </a:xfrm>
                      <a:prstGeom prst="rect">
                        <a:avLst/>
                      </a:prstGeom>
                    </p:spPr>
                  </p:pic>
                </p:oleObj>
              </mc:Fallback>
            </mc:AlternateContent>
          </a:graphicData>
        </a:graphic>
      </p:graphicFrame>
      <p:sp>
        <p:nvSpPr>
          <p:cNvPr id="5" name="Rectangle 4"/>
          <p:cNvSpPr/>
          <p:nvPr>
            <p:custDataLst>
              <p:tags r:id="rId5"/>
            </p:custDataLst>
          </p:nvPr>
        </p:nvSpPr>
        <p:spPr bwMode="gray">
          <a:xfrm>
            <a:off x="6211888" y="6002338"/>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00D8738E-2378-450B-96A0-421B0EECFA59}" type="datetime'''''''''0''''''.''''''''''''''''''''''''''''''0'">
              <a:rPr lang="en-US" sz="600">
                <a:solidFill>
                  <a:srgbClr val="000000"/>
                </a:solidFill>
              </a:rPr>
              <a:pPr/>
              <a:t>0.0</a:t>
            </a:fld>
            <a:endParaRPr lang="en-GB" sz="600">
              <a:solidFill>
                <a:srgbClr val="000000"/>
              </a:solidFill>
              <a:latin typeface="Arial"/>
              <a:sym typeface="Arial"/>
            </a:endParaRPr>
          </a:p>
        </p:txBody>
      </p:sp>
      <p:sp>
        <p:nvSpPr>
          <p:cNvPr id="42" name="Rectangle 41"/>
          <p:cNvSpPr/>
          <p:nvPr>
            <p:custDataLst>
              <p:tags r:id="rId6"/>
            </p:custDataLst>
          </p:nvPr>
        </p:nvSpPr>
        <p:spPr bwMode="gray">
          <a:xfrm>
            <a:off x="6211888" y="5602288"/>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38294A6C-F989-46A0-AF44-FB0CCEBF515A}" type="datetime'''''''''''''0''''''''''''''''''.''''''''''''''4'">
              <a:rPr lang="en-US" sz="600">
                <a:solidFill>
                  <a:schemeClr val="tx1"/>
                </a:solidFill>
              </a:rPr>
              <a:pPr/>
              <a:t>0.4</a:t>
            </a:fld>
            <a:endParaRPr lang="en-GB" sz="600">
              <a:solidFill>
                <a:schemeClr val="tx1"/>
              </a:solidFill>
              <a:latin typeface="Arial"/>
              <a:sym typeface="Arial"/>
            </a:endParaRPr>
          </a:p>
        </p:txBody>
      </p:sp>
      <p:sp>
        <p:nvSpPr>
          <p:cNvPr id="41" name="Rectangle 40"/>
          <p:cNvSpPr/>
          <p:nvPr>
            <p:custDataLst>
              <p:tags r:id="rId7"/>
            </p:custDataLst>
          </p:nvPr>
        </p:nvSpPr>
        <p:spPr bwMode="gray">
          <a:xfrm>
            <a:off x="6211888" y="5802313"/>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75BC1D4D-224C-477B-A44A-67683CF7819F}" type="datetime'''''''''''''''''0''''''''.''2'''''''''''''''''''''''">
              <a:rPr lang="en-US" sz="600">
                <a:solidFill>
                  <a:schemeClr val="tx1"/>
                </a:solidFill>
              </a:rPr>
              <a:pPr/>
              <a:t>0.2</a:t>
            </a:fld>
            <a:endParaRPr lang="en-GB" sz="600">
              <a:solidFill>
                <a:schemeClr val="tx1"/>
              </a:solidFill>
              <a:latin typeface="Arial"/>
              <a:sym typeface="Arial"/>
            </a:endParaRPr>
          </a:p>
        </p:txBody>
      </p:sp>
      <p:sp>
        <p:nvSpPr>
          <p:cNvPr id="44" name="Rectangle 43"/>
          <p:cNvSpPr/>
          <p:nvPr>
            <p:custDataLst>
              <p:tags r:id="rId8"/>
            </p:custDataLst>
          </p:nvPr>
        </p:nvSpPr>
        <p:spPr bwMode="gray">
          <a:xfrm>
            <a:off x="6211888" y="5411788"/>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52DE2484-88BC-4A49-B264-FE2E4F856773}" type="datetime'0''''''''''''''''.''''''''''''''''''''''''6'''''''''''''''''">
              <a:rPr lang="en-US" sz="600">
                <a:solidFill>
                  <a:schemeClr val="tx1"/>
                </a:solidFill>
              </a:rPr>
              <a:pPr/>
              <a:t>0.6</a:t>
            </a:fld>
            <a:endParaRPr lang="en-GB" sz="600">
              <a:solidFill>
                <a:schemeClr val="tx1"/>
              </a:solidFill>
              <a:latin typeface="Arial"/>
              <a:sym typeface="Arial"/>
            </a:endParaRPr>
          </a:p>
        </p:txBody>
      </p:sp>
      <p:sp>
        <p:nvSpPr>
          <p:cNvPr id="45" name="Rectangle 44"/>
          <p:cNvSpPr/>
          <p:nvPr>
            <p:custDataLst>
              <p:tags r:id="rId9"/>
            </p:custDataLst>
          </p:nvPr>
        </p:nvSpPr>
        <p:spPr bwMode="gray">
          <a:xfrm>
            <a:off x="6211888" y="5211763"/>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76588B83-3A90-4192-BEDF-7CAED5878EBF}" type="datetime'''''''''0''''.''''''''''''''''''''''''''''''''''8'''''''">
              <a:rPr lang="en-US" sz="600">
                <a:solidFill>
                  <a:schemeClr val="tx1"/>
                </a:solidFill>
              </a:rPr>
              <a:pPr/>
              <a:t>0.8</a:t>
            </a:fld>
            <a:endParaRPr lang="en-GB" sz="600">
              <a:solidFill>
                <a:schemeClr val="tx1"/>
              </a:solidFill>
              <a:latin typeface="Arial"/>
              <a:sym typeface="Arial"/>
            </a:endParaRPr>
          </a:p>
        </p:txBody>
      </p:sp>
      <p:sp>
        <p:nvSpPr>
          <p:cNvPr id="46" name="Rectangle 45"/>
          <p:cNvSpPr/>
          <p:nvPr>
            <p:custDataLst>
              <p:tags r:id="rId10"/>
            </p:custDataLst>
          </p:nvPr>
        </p:nvSpPr>
        <p:spPr bwMode="gray">
          <a:xfrm>
            <a:off x="6211888" y="5011738"/>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73EECDCB-DD5F-4DD3-895D-3729FEFD86CD}" type="datetime'''''''''''''''''''''''''''''1.''0'''''">
              <a:rPr lang="en-US" sz="600">
                <a:solidFill>
                  <a:schemeClr val="tx1"/>
                </a:solidFill>
              </a:rPr>
              <a:pPr/>
              <a:t>1.0</a:t>
            </a:fld>
            <a:endParaRPr lang="en-GB" sz="600">
              <a:solidFill>
                <a:schemeClr val="tx1"/>
              </a:solidFill>
              <a:latin typeface="Arial"/>
              <a:sym typeface="Arial"/>
            </a:endParaRPr>
          </a:p>
        </p:txBody>
      </p:sp>
      <p:sp>
        <p:nvSpPr>
          <p:cNvPr id="52" name="Rectangle 51"/>
          <p:cNvSpPr/>
          <p:nvPr>
            <p:custDataLst>
              <p:tags r:id="rId11"/>
            </p:custDataLst>
          </p:nvPr>
        </p:nvSpPr>
        <p:spPr bwMode="gray">
          <a:xfrm>
            <a:off x="6211888" y="4811713"/>
            <a:ext cx="10636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BFA50B8-5CD3-4355-A7DE-33A7E9F132F5}" type="datetime'1''''''.''''''''''''''''''2'''''''''''">
              <a:rPr lang="en-US" sz="600">
                <a:solidFill>
                  <a:schemeClr val="tx1"/>
                </a:solidFill>
              </a:rPr>
              <a:pPr/>
              <a:t>1.2</a:t>
            </a:fld>
            <a:endParaRPr lang="en-GB" sz="600">
              <a:solidFill>
                <a:schemeClr val="tx1"/>
              </a:solidFill>
              <a:latin typeface="Arial"/>
              <a:sym typeface="Arial"/>
            </a:endParaRPr>
          </a:p>
        </p:txBody>
      </p:sp>
      <p:sp>
        <p:nvSpPr>
          <p:cNvPr id="51" name="Rectangle 50"/>
          <p:cNvSpPr/>
          <p:nvPr>
            <p:custDataLst>
              <p:tags r:id="rId12"/>
            </p:custDataLst>
          </p:nvPr>
        </p:nvSpPr>
        <p:spPr bwMode="auto">
          <a:xfrm>
            <a:off x="7999413" y="6124575"/>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47ACC66C-8BC6-4983-848F-49B1AE2BCD66}" type="datetime'''''''''''2''0''1''7''/''''''1''8'''''''''">
              <a:rPr lang="en-US" sz="600">
                <a:solidFill>
                  <a:prstClr val="black"/>
                </a:solidFill>
                <a:sym typeface="Arial"/>
              </a:rPr>
              <a:pPr algn="ctr">
                <a:spcBef>
                  <a:spcPct val="0"/>
                </a:spcBef>
                <a:spcAft>
                  <a:spcPct val="0"/>
                </a:spcAft>
              </a:pPr>
              <a:t>2017/18</a:t>
            </a:fld>
            <a:endParaRPr lang="en-GB" sz="600">
              <a:solidFill>
                <a:prstClr val="black"/>
              </a:solidFill>
              <a:sym typeface="Arial"/>
            </a:endParaRPr>
          </a:p>
        </p:txBody>
      </p:sp>
      <p:sp>
        <p:nvSpPr>
          <p:cNvPr id="12" name="Rectangle 11"/>
          <p:cNvSpPr/>
          <p:nvPr>
            <p:custDataLst>
              <p:tags r:id="rId13"/>
            </p:custDataLst>
          </p:nvPr>
        </p:nvSpPr>
        <p:spPr bwMode="auto">
          <a:xfrm>
            <a:off x="7561263" y="6124575"/>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BA5C611D-07C5-4ACC-8D28-7D6B82C7E9A8}" type="datetime'''''''''2''0''''''''16/''17'''''''''''''''''''''''">
              <a:rPr lang="en-US" sz="600">
                <a:solidFill>
                  <a:prstClr val="black"/>
                </a:solidFill>
              </a:rPr>
              <a:pPr algn="ctr">
                <a:spcBef>
                  <a:spcPct val="0"/>
                </a:spcBef>
                <a:spcAft>
                  <a:spcPct val="0"/>
                </a:spcAft>
              </a:pPr>
              <a:t>2016/17</a:t>
            </a:fld>
            <a:endParaRPr lang="en-GB" sz="600">
              <a:solidFill>
                <a:prstClr val="black"/>
              </a:solidFill>
              <a:sym typeface="Arial"/>
            </a:endParaRPr>
          </a:p>
        </p:txBody>
      </p:sp>
      <p:sp>
        <p:nvSpPr>
          <p:cNvPr id="11" name="Rectangle 10"/>
          <p:cNvSpPr/>
          <p:nvPr>
            <p:custDataLst>
              <p:tags r:id="rId14"/>
            </p:custDataLst>
          </p:nvPr>
        </p:nvSpPr>
        <p:spPr bwMode="auto">
          <a:xfrm>
            <a:off x="7113588" y="6124575"/>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AB2A1DF5-209F-497F-8C91-D9E107C039DE}" type="datetime'2''''01''5''''''''''''''''''''''/''''''16'''''''''''''">
              <a:rPr lang="en-US" sz="600">
                <a:solidFill>
                  <a:prstClr val="black"/>
                </a:solidFill>
                <a:sym typeface="Arial"/>
              </a:rPr>
              <a:pPr algn="ctr">
                <a:spcBef>
                  <a:spcPct val="0"/>
                </a:spcBef>
                <a:spcAft>
                  <a:spcPct val="0"/>
                </a:spcAft>
              </a:pPr>
              <a:t>2015/16</a:t>
            </a:fld>
            <a:endParaRPr lang="en-GB" sz="600">
              <a:solidFill>
                <a:prstClr val="black"/>
              </a:solidFill>
              <a:sym typeface="Arial"/>
            </a:endParaRPr>
          </a:p>
        </p:txBody>
      </p:sp>
      <p:sp>
        <p:nvSpPr>
          <p:cNvPr id="10" name="Rectangle 9"/>
          <p:cNvSpPr/>
          <p:nvPr>
            <p:custDataLst>
              <p:tags r:id="rId15"/>
            </p:custDataLst>
          </p:nvPr>
        </p:nvSpPr>
        <p:spPr bwMode="auto">
          <a:xfrm>
            <a:off x="6675438" y="6124575"/>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6B15B816-B87E-4828-93E6-C039032D0A59}" type="datetime'''''2''0''''1''''''''4''''''''''/''''''''''''''''1''''''''5'">
              <a:rPr lang="en-US" sz="600">
                <a:solidFill>
                  <a:prstClr val="black"/>
                </a:solidFill>
                <a:sym typeface="Arial"/>
              </a:rPr>
              <a:pPr algn="ctr">
                <a:spcBef>
                  <a:spcPct val="0"/>
                </a:spcBef>
                <a:spcAft>
                  <a:spcPct val="0"/>
                </a:spcAft>
              </a:pPr>
              <a:t>2014/15</a:t>
            </a:fld>
            <a:endParaRPr lang="en-GB" sz="600">
              <a:solidFill>
                <a:prstClr val="black"/>
              </a:solidFill>
              <a:sym typeface="Arial"/>
            </a:endParaRPr>
          </a:p>
        </p:txBody>
      </p:sp>
      <p:sp>
        <p:nvSpPr>
          <p:cNvPr id="53" name="Rectangle 52"/>
          <p:cNvSpPr/>
          <p:nvPr>
            <p:custDataLst>
              <p:tags r:id="rId16"/>
            </p:custDataLst>
          </p:nvPr>
        </p:nvSpPr>
        <p:spPr bwMode="auto">
          <a:xfrm>
            <a:off x="8437563" y="6124575"/>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F0CDCE9C-A3C1-4858-A10D-495F5932BB6D}" type="datetime'''''''''''2''0''''''1''8''''''''/''''''''1''''9'''">
              <a:rPr lang="en-US" sz="600">
                <a:solidFill>
                  <a:schemeClr val="tx1"/>
                </a:solidFill>
              </a:rPr>
              <a:pPr/>
              <a:t>2018/19</a:t>
            </a:fld>
            <a:endParaRPr lang="en-GB" sz="600">
              <a:solidFill>
                <a:schemeClr val="tx1"/>
              </a:solidFill>
              <a:latin typeface="Arial"/>
              <a:sym typeface="Arial"/>
            </a:endParaRPr>
          </a:p>
        </p:txBody>
      </p:sp>
      <p:sp>
        <p:nvSpPr>
          <p:cNvPr id="9" name="Rectangle 8"/>
          <p:cNvSpPr/>
          <p:nvPr>
            <p:custDataLst>
              <p:tags r:id="rId17"/>
            </p:custDataLst>
          </p:nvPr>
        </p:nvSpPr>
        <p:spPr bwMode="auto">
          <a:xfrm>
            <a:off x="6237288" y="6124575"/>
            <a:ext cx="290513" cy="920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7A75254E-D18F-4889-8363-2E4B7561776E}" type="datetime'2''''''''''''''0''''''''''''13''''''''''''/''''''1''''''4'">
              <a:rPr lang="en-US" sz="600">
                <a:solidFill>
                  <a:prstClr val="black"/>
                </a:solidFill>
                <a:sym typeface="+mn-lt"/>
              </a:rPr>
              <a:pPr algn="ctr">
                <a:spcBef>
                  <a:spcPct val="0"/>
                </a:spcBef>
                <a:spcAft>
                  <a:spcPct val="0"/>
                </a:spcAft>
              </a:pPr>
              <a:t>2013/14</a:t>
            </a:fld>
            <a:endParaRPr lang="en-GB" sz="600">
              <a:solidFill>
                <a:prstClr val="black"/>
              </a:solidFill>
              <a:sym typeface="+mn-lt"/>
            </a:endParaRPr>
          </a:p>
        </p:txBody>
      </p:sp>
      <p:pic>
        <p:nvPicPr>
          <p:cNvPr id="48" name="Picture 4" descr="C:\Users\jsauvageau\Desktop\5.pn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7003867" y="1801552"/>
            <a:ext cx="426935" cy="33234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0" name="Picture 2" descr="\\Cagmasrv1\sso$\Gestion_Deloitte\Global_Brand\- Templates\Icons\Iconography Deloitte\Icon_Caution_Green.png"/>
          <p:cNvPicPr>
            <a:picLocks noChangeAspect="1" noChangeArrowheads="1"/>
          </p:cNvPicPr>
          <p:nvPr/>
        </p:nvPicPr>
        <p:blipFill>
          <a:blip r:embed="rId32" cstate="print">
            <a:extLst>
              <a:ext uri="{BEBA8EAE-BF5A-486C-A8C5-ECC9F3942E4B}">
                <a14:imgProps xmlns:a14="http://schemas.microsoft.com/office/drawing/2010/main">
                  <a14:imgLayer r:embed="rId33">
                    <a14:imgEffect>
                      <a14:artisticPhotocopy/>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895614" y="1802305"/>
            <a:ext cx="317674" cy="28273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8" descr="C:\Users\jsauvageau\Desktop\2.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0115" y="95978"/>
            <a:ext cx="448019" cy="36495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6419416" y="4545995"/>
            <a:ext cx="2337606" cy="1412133"/>
            <a:chOff x="6426482" y="4549991"/>
            <a:chExt cx="2337606" cy="1412133"/>
          </a:xfrm>
        </p:grpSpPr>
        <p:sp>
          <p:nvSpPr>
            <p:cNvPr id="13" name="Isosceles Triangle 12"/>
            <p:cNvSpPr/>
            <p:nvPr/>
          </p:nvSpPr>
          <p:spPr>
            <a:xfrm>
              <a:off x="6463429" y="5850482"/>
              <a:ext cx="129505" cy="11164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7" name="Rounded Rectangular Callout 46"/>
            <p:cNvSpPr/>
            <p:nvPr/>
          </p:nvSpPr>
          <p:spPr>
            <a:xfrm>
              <a:off x="6982782" y="5672138"/>
              <a:ext cx="469105" cy="234165"/>
            </a:xfrm>
            <a:prstGeom prst="wedgeRoundRectCallout">
              <a:avLst>
                <a:gd name="adj1" fmla="val -117462"/>
                <a:gd name="adj2" fmla="val 20061"/>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700" dirty="0" smtClean="0">
                  <a:solidFill>
                    <a:prstClr val="black"/>
                  </a:solidFill>
                </a:rPr>
                <a:t>Planning begins</a:t>
              </a:r>
              <a:endParaRPr lang="en-GB" sz="700" dirty="0">
                <a:solidFill>
                  <a:prstClr val="black"/>
                </a:solidFill>
              </a:endParaRPr>
            </a:p>
          </p:txBody>
        </p:sp>
        <p:sp>
          <p:nvSpPr>
            <p:cNvPr id="59" name="Isosceles Triangle 58"/>
            <p:cNvSpPr/>
            <p:nvPr/>
          </p:nvSpPr>
          <p:spPr>
            <a:xfrm>
              <a:off x="6774991" y="5494430"/>
              <a:ext cx="129505" cy="11164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0" name="Rounded Rectangular Callout 59"/>
            <p:cNvSpPr/>
            <p:nvPr/>
          </p:nvSpPr>
          <p:spPr>
            <a:xfrm>
              <a:off x="7256319" y="5378914"/>
              <a:ext cx="609887" cy="252000"/>
            </a:xfrm>
            <a:prstGeom prst="wedgeRoundRectCallout">
              <a:avLst>
                <a:gd name="adj1" fmla="val -101885"/>
                <a:gd name="adj2" fmla="val 24773"/>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700" dirty="0" smtClean="0">
                  <a:solidFill>
                    <a:prstClr val="black"/>
                  </a:solidFill>
                </a:rPr>
                <a:t>Intervention launched</a:t>
              </a:r>
              <a:endParaRPr lang="en-GB" sz="700" dirty="0">
                <a:solidFill>
                  <a:prstClr val="black"/>
                </a:solidFill>
              </a:endParaRPr>
            </a:p>
          </p:txBody>
        </p:sp>
        <p:sp>
          <p:nvSpPr>
            <p:cNvPr id="61" name="Isosceles Triangle 60"/>
            <p:cNvSpPr/>
            <p:nvPr/>
          </p:nvSpPr>
          <p:spPr>
            <a:xfrm>
              <a:off x="7217335" y="5001954"/>
              <a:ext cx="129505" cy="11164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2" name="Rounded Rectangular Callout 61"/>
            <p:cNvSpPr/>
            <p:nvPr/>
          </p:nvSpPr>
          <p:spPr>
            <a:xfrm>
              <a:off x="6426482" y="4928671"/>
              <a:ext cx="697018" cy="246350"/>
            </a:xfrm>
            <a:prstGeom prst="wedgeRoundRectCallout">
              <a:avLst>
                <a:gd name="adj1" fmla="val 59507"/>
                <a:gd name="adj2" fmla="val -2457"/>
                <a:gd name="adj3" fmla="val 16667"/>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700" dirty="0" smtClean="0">
                  <a:solidFill>
                    <a:prstClr val="black"/>
                  </a:solidFill>
                </a:rPr>
                <a:t>Initial benefits commence</a:t>
              </a:r>
              <a:endParaRPr lang="en-GB" sz="700" dirty="0">
                <a:solidFill>
                  <a:prstClr val="black"/>
                </a:solidFill>
              </a:endParaRPr>
            </a:p>
          </p:txBody>
        </p:sp>
        <p:sp>
          <p:nvSpPr>
            <p:cNvPr id="64" name="Isosceles Triangle 63"/>
            <p:cNvSpPr/>
            <p:nvPr/>
          </p:nvSpPr>
          <p:spPr>
            <a:xfrm>
              <a:off x="8054451" y="4928671"/>
              <a:ext cx="129505" cy="11164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5" name="Rounded Rectangular Callout 64"/>
            <p:cNvSpPr/>
            <p:nvPr/>
          </p:nvSpPr>
          <p:spPr>
            <a:xfrm>
              <a:off x="7999413" y="5116943"/>
              <a:ext cx="764675" cy="246350"/>
            </a:xfrm>
            <a:prstGeom prst="wedgeRoundRectCallout">
              <a:avLst>
                <a:gd name="adj1" fmla="val -27387"/>
                <a:gd name="adj2" fmla="val -79525"/>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700" dirty="0" smtClean="0">
                  <a:solidFill>
                    <a:prstClr val="black"/>
                  </a:solidFill>
                </a:rPr>
                <a:t>Further benefits develop</a:t>
              </a:r>
              <a:endParaRPr lang="en-GB" sz="700" dirty="0">
                <a:solidFill>
                  <a:prstClr val="black"/>
                </a:solidFill>
              </a:endParaRPr>
            </a:p>
          </p:txBody>
        </p:sp>
        <p:sp>
          <p:nvSpPr>
            <p:cNvPr id="55" name="TextBox 54"/>
            <p:cNvSpPr txBox="1"/>
            <p:nvPr/>
          </p:nvSpPr>
          <p:spPr>
            <a:xfrm>
              <a:off x="6500813" y="4549991"/>
              <a:ext cx="1982350" cy="323165"/>
            </a:xfrm>
            <a:prstGeom prst="rect">
              <a:avLst/>
            </a:prstGeom>
            <a:noFill/>
          </p:spPr>
          <p:txBody>
            <a:bodyPr wrap="square" lIns="0" tIns="0" rIns="0" bIns="0" rtlCol="0">
              <a:spAutoFit/>
            </a:bodyPr>
            <a:lstStyle/>
            <a:p>
              <a:pPr algn="ctr"/>
              <a:r>
                <a:rPr lang="en-GB" sz="1050" b="1" dirty="0" smtClean="0">
                  <a:latin typeface="Arial" pitchFamily="34" charset="0"/>
                  <a:cs typeface="Arial" pitchFamily="34" charset="0"/>
                </a:rPr>
                <a:t>Forecast savings per year Urban CCG (£m)</a:t>
              </a:r>
              <a:endParaRPr lang="en-GB" sz="1050" b="1" dirty="0">
                <a:latin typeface="Arial" pitchFamily="34" charset="0"/>
                <a:cs typeface="Arial" pitchFamily="34" charset="0"/>
              </a:endParaRPr>
            </a:p>
          </p:txBody>
        </p:sp>
      </p:grpSp>
      <p:pic>
        <p:nvPicPr>
          <p:cNvPr id="56" name="Picture 2" descr="C:\Users\jsauvageau\Desktop\3.png"/>
          <p:cNvPicPr>
            <a:picLocks noChangeAspect="1" noChangeArrowheads="1"/>
          </p:cNvPicPr>
          <p:nvPr/>
        </p:nvPicPr>
        <p:blipFill>
          <a:blip r:embed="rId3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34724" y="1800396"/>
            <a:ext cx="131727" cy="323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7930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0251132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340"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120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a:t>Key leads and further reading: </a:t>
            </a:r>
            <a:r>
              <a:rPr lang="en-GB" sz="2000" dirty="0" smtClean="0"/>
              <a:t>palliative </a:t>
            </a:r>
            <a:r>
              <a:rPr lang="en-GB" sz="2000" dirty="0"/>
              <a:t>care</a:t>
            </a:r>
          </a:p>
        </p:txBody>
      </p:sp>
      <p:sp>
        <p:nvSpPr>
          <p:cNvPr id="17"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52</a:t>
            </a:fld>
            <a:endParaRPr lang="en-GB" dirty="0">
              <a:solidFill>
                <a:prstClr val="black"/>
              </a:solidFill>
            </a:endParaRPr>
          </a:p>
        </p:txBody>
      </p:sp>
      <p:sp>
        <p:nvSpPr>
          <p:cNvPr id="8" name="Rectangle 7"/>
          <p:cNvSpPr/>
          <p:nvPr/>
        </p:nvSpPr>
        <p:spPr>
          <a:xfrm>
            <a:off x="655199" y="1369814"/>
            <a:ext cx="8147607" cy="169914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200" b="1" dirty="0" smtClean="0">
                <a:solidFill>
                  <a:prstClr val="black"/>
                </a:solidFill>
              </a:rPr>
              <a:t>‘Key leads’</a:t>
            </a:r>
          </a:p>
          <a:p>
            <a:pPr>
              <a:spcAft>
                <a:spcPts val="600"/>
              </a:spcAft>
            </a:pPr>
            <a:r>
              <a:rPr lang="en-GB" sz="1200" dirty="0" smtClean="0">
                <a:solidFill>
                  <a:prstClr val="black"/>
                </a:solidFill>
              </a:rPr>
              <a:t>Who could you speak to in order to find out how to do this intervention well? </a:t>
            </a:r>
          </a:p>
          <a:p>
            <a:pPr marL="171450" indent="-171450">
              <a:spcAft>
                <a:spcPts val="600"/>
              </a:spcAft>
              <a:buFont typeface="Arial" pitchFamily="34" charset="0"/>
              <a:buChar char="•"/>
              <a:defRPr/>
            </a:pPr>
            <a:r>
              <a:rPr lang="en-GB" sz="1200" dirty="0" smtClean="0">
                <a:solidFill>
                  <a:prstClr val="black"/>
                </a:solidFill>
              </a:rPr>
              <a:t>Midhurst Macmillan Community Specialist Palliative </a:t>
            </a:r>
            <a:r>
              <a:rPr lang="en-GB" sz="1200" dirty="0">
                <a:solidFill>
                  <a:prstClr val="black"/>
                </a:solidFill>
              </a:rPr>
              <a:t>Care Service (</a:t>
            </a:r>
            <a:r>
              <a:rPr lang="en-GB" sz="1200" dirty="0">
                <a:solidFill>
                  <a:prstClr val="black"/>
                </a:solidFill>
                <a:hlinkClick r:id="rId8"/>
              </a:rPr>
              <a:t>http://</a:t>
            </a:r>
            <a:r>
              <a:rPr lang="en-GB" sz="1200" dirty="0" smtClean="0">
                <a:solidFill>
                  <a:prstClr val="black"/>
                </a:solidFill>
                <a:hlinkClick r:id="rId8"/>
              </a:rPr>
              <a:t>www.sussexcommunity.nhs.uk/services/servicedetails.htm?directoryID=16353</a:t>
            </a:r>
            <a:r>
              <a:rPr lang="en-GB" sz="1200" dirty="0" smtClean="0">
                <a:solidFill>
                  <a:prstClr val="black"/>
                </a:solidFill>
              </a:rPr>
              <a:t>, and see reference below)</a:t>
            </a:r>
            <a:endParaRPr lang="en-GB" dirty="0">
              <a:solidFill>
                <a:prstClr val="black"/>
              </a:solidFill>
            </a:endParaRPr>
          </a:p>
          <a:p>
            <a:pPr marL="171450" indent="-171450">
              <a:spcAft>
                <a:spcPts val="600"/>
              </a:spcAft>
              <a:buFont typeface="Arial" pitchFamily="34" charset="0"/>
              <a:buChar char="•"/>
              <a:defRPr/>
            </a:pPr>
            <a:endParaRPr lang="en-GB" sz="1200" dirty="0">
              <a:solidFill>
                <a:prstClr val="black"/>
              </a:solidFill>
            </a:endParaRPr>
          </a:p>
        </p:txBody>
      </p:sp>
      <p:sp>
        <p:nvSpPr>
          <p:cNvPr id="9" name="Rectangle 8"/>
          <p:cNvSpPr/>
          <p:nvPr/>
        </p:nvSpPr>
        <p:spPr>
          <a:xfrm>
            <a:off x="655199" y="3264090"/>
            <a:ext cx="8152358" cy="169914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200" b="1" dirty="0" smtClean="0">
                <a:solidFill>
                  <a:prstClr val="black"/>
                </a:solidFill>
              </a:rPr>
              <a:t>Further reading</a:t>
            </a:r>
          </a:p>
          <a:p>
            <a:pPr>
              <a:spcAft>
                <a:spcPts val="600"/>
              </a:spcAft>
            </a:pPr>
            <a:r>
              <a:rPr lang="en-GB" sz="1200" dirty="0" smtClean="0">
                <a:solidFill>
                  <a:prstClr val="black"/>
                </a:solidFill>
              </a:rPr>
              <a:t>To help you read around this intervention, we have assembled a list of the literature which we have found most useful: </a:t>
            </a:r>
          </a:p>
          <a:p>
            <a:pPr marL="171450" indent="-171450">
              <a:spcAft>
                <a:spcPts val="600"/>
              </a:spcAft>
              <a:buFont typeface="Arial" pitchFamily="34" charset="0"/>
              <a:buChar char="•"/>
              <a:defRPr/>
            </a:pPr>
            <a:r>
              <a:rPr lang="en-GB" sz="1200" dirty="0" smtClean="0">
                <a:solidFill>
                  <a:prstClr val="black"/>
                </a:solidFill>
              </a:rPr>
              <a:t>‘Midhurst </a:t>
            </a:r>
            <a:r>
              <a:rPr lang="en-GB" sz="1200" dirty="0">
                <a:solidFill>
                  <a:prstClr val="black"/>
                </a:solidFill>
              </a:rPr>
              <a:t>Macmillan Community Specialist Palliative Care </a:t>
            </a:r>
            <a:r>
              <a:rPr lang="en-GB" sz="1200" dirty="0" smtClean="0">
                <a:solidFill>
                  <a:prstClr val="black"/>
                </a:solidFill>
              </a:rPr>
              <a:t>Service: delivering end of life care in the community’ </a:t>
            </a:r>
            <a:r>
              <a:rPr lang="en-GB" sz="1200" dirty="0">
                <a:solidFill>
                  <a:prstClr val="black"/>
                </a:solidFill>
              </a:rPr>
              <a:t>(The King’s </a:t>
            </a:r>
            <a:r>
              <a:rPr lang="en-GB" sz="1200" dirty="0" smtClean="0">
                <a:solidFill>
                  <a:prstClr val="black"/>
                </a:solidFill>
              </a:rPr>
              <a:t>Fund, 2013)</a:t>
            </a:r>
          </a:p>
          <a:p>
            <a:pPr marL="171450" indent="-171450">
              <a:spcAft>
                <a:spcPts val="600"/>
              </a:spcAft>
              <a:buFont typeface="Arial" pitchFamily="34" charset="0"/>
              <a:buChar char="•"/>
              <a:defRPr/>
            </a:pPr>
            <a:endParaRPr lang="en-GB" sz="1200" dirty="0">
              <a:solidFill>
                <a:prstClr val="black"/>
              </a:solidFill>
              <a:cs typeface="Arial" charset="0"/>
            </a:endParaRPr>
          </a:p>
          <a:p>
            <a:pPr marL="171450" indent="-171450">
              <a:spcAft>
                <a:spcPts val="600"/>
              </a:spcAft>
              <a:buFont typeface="Arial" pitchFamily="34" charset="0"/>
              <a:buChar char="•"/>
              <a:defRPr/>
            </a:pPr>
            <a:endParaRPr lang="en-GB" sz="1200" dirty="0">
              <a:solidFill>
                <a:prstClr val="black"/>
              </a:solidFill>
            </a:endParaRPr>
          </a:p>
          <a:p>
            <a:endParaRPr lang="en-GB" dirty="0">
              <a:solidFill>
                <a:prstClr val="black"/>
              </a:solidFill>
            </a:endParaRPr>
          </a:p>
        </p:txBody>
      </p:sp>
      <p:pic>
        <p:nvPicPr>
          <p:cNvPr id="10" name="Picture 2" descr="C:\Users\jsauvageau\Desktop\4.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8470" y="1369814"/>
            <a:ext cx="197338" cy="4303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agmasrv1\sso$\Gestion_Deloitte\Global_Brand\- Templates\Icons\Iconography Deloitte\Icons Color Library\Icon_Book_LBLu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603" y="3283425"/>
            <a:ext cx="502841" cy="456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C:\Users\jsauvageau\Desktop\2.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115" y="95978"/>
            <a:ext cx="448019" cy="364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4555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2902" y="1956761"/>
            <a:ext cx="6544420" cy="816745"/>
          </a:xfrm>
        </p:spPr>
        <p:txBody>
          <a:bodyPr/>
          <a:lstStyle/>
          <a:p>
            <a:pPr>
              <a:lnSpc>
                <a:spcPct val="120000"/>
              </a:lnSpc>
            </a:pPr>
            <a:r>
              <a:rPr lang="en-GB" dirty="0" smtClean="0"/>
              <a:t>Early Adopter Interventions</a:t>
            </a:r>
            <a:endParaRPr lang="en-GB" dirty="0"/>
          </a:p>
        </p:txBody>
      </p:sp>
    </p:spTree>
    <p:extLst>
      <p:ext uri="{BB962C8B-B14F-4D97-AF65-F5344CB8AC3E}">
        <p14:creationId xmlns:p14="http://schemas.microsoft.com/office/powerpoint/2010/main" val="5435751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extLst>
              <p:ext uri="{D42A27DB-BD31-4B8C-83A1-F6EECF244321}">
                <p14:modId xmlns:p14="http://schemas.microsoft.com/office/powerpoint/2010/main" val="2148303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36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The early </a:t>
            </a:r>
            <a:r>
              <a:rPr lang="en-GB" dirty="0"/>
              <a:t>a</a:t>
            </a:r>
            <a:r>
              <a:rPr lang="en-GB" sz="2000" dirty="0" smtClean="0"/>
              <a:t>dopter </a:t>
            </a:r>
            <a:r>
              <a:rPr lang="en-GB" dirty="0"/>
              <a:t>i</a:t>
            </a:r>
            <a:r>
              <a:rPr lang="en-GB" sz="2000" dirty="0" smtClean="0"/>
              <a:t>nterventions</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54</a:t>
            </a:fld>
            <a:endParaRPr lang="en-GB">
              <a:solidFill>
                <a:prstClr val="black"/>
              </a:solidFill>
            </a:endParaRPr>
          </a:p>
        </p:txBody>
      </p:sp>
      <p:sp>
        <p:nvSpPr>
          <p:cNvPr id="23" name="Rectangle 22"/>
          <p:cNvSpPr/>
          <p:nvPr/>
        </p:nvSpPr>
        <p:spPr>
          <a:xfrm>
            <a:off x="323528" y="1844824"/>
            <a:ext cx="8257766" cy="4392488"/>
          </a:xfrm>
          <a:prstGeom prst="rect">
            <a:avLst/>
          </a:prstGeom>
          <a:solidFill>
            <a:schemeClr val="bg1"/>
          </a:solidFill>
          <a:ln w="9525">
            <a:solidFill>
              <a:schemeClr val="accent4"/>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solidFill>
            </a:endParaRPr>
          </a:p>
          <a:p>
            <a:pPr algn="ctr"/>
            <a:endParaRPr lang="en-GB" dirty="0">
              <a:solidFill>
                <a:prstClr val="black"/>
              </a:solidFill>
            </a:endParaRPr>
          </a:p>
          <a:p>
            <a:pPr algn="ctr"/>
            <a:endParaRPr lang="en-GB" dirty="0">
              <a:solidFill>
                <a:prstClr val="black"/>
              </a:solidFill>
            </a:endParaRPr>
          </a:p>
          <a:p>
            <a:pPr algn="ctr"/>
            <a:endParaRPr lang="en-GB" dirty="0">
              <a:solidFill>
                <a:prstClr val="black"/>
              </a:solidFill>
            </a:endParaRPr>
          </a:p>
          <a:p>
            <a:pPr algn="ctr"/>
            <a:endParaRPr lang="en-GB" dirty="0">
              <a:solidFill>
                <a:prstClr val="black"/>
              </a:solidFill>
            </a:endParaRPr>
          </a:p>
          <a:p>
            <a:pPr algn="ctr"/>
            <a:endParaRPr lang="en-GB" dirty="0">
              <a:solidFill>
                <a:prstClr val="black"/>
              </a:solidFill>
            </a:endParaRPr>
          </a:p>
          <a:p>
            <a:pPr algn="ctr"/>
            <a:endParaRPr lang="en-GB" dirty="0">
              <a:solidFill>
                <a:prstClr val="black"/>
              </a:solidFill>
            </a:endParaRPr>
          </a:p>
          <a:p>
            <a:pPr algn="ctr"/>
            <a:endParaRPr lang="en-GB" dirty="0">
              <a:solidFill>
                <a:prstClr val="black"/>
              </a:solidFill>
            </a:endParaRPr>
          </a:p>
        </p:txBody>
      </p:sp>
      <p:sp>
        <p:nvSpPr>
          <p:cNvPr id="19" name="Rectangle 18"/>
          <p:cNvSpPr/>
          <p:nvPr/>
        </p:nvSpPr>
        <p:spPr>
          <a:xfrm>
            <a:off x="107504" y="908720"/>
            <a:ext cx="7056784" cy="936104"/>
          </a:xfrm>
          <a:prstGeom prst="rect">
            <a:avLst/>
          </a:prstGeom>
          <a:solidFill>
            <a:schemeClr val="bg1"/>
          </a:solidFill>
          <a:ln>
            <a:noFill/>
          </a:ln>
          <a:effectLst/>
        </p:spPr>
        <p:txBody>
          <a:bodyPr vert="horz" lIns="180000" tIns="0" rIns="180000" bIns="0" rtlCol="0" anchor="ctr" anchorCtr="0">
            <a:noAutofit/>
          </a:bodyPr>
          <a:lstStyle/>
          <a:p>
            <a:pPr marL="88900">
              <a:spcBef>
                <a:spcPct val="0"/>
              </a:spcBef>
              <a:spcAft>
                <a:spcPts val="600"/>
              </a:spcAft>
            </a:pPr>
            <a:r>
              <a:rPr lang="en-GB" sz="1400" dirty="0">
                <a:solidFill>
                  <a:prstClr val="black"/>
                </a:solidFill>
                <a:cs typeface="Arial" pitchFamily="34" charset="0"/>
              </a:rPr>
              <a:t>In </a:t>
            </a:r>
            <a:r>
              <a:rPr lang="en-GB" sz="1400" dirty="0" smtClean="0">
                <a:solidFill>
                  <a:prstClr val="black"/>
                </a:solidFill>
                <a:cs typeface="Arial" pitchFamily="34" charset="0"/>
              </a:rPr>
              <a:t>addition to the high impact interventions, </a:t>
            </a:r>
            <a:r>
              <a:rPr lang="en-GB" sz="1400" dirty="0">
                <a:solidFill>
                  <a:prstClr val="black"/>
                </a:solidFill>
                <a:cs typeface="Arial" pitchFamily="34" charset="0"/>
              </a:rPr>
              <a:t>we have identified </a:t>
            </a:r>
            <a:r>
              <a:rPr lang="en-GB" sz="1400" b="1" dirty="0">
                <a:solidFill>
                  <a:prstClr val="black"/>
                </a:solidFill>
                <a:cs typeface="Arial" pitchFamily="34" charset="0"/>
              </a:rPr>
              <a:t>additional Early Adopter Interventions (EAI)</a:t>
            </a:r>
            <a:r>
              <a:rPr lang="en-GB" sz="1400" dirty="0">
                <a:solidFill>
                  <a:prstClr val="black"/>
                </a:solidFill>
                <a:cs typeface="Arial" pitchFamily="34" charset="0"/>
              </a:rPr>
              <a:t>. Although not fully impact assessed, these are promising ideas which may offer health economies further benefits</a:t>
            </a:r>
          </a:p>
        </p:txBody>
      </p:sp>
      <p:grpSp>
        <p:nvGrpSpPr>
          <p:cNvPr id="2" name="Group 1"/>
          <p:cNvGrpSpPr/>
          <p:nvPr/>
        </p:nvGrpSpPr>
        <p:grpSpPr>
          <a:xfrm>
            <a:off x="539552" y="1841901"/>
            <a:ext cx="3627213" cy="4179387"/>
            <a:chOff x="4826892" y="2588874"/>
            <a:chExt cx="3627213" cy="4179387"/>
          </a:xfrm>
        </p:grpSpPr>
        <p:sp>
          <p:nvSpPr>
            <p:cNvPr id="24" name="TextBox 23"/>
            <p:cNvSpPr txBox="1"/>
            <p:nvPr/>
          </p:nvSpPr>
          <p:spPr>
            <a:xfrm>
              <a:off x="5225143" y="2644055"/>
              <a:ext cx="3228962" cy="4124206"/>
            </a:xfrm>
            <a:prstGeom prst="rect">
              <a:avLst/>
            </a:prstGeom>
            <a:noFill/>
          </p:spPr>
          <p:txBody>
            <a:bodyPr wrap="square" lIns="0" tIns="0" rIns="0" bIns="0" rtlCol="0">
              <a:spAutoFit/>
            </a:bodyPr>
            <a:lstStyle/>
            <a:p>
              <a:pPr marL="228600" indent="-228600">
                <a:spcAft>
                  <a:spcPts val="1200"/>
                </a:spcAft>
                <a:buFontTx/>
                <a:buAutoNum type="arabicPeriod"/>
                <a:defRPr/>
              </a:pPr>
              <a:r>
                <a:rPr lang="en-GB" sz="1050" b="1" dirty="0">
                  <a:solidFill>
                    <a:srgbClr val="00ADC6"/>
                  </a:solidFill>
                </a:rPr>
                <a:t>Cancer screening programmes </a:t>
              </a:r>
              <a:endParaRPr lang="en-GB" sz="1050" b="1" dirty="0" smtClean="0">
                <a:solidFill>
                  <a:srgbClr val="00ADC6"/>
                </a:solidFill>
              </a:endParaRPr>
            </a:p>
            <a:p>
              <a:pPr marL="228600" indent="-228600">
                <a:spcAft>
                  <a:spcPts val="1200"/>
                </a:spcAft>
                <a:buFontTx/>
                <a:buAutoNum type="arabicPeriod"/>
                <a:defRPr/>
              </a:pPr>
              <a:r>
                <a:rPr lang="en-GB" sz="1050" b="1" dirty="0" smtClean="0">
                  <a:solidFill>
                    <a:srgbClr val="00ADC6"/>
                  </a:solidFill>
                </a:rPr>
                <a:t>GP </a:t>
              </a:r>
              <a:r>
                <a:rPr lang="en-GB" sz="1050" b="1" dirty="0" err="1" smtClean="0">
                  <a:solidFill>
                    <a:srgbClr val="00ADC6"/>
                  </a:solidFill>
                </a:rPr>
                <a:t>tele</a:t>
              </a:r>
              <a:r>
                <a:rPr lang="en-GB" sz="1050" b="1" dirty="0" smtClean="0">
                  <a:solidFill>
                    <a:srgbClr val="00ADC6"/>
                  </a:solidFill>
                </a:rPr>
                <a:t>-consultation</a:t>
              </a:r>
              <a:endParaRPr lang="en-GB" sz="1050" b="1" dirty="0">
                <a:solidFill>
                  <a:srgbClr val="00ADC6"/>
                </a:solidFill>
              </a:endParaRPr>
            </a:p>
            <a:p>
              <a:pPr marL="228600" indent="-228600">
                <a:buFontTx/>
                <a:buAutoNum type="arabicPeriod"/>
                <a:defRPr/>
              </a:pPr>
              <a:r>
                <a:rPr lang="en-US" sz="1050" b="1" dirty="0">
                  <a:solidFill>
                    <a:srgbClr val="00ADC6"/>
                  </a:solidFill>
                </a:rPr>
                <a:t>Medicines </a:t>
              </a:r>
              <a:r>
                <a:rPr lang="en-US" sz="1050" b="1" dirty="0" err="1">
                  <a:solidFill>
                    <a:srgbClr val="00ADC6"/>
                  </a:solidFill>
                </a:rPr>
                <a:t>Optimisation</a:t>
              </a:r>
              <a:endParaRPr lang="en-US" sz="1050" b="1" dirty="0">
                <a:solidFill>
                  <a:srgbClr val="00ADC6"/>
                </a:solidFill>
              </a:endParaRPr>
            </a:p>
            <a:p>
              <a:pPr marL="685800" lvl="1" indent="-228600">
                <a:buFont typeface="+mj-lt"/>
                <a:buAutoNum type="alphaLcPeriod"/>
                <a:defRPr/>
              </a:pPr>
              <a:r>
                <a:rPr lang="en-US" sz="1050" b="1" dirty="0" smtClean="0">
                  <a:solidFill>
                    <a:srgbClr val="00ADC6"/>
                  </a:solidFill>
                </a:rPr>
                <a:t>Norfolk     b.   PINCER</a:t>
              </a:r>
              <a:endParaRPr lang="en-US" sz="1050" b="1" dirty="0">
                <a:solidFill>
                  <a:srgbClr val="00ADC6"/>
                </a:solidFill>
              </a:endParaRPr>
            </a:p>
            <a:p>
              <a:pPr marL="228600" indent="-228600">
                <a:spcAft>
                  <a:spcPts val="1200"/>
                </a:spcAft>
                <a:buFontTx/>
                <a:buAutoNum type="arabicPeriod"/>
                <a:defRPr/>
              </a:pPr>
              <a:r>
                <a:rPr lang="en-GB" sz="1050" b="1" dirty="0">
                  <a:solidFill>
                    <a:srgbClr val="00ADC6"/>
                  </a:solidFill>
                </a:rPr>
                <a:t>Safe and appropriate use of medicines </a:t>
              </a:r>
            </a:p>
            <a:p>
              <a:pPr marL="228600" indent="-228600">
                <a:spcAft>
                  <a:spcPts val="1200"/>
                </a:spcAft>
                <a:buFontTx/>
                <a:buAutoNum type="arabicPeriod"/>
                <a:defRPr/>
              </a:pPr>
              <a:r>
                <a:rPr lang="en-US" sz="1050" b="1" dirty="0">
                  <a:solidFill>
                    <a:srgbClr val="00ADC6"/>
                  </a:solidFill>
                </a:rPr>
                <a:t>Acute </a:t>
              </a:r>
              <a:r>
                <a:rPr lang="en-US" sz="1050" b="1" dirty="0" smtClean="0">
                  <a:solidFill>
                    <a:srgbClr val="00ADC6"/>
                  </a:solidFill>
                </a:rPr>
                <a:t>visiting </a:t>
              </a:r>
              <a:r>
                <a:rPr lang="en-US" sz="1050" b="1" dirty="0">
                  <a:solidFill>
                    <a:srgbClr val="00ADC6"/>
                  </a:solidFill>
                </a:rPr>
                <a:t>s</a:t>
              </a:r>
              <a:r>
                <a:rPr lang="en-US" sz="1050" b="1" dirty="0" smtClean="0">
                  <a:solidFill>
                    <a:srgbClr val="00ADC6"/>
                  </a:solidFill>
                </a:rPr>
                <a:t>ervice</a:t>
              </a:r>
            </a:p>
            <a:p>
              <a:pPr marL="228600" indent="-228600">
                <a:spcAft>
                  <a:spcPts val="1200"/>
                </a:spcAft>
                <a:buFontTx/>
                <a:buAutoNum type="arabicPeriod"/>
                <a:defRPr/>
              </a:pPr>
              <a:r>
                <a:rPr lang="en-US" sz="1050" b="1" dirty="0" smtClean="0">
                  <a:solidFill>
                    <a:srgbClr val="00ADC6"/>
                  </a:solidFill>
                </a:rPr>
                <a:t>Reducing urgent care demand</a:t>
              </a:r>
              <a:endParaRPr lang="en-US" sz="1050" b="1" dirty="0">
                <a:solidFill>
                  <a:srgbClr val="00ADC6"/>
                </a:solidFill>
              </a:endParaRPr>
            </a:p>
            <a:p>
              <a:pPr marL="228600" indent="-228600">
                <a:spcAft>
                  <a:spcPts val="1200"/>
                </a:spcAft>
                <a:buFontTx/>
                <a:buAutoNum type="arabicPeriod"/>
                <a:defRPr/>
              </a:pPr>
              <a:r>
                <a:rPr lang="en-GB" sz="1050" b="1" dirty="0">
                  <a:solidFill>
                    <a:srgbClr val="00ADC6"/>
                  </a:solidFill>
                </a:rPr>
                <a:t>24-hour asthma services for children and young people</a:t>
              </a:r>
            </a:p>
            <a:p>
              <a:pPr marL="228600" indent="-228600">
                <a:spcAft>
                  <a:spcPts val="1200"/>
                </a:spcAft>
                <a:buFontTx/>
                <a:buAutoNum type="arabicPeriod"/>
                <a:defRPr/>
              </a:pPr>
              <a:r>
                <a:rPr lang="en-GB" sz="1050" b="1" dirty="0">
                  <a:solidFill>
                    <a:srgbClr val="00ADC6"/>
                  </a:solidFill>
                </a:rPr>
                <a:t>Service </a:t>
              </a:r>
              <a:r>
                <a:rPr lang="en-GB" sz="1050" b="1" dirty="0" smtClean="0">
                  <a:solidFill>
                    <a:srgbClr val="00ADC6"/>
                  </a:solidFill>
                </a:rPr>
                <a:t>user </a:t>
              </a:r>
              <a:r>
                <a:rPr lang="en-GB" sz="1050" b="1" dirty="0">
                  <a:solidFill>
                    <a:srgbClr val="00ADC6"/>
                  </a:solidFill>
                </a:rPr>
                <a:t>n</a:t>
              </a:r>
              <a:r>
                <a:rPr lang="en-GB" sz="1050" b="1" dirty="0" smtClean="0">
                  <a:solidFill>
                    <a:srgbClr val="00ADC6"/>
                  </a:solidFill>
                </a:rPr>
                <a:t>etwork</a:t>
              </a:r>
            </a:p>
            <a:p>
              <a:pPr marL="228600" indent="-228600">
                <a:spcAft>
                  <a:spcPts val="1200"/>
                </a:spcAft>
                <a:buFontTx/>
                <a:buAutoNum type="arabicPeriod"/>
                <a:defRPr/>
              </a:pPr>
              <a:r>
                <a:rPr lang="en-GB" sz="1050" b="1" dirty="0" smtClean="0">
                  <a:solidFill>
                    <a:srgbClr val="00ADC6"/>
                  </a:solidFill>
                </a:rPr>
                <a:t>Reducing elective Caesarean sections</a:t>
              </a:r>
              <a:endParaRPr lang="en-GB" sz="1050" b="1" dirty="0">
                <a:solidFill>
                  <a:srgbClr val="00ADC6"/>
                </a:solidFill>
              </a:endParaRPr>
            </a:p>
            <a:p>
              <a:pPr marL="228600" indent="-228600">
                <a:spcAft>
                  <a:spcPts val="1200"/>
                </a:spcAft>
                <a:buFontTx/>
                <a:buAutoNum type="arabicPeriod"/>
                <a:defRPr/>
              </a:pPr>
              <a:r>
                <a:rPr lang="en-US" sz="1050" b="1" dirty="0">
                  <a:solidFill>
                    <a:srgbClr val="00ADC6"/>
                  </a:solidFill>
                </a:rPr>
                <a:t>Acute stroke services</a:t>
              </a:r>
            </a:p>
            <a:p>
              <a:pPr marL="228600" indent="-228600">
                <a:spcAft>
                  <a:spcPts val="1200"/>
                </a:spcAft>
                <a:buFontTx/>
                <a:buAutoNum type="arabicPeriod"/>
                <a:defRPr/>
              </a:pPr>
              <a:r>
                <a:rPr lang="en-GB" sz="1050" b="1" dirty="0">
                  <a:solidFill>
                    <a:srgbClr val="00ADC6"/>
                  </a:solidFill>
                </a:rPr>
                <a:t>Integration of health and social care for older people</a:t>
              </a:r>
              <a:endParaRPr lang="en-US" sz="1050" b="1" dirty="0">
                <a:solidFill>
                  <a:srgbClr val="00ADC6"/>
                </a:solidFill>
              </a:endParaRPr>
            </a:p>
            <a:p>
              <a:pPr marL="228600" indent="-228600">
                <a:spcAft>
                  <a:spcPts val="1200"/>
                </a:spcAft>
                <a:buFontTx/>
                <a:buAutoNum type="arabicPeriod"/>
                <a:defRPr/>
              </a:pPr>
              <a:r>
                <a:rPr lang="en-GB" sz="1050" b="1" dirty="0">
                  <a:solidFill>
                    <a:srgbClr val="00ADC6"/>
                  </a:solidFill>
                </a:rPr>
                <a:t>Electronic Palliative Care Coordination Systems (</a:t>
              </a:r>
              <a:r>
                <a:rPr lang="en-GB" sz="1050" b="1" dirty="0" err="1">
                  <a:solidFill>
                    <a:srgbClr val="00ADC6"/>
                  </a:solidFill>
                </a:rPr>
                <a:t>EPaCCS</a:t>
              </a:r>
              <a:r>
                <a:rPr lang="en-GB" sz="1050" b="1" dirty="0">
                  <a:solidFill>
                    <a:srgbClr val="00ADC6"/>
                  </a:solidFill>
                </a:rPr>
                <a:t>)</a:t>
              </a:r>
            </a:p>
          </p:txBody>
        </p:sp>
        <p:pic>
          <p:nvPicPr>
            <p:cNvPr id="25" name="Picture 4" descr="\\Cagmasrv1\sso$\Gestion_Deloitte\Global_Brand\- Templates\Icons\Iconography Deloitte\Icon_DNA_LBl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00747" y="2588874"/>
              <a:ext cx="134955" cy="25538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Cagmasrv1\sso$\Gestion_Deloitte\Global_Brand\- Templates\Icons\Iconography Deloitte\Icon_Magnifying_glass_Gree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55072" y="3267462"/>
              <a:ext cx="226305" cy="22630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agmasrv1\sso$\Gestion_Deloitte\Global_Brand\- Templates\Icons\Iconography Deloitte\Icon_Computer_chip_Blu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44268" y="3592804"/>
              <a:ext cx="247912" cy="17252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5" descr="\\Cagmasrv1\sso$\Gestion_Deloitte\Global_Brand\- Templates\Icons\Iconography Deloitte\Icon_Scooter_Gree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26892" y="3883511"/>
              <a:ext cx="282665" cy="18408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agmasrv1\sso$\Gestion_Deloitte\Global_Brand\- Templates\Icons\Iconography Deloitte\Icon_Clock_DarkGree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66160" y="4556562"/>
              <a:ext cx="204128" cy="20412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1" descr="C:\Users\jsauvageau\Desktop\Untitled-2.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64064" y="4990095"/>
              <a:ext cx="208320" cy="18752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agmasrv1\sso$\Gestion_Deloitte\Global_Brand\- Templates\Icons\Iconography Deloitte\Icon_Ambulance_LGreen.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37926" y="5627274"/>
              <a:ext cx="260596" cy="18038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1" descr="C:\Users\jsauvageau\Desktop\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68259" y="5981061"/>
              <a:ext cx="199930" cy="22534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3" descr="C:\Users\jsauvageau\Desktop\3.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45536" y="6421661"/>
              <a:ext cx="245377" cy="20478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3" descr="C:\Users\jsauvageau\Desktop\4.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60023" y="2939101"/>
              <a:ext cx="216403" cy="21640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Cagmasrv1\sso$\Gestion_Deloitte\Global_Brand\- Templates\Icons\Iconography Deloitte\Icon_Traffic_signal_LGreen.png"/>
            <p:cNvPicPr>
              <a:picLocks noChangeArrowheads="1"/>
            </p:cNvPicPr>
            <p:nvPr/>
          </p:nvPicPr>
          <p:blipFill>
            <a:blip r:embed="rId16" cstate="print">
              <a:duotone>
                <a:prstClr val="black"/>
                <a:schemeClr val="accent1">
                  <a:tint val="45000"/>
                  <a:satMod val="400000"/>
                </a:schemeClr>
              </a:duotone>
              <a:extLst>
                <a:ext uri="{BEBA8EAE-BF5A-486C-A8C5-ECC9F3942E4B}">
                  <a14:imgProps xmlns:a14="http://schemas.microsoft.com/office/drawing/2010/main">
                    <a14:imgLayer r:embed="rId1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919133" y="4154117"/>
              <a:ext cx="98182" cy="29506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descr="\\Cagmasrv1\sso$\Gestion_Deloitte\Global_Brand\- Templates\Icons\Iconography Deloitte\Icon_People_woman_MBlue.png"/>
            <p:cNvPicPr>
              <a:picLocks noChangeAspect="1" noChangeArrowheads="1"/>
            </p:cNvPicPr>
            <p:nvPr/>
          </p:nvPicPr>
          <p:blipFill>
            <a:blip r:embed="rId18" cstate="print">
              <a:duotone>
                <a:prstClr val="black"/>
                <a:schemeClr val="accent6">
                  <a:tint val="45000"/>
                  <a:satMod val="400000"/>
                </a:schemeClr>
              </a:duotone>
              <a:extLst>
                <a:ext uri="{BEBA8EAE-BF5A-486C-A8C5-ECC9F3942E4B}">
                  <a14:imgProps xmlns:a14="http://schemas.microsoft.com/office/drawing/2010/main">
                    <a14:imgLayer r:embed="rId19">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885364" y="5276097"/>
              <a:ext cx="165721" cy="27545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678492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0838007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38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The short-listing exercise – Early Adopter Interventions</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55</a:t>
            </a:fld>
            <a:endParaRPr lang="en-GB" dirty="0">
              <a:solidFill>
                <a:prstClr val="black"/>
              </a:solidFill>
            </a:endParaRPr>
          </a:p>
        </p:txBody>
      </p:sp>
      <p:sp>
        <p:nvSpPr>
          <p:cNvPr id="2" name="Text Placeholder 1"/>
          <p:cNvSpPr>
            <a:spLocks noGrp="1"/>
          </p:cNvSpPr>
          <p:nvPr>
            <p:ph type="body" sz="quarter" idx="13"/>
          </p:nvPr>
        </p:nvSpPr>
        <p:spPr>
          <a:xfrm>
            <a:off x="358774" y="1243308"/>
            <a:ext cx="8499600" cy="279180"/>
          </a:xfrm>
        </p:spPr>
        <p:txBody>
          <a:bodyPr/>
          <a:lstStyle/>
          <a:p>
            <a:r>
              <a:rPr lang="en-GB" dirty="0">
                <a:solidFill>
                  <a:prstClr val="black"/>
                </a:solidFill>
              </a:rPr>
              <a:t>For the EAIs, a slightly different set of criteria has been used to inform the selection </a:t>
            </a:r>
            <a:r>
              <a:rPr lang="en-GB" dirty="0" smtClean="0">
                <a:solidFill>
                  <a:prstClr val="black"/>
                </a:solidFill>
              </a:rPr>
              <a:t>process</a:t>
            </a:r>
            <a:endParaRPr lang="en-GB" dirty="0">
              <a:solidFill>
                <a:prstClr val="black"/>
              </a:solidFill>
            </a:endParaRPr>
          </a:p>
        </p:txBody>
      </p:sp>
      <p:sp>
        <p:nvSpPr>
          <p:cNvPr id="9" name="Oval 8"/>
          <p:cNvSpPr/>
          <p:nvPr/>
        </p:nvSpPr>
        <p:spPr>
          <a:xfrm>
            <a:off x="243599" y="2006923"/>
            <a:ext cx="252000" cy="252000"/>
          </a:xfrm>
          <a:prstGeom prst="ellipse">
            <a:avLst/>
          </a:prstGeom>
          <a:solidFill>
            <a:schemeClr val="accent4"/>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white"/>
                </a:solidFill>
              </a:rPr>
              <a:t>1</a:t>
            </a:r>
            <a:endParaRPr lang="en-GB" sz="1200" dirty="0">
              <a:solidFill>
                <a:prstClr val="white"/>
              </a:solidFill>
            </a:endParaRPr>
          </a:p>
        </p:txBody>
      </p:sp>
      <p:sp>
        <p:nvSpPr>
          <p:cNvPr id="10" name="Oval 9"/>
          <p:cNvSpPr/>
          <p:nvPr/>
        </p:nvSpPr>
        <p:spPr>
          <a:xfrm>
            <a:off x="243599" y="2657730"/>
            <a:ext cx="252000" cy="252000"/>
          </a:xfrm>
          <a:prstGeom prst="ellipse">
            <a:avLst/>
          </a:prstGeom>
          <a:solidFill>
            <a:schemeClr val="accent4"/>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white"/>
                </a:solidFill>
              </a:rPr>
              <a:t>2</a:t>
            </a:r>
            <a:endParaRPr lang="en-GB" sz="1200" dirty="0">
              <a:solidFill>
                <a:prstClr val="white"/>
              </a:solidFill>
            </a:endParaRPr>
          </a:p>
        </p:txBody>
      </p:sp>
      <p:sp>
        <p:nvSpPr>
          <p:cNvPr id="11" name="Oval 10"/>
          <p:cNvSpPr/>
          <p:nvPr/>
        </p:nvSpPr>
        <p:spPr>
          <a:xfrm>
            <a:off x="243599" y="3308537"/>
            <a:ext cx="252000" cy="252000"/>
          </a:xfrm>
          <a:prstGeom prst="ellipse">
            <a:avLst/>
          </a:prstGeom>
          <a:solidFill>
            <a:schemeClr val="accent4"/>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white"/>
                </a:solidFill>
              </a:rPr>
              <a:t>3</a:t>
            </a:r>
            <a:endParaRPr lang="en-GB" sz="1200" dirty="0">
              <a:solidFill>
                <a:prstClr val="white"/>
              </a:solidFill>
            </a:endParaRPr>
          </a:p>
        </p:txBody>
      </p:sp>
      <p:sp>
        <p:nvSpPr>
          <p:cNvPr id="3" name="AutoShape 17" descr="data:image/jpeg;base64,/9j/4AAQSkZJRgABAQAAAQABAAD/2wCEAAkGBhQQERUUEBQUFBUVFxYXFRcWGBcYGBgUGBcWFxQXGBkYHSceGBkjGhgUHy8gIycpLiwsHR8xNTAqNSYsLCkBCQoKDgwOGg8PGi0jHyQrKi8wKiwqLCkwLzAsKi0tNCwsNDAsNSwpLCwsLCosLCwsLCwsNCwqLCwpLCwsLCwsLP/AABEIAJEBXAMBIgACEQEDEQH/xAAcAAEAAgIDAQAAAAAAAAAAAAAABgcDBQECBAj/xABJEAACAQIDBQUDCQYEAwgDAAABAgMAEQQSIQUGBzFRE0FhcYEikaEUMkJScpKxssEjM2JzgqJTY8LRFTTSJDVDRIOTs/AWFyX/xAAaAQEAAwEBAQAAAAAAAAAAAAAAAQIDBAUG/8QAMxEAAgIBAwIEBAUDBQEAAAAAAAECAxEEEiExQQUTImEUUaGxcYGRwfAjMmI0QnLh8RX/2gAMAwEAAhEDEQA/ALxpSlAKUpQClKUApSsHy2PNkzpm+rmGb3XvQjKRnpSlCRSlKAUpSgFKUoBSlKAUrBicdHELyOiDqzBfxNdMLtSGU2iljc9EdWPwNRkruWcZPVSlKksKVibFIObqPMiu0cobVSD5G9CMo70pShIpSlAKUpQClKUApSlAKUpQClKUApSlAKUpQClKUApSlAR7f3GvDgZWjYq3sLmBsQGdQbHu0uKqGDeHExsGWeUEaj22I9QTYjwNWvxJ/wC75PtR/nWqYNcd7e4+c8UnJXLD7L7s+gZ9qLFh+3lNlVA7W8QNB4kmwqAw8W37UZ4VEN9bElwvW/InwsK9XEnaOXBYeIH95lY/ZRR/qZT6VWdWssaeEaa7W2QsUIPGMZLs302mU2fJJC1iwQKwP0XZRcH7JOtUorEG40N73HO/W/Wp7LtDtNgWJuUdY/uyAr/aVqA1S2W5p+xy+I2+ZOEv8Uy194N5ZI9kxSBiJZljXMNCCVu7DobKfK9VY2IYm5ZiepJvUx32YrgNnJ/lZj9yO35jUV2R2fbxdv8Aus69pe/zLjNy15dKixtvBXWzlO1Rb6JfVHEG1JozdJZV+y7D8DVwbgY2ebBh8SSxLNkYjUxi1ieuubXpatFFtfYqsLRp5mGQj3EfpU8wsyuitGQUYAqRyKkaW9K2qjh9T09BRsk35ifsmZag/FDbrwRRxRMUaUksVNjkUcrjUXJHuNTiqc4m43tMcy90SInqRnP5vhV7XiJ0eI2uuh478EXadjzZj5k1lw20ZI2DI7qVIIsx5jlXv3X2P8qmKWvaKVvUIQn95StRXFz1Pl8SilP5/sfQuzcaJ4Y5V5Oit7wDao1v7vgcGgjht20guCdcics1u8k3A8j0154ZY7tMCFPOJ2T0+evwa3pVb747QM+Nma+gcov2U9kfgT611zs9Ca7n0Wq1bjpoyj1l/GarE4lpWLyMzsebMSSfU0aN4yCQyNzFwVPgR3+tSTh9gY2xJlnKrHAue7kBc5Nkvfp7R8wK9PETemLGNGkHtLGWJe1rk2Flvrl059/przbfTubPEVK8l2ylz2XzJTw53qfFI0U5zSRgEMebIdNepBsL99xVfb1bWebFTEuxUSOFGY2CqSosOQ0FSbhNs5u0lnIIQJ2YPViysbeQUe8VApXzMSe8k+83q85NwWTp1F05aatS75+h1tXp2djpIJFeBmVwRbL3npYfOB5W76km6GO2fHEwxyBpM5KkozexlW3LxzVOt3Mfs6WTLg1iEgBOkRRrDmQSo69aiFee5XT6RWYasSfy7kljJIBIsbC46Gu1KV3H1QpSlAKUpQClKUApSlAKUpQClKUApSlAKUpQClKUApSlARziFDm2fNbuyN7pFJ+F6pSvobaODE0UkbcnRlP9QIvXz/jcI0MjRyCzISrDxH6VyXrlM+e8Xg98Z+2Da7z7fGL+T2BHZQojX/xPpkeGi14cfstoY4XblMhceFnZbeOgU/1V5sNhmkdUQXZiFUdSTYVZPEXYITAwFNfk+VCf4GUKT95U99ZpOScjijXK+Nlr7Jfz9CGw7RA2bJDcXOIjYDvymNrm3S6L7600cZYhRqSQB5nQV1qT8PNiHEYtWI9iG0jHuzD92PMtr5A1VeppGMFK+cYfkbPinHkOFjHJImA9Co/01CIYS7BUBLMQqgcySbAe+pxxb/5iH+WfzmoThMSYpEkW2ZGVhfldSCL+FxVrP72ba3HxEs9OPsbvC7g42Q27Ar4uVUD439wNXDsXZ/yfDxRXv2aKpPUgan31VCcTMaGvmjI6GMW+GvxqwNy97vl6PmTJJHlzAaqQ17EX1HI6VtU4J8Hp+Hy00ZuNbeX8ySVQW8eJ7TFzv1le3kGIHwAq/Ca+c3e5J6m/v1pf2I8Yl6YL8TYbE29Lg3LwZQzLlJZc2lwfxArXsbknrVnbg7nwyYQSYmJXaRiy5hqEFgvvIJ9RUU3+2IuFxZEahY3VXQDkPosB6gn1rJwaimedbpbYURsk+Pl8skg4RYv2p4+oRx6Eq34rVfTvmZj1JPvN6lvCyW2OI+tE49xQ/pUTxCZXYdGI9xIqG/QvzItk3p6/Zy/Yx16tmNEJVOIDtFf2whAa3hf8NPMVI929zxjsFIyELMkhCE8mGRTkPTXke6ovisK8TlJFKspsVIsQarhrkwlVOtRm1wy+djvA0CfJcvZWsuXkOotzBvzvrfnVBMLG3Spfwxx0q4sRoSY3VjIO4ZR7LeBvlHrWo3v2ScNi5UIsrMXTxRySLeWo9K1m90Uzv1dnxFELEsYbX2Omx91cRi1LQIGUHKTmRbGwPJiDyIqwNw9x5MJI02IK5ipVVU3tcgkk8r6WsL99QHd7eqbAluxKlWtmVhdSRyOhBB8jUjXi5NbWCI+RYf71EHBcvqRo56WvE553L9C06V0ifMoPUA++u9dp9OKUpQClKUApSlAKUpQClKUApSlAKUpQClKUApSlAKUpQCo9vJuRBjTnfMklrZ0tcjuDAix/Hxr17x7yR4GLPJqToiDmzfoB3nu9wqvzxaxGa4ihy/V9u9vtZufpWU5xXEjh1Wo08f6dvPsTLdzcODBN2ilpJOQZ7ezfnlAGh8dTW82hgVnieKQXV1KnyPePEc6jcHEjDHDGZrqwOUxaFy9rgL1X+LT36VDdocUMW7fsskS9wChjbxLc/QCo3wisIylqtLRBRj0fZfz7nvj4RyZzmnQJfQhSWI8jYA+pqf7E2HFg4hHCLDmSdWZu9mPeagu7PE9zII8ZlysbCQDLlJ5Zhyt4i1vGrKpWodYltFDTNOdK5+prts7AhxiZZ0zW+aeTKf4SNR+FQ7F8IkJ/ZYhlHR0DfEFfwrd7872NgI07MK0kjGwa5AVR7RsCO8qPWoWvFbF96wH+hv8ArqJuGcSMtXZpN+21ZZsY+EDX9rEi3hGb/Fqmu727cWBjKQ3JY3dm1Zj3X6AdwFQzZnFolgMRCoUkAshPsjrla9x61Y4N+VTWodYmujhpXmVK5/P9zmoavCzC9pmLSlb37O4y/ZuBmt638aku1dsw4VM87hB3X5k9FA1J8qic3FrDg2WKZh19gfC9Wm4f7jXUy0+UrscE3jjCgKoAAAAA0AA0AHhWo3m3Wjx8YWQlWUko62uL8xrzB008BXg2RxFwmIYLmaJjoBIAAT0DAke+1SiremSNVKq+GFhojW6u40eBZnDtJIRlzEAALcEgAdbDW9a/bXC+GeVpI5GiLksy2DLmOpI1BFzra9b7ePeWLAx55NSdEQc2Pf5Ad5qCLxcmzXMMWTpds1vtcvhWUvLj6WcV70dSVU1+XJOd1t21wEJjVy+Zy5JAGpCiwA7rKKybc3ZgxgtOlyPmuNHHkengbiu2wd4IsZD2sZt3Mp5ow5g/jfpWq2jxHwcLZc7SEc+zXMPvEgH0JrTMVH2Oly08akm1t7Hs3b3QhwGYxZmZ+bPYnKOSiwAA7/H3Vn2/u3DjUCzLqPmuujLfnY9PA6Vi2Fvfh8YSsLnOBfIwytbqO4+hNerbm3I8HF2sxNrgAAXLMb2AHWwPuotu32LRVHlYWNn0IJieELX/AGeIUj+NCD7wdfdXfA8IzmBnnBUHVUU3I6ZidPca9sfFuAtZoZQvX2D62vUq2xtxMNh2na7KACAvNsxAUC/W4rJRrfKOGGn0U8yj268s2CrYWHdXNV/g+LSNIqyQMikgZg4a19LkZRp61YFbRkpdD0KdRXcn5bzgUrgm1QpuLGFvpHOfHKn/AF0clHqTbfXVje8ZJtStVu9vJFjo2eEOArZSHABvYHuJFtetbWpTzyjSE1NbovgUpVebw8U8kjJhERgpsZHuQT35VBFx4316VEpKPUyu1FdCzNlh0qnP/wBnY2980flkFvxv8asjc/eA47DCVgFcMyOFvbMLG4vyuCpqsbFJ4RjRrqr5bY5ybulcM1hc6WqHycUsIJClpSoNu0CjL5gXzEenpVnJLqdFl1dWN7xkmNKw4TFpMivGwZGF1YciKj2+2+PyBUCKHkkvbNfKqi12NtTqbAefSpcklliy2FcN8nwSelVZsnipP2qjELGYyQGyqVKg6Zhqb252q0garGal0M9Pqa703Dsc0pSrnSKUpQClKxYqfIjOfoqW9wJoQ3gpnf7bBxGMfX2Ij2aDu9n559Wv6WqOVy7liSeZ1PmdTUk3K3VXHtMHJUIns2/xGuEv4Cx0rz+ZyPjcT1Nrx1bI1SuWWxseY5+dSrh1sNMVPIJlDIsR0P1mIUHzAzEeNRFZeDOqp2zUF1ZFKu3cPaZnwMRY3ZLxt5poP7ctUtiYCjsh5qxU+YJB/CrK4T4u2HnU8kcP5Apr+StKXiR6Hhc3C/b80yN8StpdrjmUHSJVQefzm+LW9Kj+z9lyYguIlzFEaRvsLa58TqNK6Y/FmWV5Dzd2c/1En9amHDfa2GwwmbESKjPlVQQT7IuW5DvJHuqv90uTnW3Uah73hNvkhFXdu7tlRs2OeQ6JF7R7/wBndT6nL8apTEKA7BTdQxCnqtzY+6plFjj/AMBZR/j5D5FhJVqpbW/wNdBb5Upv/F/QjW3dtyYyZpZTz+avci9yj/7qda19KtXdbh3hxAkmIXtJHUMQSQq5hcAAEX0OpN6rGLmzCmizVTeHz3bKqq39w9tsdnGScm0OcZjzMaAMPO1yvpW0TcrBA3+TReov+Na/iDIINnOkYChiiAKAAAWBIAGg0BraMHXmR61GknpN1rl0T4Kr23tmTFzNLKdTyHcq9yjwFeClb7eLAdnh8CwGjwN97OWb84rn5eWeJiVm6b7c/U1EGPkRHRHZVksHANgwF7A+81gpUix257RYCPFl9XK+xbkjXym9+fLu7/CiTZEYTsTxzhfQ0uzce0EqSobMjBh425jyIuPWrO4oyB8DGy8jKjDyMclv0qqasbe6TNsbCE/5HwicfpWkH6ZI7dLN+TbH2yVzVm744nNsbDn6ww9/uEn4iqyqf7xyX2JhPtRj3LKP0qIdH+BXSPFdq/xK/r6H2fNnijb6yKfeoNfPNX5u0+bB4c9YYvyLWlHVnZ4O/VJeyPbiWsjHop/A186ivoXajWhlPSN/ymvnoUv7E+MdYfn+xaPCM/sJv5i/kFT6q/4RH9lP9tfymrArar+xHpaD/Tx/nci/ETbZw2EYKbPKezXqARdz93T1FUzU24rbQz4pIgdIkv8A1Obn+0JUX2Hh1kxMKuQFMiZiSAMtwWuT4Xrmte6WDw9fY7dRtXbgwY3BtDI0bizKbEeNT/hFjf38RP1JAPerf6KjvEJF+XO8bKyyKj3Uhhe2Ui477rf1rvw4x3ZY+ME2EgaM+ozL/coqI+mZXT/0dWl2zj9iwuIe0TDgZMpsZLRj+o+1/aGqlqtLi5LbDwr1lJ9yN/1VVtTc/UX8Uk3fj5JE64Ybx9lIcNIfZkN4790neP6h8QOtduLn7+H+W35qgiOVIKkggggjmCNQR41vN6d5PlwgZhaRIysnQtm+cPAjXwqN/o2sotTu0zpl1WMfqaGvoLYs2fDwsebRRk+ZQGvn6r83bH/Y8P8AyYvyLWlHVnV4Q/XL8EbKlKV1H0IpSlAK1+8H/K4i3+DL+Rq2FYcZh+0jdD9JWX7wI/WofQrNZi0fO9WTwgX2cSfGIe4Sf71XmIwTxsyOrBlJBBB0I51ZvCbBssErsCA8gAuLXCrqR4XNcdS9Z8v4dF/Er2z9iD75bHOGxcqkWVmLxnuKMb6eRJHpUw4RYUhJ5LaFkQH7IYn8wqeYvARzC0saSAcg6hgD6iu8GHWNQqKqqOQUAAeQGlbxqxLJ61Xh6rv81Pjnj8SiN6I8uMxA/wA6T4sT+tb/AHKxHZ4HaLf5aAebCVf1FeTf3ZTrj5LIxEhV0sCb3UA2tz9oEVKd39zpE2ZiEcZZcQCQp0Iyj9mp6Em/lesIxe549zzKaZ/ETwum77PBV9b/AGHuTiMZF2sPZ5cxX2mINxa/cdNa052fIHydm+e9suVs1+lrXq7t0NknC4OKNxZ7FnHRmJYj0vb0qK4bnyZ6HSq+bU08IpLaOAaCV4pLZkOU21F/DwqUbEwxl2Ri1GpjlWQeQCZv7Q1ZuKOxWjxPbgHJKBc9wkUZbHpdQp99b/hXgCMJKzj2ZXIAPJlChT5i5Yehq0YetxNaNM1qZVdsP9MFVVbu5+/MEkCRzSLFKihTnIUNlFgysdNR3c73qD74bmSYJyyAtATdWGuW/wBF+hHXv89KjVVjJ1s56rbdFY01+RfU+9GFQXbEQjydSfcCTUU4gbYixWAzYeQOFmQNa+mj2uCARzFVhVjbublyNs3EK4yvPlaNW0I7PVL35ZiSPKtPMlPKwd8dZbq1KtR4wyuaspNhHH7GgEdjLEGKeOVmVkv3XAHqBVbzRFGKuCrKbEHQgjmCO6rp4fYNosBEHBBOdgDzCsxK+8WPrVKlltM5vDa/MnKEujX7oqCDY0zyiJYn7Qm2UqQQfG40A6mrP4gYURbLEY5IYVHktgPwqZ1F+JOHZ8A+UE5WRjb6obU+nOtfL2RZ6K0S09NmHnKKZqxN71y7GwY/k/8Awuf1qvsPAZGCILsxCgDvJNhVrcSNmkbOQJqIWjJ+yFMd/itYwXpkzzNJBuq1r5FTVO9s67Cw38wfjMKglWJtLBMdhQgKxIKPYAk5Szm/lZhUQ7/gZ6RNxs/4v7orup7sfigMPBHEYC3ZoFzdoBewte2XSoERXZIyxsoJPQC5+FVjJx6GFN9lLzW8FoYHiGuN7SDsWjZopcpzBhcIxsdBbQGqsFWFw83PlEhnnQxrkZUDCzEuLFrHUALfnzvUI2lsyTDSGOZSrKbaiwNu8HvB6irz3NJyOrVO6dcJ2+/b8CacMNuQwLMs8iRlijLnNgQAQbE6X5VYGE2/h5myxTxO3cqupJ8hfWqBrYbAzfKoMly3ax2++KtC1pJGul8RlXGNe3K/7PXvriM+PxBPc+X7gC/pWkAvUp3z3ZnTFysIndJHLqyKWHtG5BtyINxY1u+GW7UsczTzRsihCqZwVJZiLkA62AHPxquxylgw+Gst1Di1jLfOCuytu6s2CxRikSReaMrDzUgj8Kubfnd84zClYxeRCHQdSLgrfxBPraqf/wCDz5snYy5uWXI97+VqicHBkanST080lz74J3xTxIlgwrobq5ZlPgUUj4Gq4qxdqbtYiTZMKtGRLAxOQasYjfuH0rEG3ge+oAmCkY5VRyegVifdapsznJbXqcrd7XVL7Hp2tsV8N2ecezLGkiN3EMoJHmCbEeXWvBV5Nu9HicFFDiFItHH4MjhALjoRyquNrcNsVCx7JRMncyEBreKk3B8r1M6muUX1Ph9lfqgsp/QiqoWIA1J0A8Tyq/JwcPhGCmxihNj4pHofhUA3J3BlE6zYpOzSMhlVrZmcfN0HJQddegqysXhxJG6Hk6sp8mBB/GtaYNJs9Dw3TzhCUpLDfQoM7anJzGaa55ntHv8AjU94XbcnlkljlkaRQgYZyWIOYDQnW1jyqFbX3ZxGFYiWNrDk4BKEdQw09DrU24TbLdRNM6kBsqJcWva5Yi/d83Xz6VlXnecGiVq1Ki8+5YlKUrtPqBSlKA4tSo3vtvd8hjAQBpZL5AeQA5s3XoB3+lVbLvBjMS/76d2PJULD3Kmg91ZTtUXg8/Ua+FMtmMsvelQjhzPjD2i4sTZAFKGYMGzXNwC2pFvd615eJe9EkLRwQOyNbO5U2Njoi3H9RPpU+Ytu40eriqfOkmvYsCuaqbcze/EDGRx4iV3ST2bOb2LC8ZF9dTl9DVh707YOEwskygFlyhQeV2YKL+V70jYpLJNOrhbW7OmOpta5qo92+Ic6Tr8qkMkTmz5gPYv9IWAsB3jpepbxOxrx4IdmxXPIqsVNrrlc2uO4kCoVicW0Uhrq51Ssj27EtZQRYi46GuVUDQaCqu4UYpziJVLMV7LNYk2zB0ANutia43p4kSvI0eDOSMHLnABZzyuL/NXpbX8KjzVt3MovEK/KVsljPbqWkQDzrS4rczByG7YeO/8ACCn5CKguxdl7VkmjZ3xCLmUs0khAy3BN1La6d1q5323vxKY2SOCVkVMqgLbVsoJOo1Nzb0qHYsZkik9ZB177a3jOOUT/AAG6+FgOaKCNWHJrXYeRa5FbWqkXEbZJ/wDM+qqPxFSLfDeifB4WCMkDEyIO0YW9mwGcjuuWNr8ufhUqxJdMF69XXGEpbHFL2wS+bZsLuHeONnHJiiltOViRevVVFzbOx0sJxDid4/nZ2YnT61ib28bWqW8NN6ZZJDhpmLjKWjZjdhltdbnUixvrytURtTeMYKU6+MrFBwcc9H8yx64ZgOelCao3bu3p9oT2uxDNliiHIXNlFuRY6XNXnPYdGr1a06XGW+iLthiTmgXzUD8RWR1BFiLg8weVqq7cTY2MwuMUPFIkbBhJcexbKSt7aXzWtWgwm0ZP+IBw7hmxAucx5GWxB8LaWqnm4XKOb/6G2MXKGMvGP4vct7/8XwubN8nhuTe+ReY9K2YFDVSbgbambaCh5ZGEgkzBmJBIRmBsdOYq7kotLHU6bboUTjBR/ufb+e5amLxcUYBldEvyLsq3+9TC4uOQfsnRh/Ayn8tU9vW7YvabxlucqwpfUKLhOXS9z61zt/dGfZmSUSKQWyh4yysGsSPgDyNZ+a+cLg5JeITzJxhmMXjOS6KxywqwswDDoQCPcaiOzN+MuzRiZ/adSY7DTtJB83yuNT5HyqDT7z4/GOezebnokGZQL8h7GvXmTV5WpG9uvrglhNtrOC2X3cwrc8PAf/TT/amH2BhoW7SOGKNhf2gqgjSx17tKrLd7fbE4WcR4lndMwWRZbl01tcFvaBHO3I/Gu++u15sbjThoiSiv2aoDYNINGZuutxryA86r5kcZxyYfHU7N8YerOMY5yWlDtWF2ypLGzdFdSfcDevVVN7b4eT4SHti6OFsWCZrrra4uBcA2qYbi72GXCSHEMS2GF2Y6lo7EqT1b2WHoOtWjY84ksG1Osk5+XbHa8ZJpXFUzi96sbj5skLOuYnJFEcthz1IsTYcyTbyrHjptobOde0klQsLreTOrW53FyD3aGq+cvlwZPxOPMlBuK7l11xVV7xbVxmLgw88ImCMjCQQl7dqrsrEhdbEAEXqIz4mdDaR5lPOzM4NvU0ldjsLfE1B8QbXz6H0HSqP2JDjmljMIxF8ym/7QLa41JOmW3Wrwq8J7ux16XU/EJva1gUpStDrFKUoBSlKAUpSgKg4pOTjrHkIky+V2J+N6lXCqFBhGZbZzIwc9+gGUHwtr6mueIe6L4tVlgF5YxlK97pz0v9IG+nfc+FVnBi8RhHIRpYG5MPaQ6dQefrXI3snlnztknpdU7JRyn+5f5NULt/aXyrFySE2V3sD0QeyvLooFSXdnaeOmjxLs8ska4eUAtcjtCBly9WGvL9ajm7GwzjMQkWoU3LsNcqgE36c7D1pZLfhIay96lQjBPl9/0PTvdjIGxKyYN7qEjAOVlytGMo+cB9FUqc757SGI2QJR/wCJ2RPgcwzD0YEelRnfPcNcDEssTu4zZXzAaXHsnQcri3qK67JmfEbJxECAu0MiOANTkZrtYDXQhj61HKbT7orF2VzsrmsOUW8L8P8A0iIQkEgGwtc9L8r1v8dvUZsBHhpAS0cilX7jGFYAHvzC4Hl8dvw22N2z4hZoyY2iCNcEC5YEAH6wtfwtWv29uBicO57NGmjJ9lkGY26Mo1B+FUUZKOUcsabo1eZDpLKZk3HDLFjpE5rhmAPQtc3/ALSa1m58IbHYcHl2in7t2HxAqyNwt2Dh8K4nWzzn21PMJbKqnxsWPrUC25uxiNnTZ0DFFbNHKouBY3XN3Kw8dDV3FpJnRZp51V1Ta4XX9cl1Wqit6JiMfOw5iZrf0tp+FbrZXEbGtKi+xLmYLkyAE3NtCtiDWo3sw7w46ZnUreVnS40ZS2ZSD3jyqbJqa4NNdqY6itOGeGb7ZHETGyTxoVRwzKpUIQbEgGxB0sO+sfFlv+1xjpCvxeSsuH4sYgsA0MTXPJc4Y+A1OvpWDiiS2KibKRmgSwPO+Z7jzF7VDeYPnJW2xT00kpuXK6rBrl38xXYPAzKyuuS5UBlQjKVXLYWtpqDapZwx3aCD5UzqxZSqBTfKLjNm6NoBbu9a2+8+5UOJhdkjVJwt1ZRYlgL2YDQ35X51EuFOPdcS8QuUdCzDuVlIs3hoSPd0qyTjNbuTWFc6dTBXPd8mWsapfe/dGTAyl0BMJa6Ov0NbhWt80juPfp36Vc5qpsbxIn7SdSiPE5ZVSRbFV+aAbHpzB778qvdtxydfiXlOCVjw+zJBuHvycQRh8T+9t7D/AFwNSG/jtrfv17+dd4wmDFue+Odj92Qn9K2G4eAeXHQ5AbIc7Hoqjv8AM2HrW94gbly9s2IgQuj6uqi7K/ebDUqeenI3rF7pQz8jzZO6/TKb5cX9Cw8ZtFRhnmBBQRs4PcVy5gaqPh0P/wChD4CS/wD7TitSu0MR2ZgDy9mT+79q3O/zfPW1TzhrupJE7YidCnslY1YWbW2ZiDqBYWF+pq+52SRr50tZfXtjjby/5+RDtvYoxbRmkW2ZMQzC/K6yXF/C4rLj9t4vajrGR2hBuqRrYAnQsf8AcnStlNu/M+1jeFypxOckqchj7TMSSRYjL/tVswYZUFkVVHRQAPhURrcs8kUaSdzmnJqOeV8ypd9cAcJh8JhibkCSR7cjIxHwHtAeFe7YUWKi2Yr4Bbu8rmQgKz5R7KhQ3MaefxrtxchPawPY5cjLfuzZr287GpRw3QjZ8VxzMhHlnbWpUf6jRpXTnVzgsrEeMduhA9lbpYvGYkPiEkUFg0skgKkgWuADzNhYWGlZN3HC7a9vT9tONfrHtAPibVb1qqviDutLFiGxMKsUchmKXvHIOZNtQCRe/W/hUyr2LKJv0nw8Y2QzJqWWT/euRRgsRm5dk49SpC/Eiqn3bkK4fHW5GAA+ZkAHwLVjm2vjceBCWlmFx7IUcxyLZQL26tU82PuMYdnzxNYzTob25AgExpfvseZ8T0qG3Y8orKctZbvrTSSf2ZVuElkRs0RZWUE3QkEDvNxrat1sbYmI2o5vMrMlr9q7Fgp71FjcX6d/S9Z9wcHmx4jlXmkyup00KEMCO7pWPaezp9kYsMl7A3jc/NdD9Fu69tCPXoayS4y+h59deIKyeXHOGi3Nh7IXCwJChuEHM95JJY+FyTVW8T5s2PI+rHGPxb/VVnbu7bGMw6zKpXNcEHuYaGx+kL99VZxEgY7RksrHMI8tgdf2ajTrqDyre3GxYPX8Ra+Gjs6ZX6YLS3Xa+Cw38mP8graV4NgYcx4WBGFmWKMEHuIQXHvvXvrddD1KuILPyQpSlSaClKUApSlAKUpQCurIDzAPnXalAcAV1jhVb5QBfnYAXrvSgOssQYEMAQeYIuD5g11gwyxiyKqjooAHuFZKUIwuopSlCRSlKAxJhkU3CqD1AAPvrtLCrCzAMOhAI9xrvShGEeeDZ8aG6Rop6qqg/AVklwyuQWVWKm6kgGx6i/KslKDaugrokQW+UAX52AFz413pQkVrNobs4bENmmhjZvrWsx8yLE1s6VDSfUrKMZLElk8mztkxYdcsEaRg88otc+J5n1r10pUkpJLCFKUoSKUpQHV4wwsQCOh1rkC3KuaUApSlAKUpQHQQKGLBRmOhNhcjpfnXLICLEAjxrtSgwcAW5VzalKAUpSgFKUoBSlKAUpSgFKUoBSlKAUpSgFKUoBSlKAUpSgFKUoBSlKAUpSgFKUoBSlKAUpSgFKUoBSlKAUpSgFKUoBSlKAUpSgFKUoBSlKAUpSgFKUoD/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TextBox 27"/>
          <p:cNvSpPr txBox="1"/>
          <p:nvPr/>
        </p:nvSpPr>
        <p:spPr>
          <a:xfrm>
            <a:off x="601009" y="1962187"/>
            <a:ext cx="8193367" cy="2616101"/>
          </a:xfrm>
          <a:prstGeom prst="rect">
            <a:avLst/>
          </a:prstGeom>
          <a:noFill/>
        </p:spPr>
        <p:txBody>
          <a:bodyPr wrap="square" lIns="0" tIns="0" rIns="0" bIns="0" rtlCol="0">
            <a:spAutoFit/>
          </a:bodyPr>
          <a:lstStyle/>
          <a:p>
            <a:pPr algn="just">
              <a:spcBef>
                <a:spcPts val="600"/>
              </a:spcBef>
            </a:pPr>
            <a:r>
              <a:rPr lang="en-GB" sz="1100" dirty="0" smtClean="0">
                <a:solidFill>
                  <a:prstClr val="black"/>
                </a:solidFill>
                <a:cs typeface="Arial" pitchFamily="34" charset="0"/>
              </a:rPr>
              <a:t>The intervention should be innovative and cutting edge – this means that it may not yet have been impact assessed, but it appears to be a promising idea that has not yet been widely adopted</a:t>
            </a:r>
          </a:p>
          <a:p>
            <a:pPr algn="just">
              <a:spcBef>
                <a:spcPts val="600"/>
              </a:spcBef>
            </a:pPr>
            <a:endParaRPr lang="en-GB" sz="1100" dirty="0">
              <a:solidFill>
                <a:prstClr val="black"/>
              </a:solidFill>
              <a:cs typeface="Arial" pitchFamily="34" charset="0"/>
            </a:endParaRPr>
          </a:p>
          <a:p>
            <a:pPr algn="just">
              <a:spcBef>
                <a:spcPts val="600"/>
              </a:spcBef>
            </a:pPr>
            <a:r>
              <a:rPr lang="en-GB" sz="1100" dirty="0" smtClean="0">
                <a:solidFill>
                  <a:prstClr val="black"/>
                </a:solidFill>
                <a:cs typeface="Arial" pitchFamily="34" charset="0"/>
              </a:rPr>
              <a:t>The intervention must have demonstrated quality impacts, where possible matching one or more of the indicators for the 7 Ambitions, or at least impacts that are mappable onto the Ambition indicators in a qualitative way</a:t>
            </a:r>
          </a:p>
          <a:p>
            <a:pPr algn="just">
              <a:spcBef>
                <a:spcPts val="600"/>
              </a:spcBef>
            </a:pPr>
            <a:endParaRPr lang="en-GB" sz="1100" dirty="0">
              <a:solidFill>
                <a:prstClr val="black"/>
              </a:solidFill>
              <a:cs typeface="Arial" pitchFamily="34" charset="0"/>
            </a:endParaRPr>
          </a:p>
          <a:p>
            <a:pPr algn="just">
              <a:spcBef>
                <a:spcPts val="600"/>
              </a:spcBef>
            </a:pPr>
            <a:r>
              <a:rPr lang="en-GB" sz="1100" dirty="0" smtClean="0">
                <a:solidFill>
                  <a:prstClr val="black"/>
                </a:solidFill>
                <a:cs typeface="Arial" pitchFamily="34" charset="0"/>
              </a:rPr>
              <a:t>The intervention must appear likely to be either cost-neutral or cost-saving, although it is not necessary for this impact to have been demonstrated, and owing to the looser evidence requirements we are not modelling precise savings expected</a:t>
            </a:r>
          </a:p>
          <a:p>
            <a:pPr algn="just">
              <a:spcBef>
                <a:spcPts val="600"/>
              </a:spcBef>
            </a:pPr>
            <a:endParaRPr lang="en-GB" sz="1100" dirty="0">
              <a:solidFill>
                <a:prstClr val="black"/>
              </a:solidFill>
              <a:cs typeface="Arial" pitchFamily="34" charset="0"/>
            </a:endParaRPr>
          </a:p>
          <a:p>
            <a:pPr algn="just">
              <a:spcBef>
                <a:spcPts val="600"/>
              </a:spcBef>
            </a:pPr>
            <a:r>
              <a:rPr lang="en-GB" sz="1100" dirty="0" smtClean="0">
                <a:solidFill>
                  <a:prstClr val="black"/>
                </a:solidFill>
                <a:cs typeface="Arial" pitchFamily="34" charset="0"/>
              </a:rPr>
              <a:t>The intervention must have a clear narrative and be appropriate for widespread adoption by health economies</a:t>
            </a:r>
            <a:endParaRPr lang="en-GB" sz="1100" dirty="0">
              <a:solidFill>
                <a:prstClr val="black"/>
              </a:solidFill>
              <a:cs typeface="Arial" pitchFamily="34" charset="0"/>
            </a:endParaRPr>
          </a:p>
          <a:p>
            <a:pPr marL="171450" indent="-171450" algn="just">
              <a:spcBef>
                <a:spcPts val="600"/>
              </a:spcBef>
              <a:buFont typeface="Arial" pitchFamily="34" charset="0"/>
              <a:buChar char="•"/>
            </a:pPr>
            <a:endParaRPr lang="en-GB" sz="1000" dirty="0" smtClean="0">
              <a:solidFill>
                <a:prstClr val="black"/>
              </a:solidFill>
              <a:cs typeface="Arial" pitchFamily="34" charset="0"/>
            </a:endParaRPr>
          </a:p>
          <a:p>
            <a:pPr marL="285750" indent="-285750" algn="just">
              <a:spcBef>
                <a:spcPts val="600"/>
              </a:spcBef>
              <a:buFont typeface="Arial" pitchFamily="34" charset="0"/>
              <a:buChar char="•"/>
            </a:pPr>
            <a:endParaRPr lang="en-GB" sz="1000" dirty="0">
              <a:solidFill>
                <a:prstClr val="black"/>
              </a:solidFill>
              <a:cs typeface="Arial" pitchFamily="34" charset="0"/>
            </a:endParaRPr>
          </a:p>
        </p:txBody>
      </p:sp>
      <p:sp>
        <p:nvSpPr>
          <p:cNvPr id="29" name="Oval 28"/>
          <p:cNvSpPr/>
          <p:nvPr/>
        </p:nvSpPr>
        <p:spPr>
          <a:xfrm>
            <a:off x="243599" y="3891103"/>
            <a:ext cx="252000" cy="252000"/>
          </a:xfrm>
          <a:prstGeom prst="ellipse">
            <a:avLst/>
          </a:prstGeom>
          <a:solidFill>
            <a:schemeClr val="accent4"/>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white"/>
                </a:solidFill>
              </a:rPr>
              <a:t>4</a:t>
            </a:r>
            <a:endParaRPr lang="en-GB" sz="1200" dirty="0">
              <a:solidFill>
                <a:prstClr val="white"/>
              </a:solidFill>
            </a:endParaRPr>
          </a:p>
        </p:txBody>
      </p:sp>
    </p:spTree>
    <p:extLst>
      <p:ext uri="{BB962C8B-B14F-4D97-AF65-F5344CB8AC3E}">
        <p14:creationId xmlns:p14="http://schemas.microsoft.com/office/powerpoint/2010/main" val="42536571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5808530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436"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120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The early adopter interventions</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56</a:t>
            </a:fld>
            <a:endParaRPr lang="en-GB" dirty="0">
              <a:solidFill>
                <a:prstClr val="black"/>
              </a:solidFill>
            </a:endParaRPr>
          </a:p>
        </p:txBody>
      </p:sp>
      <p:sp>
        <p:nvSpPr>
          <p:cNvPr id="94" name="TextBox 93"/>
          <p:cNvSpPr txBox="1"/>
          <p:nvPr/>
        </p:nvSpPr>
        <p:spPr>
          <a:xfrm>
            <a:off x="968991" y="1077505"/>
            <a:ext cx="8044380" cy="5093702"/>
          </a:xfrm>
          <a:prstGeom prst="rect">
            <a:avLst/>
          </a:prstGeom>
          <a:noFill/>
        </p:spPr>
        <p:txBody>
          <a:bodyPr wrap="square" lIns="0" tIns="0" rIns="0" bIns="0" rtlCol="0">
            <a:spAutoFit/>
          </a:bodyPr>
          <a:lstStyle/>
          <a:p>
            <a:pPr marL="177800" indent="-177800">
              <a:spcAft>
                <a:spcPts val="300"/>
              </a:spcAft>
              <a:buAutoNum type="arabicPeriod"/>
              <a:defRPr/>
            </a:pPr>
            <a:r>
              <a:rPr lang="en-GB" sz="1200" b="1" dirty="0" smtClean="0">
                <a:solidFill>
                  <a:srgbClr val="00ADC6"/>
                </a:solidFill>
              </a:rPr>
              <a:t>Cancer </a:t>
            </a:r>
            <a:r>
              <a:rPr lang="en-GB" sz="1200" b="1" dirty="0">
                <a:solidFill>
                  <a:srgbClr val="00ADC6"/>
                </a:solidFill>
              </a:rPr>
              <a:t>screening </a:t>
            </a:r>
            <a:r>
              <a:rPr lang="en-GB" sz="1200" b="1" dirty="0" smtClean="0">
                <a:solidFill>
                  <a:srgbClr val="00ADC6"/>
                </a:solidFill>
              </a:rPr>
              <a:t>programme</a:t>
            </a:r>
            <a:endParaRPr lang="en-US" sz="1200" b="1" dirty="0" smtClean="0">
              <a:solidFill>
                <a:srgbClr val="FFFFFF">
                  <a:lumMod val="75000"/>
                </a:srgbClr>
              </a:solidFill>
            </a:endParaRPr>
          </a:p>
          <a:p>
            <a:pPr>
              <a:spcAft>
                <a:spcPts val="300"/>
              </a:spcAft>
              <a:defRPr/>
            </a:pPr>
            <a:endParaRPr lang="en-US" sz="1200" b="1" dirty="0" smtClean="0">
              <a:solidFill>
                <a:srgbClr val="FFFFFF">
                  <a:lumMod val="75000"/>
                </a:srgbClr>
              </a:solidFill>
            </a:endParaRPr>
          </a:p>
          <a:p>
            <a:pPr>
              <a:spcAft>
                <a:spcPts val="300"/>
              </a:spcAft>
              <a:defRPr/>
            </a:pPr>
            <a:r>
              <a:rPr lang="en-US" sz="1200" b="1" dirty="0" smtClean="0">
                <a:solidFill>
                  <a:srgbClr val="FFFFFF">
                    <a:lumMod val="75000"/>
                  </a:srgbClr>
                </a:solidFill>
              </a:rPr>
              <a:t>2. GP </a:t>
            </a:r>
            <a:r>
              <a:rPr lang="en-US" sz="1200" b="1" dirty="0" err="1" smtClean="0">
                <a:solidFill>
                  <a:srgbClr val="FFFFFF">
                    <a:lumMod val="75000"/>
                  </a:srgbClr>
                </a:solidFill>
              </a:rPr>
              <a:t>tele</a:t>
            </a:r>
            <a:r>
              <a:rPr lang="en-US" sz="1200" b="1" dirty="0" smtClean="0">
                <a:solidFill>
                  <a:srgbClr val="FFFFFF">
                    <a:lumMod val="75000"/>
                  </a:srgbClr>
                </a:solidFill>
              </a:rPr>
              <a:t>-consultation</a:t>
            </a:r>
            <a:endParaRPr lang="en-US" sz="1200" b="1" dirty="0">
              <a:solidFill>
                <a:srgbClr val="FFFFFF">
                  <a:lumMod val="75000"/>
                </a:srgbClr>
              </a:solidFill>
            </a:endParaRPr>
          </a:p>
          <a:p>
            <a:pPr>
              <a:spcAft>
                <a:spcPts val="300"/>
              </a:spcAft>
              <a:defRPr/>
            </a:pPr>
            <a:endParaRPr lang="en-US" sz="1200" b="1" dirty="0">
              <a:solidFill>
                <a:srgbClr val="FFFFFF">
                  <a:lumMod val="75000"/>
                </a:srgbClr>
              </a:solidFill>
            </a:endParaRPr>
          </a:p>
          <a:p>
            <a:pPr>
              <a:spcAft>
                <a:spcPts val="300"/>
              </a:spcAft>
            </a:pPr>
            <a:r>
              <a:rPr lang="en-GB" sz="1200" b="1" dirty="0" smtClean="0">
                <a:solidFill>
                  <a:srgbClr val="FFFFFF">
                    <a:lumMod val="75000"/>
                  </a:srgbClr>
                </a:solidFill>
                <a:cs typeface="Arial" charset="0"/>
              </a:rPr>
              <a:t>3. </a:t>
            </a:r>
            <a:r>
              <a:rPr lang="en-GB" sz="1200" b="1" dirty="0">
                <a:solidFill>
                  <a:srgbClr val="FFFFFF">
                    <a:lumMod val="75000"/>
                  </a:srgbClr>
                </a:solidFill>
                <a:cs typeface="Arial" charset="0"/>
              </a:rPr>
              <a:t>Medicines o</a:t>
            </a:r>
            <a:r>
              <a:rPr lang="en-GB" sz="1200" b="1" dirty="0" smtClean="0">
                <a:solidFill>
                  <a:srgbClr val="FFFFFF">
                    <a:lumMod val="75000"/>
                  </a:srgbClr>
                </a:solidFill>
                <a:cs typeface="Arial" charset="0"/>
              </a:rPr>
              <a:t>ptimisation</a:t>
            </a:r>
            <a:endParaRPr lang="en-GB" sz="1200" b="1" dirty="0">
              <a:solidFill>
                <a:srgbClr val="FFFFFF">
                  <a:lumMod val="75000"/>
                </a:srgbClr>
              </a:solidFill>
              <a:cs typeface="Arial" charset="0"/>
            </a:endParaRP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4. </a:t>
            </a:r>
            <a:r>
              <a:rPr lang="en-GB" sz="1200" b="1" dirty="0">
                <a:solidFill>
                  <a:srgbClr val="FFFFFF">
                    <a:lumMod val="75000"/>
                  </a:srgbClr>
                </a:solidFill>
              </a:rPr>
              <a:t>Safe and appropriate use of medicines </a:t>
            </a:r>
            <a:endParaRPr lang="en-US" sz="1200" b="1" dirty="0">
              <a:solidFill>
                <a:srgbClr val="FFFFFF">
                  <a:lumMod val="75000"/>
                </a:srgbClr>
              </a:solidFill>
            </a:endParaRP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5. </a:t>
            </a:r>
            <a:r>
              <a:rPr lang="en-US" sz="1200" b="1" dirty="0">
                <a:solidFill>
                  <a:srgbClr val="FFFFFF">
                    <a:lumMod val="75000"/>
                  </a:srgbClr>
                </a:solidFill>
              </a:rPr>
              <a:t>Acute </a:t>
            </a:r>
            <a:r>
              <a:rPr lang="en-US" sz="1200" b="1" dirty="0" smtClean="0">
                <a:solidFill>
                  <a:srgbClr val="FFFFFF">
                    <a:lumMod val="75000"/>
                  </a:srgbClr>
                </a:solidFill>
              </a:rPr>
              <a:t>visiting </a:t>
            </a:r>
            <a:r>
              <a:rPr lang="en-US" sz="1200" b="1" dirty="0">
                <a:solidFill>
                  <a:srgbClr val="FFFFFF">
                    <a:lumMod val="75000"/>
                  </a:srgbClr>
                </a:solidFill>
              </a:rPr>
              <a:t>s</a:t>
            </a:r>
            <a:r>
              <a:rPr lang="en-US" sz="1200" b="1" dirty="0" smtClean="0">
                <a:solidFill>
                  <a:srgbClr val="FFFFFF">
                    <a:lumMod val="75000"/>
                  </a:srgbClr>
                </a:solidFill>
              </a:rPr>
              <a:t>ervice </a:t>
            </a: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6. Reducing urgent care demand</a:t>
            </a:r>
            <a:endParaRPr lang="en-US" sz="1200" b="1" dirty="0">
              <a:solidFill>
                <a:srgbClr val="FFFFFF">
                  <a:lumMod val="75000"/>
                </a:srgbClr>
              </a:solidFill>
            </a:endParaRP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7. </a:t>
            </a:r>
            <a:r>
              <a:rPr lang="en-GB" sz="1200" b="1" dirty="0">
                <a:solidFill>
                  <a:srgbClr val="FFFFFF">
                    <a:lumMod val="75000"/>
                  </a:srgbClr>
                </a:solidFill>
              </a:rPr>
              <a:t>24-hour asthma services for children and young people</a:t>
            </a: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8. </a:t>
            </a:r>
            <a:r>
              <a:rPr lang="en-US" sz="1200" b="1" dirty="0">
                <a:solidFill>
                  <a:srgbClr val="FFFFFF">
                    <a:lumMod val="75000"/>
                  </a:srgbClr>
                </a:solidFill>
              </a:rPr>
              <a:t>Service </a:t>
            </a:r>
            <a:r>
              <a:rPr lang="en-US" sz="1200" b="1" dirty="0" smtClean="0">
                <a:solidFill>
                  <a:srgbClr val="FFFFFF">
                    <a:lumMod val="75000"/>
                  </a:srgbClr>
                </a:solidFill>
              </a:rPr>
              <a:t>user </a:t>
            </a:r>
            <a:r>
              <a:rPr lang="en-US" sz="1200" b="1" dirty="0">
                <a:solidFill>
                  <a:srgbClr val="FFFFFF">
                    <a:lumMod val="75000"/>
                  </a:srgbClr>
                </a:solidFill>
              </a:rPr>
              <a:t>n</a:t>
            </a:r>
            <a:r>
              <a:rPr lang="en-US" sz="1200" b="1" dirty="0" smtClean="0">
                <a:solidFill>
                  <a:srgbClr val="FFFFFF">
                    <a:lumMod val="75000"/>
                  </a:srgbClr>
                </a:solidFill>
              </a:rPr>
              <a:t>etwork</a:t>
            </a: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9. Reducing elective Caesarean section</a:t>
            </a:r>
            <a:endParaRPr lang="en-US" sz="1200" b="1" dirty="0">
              <a:solidFill>
                <a:srgbClr val="FFFFFF">
                  <a:lumMod val="75000"/>
                </a:srgbClr>
              </a:solidFill>
            </a:endParaRPr>
          </a:p>
          <a:p>
            <a:pPr>
              <a:spcAft>
                <a:spcPts val="300"/>
              </a:spcAft>
              <a:defRPr/>
            </a:pPr>
            <a:endParaRPr lang="en-US" sz="1200" b="1" dirty="0">
              <a:solidFill>
                <a:srgbClr val="FFFFFF">
                  <a:lumMod val="75000"/>
                </a:srgbClr>
              </a:solidFill>
            </a:endParaRPr>
          </a:p>
          <a:p>
            <a:pPr>
              <a:spcAft>
                <a:spcPts val="300"/>
              </a:spcAft>
            </a:pPr>
            <a:r>
              <a:rPr lang="en-GB" sz="1200" b="1" dirty="0" smtClean="0">
                <a:solidFill>
                  <a:srgbClr val="FFFFFF">
                    <a:lumMod val="75000"/>
                  </a:srgbClr>
                </a:solidFill>
                <a:cs typeface="Arial" charset="0"/>
              </a:rPr>
              <a:t>10. </a:t>
            </a:r>
            <a:r>
              <a:rPr lang="en-GB" sz="1200" b="1" dirty="0">
                <a:solidFill>
                  <a:srgbClr val="FFFFFF">
                    <a:lumMod val="75000"/>
                  </a:srgbClr>
                </a:solidFill>
                <a:cs typeface="Arial" charset="0"/>
              </a:rPr>
              <a:t>Acute stroke services</a:t>
            </a: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11. </a:t>
            </a:r>
            <a:r>
              <a:rPr lang="en-GB" sz="1200" b="1" dirty="0">
                <a:solidFill>
                  <a:srgbClr val="FFFFFF">
                    <a:lumMod val="75000"/>
                  </a:srgbClr>
                </a:solidFill>
                <a:cs typeface="Arial" charset="0"/>
              </a:rPr>
              <a:t>Integration of health and social care for older people</a:t>
            </a:r>
          </a:p>
          <a:p>
            <a:pPr>
              <a:spcAft>
                <a:spcPts val="300"/>
              </a:spcAft>
              <a:defRPr/>
            </a:pPr>
            <a:endParaRPr lang="en-GB" sz="1200" b="1" dirty="0">
              <a:solidFill>
                <a:srgbClr val="FFFFFF">
                  <a:lumMod val="75000"/>
                </a:srgbClr>
              </a:solidFill>
              <a:cs typeface="Arial" charset="0"/>
            </a:endParaRPr>
          </a:p>
          <a:p>
            <a:pPr>
              <a:spcAft>
                <a:spcPts val="300"/>
              </a:spcAft>
              <a:defRPr/>
            </a:pPr>
            <a:r>
              <a:rPr lang="en-GB" sz="1200" b="1" dirty="0" smtClean="0">
                <a:solidFill>
                  <a:srgbClr val="FFFFFF">
                    <a:lumMod val="75000"/>
                  </a:srgbClr>
                </a:solidFill>
                <a:cs typeface="Arial" charset="0"/>
              </a:rPr>
              <a:t>12. </a:t>
            </a:r>
            <a:r>
              <a:rPr lang="en-GB" sz="1200" b="1" dirty="0">
                <a:solidFill>
                  <a:srgbClr val="FFFFFF">
                    <a:lumMod val="75000"/>
                  </a:srgbClr>
                </a:solidFill>
              </a:rPr>
              <a:t>Electronic Palliative Care Coordination Systems (</a:t>
            </a:r>
            <a:r>
              <a:rPr lang="en-GB" sz="1200" b="1" dirty="0" err="1">
                <a:solidFill>
                  <a:srgbClr val="FFFFFF">
                    <a:lumMod val="75000"/>
                  </a:srgbClr>
                </a:solidFill>
              </a:rPr>
              <a:t>EPaCCS</a:t>
            </a:r>
            <a:r>
              <a:rPr lang="en-GB" sz="1200" b="1" dirty="0">
                <a:solidFill>
                  <a:srgbClr val="FFFFFF">
                    <a:lumMod val="75000"/>
                  </a:srgbClr>
                </a:solidFill>
              </a:rPr>
              <a:t>)</a:t>
            </a:r>
          </a:p>
        </p:txBody>
      </p:sp>
      <p:pic>
        <p:nvPicPr>
          <p:cNvPr id="25" name="Picture 4" descr="\\Cagmasrv1\sso$\Gestion_Deloitte\Global_Brand\- Templates\Icons\Iconography Deloitte\Icon_DNA_LBlu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9446" y="1016188"/>
            <a:ext cx="172185" cy="32583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Cagmasrv1\sso$\Gestion_Deloitte\Global_Brand\- Templates\Icons\Iconography Deloitte\Icon_Magnifying_glass_Green.png"/>
          <p:cNvPicPr>
            <a:picLocks noChangeAspect="1" noChangeArrowheads="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6423" y="1934759"/>
            <a:ext cx="258230" cy="25823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agmasrv1\sso$\Gestion_Deloitte\Global_Brand\- Templates\Icons\Iconography Deloitte\Icon_Computer_chip_Blue.png"/>
          <p:cNvPicPr>
            <a:picLocks noChangeAspect="1" noChangeArrowheads="1"/>
          </p:cNvPicPr>
          <p:nvPr/>
        </p:nvPicPr>
        <p:blipFill>
          <a:blip r:embed="rId10" cstate="print">
            <a:lum bright="70000" contrast="-7000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24096" y="2399100"/>
            <a:ext cx="282885" cy="19686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Cagmasrv1\sso$\Gestion_Deloitte\Global_Brand\- Templates\Icons\Iconography Deloitte\Icon_Scooter_Green.png"/>
          <p:cNvPicPr>
            <a:picLocks noChangeAspect="1" noChangeArrowheads="1"/>
          </p:cNvPicPr>
          <p:nvPr/>
        </p:nvPicPr>
        <p:blipFill>
          <a:blip r:embed="rId1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4268" y="2825908"/>
            <a:ext cx="322541" cy="21005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Cagmasrv1\sso$\Gestion_Deloitte\Global_Brand\- Templates\Icons\Iconography Deloitte\Icon_Clock_DarkGreen.png"/>
          <p:cNvPicPr>
            <a:picLocks noChangeAspect="1" noChangeArrowheads="1"/>
          </p:cNvPicPr>
          <p:nvPr/>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9076" y="3706702"/>
            <a:ext cx="232925" cy="23292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1" descr="C:\Users\jsauvageau\Desktop\Untitled-2.png"/>
          <p:cNvPicPr>
            <a:picLocks noChangeAspect="1" noChangeArrowheads="1"/>
          </p:cNvPicPr>
          <p:nvPr/>
        </p:nvPicPr>
        <p:blipFill>
          <a:blip r:embed="rId1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6684" y="4150761"/>
            <a:ext cx="237708" cy="2139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agmasrv1\sso$\Gestion_Deloitte\Global_Brand\- Templates\Icons\Iconography Deloitte\Icon_Ambulance_LGreen.png"/>
          <p:cNvPicPr>
            <a:picLocks noChangeAspect="1" noChangeArrowheads="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6858" y="5063708"/>
            <a:ext cx="297360" cy="20582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1" descr="C:\Users\jsauvageau\Desktop\1.png"/>
          <p:cNvPicPr>
            <a:picLocks noChangeAspect="1" noChangeArrowheads="1"/>
          </p:cNvPicPr>
          <p:nvPr/>
        </p:nvPicPr>
        <p:blipFill>
          <a:blip r:embed="rId1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1471" y="5487293"/>
            <a:ext cx="228135" cy="25713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3" descr="C:\Users\jsauvageau\Desktop\3.png"/>
          <p:cNvPicPr>
            <a:picLocks noChangeAspect="1" noChangeArrowheads="1"/>
          </p:cNvPicPr>
          <p:nvPr/>
        </p:nvPicPr>
        <p:blipFill>
          <a:blip r:embed="rId1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5541" y="5931728"/>
            <a:ext cx="279995" cy="23367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3" descr="C:\Users\jsauvageau\Desktop\4.png"/>
          <p:cNvPicPr>
            <a:picLocks noChangeAspect="1" noChangeArrowheads="1"/>
          </p:cNvPicPr>
          <p:nvPr/>
        </p:nvPicPr>
        <p:blipFill>
          <a:blip r:embed="rId1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337" y="1520409"/>
            <a:ext cx="216403" cy="2164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Cagmasrv1\sso$\Gestion_Deloitte\Global_Brand\- Templates\Icons\Iconography Deloitte\Icon_Traffic_signal_LGreen.png"/>
          <p:cNvPicPr>
            <a:picLocks noChangeArrowheads="1"/>
          </p:cNvPicPr>
          <p:nvPr/>
        </p:nvPicPr>
        <p:blipFill>
          <a:blip r:embed="rId19" cstate="print">
            <a:duotone>
              <a:schemeClr val="accent3">
                <a:shade val="45000"/>
                <a:satMod val="135000"/>
              </a:schemeClr>
              <a:prstClr val="white"/>
            </a:duotone>
            <a:extLst>
              <a:ext uri="{BEBA8EAE-BF5A-486C-A8C5-ECC9F3942E4B}">
                <a14:imgProps xmlns:a14="http://schemas.microsoft.com/office/drawing/2010/main">
                  <a14:imgLayer r:embed="rId20">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16447" y="3240470"/>
            <a:ext cx="98182" cy="29506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Cagmasrv1\sso$\Gestion_Deloitte\Global_Brand\- Templates\Icons\Iconography Deloitte\Icon_People_woman_MBlue.png"/>
          <p:cNvPicPr>
            <a:picLocks noChangeAspect="1" noChangeArrowheads="1"/>
          </p:cNvPicPr>
          <p:nvPr/>
        </p:nvPicPr>
        <p:blipFill>
          <a:blip r:embed="rId21" cstate="print">
            <a:duotone>
              <a:schemeClr val="accent3">
                <a:shade val="45000"/>
                <a:satMod val="135000"/>
              </a:schemeClr>
              <a:prstClr val="white"/>
            </a:duotone>
            <a:extLst>
              <a:ext uri="{BEBA8EAE-BF5A-486C-A8C5-ECC9F3942E4B}">
                <a14:imgProps xmlns:a14="http://schemas.microsoft.com/office/drawing/2010/main">
                  <a14:imgLayer r:embed="rId22">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82678" y="4586044"/>
            <a:ext cx="165721" cy="275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415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7147647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646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Overview: early diagnosis of cancer</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57</a:t>
            </a:fld>
            <a:endParaRPr lang="en-GB">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428265214"/>
              </p:ext>
            </p:extLst>
          </p:nvPr>
        </p:nvGraphicFramePr>
        <p:xfrm>
          <a:off x="358775" y="1340875"/>
          <a:ext cx="8391600" cy="404014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81600"/>
                <a:gridCol w="7110000"/>
              </a:tblGrid>
              <a:tr h="287925">
                <a:tc>
                  <a:txBody>
                    <a:bodyPr/>
                    <a:lstStyle/>
                    <a:p>
                      <a:r>
                        <a:rPr lang="en-GB" sz="1000" dirty="0" smtClean="0">
                          <a:solidFill>
                            <a:schemeClr val="tx1"/>
                          </a:solidFill>
                          <a:latin typeface="+mj-lt"/>
                        </a:rPr>
                        <a:t>Intervention name</a:t>
                      </a:r>
                      <a:endParaRPr lang="en-GB" sz="1000"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tx1"/>
                          </a:solidFill>
                        </a:rPr>
                        <a:t>Earlier diagnosis of cancer (Department of Health, Strategy</a:t>
                      </a:r>
                      <a:r>
                        <a:rPr lang="en-GB" sz="1000" b="0" baseline="0" dirty="0" smtClean="0">
                          <a:solidFill>
                            <a:schemeClr val="tx1"/>
                          </a:solidFill>
                        </a:rPr>
                        <a:t> for Cancer, 2011)</a:t>
                      </a:r>
                      <a:endParaRPr lang="en-GB" sz="1000" b="0" dirty="0" smtClean="0">
                        <a:solidFill>
                          <a:schemeClr val="tx1"/>
                        </a:solidFill>
                        <a:latin typeface="+mj-lt"/>
                        <a:cs typeface="Arial"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887104">
                <a:tc>
                  <a:txBody>
                    <a:bodyPr/>
                    <a:lstStyle/>
                    <a:p>
                      <a:r>
                        <a:rPr lang="en-GB" sz="1000" b="1" dirty="0" smtClean="0">
                          <a:solidFill>
                            <a:schemeClr val="tx1"/>
                          </a:solidFill>
                          <a:latin typeface="+mj-lt"/>
                        </a:rPr>
                        <a:t>What is it?</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mn-lt"/>
                          <a:cs typeface="Calibri" pitchFamily="34" charset="0"/>
                        </a:rPr>
                        <a:t>One of the reasons for the UK’s generally</a:t>
                      </a:r>
                      <a:r>
                        <a:rPr lang="en-GB" sz="1000" baseline="0" dirty="0" smtClean="0">
                          <a:solidFill>
                            <a:schemeClr val="tx1"/>
                          </a:solidFill>
                          <a:latin typeface="+mn-lt"/>
                          <a:cs typeface="Calibri" pitchFamily="34" charset="0"/>
                        </a:rPr>
                        <a:t> lower cancer survival rates than other European countries is the tendency for patients to present with more advanced stages of the disease at diagnosis. Detecting cancer at an earlier stage, when it responds better to treatments designed to tackle the disease locally, greatly improves the patient’s chances of survival. This intervention is designed to improve the public’s awareness of the signs and symptoms of cancer, encourage those with symptoms to seek help earlier than they currently do and support primary care in diagnosing cancer earlier.</a:t>
                      </a:r>
                      <a:endParaRPr lang="en-US" sz="1000" dirty="0" smtClean="0">
                        <a:solidFill>
                          <a:schemeClr val="tx1"/>
                        </a:solidFill>
                        <a:latin typeface="+mn-lt"/>
                        <a:cs typeface="Calibri" pitchFamily="34"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493905">
                <a:tc>
                  <a:txBody>
                    <a:bodyPr/>
                    <a:lstStyle/>
                    <a:p>
                      <a:r>
                        <a:rPr lang="en-GB" sz="1000" b="1" dirty="0" smtClean="0">
                          <a:solidFill>
                            <a:schemeClr val="tx1"/>
                          </a:solidFill>
                          <a:latin typeface="+mj-lt"/>
                        </a:rPr>
                        <a:t>Why do</a:t>
                      </a:r>
                      <a:r>
                        <a:rPr lang="en-GB" sz="1000" b="1" baseline="0" dirty="0" smtClean="0">
                          <a:solidFill>
                            <a:schemeClr val="tx1"/>
                          </a:solidFill>
                          <a:latin typeface="+mj-lt"/>
                        </a:rPr>
                        <a:t> it?</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dirty="0" smtClean="0">
                          <a:solidFill>
                            <a:schemeClr val="tx1"/>
                          </a:solidFill>
                          <a:latin typeface="+mn-lt"/>
                          <a:cs typeface="Calibri" pitchFamily="34" charset="0"/>
                        </a:rPr>
                        <a:t>Earlier</a:t>
                      </a:r>
                      <a:r>
                        <a:rPr lang="en-US" sz="1000" baseline="0" dirty="0" smtClean="0">
                          <a:solidFill>
                            <a:schemeClr val="tx1"/>
                          </a:solidFill>
                          <a:latin typeface="+mn-lt"/>
                          <a:cs typeface="Calibri" pitchFamily="34" charset="0"/>
                        </a:rPr>
                        <a:t> diagnosis should result in significantly better outcomes for patients, meaning higher survival rates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aseline="0" dirty="0" smtClean="0">
                          <a:solidFill>
                            <a:schemeClr val="tx1"/>
                          </a:solidFill>
                          <a:latin typeface="+mn-lt"/>
                          <a:cs typeface="Calibri" pitchFamily="34" charset="0"/>
                        </a:rPr>
                        <a:t>The greatest benefit can be achieved by reducing the number of patients diagnosed with late stage cancers, and an increase in the number of patients diagnosed with early stage cancers, which are more easily treated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aseline="0" dirty="0" smtClean="0">
                          <a:solidFill>
                            <a:schemeClr val="tx1"/>
                          </a:solidFill>
                          <a:latin typeface="+mn-lt"/>
                          <a:cs typeface="Calibri" pitchFamily="34" charset="0"/>
                        </a:rPr>
                        <a:t>The Department of Health has concluded that earlier diagnoses should be cost-effective, if not necessarily cost-saving</a:t>
                      </a:r>
                      <a:endParaRPr lang="en-US" sz="1000" dirty="0" smtClean="0">
                        <a:solidFill>
                          <a:schemeClr val="tx1"/>
                        </a:solidFill>
                        <a:latin typeface="+mn-lt"/>
                        <a:cs typeface="Calibri" pitchFamily="34"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777596">
                <a:tc>
                  <a:txBody>
                    <a:bodyPr/>
                    <a:lstStyle/>
                    <a:p>
                      <a:r>
                        <a:rPr lang="en-GB" sz="1000" b="1" dirty="0" smtClean="0">
                          <a:solidFill>
                            <a:schemeClr val="tx1"/>
                          </a:solidFill>
                          <a:latin typeface="+mj-lt"/>
                        </a:rPr>
                        <a:t>What are the key enabling factors?</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dirty="0" smtClean="0">
                          <a:solidFill>
                            <a:schemeClr val="tx1"/>
                          </a:solidFill>
                          <a:latin typeface="+mn-lt"/>
                          <a:cs typeface="Calibri" pitchFamily="34" charset="0"/>
                        </a:rPr>
                        <a:t>Awareness campaigns</a:t>
                      </a:r>
                      <a:r>
                        <a:rPr lang="en-US" sz="1000" baseline="0" dirty="0" smtClean="0">
                          <a:solidFill>
                            <a:schemeClr val="tx1"/>
                          </a:solidFill>
                          <a:latin typeface="+mn-lt"/>
                          <a:cs typeface="Calibri" pitchFamily="34" charset="0"/>
                        </a:rPr>
                        <a:t> are likely to be most  effective when operated on an ongoing basis over a wide area. This intervention, therefore, could be particularly successful if run in </a:t>
                      </a:r>
                      <a:r>
                        <a:rPr lang="en-US" sz="1000" b="1" baseline="0" dirty="0" smtClean="0">
                          <a:solidFill>
                            <a:schemeClr val="tx1"/>
                          </a:solidFill>
                          <a:latin typeface="+mn-lt"/>
                          <a:cs typeface="Calibri" pitchFamily="34" charset="0"/>
                        </a:rPr>
                        <a:t>conjunction with a national scheme </a:t>
                      </a:r>
                      <a:r>
                        <a:rPr lang="en-US" sz="1000" baseline="0" dirty="0" smtClean="0">
                          <a:solidFill>
                            <a:schemeClr val="tx1"/>
                          </a:solidFill>
                          <a:latin typeface="+mn-lt"/>
                          <a:cs typeface="Calibri" pitchFamily="34" charset="0"/>
                        </a:rPr>
                        <a:t>or in partnership with neighboring CCGs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aseline="0" dirty="0" smtClean="0">
                          <a:solidFill>
                            <a:schemeClr val="tx1"/>
                          </a:solidFill>
                          <a:latin typeface="+mn-lt"/>
                          <a:cs typeface="Calibri" pitchFamily="34" charset="0"/>
                        </a:rPr>
                        <a:t>An effective approach could be to </a:t>
                      </a:r>
                      <a:r>
                        <a:rPr lang="en-US" sz="1000" b="1" baseline="0" dirty="0" smtClean="0">
                          <a:solidFill>
                            <a:schemeClr val="tx1"/>
                          </a:solidFill>
                          <a:latin typeface="+mn-lt"/>
                          <a:cs typeface="Calibri" pitchFamily="34" charset="0"/>
                        </a:rPr>
                        <a:t>identify those cancers for which there is a high prevalence locally</a:t>
                      </a:r>
                      <a:r>
                        <a:rPr lang="en-US" sz="1000" baseline="0" dirty="0" smtClean="0">
                          <a:solidFill>
                            <a:schemeClr val="tx1"/>
                          </a:solidFill>
                          <a:latin typeface="+mn-lt"/>
                          <a:cs typeface="Calibri" pitchFamily="34" charset="0"/>
                        </a:rPr>
                        <a:t>, and run a targeted campaign focusing on prevention, in collaboration with neighboring CCGs</a:t>
                      </a:r>
                      <a:endParaRPr lang="en-US" sz="1000" dirty="0" smtClean="0">
                        <a:solidFill>
                          <a:schemeClr val="tx1"/>
                        </a:solidFill>
                        <a:latin typeface="+mn-lt"/>
                        <a:cs typeface="Calibri"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dirty="0" smtClean="0">
                          <a:solidFill>
                            <a:schemeClr val="tx1"/>
                          </a:solidFill>
                          <a:latin typeface="+mn-lt"/>
                          <a:cs typeface="Calibri" pitchFamily="34" charset="0"/>
                        </a:rPr>
                        <a:t>An</a:t>
                      </a:r>
                      <a:r>
                        <a:rPr lang="en-US" sz="1000" baseline="0" dirty="0" smtClean="0">
                          <a:solidFill>
                            <a:schemeClr val="tx1"/>
                          </a:solidFill>
                          <a:latin typeface="+mn-lt"/>
                          <a:cs typeface="Calibri" pitchFamily="34" charset="0"/>
                        </a:rPr>
                        <a:t> </a:t>
                      </a:r>
                      <a:r>
                        <a:rPr lang="en-US" sz="1000" b="1" baseline="0" dirty="0" smtClean="0">
                          <a:solidFill>
                            <a:schemeClr val="tx1"/>
                          </a:solidFill>
                          <a:latin typeface="+mn-lt"/>
                          <a:cs typeface="Calibri" pitchFamily="34" charset="0"/>
                        </a:rPr>
                        <a:t>initial investment of resources </a:t>
                      </a:r>
                      <a:r>
                        <a:rPr lang="en-US" sz="1000" baseline="0" dirty="0" smtClean="0">
                          <a:solidFill>
                            <a:schemeClr val="tx1"/>
                          </a:solidFill>
                          <a:latin typeface="+mn-lt"/>
                          <a:cs typeface="Calibri" pitchFamily="34" charset="0"/>
                        </a:rPr>
                        <a:t>is required, both in additional treatment, and in awareness-raising campaigns among the public and GPs to increase diagnosis rates</a:t>
                      </a: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928375">
                <a:tc>
                  <a:txBody>
                    <a:bodyPr/>
                    <a:lstStyle/>
                    <a:p>
                      <a:r>
                        <a:rPr lang="en-GB" sz="1000" b="1" dirty="0" smtClean="0">
                          <a:solidFill>
                            <a:schemeClr val="tx1"/>
                          </a:solidFill>
                          <a:latin typeface="+mj-lt"/>
                        </a:rPr>
                        <a:t>What are the potential barriers?</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solidFill>
                            <a:schemeClr val="tx1"/>
                          </a:solidFill>
                          <a:latin typeface="+mn-lt"/>
                          <a:cs typeface="Calibri" pitchFamily="34" charset="0"/>
                        </a:rPr>
                        <a:t>The</a:t>
                      </a:r>
                      <a:r>
                        <a:rPr lang="en-US" sz="1000" baseline="0" dirty="0" smtClean="0">
                          <a:solidFill>
                            <a:schemeClr val="tx1"/>
                          </a:solidFill>
                          <a:latin typeface="+mn-lt"/>
                          <a:cs typeface="Calibri" pitchFamily="34" charset="0"/>
                        </a:rPr>
                        <a:t> intervention is not proven to be cost-saving, and may in fact lead to an increase in treatment costs. This is likely to balance out over time, as early diagnosis leads to patients who would otherwise have been late stage patients avoiding further treatment. However, this </a:t>
                      </a:r>
                      <a:r>
                        <a:rPr lang="en-US" sz="1000" b="1" baseline="0" dirty="0" smtClean="0">
                          <a:solidFill>
                            <a:schemeClr val="tx1"/>
                          </a:solidFill>
                          <a:latin typeface="+mn-lt"/>
                          <a:cs typeface="Calibri" pitchFamily="34" charset="0"/>
                        </a:rPr>
                        <a:t>effect will take some time to feed through </a:t>
                      </a:r>
                      <a:r>
                        <a:rPr lang="en-US" sz="1000" baseline="0" dirty="0" smtClean="0">
                          <a:solidFill>
                            <a:schemeClr val="tx1"/>
                          </a:solidFill>
                          <a:latin typeface="+mn-lt"/>
                          <a:cs typeface="Calibri" pitchFamily="34" charset="0"/>
                        </a:rPr>
                        <a:t>(the Department for Health analysis suggests that treatment costs will initially rise)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solidFill>
                            <a:schemeClr val="tx1"/>
                          </a:solidFill>
                          <a:latin typeface="+mn-lt"/>
                          <a:cs typeface="Calibri" pitchFamily="34" charset="0"/>
                        </a:rPr>
                        <a:t>Related</a:t>
                      </a:r>
                      <a:r>
                        <a:rPr lang="en-US" sz="1000" baseline="0" dirty="0" smtClean="0">
                          <a:solidFill>
                            <a:schemeClr val="tx1"/>
                          </a:solidFill>
                          <a:latin typeface="+mn-lt"/>
                          <a:cs typeface="Calibri" pitchFamily="34" charset="0"/>
                        </a:rPr>
                        <a:t> to this is the possibility that awareness campaigns may lead to a </a:t>
                      </a:r>
                      <a:r>
                        <a:rPr lang="en-US" sz="1000" b="1" baseline="0" dirty="0" smtClean="0">
                          <a:solidFill>
                            <a:schemeClr val="tx1"/>
                          </a:solidFill>
                          <a:latin typeface="+mn-lt"/>
                          <a:cs typeface="Calibri" pitchFamily="34" charset="0"/>
                        </a:rPr>
                        <a:t>rise in GP appointments</a:t>
                      </a:r>
                      <a:r>
                        <a:rPr lang="en-US" sz="1000" baseline="0" dirty="0" smtClean="0">
                          <a:solidFill>
                            <a:schemeClr val="tx1"/>
                          </a:solidFill>
                          <a:latin typeface="+mn-lt"/>
                          <a:cs typeface="Calibri" pitchFamily="34" charset="0"/>
                        </a:rPr>
                        <a:t>, at least initially – this needs to be factored into planning</a:t>
                      </a:r>
                      <a:endParaRPr lang="en-US" sz="1000" dirty="0" smtClean="0">
                        <a:solidFill>
                          <a:schemeClr val="tx1"/>
                        </a:solidFill>
                        <a:latin typeface="+mn-lt"/>
                        <a:cs typeface="Calibri" pitchFamily="34"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r>
            </a:tbl>
          </a:graphicData>
        </a:graphic>
      </p:graphicFrame>
      <p:sp>
        <p:nvSpPr>
          <p:cNvPr id="7" name="Rectangle 6"/>
          <p:cNvSpPr/>
          <p:nvPr/>
        </p:nvSpPr>
        <p:spPr>
          <a:xfrm>
            <a:off x="348706" y="5498608"/>
            <a:ext cx="8404014" cy="738704"/>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00" b="1" dirty="0" smtClean="0">
                <a:solidFill>
                  <a:prstClr val="black"/>
                </a:solidFill>
              </a:rPr>
              <a:t>Further reading</a:t>
            </a:r>
          </a:p>
          <a:p>
            <a:pPr>
              <a:spcAft>
                <a:spcPts val="600"/>
              </a:spcAft>
            </a:pPr>
            <a:r>
              <a:rPr lang="en-GB" sz="1000" dirty="0" smtClean="0">
                <a:solidFill>
                  <a:prstClr val="black"/>
                </a:solidFill>
              </a:rPr>
              <a:t>This intervention is based on the following publication: </a:t>
            </a:r>
          </a:p>
          <a:p>
            <a:pPr marL="171450" indent="-171450">
              <a:buFont typeface="Arial" pitchFamily="34" charset="0"/>
              <a:buChar char="•"/>
              <a:defRPr/>
            </a:pPr>
            <a:r>
              <a:rPr lang="en-GB" sz="1000" dirty="0" smtClean="0">
                <a:solidFill>
                  <a:prstClr val="black"/>
                </a:solidFill>
                <a:cs typeface="Arial" charset="0"/>
              </a:rPr>
              <a:t>Department of Health, ‘Improving outcomes: a strategy for cancer’ (January 2011)</a:t>
            </a:r>
          </a:p>
        </p:txBody>
      </p:sp>
      <p:pic>
        <p:nvPicPr>
          <p:cNvPr id="9" name="Picture 4" descr="\\Cagmasrv1\sso$\Gestion_Deloitte\Global_Brand\- Templates\Icons\Iconography Deloitte\Icon_DNA_LBlu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738" y="61944"/>
            <a:ext cx="208343" cy="39425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58775" y="6537709"/>
            <a:ext cx="8393945" cy="215444"/>
          </a:xfrm>
          <a:prstGeom prst="rect">
            <a:avLst/>
          </a:prstGeom>
        </p:spPr>
        <p:txBody>
          <a:bodyPr wrap="square">
            <a:spAutoFit/>
          </a:bodyPr>
          <a:lstStyle/>
          <a:p>
            <a:r>
              <a:rPr lang="en-GB" sz="800" b="1" dirty="0" smtClean="0"/>
              <a:t>Source: </a:t>
            </a:r>
            <a:r>
              <a:rPr lang="en-GB" sz="800" i="1" dirty="0" smtClean="0"/>
              <a:t>‘Strategy for Cancer’ </a:t>
            </a:r>
            <a:r>
              <a:rPr lang="en-GB" sz="800" dirty="0" smtClean="0"/>
              <a:t>(Department of Health, 2011)</a:t>
            </a:r>
            <a:endParaRPr lang="en-GB" sz="800" i="1" dirty="0"/>
          </a:p>
        </p:txBody>
      </p:sp>
    </p:spTree>
    <p:extLst>
      <p:ext uri="{BB962C8B-B14F-4D97-AF65-F5344CB8AC3E}">
        <p14:creationId xmlns:p14="http://schemas.microsoft.com/office/powerpoint/2010/main" val="9599010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9060702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485"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120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The early adopter interventions</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58</a:t>
            </a:fld>
            <a:endParaRPr lang="en-GB" dirty="0">
              <a:solidFill>
                <a:prstClr val="black"/>
              </a:solidFill>
            </a:endParaRPr>
          </a:p>
        </p:txBody>
      </p:sp>
      <p:sp>
        <p:nvSpPr>
          <p:cNvPr id="94" name="TextBox 93"/>
          <p:cNvSpPr txBox="1"/>
          <p:nvPr/>
        </p:nvSpPr>
        <p:spPr>
          <a:xfrm>
            <a:off x="968991" y="1077505"/>
            <a:ext cx="8044380" cy="5093702"/>
          </a:xfrm>
          <a:prstGeom prst="rect">
            <a:avLst/>
          </a:prstGeom>
          <a:noFill/>
        </p:spPr>
        <p:txBody>
          <a:bodyPr wrap="square" lIns="0" tIns="0" rIns="0" bIns="0" rtlCol="0">
            <a:spAutoFit/>
          </a:bodyPr>
          <a:lstStyle/>
          <a:p>
            <a:pPr marL="177800" indent="-177800">
              <a:spcAft>
                <a:spcPts val="300"/>
              </a:spcAft>
              <a:buAutoNum type="arabicPeriod"/>
              <a:defRPr/>
            </a:pPr>
            <a:r>
              <a:rPr lang="en-GB" sz="1200" b="1" dirty="0">
                <a:solidFill>
                  <a:srgbClr val="FFFFFF">
                    <a:lumMod val="75000"/>
                  </a:srgbClr>
                </a:solidFill>
                <a:cs typeface="Arial" charset="0"/>
              </a:rPr>
              <a:t>Cancer screening programme</a:t>
            </a:r>
            <a:endParaRPr lang="en-US" sz="1200" b="1" dirty="0">
              <a:solidFill>
                <a:srgbClr val="FFFFFF">
                  <a:lumMod val="75000"/>
                </a:srgbClr>
              </a:solidFill>
              <a:cs typeface="Arial" charset="0"/>
            </a:endParaRPr>
          </a:p>
          <a:p>
            <a:pPr>
              <a:spcAft>
                <a:spcPts val="300"/>
              </a:spcAft>
              <a:defRPr/>
            </a:pPr>
            <a:endParaRPr lang="en-US" sz="1200" b="1" dirty="0" smtClean="0">
              <a:solidFill>
                <a:srgbClr val="FFFFFF">
                  <a:lumMod val="75000"/>
                </a:srgbClr>
              </a:solidFill>
            </a:endParaRPr>
          </a:p>
          <a:p>
            <a:pPr>
              <a:spcAft>
                <a:spcPts val="300"/>
              </a:spcAft>
              <a:defRPr/>
            </a:pPr>
            <a:r>
              <a:rPr lang="en-US" sz="1200" b="1" dirty="0">
                <a:solidFill>
                  <a:srgbClr val="00ADC6"/>
                </a:solidFill>
              </a:rPr>
              <a:t>2. GP </a:t>
            </a:r>
            <a:r>
              <a:rPr lang="en-US" sz="1200" b="1" dirty="0" err="1" smtClean="0">
                <a:solidFill>
                  <a:srgbClr val="00ADC6"/>
                </a:solidFill>
              </a:rPr>
              <a:t>tele</a:t>
            </a:r>
            <a:r>
              <a:rPr lang="en-US" sz="1200" b="1" dirty="0" smtClean="0">
                <a:solidFill>
                  <a:srgbClr val="00ADC6"/>
                </a:solidFill>
              </a:rPr>
              <a:t>-consultation</a:t>
            </a:r>
            <a:endParaRPr lang="en-US" sz="1200" b="1" dirty="0">
              <a:solidFill>
                <a:srgbClr val="00ADC6"/>
              </a:solidFill>
            </a:endParaRPr>
          </a:p>
          <a:p>
            <a:pPr>
              <a:spcAft>
                <a:spcPts val="300"/>
              </a:spcAft>
              <a:defRPr/>
            </a:pPr>
            <a:endParaRPr lang="en-US" sz="1200" b="1" dirty="0">
              <a:solidFill>
                <a:srgbClr val="FFFFFF">
                  <a:lumMod val="75000"/>
                </a:srgbClr>
              </a:solidFill>
            </a:endParaRPr>
          </a:p>
          <a:p>
            <a:pPr>
              <a:spcAft>
                <a:spcPts val="300"/>
              </a:spcAft>
            </a:pPr>
            <a:r>
              <a:rPr lang="en-GB" sz="1200" b="1" dirty="0" smtClean="0">
                <a:solidFill>
                  <a:srgbClr val="FFFFFF">
                    <a:lumMod val="75000"/>
                  </a:srgbClr>
                </a:solidFill>
                <a:cs typeface="Arial" charset="0"/>
              </a:rPr>
              <a:t>3. </a:t>
            </a:r>
            <a:r>
              <a:rPr lang="en-GB" sz="1200" b="1" dirty="0">
                <a:solidFill>
                  <a:srgbClr val="FFFFFF">
                    <a:lumMod val="75000"/>
                  </a:srgbClr>
                </a:solidFill>
                <a:cs typeface="Arial" charset="0"/>
              </a:rPr>
              <a:t>Medicines o</a:t>
            </a:r>
            <a:r>
              <a:rPr lang="en-GB" sz="1200" b="1" dirty="0" smtClean="0">
                <a:solidFill>
                  <a:srgbClr val="FFFFFF">
                    <a:lumMod val="75000"/>
                  </a:srgbClr>
                </a:solidFill>
                <a:cs typeface="Arial" charset="0"/>
              </a:rPr>
              <a:t>ptimisation</a:t>
            </a:r>
            <a:endParaRPr lang="en-GB" sz="1200" b="1" dirty="0">
              <a:solidFill>
                <a:srgbClr val="FFFFFF">
                  <a:lumMod val="75000"/>
                </a:srgbClr>
              </a:solidFill>
              <a:cs typeface="Arial" charset="0"/>
            </a:endParaRP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4. </a:t>
            </a:r>
            <a:r>
              <a:rPr lang="en-GB" sz="1200" b="1" dirty="0">
                <a:solidFill>
                  <a:srgbClr val="FFFFFF">
                    <a:lumMod val="75000"/>
                  </a:srgbClr>
                </a:solidFill>
              </a:rPr>
              <a:t>Safe and appropriate use of medicines </a:t>
            </a:r>
            <a:endParaRPr lang="en-US" sz="1200" b="1" dirty="0">
              <a:solidFill>
                <a:srgbClr val="FFFFFF">
                  <a:lumMod val="75000"/>
                </a:srgbClr>
              </a:solidFill>
            </a:endParaRP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5. </a:t>
            </a:r>
            <a:r>
              <a:rPr lang="en-US" sz="1200" b="1" dirty="0">
                <a:solidFill>
                  <a:srgbClr val="FFFFFF">
                    <a:lumMod val="75000"/>
                  </a:srgbClr>
                </a:solidFill>
              </a:rPr>
              <a:t>Acute </a:t>
            </a:r>
            <a:r>
              <a:rPr lang="en-US" sz="1200" b="1" dirty="0" smtClean="0">
                <a:solidFill>
                  <a:srgbClr val="FFFFFF">
                    <a:lumMod val="75000"/>
                  </a:srgbClr>
                </a:solidFill>
              </a:rPr>
              <a:t>visiting </a:t>
            </a:r>
            <a:r>
              <a:rPr lang="en-US" sz="1200" b="1" dirty="0">
                <a:solidFill>
                  <a:srgbClr val="FFFFFF">
                    <a:lumMod val="75000"/>
                  </a:srgbClr>
                </a:solidFill>
              </a:rPr>
              <a:t>s</a:t>
            </a:r>
            <a:r>
              <a:rPr lang="en-US" sz="1200" b="1" dirty="0" smtClean="0">
                <a:solidFill>
                  <a:srgbClr val="FFFFFF">
                    <a:lumMod val="75000"/>
                  </a:srgbClr>
                </a:solidFill>
              </a:rPr>
              <a:t>ervice </a:t>
            </a: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6. Reducing urgent care demand</a:t>
            </a:r>
            <a:endParaRPr lang="en-US" sz="1200" b="1" dirty="0">
              <a:solidFill>
                <a:srgbClr val="FFFFFF">
                  <a:lumMod val="75000"/>
                </a:srgbClr>
              </a:solidFill>
            </a:endParaRP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7. </a:t>
            </a:r>
            <a:r>
              <a:rPr lang="en-GB" sz="1200" b="1" dirty="0">
                <a:solidFill>
                  <a:srgbClr val="FFFFFF">
                    <a:lumMod val="75000"/>
                  </a:srgbClr>
                </a:solidFill>
              </a:rPr>
              <a:t>24-hour asthma services for children and young people</a:t>
            </a: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8. </a:t>
            </a:r>
            <a:r>
              <a:rPr lang="en-US" sz="1200" b="1" dirty="0">
                <a:solidFill>
                  <a:srgbClr val="FFFFFF">
                    <a:lumMod val="75000"/>
                  </a:srgbClr>
                </a:solidFill>
              </a:rPr>
              <a:t>Service </a:t>
            </a:r>
            <a:r>
              <a:rPr lang="en-US" sz="1200" b="1" dirty="0" smtClean="0">
                <a:solidFill>
                  <a:srgbClr val="FFFFFF">
                    <a:lumMod val="75000"/>
                  </a:srgbClr>
                </a:solidFill>
              </a:rPr>
              <a:t>user </a:t>
            </a:r>
            <a:r>
              <a:rPr lang="en-US" sz="1200" b="1" dirty="0">
                <a:solidFill>
                  <a:srgbClr val="FFFFFF">
                    <a:lumMod val="75000"/>
                  </a:srgbClr>
                </a:solidFill>
              </a:rPr>
              <a:t>n</a:t>
            </a:r>
            <a:r>
              <a:rPr lang="en-US" sz="1200" b="1" dirty="0" smtClean="0">
                <a:solidFill>
                  <a:srgbClr val="FFFFFF">
                    <a:lumMod val="75000"/>
                  </a:srgbClr>
                </a:solidFill>
              </a:rPr>
              <a:t>etwork</a:t>
            </a: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9. Reducing elective Caesarean section</a:t>
            </a:r>
            <a:endParaRPr lang="en-US" sz="1200" b="1" dirty="0">
              <a:solidFill>
                <a:srgbClr val="FFFFFF">
                  <a:lumMod val="75000"/>
                </a:srgbClr>
              </a:solidFill>
            </a:endParaRPr>
          </a:p>
          <a:p>
            <a:pPr>
              <a:spcAft>
                <a:spcPts val="300"/>
              </a:spcAft>
              <a:defRPr/>
            </a:pPr>
            <a:endParaRPr lang="en-US" sz="1200" b="1" dirty="0">
              <a:solidFill>
                <a:srgbClr val="FFFFFF">
                  <a:lumMod val="75000"/>
                </a:srgbClr>
              </a:solidFill>
            </a:endParaRPr>
          </a:p>
          <a:p>
            <a:pPr>
              <a:spcAft>
                <a:spcPts val="300"/>
              </a:spcAft>
            </a:pPr>
            <a:r>
              <a:rPr lang="en-GB" sz="1200" b="1" dirty="0" smtClean="0">
                <a:solidFill>
                  <a:srgbClr val="FFFFFF">
                    <a:lumMod val="75000"/>
                  </a:srgbClr>
                </a:solidFill>
                <a:cs typeface="Arial" charset="0"/>
              </a:rPr>
              <a:t>10. </a:t>
            </a:r>
            <a:r>
              <a:rPr lang="en-GB" sz="1200" b="1" dirty="0">
                <a:solidFill>
                  <a:srgbClr val="FFFFFF">
                    <a:lumMod val="75000"/>
                  </a:srgbClr>
                </a:solidFill>
                <a:cs typeface="Arial" charset="0"/>
              </a:rPr>
              <a:t>Acute stroke services</a:t>
            </a: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11. </a:t>
            </a:r>
            <a:r>
              <a:rPr lang="en-GB" sz="1200" b="1" dirty="0">
                <a:solidFill>
                  <a:srgbClr val="FFFFFF">
                    <a:lumMod val="75000"/>
                  </a:srgbClr>
                </a:solidFill>
                <a:cs typeface="Arial" charset="0"/>
              </a:rPr>
              <a:t>Integration of health and social care for older people</a:t>
            </a:r>
          </a:p>
          <a:p>
            <a:pPr>
              <a:spcAft>
                <a:spcPts val="300"/>
              </a:spcAft>
              <a:defRPr/>
            </a:pPr>
            <a:endParaRPr lang="en-GB" sz="1200" b="1" dirty="0">
              <a:solidFill>
                <a:srgbClr val="FFFFFF">
                  <a:lumMod val="75000"/>
                </a:srgbClr>
              </a:solidFill>
              <a:cs typeface="Arial" charset="0"/>
            </a:endParaRPr>
          </a:p>
          <a:p>
            <a:pPr>
              <a:spcAft>
                <a:spcPts val="300"/>
              </a:spcAft>
              <a:defRPr/>
            </a:pPr>
            <a:r>
              <a:rPr lang="en-GB" sz="1200" b="1" dirty="0" smtClean="0">
                <a:solidFill>
                  <a:srgbClr val="FFFFFF">
                    <a:lumMod val="75000"/>
                  </a:srgbClr>
                </a:solidFill>
                <a:cs typeface="Arial" charset="0"/>
              </a:rPr>
              <a:t>12. </a:t>
            </a:r>
            <a:r>
              <a:rPr lang="en-GB" sz="1200" b="1" dirty="0">
                <a:solidFill>
                  <a:srgbClr val="FFFFFF">
                    <a:lumMod val="75000"/>
                  </a:srgbClr>
                </a:solidFill>
              </a:rPr>
              <a:t>Electronic Palliative Care Coordination Systems (</a:t>
            </a:r>
            <a:r>
              <a:rPr lang="en-GB" sz="1200" b="1" dirty="0" err="1">
                <a:solidFill>
                  <a:srgbClr val="FFFFFF">
                    <a:lumMod val="75000"/>
                  </a:srgbClr>
                </a:solidFill>
              </a:rPr>
              <a:t>EPaCCS</a:t>
            </a:r>
            <a:r>
              <a:rPr lang="en-GB" sz="1200" b="1" dirty="0">
                <a:solidFill>
                  <a:srgbClr val="FFFFFF">
                    <a:lumMod val="75000"/>
                  </a:srgbClr>
                </a:solidFill>
              </a:rPr>
              <a:t>)</a:t>
            </a:r>
          </a:p>
        </p:txBody>
      </p:sp>
      <p:pic>
        <p:nvPicPr>
          <p:cNvPr id="25" name="Picture 4" descr="\\Cagmasrv1\sso$\Gestion_Deloitte\Global_Brand\- Templates\Icons\Iconography Deloitte\Icon_DNA_LBlue.png"/>
          <p:cNvPicPr>
            <a:picLocks noChangeAspect="1" noChangeArrowheads="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9446" y="1016188"/>
            <a:ext cx="172185" cy="32583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Cagmasrv1\sso$\Gestion_Deloitte\Global_Brand\- Templates\Icons\Iconography Deloitte\Icon_Magnifying_glass_Green.png"/>
          <p:cNvPicPr>
            <a:picLocks noChangeAspect="1" noChangeArrowheads="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6423" y="1934759"/>
            <a:ext cx="258230" cy="25823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agmasrv1\sso$\Gestion_Deloitte\Global_Brand\- Templates\Icons\Iconography Deloitte\Icon_Computer_chip_Blue.png"/>
          <p:cNvPicPr>
            <a:picLocks noChangeAspect="1" noChangeArrowheads="1"/>
          </p:cNvPicPr>
          <p:nvPr/>
        </p:nvPicPr>
        <p:blipFill>
          <a:blip r:embed="rId10" cstate="print">
            <a:lum bright="70000" contrast="-7000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24096" y="2399100"/>
            <a:ext cx="282885" cy="19686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Cagmasrv1\sso$\Gestion_Deloitte\Global_Brand\- Templates\Icons\Iconography Deloitte\Icon_Scooter_Green.png"/>
          <p:cNvPicPr>
            <a:picLocks noChangeAspect="1" noChangeArrowheads="1"/>
          </p:cNvPicPr>
          <p:nvPr/>
        </p:nvPicPr>
        <p:blipFill>
          <a:blip r:embed="rId1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4268" y="2825908"/>
            <a:ext cx="322541" cy="21005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Cagmasrv1\sso$\Gestion_Deloitte\Global_Brand\- Templates\Icons\Iconography Deloitte\Icon_Clock_DarkGreen.png"/>
          <p:cNvPicPr>
            <a:picLocks noChangeAspect="1" noChangeArrowheads="1"/>
          </p:cNvPicPr>
          <p:nvPr/>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9076" y="3706702"/>
            <a:ext cx="232925" cy="23292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1" descr="C:\Users\jsauvageau\Desktop\Untitled-2.png"/>
          <p:cNvPicPr>
            <a:picLocks noChangeAspect="1" noChangeArrowheads="1"/>
          </p:cNvPicPr>
          <p:nvPr/>
        </p:nvPicPr>
        <p:blipFill>
          <a:blip r:embed="rId1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6684" y="4150761"/>
            <a:ext cx="237708" cy="2139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agmasrv1\sso$\Gestion_Deloitte\Global_Brand\- Templates\Icons\Iconography Deloitte\Icon_Ambulance_LGreen.png"/>
          <p:cNvPicPr>
            <a:picLocks noChangeAspect="1" noChangeArrowheads="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6858" y="5063708"/>
            <a:ext cx="297360" cy="20582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1" descr="C:\Users\jsauvageau\Desktop\1.png"/>
          <p:cNvPicPr>
            <a:picLocks noChangeAspect="1" noChangeArrowheads="1"/>
          </p:cNvPicPr>
          <p:nvPr/>
        </p:nvPicPr>
        <p:blipFill>
          <a:blip r:embed="rId1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1471" y="5487293"/>
            <a:ext cx="228135" cy="25713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3" descr="C:\Users\jsauvageau\Desktop\3.png"/>
          <p:cNvPicPr>
            <a:picLocks noChangeAspect="1" noChangeArrowheads="1"/>
          </p:cNvPicPr>
          <p:nvPr/>
        </p:nvPicPr>
        <p:blipFill>
          <a:blip r:embed="rId1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5541" y="5931728"/>
            <a:ext cx="279995" cy="23367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3" descr="C:\Users\jsauvageau\Desktop\4.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57337" y="1520409"/>
            <a:ext cx="216403" cy="2164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Cagmasrv1\sso$\Gestion_Deloitte\Global_Brand\- Templates\Icons\Iconography Deloitte\Icon_Traffic_signal_LGreen.png"/>
          <p:cNvPicPr>
            <a:picLocks noChangeArrowheads="1"/>
          </p:cNvPicPr>
          <p:nvPr/>
        </p:nvPicPr>
        <p:blipFill>
          <a:blip r:embed="rId19" cstate="print">
            <a:duotone>
              <a:schemeClr val="accent3">
                <a:shade val="45000"/>
                <a:satMod val="135000"/>
              </a:schemeClr>
              <a:prstClr val="white"/>
            </a:duotone>
            <a:extLst>
              <a:ext uri="{BEBA8EAE-BF5A-486C-A8C5-ECC9F3942E4B}">
                <a14:imgProps xmlns:a14="http://schemas.microsoft.com/office/drawing/2010/main">
                  <a14:imgLayer r:embed="rId20">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16447" y="3240470"/>
            <a:ext cx="98182" cy="29506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Cagmasrv1\sso$\Gestion_Deloitte\Global_Brand\- Templates\Icons\Iconography Deloitte\Icon_People_woman_MBlue.png"/>
          <p:cNvPicPr>
            <a:picLocks noChangeAspect="1" noChangeArrowheads="1"/>
          </p:cNvPicPr>
          <p:nvPr/>
        </p:nvPicPr>
        <p:blipFill>
          <a:blip r:embed="rId21" cstate="print">
            <a:duotone>
              <a:schemeClr val="accent3">
                <a:shade val="45000"/>
                <a:satMod val="135000"/>
              </a:schemeClr>
              <a:prstClr val="white"/>
            </a:duotone>
            <a:extLst>
              <a:ext uri="{BEBA8EAE-BF5A-486C-A8C5-ECC9F3942E4B}">
                <a14:imgProps xmlns:a14="http://schemas.microsoft.com/office/drawing/2010/main">
                  <a14:imgLayer r:embed="rId22">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82678" y="4586044"/>
            <a:ext cx="165721" cy="275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1850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95832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50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Overview: </a:t>
            </a:r>
            <a:r>
              <a:rPr lang="en-GB" dirty="0" smtClean="0"/>
              <a:t>GP telephone consultations</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59</a:t>
            </a:fld>
            <a:endParaRPr lang="en-GB">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416293975"/>
              </p:ext>
            </p:extLst>
          </p:nvPr>
        </p:nvGraphicFramePr>
        <p:xfrm>
          <a:off x="358775" y="1268760"/>
          <a:ext cx="8391600" cy="49453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81600"/>
                <a:gridCol w="7110000"/>
              </a:tblGrid>
              <a:tr h="192071">
                <a:tc>
                  <a:txBody>
                    <a:bodyPr/>
                    <a:lstStyle/>
                    <a:p>
                      <a:r>
                        <a:rPr lang="en-GB" sz="950" dirty="0" smtClean="0">
                          <a:solidFill>
                            <a:schemeClr val="tx1"/>
                          </a:solidFill>
                          <a:latin typeface="+mj-lt"/>
                        </a:rPr>
                        <a:t>Intervention name</a:t>
                      </a:r>
                      <a:endParaRPr lang="en-GB" sz="950"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50" b="0" kern="1200" dirty="0" smtClean="0">
                          <a:solidFill>
                            <a:schemeClr val="tx1"/>
                          </a:solidFill>
                          <a:latin typeface="+mn-lt"/>
                          <a:ea typeface="+mn-ea"/>
                          <a:cs typeface="Arial" charset="0"/>
                        </a:rPr>
                        <a:t>Systematic approach to primary care pre-assessment and</a:t>
                      </a:r>
                      <a:r>
                        <a:rPr lang="en-GB" sz="950" b="0" kern="1200" baseline="0" dirty="0" smtClean="0">
                          <a:solidFill>
                            <a:schemeClr val="tx1"/>
                          </a:solidFill>
                          <a:latin typeface="+mn-lt"/>
                          <a:ea typeface="+mn-ea"/>
                          <a:cs typeface="Arial" charset="0"/>
                        </a:rPr>
                        <a:t> telephone consultation</a:t>
                      </a:r>
                      <a:endParaRPr lang="en-GB" sz="950" b="0" kern="1200" dirty="0" smtClean="0">
                        <a:solidFill>
                          <a:schemeClr val="tx1"/>
                        </a:solidFill>
                        <a:latin typeface="+mn-lt"/>
                        <a:ea typeface="+mn-ea"/>
                        <a:cs typeface="Arial"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1016117">
                <a:tc>
                  <a:txBody>
                    <a:bodyPr/>
                    <a:lstStyle/>
                    <a:p>
                      <a:r>
                        <a:rPr lang="en-GB" sz="950" b="1" dirty="0" smtClean="0">
                          <a:solidFill>
                            <a:schemeClr val="tx1"/>
                          </a:solidFill>
                          <a:latin typeface="+mj-lt"/>
                        </a:rPr>
                        <a:t>What is it?</a:t>
                      </a:r>
                      <a:endParaRPr lang="en-GB" sz="95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50" b="0" i="0" u="none" strike="noStrike" kern="1200" baseline="0" dirty="0" smtClean="0">
                          <a:solidFill>
                            <a:schemeClr val="tx1"/>
                          </a:solidFill>
                          <a:latin typeface="+mn-lt"/>
                          <a:ea typeface="+mn-ea"/>
                          <a:cs typeface="Arial" charset="0"/>
                        </a:rPr>
                        <a:t>The intervention links patients’ perceived accessibility of primary care to their likelihood of self-referring to A&amp;E. A comparison of GP practices showed that  those with a ‘systematic’ (specifically organised and managed) approach to telephone consultations exhibit, on average, lower corresponding rates of A&amp;E attendance. Where this benefit was realised, it was apparent that practices had implemented a specific innovation in terms of triaging and allocating time for patients suitable for telephone rather than face-to-face consultation. A number of different micro-interventions were witnessed across the various practices, but common elements included the initial response to all or most patient demand being a phone call from a GP, clear guidelines on how to prioritise patient groups for appointments and structures for most effectively using practitioner time. In some cases this might be done through a software package, for example the Doctor First application. </a:t>
                      </a:r>
                      <a:endParaRPr lang="en-GB" sz="950" b="0" i="0" u="none" strike="noStrike" kern="1200" baseline="0" dirty="0" smtClean="0">
                        <a:solidFill>
                          <a:schemeClr val="dk1"/>
                        </a:solidFill>
                        <a:latin typeface="+mn-lt"/>
                        <a:ea typeface="+mn-ea"/>
                        <a:cs typeface="+mn-cs"/>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662955">
                <a:tc>
                  <a:txBody>
                    <a:bodyPr/>
                    <a:lstStyle/>
                    <a:p>
                      <a:r>
                        <a:rPr lang="en-GB" sz="950" b="1" dirty="0" smtClean="0">
                          <a:solidFill>
                            <a:schemeClr val="tx1"/>
                          </a:solidFill>
                          <a:latin typeface="+mj-lt"/>
                        </a:rPr>
                        <a:t>Why do</a:t>
                      </a:r>
                      <a:r>
                        <a:rPr lang="en-GB" sz="950" b="1" baseline="0" dirty="0" smtClean="0">
                          <a:solidFill>
                            <a:schemeClr val="tx1"/>
                          </a:solidFill>
                          <a:latin typeface="+mj-lt"/>
                        </a:rPr>
                        <a:t> it?</a:t>
                      </a:r>
                      <a:endParaRPr lang="en-GB" sz="95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950" b="0" kern="1200" baseline="0" dirty="0" smtClean="0">
                          <a:solidFill>
                            <a:schemeClr val="tx1"/>
                          </a:solidFill>
                          <a:latin typeface="+mn-lt"/>
                          <a:ea typeface="+mn-ea"/>
                          <a:cs typeface="Arial" charset="0"/>
                        </a:rPr>
                        <a:t>Systematic telephone consultations were associated with 20% lower A&amp;E attendance by patients at these practices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950" b="0" kern="1200" baseline="0" dirty="0" smtClean="0">
                          <a:solidFill>
                            <a:schemeClr val="tx1"/>
                          </a:solidFill>
                          <a:latin typeface="+mn-lt"/>
                          <a:ea typeface="+mn-ea"/>
                          <a:cs typeface="Arial" charset="0"/>
                        </a:rPr>
                        <a:t>Less pressure on GPs and reduced requirement to work long hours, as they are more able to manage workload and demand in primary care by limiting face-to-face appointments to only those patients who specifically want or need one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950" b="0" kern="1200" baseline="0" dirty="0" smtClean="0">
                          <a:solidFill>
                            <a:schemeClr val="tx1"/>
                          </a:solidFill>
                          <a:latin typeface="+mn-lt"/>
                          <a:ea typeface="+mn-ea"/>
                          <a:cs typeface="Arial" charset="0"/>
                        </a:rPr>
                        <a:t>The intervention was generally popular with patients; it was seen as a useful timesaver for GPs and patient alike, and was associated with improvements in quality of care by improving patient access to primary care</a:t>
                      </a: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556583">
                <a:tc>
                  <a:txBody>
                    <a:bodyPr/>
                    <a:lstStyle/>
                    <a:p>
                      <a:r>
                        <a:rPr lang="en-GB" sz="950" b="1" dirty="0" smtClean="0">
                          <a:solidFill>
                            <a:schemeClr val="tx1"/>
                          </a:solidFill>
                          <a:latin typeface="+mj-lt"/>
                        </a:rPr>
                        <a:t>What are the key enabling factors?</a:t>
                      </a:r>
                      <a:endParaRPr lang="en-GB" sz="95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950" baseline="0" dirty="0" smtClean="0">
                          <a:solidFill>
                            <a:schemeClr val="tx1"/>
                          </a:solidFill>
                          <a:latin typeface="+mn-lt"/>
                          <a:cs typeface="Calibri" pitchFamily="34" charset="0"/>
                        </a:rPr>
                        <a:t>The majority of successful telephone consultation systems were the result of a </a:t>
                      </a:r>
                      <a:r>
                        <a:rPr lang="en-GB" sz="950" b="1" baseline="0" dirty="0" smtClean="0">
                          <a:solidFill>
                            <a:schemeClr val="tx1"/>
                          </a:solidFill>
                          <a:latin typeface="+mn-lt"/>
                          <a:cs typeface="Calibri" pitchFamily="34" charset="0"/>
                        </a:rPr>
                        <a:t>specifically planned and managed innovation</a:t>
                      </a:r>
                      <a:r>
                        <a:rPr lang="en-GB" sz="950" baseline="0" dirty="0" smtClean="0">
                          <a:solidFill>
                            <a:schemeClr val="tx1"/>
                          </a:solidFill>
                          <a:latin typeface="+mn-lt"/>
                          <a:cs typeface="Calibri" pitchFamily="34" charset="0"/>
                        </a:rPr>
                        <a:t>; those that took a more informal approach were less successful in reducing A&amp;E attendance and doctor stress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950" b="1" baseline="0" dirty="0" smtClean="0">
                          <a:solidFill>
                            <a:schemeClr val="tx1"/>
                          </a:solidFill>
                          <a:latin typeface="+mn-lt"/>
                          <a:cs typeface="Calibri" pitchFamily="34" charset="0"/>
                        </a:rPr>
                        <a:t>Software is available </a:t>
                      </a:r>
                      <a:r>
                        <a:rPr lang="en-GB" sz="950" baseline="0" dirty="0" smtClean="0">
                          <a:solidFill>
                            <a:schemeClr val="tx1"/>
                          </a:solidFill>
                          <a:latin typeface="+mn-lt"/>
                          <a:cs typeface="Calibri" pitchFamily="34" charset="0"/>
                        </a:rPr>
                        <a:t>that can help automate the appointment process, taking into account priority groups and practitioner availability</a:t>
                      </a: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1604722">
                <a:tc>
                  <a:txBody>
                    <a:bodyPr/>
                    <a:lstStyle/>
                    <a:p>
                      <a:r>
                        <a:rPr lang="en-GB" sz="950" b="1" dirty="0" smtClean="0">
                          <a:solidFill>
                            <a:schemeClr val="tx1"/>
                          </a:solidFill>
                          <a:latin typeface="+mj-lt"/>
                        </a:rPr>
                        <a:t>What are the potential barriers?</a:t>
                      </a:r>
                      <a:endParaRPr lang="en-GB" sz="95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50" dirty="0" smtClean="0">
                          <a:solidFill>
                            <a:schemeClr val="tx1"/>
                          </a:solidFill>
                          <a:latin typeface="+mn-lt"/>
                          <a:cs typeface="Calibri" pitchFamily="34" charset="0"/>
                        </a:rPr>
                        <a:t>While</a:t>
                      </a:r>
                      <a:r>
                        <a:rPr lang="en-GB" sz="950" baseline="0" dirty="0" smtClean="0">
                          <a:solidFill>
                            <a:schemeClr val="tx1"/>
                          </a:solidFill>
                          <a:latin typeface="+mn-lt"/>
                          <a:cs typeface="Calibri" pitchFamily="34" charset="0"/>
                        </a:rPr>
                        <a:t> most patients appreciated the time-saving advantage of a telephone consultation, not all will be as comfortable outside a face-to-face consultation. </a:t>
                      </a:r>
                      <a:r>
                        <a:rPr lang="en-GB" sz="950" b="1" baseline="0" dirty="0" smtClean="0">
                          <a:solidFill>
                            <a:schemeClr val="tx1"/>
                          </a:solidFill>
                          <a:latin typeface="+mn-lt"/>
                          <a:cs typeface="Calibri" pitchFamily="34" charset="0"/>
                        </a:rPr>
                        <a:t>Sending the right message to patients </a:t>
                      </a:r>
                      <a:r>
                        <a:rPr lang="en-GB" sz="950" baseline="0" dirty="0" smtClean="0">
                          <a:solidFill>
                            <a:schemeClr val="tx1"/>
                          </a:solidFill>
                          <a:latin typeface="+mn-lt"/>
                          <a:cs typeface="Calibri" pitchFamily="34" charset="0"/>
                        </a:rPr>
                        <a:t>to encourage their use of the system will be critical to success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50" baseline="0" dirty="0" smtClean="0">
                          <a:solidFill>
                            <a:schemeClr val="tx1"/>
                          </a:solidFill>
                          <a:latin typeface="+mn-lt"/>
                          <a:cs typeface="Calibri" pitchFamily="34" charset="0"/>
                        </a:rPr>
                        <a:t>Resistance among GPs to use of technology for appointments may also be encountered – this can be assuaged by emphasising the benefits to both patients and GPs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50" baseline="0" dirty="0" smtClean="0">
                          <a:solidFill>
                            <a:schemeClr val="tx1"/>
                          </a:solidFill>
                          <a:latin typeface="+mn-lt"/>
                          <a:cs typeface="Calibri" pitchFamily="34" charset="0"/>
                        </a:rPr>
                        <a:t>There is likely to be an initial surge in calls following adoption of the system, which may place pressure on staff and lines. This should abate after a month or two, as patients and staff adapt to the new system. However, </a:t>
                      </a:r>
                      <a:r>
                        <a:rPr lang="en-GB" sz="950" b="1" baseline="0" dirty="0" smtClean="0">
                          <a:solidFill>
                            <a:schemeClr val="tx1"/>
                          </a:solidFill>
                          <a:latin typeface="+mn-lt"/>
                          <a:cs typeface="Calibri" pitchFamily="34" charset="0"/>
                        </a:rPr>
                        <a:t>it is best to avoid starting the scheme at particularly busy times, </a:t>
                      </a:r>
                      <a:r>
                        <a:rPr lang="en-GB" sz="950" baseline="0" dirty="0" smtClean="0">
                          <a:solidFill>
                            <a:schemeClr val="tx1"/>
                          </a:solidFill>
                          <a:latin typeface="+mn-lt"/>
                          <a:cs typeface="Calibri" pitchFamily="34" charset="0"/>
                        </a:rPr>
                        <a:t>such as holiday periods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50" baseline="0" dirty="0" smtClean="0">
                          <a:solidFill>
                            <a:schemeClr val="tx1"/>
                          </a:solidFill>
                          <a:latin typeface="+mn-lt"/>
                          <a:cs typeface="Calibri" pitchFamily="34" charset="0"/>
                        </a:rPr>
                        <a:t>There is an initial investment which must be agreed – a focus on the benefits achievable should enable the construction of a strong business case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50" baseline="0" dirty="0" smtClean="0">
                          <a:solidFill>
                            <a:schemeClr val="tx1"/>
                          </a:solidFill>
                          <a:latin typeface="+mn-lt"/>
                          <a:cs typeface="Calibri" pitchFamily="34" charset="0"/>
                        </a:rPr>
                        <a:t>The case study shows correlation, but not causation, between perceived availability of primary care and A&amp;E attendance. The intervention would need to be trialled over an extended period with the specific aim of measuring reduced A&amp;E attendance to give robust confirmation that the </a:t>
                      </a:r>
                      <a:r>
                        <a:rPr lang="en-GB" sz="950" b="1" baseline="0" dirty="0" smtClean="0">
                          <a:solidFill>
                            <a:schemeClr val="tx1"/>
                          </a:solidFill>
                          <a:latin typeface="+mn-lt"/>
                          <a:cs typeface="Calibri" pitchFamily="34" charset="0"/>
                        </a:rPr>
                        <a:t>witnessed impact was sustainable</a:t>
                      </a:r>
                      <a:endParaRPr lang="en-GB" sz="950" b="1" dirty="0" smtClean="0">
                        <a:solidFill>
                          <a:schemeClr val="tx1"/>
                        </a:solidFill>
                        <a:latin typeface="+mn-lt"/>
                        <a:cs typeface="Calibri" pitchFamily="34"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r>
            </a:tbl>
          </a:graphicData>
        </a:graphic>
      </p:graphicFrame>
      <p:sp>
        <p:nvSpPr>
          <p:cNvPr id="10" name="Rectangle 9"/>
          <p:cNvSpPr/>
          <p:nvPr/>
        </p:nvSpPr>
        <p:spPr>
          <a:xfrm>
            <a:off x="358775" y="6537709"/>
            <a:ext cx="8393945" cy="338554"/>
          </a:xfrm>
          <a:prstGeom prst="rect">
            <a:avLst/>
          </a:prstGeom>
        </p:spPr>
        <p:txBody>
          <a:bodyPr wrap="square">
            <a:spAutoFit/>
          </a:bodyPr>
          <a:lstStyle/>
          <a:p>
            <a:pPr>
              <a:defRPr/>
            </a:pPr>
            <a:r>
              <a:rPr lang="en-GB" sz="800" b="1" dirty="0">
                <a:solidFill>
                  <a:prstClr val="black"/>
                </a:solidFill>
              </a:rPr>
              <a:t>Source: </a:t>
            </a:r>
            <a:r>
              <a:rPr lang="en-GB" sz="800" dirty="0">
                <a:cs typeface="Arial" charset="0"/>
              </a:rPr>
              <a:t>Comparison of mode of access to GP telephone consultation and effect on A&amp;E usage (Patient Access: Simply transformed, 2012</a:t>
            </a:r>
            <a:r>
              <a:rPr lang="en-GB" sz="800" dirty="0" smtClean="0">
                <a:cs typeface="Arial" charset="0"/>
              </a:rPr>
              <a:t>); Digital First: The delivery choice for England’s population, NHS (2012)</a:t>
            </a:r>
            <a:endParaRPr lang="en-GB" sz="800" dirty="0">
              <a:cs typeface="Arial" charset="0"/>
            </a:endParaRPr>
          </a:p>
        </p:txBody>
      </p:sp>
      <p:pic>
        <p:nvPicPr>
          <p:cNvPr id="11" name="Picture 23" descr="C:\Users\jsauvageau\Desktop\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378" y="79568"/>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031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4176404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5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The high </a:t>
            </a:r>
            <a:r>
              <a:rPr lang="en-GB" dirty="0"/>
              <a:t>i</a:t>
            </a:r>
            <a:r>
              <a:rPr lang="en-GB" sz="2000" dirty="0" smtClean="0"/>
              <a:t>mpact </a:t>
            </a:r>
            <a:r>
              <a:rPr lang="en-GB" dirty="0"/>
              <a:t>i</a:t>
            </a:r>
            <a:r>
              <a:rPr lang="en-GB" sz="2000" dirty="0" smtClean="0"/>
              <a:t>nterventions (HIIs) </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6</a:t>
            </a:fld>
            <a:endParaRPr lang="en-GB">
              <a:solidFill>
                <a:prstClr val="black"/>
              </a:solidFill>
            </a:endParaRPr>
          </a:p>
        </p:txBody>
      </p:sp>
      <p:sp>
        <p:nvSpPr>
          <p:cNvPr id="2" name="Text Placeholder 1"/>
          <p:cNvSpPr>
            <a:spLocks noGrp="1"/>
          </p:cNvSpPr>
          <p:nvPr>
            <p:ph type="body" sz="quarter" idx="13"/>
          </p:nvPr>
        </p:nvSpPr>
        <p:spPr>
          <a:xfrm>
            <a:off x="358774" y="1243308"/>
            <a:ext cx="8499600" cy="279180"/>
          </a:xfrm>
        </p:spPr>
        <p:txBody>
          <a:bodyPr/>
          <a:lstStyle/>
          <a:p>
            <a:r>
              <a:rPr lang="en-GB" dirty="0">
                <a:solidFill>
                  <a:prstClr val="black"/>
                </a:solidFill>
              </a:rPr>
              <a:t>In this section, for each </a:t>
            </a:r>
            <a:r>
              <a:rPr lang="en-GB" dirty="0" smtClean="0">
                <a:solidFill>
                  <a:prstClr val="black"/>
                </a:solidFill>
              </a:rPr>
              <a:t>high </a:t>
            </a:r>
            <a:r>
              <a:rPr lang="en-GB" dirty="0">
                <a:solidFill>
                  <a:prstClr val="black"/>
                </a:solidFill>
              </a:rPr>
              <a:t>i</a:t>
            </a:r>
            <a:r>
              <a:rPr lang="en-GB" dirty="0" smtClean="0">
                <a:solidFill>
                  <a:prstClr val="black"/>
                </a:solidFill>
              </a:rPr>
              <a:t>mpact intervention </a:t>
            </a:r>
            <a:r>
              <a:rPr lang="en-GB" dirty="0">
                <a:solidFill>
                  <a:prstClr val="black"/>
                </a:solidFill>
              </a:rPr>
              <a:t>we provide</a:t>
            </a:r>
            <a:r>
              <a:rPr lang="en-GB" dirty="0" smtClean="0">
                <a:solidFill>
                  <a:prstClr val="black"/>
                </a:solidFill>
              </a:rPr>
              <a:t>:</a:t>
            </a:r>
            <a:endParaRPr lang="en-GB" dirty="0">
              <a:solidFill>
                <a:prstClr val="black"/>
              </a:solidFill>
            </a:endParaRPr>
          </a:p>
        </p:txBody>
      </p:sp>
      <p:sp>
        <p:nvSpPr>
          <p:cNvPr id="9" name="Oval 8"/>
          <p:cNvSpPr/>
          <p:nvPr/>
        </p:nvSpPr>
        <p:spPr>
          <a:xfrm>
            <a:off x="243599" y="1961339"/>
            <a:ext cx="252000" cy="252000"/>
          </a:xfrm>
          <a:prstGeom prst="ellipse">
            <a:avLst/>
          </a:prstGeom>
          <a:solidFill>
            <a:schemeClr val="accent4"/>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white"/>
                </a:solidFill>
              </a:rPr>
              <a:t>1</a:t>
            </a:r>
            <a:endParaRPr lang="en-GB" sz="1200" dirty="0">
              <a:solidFill>
                <a:prstClr val="white"/>
              </a:solidFill>
            </a:endParaRPr>
          </a:p>
        </p:txBody>
      </p:sp>
      <p:sp>
        <p:nvSpPr>
          <p:cNvPr id="10" name="Oval 9"/>
          <p:cNvSpPr/>
          <p:nvPr/>
        </p:nvSpPr>
        <p:spPr>
          <a:xfrm>
            <a:off x="243599" y="2672944"/>
            <a:ext cx="252000" cy="252000"/>
          </a:xfrm>
          <a:prstGeom prst="ellipse">
            <a:avLst/>
          </a:prstGeom>
          <a:solidFill>
            <a:schemeClr val="accent4"/>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white"/>
                </a:solidFill>
              </a:rPr>
              <a:t>2</a:t>
            </a:r>
            <a:endParaRPr lang="en-GB" sz="1200" dirty="0">
              <a:solidFill>
                <a:prstClr val="white"/>
              </a:solidFill>
            </a:endParaRPr>
          </a:p>
        </p:txBody>
      </p:sp>
      <p:sp>
        <p:nvSpPr>
          <p:cNvPr id="11" name="Oval 10"/>
          <p:cNvSpPr/>
          <p:nvPr/>
        </p:nvSpPr>
        <p:spPr>
          <a:xfrm>
            <a:off x="243599" y="3393024"/>
            <a:ext cx="252000" cy="252000"/>
          </a:xfrm>
          <a:prstGeom prst="ellipse">
            <a:avLst/>
          </a:prstGeom>
          <a:solidFill>
            <a:schemeClr val="accent4"/>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white"/>
                </a:solidFill>
              </a:rPr>
              <a:t>3</a:t>
            </a:r>
            <a:endParaRPr lang="en-GB" sz="1200" dirty="0">
              <a:solidFill>
                <a:prstClr val="white"/>
              </a:solidFill>
            </a:endParaRPr>
          </a:p>
        </p:txBody>
      </p:sp>
      <p:sp>
        <p:nvSpPr>
          <p:cNvPr id="3" name="AutoShape 17" descr="data:image/jpeg;base64,/9j/4AAQSkZJRgABAQAAAQABAAD/2wCEAAkGBhQQERUUEBQUFBUVFxYXFRcWGBcYGBgUGBcWFxQXGBkYHSceGBkjGhgUHy8gIycpLiwsHR8xNTAqNSYsLCkBCQoKDgwOGg8PGi0jHyQrKi8wKiwqLCkwLzAsKi0tNCwsNDAsNSwpLCwsLCosLCwsLCwsNCwqLCwpLCwsLCwsLP/AABEIAJEBXAMBIgACEQEDEQH/xAAcAAEAAgIDAQAAAAAAAAAAAAAABgcDBQECBAj/xABJEAACAQIDBQUDCQYEAwgDAAABAgMAEQQSIQUGBzFRE0FhcYEikaEUMkJScpKxssEjM2JzgqJTY8LRFTTSJDVDRIOTs/AWFyX/xAAaAQEAAwEBAQAAAAAAAAAAAAAAAQIDBAUG/8QAMxEAAgIBAwIEBAUDBQEAAAAAAAECAxEEEiExQQUTImEUUaGxcYGRwfAjMmI0QnLh8RX/2gAMAwEAAhEDEQA/ALxpSlAKUpQClKUApSsHy2PNkzpm+rmGb3XvQjKRnpSlCRSlKAUpSgFKUoBSlKAUrBicdHELyOiDqzBfxNdMLtSGU2iljc9EdWPwNRkruWcZPVSlKksKVibFIObqPMiu0cobVSD5G9CMo70pShIpSlAKUpQClKUApSlAKUpQClKUApSlAKUpQClKUApSlAR7f3GvDgZWjYq3sLmBsQGdQbHu0uKqGDeHExsGWeUEaj22I9QTYjwNWvxJ/wC75PtR/nWqYNcd7e4+c8UnJXLD7L7s+gZ9qLFh+3lNlVA7W8QNB4kmwqAw8W37UZ4VEN9bElwvW/InwsK9XEnaOXBYeIH95lY/ZRR/qZT6VWdWssaeEaa7W2QsUIPGMZLs302mU2fJJC1iwQKwP0XZRcH7JOtUorEG40N73HO/W/Wp7LtDtNgWJuUdY/uyAr/aVqA1S2W5p+xy+I2+ZOEv8Uy194N5ZI9kxSBiJZljXMNCCVu7DobKfK9VY2IYm5ZiepJvUx32YrgNnJ/lZj9yO35jUV2R2fbxdv8Aus69pe/zLjNy15dKixtvBXWzlO1Rb6JfVHEG1JozdJZV+y7D8DVwbgY2ebBh8SSxLNkYjUxi1ieuubXpatFFtfYqsLRp5mGQj3EfpU8wsyuitGQUYAqRyKkaW9K2qjh9T09BRsk35ifsmZag/FDbrwRRxRMUaUksVNjkUcrjUXJHuNTiqc4m43tMcy90SInqRnP5vhV7XiJ0eI2uuh478EXadjzZj5k1lw20ZI2DI7qVIIsx5jlXv3X2P8qmKWvaKVvUIQn95StRXFz1Pl8SilP5/sfQuzcaJ4Y5V5Oit7wDao1v7vgcGgjht20guCdcics1u8k3A8j0154ZY7tMCFPOJ2T0+evwa3pVb747QM+Nma+gcov2U9kfgT611zs9Ca7n0Wq1bjpoyj1l/GarE4lpWLyMzsebMSSfU0aN4yCQyNzFwVPgR3+tSTh9gY2xJlnKrHAue7kBc5Nkvfp7R8wK9PETemLGNGkHtLGWJe1rk2Flvrl059/przbfTubPEVK8l2ylz2XzJTw53qfFI0U5zSRgEMebIdNepBsL99xVfb1bWebFTEuxUSOFGY2CqSosOQ0FSbhNs5u0lnIIQJ2YPViysbeQUe8VApXzMSe8k+83q85NwWTp1F05aatS75+h1tXp2djpIJFeBmVwRbL3npYfOB5W76km6GO2fHEwxyBpM5KkozexlW3LxzVOt3Mfs6WTLg1iEgBOkRRrDmQSo69aiFee5XT6RWYasSfy7kljJIBIsbC46Gu1KV3H1QpSlAKUpQClKUApSlAKUpQClKUApSlAKUpQClKUApSlARziFDm2fNbuyN7pFJ+F6pSvobaODE0UkbcnRlP9QIvXz/jcI0MjRyCzISrDxH6VyXrlM+e8Xg98Z+2Da7z7fGL+T2BHZQojX/xPpkeGi14cfstoY4XblMhceFnZbeOgU/1V5sNhmkdUQXZiFUdSTYVZPEXYITAwFNfk+VCf4GUKT95U99ZpOScjijXK+Nlr7Jfz9CGw7RA2bJDcXOIjYDvymNrm3S6L7600cZYhRqSQB5nQV1qT8PNiHEYtWI9iG0jHuzD92PMtr5A1VeppGMFK+cYfkbPinHkOFjHJImA9Co/01CIYS7BUBLMQqgcySbAe+pxxb/5iH+WfzmoThMSYpEkW2ZGVhfldSCL+FxVrP72ba3HxEs9OPsbvC7g42Q27Ar4uVUD439wNXDsXZ/yfDxRXv2aKpPUgan31VCcTMaGvmjI6GMW+GvxqwNy97vl6PmTJJHlzAaqQ17EX1HI6VtU4J8Hp+Hy00ZuNbeX8ySVQW8eJ7TFzv1le3kGIHwAq/Ca+c3e5J6m/v1pf2I8Yl6YL8TYbE29Lg3LwZQzLlJZc2lwfxArXsbknrVnbg7nwyYQSYmJXaRiy5hqEFgvvIJ9RUU3+2IuFxZEahY3VXQDkPosB6gn1rJwaimedbpbYURsk+Pl8skg4RYv2p4+oRx6Eq34rVfTvmZj1JPvN6lvCyW2OI+tE49xQ/pUTxCZXYdGI9xIqG/QvzItk3p6/Zy/Yx16tmNEJVOIDtFf2whAa3hf8NPMVI929zxjsFIyELMkhCE8mGRTkPTXke6ovisK8TlJFKspsVIsQarhrkwlVOtRm1wy+djvA0CfJcvZWsuXkOotzBvzvrfnVBMLG3Spfwxx0q4sRoSY3VjIO4ZR7LeBvlHrWo3v2ScNi5UIsrMXTxRySLeWo9K1m90Uzv1dnxFELEsYbX2Omx91cRi1LQIGUHKTmRbGwPJiDyIqwNw9x5MJI02IK5ipVVU3tcgkk8r6WsL99QHd7eqbAluxKlWtmVhdSRyOhBB8jUjXi5NbWCI+RYf71EHBcvqRo56WvE553L9C06V0ifMoPUA++u9dp9OKUpQClKUApSlAKUpQClKUApSlAKUpQClKUApSlAKUpQCo9vJuRBjTnfMklrZ0tcjuDAix/Hxr17x7yR4GLPJqToiDmzfoB3nu9wqvzxaxGa4ihy/V9u9vtZufpWU5xXEjh1Wo08f6dvPsTLdzcODBN2ilpJOQZ7ezfnlAGh8dTW82hgVnieKQXV1KnyPePEc6jcHEjDHDGZrqwOUxaFy9rgL1X+LT36VDdocUMW7fsskS9wChjbxLc/QCo3wisIylqtLRBRj0fZfz7nvj4RyZzmnQJfQhSWI8jYA+pqf7E2HFg4hHCLDmSdWZu9mPeagu7PE9zII8ZlysbCQDLlJ5Zhyt4i1vGrKpWodYltFDTNOdK5+prts7AhxiZZ0zW+aeTKf4SNR+FQ7F8IkJ/ZYhlHR0DfEFfwrd7872NgI07MK0kjGwa5AVR7RsCO8qPWoWvFbF96wH+hv8ArqJuGcSMtXZpN+21ZZsY+EDX9rEi3hGb/Fqmu727cWBjKQ3JY3dm1Zj3X6AdwFQzZnFolgMRCoUkAshPsjrla9x61Y4N+VTWodYmujhpXmVK5/P9zmoavCzC9pmLSlb37O4y/ZuBmt638aku1dsw4VM87hB3X5k9FA1J8qic3FrDg2WKZh19gfC9Wm4f7jXUy0+UrscE3jjCgKoAAAAA0AA0AHhWo3m3Wjx8YWQlWUko62uL8xrzB008BXg2RxFwmIYLmaJjoBIAAT0DAke+1SiremSNVKq+GFhojW6u40eBZnDtJIRlzEAALcEgAdbDW9a/bXC+GeVpI5GiLksy2DLmOpI1BFzra9b7ePeWLAx55NSdEQc2Pf5Ad5qCLxcmzXMMWTpds1vtcvhWUvLj6WcV70dSVU1+XJOd1t21wEJjVy+Zy5JAGpCiwA7rKKybc3ZgxgtOlyPmuNHHkengbiu2wd4IsZD2sZt3Mp5ow5g/jfpWq2jxHwcLZc7SEc+zXMPvEgH0JrTMVH2Oly08akm1t7Hs3b3QhwGYxZmZ+bPYnKOSiwAA7/H3Vn2/u3DjUCzLqPmuujLfnY9PA6Vi2Fvfh8YSsLnOBfIwytbqO4+hNerbm3I8HF2sxNrgAAXLMb2AHWwPuotu32LRVHlYWNn0IJieELX/AGeIUj+NCD7wdfdXfA8IzmBnnBUHVUU3I6ZidPca9sfFuAtZoZQvX2D62vUq2xtxMNh2na7KACAvNsxAUC/W4rJRrfKOGGn0U8yj268s2CrYWHdXNV/g+LSNIqyQMikgZg4a19LkZRp61YFbRkpdD0KdRXcn5bzgUrgm1QpuLGFvpHOfHKn/AF0clHqTbfXVje8ZJtStVu9vJFjo2eEOArZSHABvYHuJFtetbWpTzyjSE1NbovgUpVebw8U8kjJhERgpsZHuQT35VBFx4316VEpKPUyu1FdCzNlh0qnP/wBnY2980flkFvxv8asjc/eA47DCVgFcMyOFvbMLG4vyuCpqsbFJ4RjRrqr5bY5ybulcM1hc6WqHycUsIJClpSoNu0CjL5gXzEenpVnJLqdFl1dWN7xkmNKw4TFpMivGwZGF1YciKj2+2+PyBUCKHkkvbNfKqi12NtTqbAefSpcklliy2FcN8nwSelVZsnipP2qjELGYyQGyqVKg6Zhqb252q0garGal0M9Pqa703Dsc0pSrnSKUpQClKxYqfIjOfoqW9wJoQ3gpnf7bBxGMfX2Ij2aDu9n559Wv6WqOVy7liSeZ1PmdTUk3K3VXHtMHJUIns2/xGuEv4Cx0rz+ZyPjcT1Nrx1bI1SuWWxseY5+dSrh1sNMVPIJlDIsR0P1mIUHzAzEeNRFZeDOqp2zUF1ZFKu3cPaZnwMRY3ZLxt5poP7ctUtiYCjsh5qxU+YJB/CrK4T4u2HnU8kcP5Apr+StKXiR6Hhc3C/b80yN8StpdrjmUHSJVQefzm+LW9Kj+z9lyYguIlzFEaRvsLa58TqNK6Y/FmWV5Dzd2c/1En9amHDfa2GwwmbESKjPlVQQT7IuW5DvJHuqv90uTnW3Uah73hNvkhFXdu7tlRs2OeQ6JF7R7/wBndT6nL8apTEKA7BTdQxCnqtzY+6plFjj/AMBZR/j5D5FhJVqpbW/wNdBb5Upv/F/QjW3dtyYyZpZTz+avci9yj/7qda19KtXdbh3hxAkmIXtJHUMQSQq5hcAAEX0OpN6rGLmzCmizVTeHz3bKqq39w9tsdnGScm0OcZjzMaAMPO1yvpW0TcrBA3+TReov+Na/iDIINnOkYChiiAKAAAWBIAGg0BraMHXmR61GknpN1rl0T4Kr23tmTFzNLKdTyHcq9yjwFeClb7eLAdnh8CwGjwN97OWb84rn5eWeJiVm6b7c/U1EGPkRHRHZVksHANgwF7A+81gpUix257RYCPFl9XK+xbkjXym9+fLu7/CiTZEYTsTxzhfQ0uzce0EqSobMjBh425jyIuPWrO4oyB8DGy8jKjDyMclv0qqasbe6TNsbCE/5HwicfpWkH6ZI7dLN+TbH2yVzVm744nNsbDn6ww9/uEn4iqyqf7xyX2JhPtRj3LKP0qIdH+BXSPFdq/xK/r6H2fNnijb6yKfeoNfPNX5u0+bB4c9YYvyLWlHVnZ4O/VJeyPbiWsjHop/A186ivoXajWhlPSN/ymvnoUv7E+MdYfn+xaPCM/sJv5i/kFT6q/4RH9lP9tfymrArar+xHpaD/Tx/nci/ETbZw2EYKbPKezXqARdz93T1FUzU24rbQz4pIgdIkv8A1Obn+0JUX2Hh1kxMKuQFMiZiSAMtwWuT4Xrmte6WDw9fY7dRtXbgwY3BtDI0bizKbEeNT/hFjf38RP1JAPerf6KjvEJF+XO8bKyyKj3Uhhe2Ui477rf1rvw4x3ZY+ME2EgaM+ozL/coqI+mZXT/0dWl2zj9iwuIe0TDgZMpsZLRj+o+1/aGqlqtLi5LbDwr1lJ9yN/1VVtTc/UX8Uk3fj5JE64Ybx9lIcNIfZkN4790neP6h8QOtduLn7+H+W35qgiOVIKkggggjmCNQR41vN6d5PlwgZhaRIysnQtm+cPAjXwqN/o2sotTu0zpl1WMfqaGvoLYs2fDwsebRRk+ZQGvn6r83bH/Y8P8AyYvyLWlHVnV4Q/XL8EbKlKV1H0IpSlAK1+8H/K4i3+DL+Rq2FYcZh+0jdD9JWX7wI/WofQrNZi0fO9WTwgX2cSfGIe4Sf71XmIwTxsyOrBlJBBB0I51ZvCbBssErsCA8gAuLXCrqR4XNcdS9Z8v4dF/Er2z9iD75bHOGxcqkWVmLxnuKMb6eRJHpUw4RYUhJ5LaFkQH7IYn8wqeYvARzC0saSAcg6hgD6iu8GHWNQqKqqOQUAAeQGlbxqxLJ61Xh6rv81Pjnj8SiN6I8uMxA/wA6T4sT+tb/AHKxHZ4HaLf5aAebCVf1FeTf3ZTrj5LIxEhV0sCb3UA2tz9oEVKd39zpE2ZiEcZZcQCQp0Iyj9mp6Em/lesIxe549zzKaZ/ETwum77PBV9b/AGHuTiMZF2sPZ5cxX2mINxa/cdNa052fIHydm+e9suVs1+lrXq7t0NknC4OKNxZ7FnHRmJYj0vb0qK4bnyZ6HSq+bU08IpLaOAaCV4pLZkOU21F/DwqUbEwxl2Ri1GpjlWQeQCZv7Q1ZuKOxWjxPbgHJKBc9wkUZbHpdQp99b/hXgCMJKzj2ZXIAPJlChT5i5Yehq0YetxNaNM1qZVdsP9MFVVbu5+/MEkCRzSLFKihTnIUNlFgysdNR3c73qD74bmSYJyyAtATdWGuW/wBF+hHXv89KjVVjJ1s56rbdFY01+RfU+9GFQXbEQjydSfcCTUU4gbYixWAzYeQOFmQNa+mj2uCARzFVhVjbublyNs3EK4yvPlaNW0I7PVL35ZiSPKtPMlPKwd8dZbq1KtR4wyuaspNhHH7GgEdjLEGKeOVmVkv3XAHqBVbzRFGKuCrKbEHQgjmCO6rp4fYNosBEHBBOdgDzCsxK+8WPrVKlltM5vDa/MnKEujX7oqCDY0zyiJYn7Qm2UqQQfG40A6mrP4gYURbLEY5IYVHktgPwqZ1F+JOHZ8A+UE5WRjb6obU+nOtfL2RZ6K0S09NmHnKKZqxN71y7GwY/k/8Awuf1qvsPAZGCILsxCgDvJNhVrcSNmkbOQJqIWjJ+yFMd/itYwXpkzzNJBuq1r5FTVO9s67Cw38wfjMKglWJtLBMdhQgKxIKPYAk5Szm/lZhUQ7/gZ6RNxs/4v7orup7sfigMPBHEYC3ZoFzdoBewte2XSoERXZIyxsoJPQC5+FVjJx6GFN9lLzW8FoYHiGuN7SDsWjZopcpzBhcIxsdBbQGqsFWFw83PlEhnnQxrkZUDCzEuLFrHUALfnzvUI2lsyTDSGOZSrKbaiwNu8HvB6irz3NJyOrVO6dcJ2+/b8CacMNuQwLMs8iRlijLnNgQAQbE6X5VYGE2/h5myxTxO3cqupJ8hfWqBrYbAzfKoMly3ax2++KtC1pJGul8RlXGNe3K/7PXvriM+PxBPc+X7gC/pWkAvUp3z3ZnTFysIndJHLqyKWHtG5BtyINxY1u+GW7UsczTzRsihCqZwVJZiLkA62AHPxquxylgw+Gst1Di1jLfOCuytu6s2CxRikSReaMrDzUgj8Kubfnd84zClYxeRCHQdSLgrfxBPraqf/wCDz5snYy5uWXI97+VqicHBkanST080lz74J3xTxIlgwrobq5ZlPgUUj4Gq4qxdqbtYiTZMKtGRLAxOQasYjfuH0rEG3ge+oAmCkY5VRyegVifdapsznJbXqcrd7XVL7Hp2tsV8N2ecezLGkiN3EMoJHmCbEeXWvBV5Nu9HicFFDiFItHH4MjhALjoRyquNrcNsVCx7JRMncyEBreKk3B8r1M6muUX1Ph9lfqgsp/QiqoWIA1J0A8Tyq/JwcPhGCmxihNj4pHofhUA3J3BlE6zYpOzSMhlVrZmcfN0HJQddegqysXhxJG6Hk6sp8mBB/GtaYNJs9Dw3TzhCUpLDfQoM7anJzGaa55ntHv8AjU94XbcnlkljlkaRQgYZyWIOYDQnW1jyqFbX3ZxGFYiWNrDk4BKEdQw09DrU24TbLdRNM6kBsqJcWva5Yi/d83Xz6VlXnecGiVq1Ki8+5YlKUrtPqBSlKA4tSo3vtvd8hjAQBpZL5AeQA5s3XoB3+lVbLvBjMS/76d2PJULD3Kmg91ZTtUXg8/Ua+FMtmMsvelQjhzPjD2i4sTZAFKGYMGzXNwC2pFvd615eJe9EkLRwQOyNbO5U2Njoi3H9RPpU+Ytu40eriqfOkmvYsCuaqbcze/EDGRx4iV3ST2bOb2LC8ZF9dTl9DVh707YOEwskygFlyhQeV2YKL+V70jYpLJNOrhbW7OmOpta5qo92+Ic6Tr8qkMkTmz5gPYv9IWAsB3jpepbxOxrx4IdmxXPIqsVNrrlc2uO4kCoVicW0Uhrq51Ssj27EtZQRYi46GuVUDQaCqu4UYpziJVLMV7LNYk2zB0ANutia43p4kSvI0eDOSMHLnABZzyuL/NXpbX8KjzVt3MovEK/KVsljPbqWkQDzrS4rczByG7YeO/8ACCn5CKguxdl7VkmjZ3xCLmUs0khAy3BN1La6d1q5323vxKY2SOCVkVMqgLbVsoJOo1Nzb0qHYsZkik9ZB177a3jOOUT/AAG6+FgOaKCNWHJrXYeRa5FbWqkXEbZJ/wDM+qqPxFSLfDeifB4WCMkDEyIO0YW9mwGcjuuWNr8ufhUqxJdMF69XXGEpbHFL2wS+bZsLuHeONnHJiiltOViRevVVFzbOx0sJxDid4/nZ2YnT61ib28bWqW8NN6ZZJDhpmLjKWjZjdhltdbnUixvrytURtTeMYKU6+MrFBwcc9H8yx64ZgOelCao3bu3p9oT2uxDNliiHIXNlFuRY6XNXnPYdGr1a06XGW+iLthiTmgXzUD8RWR1BFiLg8weVqq7cTY2MwuMUPFIkbBhJcexbKSt7aXzWtWgwm0ZP+IBw7hmxAucx5GWxB8LaWqnm4XKOb/6G2MXKGMvGP4vct7/8XwubN8nhuTe+ReY9K2YFDVSbgbambaCh5ZGEgkzBmJBIRmBsdOYq7kotLHU6bboUTjBR/ufb+e5amLxcUYBldEvyLsq3+9TC4uOQfsnRh/Ayn8tU9vW7YvabxlucqwpfUKLhOXS9z61zt/dGfZmSUSKQWyh4yysGsSPgDyNZ+a+cLg5JeITzJxhmMXjOS6KxywqwswDDoQCPcaiOzN+MuzRiZ/adSY7DTtJB83yuNT5HyqDT7z4/GOezebnokGZQL8h7GvXmTV5WpG9uvrglhNtrOC2X3cwrc8PAf/TT/amH2BhoW7SOGKNhf2gqgjSx17tKrLd7fbE4WcR4lndMwWRZbl01tcFvaBHO3I/Gu++u15sbjThoiSiv2aoDYNINGZuutxryA86r5kcZxyYfHU7N8YerOMY5yWlDtWF2ypLGzdFdSfcDevVVN7b4eT4SHti6OFsWCZrrra4uBcA2qYbi72GXCSHEMS2GF2Y6lo7EqT1b2WHoOtWjY84ksG1Osk5+XbHa8ZJpXFUzi96sbj5skLOuYnJFEcthz1IsTYcyTbyrHjptobOde0klQsLreTOrW53FyD3aGq+cvlwZPxOPMlBuK7l11xVV7xbVxmLgw88ImCMjCQQl7dqrsrEhdbEAEXqIz4mdDaR5lPOzM4NvU0ldjsLfE1B8QbXz6H0HSqP2JDjmljMIxF8ym/7QLa41JOmW3Wrwq8J7ux16XU/EJva1gUpStDrFKUoBSlKAUpSgKg4pOTjrHkIky+V2J+N6lXCqFBhGZbZzIwc9+gGUHwtr6mueIe6L4tVlgF5YxlK97pz0v9IG+nfc+FVnBi8RhHIRpYG5MPaQ6dQefrXI3snlnztknpdU7JRyn+5f5NULt/aXyrFySE2V3sD0QeyvLooFSXdnaeOmjxLs8ska4eUAtcjtCBly9WGvL9ajm7GwzjMQkWoU3LsNcqgE36c7D1pZLfhIay96lQjBPl9/0PTvdjIGxKyYN7qEjAOVlytGMo+cB9FUqc757SGI2QJR/wCJ2RPgcwzD0YEelRnfPcNcDEssTu4zZXzAaXHsnQcri3qK67JmfEbJxECAu0MiOANTkZrtYDXQhj61HKbT7orF2VzsrmsOUW8L8P8A0iIQkEgGwtc9L8r1v8dvUZsBHhpAS0cilX7jGFYAHvzC4Hl8dvw22N2z4hZoyY2iCNcEC5YEAH6wtfwtWv29uBicO57NGmjJ9lkGY26Mo1B+FUUZKOUcsabo1eZDpLKZk3HDLFjpE5rhmAPQtc3/ALSa1m58IbHYcHl2in7t2HxAqyNwt2Dh8K4nWzzn21PMJbKqnxsWPrUC25uxiNnTZ0DFFbNHKouBY3XN3Kw8dDV3FpJnRZp51V1Ta4XX9cl1Wqit6JiMfOw5iZrf0tp+FbrZXEbGtKi+xLmYLkyAE3NtCtiDWo3sw7w46ZnUreVnS40ZS2ZSD3jyqbJqa4NNdqY6itOGeGb7ZHETGyTxoVRwzKpUIQbEgGxB0sO+sfFlv+1xjpCvxeSsuH4sYgsA0MTXPJc4Y+A1OvpWDiiS2KibKRmgSwPO+Z7jzF7VDeYPnJW2xT00kpuXK6rBrl38xXYPAzKyuuS5UBlQjKVXLYWtpqDapZwx3aCD5UzqxZSqBTfKLjNm6NoBbu9a2+8+5UOJhdkjVJwt1ZRYlgL2YDQ35X51EuFOPdcS8QuUdCzDuVlIs3hoSPd0qyTjNbuTWFc6dTBXPd8mWsapfe/dGTAyl0BMJa6Ov0NbhWt80juPfp36Vc5qpsbxIn7SdSiPE5ZVSRbFV+aAbHpzB778qvdtxydfiXlOCVjw+zJBuHvycQRh8T+9t7D/AFwNSG/jtrfv17+dd4wmDFue+Odj92Qn9K2G4eAeXHQ5AbIc7Hoqjv8AM2HrW94gbly9s2IgQuj6uqi7K/ebDUqeenI3rF7pQz8jzZO6/TKb5cX9Cw8ZtFRhnmBBQRs4PcVy5gaqPh0P/wChD4CS/wD7TitSu0MR2ZgDy9mT+79q3O/zfPW1TzhrupJE7YidCnslY1YWbW2ZiDqBYWF+pq+52SRr50tZfXtjjby/5+RDtvYoxbRmkW2ZMQzC/K6yXF/C4rLj9t4vajrGR2hBuqRrYAnQsf8AcnStlNu/M+1jeFypxOckqchj7TMSSRYjL/tVswYZUFkVVHRQAPhURrcs8kUaSdzmnJqOeV8ypd9cAcJh8JhibkCSR7cjIxHwHtAeFe7YUWKi2Yr4Bbu8rmQgKz5R7KhQ3MaefxrtxchPawPY5cjLfuzZr287GpRw3QjZ8VxzMhHlnbWpUf6jRpXTnVzgsrEeMduhA9lbpYvGYkPiEkUFg0skgKkgWuADzNhYWGlZN3HC7a9vT9tONfrHtAPibVb1qqviDutLFiGxMKsUchmKXvHIOZNtQCRe/W/hUyr2LKJv0nw8Y2QzJqWWT/euRRgsRm5dk49SpC/Eiqn3bkK4fHW5GAA+ZkAHwLVjm2vjceBCWlmFx7IUcxyLZQL26tU82PuMYdnzxNYzTob25AgExpfvseZ8T0qG3Y8orKctZbvrTSSf2ZVuElkRs0RZWUE3QkEDvNxrat1sbYmI2o5vMrMlr9q7Fgp71FjcX6d/S9Z9wcHmx4jlXmkyup00KEMCO7pWPaezp9kYsMl7A3jc/NdD9Fu69tCPXoayS4y+h59deIKyeXHOGi3Nh7IXCwJChuEHM95JJY+FyTVW8T5s2PI+rHGPxb/VVnbu7bGMw6zKpXNcEHuYaGx+kL99VZxEgY7RksrHMI8tgdf2ajTrqDyre3GxYPX8Ra+Gjs6ZX6YLS3Xa+Cw38mP8graV4NgYcx4WBGFmWKMEHuIQXHvvXvrddD1KuILPyQpSlSaClKUApSlAKUpQCurIDzAPnXalAcAV1jhVb5QBfnYAXrvSgOssQYEMAQeYIuD5g11gwyxiyKqjooAHuFZKUIwuopSlCRSlKAxJhkU3CqD1AAPvrtLCrCzAMOhAI9xrvShGEeeDZ8aG6Rop6qqg/AVklwyuQWVWKm6kgGx6i/KslKDaugrokQW+UAX52AFz413pQkVrNobs4bENmmhjZvrWsx8yLE1s6VDSfUrKMZLElk8mztkxYdcsEaRg88otc+J5n1r10pUkpJLCFKUoSKUpQHV4wwsQCOh1rkC3KuaUApSlAKUpQHQQKGLBRmOhNhcjpfnXLICLEAjxrtSgwcAW5VzalKAUpSgFKUoBSlKAUpSgFKUoBSlKAUpSgFKUoBSlKAUpSgFKUoBSlKAUpSgFKUoBSlKAUpSgFKUoBSlKAUpSgFKUoBSlKAUpSgFKUoBSlKAUpSgFKUoD/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TextBox 27"/>
          <p:cNvSpPr txBox="1"/>
          <p:nvPr/>
        </p:nvSpPr>
        <p:spPr>
          <a:xfrm>
            <a:off x="601009" y="1962187"/>
            <a:ext cx="8193367" cy="2631490"/>
          </a:xfrm>
          <a:prstGeom prst="rect">
            <a:avLst/>
          </a:prstGeom>
          <a:noFill/>
        </p:spPr>
        <p:txBody>
          <a:bodyPr wrap="square" lIns="0" tIns="0" rIns="0" bIns="0" rtlCol="0">
            <a:spAutoFit/>
          </a:bodyPr>
          <a:lstStyle/>
          <a:p>
            <a:pPr algn="just">
              <a:spcBef>
                <a:spcPts val="600"/>
              </a:spcBef>
            </a:pPr>
            <a:r>
              <a:rPr lang="en-GB" sz="1200" dirty="0" smtClean="0">
                <a:solidFill>
                  <a:prstClr val="black"/>
                </a:solidFill>
                <a:cs typeface="Arial" pitchFamily="34" charset="0"/>
              </a:rPr>
              <a:t>A high-level summary of the HII case study used to model the effects of the intervention and the quality and finance benefits demonstrated in the source literature.</a:t>
            </a:r>
          </a:p>
          <a:p>
            <a:pPr algn="just">
              <a:spcBef>
                <a:spcPts val="600"/>
              </a:spcBef>
            </a:pPr>
            <a:endParaRPr lang="en-GB" sz="1200" dirty="0" smtClean="0">
              <a:solidFill>
                <a:prstClr val="black"/>
              </a:solidFill>
              <a:cs typeface="Arial" pitchFamily="34" charset="0"/>
            </a:endParaRPr>
          </a:p>
          <a:p>
            <a:pPr algn="just">
              <a:spcBef>
                <a:spcPts val="600"/>
              </a:spcBef>
            </a:pPr>
            <a:r>
              <a:rPr lang="en-GB" sz="1200" dirty="0" smtClean="0">
                <a:solidFill>
                  <a:prstClr val="black"/>
                </a:solidFill>
                <a:cs typeface="Arial" pitchFamily="34" charset="0"/>
              </a:rPr>
              <a:t>Further information on additional interesting case studies where the intervention has been implemented (where available).</a:t>
            </a:r>
          </a:p>
          <a:p>
            <a:pPr algn="just">
              <a:spcBef>
                <a:spcPts val="600"/>
              </a:spcBef>
            </a:pPr>
            <a:endParaRPr lang="en-GB" sz="2800" dirty="0" smtClean="0">
              <a:solidFill>
                <a:prstClr val="black"/>
              </a:solidFill>
              <a:cs typeface="Arial" pitchFamily="34" charset="0"/>
            </a:endParaRPr>
          </a:p>
          <a:p>
            <a:pPr algn="just">
              <a:spcBef>
                <a:spcPts val="600"/>
              </a:spcBef>
            </a:pPr>
            <a:r>
              <a:rPr lang="en-GB" sz="1200" dirty="0" smtClean="0">
                <a:solidFill>
                  <a:prstClr val="black"/>
                </a:solidFill>
                <a:cs typeface="Arial" pitchFamily="34" charset="0"/>
              </a:rPr>
              <a:t>A deep-dive into the impact of the intervention on each quality ambition.</a:t>
            </a:r>
          </a:p>
          <a:p>
            <a:pPr algn="just">
              <a:spcBef>
                <a:spcPts val="600"/>
              </a:spcBef>
            </a:pPr>
            <a:endParaRPr lang="en-GB" sz="1200" dirty="0">
              <a:solidFill>
                <a:prstClr val="black"/>
              </a:solidFill>
              <a:cs typeface="Arial" pitchFamily="34" charset="0"/>
            </a:endParaRPr>
          </a:p>
          <a:p>
            <a:pPr algn="just">
              <a:spcBef>
                <a:spcPts val="600"/>
              </a:spcBef>
            </a:pPr>
            <a:r>
              <a:rPr lang="en-GB" sz="1200" dirty="0" smtClean="0">
                <a:solidFill>
                  <a:prstClr val="black"/>
                </a:solidFill>
                <a:cs typeface="Arial" pitchFamily="34" charset="0"/>
              </a:rPr>
              <a:t>A brief primer on getting started with implementation – patient groups affected, potential enablers, barriers and likely timeframes for realisation of the intervention’s benefits.</a:t>
            </a:r>
          </a:p>
          <a:p>
            <a:pPr marL="285750" indent="-285750" algn="just">
              <a:spcBef>
                <a:spcPts val="600"/>
              </a:spcBef>
              <a:buFont typeface="Arial" pitchFamily="34" charset="0"/>
              <a:buChar char="•"/>
            </a:pPr>
            <a:endParaRPr lang="en-GB" sz="1200" dirty="0">
              <a:solidFill>
                <a:prstClr val="black"/>
              </a:solidFill>
              <a:cs typeface="Arial" pitchFamily="34" charset="0"/>
            </a:endParaRPr>
          </a:p>
        </p:txBody>
      </p:sp>
      <p:sp>
        <p:nvSpPr>
          <p:cNvPr id="29" name="Oval 28"/>
          <p:cNvSpPr/>
          <p:nvPr/>
        </p:nvSpPr>
        <p:spPr>
          <a:xfrm>
            <a:off x="243599" y="3969088"/>
            <a:ext cx="252000" cy="252000"/>
          </a:xfrm>
          <a:prstGeom prst="ellipse">
            <a:avLst/>
          </a:prstGeom>
          <a:solidFill>
            <a:schemeClr val="accent4"/>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white"/>
                </a:solidFill>
              </a:rPr>
              <a:t>4</a:t>
            </a:r>
            <a:endParaRPr lang="en-GB" sz="1200" dirty="0">
              <a:solidFill>
                <a:prstClr val="white"/>
              </a:solidFill>
            </a:endParaRPr>
          </a:p>
        </p:txBody>
      </p:sp>
    </p:spTree>
    <p:extLst>
      <p:ext uri="{BB962C8B-B14F-4D97-AF65-F5344CB8AC3E}">
        <p14:creationId xmlns:p14="http://schemas.microsoft.com/office/powerpoint/2010/main" val="13166746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How GP telephone consultation system works</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60</a:t>
            </a:fld>
            <a:endParaRPr lang="en-GB">
              <a:solidFill>
                <a:prstClr val="black"/>
              </a:solidFill>
            </a:endParaRPr>
          </a:p>
        </p:txBody>
      </p:sp>
      <p:sp>
        <p:nvSpPr>
          <p:cNvPr id="8" name="Rounded Rectangle 7"/>
          <p:cNvSpPr/>
          <p:nvPr/>
        </p:nvSpPr>
        <p:spPr>
          <a:xfrm>
            <a:off x="1115616" y="2644733"/>
            <a:ext cx="1896930" cy="1201003"/>
          </a:xfrm>
          <a:prstGeom prst="round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Reception takes call</a:t>
            </a:r>
            <a:endParaRPr lang="en-GB" sz="1400" dirty="0"/>
          </a:p>
        </p:txBody>
      </p:sp>
      <p:sp>
        <p:nvSpPr>
          <p:cNvPr id="10" name="Rounded Rectangle 9"/>
          <p:cNvSpPr/>
          <p:nvPr/>
        </p:nvSpPr>
        <p:spPr>
          <a:xfrm>
            <a:off x="6093417" y="4619620"/>
            <a:ext cx="1517523" cy="1201003"/>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Patient problem solved</a:t>
            </a:r>
            <a:endParaRPr lang="en-GB" sz="1400" dirty="0"/>
          </a:p>
        </p:txBody>
      </p:sp>
      <p:cxnSp>
        <p:nvCxnSpPr>
          <p:cNvPr id="17" name="Straight Arrow Connector 16"/>
          <p:cNvCxnSpPr>
            <a:stCxn id="8" idx="0"/>
            <a:endCxn id="24" idx="2"/>
          </p:cNvCxnSpPr>
          <p:nvPr/>
        </p:nvCxnSpPr>
        <p:spPr>
          <a:xfrm flipV="1">
            <a:off x="2064081" y="2212128"/>
            <a:ext cx="0" cy="432605"/>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28" idx="1"/>
          </p:cNvCxnSpPr>
          <p:nvPr/>
        </p:nvCxnSpPr>
        <p:spPr>
          <a:xfrm flipV="1">
            <a:off x="3012545" y="3245235"/>
            <a:ext cx="604292" cy="2"/>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8" idx="3"/>
            <a:endCxn id="32" idx="1"/>
          </p:cNvCxnSpPr>
          <p:nvPr/>
        </p:nvCxnSpPr>
        <p:spPr>
          <a:xfrm>
            <a:off x="5134360" y="3245235"/>
            <a:ext cx="959057" cy="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4438" name="Elbow Connector 274437"/>
          <p:cNvCxnSpPr>
            <a:stCxn id="8" idx="2"/>
            <a:endCxn id="29" idx="1"/>
          </p:cNvCxnSpPr>
          <p:nvPr/>
        </p:nvCxnSpPr>
        <p:spPr>
          <a:xfrm rot="16200000" flipH="1">
            <a:off x="2153266" y="3756551"/>
            <a:ext cx="1374386" cy="1552756"/>
          </a:xfrm>
          <a:prstGeom prst="bentConnector2">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4456" name="Rectangle 274455"/>
          <p:cNvSpPr/>
          <p:nvPr/>
        </p:nvSpPr>
        <p:spPr>
          <a:xfrm>
            <a:off x="84031" y="5820623"/>
            <a:ext cx="8610465" cy="477054"/>
          </a:xfrm>
          <a:prstGeom prst="rect">
            <a:avLst/>
          </a:prstGeom>
        </p:spPr>
        <p:txBody>
          <a:bodyPr wrap="square" lIns="0">
            <a:spAutoFit/>
          </a:bodyPr>
          <a:lstStyle/>
          <a:p>
            <a:pPr>
              <a:spcAft>
                <a:spcPts val="600"/>
              </a:spcAft>
              <a:defRPr/>
            </a:pPr>
            <a:r>
              <a:rPr lang="en-GB" sz="1000" dirty="0" smtClean="0">
                <a:solidFill>
                  <a:prstClr val="black"/>
                </a:solidFill>
                <a:cs typeface="Arial" charset="0"/>
              </a:rPr>
              <a:t>Source: </a:t>
            </a:r>
            <a:r>
              <a:rPr lang="en-GB" sz="1000" dirty="0">
                <a:solidFill>
                  <a:prstClr val="black"/>
                </a:solidFill>
                <a:cs typeface="Arial" charset="0"/>
              </a:rPr>
              <a:t>http://www.patient-access.org.uk/wordpress/wp-content/uploads/2013/02/Patient-Access-Thurmaston-Case-Study-v7.pdf</a:t>
            </a:r>
          </a:p>
          <a:p>
            <a:pPr>
              <a:spcAft>
                <a:spcPts val="600"/>
              </a:spcAft>
              <a:defRPr/>
            </a:pPr>
            <a:endParaRPr lang="en-GB" sz="1000" dirty="0">
              <a:solidFill>
                <a:prstClr val="black"/>
              </a:solidFill>
              <a:cs typeface="Arial" charset="0"/>
            </a:endParaRPr>
          </a:p>
        </p:txBody>
      </p:sp>
      <p:pic>
        <p:nvPicPr>
          <p:cNvPr id="23" name="Picture 23" descr="C:\Users\jsauvageau\Desktop\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78" y="79568"/>
            <a:ext cx="288032" cy="288032"/>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le 23"/>
          <p:cNvSpPr/>
          <p:nvPr/>
        </p:nvSpPr>
        <p:spPr>
          <a:xfrm>
            <a:off x="1361239" y="1340768"/>
            <a:ext cx="1405684" cy="87136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Admin question</a:t>
            </a:r>
            <a:endParaRPr lang="en-GB" sz="1400" dirty="0"/>
          </a:p>
        </p:txBody>
      </p:sp>
      <p:sp>
        <p:nvSpPr>
          <p:cNvPr id="28" name="Rounded Rectangle 27"/>
          <p:cNvSpPr/>
          <p:nvPr/>
        </p:nvSpPr>
        <p:spPr>
          <a:xfrm>
            <a:off x="3616837" y="2644733"/>
            <a:ext cx="1517523" cy="1201003"/>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GP phones patient</a:t>
            </a:r>
            <a:endParaRPr lang="en-GB" sz="1400" dirty="0"/>
          </a:p>
        </p:txBody>
      </p:sp>
      <p:sp>
        <p:nvSpPr>
          <p:cNvPr id="29" name="Rounded Rectangle 28"/>
          <p:cNvSpPr/>
          <p:nvPr/>
        </p:nvSpPr>
        <p:spPr>
          <a:xfrm>
            <a:off x="3616837" y="4619620"/>
            <a:ext cx="1517523" cy="1201003"/>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Patient given appointment with the nurse</a:t>
            </a:r>
            <a:endParaRPr lang="en-GB" sz="1400" dirty="0"/>
          </a:p>
        </p:txBody>
      </p:sp>
      <p:sp>
        <p:nvSpPr>
          <p:cNvPr id="32" name="Rounded Rectangle 31"/>
          <p:cNvSpPr/>
          <p:nvPr/>
        </p:nvSpPr>
        <p:spPr>
          <a:xfrm>
            <a:off x="6093417" y="2644733"/>
            <a:ext cx="1517523" cy="1201003"/>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Patient given appointment with the GP</a:t>
            </a:r>
            <a:endParaRPr lang="en-GB" sz="1400" dirty="0"/>
          </a:p>
        </p:txBody>
      </p:sp>
      <p:cxnSp>
        <p:nvCxnSpPr>
          <p:cNvPr id="35" name="Straight Arrow Connector 34"/>
          <p:cNvCxnSpPr>
            <a:stCxn id="29" idx="3"/>
            <a:endCxn id="10" idx="1"/>
          </p:cNvCxnSpPr>
          <p:nvPr/>
        </p:nvCxnSpPr>
        <p:spPr>
          <a:xfrm>
            <a:off x="5134360" y="5220122"/>
            <a:ext cx="959057" cy="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2" idx="2"/>
            <a:endCxn id="10" idx="0"/>
          </p:cNvCxnSpPr>
          <p:nvPr/>
        </p:nvCxnSpPr>
        <p:spPr>
          <a:xfrm>
            <a:off x="6852179" y="3845736"/>
            <a:ext cx="0" cy="773884"/>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28" idx="2"/>
            <a:endCxn id="10" idx="0"/>
          </p:cNvCxnSpPr>
          <p:nvPr/>
        </p:nvCxnSpPr>
        <p:spPr>
          <a:xfrm rot="16200000" flipH="1">
            <a:off x="5226947" y="2994388"/>
            <a:ext cx="773884" cy="2476580"/>
          </a:xfrm>
          <a:prstGeom prst="bentConnector3">
            <a:avLst>
              <a:gd name="adj1" fmla="val 5000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4957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7414151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532"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120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1800" dirty="0"/>
              <a:t>Key leads and further reading: GP telephone consultations</a:t>
            </a:r>
          </a:p>
        </p:txBody>
      </p:sp>
      <p:sp>
        <p:nvSpPr>
          <p:cNvPr id="17"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61</a:t>
            </a:fld>
            <a:endParaRPr lang="en-GB" dirty="0">
              <a:solidFill>
                <a:prstClr val="black"/>
              </a:solidFill>
            </a:endParaRPr>
          </a:p>
        </p:txBody>
      </p:sp>
      <p:pic>
        <p:nvPicPr>
          <p:cNvPr id="11" name="Picture 6" descr="\\Cagmasrv1\sso$\Gestion_Deloitte\Global_Brand\- Templates\Icons\Iconography Deloitte\Icons Color Library\Icon_Book_LBLu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603" y="1481889"/>
            <a:ext cx="502841" cy="4565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55199" y="1459090"/>
            <a:ext cx="8152358" cy="254597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200" b="1" dirty="0" smtClean="0">
                <a:solidFill>
                  <a:prstClr val="black"/>
                </a:solidFill>
              </a:rPr>
              <a:t>Further reading</a:t>
            </a:r>
          </a:p>
          <a:p>
            <a:pPr>
              <a:spcAft>
                <a:spcPts val="600"/>
              </a:spcAft>
            </a:pPr>
            <a:r>
              <a:rPr lang="en-GB" sz="1200" dirty="0" smtClean="0">
                <a:solidFill>
                  <a:prstClr val="black"/>
                </a:solidFill>
              </a:rPr>
              <a:t>To help you read around this intervention, we have assembled a list of the literature that we found most useful: </a:t>
            </a:r>
          </a:p>
          <a:p>
            <a:pPr marL="171450" indent="-171450">
              <a:spcAft>
                <a:spcPts val="600"/>
              </a:spcAft>
              <a:buFont typeface="Arial" panose="020B0604020202020204" pitchFamily="34" charset="0"/>
              <a:buChar char="•"/>
            </a:pPr>
            <a:r>
              <a:rPr lang="en-GB" sz="1200" dirty="0">
                <a:solidFill>
                  <a:prstClr val="black"/>
                </a:solidFill>
              </a:rPr>
              <a:t>Comparison of mode of access to GP telephone consultation and effect on A&amp;E usage (Patient Access: Simply transformed, 2012)</a:t>
            </a:r>
          </a:p>
          <a:p>
            <a:pPr marL="171450" indent="-171450">
              <a:spcAft>
                <a:spcPts val="600"/>
              </a:spcAft>
              <a:buFont typeface="Arial" panose="020B0604020202020204" pitchFamily="34" charset="0"/>
              <a:buChar char="•"/>
            </a:pPr>
            <a:r>
              <a:rPr lang="en-GB" sz="1200" dirty="0">
                <a:solidFill>
                  <a:prstClr val="black"/>
                </a:solidFill>
              </a:rPr>
              <a:t>Digital First: The delivery choice for England’s population, NHS (2012</a:t>
            </a:r>
            <a:r>
              <a:rPr lang="en-GB" sz="1200" dirty="0" smtClean="0">
                <a:solidFill>
                  <a:prstClr val="black"/>
                </a:solidFill>
              </a:rPr>
              <a:t>) pp. 15-16</a:t>
            </a:r>
          </a:p>
          <a:p>
            <a:pPr marL="171450" indent="-171450">
              <a:spcAft>
                <a:spcPts val="600"/>
              </a:spcAft>
              <a:buFont typeface="Arial" panose="020B0604020202020204" pitchFamily="34" charset="0"/>
              <a:buChar char="•"/>
            </a:pPr>
            <a:r>
              <a:rPr lang="en-GB" sz="1200" dirty="0" smtClean="0">
                <a:solidFill>
                  <a:prstClr val="black"/>
                </a:solidFill>
              </a:rPr>
              <a:t>http://www.pulsetoday.co.uk/practice-business/how-we-saved-90000-a-year-through-gp-phone-triage/14179545.article#.UpSjZIFFDIU</a:t>
            </a:r>
          </a:p>
          <a:p>
            <a:pPr marL="171450" indent="-171450">
              <a:spcAft>
                <a:spcPts val="600"/>
              </a:spcAft>
              <a:buFont typeface="Arial" panose="020B0604020202020204" pitchFamily="34" charset="0"/>
              <a:buChar char="•"/>
            </a:pPr>
            <a:r>
              <a:rPr lang="en-GB" sz="1200" dirty="0">
                <a:solidFill>
                  <a:prstClr val="black"/>
                </a:solidFill>
              </a:rPr>
              <a:t>http://</a:t>
            </a:r>
            <a:r>
              <a:rPr lang="en-GB" sz="1200" dirty="0" smtClean="0">
                <a:solidFill>
                  <a:prstClr val="black"/>
                </a:solidFill>
              </a:rPr>
              <a:t>www.patient-access.org.uk/wordpress/wp-content/uploads/2013/02/Patient-Access-Thurmaston-Case-Study-v7.pdf</a:t>
            </a:r>
          </a:p>
          <a:p>
            <a:pPr marL="171450" indent="-171450">
              <a:spcAft>
                <a:spcPts val="600"/>
              </a:spcAft>
              <a:buFont typeface="Arial" panose="020B0604020202020204" pitchFamily="34" charset="0"/>
              <a:buChar char="•"/>
            </a:pPr>
            <a:r>
              <a:rPr lang="en-GB" sz="1200" dirty="0">
                <a:solidFill>
                  <a:prstClr val="black"/>
                </a:solidFill>
              </a:rPr>
              <a:t>http://</a:t>
            </a:r>
            <a:r>
              <a:rPr lang="en-GB" sz="1200" dirty="0" smtClean="0">
                <a:solidFill>
                  <a:prstClr val="black"/>
                </a:solidFill>
              </a:rPr>
              <a:t>www.patient-access.org.uk/wordpress/wp-content/uploads/2013/01/N82070-Elms-v12.pdf</a:t>
            </a:r>
          </a:p>
          <a:p>
            <a:pPr>
              <a:spcAft>
                <a:spcPts val="600"/>
              </a:spcAft>
            </a:pPr>
            <a:endParaRPr lang="en-GB" sz="1200" dirty="0">
              <a:solidFill>
                <a:prstClr val="black"/>
              </a:solidFill>
            </a:endParaRPr>
          </a:p>
        </p:txBody>
      </p:sp>
      <p:pic>
        <p:nvPicPr>
          <p:cNvPr id="10" name="Picture 23" descr="C:\Users\jsauvageau\Desktop\4.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378" y="79568"/>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8292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42327292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557"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120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The early adopter interventions</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62</a:t>
            </a:fld>
            <a:endParaRPr lang="en-GB" dirty="0">
              <a:solidFill>
                <a:prstClr val="black"/>
              </a:solidFill>
            </a:endParaRPr>
          </a:p>
        </p:txBody>
      </p:sp>
      <p:sp>
        <p:nvSpPr>
          <p:cNvPr id="94" name="TextBox 93"/>
          <p:cNvSpPr txBox="1"/>
          <p:nvPr/>
        </p:nvSpPr>
        <p:spPr>
          <a:xfrm>
            <a:off x="968991" y="1077505"/>
            <a:ext cx="8044380" cy="5093702"/>
          </a:xfrm>
          <a:prstGeom prst="rect">
            <a:avLst/>
          </a:prstGeom>
          <a:noFill/>
        </p:spPr>
        <p:txBody>
          <a:bodyPr wrap="square" lIns="0" tIns="0" rIns="0" bIns="0" rtlCol="0">
            <a:spAutoFit/>
          </a:bodyPr>
          <a:lstStyle/>
          <a:p>
            <a:pPr marL="180975" indent="-180975">
              <a:spcAft>
                <a:spcPts val="300"/>
              </a:spcAft>
              <a:buAutoNum type="arabicPeriod"/>
              <a:defRPr/>
            </a:pPr>
            <a:r>
              <a:rPr lang="en-GB" sz="1200" b="1" dirty="0">
                <a:solidFill>
                  <a:srgbClr val="FFFFFF">
                    <a:lumMod val="75000"/>
                  </a:srgbClr>
                </a:solidFill>
              </a:rPr>
              <a:t>Cancer screening programme</a:t>
            </a:r>
            <a:endParaRPr lang="en-US" sz="1200" b="1" dirty="0">
              <a:solidFill>
                <a:srgbClr val="FFFFFF">
                  <a:lumMod val="75000"/>
                </a:srgbClr>
              </a:solidFill>
            </a:endParaRPr>
          </a:p>
          <a:p>
            <a:pPr>
              <a:spcAft>
                <a:spcPts val="300"/>
              </a:spcAft>
              <a:defRPr/>
            </a:pPr>
            <a:endParaRPr lang="en-US" sz="1200" b="1" dirty="0" smtClean="0">
              <a:solidFill>
                <a:srgbClr val="FFFFFF">
                  <a:lumMod val="75000"/>
                </a:srgbClr>
              </a:solidFill>
            </a:endParaRPr>
          </a:p>
          <a:p>
            <a:pPr>
              <a:spcAft>
                <a:spcPts val="300"/>
              </a:spcAft>
              <a:defRPr/>
            </a:pPr>
            <a:r>
              <a:rPr lang="en-US" sz="1200" b="1" dirty="0" smtClean="0">
                <a:solidFill>
                  <a:srgbClr val="FFFFFF">
                    <a:lumMod val="75000"/>
                  </a:srgbClr>
                </a:solidFill>
              </a:rPr>
              <a:t>2. GP </a:t>
            </a:r>
            <a:r>
              <a:rPr lang="en-US" sz="1200" b="1" dirty="0" err="1" smtClean="0">
                <a:solidFill>
                  <a:srgbClr val="FFFFFF">
                    <a:lumMod val="75000"/>
                  </a:srgbClr>
                </a:solidFill>
              </a:rPr>
              <a:t>tele</a:t>
            </a:r>
            <a:r>
              <a:rPr lang="en-US" sz="1200" b="1" dirty="0" smtClean="0">
                <a:solidFill>
                  <a:srgbClr val="FFFFFF">
                    <a:lumMod val="75000"/>
                  </a:srgbClr>
                </a:solidFill>
              </a:rPr>
              <a:t>-consultation</a:t>
            </a:r>
            <a:endParaRPr lang="en-US" sz="1200" b="1" dirty="0">
              <a:solidFill>
                <a:srgbClr val="FFFFFF">
                  <a:lumMod val="75000"/>
                </a:srgbClr>
              </a:solidFill>
            </a:endParaRPr>
          </a:p>
          <a:p>
            <a:pPr>
              <a:spcAft>
                <a:spcPts val="300"/>
              </a:spcAft>
              <a:defRPr/>
            </a:pPr>
            <a:endParaRPr lang="en-US" sz="1200" b="1" dirty="0">
              <a:solidFill>
                <a:srgbClr val="FFFFFF">
                  <a:lumMod val="75000"/>
                </a:srgbClr>
              </a:solidFill>
            </a:endParaRPr>
          </a:p>
          <a:p>
            <a:pPr>
              <a:spcAft>
                <a:spcPts val="300"/>
              </a:spcAft>
            </a:pPr>
            <a:r>
              <a:rPr lang="en-GB" sz="1200" b="1" dirty="0">
                <a:solidFill>
                  <a:srgbClr val="00ADC6"/>
                </a:solidFill>
              </a:rPr>
              <a:t>3. Medicines </a:t>
            </a:r>
            <a:r>
              <a:rPr lang="en-GB" sz="1200" b="1" dirty="0" smtClean="0">
                <a:solidFill>
                  <a:srgbClr val="00ADC6"/>
                </a:solidFill>
              </a:rPr>
              <a:t>optimisation</a:t>
            </a:r>
            <a:endParaRPr lang="en-GB" sz="1200" b="1" dirty="0">
              <a:solidFill>
                <a:srgbClr val="00ADC6"/>
              </a:solidFill>
            </a:endParaRP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4. </a:t>
            </a:r>
            <a:r>
              <a:rPr lang="en-GB" sz="1200" b="1" dirty="0">
                <a:solidFill>
                  <a:srgbClr val="FFFFFF">
                    <a:lumMod val="75000"/>
                  </a:srgbClr>
                </a:solidFill>
              </a:rPr>
              <a:t>Safe and appropriate use of medicines </a:t>
            </a:r>
            <a:endParaRPr lang="en-US" sz="1200" b="1" dirty="0">
              <a:solidFill>
                <a:srgbClr val="FFFFFF">
                  <a:lumMod val="75000"/>
                </a:srgbClr>
              </a:solidFill>
            </a:endParaRP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5. </a:t>
            </a:r>
            <a:r>
              <a:rPr lang="en-US" sz="1200" b="1" dirty="0">
                <a:solidFill>
                  <a:srgbClr val="FFFFFF">
                    <a:lumMod val="75000"/>
                  </a:srgbClr>
                </a:solidFill>
              </a:rPr>
              <a:t>Acute </a:t>
            </a:r>
            <a:r>
              <a:rPr lang="en-US" sz="1200" b="1" dirty="0" smtClean="0">
                <a:solidFill>
                  <a:srgbClr val="FFFFFF">
                    <a:lumMod val="75000"/>
                  </a:srgbClr>
                </a:solidFill>
              </a:rPr>
              <a:t>visiting </a:t>
            </a:r>
            <a:r>
              <a:rPr lang="en-US" sz="1200" b="1" dirty="0">
                <a:solidFill>
                  <a:srgbClr val="FFFFFF">
                    <a:lumMod val="75000"/>
                  </a:srgbClr>
                </a:solidFill>
              </a:rPr>
              <a:t>s</a:t>
            </a:r>
            <a:r>
              <a:rPr lang="en-US" sz="1200" b="1" dirty="0" smtClean="0">
                <a:solidFill>
                  <a:srgbClr val="FFFFFF">
                    <a:lumMod val="75000"/>
                  </a:srgbClr>
                </a:solidFill>
              </a:rPr>
              <a:t>ervice </a:t>
            </a: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6. Reducing urgent care demand</a:t>
            </a:r>
            <a:endParaRPr lang="en-US" sz="1200" b="1" dirty="0">
              <a:solidFill>
                <a:srgbClr val="FFFFFF">
                  <a:lumMod val="75000"/>
                </a:srgbClr>
              </a:solidFill>
            </a:endParaRP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7. </a:t>
            </a:r>
            <a:r>
              <a:rPr lang="en-GB" sz="1200" b="1" dirty="0">
                <a:solidFill>
                  <a:srgbClr val="FFFFFF">
                    <a:lumMod val="75000"/>
                  </a:srgbClr>
                </a:solidFill>
              </a:rPr>
              <a:t>24-hour asthma services for children and young people</a:t>
            </a: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8. </a:t>
            </a:r>
            <a:r>
              <a:rPr lang="en-US" sz="1200" b="1" dirty="0">
                <a:solidFill>
                  <a:srgbClr val="FFFFFF">
                    <a:lumMod val="75000"/>
                  </a:srgbClr>
                </a:solidFill>
              </a:rPr>
              <a:t>Service </a:t>
            </a:r>
            <a:r>
              <a:rPr lang="en-US" sz="1200" b="1" dirty="0" smtClean="0">
                <a:solidFill>
                  <a:srgbClr val="FFFFFF">
                    <a:lumMod val="75000"/>
                  </a:srgbClr>
                </a:solidFill>
              </a:rPr>
              <a:t>user </a:t>
            </a:r>
            <a:r>
              <a:rPr lang="en-US" sz="1200" b="1" dirty="0">
                <a:solidFill>
                  <a:srgbClr val="FFFFFF">
                    <a:lumMod val="75000"/>
                  </a:srgbClr>
                </a:solidFill>
              </a:rPr>
              <a:t>n</a:t>
            </a:r>
            <a:r>
              <a:rPr lang="en-US" sz="1200" b="1" dirty="0" smtClean="0">
                <a:solidFill>
                  <a:srgbClr val="FFFFFF">
                    <a:lumMod val="75000"/>
                  </a:srgbClr>
                </a:solidFill>
              </a:rPr>
              <a:t>etwork</a:t>
            </a: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9. Reducing elective Caesarean section</a:t>
            </a:r>
            <a:endParaRPr lang="en-US" sz="1200" b="1" dirty="0">
              <a:solidFill>
                <a:srgbClr val="FFFFFF">
                  <a:lumMod val="75000"/>
                </a:srgbClr>
              </a:solidFill>
            </a:endParaRPr>
          </a:p>
          <a:p>
            <a:pPr>
              <a:spcAft>
                <a:spcPts val="300"/>
              </a:spcAft>
              <a:defRPr/>
            </a:pPr>
            <a:endParaRPr lang="en-US" sz="1200" b="1" dirty="0">
              <a:solidFill>
                <a:srgbClr val="FFFFFF">
                  <a:lumMod val="75000"/>
                </a:srgbClr>
              </a:solidFill>
            </a:endParaRPr>
          </a:p>
          <a:p>
            <a:pPr>
              <a:spcAft>
                <a:spcPts val="300"/>
              </a:spcAft>
            </a:pPr>
            <a:r>
              <a:rPr lang="en-GB" sz="1200" b="1" dirty="0" smtClean="0">
                <a:solidFill>
                  <a:srgbClr val="FFFFFF">
                    <a:lumMod val="75000"/>
                  </a:srgbClr>
                </a:solidFill>
                <a:cs typeface="Arial" charset="0"/>
              </a:rPr>
              <a:t>10. </a:t>
            </a:r>
            <a:r>
              <a:rPr lang="en-GB" sz="1200" b="1" dirty="0">
                <a:solidFill>
                  <a:srgbClr val="FFFFFF">
                    <a:lumMod val="75000"/>
                  </a:srgbClr>
                </a:solidFill>
                <a:cs typeface="Arial" charset="0"/>
              </a:rPr>
              <a:t>Acute stroke services</a:t>
            </a: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11. </a:t>
            </a:r>
            <a:r>
              <a:rPr lang="en-GB" sz="1200" b="1" dirty="0">
                <a:solidFill>
                  <a:srgbClr val="FFFFFF">
                    <a:lumMod val="75000"/>
                  </a:srgbClr>
                </a:solidFill>
                <a:cs typeface="Arial" charset="0"/>
              </a:rPr>
              <a:t>Integration of health and social care for older people</a:t>
            </a:r>
          </a:p>
          <a:p>
            <a:pPr>
              <a:spcAft>
                <a:spcPts val="300"/>
              </a:spcAft>
              <a:defRPr/>
            </a:pPr>
            <a:endParaRPr lang="en-GB" sz="1200" b="1" dirty="0">
              <a:solidFill>
                <a:srgbClr val="FFFFFF">
                  <a:lumMod val="75000"/>
                </a:srgbClr>
              </a:solidFill>
              <a:cs typeface="Arial" charset="0"/>
            </a:endParaRPr>
          </a:p>
          <a:p>
            <a:pPr>
              <a:spcAft>
                <a:spcPts val="300"/>
              </a:spcAft>
              <a:defRPr/>
            </a:pPr>
            <a:r>
              <a:rPr lang="en-GB" sz="1200" b="1" dirty="0" smtClean="0">
                <a:solidFill>
                  <a:srgbClr val="FFFFFF">
                    <a:lumMod val="75000"/>
                  </a:srgbClr>
                </a:solidFill>
                <a:cs typeface="Arial" charset="0"/>
              </a:rPr>
              <a:t>12. </a:t>
            </a:r>
            <a:r>
              <a:rPr lang="en-GB" sz="1200" b="1" dirty="0">
                <a:solidFill>
                  <a:srgbClr val="FFFFFF">
                    <a:lumMod val="75000"/>
                  </a:srgbClr>
                </a:solidFill>
              </a:rPr>
              <a:t>Electronic Palliative Care Coordination Systems (</a:t>
            </a:r>
            <a:r>
              <a:rPr lang="en-GB" sz="1200" b="1" dirty="0" err="1">
                <a:solidFill>
                  <a:srgbClr val="FFFFFF">
                    <a:lumMod val="75000"/>
                  </a:srgbClr>
                </a:solidFill>
              </a:rPr>
              <a:t>EPaCCS</a:t>
            </a:r>
            <a:r>
              <a:rPr lang="en-GB" sz="1200" b="1" dirty="0">
                <a:solidFill>
                  <a:srgbClr val="FFFFFF">
                    <a:lumMod val="75000"/>
                  </a:srgbClr>
                </a:solidFill>
              </a:rPr>
              <a:t>)</a:t>
            </a:r>
          </a:p>
        </p:txBody>
      </p:sp>
      <p:pic>
        <p:nvPicPr>
          <p:cNvPr id="25" name="Picture 4" descr="\\Cagmasrv1\sso$\Gestion_Deloitte\Global_Brand\- Templates\Icons\Iconography Deloitte\Icon_DNA_LBlue.png"/>
          <p:cNvPicPr>
            <a:picLocks noChangeAspect="1" noChangeArrowheads="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9446" y="1016188"/>
            <a:ext cx="172185" cy="32583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Cagmasrv1\sso$\Gestion_Deloitte\Global_Brand\- Templates\Icons\Iconography Deloitte\Icon_Magnifying_glass_Gree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6423" y="1934759"/>
            <a:ext cx="258230" cy="25823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agmasrv1\sso$\Gestion_Deloitte\Global_Brand\- Templates\Icons\Iconography Deloitte\Icon_Computer_chip_Blue.png"/>
          <p:cNvPicPr>
            <a:picLocks noChangeAspect="1" noChangeArrowheads="1"/>
          </p:cNvPicPr>
          <p:nvPr/>
        </p:nvPicPr>
        <p:blipFill>
          <a:blip r:embed="rId10" cstate="print">
            <a:lum bright="70000" contrast="-7000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24096" y="2399100"/>
            <a:ext cx="282885" cy="19686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Cagmasrv1\sso$\Gestion_Deloitte\Global_Brand\- Templates\Icons\Iconography Deloitte\Icon_Scooter_Green.png"/>
          <p:cNvPicPr>
            <a:picLocks noChangeAspect="1" noChangeArrowheads="1"/>
          </p:cNvPicPr>
          <p:nvPr/>
        </p:nvPicPr>
        <p:blipFill>
          <a:blip r:embed="rId1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4268" y="2825908"/>
            <a:ext cx="322541" cy="21005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Cagmasrv1\sso$\Gestion_Deloitte\Global_Brand\- Templates\Icons\Iconography Deloitte\Icon_Clock_DarkGreen.png"/>
          <p:cNvPicPr>
            <a:picLocks noChangeAspect="1" noChangeArrowheads="1"/>
          </p:cNvPicPr>
          <p:nvPr/>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9076" y="3706702"/>
            <a:ext cx="232925" cy="23292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1" descr="C:\Users\jsauvageau\Desktop\Untitled-2.png"/>
          <p:cNvPicPr>
            <a:picLocks noChangeAspect="1" noChangeArrowheads="1"/>
          </p:cNvPicPr>
          <p:nvPr/>
        </p:nvPicPr>
        <p:blipFill>
          <a:blip r:embed="rId1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6684" y="4150761"/>
            <a:ext cx="237708" cy="2139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agmasrv1\sso$\Gestion_Deloitte\Global_Brand\- Templates\Icons\Iconography Deloitte\Icon_Ambulance_LGreen.png"/>
          <p:cNvPicPr>
            <a:picLocks noChangeAspect="1" noChangeArrowheads="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6858" y="5063708"/>
            <a:ext cx="297360" cy="20582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1" descr="C:\Users\jsauvageau\Desktop\1.png"/>
          <p:cNvPicPr>
            <a:picLocks noChangeAspect="1" noChangeArrowheads="1"/>
          </p:cNvPicPr>
          <p:nvPr/>
        </p:nvPicPr>
        <p:blipFill>
          <a:blip r:embed="rId1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1471" y="5487293"/>
            <a:ext cx="228135" cy="25713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3" descr="C:\Users\jsauvageau\Desktop\3.png"/>
          <p:cNvPicPr>
            <a:picLocks noChangeAspect="1" noChangeArrowheads="1"/>
          </p:cNvPicPr>
          <p:nvPr/>
        </p:nvPicPr>
        <p:blipFill>
          <a:blip r:embed="rId1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5541" y="5931728"/>
            <a:ext cx="279995" cy="23367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3" descr="C:\Users\jsauvageau\Desktop\4.png"/>
          <p:cNvPicPr>
            <a:picLocks noChangeAspect="1" noChangeArrowheads="1"/>
          </p:cNvPicPr>
          <p:nvPr/>
        </p:nvPicPr>
        <p:blipFill>
          <a:blip r:embed="rId1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337" y="1520409"/>
            <a:ext cx="216403" cy="2164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Cagmasrv1\sso$\Gestion_Deloitte\Global_Brand\- Templates\Icons\Iconography Deloitte\Icon_Traffic_signal_LGreen.png"/>
          <p:cNvPicPr>
            <a:picLocks noChangeArrowheads="1"/>
          </p:cNvPicPr>
          <p:nvPr/>
        </p:nvPicPr>
        <p:blipFill>
          <a:blip r:embed="rId19" cstate="print">
            <a:duotone>
              <a:schemeClr val="accent3">
                <a:shade val="45000"/>
                <a:satMod val="135000"/>
              </a:schemeClr>
              <a:prstClr val="white"/>
            </a:duotone>
            <a:extLst>
              <a:ext uri="{BEBA8EAE-BF5A-486C-A8C5-ECC9F3942E4B}">
                <a14:imgProps xmlns:a14="http://schemas.microsoft.com/office/drawing/2010/main">
                  <a14:imgLayer r:embed="rId20">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16447" y="3240470"/>
            <a:ext cx="98182" cy="29506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Cagmasrv1\sso$\Gestion_Deloitte\Global_Brand\- Templates\Icons\Iconography Deloitte\Icon_People_woman_MBlue.png"/>
          <p:cNvPicPr>
            <a:picLocks noChangeAspect="1" noChangeArrowheads="1"/>
          </p:cNvPicPr>
          <p:nvPr/>
        </p:nvPicPr>
        <p:blipFill>
          <a:blip r:embed="rId21" cstate="print">
            <a:duotone>
              <a:schemeClr val="accent3">
                <a:shade val="45000"/>
                <a:satMod val="135000"/>
              </a:schemeClr>
              <a:prstClr val="white"/>
            </a:duotone>
            <a:extLst>
              <a:ext uri="{BEBA8EAE-BF5A-486C-A8C5-ECC9F3942E4B}">
                <a14:imgProps xmlns:a14="http://schemas.microsoft.com/office/drawing/2010/main">
                  <a14:imgLayer r:embed="rId22">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82678" y="4586044"/>
            <a:ext cx="165721" cy="275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2767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2113801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58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Overview: medicines optimisation</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63</a:t>
            </a:fld>
            <a:endParaRPr lang="en-GB">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717163015"/>
              </p:ext>
            </p:extLst>
          </p:nvPr>
        </p:nvGraphicFramePr>
        <p:xfrm>
          <a:off x="358775" y="1340875"/>
          <a:ext cx="8389194" cy="1966782"/>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80020"/>
                <a:gridCol w="7109174"/>
              </a:tblGrid>
              <a:tr h="266682">
                <a:tc>
                  <a:txBody>
                    <a:bodyPr/>
                    <a:lstStyle/>
                    <a:p>
                      <a:r>
                        <a:rPr lang="en-GB" sz="1000" dirty="0" smtClean="0">
                          <a:solidFill>
                            <a:schemeClr val="tx1"/>
                          </a:solidFill>
                          <a:latin typeface="+mj-lt"/>
                        </a:rPr>
                        <a:t>Intervention name</a:t>
                      </a:r>
                      <a:endParaRPr lang="en-GB" sz="1000"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smtClean="0">
                          <a:solidFill>
                            <a:schemeClr val="tx1"/>
                          </a:solidFill>
                          <a:latin typeface="+mn-lt"/>
                          <a:ea typeface="+mn-ea"/>
                          <a:cs typeface="Arial" charset="0"/>
                        </a:rPr>
                        <a:t>Norfolk Medicine Support Service</a:t>
                      </a:r>
                      <a:endParaRPr lang="en-GB" sz="1000" b="0" dirty="0" smtClean="0">
                        <a:solidFill>
                          <a:schemeClr val="tx1"/>
                        </a:solidFill>
                        <a:latin typeface="+mj-lt"/>
                        <a:cs typeface="Arial"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1100065">
                <a:tc>
                  <a:txBody>
                    <a:bodyPr/>
                    <a:lstStyle/>
                    <a:p>
                      <a:r>
                        <a:rPr lang="en-GB" sz="1000" b="1" dirty="0" smtClean="0">
                          <a:solidFill>
                            <a:schemeClr val="tx1"/>
                          </a:solidFill>
                          <a:latin typeface="+mj-lt"/>
                        </a:rPr>
                        <a:t>What is it?</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smtClean="0">
                          <a:solidFill>
                            <a:schemeClr val="tx1"/>
                          </a:solidFill>
                          <a:latin typeface="+mn-lt"/>
                          <a:ea typeface="+mn-ea"/>
                          <a:cs typeface="Arial" charset="0"/>
                        </a:rPr>
                        <a:t>In 2003, a Norfolk wide multi-agency group created the Norfolk Medicines Support Service (NMSS). This facilitated the</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smtClean="0">
                          <a:solidFill>
                            <a:schemeClr val="tx1"/>
                          </a:solidFill>
                          <a:latin typeface="+mn-lt"/>
                          <a:ea typeface="+mn-ea"/>
                          <a:cs typeface="Arial" charset="0"/>
                        </a:rPr>
                        <a:t>care of people living in their own home by providing a patient-centred professional service</a:t>
                      </a:r>
                      <a:r>
                        <a:rPr lang="en-GB" sz="1000" b="0" kern="1200" baseline="0" dirty="0" smtClean="0">
                          <a:solidFill>
                            <a:schemeClr val="tx1"/>
                          </a:solidFill>
                          <a:latin typeface="+mn-lt"/>
                          <a:ea typeface="+mn-ea"/>
                          <a:cs typeface="Arial" charset="0"/>
                        </a:rPr>
                        <a:t> to ensure </a:t>
                      </a:r>
                      <a:r>
                        <a:rPr lang="en-GB" sz="1000" b="0" kern="1200" dirty="0" smtClean="0">
                          <a:solidFill>
                            <a:schemeClr val="tx1"/>
                          </a:solidFill>
                          <a:latin typeface="+mn-lt"/>
                          <a:ea typeface="+mn-ea"/>
                          <a:cs typeface="Arial" charset="0"/>
                        </a:rPr>
                        <a:t>safe and appropriate use of medicines. Patients are referred to the service if they are identified as having difficulties managing their medication in their own home and following a pharmacist domiciliary visit they may receive ongoing adherence support. The aim of this intervention</a:t>
                      </a:r>
                      <a:r>
                        <a:rPr lang="en-GB" sz="1000" b="0" kern="1200" baseline="0" dirty="0" smtClean="0">
                          <a:solidFill>
                            <a:schemeClr val="tx1"/>
                          </a:solidFill>
                          <a:latin typeface="+mn-lt"/>
                          <a:ea typeface="+mn-ea"/>
                          <a:cs typeface="Arial" charset="0"/>
                        </a:rPr>
                        <a:t> </a:t>
                      </a:r>
                      <a:r>
                        <a:rPr lang="en-GB" sz="1000" b="0" kern="1200" dirty="0" smtClean="0">
                          <a:solidFill>
                            <a:schemeClr val="tx1"/>
                          </a:solidFill>
                          <a:latin typeface="+mn-lt"/>
                          <a:ea typeface="+mn-ea"/>
                          <a:cs typeface="Arial" charset="0"/>
                        </a:rPr>
                        <a:t>was to improve patient drug adherence, and thus quality of life, while reducing the risk of emergency admissions.</a:t>
                      </a:r>
                      <a:endParaRPr lang="en-GB" sz="1800" b="0" i="0" u="none" strike="noStrike" kern="1200" baseline="0" dirty="0" smtClean="0">
                        <a:solidFill>
                          <a:schemeClr val="dk1"/>
                        </a:solidFill>
                        <a:latin typeface="+mn-lt"/>
                        <a:ea typeface="+mn-ea"/>
                        <a:cs typeface="+mn-cs"/>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r h="600035">
                <a:tc>
                  <a:txBody>
                    <a:bodyPr/>
                    <a:lstStyle/>
                    <a:p>
                      <a:r>
                        <a:rPr lang="en-GB" sz="1000" b="1" dirty="0" smtClean="0">
                          <a:solidFill>
                            <a:schemeClr val="tx1"/>
                          </a:solidFill>
                          <a:latin typeface="+mj-lt"/>
                        </a:rPr>
                        <a:t>Why do</a:t>
                      </a:r>
                      <a:r>
                        <a:rPr lang="en-GB" sz="1000" b="1" baseline="0" dirty="0" smtClean="0">
                          <a:solidFill>
                            <a:schemeClr val="tx1"/>
                          </a:solidFill>
                          <a:latin typeface="+mj-lt"/>
                        </a:rPr>
                        <a:t> it?</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kern="1200" baseline="0" dirty="0" smtClean="0">
                          <a:solidFill>
                            <a:schemeClr val="tx1"/>
                          </a:solidFill>
                          <a:latin typeface="+mn-lt"/>
                          <a:ea typeface="+mn-ea"/>
                          <a:cs typeface="Arial" charset="0"/>
                        </a:rPr>
                        <a:t>The study showed a 4.5% increase in patient adherence to medication, thereby improving clinical outcomes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kern="1200" baseline="0" dirty="0" smtClean="0">
                          <a:solidFill>
                            <a:schemeClr val="tx1"/>
                          </a:solidFill>
                          <a:latin typeface="+mn-lt"/>
                          <a:ea typeface="+mn-ea"/>
                          <a:cs typeface="Arial" charset="0"/>
                        </a:rPr>
                        <a:t>There is also likely to be a saving for commissioners through a reduction in emergency admissions owing to poor patient adherence to medication</a:t>
                      </a: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388041948"/>
              </p:ext>
            </p:extLst>
          </p:nvPr>
        </p:nvGraphicFramePr>
        <p:xfrm>
          <a:off x="358775" y="3433567"/>
          <a:ext cx="8389194" cy="270597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80020"/>
                <a:gridCol w="7109174"/>
              </a:tblGrid>
              <a:tr h="274022">
                <a:tc>
                  <a:txBody>
                    <a:bodyPr/>
                    <a:lstStyle/>
                    <a:p>
                      <a:r>
                        <a:rPr lang="en-GB" sz="1000" dirty="0" smtClean="0">
                          <a:solidFill>
                            <a:schemeClr val="tx1"/>
                          </a:solidFill>
                          <a:latin typeface="+mj-lt"/>
                        </a:rPr>
                        <a:t>Intervention name</a:t>
                      </a:r>
                      <a:endParaRPr lang="en-GB" sz="1000"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smtClean="0">
                          <a:solidFill>
                            <a:schemeClr val="tx1"/>
                          </a:solidFill>
                          <a:latin typeface="+mn-lt"/>
                          <a:ea typeface="+mn-ea"/>
                          <a:cs typeface="Arial" charset="0"/>
                        </a:rPr>
                        <a:t>A Pharmacist-led information technology intervention for medication errors</a:t>
                      </a:r>
                      <a:r>
                        <a:rPr lang="en-GB" sz="1000" b="0" kern="1200" baseline="0" dirty="0" smtClean="0">
                          <a:solidFill>
                            <a:schemeClr val="tx1"/>
                          </a:solidFill>
                          <a:latin typeface="+mn-lt"/>
                          <a:ea typeface="+mn-ea"/>
                          <a:cs typeface="Arial" charset="0"/>
                        </a:rPr>
                        <a:t> (PINCER)</a:t>
                      </a:r>
                      <a:endParaRPr lang="en-GB" sz="1000" b="0" dirty="0" smtClean="0">
                        <a:solidFill>
                          <a:schemeClr val="tx1"/>
                        </a:solidFill>
                        <a:latin typeface="+mj-lt"/>
                        <a:cs typeface="Arial"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1301606">
                <a:tc>
                  <a:txBody>
                    <a:bodyPr/>
                    <a:lstStyle/>
                    <a:p>
                      <a:r>
                        <a:rPr lang="en-GB" sz="1000" b="1" dirty="0" smtClean="0">
                          <a:solidFill>
                            <a:schemeClr val="tx1"/>
                          </a:solidFill>
                          <a:latin typeface="+mj-lt"/>
                        </a:rPr>
                        <a:t>What is it?</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baseline="0" dirty="0" smtClean="0">
                          <a:solidFill>
                            <a:schemeClr val="tx1"/>
                          </a:solidFill>
                          <a:latin typeface="+mn-lt"/>
                          <a:ea typeface="+mn-ea"/>
                          <a:cs typeface="Arial" charset="0"/>
                        </a:rPr>
                        <a:t>This is a pharmacist-delivered information technology intervention designed to reduce prescription and medication monitoring errors. Key features are: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0" u="none" strike="noStrike" kern="1200" baseline="0" dirty="0" smtClean="0">
                          <a:solidFill>
                            <a:schemeClr val="tx1"/>
                          </a:solidFill>
                          <a:latin typeface="+mn-lt"/>
                          <a:ea typeface="+mn-ea"/>
                          <a:cs typeface="Arial" charset="0"/>
                        </a:rPr>
                        <a:t>An educational outreach approach and training for pharmacists and clinicians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0" u="none" strike="noStrike" kern="1200" baseline="0" dirty="0" smtClean="0">
                          <a:solidFill>
                            <a:schemeClr val="tx1"/>
                          </a:solidFill>
                          <a:latin typeface="+mn-lt"/>
                          <a:ea typeface="+mn-ea"/>
                          <a:cs typeface="Arial" charset="0"/>
                        </a:rPr>
                        <a:t>Strong working relations between pharmacists and general practices, enabling access to patients’ records and empowering pharmacists to make practical changes to patients medications and organise blood tests etc</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0" u="none" strike="noStrike" kern="1200" baseline="0" dirty="0" smtClean="0">
                          <a:solidFill>
                            <a:schemeClr val="tx1"/>
                          </a:solidFill>
                          <a:latin typeface="+mn-lt"/>
                          <a:ea typeface="+mn-ea"/>
                          <a:cs typeface="Arial" charset="0"/>
                        </a:rPr>
                        <a:t>Built upon an information technology platform, including the use of electronic patient records (cited as an essential prerequisite by the authors of the study)</a:t>
                      </a: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1130342">
                <a:tc>
                  <a:txBody>
                    <a:bodyPr/>
                    <a:lstStyle/>
                    <a:p>
                      <a:r>
                        <a:rPr lang="en-GB" sz="1000" b="1" dirty="0" smtClean="0">
                          <a:solidFill>
                            <a:schemeClr val="tx1"/>
                          </a:solidFill>
                          <a:latin typeface="+mj-lt"/>
                        </a:rPr>
                        <a:t>Why do</a:t>
                      </a:r>
                      <a:r>
                        <a:rPr lang="en-GB" sz="1000" b="1" baseline="0" dirty="0" smtClean="0">
                          <a:solidFill>
                            <a:schemeClr val="tx1"/>
                          </a:solidFill>
                          <a:latin typeface="+mj-lt"/>
                        </a:rPr>
                        <a:t> it?</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kern="1200" baseline="0" dirty="0" smtClean="0">
                          <a:solidFill>
                            <a:schemeClr val="tx1"/>
                          </a:solidFill>
                          <a:latin typeface="+mn-lt"/>
                          <a:ea typeface="+mn-ea"/>
                          <a:cs typeface="Arial" charset="0"/>
                        </a:rPr>
                        <a:t>The trial indicated that this intervention can substantially reduce the frequency of a range of clinically important prescription and medication monitoring errors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kern="1200" baseline="0" dirty="0" smtClean="0">
                          <a:solidFill>
                            <a:schemeClr val="tx1"/>
                          </a:solidFill>
                          <a:latin typeface="+mn-lt"/>
                          <a:ea typeface="+mn-ea"/>
                          <a:cs typeface="Arial" charset="0"/>
                        </a:rPr>
                        <a:t>It is therefore capable of improving clinical outcomes and reducing preventable patient harm</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kern="1200" baseline="0" dirty="0" smtClean="0">
                          <a:solidFill>
                            <a:schemeClr val="tx1"/>
                          </a:solidFill>
                          <a:latin typeface="+mn-lt"/>
                          <a:ea typeface="+mn-ea"/>
                          <a:cs typeface="Arial" charset="0"/>
                        </a:rPr>
                        <a:t>Over time it is also likely to generate savings for commissioners, as fewer patients will need emergency care owing to complications arising from prescribing errors. However, the impact of the intervention on activity levels has not yet been assessed (work on this by the authors of the study is ongoing)</a:t>
                      </a: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bl>
          </a:graphicData>
        </a:graphic>
      </p:graphicFrame>
      <p:pic>
        <p:nvPicPr>
          <p:cNvPr id="10" name="Picture 5" descr="\\Cagmasrv1\sso$\Gestion_Deloitte\Global_Brand\- Templates\Icons\Iconography Deloitte\Icon_Magnifying_glass_Gree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617" y="41804"/>
            <a:ext cx="312458" cy="31245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58775" y="6537709"/>
            <a:ext cx="8393945" cy="215444"/>
          </a:xfrm>
          <a:prstGeom prst="rect">
            <a:avLst/>
          </a:prstGeom>
        </p:spPr>
        <p:txBody>
          <a:bodyPr wrap="square">
            <a:spAutoFit/>
          </a:bodyPr>
          <a:lstStyle/>
          <a:p>
            <a:pPr>
              <a:spcAft>
                <a:spcPts val="600"/>
              </a:spcAft>
              <a:defRPr/>
            </a:pPr>
            <a:r>
              <a:rPr lang="en-GB" sz="800" b="1" dirty="0" smtClean="0"/>
              <a:t>Source: </a:t>
            </a:r>
            <a:r>
              <a:rPr lang="en-GB" sz="800" i="1" dirty="0" smtClean="0"/>
              <a:t>‘</a:t>
            </a:r>
            <a:r>
              <a:rPr lang="en-GB" sz="800" dirty="0" err="1">
                <a:solidFill>
                  <a:prstClr val="black"/>
                </a:solidFill>
                <a:cs typeface="Arial" charset="0"/>
              </a:rPr>
              <a:t>Desborough</a:t>
            </a:r>
            <a:r>
              <a:rPr lang="en-GB" sz="800" dirty="0">
                <a:solidFill>
                  <a:prstClr val="black"/>
                </a:solidFill>
                <a:cs typeface="Arial" charset="0"/>
              </a:rPr>
              <a:t> </a:t>
            </a:r>
            <a:r>
              <a:rPr lang="en-GB" sz="800" i="1" dirty="0">
                <a:solidFill>
                  <a:prstClr val="black"/>
                </a:solidFill>
                <a:cs typeface="Arial" charset="0"/>
              </a:rPr>
              <a:t>et a</a:t>
            </a:r>
            <a:r>
              <a:rPr lang="en-GB" sz="800" dirty="0">
                <a:solidFill>
                  <a:prstClr val="black"/>
                </a:solidFill>
                <a:cs typeface="Arial" charset="0"/>
              </a:rPr>
              <a:t>l, ‘A cost-consequences analysis of an adherence focused pharmacist-led medication review service</a:t>
            </a:r>
            <a:r>
              <a:rPr lang="en-GB" sz="800" dirty="0" smtClean="0">
                <a:solidFill>
                  <a:prstClr val="black"/>
                </a:solidFill>
                <a:cs typeface="Arial" charset="0"/>
              </a:rPr>
              <a:t>’</a:t>
            </a:r>
            <a:r>
              <a:rPr lang="en-GB" sz="800" i="1" dirty="0" smtClean="0">
                <a:solidFill>
                  <a:prstClr val="black"/>
                </a:solidFill>
                <a:cs typeface="Arial" charset="0"/>
              </a:rPr>
              <a:t>, </a:t>
            </a:r>
            <a:r>
              <a:rPr lang="en-GB" sz="800" i="1" dirty="0">
                <a:solidFill>
                  <a:prstClr val="black"/>
                </a:solidFill>
                <a:cs typeface="Arial" charset="0"/>
              </a:rPr>
              <a:t>International Journal of Pharmacy </a:t>
            </a:r>
            <a:r>
              <a:rPr lang="en-GB" sz="800" dirty="0">
                <a:solidFill>
                  <a:prstClr val="black"/>
                </a:solidFill>
                <a:cs typeface="Arial" charset="0"/>
              </a:rPr>
              <a:t>Practice 20 (2011)</a:t>
            </a:r>
          </a:p>
        </p:txBody>
      </p:sp>
    </p:spTree>
    <p:extLst>
      <p:ext uri="{BB962C8B-B14F-4D97-AF65-F5344CB8AC3E}">
        <p14:creationId xmlns:p14="http://schemas.microsoft.com/office/powerpoint/2010/main" val="32605696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6284744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604"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120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a:t>Key leads and further reading: medicines optimisation</a:t>
            </a:r>
          </a:p>
        </p:txBody>
      </p:sp>
      <p:sp>
        <p:nvSpPr>
          <p:cNvPr id="17"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64</a:t>
            </a:fld>
            <a:endParaRPr lang="en-GB" dirty="0">
              <a:solidFill>
                <a:prstClr val="black"/>
              </a:solidFill>
            </a:endParaRPr>
          </a:p>
        </p:txBody>
      </p:sp>
      <p:pic>
        <p:nvPicPr>
          <p:cNvPr id="11" name="Picture 6" descr="\\Cagmasrv1\sso$\Gestion_Deloitte\Global_Brand\- Templates\Icons\Iconography Deloitte\Icons Color Library\Icon_Book_LBLu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603" y="1481889"/>
            <a:ext cx="502841" cy="4565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55199" y="1459090"/>
            <a:ext cx="8152358" cy="156911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200" b="1" dirty="0" smtClean="0">
                <a:solidFill>
                  <a:prstClr val="black"/>
                </a:solidFill>
              </a:rPr>
              <a:t>Further reading</a:t>
            </a:r>
          </a:p>
          <a:p>
            <a:pPr>
              <a:spcAft>
                <a:spcPts val="600"/>
              </a:spcAft>
            </a:pPr>
            <a:r>
              <a:rPr lang="en-GB" sz="1200" dirty="0" smtClean="0">
                <a:solidFill>
                  <a:prstClr val="black"/>
                </a:solidFill>
              </a:rPr>
              <a:t>To help you read around this intervention, we have assembled a list of the literature which we have found most useful: </a:t>
            </a:r>
          </a:p>
          <a:p>
            <a:pPr marL="171450" indent="-171450">
              <a:spcAft>
                <a:spcPts val="600"/>
              </a:spcAft>
              <a:buFont typeface="Arial" pitchFamily="34" charset="0"/>
              <a:buChar char="•"/>
              <a:defRPr/>
            </a:pPr>
            <a:r>
              <a:rPr lang="en-GB" sz="1200" dirty="0">
                <a:solidFill>
                  <a:prstClr val="black"/>
                </a:solidFill>
                <a:cs typeface="Arial" charset="0"/>
              </a:rPr>
              <a:t>Desborough et al, ‘A cost-consequences analysis of an adherence focused pharmacist-led medication review service’ , International Journal of Pharmacy Practice 20 (2011)</a:t>
            </a:r>
          </a:p>
          <a:p>
            <a:pPr marL="171450" indent="-171450">
              <a:spcAft>
                <a:spcPts val="600"/>
              </a:spcAft>
              <a:buFont typeface="Arial" pitchFamily="34" charset="0"/>
              <a:buChar char="•"/>
              <a:defRPr/>
            </a:pPr>
            <a:r>
              <a:rPr lang="en-GB" sz="1200" dirty="0">
                <a:solidFill>
                  <a:prstClr val="black"/>
                </a:solidFill>
                <a:cs typeface="Arial" charset="0"/>
              </a:rPr>
              <a:t>Avery et al, </a:t>
            </a:r>
            <a:r>
              <a:rPr lang="en-GB" sz="1200" dirty="0" smtClean="0">
                <a:solidFill>
                  <a:prstClr val="black"/>
                </a:solidFill>
                <a:cs typeface="Arial" charset="0"/>
              </a:rPr>
              <a:t>‘A </a:t>
            </a:r>
            <a:r>
              <a:rPr lang="en-GB" sz="1200" dirty="0">
                <a:solidFill>
                  <a:prstClr val="black"/>
                </a:solidFill>
                <a:cs typeface="Arial" charset="0"/>
              </a:rPr>
              <a:t>pharmacist-led information technology intervention for medication errors (PINCER): a multicentre, cluster randomised, controlled trial and cost-eﬀectiveness analysis’, The Lancet vol. 379 (2012)</a:t>
            </a:r>
          </a:p>
          <a:p>
            <a:pPr marL="171450" indent="-171450">
              <a:buFont typeface="Arial" pitchFamily="34" charset="0"/>
              <a:buChar char="•"/>
              <a:defRPr/>
            </a:pPr>
            <a:endParaRPr lang="en-GB" sz="1200" dirty="0">
              <a:solidFill>
                <a:prstClr val="black"/>
              </a:solidFill>
            </a:endParaRPr>
          </a:p>
          <a:p>
            <a:endParaRPr lang="en-GB" dirty="0">
              <a:solidFill>
                <a:prstClr val="black"/>
              </a:solidFill>
            </a:endParaRPr>
          </a:p>
        </p:txBody>
      </p:sp>
      <p:pic>
        <p:nvPicPr>
          <p:cNvPr id="10" name="Picture 5" descr="\\Cagmasrv1\sso$\Gestion_Deloitte\Global_Brand\- Templates\Icons\Iconography Deloitte\Icon_Magnifying_glass_Gree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617" y="41804"/>
            <a:ext cx="312458" cy="312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4733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0085810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629"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120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The early adopter interventions</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65</a:t>
            </a:fld>
            <a:endParaRPr lang="en-GB" dirty="0">
              <a:solidFill>
                <a:prstClr val="black"/>
              </a:solidFill>
            </a:endParaRPr>
          </a:p>
        </p:txBody>
      </p:sp>
      <p:sp>
        <p:nvSpPr>
          <p:cNvPr id="94" name="TextBox 93"/>
          <p:cNvSpPr txBox="1"/>
          <p:nvPr/>
        </p:nvSpPr>
        <p:spPr>
          <a:xfrm>
            <a:off x="968991" y="1077505"/>
            <a:ext cx="8044380" cy="5093702"/>
          </a:xfrm>
          <a:prstGeom prst="rect">
            <a:avLst/>
          </a:prstGeom>
          <a:noFill/>
        </p:spPr>
        <p:txBody>
          <a:bodyPr wrap="square" lIns="0" tIns="0" rIns="0" bIns="0" rtlCol="0">
            <a:spAutoFit/>
          </a:bodyPr>
          <a:lstStyle/>
          <a:p>
            <a:pPr marL="180975" indent="-180975">
              <a:spcAft>
                <a:spcPts val="300"/>
              </a:spcAft>
              <a:buAutoNum type="arabicPeriod"/>
              <a:defRPr/>
            </a:pPr>
            <a:r>
              <a:rPr lang="en-GB" sz="1200" b="1" dirty="0">
                <a:solidFill>
                  <a:srgbClr val="FFFFFF">
                    <a:lumMod val="75000"/>
                  </a:srgbClr>
                </a:solidFill>
              </a:rPr>
              <a:t>Cancer screening programme</a:t>
            </a:r>
            <a:endParaRPr lang="en-US" sz="1200" b="1" dirty="0">
              <a:solidFill>
                <a:srgbClr val="FFFFFF">
                  <a:lumMod val="75000"/>
                </a:srgbClr>
              </a:solidFill>
            </a:endParaRPr>
          </a:p>
          <a:p>
            <a:pPr>
              <a:spcAft>
                <a:spcPts val="300"/>
              </a:spcAft>
              <a:defRPr/>
            </a:pPr>
            <a:endParaRPr lang="en-US" sz="1200" b="1" dirty="0" smtClean="0">
              <a:solidFill>
                <a:srgbClr val="FFFFFF">
                  <a:lumMod val="75000"/>
                </a:srgbClr>
              </a:solidFill>
            </a:endParaRPr>
          </a:p>
          <a:p>
            <a:pPr>
              <a:spcAft>
                <a:spcPts val="300"/>
              </a:spcAft>
              <a:defRPr/>
            </a:pPr>
            <a:r>
              <a:rPr lang="en-US" sz="1200" b="1" dirty="0" smtClean="0">
                <a:solidFill>
                  <a:srgbClr val="FFFFFF">
                    <a:lumMod val="75000"/>
                  </a:srgbClr>
                </a:solidFill>
              </a:rPr>
              <a:t>2. GP </a:t>
            </a:r>
            <a:r>
              <a:rPr lang="en-US" sz="1200" b="1" dirty="0" err="1" smtClean="0">
                <a:solidFill>
                  <a:srgbClr val="FFFFFF">
                    <a:lumMod val="75000"/>
                  </a:srgbClr>
                </a:solidFill>
              </a:rPr>
              <a:t>tele</a:t>
            </a:r>
            <a:r>
              <a:rPr lang="en-US" sz="1200" b="1" dirty="0" smtClean="0">
                <a:solidFill>
                  <a:srgbClr val="FFFFFF">
                    <a:lumMod val="75000"/>
                  </a:srgbClr>
                </a:solidFill>
              </a:rPr>
              <a:t>-consultation</a:t>
            </a:r>
            <a:endParaRPr lang="en-US" sz="1200" b="1" dirty="0">
              <a:solidFill>
                <a:srgbClr val="FFFFFF">
                  <a:lumMod val="75000"/>
                </a:srgbClr>
              </a:solidFill>
            </a:endParaRPr>
          </a:p>
          <a:p>
            <a:pPr>
              <a:spcAft>
                <a:spcPts val="300"/>
              </a:spcAft>
              <a:defRPr/>
            </a:pPr>
            <a:endParaRPr lang="en-US" sz="1200" b="1" dirty="0">
              <a:solidFill>
                <a:srgbClr val="FFFFFF">
                  <a:lumMod val="75000"/>
                </a:srgbClr>
              </a:solidFill>
            </a:endParaRPr>
          </a:p>
          <a:p>
            <a:pPr>
              <a:spcAft>
                <a:spcPts val="300"/>
              </a:spcAft>
            </a:pPr>
            <a:r>
              <a:rPr lang="en-GB" sz="1200" b="1" dirty="0" smtClean="0">
                <a:solidFill>
                  <a:srgbClr val="FFFFFF">
                    <a:lumMod val="75000"/>
                  </a:srgbClr>
                </a:solidFill>
                <a:cs typeface="Arial" charset="0"/>
              </a:rPr>
              <a:t>3. </a:t>
            </a:r>
            <a:r>
              <a:rPr lang="en-GB" sz="1200" b="1" dirty="0">
                <a:solidFill>
                  <a:srgbClr val="FFFFFF">
                    <a:lumMod val="75000"/>
                  </a:srgbClr>
                </a:solidFill>
                <a:cs typeface="Arial" charset="0"/>
              </a:rPr>
              <a:t>Medicines o</a:t>
            </a:r>
            <a:r>
              <a:rPr lang="en-GB" sz="1200" b="1" dirty="0" smtClean="0">
                <a:solidFill>
                  <a:srgbClr val="FFFFFF">
                    <a:lumMod val="75000"/>
                  </a:srgbClr>
                </a:solidFill>
                <a:cs typeface="Arial" charset="0"/>
              </a:rPr>
              <a:t>ptimisation</a:t>
            </a:r>
            <a:endParaRPr lang="en-GB" sz="1200" b="1" dirty="0">
              <a:solidFill>
                <a:srgbClr val="FFFFFF">
                  <a:lumMod val="75000"/>
                </a:srgbClr>
              </a:solidFill>
              <a:cs typeface="Arial" charset="0"/>
            </a:endParaRPr>
          </a:p>
          <a:p>
            <a:pPr>
              <a:spcAft>
                <a:spcPts val="300"/>
              </a:spcAft>
              <a:defRPr/>
            </a:pPr>
            <a:endParaRPr lang="en-US" sz="1200" b="1" dirty="0">
              <a:solidFill>
                <a:srgbClr val="FFFFFF">
                  <a:lumMod val="75000"/>
                </a:srgbClr>
              </a:solidFill>
            </a:endParaRPr>
          </a:p>
          <a:p>
            <a:pPr>
              <a:spcAft>
                <a:spcPts val="300"/>
              </a:spcAft>
              <a:defRPr/>
            </a:pPr>
            <a:r>
              <a:rPr lang="en-US" sz="1200" b="1" dirty="0">
                <a:solidFill>
                  <a:srgbClr val="00ADC6"/>
                </a:solidFill>
              </a:rPr>
              <a:t>4. </a:t>
            </a:r>
            <a:r>
              <a:rPr lang="en-GB" sz="1200" b="1" dirty="0">
                <a:solidFill>
                  <a:srgbClr val="00ADC6"/>
                </a:solidFill>
              </a:rPr>
              <a:t>Safe and appropriate use of medicines </a:t>
            </a:r>
            <a:endParaRPr lang="en-US" sz="1200" b="1" dirty="0">
              <a:solidFill>
                <a:srgbClr val="00ADC6"/>
              </a:solidFill>
            </a:endParaRP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5. </a:t>
            </a:r>
            <a:r>
              <a:rPr lang="en-US" sz="1200" b="1" dirty="0">
                <a:solidFill>
                  <a:srgbClr val="FFFFFF">
                    <a:lumMod val="75000"/>
                  </a:srgbClr>
                </a:solidFill>
              </a:rPr>
              <a:t>Acute </a:t>
            </a:r>
            <a:r>
              <a:rPr lang="en-US" sz="1200" b="1" dirty="0" smtClean="0">
                <a:solidFill>
                  <a:srgbClr val="FFFFFF">
                    <a:lumMod val="75000"/>
                  </a:srgbClr>
                </a:solidFill>
              </a:rPr>
              <a:t>visiting </a:t>
            </a:r>
            <a:r>
              <a:rPr lang="en-US" sz="1200" b="1" dirty="0">
                <a:solidFill>
                  <a:srgbClr val="FFFFFF">
                    <a:lumMod val="75000"/>
                  </a:srgbClr>
                </a:solidFill>
              </a:rPr>
              <a:t>s</a:t>
            </a:r>
            <a:r>
              <a:rPr lang="en-US" sz="1200" b="1" dirty="0" smtClean="0">
                <a:solidFill>
                  <a:srgbClr val="FFFFFF">
                    <a:lumMod val="75000"/>
                  </a:srgbClr>
                </a:solidFill>
              </a:rPr>
              <a:t>ervice </a:t>
            </a: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6. Reducing urgent care demand</a:t>
            </a:r>
            <a:endParaRPr lang="en-US" sz="1200" b="1" dirty="0">
              <a:solidFill>
                <a:srgbClr val="FFFFFF">
                  <a:lumMod val="75000"/>
                </a:srgbClr>
              </a:solidFill>
            </a:endParaRP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7. </a:t>
            </a:r>
            <a:r>
              <a:rPr lang="en-GB" sz="1200" b="1" dirty="0">
                <a:solidFill>
                  <a:srgbClr val="FFFFFF">
                    <a:lumMod val="75000"/>
                  </a:srgbClr>
                </a:solidFill>
              </a:rPr>
              <a:t>24-hour asthma services for children and young people</a:t>
            </a: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8. </a:t>
            </a:r>
            <a:r>
              <a:rPr lang="en-US" sz="1200" b="1" dirty="0">
                <a:solidFill>
                  <a:srgbClr val="FFFFFF">
                    <a:lumMod val="75000"/>
                  </a:srgbClr>
                </a:solidFill>
              </a:rPr>
              <a:t>Service </a:t>
            </a:r>
            <a:r>
              <a:rPr lang="en-US" sz="1200" b="1" dirty="0" smtClean="0">
                <a:solidFill>
                  <a:srgbClr val="FFFFFF">
                    <a:lumMod val="75000"/>
                  </a:srgbClr>
                </a:solidFill>
              </a:rPr>
              <a:t>user </a:t>
            </a:r>
            <a:r>
              <a:rPr lang="en-US" sz="1200" b="1" dirty="0">
                <a:solidFill>
                  <a:srgbClr val="FFFFFF">
                    <a:lumMod val="75000"/>
                  </a:srgbClr>
                </a:solidFill>
              </a:rPr>
              <a:t>n</a:t>
            </a:r>
            <a:r>
              <a:rPr lang="en-US" sz="1200" b="1" dirty="0" smtClean="0">
                <a:solidFill>
                  <a:srgbClr val="FFFFFF">
                    <a:lumMod val="75000"/>
                  </a:srgbClr>
                </a:solidFill>
              </a:rPr>
              <a:t>etwork</a:t>
            </a: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9. Reducing elective Caesarean section</a:t>
            </a:r>
            <a:endParaRPr lang="en-US" sz="1200" b="1" dirty="0">
              <a:solidFill>
                <a:srgbClr val="FFFFFF">
                  <a:lumMod val="75000"/>
                </a:srgbClr>
              </a:solidFill>
            </a:endParaRPr>
          </a:p>
          <a:p>
            <a:pPr>
              <a:spcAft>
                <a:spcPts val="300"/>
              </a:spcAft>
              <a:defRPr/>
            </a:pPr>
            <a:endParaRPr lang="en-US" sz="1200" b="1" dirty="0">
              <a:solidFill>
                <a:srgbClr val="FFFFFF">
                  <a:lumMod val="75000"/>
                </a:srgbClr>
              </a:solidFill>
            </a:endParaRPr>
          </a:p>
          <a:p>
            <a:pPr>
              <a:spcAft>
                <a:spcPts val="300"/>
              </a:spcAft>
            </a:pPr>
            <a:r>
              <a:rPr lang="en-GB" sz="1200" b="1" dirty="0" smtClean="0">
                <a:solidFill>
                  <a:srgbClr val="FFFFFF">
                    <a:lumMod val="75000"/>
                  </a:srgbClr>
                </a:solidFill>
                <a:cs typeface="Arial" charset="0"/>
              </a:rPr>
              <a:t>10. </a:t>
            </a:r>
            <a:r>
              <a:rPr lang="en-GB" sz="1200" b="1" dirty="0">
                <a:solidFill>
                  <a:srgbClr val="FFFFFF">
                    <a:lumMod val="75000"/>
                  </a:srgbClr>
                </a:solidFill>
                <a:cs typeface="Arial" charset="0"/>
              </a:rPr>
              <a:t>Acute stroke services</a:t>
            </a: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11. </a:t>
            </a:r>
            <a:r>
              <a:rPr lang="en-GB" sz="1200" b="1" dirty="0">
                <a:solidFill>
                  <a:srgbClr val="FFFFFF">
                    <a:lumMod val="75000"/>
                  </a:srgbClr>
                </a:solidFill>
                <a:cs typeface="Arial" charset="0"/>
              </a:rPr>
              <a:t>Integration of health and social care for older people</a:t>
            </a:r>
          </a:p>
          <a:p>
            <a:pPr>
              <a:spcAft>
                <a:spcPts val="300"/>
              </a:spcAft>
              <a:defRPr/>
            </a:pPr>
            <a:endParaRPr lang="en-GB" sz="1200" b="1" dirty="0">
              <a:solidFill>
                <a:srgbClr val="FFFFFF">
                  <a:lumMod val="75000"/>
                </a:srgbClr>
              </a:solidFill>
              <a:cs typeface="Arial" charset="0"/>
            </a:endParaRPr>
          </a:p>
          <a:p>
            <a:pPr>
              <a:spcAft>
                <a:spcPts val="300"/>
              </a:spcAft>
              <a:defRPr/>
            </a:pPr>
            <a:r>
              <a:rPr lang="en-GB" sz="1200" b="1" dirty="0" smtClean="0">
                <a:solidFill>
                  <a:srgbClr val="FFFFFF">
                    <a:lumMod val="75000"/>
                  </a:srgbClr>
                </a:solidFill>
                <a:cs typeface="Arial" charset="0"/>
              </a:rPr>
              <a:t>12. </a:t>
            </a:r>
            <a:r>
              <a:rPr lang="en-GB" sz="1200" b="1" dirty="0">
                <a:solidFill>
                  <a:srgbClr val="FFFFFF">
                    <a:lumMod val="75000"/>
                  </a:srgbClr>
                </a:solidFill>
              </a:rPr>
              <a:t>Electronic Palliative Care Coordination Systems (</a:t>
            </a:r>
            <a:r>
              <a:rPr lang="en-GB" sz="1200" b="1" dirty="0" err="1">
                <a:solidFill>
                  <a:srgbClr val="FFFFFF">
                    <a:lumMod val="75000"/>
                  </a:srgbClr>
                </a:solidFill>
              </a:rPr>
              <a:t>EPaCCS</a:t>
            </a:r>
            <a:r>
              <a:rPr lang="en-GB" sz="1200" b="1" dirty="0">
                <a:solidFill>
                  <a:srgbClr val="FFFFFF">
                    <a:lumMod val="75000"/>
                  </a:srgbClr>
                </a:solidFill>
              </a:rPr>
              <a:t>)</a:t>
            </a:r>
          </a:p>
        </p:txBody>
      </p:sp>
      <p:pic>
        <p:nvPicPr>
          <p:cNvPr id="25" name="Picture 4" descr="\\Cagmasrv1\sso$\Gestion_Deloitte\Global_Brand\- Templates\Icons\Iconography Deloitte\Icon_DNA_LBlue.png"/>
          <p:cNvPicPr>
            <a:picLocks noChangeAspect="1" noChangeArrowheads="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9446" y="1016188"/>
            <a:ext cx="172185" cy="32583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Cagmasrv1\sso$\Gestion_Deloitte\Global_Brand\- Templates\Icons\Iconography Deloitte\Icon_Magnifying_glass_Green.png"/>
          <p:cNvPicPr>
            <a:picLocks noChangeAspect="1" noChangeArrowheads="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6423" y="1934759"/>
            <a:ext cx="258230" cy="25823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agmasrv1\sso$\Gestion_Deloitte\Global_Brand\- Templates\Icons\Iconography Deloitte\Icon_Computer_chip_Blue.png"/>
          <p:cNvPicPr>
            <a:picLocks noChangeAspect="1" noChangeArrowheads="1"/>
          </p:cNvPicPr>
          <p:nvPr/>
        </p:nvPicPr>
        <p:blipFill>
          <a:blip r:embed="rId10" cstate="print">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24096" y="2399100"/>
            <a:ext cx="282885" cy="19686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Cagmasrv1\sso$\Gestion_Deloitte\Global_Brand\- Templates\Icons\Iconography Deloitte\Icon_Scooter_Green.png"/>
          <p:cNvPicPr>
            <a:picLocks noChangeAspect="1" noChangeArrowheads="1"/>
          </p:cNvPicPr>
          <p:nvPr/>
        </p:nvPicPr>
        <p:blipFill>
          <a:blip r:embed="rId1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4268" y="2825908"/>
            <a:ext cx="322541" cy="21005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Cagmasrv1\sso$\Gestion_Deloitte\Global_Brand\- Templates\Icons\Iconography Deloitte\Icon_Clock_DarkGreen.png"/>
          <p:cNvPicPr>
            <a:picLocks noChangeAspect="1" noChangeArrowheads="1"/>
          </p:cNvPicPr>
          <p:nvPr/>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9076" y="3706702"/>
            <a:ext cx="232925" cy="23292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1" descr="C:\Users\jsauvageau\Desktop\Untitled-2.png"/>
          <p:cNvPicPr>
            <a:picLocks noChangeAspect="1" noChangeArrowheads="1"/>
          </p:cNvPicPr>
          <p:nvPr/>
        </p:nvPicPr>
        <p:blipFill>
          <a:blip r:embed="rId1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6684" y="4150761"/>
            <a:ext cx="237708" cy="2139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agmasrv1\sso$\Gestion_Deloitte\Global_Brand\- Templates\Icons\Iconography Deloitte\Icon_Ambulance_LGreen.png"/>
          <p:cNvPicPr>
            <a:picLocks noChangeAspect="1" noChangeArrowheads="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6858" y="5063708"/>
            <a:ext cx="297360" cy="20582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1" descr="C:\Users\jsauvageau\Desktop\1.png"/>
          <p:cNvPicPr>
            <a:picLocks noChangeAspect="1" noChangeArrowheads="1"/>
          </p:cNvPicPr>
          <p:nvPr/>
        </p:nvPicPr>
        <p:blipFill>
          <a:blip r:embed="rId1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1471" y="5487293"/>
            <a:ext cx="228135" cy="25713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3" descr="C:\Users\jsauvageau\Desktop\3.png"/>
          <p:cNvPicPr>
            <a:picLocks noChangeAspect="1" noChangeArrowheads="1"/>
          </p:cNvPicPr>
          <p:nvPr/>
        </p:nvPicPr>
        <p:blipFill>
          <a:blip r:embed="rId1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5541" y="5931728"/>
            <a:ext cx="279995" cy="23367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3" descr="C:\Users\jsauvageau\Desktop\4.png"/>
          <p:cNvPicPr>
            <a:picLocks noChangeAspect="1" noChangeArrowheads="1"/>
          </p:cNvPicPr>
          <p:nvPr/>
        </p:nvPicPr>
        <p:blipFill>
          <a:blip r:embed="rId1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337" y="1520409"/>
            <a:ext cx="216403" cy="2164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Cagmasrv1\sso$\Gestion_Deloitte\Global_Brand\- Templates\Icons\Iconography Deloitte\Icon_Traffic_signal_LGreen.png"/>
          <p:cNvPicPr>
            <a:picLocks noChangeArrowheads="1"/>
          </p:cNvPicPr>
          <p:nvPr/>
        </p:nvPicPr>
        <p:blipFill>
          <a:blip r:embed="rId19" cstate="print">
            <a:duotone>
              <a:schemeClr val="accent3">
                <a:shade val="45000"/>
                <a:satMod val="135000"/>
              </a:schemeClr>
              <a:prstClr val="white"/>
            </a:duotone>
            <a:extLst>
              <a:ext uri="{BEBA8EAE-BF5A-486C-A8C5-ECC9F3942E4B}">
                <a14:imgProps xmlns:a14="http://schemas.microsoft.com/office/drawing/2010/main">
                  <a14:imgLayer r:embed="rId20">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16447" y="3240470"/>
            <a:ext cx="98182" cy="29506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Cagmasrv1\sso$\Gestion_Deloitte\Global_Brand\- Templates\Icons\Iconography Deloitte\Icon_People_woman_MBlue.png"/>
          <p:cNvPicPr>
            <a:picLocks noChangeAspect="1" noChangeArrowheads="1"/>
          </p:cNvPicPr>
          <p:nvPr/>
        </p:nvPicPr>
        <p:blipFill>
          <a:blip r:embed="rId21" cstate="print">
            <a:duotone>
              <a:schemeClr val="accent3">
                <a:shade val="45000"/>
                <a:satMod val="135000"/>
              </a:schemeClr>
              <a:prstClr val="white"/>
            </a:duotone>
            <a:extLst>
              <a:ext uri="{BEBA8EAE-BF5A-486C-A8C5-ECC9F3942E4B}">
                <a14:imgProps xmlns:a14="http://schemas.microsoft.com/office/drawing/2010/main">
                  <a14:imgLayer r:embed="rId22">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82678" y="4586044"/>
            <a:ext cx="165721" cy="275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10374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4349674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9585"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Overview</a:t>
            </a:r>
            <a:r>
              <a:rPr lang="en-GB" sz="2000" dirty="0"/>
              <a:t>: Safe and appropriate use of medicines </a:t>
            </a:r>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66</a:t>
            </a:fld>
            <a:endParaRPr lang="en-GB">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324691516"/>
              </p:ext>
            </p:extLst>
          </p:nvPr>
        </p:nvGraphicFramePr>
        <p:xfrm>
          <a:off x="358775" y="1347337"/>
          <a:ext cx="8391600" cy="49377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81600"/>
                <a:gridCol w="7110000"/>
              </a:tblGrid>
              <a:tr h="227256">
                <a:tc>
                  <a:txBody>
                    <a:bodyPr/>
                    <a:lstStyle/>
                    <a:p>
                      <a:r>
                        <a:rPr lang="en-GB" sz="1000" dirty="0" smtClean="0">
                          <a:solidFill>
                            <a:schemeClr val="tx1"/>
                          </a:solidFill>
                          <a:latin typeface="+mj-lt"/>
                        </a:rPr>
                        <a:t>Intervention name</a:t>
                      </a:r>
                      <a:endParaRPr lang="en-GB" sz="1000"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tx1"/>
                          </a:solidFill>
                        </a:rPr>
                        <a:t>Eclipse Live (Electronic Care Leading to Improved Patient Safety &amp; Empowerment) </a:t>
                      </a:r>
                      <a:endParaRPr lang="en-GB" sz="1000" b="0" dirty="0" smtClean="0">
                        <a:solidFill>
                          <a:schemeClr val="tx1"/>
                        </a:solidFill>
                        <a:latin typeface="+mj-lt"/>
                        <a:cs typeface="Arial"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1363539">
                <a:tc>
                  <a:txBody>
                    <a:bodyPr/>
                    <a:lstStyle/>
                    <a:p>
                      <a:r>
                        <a:rPr lang="en-GB" sz="1000" b="1" dirty="0" smtClean="0">
                          <a:solidFill>
                            <a:schemeClr val="tx1"/>
                          </a:solidFill>
                          <a:latin typeface="+mj-lt"/>
                        </a:rPr>
                        <a:t>What is it?</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mn-lt"/>
                          <a:cs typeface="Calibri" pitchFamily="34" charset="0"/>
                        </a:rPr>
                        <a:t>Eclipse Live was launched in August 2011 to allow</a:t>
                      </a:r>
                      <a:r>
                        <a:rPr lang="en-GB" sz="1000" baseline="0" dirty="0" smtClean="0">
                          <a:solidFill>
                            <a:schemeClr val="tx1"/>
                          </a:solidFill>
                          <a:latin typeface="+mn-lt"/>
                          <a:cs typeface="Calibri" pitchFamily="34" charset="0"/>
                        </a:rPr>
                        <a:t> </a:t>
                      </a:r>
                      <a:r>
                        <a:rPr lang="en-GB" sz="1000" dirty="0" smtClean="0">
                          <a:solidFill>
                            <a:schemeClr val="tx1"/>
                          </a:solidFill>
                          <a:latin typeface="+mn-lt"/>
                          <a:cs typeface="Calibri" pitchFamily="34" charset="0"/>
                        </a:rPr>
                        <a:t>Prescribing Leads to identify at-risk patients with an</a:t>
                      </a:r>
                      <a:r>
                        <a:rPr lang="en-GB" sz="1000" baseline="0" dirty="0" smtClean="0">
                          <a:solidFill>
                            <a:schemeClr val="tx1"/>
                          </a:solidFill>
                          <a:latin typeface="+mn-lt"/>
                          <a:cs typeface="Calibri" pitchFamily="34" charset="0"/>
                        </a:rPr>
                        <a:t> </a:t>
                      </a:r>
                      <a:r>
                        <a:rPr lang="en-GB" sz="1000" dirty="0" smtClean="0">
                          <a:solidFill>
                            <a:schemeClr val="tx1"/>
                          </a:solidFill>
                          <a:latin typeface="+mn-lt"/>
                          <a:cs typeface="Calibri" pitchFamily="34" charset="0"/>
                        </a:rPr>
                        <a:t>online risk stratification tool. The system would enable new levels of patient analysis to accurately identify those at risk</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mn-lt"/>
                          <a:cs typeface="Calibri" pitchFamily="34" charset="0"/>
                        </a:rPr>
                        <a:t>and feedback the information as alerts to the prescribers.</a:t>
                      </a:r>
                      <a:r>
                        <a:rPr lang="en-GB" sz="1000" baseline="0" dirty="0" smtClean="0">
                          <a:solidFill>
                            <a:schemeClr val="tx1"/>
                          </a:solidFill>
                          <a:latin typeface="+mn-lt"/>
                          <a:cs typeface="Calibri" pitchFamily="34" charset="0"/>
                        </a:rPr>
                        <a:t> </a:t>
                      </a:r>
                      <a:r>
                        <a:rPr lang="en-GB" sz="1000" dirty="0" smtClean="0">
                          <a:solidFill>
                            <a:schemeClr val="tx1"/>
                          </a:solidFill>
                          <a:latin typeface="+mn-lt"/>
                          <a:cs typeface="Calibri" pitchFamily="34" charset="0"/>
                        </a:rPr>
                        <a:t>The group has grown to over 500 surgeries representing more than 3 million patients.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solidFill>
                          <a:schemeClr val="tx1"/>
                        </a:solidFill>
                        <a:latin typeface="+mn-lt"/>
                        <a:cs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mn-lt"/>
                          <a:cs typeface="Calibri" pitchFamily="34" charset="0"/>
                        </a:rPr>
                        <a:t>Eclipse Live</a:t>
                      </a:r>
                      <a:r>
                        <a:rPr lang="en-GB" sz="1000" baseline="0" dirty="0" smtClean="0">
                          <a:solidFill>
                            <a:schemeClr val="tx1"/>
                          </a:solidFill>
                          <a:latin typeface="+mn-lt"/>
                          <a:cs typeface="Calibri" pitchFamily="34" charset="0"/>
                        </a:rPr>
                        <a:t> includes three main elements:</a:t>
                      </a:r>
                    </a:p>
                    <a:p>
                      <a:pPr marL="171450" marR="0"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sz="1000" baseline="0" dirty="0" smtClean="0">
                          <a:solidFill>
                            <a:schemeClr val="tx1"/>
                          </a:solidFill>
                          <a:latin typeface="+mn-lt"/>
                          <a:cs typeface="Calibri" pitchFamily="34" charset="0"/>
                        </a:rPr>
                        <a:t>Risk stratification.</a:t>
                      </a:r>
                    </a:p>
                    <a:p>
                      <a:pPr marL="171450" marR="0"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sz="1000" baseline="0" dirty="0" smtClean="0">
                          <a:solidFill>
                            <a:schemeClr val="tx1"/>
                          </a:solidFill>
                          <a:latin typeface="+mn-lt"/>
                          <a:cs typeface="Calibri" pitchFamily="34" charset="0"/>
                        </a:rPr>
                        <a:t>Integrated care.</a:t>
                      </a:r>
                    </a:p>
                    <a:p>
                      <a:pPr marL="171450" marR="0"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sz="1000" baseline="0" dirty="0" smtClean="0">
                          <a:solidFill>
                            <a:schemeClr val="tx1"/>
                          </a:solidFill>
                          <a:latin typeface="+mn-lt"/>
                          <a:cs typeface="Calibri" pitchFamily="34" charset="0"/>
                        </a:rPr>
                        <a:t>Self-management plans and personalised records.</a:t>
                      </a:r>
                      <a:endParaRPr lang="en-GB" sz="1000" dirty="0" smtClean="0">
                        <a:solidFill>
                          <a:schemeClr val="tx1"/>
                        </a:solidFill>
                        <a:latin typeface="+mn-lt"/>
                        <a:cs typeface="Calibri" pitchFamily="34"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2357786">
                <a:tc>
                  <a:txBody>
                    <a:bodyPr/>
                    <a:lstStyle/>
                    <a:p>
                      <a:r>
                        <a:rPr lang="en-GB" sz="1000" b="1" dirty="0" smtClean="0">
                          <a:solidFill>
                            <a:schemeClr val="tx1"/>
                          </a:solidFill>
                          <a:latin typeface="+mj-lt"/>
                        </a:rPr>
                        <a:t>Why do</a:t>
                      </a:r>
                      <a:r>
                        <a:rPr lang="en-GB" sz="1000" b="1" baseline="0" dirty="0" smtClean="0">
                          <a:solidFill>
                            <a:schemeClr val="tx1"/>
                          </a:solidFill>
                          <a:latin typeface="+mj-lt"/>
                        </a:rPr>
                        <a:t> it?</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000" dirty="0" smtClean="0">
                          <a:solidFill>
                            <a:schemeClr val="tx1"/>
                          </a:solidFill>
                          <a:latin typeface="+mn-lt"/>
                          <a:cs typeface="Calibri" pitchFamily="34" charset="0"/>
                        </a:rPr>
                        <a:t>Eclipse</a:t>
                      </a:r>
                      <a:r>
                        <a:rPr lang="en-GB" sz="1000" baseline="0" dirty="0" smtClean="0">
                          <a:solidFill>
                            <a:schemeClr val="tx1"/>
                          </a:solidFill>
                          <a:latin typeface="+mn-lt"/>
                          <a:cs typeface="Calibri" pitchFamily="34" charset="0"/>
                        </a:rPr>
                        <a:t> Live is intended to reduce the number of preventable deaths from medication-related incidents. It is intended to enable GPs to:</a:t>
                      </a:r>
                    </a:p>
                    <a:p>
                      <a:pPr marL="171450" marR="0" indent="-171450" algn="l" defTabSz="914400" rtl="0" eaLnBrk="1" fontAlgn="auto" latinLnBrk="0" hangingPunct="1">
                        <a:lnSpc>
                          <a:spcPct val="100000"/>
                        </a:lnSpc>
                        <a:spcBef>
                          <a:spcPts val="0"/>
                        </a:spcBef>
                        <a:spcAft>
                          <a:spcPts val="0"/>
                        </a:spcAft>
                        <a:buClr>
                          <a:schemeClr val="accent1"/>
                        </a:buClr>
                        <a:buSzTx/>
                        <a:buFont typeface="Arial" pitchFamily="34" charset="0"/>
                        <a:buChar char="•"/>
                        <a:tabLst/>
                        <a:defRPr/>
                      </a:pPr>
                      <a:r>
                        <a:rPr lang="en-GB" sz="1000" dirty="0" smtClean="0">
                          <a:solidFill>
                            <a:schemeClr val="tx1"/>
                          </a:solidFill>
                          <a:latin typeface="+mn-lt"/>
                          <a:cs typeface="Calibri" pitchFamily="34" charset="0"/>
                        </a:rPr>
                        <a:t>Identify at-risk</a:t>
                      </a:r>
                      <a:r>
                        <a:rPr lang="en-GB" sz="1000" baseline="0" dirty="0" smtClean="0">
                          <a:solidFill>
                            <a:schemeClr val="tx1"/>
                          </a:solidFill>
                          <a:latin typeface="+mn-lt"/>
                          <a:cs typeface="Calibri" pitchFamily="34" charset="0"/>
                        </a:rPr>
                        <a:t> patients.</a:t>
                      </a:r>
                    </a:p>
                    <a:p>
                      <a:pPr marL="171450" marR="0" indent="-171450" algn="l" defTabSz="914400" rtl="0" eaLnBrk="1" fontAlgn="auto" latinLnBrk="0" hangingPunct="1">
                        <a:lnSpc>
                          <a:spcPct val="100000"/>
                        </a:lnSpc>
                        <a:spcBef>
                          <a:spcPts val="0"/>
                        </a:spcBef>
                        <a:spcAft>
                          <a:spcPts val="0"/>
                        </a:spcAft>
                        <a:buClr>
                          <a:schemeClr val="accent1"/>
                        </a:buClr>
                        <a:buSzTx/>
                        <a:buFont typeface="Arial" pitchFamily="34" charset="0"/>
                        <a:buChar char="•"/>
                        <a:tabLst/>
                        <a:defRPr/>
                      </a:pPr>
                      <a:r>
                        <a:rPr lang="en-GB" sz="1000" baseline="0" dirty="0" smtClean="0">
                          <a:solidFill>
                            <a:schemeClr val="tx1"/>
                          </a:solidFill>
                          <a:latin typeface="+mn-lt"/>
                          <a:cs typeface="Calibri" pitchFamily="34" charset="0"/>
                        </a:rPr>
                        <a:t>Identify patients not fulfilling local guidelines.</a:t>
                      </a:r>
                    </a:p>
                    <a:p>
                      <a:pPr marL="171450" marR="0" indent="-171450" algn="l" defTabSz="914400" rtl="0" eaLnBrk="1" fontAlgn="auto" latinLnBrk="0" hangingPunct="1">
                        <a:lnSpc>
                          <a:spcPct val="100000"/>
                        </a:lnSpc>
                        <a:spcBef>
                          <a:spcPts val="0"/>
                        </a:spcBef>
                        <a:spcAft>
                          <a:spcPts val="0"/>
                        </a:spcAft>
                        <a:buClr>
                          <a:schemeClr val="accent1"/>
                        </a:buClr>
                        <a:buSzTx/>
                        <a:buFont typeface="Arial" pitchFamily="34" charset="0"/>
                        <a:buChar char="•"/>
                        <a:tabLst/>
                        <a:defRPr/>
                      </a:pPr>
                      <a:r>
                        <a:rPr lang="en-GB" sz="1000" baseline="0" dirty="0" smtClean="0">
                          <a:solidFill>
                            <a:schemeClr val="tx1"/>
                          </a:solidFill>
                          <a:latin typeface="+mn-lt"/>
                          <a:cs typeface="Calibri" pitchFamily="34" charset="0"/>
                        </a:rPr>
                        <a:t>Undertake performance tracking.</a:t>
                      </a:r>
                    </a:p>
                    <a:p>
                      <a:pPr marL="171450" marR="0" indent="-171450" algn="l" defTabSz="914400" rtl="0" eaLnBrk="1" fontAlgn="auto" latinLnBrk="0" hangingPunct="1">
                        <a:lnSpc>
                          <a:spcPct val="100000"/>
                        </a:lnSpc>
                        <a:spcBef>
                          <a:spcPts val="0"/>
                        </a:spcBef>
                        <a:spcAft>
                          <a:spcPts val="0"/>
                        </a:spcAft>
                        <a:buClr>
                          <a:schemeClr val="accent1"/>
                        </a:buClr>
                        <a:buSzTx/>
                        <a:buFont typeface="Arial" pitchFamily="34" charset="0"/>
                        <a:buChar char="•"/>
                        <a:tabLst/>
                        <a:defRPr/>
                      </a:pPr>
                      <a:r>
                        <a:rPr lang="en-GB" sz="1000" baseline="0" dirty="0" smtClean="0">
                          <a:solidFill>
                            <a:schemeClr val="tx1"/>
                          </a:solidFill>
                          <a:latin typeface="+mn-lt"/>
                          <a:cs typeface="Calibri" pitchFamily="34" charset="0"/>
                        </a:rPr>
                        <a:t>Access formularies, guidelines and contacts.</a:t>
                      </a:r>
                    </a:p>
                    <a:p>
                      <a:pPr marL="0" marR="0" indent="0" algn="l" defTabSz="914400" rtl="0" eaLnBrk="1" fontAlgn="auto" latinLnBrk="0" hangingPunct="1">
                        <a:lnSpc>
                          <a:spcPct val="100000"/>
                        </a:lnSpc>
                        <a:spcBef>
                          <a:spcPts val="0"/>
                        </a:spcBef>
                        <a:spcAft>
                          <a:spcPts val="0"/>
                        </a:spcAft>
                        <a:buClr>
                          <a:schemeClr val="accent1"/>
                        </a:buClr>
                        <a:buSzTx/>
                        <a:buFont typeface="Arial" pitchFamily="34" charset="0"/>
                        <a:buNone/>
                        <a:tabLst/>
                        <a:defRPr/>
                      </a:pPr>
                      <a:endParaRPr lang="en-GB" sz="1000" baseline="0" dirty="0" smtClean="0">
                        <a:solidFill>
                          <a:schemeClr val="tx1"/>
                        </a:solidFill>
                        <a:latin typeface="+mn-lt"/>
                        <a:cs typeface="Calibri"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000" baseline="0" dirty="0" smtClean="0">
                          <a:solidFill>
                            <a:schemeClr val="tx1"/>
                          </a:solidFill>
                          <a:latin typeface="+mn-lt"/>
                          <a:cs typeface="Calibri" pitchFamily="34" charset="0"/>
                        </a:rPr>
                        <a:t>Eclipse Live generates lists of patients and virtual wards, which can be visited electronically by specialists or community teams. By analysing millions of calculations on each patient every night it continually identify at-risk patients.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baseline="0" dirty="0" smtClean="0">
                        <a:solidFill>
                          <a:schemeClr val="tx1"/>
                        </a:solidFill>
                        <a:latin typeface="+mn-lt"/>
                        <a:cs typeface="Calibri"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000" baseline="0" dirty="0" smtClean="0">
                          <a:solidFill>
                            <a:schemeClr val="tx1"/>
                          </a:solidFill>
                          <a:latin typeface="+mn-lt"/>
                          <a:cs typeface="Calibri" pitchFamily="34" charset="0"/>
                        </a:rPr>
                        <a:t>Although not fully impact assessed, initial studies indicate significant reductions in admissions in those practices that use the system</a:t>
                      </a:r>
                      <a:r>
                        <a:rPr lang="en-GB" sz="1000" baseline="30000" dirty="0" smtClean="0">
                          <a:solidFill>
                            <a:schemeClr val="tx1"/>
                          </a:solidFill>
                          <a:latin typeface="+mn-lt"/>
                          <a:cs typeface="Calibri" pitchFamily="34" charset="0"/>
                        </a:rPr>
                        <a:t>2</a:t>
                      </a:r>
                      <a:r>
                        <a:rPr lang="en-GB" sz="1000" baseline="0" dirty="0" smtClean="0">
                          <a:solidFill>
                            <a:schemeClr val="tx1"/>
                          </a:solidFill>
                          <a:latin typeface="+mn-lt"/>
                          <a:cs typeface="Calibri" pitchFamily="34" charset="0"/>
                        </a:rPr>
                        <a:t>. It is in the process of being formally appraised for its ability to prevent emergency admissions from medicine-related events.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000" baseline="0" dirty="0" smtClean="0">
                        <a:solidFill>
                          <a:schemeClr val="tx1"/>
                        </a:solidFill>
                        <a:latin typeface="+mn-lt"/>
                        <a:cs typeface="Calibri"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000" baseline="0" dirty="0" smtClean="0">
                          <a:solidFill>
                            <a:schemeClr val="tx1"/>
                          </a:solidFill>
                          <a:latin typeface="+mn-lt"/>
                          <a:cs typeface="Calibri" pitchFamily="34" charset="0"/>
                        </a:rPr>
                        <a:t>It should be noted that the impacts of this intervention are derived from literature from the system provider; in the absence of an independent impact assessment this should be borne in mind as a potential limitation.</a:t>
                      </a:r>
                      <a:endParaRPr lang="en-GB" sz="1000" dirty="0" smtClean="0">
                        <a:solidFill>
                          <a:schemeClr val="tx1"/>
                        </a:solidFill>
                        <a:latin typeface="+mn-lt"/>
                        <a:cs typeface="Calibri" pitchFamily="34"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653362">
                <a:tc>
                  <a:txBody>
                    <a:bodyPr/>
                    <a:lstStyle/>
                    <a:p>
                      <a:r>
                        <a:rPr lang="en-GB" sz="1000" b="1" dirty="0" smtClean="0">
                          <a:solidFill>
                            <a:schemeClr val="tx1"/>
                          </a:solidFill>
                          <a:latin typeface="+mj-lt"/>
                        </a:rPr>
                        <a:t>The opportunity</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000" dirty="0" smtClean="0">
                          <a:solidFill>
                            <a:schemeClr val="tx1"/>
                          </a:solidFill>
                          <a:latin typeface="+mn-lt"/>
                          <a:cs typeface="Calibri" pitchFamily="34" charset="0"/>
                        </a:rPr>
                        <a:t>According to the Eclipse Live impact assessment,</a:t>
                      </a:r>
                      <a:r>
                        <a:rPr lang="en-GB" sz="1000" baseline="0" dirty="0" smtClean="0">
                          <a:solidFill>
                            <a:schemeClr val="tx1"/>
                          </a:solidFill>
                          <a:latin typeface="+mn-lt"/>
                          <a:cs typeface="Calibri" pitchFamily="34" charset="0"/>
                        </a:rPr>
                        <a:t> in 2010 there were 4.9 million emergency admissions, costing the NHS £8.8bn. Research has suggested that 6-7% of emergency admissions are related to medication, and 60% of these incidents are preventable</a:t>
                      </a:r>
                      <a:r>
                        <a:rPr lang="en-GB" sz="1000" baseline="30000" dirty="0" smtClean="0">
                          <a:solidFill>
                            <a:schemeClr val="tx1"/>
                          </a:solidFill>
                          <a:latin typeface="+mn-lt"/>
                          <a:cs typeface="Calibri" pitchFamily="34" charset="0"/>
                        </a:rPr>
                        <a:t>2</a:t>
                      </a:r>
                      <a:r>
                        <a:rPr lang="en-GB" sz="1000" baseline="0" dirty="0" smtClean="0">
                          <a:solidFill>
                            <a:schemeClr val="tx1"/>
                          </a:solidFill>
                          <a:latin typeface="+mn-lt"/>
                          <a:cs typeface="Calibri" pitchFamily="34" charset="0"/>
                        </a:rPr>
                        <a:t>. At a cost per admission of £5,000, this represents a potential opportunity to save around £1bn if a reliable system could be implemented to identify at-risk patients before they were admitted.</a:t>
                      </a:r>
                      <a:endParaRPr lang="en-GB" sz="1000" dirty="0" smtClean="0">
                        <a:solidFill>
                          <a:schemeClr val="tx1"/>
                        </a:solidFill>
                        <a:latin typeface="+mn-lt"/>
                        <a:cs typeface="Calibri" pitchFamily="34"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bl>
          </a:graphicData>
        </a:graphic>
      </p:graphicFrame>
      <p:pic>
        <p:nvPicPr>
          <p:cNvPr id="10" name="Picture 3" descr="\\Cagmasrv1\sso$\Gestion_Deloitte\Global_Brand\- Templates\Icons\Iconography Deloitte\Icon_Computer_chip_Blu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355" y="81680"/>
            <a:ext cx="339126" cy="23600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58775" y="6537709"/>
            <a:ext cx="8393945" cy="215444"/>
          </a:xfrm>
          <a:prstGeom prst="rect">
            <a:avLst/>
          </a:prstGeom>
        </p:spPr>
        <p:txBody>
          <a:bodyPr wrap="square">
            <a:spAutoFit/>
          </a:bodyPr>
          <a:lstStyle/>
          <a:p>
            <a:r>
              <a:rPr lang="en-GB" sz="800" b="1" dirty="0">
                <a:solidFill>
                  <a:prstClr val="black"/>
                </a:solidFill>
              </a:rPr>
              <a:t>(1</a:t>
            </a:r>
            <a:r>
              <a:rPr lang="en-GB" sz="800" dirty="0">
                <a:solidFill>
                  <a:prstClr val="black"/>
                </a:solidFill>
              </a:rPr>
              <a:t>) ‘Eclipse Live impact assessment</a:t>
            </a:r>
            <a:r>
              <a:rPr lang="en-GB" sz="800" b="1" dirty="0">
                <a:solidFill>
                  <a:prstClr val="black"/>
                </a:solidFill>
              </a:rPr>
              <a:t>’ (2013) (2) </a:t>
            </a:r>
            <a:r>
              <a:rPr lang="en-GB" sz="800" dirty="0">
                <a:solidFill>
                  <a:prstClr val="black"/>
                </a:solidFill>
              </a:rPr>
              <a:t>Value Health. 2011 Jan; 14(1):34-40.) HARM: Preventable hospital admissions related to medication</a:t>
            </a:r>
          </a:p>
        </p:txBody>
      </p:sp>
    </p:spTree>
    <p:extLst>
      <p:ext uri="{BB962C8B-B14F-4D97-AF65-F5344CB8AC3E}">
        <p14:creationId xmlns:p14="http://schemas.microsoft.com/office/powerpoint/2010/main" val="236268698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9785716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609"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120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a:t>Key leads and further reading: </a:t>
            </a:r>
            <a:r>
              <a:rPr lang="en-GB" sz="2000" dirty="0" smtClean="0"/>
              <a:t>safe use of medicines</a:t>
            </a:r>
            <a:endParaRPr lang="en-GB" sz="2000" dirty="0"/>
          </a:p>
        </p:txBody>
      </p:sp>
      <p:sp>
        <p:nvSpPr>
          <p:cNvPr id="17"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67</a:t>
            </a:fld>
            <a:endParaRPr lang="en-GB" dirty="0">
              <a:solidFill>
                <a:prstClr val="black"/>
              </a:solidFill>
            </a:endParaRPr>
          </a:p>
        </p:txBody>
      </p:sp>
      <p:sp>
        <p:nvSpPr>
          <p:cNvPr id="9" name="Rectangle 8"/>
          <p:cNvSpPr/>
          <p:nvPr/>
        </p:nvSpPr>
        <p:spPr>
          <a:xfrm>
            <a:off x="655199" y="1577839"/>
            <a:ext cx="8152358" cy="113108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200" b="1" dirty="0">
                <a:solidFill>
                  <a:prstClr val="black"/>
                </a:solidFill>
              </a:rPr>
              <a:t>Further reading</a:t>
            </a:r>
          </a:p>
          <a:p>
            <a:pPr>
              <a:spcAft>
                <a:spcPts val="600"/>
              </a:spcAft>
            </a:pPr>
            <a:r>
              <a:rPr lang="en-GB" sz="1200" dirty="0">
                <a:solidFill>
                  <a:prstClr val="black"/>
                </a:solidFill>
              </a:rPr>
              <a:t>This intervention is based on the following sources:</a:t>
            </a:r>
          </a:p>
          <a:p>
            <a:pPr marL="171450" indent="-171450">
              <a:spcAft>
                <a:spcPts val="600"/>
              </a:spcAft>
              <a:buFont typeface="Arial" panose="020B0604020202020204" pitchFamily="34" charset="0"/>
              <a:buChar char="•"/>
            </a:pPr>
            <a:r>
              <a:rPr lang="en-GB" sz="1200" dirty="0">
                <a:solidFill>
                  <a:prstClr val="black"/>
                </a:solidFill>
              </a:rPr>
              <a:t>‘Eclipse Live impact assessment’ (2013)</a:t>
            </a:r>
          </a:p>
          <a:p>
            <a:pPr marL="171450" indent="-171450">
              <a:spcAft>
                <a:spcPts val="600"/>
              </a:spcAft>
              <a:buFont typeface="Arial" panose="020B0604020202020204" pitchFamily="34" charset="0"/>
              <a:buChar char="•"/>
            </a:pPr>
            <a:r>
              <a:rPr lang="en-GB" sz="1200" dirty="0">
                <a:solidFill>
                  <a:prstClr val="black"/>
                </a:solidFill>
                <a:hlinkClick r:id="rId8"/>
              </a:rPr>
              <a:t>www.eclipsesolutions.org</a:t>
            </a:r>
            <a:endParaRPr lang="en-GB" sz="1200" dirty="0">
              <a:solidFill>
                <a:prstClr val="black"/>
              </a:solidFill>
            </a:endParaRPr>
          </a:p>
          <a:p>
            <a:pPr>
              <a:spcAft>
                <a:spcPts val="600"/>
              </a:spcAft>
            </a:pPr>
            <a:endParaRPr lang="en-GB" sz="1200" dirty="0">
              <a:solidFill>
                <a:prstClr val="black"/>
              </a:solidFill>
            </a:endParaRPr>
          </a:p>
          <a:p>
            <a:pPr>
              <a:spcAft>
                <a:spcPts val="600"/>
              </a:spcAft>
              <a:defRPr/>
            </a:pPr>
            <a:endParaRPr lang="en-GB" sz="1200" dirty="0">
              <a:solidFill>
                <a:prstClr val="black"/>
              </a:solidFill>
              <a:cs typeface="Arial" charset="0"/>
            </a:endParaRPr>
          </a:p>
          <a:p>
            <a:pPr marL="171450" indent="-171450">
              <a:buFont typeface="Arial" pitchFamily="34" charset="0"/>
              <a:buChar char="•"/>
              <a:defRPr/>
            </a:pPr>
            <a:endParaRPr lang="en-GB" sz="1200" dirty="0">
              <a:solidFill>
                <a:prstClr val="black"/>
              </a:solidFill>
            </a:endParaRPr>
          </a:p>
          <a:p>
            <a:endParaRPr lang="en-GB" dirty="0">
              <a:solidFill>
                <a:prstClr val="black"/>
              </a:solidFill>
            </a:endParaRPr>
          </a:p>
        </p:txBody>
      </p:sp>
      <p:pic>
        <p:nvPicPr>
          <p:cNvPr id="11" name="Picture 6" descr="\\Cagmasrv1\sso$\Gestion_Deloitte\Global_Brand\- Templates\Icons\Iconography Deloitte\Icons Color Library\Icon_Book_LBLu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2603" y="1597175"/>
            <a:ext cx="502841" cy="456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agmasrv1\sso$\Gestion_Deloitte\Global_Brand\- Templates\Icons\Iconography Deloitte\Icon_Computer_chip_Blu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355" y="81680"/>
            <a:ext cx="339126" cy="23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5808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6059772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677"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120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The early adopter interventions</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68</a:t>
            </a:fld>
            <a:endParaRPr lang="en-GB" dirty="0">
              <a:solidFill>
                <a:prstClr val="black"/>
              </a:solidFill>
            </a:endParaRPr>
          </a:p>
        </p:txBody>
      </p:sp>
      <p:sp>
        <p:nvSpPr>
          <p:cNvPr id="94" name="TextBox 93"/>
          <p:cNvSpPr txBox="1"/>
          <p:nvPr/>
        </p:nvSpPr>
        <p:spPr>
          <a:xfrm>
            <a:off x="968991" y="1077505"/>
            <a:ext cx="8044380" cy="5093702"/>
          </a:xfrm>
          <a:prstGeom prst="rect">
            <a:avLst/>
          </a:prstGeom>
          <a:noFill/>
        </p:spPr>
        <p:txBody>
          <a:bodyPr wrap="square" lIns="0" tIns="0" rIns="0" bIns="0" rtlCol="0">
            <a:spAutoFit/>
          </a:bodyPr>
          <a:lstStyle/>
          <a:p>
            <a:pPr marL="180975" indent="-180975">
              <a:spcAft>
                <a:spcPts val="300"/>
              </a:spcAft>
              <a:buAutoNum type="arabicPeriod"/>
              <a:defRPr/>
            </a:pPr>
            <a:r>
              <a:rPr lang="en-GB" sz="1200" b="1" dirty="0">
                <a:solidFill>
                  <a:srgbClr val="FFFFFF">
                    <a:lumMod val="75000"/>
                  </a:srgbClr>
                </a:solidFill>
              </a:rPr>
              <a:t>Cancer screening programme</a:t>
            </a:r>
            <a:endParaRPr lang="en-US" sz="1200" b="1" dirty="0">
              <a:solidFill>
                <a:srgbClr val="FFFFFF">
                  <a:lumMod val="75000"/>
                </a:srgbClr>
              </a:solidFill>
            </a:endParaRPr>
          </a:p>
          <a:p>
            <a:pPr>
              <a:spcAft>
                <a:spcPts val="300"/>
              </a:spcAft>
              <a:defRPr/>
            </a:pPr>
            <a:endParaRPr lang="en-US" sz="1200" b="1" dirty="0" smtClean="0">
              <a:solidFill>
                <a:srgbClr val="FFFFFF">
                  <a:lumMod val="75000"/>
                </a:srgbClr>
              </a:solidFill>
            </a:endParaRPr>
          </a:p>
          <a:p>
            <a:pPr>
              <a:spcAft>
                <a:spcPts val="300"/>
              </a:spcAft>
              <a:defRPr/>
            </a:pPr>
            <a:r>
              <a:rPr lang="en-US" sz="1200" b="1" dirty="0" smtClean="0">
                <a:solidFill>
                  <a:srgbClr val="FFFFFF">
                    <a:lumMod val="75000"/>
                  </a:srgbClr>
                </a:solidFill>
              </a:rPr>
              <a:t>2. GP </a:t>
            </a:r>
            <a:r>
              <a:rPr lang="en-US" sz="1200" b="1" dirty="0" err="1" smtClean="0">
                <a:solidFill>
                  <a:srgbClr val="FFFFFF">
                    <a:lumMod val="75000"/>
                  </a:srgbClr>
                </a:solidFill>
              </a:rPr>
              <a:t>tele</a:t>
            </a:r>
            <a:r>
              <a:rPr lang="en-US" sz="1200" b="1" dirty="0" smtClean="0">
                <a:solidFill>
                  <a:srgbClr val="FFFFFF">
                    <a:lumMod val="75000"/>
                  </a:srgbClr>
                </a:solidFill>
              </a:rPr>
              <a:t>-consultation</a:t>
            </a:r>
            <a:endParaRPr lang="en-US" sz="1200" b="1" dirty="0">
              <a:solidFill>
                <a:srgbClr val="FFFFFF">
                  <a:lumMod val="75000"/>
                </a:srgbClr>
              </a:solidFill>
            </a:endParaRPr>
          </a:p>
          <a:p>
            <a:pPr>
              <a:spcAft>
                <a:spcPts val="300"/>
              </a:spcAft>
              <a:defRPr/>
            </a:pPr>
            <a:endParaRPr lang="en-US" sz="1200" b="1" dirty="0">
              <a:solidFill>
                <a:srgbClr val="FFFFFF">
                  <a:lumMod val="75000"/>
                </a:srgbClr>
              </a:solidFill>
            </a:endParaRPr>
          </a:p>
          <a:p>
            <a:pPr>
              <a:spcAft>
                <a:spcPts val="300"/>
              </a:spcAft>
            </a:pPr>
            <a:r>
              <a:rPr lang="en-GB" sz="1200" b="1" dirty="0" smtClean="0">
                <a:solidFill>
                  <a:srgbClr val="FFFFFF">
                    <a:lumMod val="75000"/>
                  </a:srgbClr>
                </a:solidFill>
                <a:cs typeface="Arial" charset="0"/>
              </a:rPr>
              <a:t>3. </a:t>
            </a:r>
            <a:r>
              <a:rPr lang="en-GB" sz="1200" b="1" dirty="0">
                <a:solidFill>
                  <a:srgbClr val="FFFFFF">
                    <a:lumMod val="75000"/>
                  </a:srgbClr>
                </a:solidFill>
                <a:cs typeface="Arial" charset="0"/>
              </a:rPr>
              <a:t>Medicines o</a:t>
            </a:r>
            <a:r>
              <a:rPr lang="en-GB" sz="1200" b="1" dirty="0" smtClean="0">
                <a:solidFill>
                  <a:srgbClr val="FFFFFF">
                    <a:lumMod val="75000"/>
                  </a:srgbClr>
                </a:solidFill>
                <a:cs typeface="Arial" charset="0"/>
              </a:rPr>
              <a:t>ptimisation</a:t>
            </a:r>
            <a:endParaRPr lang="en-GB" sz="1200" b="1" dirty="0">
              <a:solidFill>
                <a:srgbClr val="FFFFFF">
                  <a:lumMod val="75000"/>
                </a:srgbClr>
              </a:solidFill>
              <a:cs typeface="Arial" charset="0"/>
            </a:endParaRP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4. </a:t>
            </a:r>
            <a:r>
              <a:rPr lang="en-GB" sz="1200" b="1" dirty="0">
                <a:solidFill>
                  <a:srgbClr val="FFFFFF">
                    <a:lumMod val="75000"/>
                  </a:srgbClr>
                </a:solidFill>
              </a:rPr>
              <a:t>Safe and appropriate use of medicines </a:t>
            </a:r>
            <a:endParaRPr lang="en-US" sz="1200" b="1" dirty="0">
              <a:solidFill>
                <a:srgbClr val="FFFFFF">
                  <a:lumMod val="75000"/>
                </a:srgbClr>
              </a:solidFill>
            </a:endParaRPr>
          </a:p>
          <a:p>
            <a:pPr>
              <a:spcAft>
                <a:spcPts val="300"/>
              </a:spcAft>
              <a:defRPr/>
            </a:pPr>
            <a:endParaRPr lang="en-US" sz="1200" b="1" dirty="0">
              <a:solidFill>
                <a:srgbClr val="FFFFFF">
                  <a:lumMod val="75000"/>
                </a:srgbClr>
              </a:solidFill>
            </a:endParaRPr>
          </a:p>
          <a:p>
            <a:pPr>
              <a:spcAft>
                <a:spcPts val="300"/>
              </a:spcAft>
              <a:defRPr/>
            </a:pPr>
            <a:r>
              <a:rPr lang="en-US" sz="1200" b="1" dirty="0">
                <a:solidFill>
                  <a:srgbClr val="00ADC6"/>
                </a:solidFill>
              </a:rPr>
              <a:t>5. Acute </a:t>
            </a:r>
            <a:r>
              <a:rPr lang="en-US" sz="1200" b="1" dirty="0" smtClean="0">
                <a:solidFill>
                  <a:srgbClr val="00ADC6"/>
                </a:solidFill>
              </a:rPr>
              <a:t>visiting </a:t>
            </a:r>
            <a:r>
              <a:rPr lang="en-US" sz="1200" b="1" dirty="0">
                <a:solidFill>
                  <a:srgbClr val="00ADC6"/>
                </a:solidFill>
              </a:rPr>
              <a:t>s</a:t>
            </a:r>
            <a:r>
              <a:rPr lang="en-US" sz="1200" b="1" dirty="0" smtClean="0">
                <a:solidFill>
                  <a:srgbClr val="00ADC6"/>
                </a:solidFill>
              </a:rPr>
              <a:t>ervice </a:t>
            </a:r>
            <a:endParaRPr lang="en-US" sz="1200" b="1" dirty="0">
              <a:solidFill>
                <a:srgbClr val="00ADC6"/>
              </a:solidFill>
            </a:endParaRP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6. Reducing urgent care demand</a:t>
            </a:r>
            <a:endParaRPr lang="en-US" sz="1200" b="1" dirty="0">
              <a:solidFill>
                <a:srgbClr val="FFFFFF">
                  <a:lumMod val="75000"/>
                </a:srgbClr>
              </a:solidFill>
            </a:endParaRP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7. </a:t>
            </a:r>
            <a:r>
              <a:rPr lang="en-GB" sz="1200" b="1" dirty="0">
                <a:solidFill>
                  <a:srgbClr val="FFFFFF">
                    <a:lumMod val="75000"/>
                  </a:srgbClr>
                </a:solidFill>
              </a:rPr>
              <a:t>24-hour asthma services for children and young people</a:t>
            </a: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8. </a:t>
            </a:r>
            <a:r>
              <a:rPr lang="en-US" sz="1200" b="1" dirty="0">
                <a:solidFill>
                  <a:srgbClr val="FFFFFF">
                    <a:lumMod val="75000"/>
                  </a:srgbClr>
                </a:solidFill>
              </a:rPr>
              <a:t>Service </a:t>
            </a:r>
            <a:r>
              <a:rPr lang="en-US" sz="1200" b="1" dirty="0" smtClean="0">
                <a:solidFill>
                  <a:srgbClr val="FFFFFF">
                    <a:lumMod val="75000"/>
                  </a:srgbClr>
                </a:solidFill>
              </a:rPr>
              <a:t>user </a:t>
            </a:r>
            <a:r>
              <a:rPr lang="en-US" sz="1200" b="1" dirty="0">
                <a:solidFill>
                  <a:srgbClr val="FFFFFF">
                    <a:lumMod val="75000"/>
                  </a:srgbClr>
                </a:solidFill>
              </a:rPr>
              <a:t>n</a:t>
            </a:r>
            <a:r>
              <a:rPr lang="en-US" sz="1200" b="1" dirty="0" smtClean="0">
                <a:solidFill>
                  <a:srgbClr val="FFFFFF">
                    <a:lumMod val="75000"/>
                  </a:srgbClr>
                </a:solidFill>
              </a:rPr>
              <a:t>etwork</a:t>
            </a: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9. Reducing elective Caesarean section</a:t>
            </a:r>
            <a:endParaRPr lang="en-US" sz="1200" b="1" dirty="0">
              <a:solidFill>
                <a:srgbClr val="FFFFFF">
                  <a:lumMod val="75000"/>
                </a:srgbClr>
              </a:solidFill>
            </a:endParaRPr>
          </a:p>
          <a:p>
            <a:pPr>
              <a:spcAft>
                <a:spcPts val="300"/>
              </a:spcAft>
              <a:defRPr/>
            </a:pPr>
            <a:endParaRPr lang="en-US" sz="1200" b="1" dirty="0">
              <a:solidFill>
                <a:srgbClr val="FFFFFF">
                  <a:lumMod val="75000"/>
                </a:srgbClr>
              </a:solidFill>
            </a:endParaRPr>
          </a:p>
          <a:p>
            <a:pPr>
              <a:spcAft>
                <a:spcPts val="300"/>
              </a:spcAft>
            </a:pPr>
            <a:r>
              <a:rPr lang="en-GB" sz="1200" b="1" dirty="0" smtClean="0">
                <a:solidFill>
                  <a:srgbClr val="FFFFFF">
                    <a:lumMod val="75000"/>
                  </a:srgbClr>
                </a:solidFill>
                <a:cs typeface="Arial" charset="0"/>
              </a:rPr>
              <a:t>10. </a:t>
            </a:r>
            <a:r>
              <a:rPr lang="en-GB" sz="1200" b="1" dirty="0">
                <a:solidFill>
                  <a:srgbClr val="FFFFFF">
                    <a:lumMod val="75000"/>
                  </a:srgbClr>
                </a:solidFill>
                <a:cs typeface="Arial" charset="0"/>
              </a:rPr>
              <a:t>Acute stroke services</a:t>
            </a: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11. </a:t>
            </a:r>
            <a:r>
              <a:rPr lang="en-GB" sz="1200" b="1" dirty="0">
                <a:solidFill>
                  <a:srgbClr val="FFFFFF">
                    <a:lumMod val="75000"/>
                  </a:srgbClr>
                </a:solidFill>
                <a:cs typeface="Arial" charset="0"/>
              </a:rPr>
              <a:t>Integration of health and social care for older people</a:t>
            </a:r>
          </a:p>
          <a:p>
            <a:pPr>
              <a:spcAft>
                <a:spcPts val="300"/>
              </a:spcAft>
              <a:defRPr/>
            </a:pPr>
            <a:endParaRPr lang="en-GB" sz="1200" b="1" dirty="0">
              <a:solidFill>
                <a:srgbClr val="FFFFFF">
                  <a:lumMod val="75000"/>
                </a:srgbClr>
              </a:solidFill>
              <a:cs typeface="Arial" charset="0"/>
            </a:endParaRPr>
          </a:p>
          <a:p>
            <a:pPr>
              <a:spcAft>
                <a:spcPts val="300"/>
              </a:spcAft>
              <a:defRPr/>
            </a:pPr>
            <a:r>
              <a:rPr lang="en-GB" sz="1200" b="1" dirty="0" smtClean="0">
                <a:solidFill>
                  <a:srgbClr val="FFFFFF">
                    <a:lumMod val="75000"/>
                  </a:srgbClr>
                </a:solidFill>
                <a:cs typeface="Arial" charset="0"/>
              </a:rPr>
              <a:t>12. </a:t>
            </a:r>
            <a:r>
              <a:rPr lang="en-GB" sz="1200" b="1" dirty="0">
                <a:solidFill>
                  <a:srgbClr val="FFFFFF">
                    <a:lumMod val="75000"/>
                  </a:srgbClr>
                </a:solidFill>
              </a:rPr>
              <a:t>Electronic Palliative Care Coordination Systems (</a:t>
            </a:r>
            <a:r>
              <a:rPr lang="en-GB" sz="1200" b="1" dirty="0" err="1">
                <a:solidFill>
                  <a:srgbClr val="FFFFFF">
                    <a:lumMod val="75000"/>
                  </a:srgbClr>
                </a:solidFill>
              </a:rPr>
              <a:t>EPaCCS</a:t>
            </a:r>
            <a:r>
              <a:rPr lang="en-GB" sz="1200" b="1" dirty="0">
                <a:solidFill>
                  <a:srgbClr val="FFFFFF">
                    <a:lumMod val="75000"/>
                  </a:srgbClr>
                </a:solidFill>
              </a:rPr>
              <a:t>)</a:t>
            </a:r>
          </a:p>
        </p:txBody>
      </p:sp>
      <p:pic>
        <p:nvPicPr>
          <p:cNvPr id="25" name="Picture 4" descr="\\Cagmasrv1\sso$\Gestion_Deloitte\Global_Brand\- Templates\Icons\Iconography Deloitte\Icon_DNA_LBlue.png"/>
          <p:cNvPicPr>
            <a:picLocks noChangeAspect="1" noChangeArrowheads="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9446" y="1016188"/>
            <a:ext cx="172185" cy="32583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Cagmasrv1\sso$\Gestion_Deloitte\Global_Brand\- Templates\Icons\Iconography Deloitte\Icon_Magnifying_glass_Green.png"/>
          <p:cNvPicPr>
            <a:picLocks noChangeAspect="1" noChangeArrowheads="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6423" y="1934759"/>
            <a:ext cx="258230" cy="25823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agmasrv1\sso$\Gestion_Deloitte\Global_Brand\- Templates\Icons\Iconography Deloitte\Icon_Computer_chip_Blue.png"/>
          <p:cNvPicPr>
            <a:picLocks noChangeAspect="1" noChangeArrowheads="1"/>
          </p:cNvPicPr>
          <p:nvPr/>
        </p:nvPicPr>
        <p:blipFill>
          <a:blip r:embed="rId10" cstate="print">
            <a:lum bright="70000" contrast="-7000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24096" y="2399100"/>
            <a:ext cx="282885" cy="19686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Cagmasrv1\sso$\Gestion_Deloitte\Global_Brand\- Templates\Icons\Iconography Deloitte\Icon_Scooter_Green.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4268" y="2825908"/>
            <a:ext cx="322541" cy="21005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Cagmasrv1\sso$\Gestion_Deloitte\Global_Brand\- Templates\Icons\Iconography Deloitte\Icon_Clock_DarkGreen.png"/>
          <p:cNvPicPr>
            <a:picLocks noChangeAspect="1" noChangeArrowheads="1"/>
          </p:cNvPicPr>
          <p:nvPr/>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9076" y="3706702"/>
            <a:ext cx="232925" cy="23292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1" descr="C:\Users\jsauvageau\Desktop\Untitled-2.png"/>
          <p:cNvPicPr>
            <a:picLocks noChangeAspect="1" noChangeArrowheads="1"/>
          </p:cNvPicPr>
          <p:nvPr/>
        </p:nvPicPr>
        <p:blipFill>
          <a:blip r:embed="rId1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6684" y="4150761"/>
            <a:ext cx="237708" cy="2139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agmasrv1\sso$\Gestion_Deloitte\Global_Brand\- Templates\Icons\Iconography Deloitte\Icon_Ambulance_LGreen.png"/>
          <p:cNvPicPr>
            <a:picLocks noChangeAspect="1" noChangeArrowheads="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6858" y="5063708"/>
            <a:ext cx="297360" cy="20582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1" descr="C:\Users\jsauvageau\Desktop\1.png"/>
          <p:cNvPicPr>
            <a:picLocks noChangeAspect="1" noChangeArrowheads="1"/>
          </p:cNvPicPr>
          <p:nvPr/>
        </p:nvPicPr>
        <p:blipFill>
          <a:blip r:embed="rId1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1471" y="5487293"/>
            <a:ext cx="228135" cy="25713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3" descr="C:\Users\jsauvageau\Desktop\3.png"/>
          <p:cNvPicPr>
            <a:picLocks noChangeAspect="1" noChangeArrowheads="1"/>
          </p:cNvPicPr>
          <p:nvPr/>
        </p:nvPicPr>
        <p:blipFill>
          <a:blip r:embed="rId1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5541" y="5931728"/>
            <a:ext cx="279995" cy="23367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3" descr="C:\Users\jsauvageau\Desktop\4.png"/>
          <p:cNvPicPr>
            <a:picLocks noChangeAspect="1" noChangeArrowheads="1"/>
          </p:cNvPicPr>
          <p:nvPr/>
        </p:nvPicPr>
        <p:blipFill>
          <a:blip r:embed="rId1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337" y="1520409"/>
            <a:ext cx="216403" cy="2164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Cagmasrv1\sso$\Gestion_Deloitte\Global_Brand\- Templates\Icons\Iconography Deloitte\Icon_Traffic_signal_LGreen.png"/>
          <p:cNvPicPr>
            <a:picLocks noChangeArrowheads="1"/>
          </p:cNvPicPr>
          <p:nvPr/>
        </p:nvPicPr>
        <p:blipFill>
          <a:blip r:embed="rId19" cstate="print">
            <a:duotone>
              <a:schemeClr val="accent3">
                <a:shade val="45000"/>
                <a:satMod val="135000"/>
              </a:schemeClr>
              <a:prstClr val="white"/>
            </a:duotone>
            <a:extLst>
              <a:ext uri="{BEBA8EAE-BF5A-486C-A8C5-ECC9F3942E4B}">
                <a14:imgProps xmlns:a14="http://schemas.microsoft.com/office/drawing/2010/main">
                  <a14:imgLayer r:embed="rId20">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16447" y="3240470"/>
            <a:ext cx="98182" cy="29506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Cagmasrv1\sso$\Gestion_Deloitte\Global_Brand\- Templates\Icons\Iconography Deloitte\Icon_People_woman_MBlue.png"/>
          <p:cNvPicPr>
            <a:picLocks noChangeAspect="1" noChangeArrowheads="1"/>
          </p:cNvPicPr>
          <p:nvPr/>
        </p:nvPicPr>
        <p:blipFill>
          <a:blip r:embed="rId21" cstate="print">
            <a:duotone>
              <a:schemeClr val="accent3">
                <a:shade val="45000"/>
                <a:satMod val="135000"/>
              </a:schemeClr>
              <a:prstClr val="white"/>
            </a:duotone>
            <a:extLst>
              <a:ext uri="{BEBA8EAE-BF5A-486C-A8C5-ECC9F3942E4B}">
                <a14:imgProps xmlns:a14="http://schemas.microsoft.com/office/drawing/2010/main">
                  <a14:imgLayer r:embed="rId22">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82678" y="4586044"/>
            <a:ext cx="165721" cy="275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7182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42926516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70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Overview</a:t>
            </a:r>
            <a:r>
              <a:rPr lang="en-GB" sz="2000" dirty="0"/>
              <a:t>: Acute </a:t>
            </a:r>
            <a:r>
              <a:rPr lang="en-GB" sz="2000" dirty="0" smtClean="0"/>
              <a:t>visiting </a:t>
            </a:r>
            <a:r>
              <a:rPr lang="en-GB" dirty="0"/>
              <a:t>s</a:t>
            </a:r>
            <a:r>
              <a:rPr lang="en-GB" sz="2000" dirty="0" smtClean="0"/>
              <a:t>ervice </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69</a:t>
            </a:fld>
            <a:endParaRPr lang="en-GB">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705730443"/>
              </p:ext>
            </p:extLst>
          </p:nvPr>
        </p:nvGraphicFramePr>
        <p:xfrm>
          <a:off x="358775" y="1342002"/>
          <a:ext cx="8391600" cy="47244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81600"/>
                <a:gridCol w="7110000"/>
              </a:tblGrid>
              <a:tr h="159776">
                <a:tc>
                  <a:txBody>
                    <a:bodyPr/>
                    <a:lstStyle/>
                    <a:p>
                      <a:r>
                        <a:rPr lang="en-GB" sz="1000" dirty="0" smtClean="0">
                          <a:solidFill>
                            <a:schemeClr val="tx1"/>
                          </a:solidFill>
                          <a:latin typeface="+mj-lt"/>
                        </a:rPr>
                        <a:t>Intervention name</a:t>
                      </a:r>
                      <a:endParaRPr lang="en-GB" sz="1000"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tx1"/>
                          </a:solidFill>
                        </a:rPr>
                        <a:t>Acute Visiting Service (St Helens CCG)</a:t>
                      </a:r>
                      <a:endParaRPr lang="en-GB" sz="1000" b="0" dirty="0" smtClean="0">
                        <a:solidFill>
                          <a:schemeClr val="tx1"/>
                        </a:solidFill>
                        <a:latin typeface="+mj-lt"/>
                        <a:cs typeface="Arial"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766503">
                <a:tc>
                  <a:txBody>
                    <a:bodyPr/>
                    <a:lstStyle/>
                    <a:p>
                      <a:r>
                        <a:rPr lang="en-GB" sz="1000" b="1" dirty="0" smtClean="0">
                          <a:solidFill>
                            <a:schemeClr val="tx1"/>
                          </a:solidFill>
                          <a:latin typeface="+mj-lt"/>
                        </a:rPr>
                        <a:t>What is it?</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mn-lt"/>
                          <a:cs typeface="Calibri" pitchFamily="34" charset="0"/>
                        </a:rPr>
                        <a:t>The </a:t>
                      </a:r>
                      <a:r>
                        <a:rPr lang="en-GB" sz="1000" baseline="0" dirty="0" smtClean="0">
                          <a:solidFill>
                            <a:schemeClr val="tx1"/>
                          </a:solidFill>
                          <a:latin typeface="+mn-lt"/>
                          <a:cs typeface="Calibri" pitchFamily="34" charset="0"/>
                        </a:rPr>
                        <a:t>aim of the Acute Visiting Service is to provide a rapid access doctor for acute care at home, thus reducing the need to access urgent hospital care. In the case of St Helens CCG, </a:t>
                      </a:r>
                      <a:r>
                        <a:rPr lang="en-GB" sz="1000" dirty="0" smtClean="0"/>
                        <a:t>the service was commissioned from the local out of hours cooperative which provided the driver and vehicle and managed the calls. Local GPs (often</a:t>
                      </a:r>
                      <a:r>
                        <a:rPr lang="en-GB" sz="1000" baseline="0" dirty="0" smtClean="0"/>
                        <a:t> early retirees or those operating independent practices) make the visits. During their visits they discuss with patients options for integrated and community care that would enable them to stay at home. This is in effect “assessing to admit rather than admitting to assess”.</a:t>
                      </a:r>
                      <a:endParaRPr lang="en-US" sz="1000" dirty="0" smtClean="0">
                        <a:solidFill>
                          <a:schemeClr val="tx1"/>
                        </a:solidFill>
                        <a:latin typeface="+mn-lt"/>
                        <a:cs typeface="Calibri" pitchFamily="34"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1111973">
                <a:tc>
                  <a:txBody>
                    <a:bodyPr/>
                    <a:lstStyle/>
                    <a:p>
                      <a:r>
                        <a:rPr lang="en-GB" sz="1000" b="1" dirty="0" smtClean="0">
                          <a:solidFill>
                            <a:schemeClr val="tx1"/>
                          </a:solidFill>
                          <a:latin typeface="+mj-lt"/>
                        </a:rPr>
                        <a:t>Why do</a:t>
                      </a:r>
                      <a:r>
                        <a:rPr lang="en-GB" sz="1000" b="1" baseline="0" dirty="0" smtClean="0">
                          <a:solidFill>
                            <a:schemeClr val="tx1"/>
                          </a:solidFill>
                          <a:latin typeface="+mj-lt"/>
                        </a:rPr>
                        <a:t> it?</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dirty="0" smtClean="0">
                          <a:solidFill>
                            <a:schemeClr val="tx1"/>
                          </a:solidFill>
                          <a:latin typeface="+mn-lt"/>
                          <a:cs typeface="Calibri" pitchFamily="34" charset="0"/>
                        </a:rPr>
                        <a:t>This</a:t>
                      </a:r>
                      <a:r>
                        <a:rPr lang="en-US" sz="1000" baseline="0" dirty="0" smtClean="0">
                          <a:solidFill>
                            <a:schemeClr val="tx1"/>
                          </a:solidFill>
                          <a:latin typeface="+mn-lt"/>
                          <a:cs typeface="Calibri" pitchFamily="34" charset="0"/>
                        </a:rPr>
                        <a:t> intervention offers a number of benefits tackling some of the most pressing challenges facing health economies, including:</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000" baseline="0" dirty="0" smtClean="0">
                          <a:solidFill>
                            <a:schemeClr val="tx1"/>
                          </a:solidFill>
                          <a:latin typeface="+mn-lt"/>
                          <a:cs typeface="Calibri" pitchFamily="34" charset="0"/>
                        </a:rPr>
                        <a:t>Improving patient access to services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000" baseline="0" dirty="0" smtClean="0">
                          <a:solidFill>
                            <a:schemeClr val="tx1"/>
                          </a:solidFill>
                          <a:latin typeface="+mn-lt"/>
                          <a:cs typeface="Calibri" pitchFamily="34" charset="0"/>
                        </a:rPr>
                        <a:t>Reducing emergency admissions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000" baseline="0" dirty="0" smtClean="0">
                          <a:solidFill>
                            <a:schemeClr val="tx1"/>
                          </a:solidFill>
                          <a:latin typeface="+mn-lt"/>
                          <a:cs typeface="Calibri" pitchFamily="34" charset="0"/>
                        </a:rPr>
                        <a:t>Releasing capacity in GP surgeries for planned care</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000" baseline="0" dirty="0" smtClean="0">
                          <a:solidFill>
                            <a:schemeClr val="tx1"/>
                          </a:solidFill>
                          <a:latin typeface="+mn-lt"/>
                          <a:cs typeface="Calibri" pitchFamily="34" charset="0"/>
                        </a:rPr>
                        <a:t>Improving patient satisfaction with the quality of care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aseline="0" dirty="0" smtClean="0">
                          <a:solidFill>
                            <a:schemeClr val="tx1"/>
                          </a:solidFill>
                          <a:latin typeface="+mn-lt"/>
                          <a:cs typeface="Calibri" pitchFamily="34" charset="0"/>
                        </a:rPr>
                        <a:t>The intervention is also likely to be cost-effective, with the St Helens initiative costing £6 per patient and being self-funding, for a population of 50,000, if two complex elderly admissions are avoided per week.</a:t>
                      </a:r>
                      <a:endParaRPr lang="en-US" sz="1000" dirty="0" smtClean="0">
                        <a:solidFill>
                          <a:schemeClr val="tx1"/>
                        </a:solidFill>
                        <a:latin typeface="+mn-lt"/>
                        <a:cs typeface="Calibri" pitchFamily="34"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982674">
                <a:tc>
                  <a:txBody>
                    <a:bodyPr/>
                    <a:lstStyle/>
                    <a:p>
                      <a:r>
                        <a:rPr lang="en-GB" sz="1000" b="1" dirty="0" smtClean="0">
                          <a:solidFill>
                            <a:schemeClr val="tx1"/>
                          </a:solidFill>
                          <a:latin typeface="+mj-lt"/>
                        </a:rPr>
                        <a:t>What are the key enabling factors?</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dirty="0" smtClean="0"/>
                        <a:t>The system</a:t>
                      </a:r>
                      <a:r>
                        <a:rPr lang="en-GB" sz="1000" baseline="0" dirty="0" smtClean="0"/>
                        <a:t> is </a:t>
                      </a:r>
                      <a:r>
                        <a:rPr lang="en-GB" sz="1000" b="1" baseline="0" dirty="0" smtClean="0"/>
                        <a:t>patient-focused</a:t>
                      </a:r>
                      <a:r>
                        <a:rPr lang="en-GB" sz="1000" baseline="0" dirty="0" smtClean="0"/>
                        <a:t> and </a:t>
                      </a:r>
                      <a:r>
                        <a:rPr lang="en-GB" sz="1000" dirty="0" smtClean="0"/>
                        <a:t>uses the patient’s definition of urgent</a:t>
                      </a:r>
                      <a:endParaRPr lang="en-US" sz="1000" dirty="0" smtClean="0">
                        <a:solidFill>
                          <a:schemeClr val="tx1"/>
                        </a:solidFill>
                        <a:latin typeface="+mn-lt"/>
                        <a:cs typeface="Calibri"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dirty="0" smtClean="0">
                          <a:solidFill>
                            <a:schemeClr val="tx1"/>
                          </a:solidFill>
                          <a:latin typeface="+mn-lt"/>
                          <a:cs typeface="Calibri" pitchFamily="34" charset="0"/>
                        </a:rPr>
                        <a:t>The</a:t>
                      </a:r>
                      <a:r>
                        <a:rPr lang="en-US" sz="1000" baseline="0" dirty="0" smtClean="0">
                          <a:solidFill>
                            <a:schemeClr val="tx1"/>
                          </a:solidFill>
                          <a:latin typeface="+mn-lt"/>
                          <a:cs typeface="Calibri" pitchFamily="34" charset="0"/>
                        </a:rPr>
                        <a:t> success of the intervention in part depends on the speed with which patients can be seen. An effective and </a:t>
                      </a:r>
                      <a:r>
                        <a:rPr lang="en-US" sz="1000" b="1" baseline="0" dirty="0" smtClean="0">
                          <a:solidFill>
                            <a:schemeClr val="tx1"/>
                          </a:solidFill>
                          <a:latin typeface="+mn-lt"/>
                          <a:cs typeface="Calibri" pitchFamily="34" charset="0"/>
                        </a:rPr>
                        <a:t>adequately staffed </a:t>
                      </a:r>
                      <a:r>
                        <a:rPr lang="en-US" sz="1000" baseline="0" dirty="0" smtClean="0">
                          <a:solidFill>
                            <a:schemeClr val="tx1"/>
                          </a:solidFill>
                          <a:latin typeface="+mn-lt"/>
                          <a:cs typeface="Calibri" pitchFamily="34" charset="0"/>
                        </a:rPr>
                        <a:t>system is therefore vital</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aseline="0" dirty="0" smtClean="0">
                          <a:solidFill>
                            <a:schemeClr val="tx1"/>
                          </a:solidFill>
                          <a:latin typeface="+mn-lt"/>
                          <a:cs typeface="Calibri" pitchFamily="34" charset="0"/>
                        </a:rPr>
                        <a:t>Sufficient resources should also be assigned so as to allow </a:t>
                      </a:r>
                      <a:r>
                        <a:rPr lang="en-US" sz="1000" b="1" baseline="0" dirty="0" smtClean="0">
                          <a:solidFill>
                            <a:schemeClr val="tx1"/>
                          </a:solidFill>
                          <a:latin typeface="+mn-lt"/>
                          <a:cs typeface="Calibri" pitchFamily="34" charset="0"/>
                        </a:rPr>
                        <a:t>extended consultation times </a:t>
                      </a:r>
                      <a:r>
                        <a:rPr lang="en-US" sz="1000" baseline="0" dirty="0" smtClean="0">
                          <a:solidFill>
                            <a:schemeClr val="tx1"/>
                          </a:solidFill>
                          <a:latin typeface="+mn-lt"/>
                          <a:cs typeface="Calibri" pitchFamily="34" charset="0"/>
                        </a:rPr>
                        <a:t>(up to 60 minutes), allowing discussions with patients to allay concerns and discuss alternatives to admission to hospital</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aseline="0" dirty="0" smtClean="0">
                          <a:solidFill>
                            <a:schemeClr val="tx1"/>
                          </a:solidFill>
                          <a:latin typeface="+mn-lt"/>
                          <a:cs typeface="Calibri" pitchFamily="34" charset="0"/>
                        </a:rPr>
                        <a:t>Referrals to the service should come from </a:t>
                      </a:r>
                      <a:r>
                        <a:rPr lang="en-US" sz="1000" b="1" baseline="0" dirty="0" smtClean="0">
                          <a:solidFill>
                            <a:schemeClr val="tx1"/>
                          </a:solidFill>
                          <a:latin typeface="+mn-lt"/>
                          <a:cs typeface="Calibri" pitchFamily="34" charset="0"/>
                        </a:rPr>
                        <a:t>a patient’s own practice</a:t>
                      </a:r>
                      <a:r>
                        <a:rPr lang="en-US" sz="1000" baseline="0" dirty="0" smtClean="0">
                          <a:solidFill>
                            <a:schemeClr val="tx1"/>
                          </a:solidFill>
                          <a:latin typeface="+mn-lt"/>
                          <a:cs typeface="Calibri" pitchFamily="34" charset="0"/>
                        </a:rPr>
                        <a:t>, as the GPs there know the patient and can make the most appropriate and informed decision about their needs</a:t>
                      </a:r>
                      <a:endParaRPr lang="en-US" sz="1000" dirty="0" smtClean="0">
                        <a:solidFill>
                          <a:schemeClr val="tx1"/>
                        </a:solidFill>
                        <a:latin typeface="+mn-lt"/>
                        <a:cs typeface="Calibri" pitchFamily="34"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982674">
                <a:tc>
                  <a:txBody>
                    <a:bodyPr/>
                    <a:lstStyle/>
                    <a:p>
                      <a:r>
                        <a:rPr lang="en-GB" sz="1000" b="1" dirty="0" smtClean="0">
                          <a:solidFill>
                            <a:schemeClr val="tx1"/>
                          </a:solidFill>
                          <a:latin typeface="+mj-lt"/>
                        </a:rPr>
                        <a:t>What are the potential barriers?</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smtClean="0">
                          <a:solidFill>
                            <a:schemeClr val="tx1"/>
                          </a:solidFill>
                          <a:latin typeface="+mn-lt"/>
                          <a:cs typeface="Calibri" pitchFamily="34" charset="0"/>
                        </a:rPr>
                        <a:t>Lack</a:t>
                      </a:r>
                      <a:r>
                        <a:rPr lang="en-US" sz="1000" b="1" baseline="0" dirty="0" smtClean="0">
                          <a:solidFill>
                            <a:schemeClr val="tx1"/>
                          </a:solidFill>
                          <a:latin typeface="+mn-lt"/>
                          <a:cs typeface="Calibri" pitchFamily="34" charset="0"/>
                        </a:rPr>
                        <a:t> of available staff</a:t>
                      </a:r>
                      <a:r>
                        <a:rPr lang="en-US" sz="1000" baseline="0" dirty="0" smtClean="0">
                          <a:solidFill>
                            <a:schemeClr val="tx1"/>
                          </a:solidFill>
                          <a:latin typeface="+mn-lt"/>
                          <a:cs typeface="Calibri" pitchFamily="34" charset="0"/>
                        </a:rPr>
                        <a:t>, as the system needs to be adequately staffed in order to offer the appropriate speed of response and length of consultations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baseline="0" dirty="0" smtClean="0">
                          <a:solidFill>
                            <a:schemeClr val="tx1"/>
                          </a:solidFill>
                          <a:latin typeface="+mn-lt"/>
                          <a:cs typeface="Calibri" pitchFamily="34" charset="0"/>
                        </a:rPr>
                        <a:t>Quality of care </a:t>
                      </a:r>
                      <a:r>
                        <a:rPr lang="en-US" sz="1000" baseline="0" dirty="0" smtClean="0">
                          <a:solidFill>
                            <a:schemeClr val="tx1"/>
                          </a:solidFill>
                          <a:latin typeface="+mn-lt"/>
                          <a:cs typeface="Calibri" pitchFamily="34" charset="0"/>
                        </a:rPr>
                        <a:t>must remain paramount, with patients triaged effectively and admitted to hospital if this is required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smtClean="0">
                          <a:solidFill>
                            <a:schemeClr val="tx1"/>
                          </a:solidFill>
                          <a:latin typeface="+mn-lt"/>
                          <a:cs typeface="Calibri" pitchFamily="34" charset="0"/>
                        </a:rPr>
                        <a:t>The initiative </a:t>
                      </a:r>
                      <a:r>
                        <a:rPr lang="en-GB" sz="1000" b="1" dirty="0" smtClean="0">
                          <a:solidFill>
                            <a:schemeClr val="tx1"/>
                          </a:solidFill>
                          <a:latin typeface="+mn-lt"/>
                          <a:cs typeface="Calibri" pitchFamily="34" charset="0"/>
                        </a:rPr>
                        <a:t>challenges traditional models of working </a:t>
                      </a:r>
                      <a:r>
                        <a:rPr lang="en-GB" sz="1000" dirty="0" smtClean="0">
                          <a:solidFill>
                            <a:schemeClr val="tx1"/>
                          </a:solidFill>
                          <a:latin typeface="+mn-lt"/>
                          <a:cs typeface="Calibri" pitchFamily="34" charset="0"/>
                        </a:rPr>
                        <a:t>in General Practice</a:t>
                      </a:r>
                      <a:r>
                        <a:rPr lang="en-GB" sz="1000" baseline="0" dirty="0" smtClean="0">
                          <a:solidFill>
                            <a:schemeClr val="tx1"/>
                          </a:solidFill>
                          <a:latin typeface="+mn-lt"/>
                          <a:cs typeface="Calibri" pitchFamily="34" charset="0"/>
                        </a:rPr>
                        <a:t> – staff need to be reassured that this is the right thing for both patients and healthcare professionals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aseline="0" dirty="0" smtClean="0">
                          <a:solidFill>
                            <a:schemeClr val="tx1"/>
                          </a:solidFill>
                          <a:latin typeface="+mn-lt"/>
                          <a:cs typeface="Calibri" pitchFamily="34" charset="0"/>
                        </a:rPr>
                        <a:t>Patients may express a </a:t>
                      </a:r>
                      <a:r>
                        <a:rPr lang="en-GB" sz="1000" b="1" baseline="0" dirty="0" smtClean="0">
                          <a:solidFill>
                            <a:schemeClr val="tx1"/>
                          </a:solidFill>
                          <a:latin typeface="+mn-lt"/>
                          <a:cs typeface="Calibri" pitchFamily="34" charset="0"/>
                        </a:rPr>
                        <a:t>preference for their ‘usual GP</a:t>
                      </a:r>
                      <a:r>
                        <a:rPr lang="en-GB" sz="1000" baseline="0" dirty="0" smtClean="0">
                          <a:solidFill>
                            <a:schemeClr val="tx1"/>
                          </a:solidFill>
                          <a:latin typeface="+mn-lt"/>
                          <a:cs typeface="Calibri" pitchFamily="34" charset="0"/>
                        </a:rPr>
                        <a:t>’, but with sufficient patient education regarding the benefits of the service this need not prove a barrier to use</a:t>
                      </a:r>
                      <a:endParaRPr lang="en-US" sz="1000" dirty="0" smtClean="0">
                        <a:solidFill>
                          <a:schemeClr val="tx1"/>
                        </a:solidFill>
                        <a:latin typeface="+mn-lt"/>
                        <a:cs typeface="Calibri" pitchFamily="34"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r>
            </a:tbl>
          </a:graphicData>
        </a:graphic>
      </p:graphicFrame>
      <p:sp>
        <p:nvSpPr>
          <p:cNvPr id="2" name="Rectangle 1"/>
          <p:cNvSpPr/>
          <p:nvPr/>
        </p:nvSpPr>
        <p:spPr>
          <a:xfrm>
            <a:off x="358775" y="6537709"/>
            <a:ext cx="8393945" cy="215444"/>
          </a:xfrm>
          <a:prstGeom prst="rect">
            <a:avLst/>
          </a:prstGeom>
        </p:spPr>
        <p:txBody>
          <a:bodyPr wrap="square">
            <a:spAutoFit/>
          </a:bodyPr>
          <a:lstStyle/>
          <a:p>
            <a:r>
              <a:rPr lang="en-GB" sz="800" b="1" dirty="0" smtClean="0"/>
              <a:t>Source: </a:t>
            </a:r>
            <a:r>
              <a:rPr lang="en-GB" sz="800" dirty="0" smtClean="0"/>
              <a:t>Dr </a:t>
            </a:r>
            <a:r>
              <a:rPr lang="en-GB" sz="800" dirty="0" err="1" smtClean="0"/>
              <a:t>Shikha</a:t>
            </a:r>
            <a:r>
              <a:rPr lang="en-GB" sz="800" dirty="0" smtClean="0"/>
              <a:t> </a:t>
            </a:r>
            <a:r>
              <a:rPr lang="en-GB" sz="800" dirty="0" err="1" smtClean="0"/>
              <a:t>Pitalia</a:t>
            </a:r>
            <a:r>
              <a:rPr lang="en-GB" sz="800" dirty="0" smtClean="0"/>
              <a:t>, ‘How our acute visiting service reduced emergency admissions by 30 per cent’ </a:t>
            </a:r>
            <a:r>
              <a:rPr lang="en-GB" sz="800" i="1" dirty="0" smtClean="0"/>
              <a:t>Pulse</a:t>
            </a:r>
            <a:r>
              <a:rPr lang="en-GB" sz="800" dirty="0" smtClean="0"/>
              <a:t> (March 14 2013)</a:t>
            </a:r>
            <a:endParaRPr lang="en-GB" sz="800" dirty="0"/>
          </a:p>
        </p:txBody>
      </p:sp>
      <p:pic>
        <p:nvPicPr>
          <p:cNvPr id="9" name="Picture 5" descr="\\Cagmasrv1\sso$\Gestion_Deloitte\Global_Brand\- Templates\Icons\Iconography Deloitte\Icon_Scooter_Gree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645" y="80021"/>
            <a:ext cx="390275" cy="254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528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480115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82"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120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The high </a:t>
            </a:r>
            <a:r>
              <a:rPr lang="en-GB" dirty="0"/>
              <a:t>i</a:t>
            </a:r>
            <a:r>
              <a:rPr lang="en-GB" sz="2000" dirty="0" smtClean="0"/>
              <a:t>mpact </a:t>
            </a:r>
            <a:r>
              <a:rPr lang="en-GB" dirty="0"/>
              <a:t>i</a:t>
            </a:r>
            <a:r>
              <a:rPr lang="en-GB" sz="2000" dirty="0" smtClean="0"/>
              <a:t>nterventions (HIIs)</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7</a:t>
            </a:fld>
            <a:endParaRPr lang="en-GB" dirty="0">
              <a:solidFill>
                <a:prstClr val="black"/>
              </a:solidFill>
            </a:endParaRPr>
          </a:p>
        </p:txBody>
      </p:sp>
      <p:sp>
        <p:nvSpPr>
          <p:cNvPr id="2" name="Text Placeholder 1"/>
          <p:cNvSpPr>
            <a:spLocks noGrp="1"/>
          </p:cNvSpPr>
          <p:nvPr>
            <p:ph type="body" sz="quarter" idx="13"/>
          </p:nvPr>
        </p:nvSpPr>
        <p:spPr>
          <a:xfrm>
            <a:off x="358774" y="1052736"/>
            <a:ext cx="8499600" cy="279180"/>
          </a:xfrm>
        </p:spPr>
        <p:txBody>
          <a:bodyPr/>
          <a:lstStyle/>
          <a:p>
            <a:r>
              <a:rPr lang="en-GB" b="0" dirty="0">
                <a:solidFill>
                  <a:prstClr val="black"/>
                </a:solidFill>
              </a:rPr>
              <a:t>We have collected a range of </a:t>
            </a:r>
            <a:r>
              <a:rPr lang="en-GB" b="0" dirty="0" smtClean="0">
                <a:solidFill>
                  <a:prstClr val="black"/>
                </a:solidFill>
              </a:rPr>
              <a:t>case </a:t>
            </a:r>
            <a:r>
              <a:rPr lang="en-GB" b="0" dirty="0">
                <a:solidFill>
                  <a:prstClr val="black"/>
                </a:solidFill>
              </a:rPr>
              <a:t>studies and </a:t>
            </a:r>
            <a:r>
              <a:rPr lang="en-GB" b="0" dirty="0" smtClean="0">
                <a:solidFill>
                  <a:prstClr val="black"/>
                </a:solidFill>
              </a:rPr>
              <a:t>produced </a:t>
            </a:r>
            <a:r>
              <a:rPr lang="en-GB" b="0" dirty="0">
                <a:solidFill>
                  <a:prstClr val="black"/>
                </a:solidFill>
              </a:rPr>
              <a:t>a short-list as the </a:t>
            </a:r>
            <a:r>
              <a:rPr lang="en-GB" b="0" dirty="0" smtClean="0">
                <a:solidFill>
                  <a:prstClr val="black"/>
                </a:solidFill>
              </a:rPr>
              <a:t>high </a:t>
            </a:r>
            <a:r>
              <a:rPr lang="en-GB" b="0" dirty="0">
                <a:solidFill>
                  <a:prstClr val="black"/>
                </a:solidFill>
              </a:rPr>
              <a:t>i</a:t>
            </a:r>
            <a:r>
              <a:rPr lang="en-GB" b="0" dirty="0" smtClean="0">
                <a:solidFill>
                  <a:prstClr val="black"/>
                </a:solidFill>
              </a:rPr>
              <a:t>mpact </a:t>
            </a:r>
            <a:r>
              <a:rPr lang="en-GB" b="0" dirty="0">
                <a:solidFill>
                  <a:prstClr val="black"/>
                </a:solidFill>
              </a:rPr>
              <a:t>i</a:t>
            </a:r>
            <a:r>
              <a:rPr lang="en-GB" b="0" dirty="0" smtClean="0">
                <a:solidFill>
                  <a:prstClr val="black"/>
                </a:solidFill>
              </a:rPr>
              <a:t>nterventions</a:t>
            </a:r>
            <a:endParaRPr lang="en-GB" b="0" dirty="0">
              <a:solidFill>
                <a:prstClr val="black"/>
              </a:solidFill>
            </a:endParaRPr>
          </a:p>
        </p:txBody>
      </p:sp>
      <p:sp>
        <p:nvSpPr>
          <p:cNvPr id="94" name="TextBox 93"/>
          <p:cNvSpPr txBox="1"/>
          <p:nvPr/>
        </p:nvSpPr>
        <p:spPr>
          <a:xfrm>
            <a:off x="788890" y="1340768"/>
            <a:ext cx="8224481" cy="5047536"/>
          </a:xfrm>
          <a:prstGeom prst="rect">
            <a:avLst/>
          </a:prstGeom>
          <a:noFill/>
        </p:spPr>
        <p:txBody>
          <a:bodyPr wrap="square" lIns="0" tIns="0" rIns="0" bIns="0" rtlCol="0">
            <a:spAutoFit/>
          </a:bodyPr>
          <a:lstStyle/>
          <a:p>
            <a:pPr>
              <a:defRPr/>
            </a:pPr>
            <a:r>
              <a:rPr lang="en-US" sz="800" b="1" dirty="0" smtClean="0">
                <a:solidFill>
                  <a:prstClr val="black"/>
                </a:solidFill>
              </a:rPr>
              <a:t>1. Early </a:t>
            </a:r>
            <a:r>
              <a:rPr lang="en-US" sz="800" b="1" dirty="0">
                <a:solidFill>
                  <a:prstClr val="black"/>
                </a:solidFill>
              </a:rPr>
              <a:t>diagnosis:</a:t>
            </a:r>
          </a:p>
          <a:p>
            <a:pPr>
              <a:defRPr/>
            </a:pPr>
            <a:r>
              <a:rPr lang="en-US" sz="800" dirty="0">
                <a:solidFill>
                  <a:prstClr val="black"/>
                </a:solidFill>
              </a:rPr>
              <a:t>Early detection and diagnosis to improve survival rates and lower overall treatment costs</a:t>
            </a:r>
          </a:p>
          <a:p>
            <a:pPr>
              <a:defRPr/>
            </a:pPr>
            <a:r>
              <a:rPr lang="en-US" sz="800" b="1" i="1" dirty="0">
                <a:solidFill>
                  <a:prstClr val="black"/>
                </a:solidFill>
              </a:rPr>
              <a:t>Example case study:</a:t>
            </a:r>
          </a:p>
          <a:p>
            <a:pPr>
              <a:defRPr/>
            </a:pPr>
            <a:r>
              <a:rPr lang="en-GB" sz="800" i="1" dirty="0" smtClean="0">
                <a:solidFill>
                  <a:prstClr val="black"/>
                </a:solidFill>
              </a:rPr>
              <a:t>Lovibond </a:t>
            </a:r>
            <a:r>
              <a:rPr lang="en-GB" sz="800" i="1" dirty="0">
                <a:solidFill>
                  <a:prstClr val="black"/>
                </a:solidFill>
              </a:rPr>
              <a:t>et al , 'Cost-effectiveness of options for the diagnosis of high blood pressure in primary care: a modelling study' (2011), The Lancet 378: 1219-1230</a:t>
            </a:r>
          </a:p>
          <a:p>
            <a:pPr>
              <a:defRPr/>
            </a:pPr>
            <a:endParaRPr lang="en-US" sz="800" b="1" dirty="0" smtClean="0">
              <a:solidFill>
                <a:prstClr val="black"/>
              </a:solidFill>
            </a:endParaRPr>
          </a:p>
          <a:p>
            <a:r>
              <a:rPr lang="en-GB" sz="800" b="1" dirty="0" smtClean="0">
                <a:solidFill>
                  <a:prstClr val="black"/>
                </a:solidFill>
                <a:cs typeface="Arial" charset="0"/>
              </a:rPr>
              <a:t>2. </a:t>
            </a:r>
            <a:r>
              <a:rPr lang="en-GB" sz="800" b="1" dirty="0">
                <a:solidFill>
                  <a:prstClr val="black"/>
                </a:solidFill>
                <a:cs typeface="Arial" charset="0"/>
              </a:rPr>
              <a:t>Reducing variability within primary care by optimising medicines </a:t>
            </a:r>
            <a:r>
              <a:rPr lang="en-GB" sz="800" b="1" dirty="0" smtClean="0">
                <a:solidFill>
                  <a:prstClr val="black"/>
                </a:solidFill>
                <a:cs typeface="Arial" charset="0"/>
              </a:rPr>
              <a:t>use and referring</a:t>
            </a:r>
            <a:endParaRPr lang="en-GB" sz="800" b="1" dirty="0">
              <a:solidFill>
                <a:prstClr val="black"/>
              </a:solidFill>
              <a:cs typeface="Arial" charset="0"/>
            </a:endParaRPr>
          </a:p>
          <a:p>
            <a:r>
              <a:rPr lang="en-GB" sz="800" dirty="0" smtClean="0">
                <a:solidFill>
                  <a:prstClr val="black"/>
                </a:solidFill>
                <a:cs typeface="Arial" charset="0"/>
              </a:rPr>
              <a:t>Reducing </a:t>
            </a:r>
            <a:r>
              <a:rPr lang="en-GB" sz="800" dirty="0">
                <a:solidFill>
                  <a:prstClr val="black"/>
                </a:solidFill>
                <a:cs typeface="Arial" charset="0"/>
              </a:rPr>
              <a:t>unwanted variation in primary care referring and prescribing to improve clinical outcomes and patient experience, whilst delivering financial savings</a:t>
            </a:r>
          </a:p>
          <a:p>
            <a:r>
              <a:rPr lang="en-GB" sz="800" b="1" i="1" dirty="0">
                <a:solidFill>
                  <a:prstClr val="black"/>
                </a:solidFill>
                <a:cs typeface="Arial" charset="0"/>
              </a:rPr>
              <a:t>Example case </a:t>
            </a:r>
            <a:r>
              <a:rPr lang="en-GB" sz="800" b="1" i="1" dirty="0" smtClean="0">
                <a:solidFill>
                  <a:prstClr val="black"/>
                </a:solidFill>
                <a:cs typeface="Arial" charset="0"/>
              </a:rPr>
              <a:t>study:</a:t>
            </a:r>
            <a:endParaRPr lang="en-GB" sz="800" b="1" i="1" dirty="0">
              <a:solidFill>
                <a:prstClr val="black"/>
              </a:solidFill>
              <a:cs typeface="Arial" charset="0"/>
            </a:endParaRPr>
          </a:p>
          <a:p>
            <a:r>
              <a:rPr lang="en-GB" sz="800" i="1" dirty="0">
                <a:solidFill>
                  <a:prstClr val="black"/>
                </a:solidFill>
                <a:cs typeface="Arial" charset="0"/>
              </a:rPr>
              <a:t>‘Reducing Unwarranted Variation to Deliver Efficiencies in Primary Care’ (NHS Erewash Clinical Commissioning Group)</a:t>
            </a:r>
          </a:p>
          <a:p>
            <a:pPr>
              <a:defRPr/>
            </a:pPr>
            <a:endParaRPr lang="en-US" sz="800" b="1" dirty="0" smtClean="0">
              <a:solidFill>
                <a:prstClr val="black"/>
              </a:solidFill>
            </a:endParaRPr>
          </a:p>
          <a:p>
            <a:pPr>
              <a:defRPr/>
            </a:pPr>
            <a:r>
              <a:rPr lang="en-US" sz="800" b="1" dirty="0" smtClean="0">
                <a:solidFill>
                  <a:prstClr val="black"/>
                </a:solidFill>
              </a:rPr>
              <a:t>3. Self-management: </a:t>
            </a:r>
            <a:r>
              <a:rPr lang="en-US" sz="800" b="1" dirty="0">
                <a:solidFill>
                  <a:prstClr val="black"/>
                </a:solidFill>
              </a:rPr>
              <a:t>patient-carer communities:</a:t>
            </a:r>
          </a:p>
          <a:p>
            <a:pPr>
              <a:defRPr/>
            </a:pPr>
            <a:r>
              <a:rPr lang="en-US" sz="800" dirty="0">
                <a:solidFill>
                  <a:prstClr val="black"/>
                </a:solidFill>
              </a:rPr>
              <a:t>Self-management </a:t>
            </a:r>
            <a:r>
              <a:rPr lang="en-US" sz="800" dirty="0" err="1">
                <a:solidFill>
                  <a:prstClr val="black"/>
                </a:solidFill>
              </a:rPr>
              <a:t>programme</a:t>
            </a:r>
            <a:r>
              <a:rPr lang="en-US" sz="800" dirty="0">
                <a:solidFill>
                  <a:prstClr val="black"/>
                </a:solidFill>
              </a:rPr>
              <a:t> for those suffering with a long-term condition, </a:t>
            </a:r>
            <a:r>
              <a:rPr lang="en-GB" sz="800" dirty="0">
                <a:solidFill>
                  <a:prstClr val="black"/>
                </a:solidFill>
                <a:cs typeface="Arial" charset="0"/>
              </a:rPr>
              <a:t>who educate and support each other</a:t>
            </a:r>
            <a:endParaRPr lang="en-US" sz="800" dirty="0">
              <a:solidFill>
                <a:prstClr val="black"/>
              </a:solidFill>
            </a:endParaRPr>
          </a:p>
          <a:p>
            <a:pPr>
              <a:defRPr/>
            </a:pPr>
            <a:r>
              <a:rPr lang="en-US" sz="800" b="1" i="1" dirty="0">
                <a:solidFill>
                  <a:prstClr val="black"/>
                </a:solidFill>
              </a:rPr>
              <a:t>Example case study:</a:t>
            </a:r>
          </a:p>
          <a:p>
            <a:pPr>
              <a:defRPr/>
            </a:pPr>
            <a:r>
              <a:rPr lang="en-GB" sz="800" i="1" dirty="0">
                <a:solidFill>
                  <a:prstClr val="black"/>
                </a:solidFill>
                <a:cs typeface="Arial" charset="0"/>
              </a:rPr>
              <a:t>The Expert Patient Programme: Richardson et al, 'Cost Effectiveness of the Expert Patients Programme (EPP) for patients with chronic conditions' (2008), J </a:t>
            </a:r>
            <a:r>
              <a:rPr lang="en-GB" sz="800" i="1" dirty="0" err="1">
                <a:solidFill>
                  <a:prstClr val="black"/>
                </a:solidFill>
                <a:cs typeface="Arial" charset="0"/>
              </a:rPr>
              <a:t>Epidemiol</a:t>
            </a:r>
            <a:r>
              <a:rPr lang="en-GB" sz="800" i="1" dirty="0">
                <a:solidFill>
                  <a:prstClr val="black"/>
                </a:solidFill>
                <a:cs typeface="Arial" charset="0"/>
              </a:rPr>
              <a:t> Community Health, 62, 361-367</a:t>
            </a:r>
          </a:p>
          <a:p>
            <a:pPr>
              <a:defRPr/>
            </a:pPr>
            <a:endParaRPr lang="en-US" sz="800" b="1" dirty="0" smtClean="0">
              <a:solidFill>
                <a:prstClr val="black"/>
              </a:solidFill>
            </a:endParaRPr>
          </a:p>
          <a:p>
            <a:pPr>
              <a:defRPr/>
            </a:pPr>
            <a:r>
              <a:rPr lang="en-US" sz="800" b="1" dirty="0" smtClean="0">
                <a:solidFill>
                  <a:prstClr val="black"/>
                </a:solidFill>
              </a:rPr>
              <a:t>4. Telehealth/telecare</a:t>
            </a:r>
            <a:r>
              <a:rPr lang="en-US" sz="800" b="1" dirty="0">
                <a:solidFill>
                  <a:prstClr val="black"/>
                </a:solidFill>
              </a:rPr>
              <a:t>:</a:t>
            </a:r>
          </a:p>
          <a:p>
            <a:pPr>
              <a:defRPr/>
            </a:pPr>
            <a:r>
              <a:rPr lang="en-US" sz="800" dirty="0">
                <a:solidFill>
                  <a:prstClr val="black"/>
                </a:solidFill>
              </a:rPr>
              <a:t>Using </a:t>
            </a:r>
            <a:r>
              <a:rPr lang="en-US" sz="800" dirty="0" smtClean="0">
                <a:solidFill>
                  <a:prstClr val="black"/>
                </a:solidFill>
              </a:rPr>
              <a:t>telecare/telehealth </a:t>
            </a:r>
            <a:r>
              <a:rPr lang="en-US" sz="800" dirty="0">
                <a:solidFill>
                  <a:prstClr val="black"/>
                </a:solidFill>
              </a:rPr>
              <a:t>to transform health </a:t>
            </a:r>
            <a:r>
              <a:rPr lang="en-US" sz="800" dirty="0" smtClean="0">
                <a:solidFill>
                  <a:prstClr val="black"/>
                </a:solidFill>
              </a:rPr>
              <a:t>care </a:t>
            </a:r>
            <a:r>
              <a:rPr lang="en-US" sz="800" dirty="0">
                <a:solidFill>
                  <a:prstClr val="black"/>
                </a:solidFill>
              </a:rPr>
              <a:t>through giving patients </a:t>
            </a:r>
            <a:r>
              <a:rPr lang="en-US" sz="800" dirty="0" smtClean="0">
                <a:solidFill>
                  <a:prstClr val="black"/>
                </a:solidFill>
              </a:rPr>
              <a:t>the confidence </a:t>
            </a:r>
            <a:r>
              <a:rPr lang="en-US" sz="800" dirty="0">
                <a:solidFill>
                  <a:prstClr val="black"/>
                </a:solidFill>
              </a:rPr>
              <a:t>to manage their own condition more </a:t>
            </a:r>
            <a:r>
              <a:rPr lang="en-US" sz="800" dirty="0" smtClean="0">
                <a:solidFill>
                  <a:prstClr val="black"/>
                </a:solidFill>
              </a:rPr>
              <a:t>effectively in conjunction with their clinicians</a:t>
            </a:r>
            <a:endParaRPr lang="en-US" sz="800" dirty="0">
              <a:solidFill>
                <a:prstClr val="black"/>
              </a:solidFill>
            </a:endParaRPr>
          </a:p>
          <a:p>
            <a:pPr>
              <a:defRPr/>
            </a:pPr>
            <a:r>
              <a:rPr lang="en-US" sz="800" b="1" i="1" dirty="0">
                <a:solidFill>
                  <a:prstClr val="black"/>
                </a:solidFill>
              </a:rPr>
              <a:t>Example case study:</a:t>
            </a:r>
          </a:p>
          <a:p>
            <a:pPr marL="228600" indent="-146050">
              <a:buAutoNum type="alphaLcPeriod"/>
              <a:defRPr/>
            </a:pPr>
            <a:r>
              <a:rPr lang="en-GB" sz="800" i="1" dirty="0" smtClean="0">
                <a:solidFill>
                  <a:prstClr val="black"/>
                </a:solidFill>
                <a:cs typeface="Arial" charset="0"/>
              </a:rPr>
              <a:t>Telemedicine for frail/elderly nursing home patients in Airedale - 'Airedale </a:t>
            </a:r>
            <a:r>
              <a:rPr lang="en-GB" sz="800" i="1" dirty="0">
                <a:solidFill>
                  <a:prstClr val="black"/>
                </a:solidFill>
                <a:cs typeface="Arial" charset="0"/>
              </a:rPr>
              <a:t>shares telemedicine success at global event' (Airedale NHS FT, 3 July 2013</a:t>
            </a:r>
            <a:r>
              <a:rPr lang="en-GB" sz="800" i="1" dirty="0" smtClean="0">
                <a:solidFill>
                  <a:prstClr val="black"/>
                </a:solidFill>
                <a:cs typeface="Arial" charset="0"/>
              </a:rPr>
              <a:t>)</a:t>
            </a:r>
          </a:p>
          <a:p>
            <a:pPr marL="228600" indent="-146050">
              <a:buAutoNum type="alphaLcPeriod"/>
              <a:defRPr/>
            </a:pPr>
            <a:r>
              <a:rPr lang="en-GB" sz="800" i="1" dirty="0" err="1" smtClean="0">
                <a:solidFill>
                  <a:prstClr val="black"/>
                </a:solidFill>
                <a:cs typeface="Arial" charset="0"/>
              </a:rPr>
              <a:t>Telemonitoring</a:t>
            </a:r>
            <a:r>
              <a:rPr lang="en-GB" sz="800" i="1" dirty="0" smtClean="0">
                <a:solidFill>
                  <a:prstClr val="black"/>
                </a:solidFill>
                <a:cs typeface="Arial" charset="0"/>
              </a:rPr>
              <a:t> of high-risk heart failure patients </a:t>
            </a:r>
            <a:r>
              <a:rPr lang="en-GB" sz="800" i="1" dirty="0">
                <a:solidFill>
                  <a:prstClr val="black"/>
                </a:solidFill>
                <a:cs typeface="Arial" charset="0"/>
              </a:rPr>
              <a:t>in Hull - Cruickshank &amp; </a:t>
            </a:r>
            <a:r>
              <a:rPr lang="en-GB" sz="800" i="1" dirty="0" err="1">
                <a:solidFill>
                  <a:prstClr val="black"/>
                </a:solidFill>
                <a:cs typeface="Arial" charset="0"/>
              </a:rPr>
              <a:t>Paxman</a:t>
            </a:r>
            <a:r>
              <a:rPr lang="en-GB" sz="800" i="1" dirty="0">
                <a:solidFill>
                  <a:prstClr val="black"/>
                </a:solidFill>
                <a:cs typeface="Arial" charset="0"/>
              </a:rPr>
              <a:t>, "Yorkshire &amp; the Humber Telehealth Hub: Project Evaluation" (2020health, 2013)</a:t>
            </a:r>
          </a:p>
          <a:p>
            <a:pPr>
              <a:defRPr/>
            </a:pPr>
            <a:endParaRPr lang="en-US" sz="800" b="1" dirty="0" smtClean="0">
              <a:solidFill>
                <a:prstClr val="black"/>
              </a:solidFill>
            </a:endParaRPr>
          </a:p>
          <a:p>
            <a:pPr>
              <a:defRPr/>
            </a:pPr>
            <a:r>
              <a:rPr lang="en-US" sz="800" b="1" dirty="0" smtClean="0">
                <a:solidFill>
                  <a:prstClr val="black"/>
                </a:solidFill>
              </a:rPr>
              <a:t>5. Case </a:t>
            </a:r>
            <a:r>
              <a:rPr lang="en-US" sz="800" b="1" dirty="0">
                <a:solidFill>
                  <a:prstClr val="black"/>
                </a:solidFill>
              </a:rPr>
              <a:t>management and coordinated care:</a:t>
            </a:r>
          </a:p>
          <a:p>
            <a:pPr>
              <a:defRPr/>
            </a:pPr>
            <a:r>
              <a:rPr lang="en-US" sz="800" dirty="0">
                <a:solidFill>
                  <a:prstClr val="black"/>
                </a:solidFill>
              </a:rPr>
              <a:t>Multi-disciplinary case management for the frail elderly and those suffering with a long-term condition</a:t>
            </a:r>
          </a:p>
          <a:p>
            <a:pPr>
              <a:defRPr/>
            </a:pPr>
            <a:r>
              <a:rPr lang="en-US" sz="800" b="1" i="1" dirty="0">
                <a:solidFill>
                  <a:prstClr val="black"/>
                </a:solidFill>
              </a:rPr>
              <a:t>Example case </a:t>
            </a:r>
            <a:r>
              <a:rPr lang="en-US" sz="800" b="1" i="1" dirty="0" smtClean="0">
                <a:solidFill>
                  <a:prstClr val="black"/>
                </a:solidFill>
              </a:rPr>
              <a:t>study:</a:t>
            </a:r>
            <a:endParaRPr lang="en-US" sz="800" b="1" i="1" dirty="0">
              <a:solidFill>
                <a:prstClr val="black"/>
              </a:solidFill>
            </a:endParaRPr>
          </a:p>
          <a:p>
            <a:pPr>
              <a:defRPr/>
            </a:pPr>
            <a:r>
              <a:rPr lang="en-GB" sz="800" i="1" dirty="0">
                <a:solidFill>
                  <a:prstClr val="black"/>
                </a:solidFill>
                <a:cs typeface="Arial" charset="0"/>
              </a:rPr>
              <a:t>‘National Evaluation of the Department of Health’s Integrated Care Pilots’ (RAND Europe, 2012)</a:t>
            </a:r>
          </a:p>
          <a:p>
            <a:pPr>
              <a:defRPr/>
            </a:pPr>
            <a:endParaRPr lang="en-US" sz="800" b="1" dirty="0" smtClean="0">
              <a:solidFill>
                <a:prstClr val="black"/>
              </a:solidFill>
            </a:endParaRPr>
          </a:p>
          <a:p>
            <a:pPr>
              <a:defRPr/>
            </a:pPr>
            <a:r>
              <a:rPr lang="en-US" sz="800" b="1" dirty="0" smtClean="0">
                <a:solidFill>
                  <a:prstClr val="black"/>
                </a:solidFill>
              </a:rPr>
              <a:t>6. Mental </a:t>
            </a:r>
            <a:r>
              <a:rPr lang="en-US" sz="800" b="1" dirty="0">
                <a:solidFill>
                  <a:prstClr val="black"/>
                </a:solidFill>
              </a:rPr>
              <a:t>Health – Rapid Assessment Interface and Discharge (RAID):</a:t>
            </a:r>
          </a:p>
          <a:p>
            <a:pPr>
              <a:defRPr/>
            </a:pPr>
            <a:r>
              <a:rPr lang="en-GB" sz="800" dirty="0">
                <a:solidFill>
                  <a:prstClr val="black"/>
                </a:solidFill>
              </a:rPr>
              <a:t>Psychiatric liaison services provide mental health care to people being treated for physical health conditions in general hospitals</a:t>
            </a:r>
          </a:p>
          <a:p>
            <a:pPr>
              <a:defRPr/>
            </a:pPr>
            <a:r>
              <a:rPr lang="en-US" sz="800" b="1" i="1" dirty="0">
                <a:solidFill>
                  <a:prstClr val="black"/>
                </a:solidFill>
              </a:rPr>
              <a:t>Example case study:</a:t>
            </a:r>
          </a:p>
          <a:p>
            <a:pPr>
              <a:defRPr/>
            </a:pPr>
            <a:r>
              <a:rPr lang="en-GB" sz="800" i="1" dirty="0">
                <a:solidFill>
                  <a:prstClr val="black"/>
                </a:solidFill>
              </a:rPr>
              <a:t>George </a:t>
            </a:r>
            <a:r>
              <a:rPr lang="en-GB" sz="800" i="1" dirty="0" err="1">
                <a:solidFill>
                  <a:prstClr val="black"/>
                </a:solidFill>
              </a:rPr>
              <a:t>Tadros</a:t>
            </a:r>
            <a:r>
              <a:rPr lang="en-GB" sz="800" i="1" dirty="0">
                <a:solidFill>
                  <a:prstClr val="black"/>
                </a:solidFill>
              </a:rPr>
              <a:t>, 'Can Improving Mental Health of Patients in Acute Hospital Save Money? The RAID Experience' (Birmingham and Solihull NHS Trust)</a:t>
            </a:r>
            <a:endParaRPr lang="en-US" sz="800" i="1" dirty="0">
              <a:solidFill>
                <a:prstClr val="black"/>
              </a:solidFill>
            </a:endParaRPr>
          </a:p>
          <a:p>
            <a:pPr>
              <a:defRPr/>
            </a:pPr>
            <a:endParaRPr lang="en-US" sz="800" b="1" dirty="0" smtClean="0">
              <a:solidFill>
                <a:prstClr val="black"/>
              </a:solidFill>
            </a:endParaRPr>
          </a:p>
          <a:p>
            <a:r>
              <a:rPr lang="en-GB" sz="800" b="1" dirty="0" smtClean="0">
                <a:solidFill>
                  <a:prstClr val="black"/>
                </a:solidFill>
                <a:cs typeface="Arial" charset="0"/>
              </a:rPr>
              <a:t>7. Dementia </a:t>
            </a:r>
            <a:r>
              <a:rPr lang="en-GB" sz="800" b="1" dirty="0">
                <a:solidFill>
                  <a:prstClr val="black"/>
                </a:solidFill>
                <a:cs typeface="Arial" charset="0"/>
              </a:rPr>
              <a:t>Pathway:</a:t>
            </a:r>
          </a:p>
          <a:p>
            <a:r>
              <a:rPr lang="en-GB" sz="800" dirty="0">
                <a:solidFill>
                  <a:prstClr val="black"/>
                </a:solidFill>
                <a:cs typeface="Arial" charset="0"/>
              </a:rPr>
              <a:t>Improve health outcomes and achieve efficiencies in dementia care, by developing a fully integrated network model</a:t>
            </a:r>
          </a:p>
          <a:p>
            <a:r>
              <a:rPr lang="en-GB" sz="800" b="1" i="1" dirty="0">
                <a:solidFill>
                  <a:prstClr val="black"/>
                </a:solidFill>
                <a:cs typeface="Arial" charset="0"/>
              </a:rPr>
              <a:t>Example case </a:t>
            </a:r>
            <a:r>
              <a:rPr lang="en-GB" sz="800" b="1" i="1" dirty="0" smtClean="0">
                <a:solidFill>
                  <a:prstClr val="black"/>
                </a:solidFill>
                <a:cs typeface="Arial" charset="0"/>
              </a:rPr>
              <a:t>studies:</a:t>
            </a:r>
            <a:endParaRPr lang="en-GB" sz="800" b="1" i="1" dirty="0">
              <a:solidFill>
                <a:prstClr val="black"/>
              </a:solidFill>
              <a:cs typeface="Arial" charset="0"/>
            </a:endParaRPr>
          </a:p>
          <a:p>
            <a:r>
              <a:rPr lang="en-GB" sz="800" i="1" dirty="0" smtClean="0">
                <a:solidFill>
                  <a:prstClr val="black"/>
                </a:solidFill>
                <a:cs typeface="Arial" charset="0"/>
              </a:rPr>
              <a:t>‘</a:t>
            </a:r>
            <a:r>
              <a:rPr lang="en-GB" sz="800" i="1" dirty="0">
                <a:solidFill>
                  <a:prstClr val="black"/>
                </a:solidFill>
                <a:cs typeface="Arial" charset="0"/>
              </a:rPr>
              <a:t>Service redevelopment: Integrated whole system services for people with dementia’ (Mersey Care NHS </a:t>
            </a:r>
            <a:r>
              <a:rPr lang="en-GB" sz="800" i="1" dirty="0" smtClean="0">
                <a:solidFill>
                  <a:prstClr val="black"/>
                </a:solidFill>
                <a:cs typeface="Arial" charset="0"/>
              </a:rPr>
              <a:t>Trust, 2012)</a:t>
            </a:r>
          </a:p>
          <a:p>
            <a:pPr>
              <a:defRPr/>
            </a:pPr>
            <a:endParaRPr lang="en-US" sz="800" b="1" dirty="0" smtClean="0">
              <a:solidFill>
                <a:prstClr val="black"/>
              </a:solidFill>
            </a:endParaRPr>
          </a:p>
          <a:p>
            <a:pPr>
              <a:defRPr/>
            </a:pPr>
            <a:r>
              <a:rPr lang="en-US" sz="800" b="1" dirty="0" smtClean="0">
                <a:solidFill>
                  <a:prstClr val="black"/>
                </a:solidFill>
              </a:rPr>
              <a:t>8. Palliative </a:t>
            </a:r>
            <a:r>
              <a:rPr lang="en-US" sz="800" b="1" dirty="0">
                <a:solidFill>
                  <a:prstClr val="black"/>
                </a:solidFill>
              </a:rPr>
              <a:t>care:</a:t>
            </a:r>
          </a:p>
          <a:p>
            <a:pPr>
              <a:defRPr/>
            </a:pPr>
            <a:r>
              <a:rPr lang="en-US" sz="800" dirty="0">
                <a:solidFill>
                  <a:prstClr val="black"/>
                </a:solidFill>
              </a:rPr>
              <a:t>Community based, consultant-led palliative care service</a:t>
            </a:r>
          </a:p>
          <a:p>
            <a:pPr>
              <a:defRPr/>
            </a:pPr>
            <a:r>
              <a:rPr lang="en-US" sz="800" b="1" i="1" dirty="0">
                <a:solidFill>
                  <a:prstClr val="black"/>
                </a:solidFill>
              </a:rPr>
              <a:t>Example case study:</a:t>
            </a:r>
          </a:p>
          <a:p>
            <a:pPr>
              <a:defRPr/>
            </a:pPr>
            <a:r>
              <a:rPr lang="en-US" sz="800" i="1" dirty="0">
                <a:solidFill>
                  <a:prstClr val="black"/>
                </a:solidFill>
              </a:rPr>
              <a:t>Midhurst </a:t>
            </a:r>
            <a:r>
              <a:rPr lang="en-US" sz="800" i="1" dirty="0" smtClean="0">
                <a:solidFill>
                  <a:prstClr val="black"/>
                </a:solidFill>
              </a:rPr>
              <a:t>MacMillan, ‘Community </a:t>
            </a:r>
            <a:r>
              <a:rPr lang="en-US" sz="800" i="1" dirty="0">
                <a:solidFill>
                  <a:prstClr val="black"/>
                </a:solidFill>
              </a:rPr>
              <a:t>Specialist Palliative Care Service, Delivering end-of-life care in the </a:t>
            </a:r>
            <a:r>
              <a:rPr lang="en-US" sz="800" i="1" dirty="0" smtClean="0">
                <a:solidFill>
                  <a:prstClr val="black"/>
                </a:solidFill>
              </a:rPr>
              <a:t>community’ (The </a:t>
            </a:r>
            <a:r>
              <a:rPr lang="en-US" sz="800" i="1" dirty="0">
                <a:solidFill>
                  <a:prstClr val="black"/>
                </a:solidFill>
              </a:rPr>
              <a:t>King’s Fund, </a:t>
            </a:r>
            <a:r>
              <a:rPr lang="en-US" sz="800" i="1" dirty="0" smtClean="0">
                <a:solidFill>
                  <a:prstClr val="black"/>
                </a:solidFill>
              </a:rPr>
              <a:t>2013)</a:t>
            </a:r>
            <a:endParaRPr lang="en-US" sz="800" i="1" dirty="0">
              <a:solidFill>
                <a:prstClr val="black"/>
              </a:solidFill>
            </a:endParaRPr>
          </a:p>
        </p:txBody>
      </p:sp>
      <p:pic>
        <p:nvPicPr>
          <p:cNvPr id="17" name="Picture 6" descr="\\Cagmasrv1\sso$\Gestion_Deloitte\Global_Brand\- Templates\Icons\Iconography Deloitte\Icon_Laptop_DarkGree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5799" y="3481495"/>
            <a:ext cx="336377" cy="3561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jsauvageau\Desktop\5.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5799" y="5361303"/>
            <a:ext cx="336377" cy="41004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6" descr="C:\Users\davichapman\Documents\Research Services\Icons Color Library\Icon_People_group_MBlu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5799" y="2818345"/>
            <a:ext cx="336377" cy="31241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1" descr="C:\Users\davichapman\Documents\Research Services\Icons Color Library\Icon_Capsule_DGray.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5799" y="2208131"/>
            <a:ext cx="336377" cy="33574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C:\Users\jsauvageau\Desktop\4.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5799" y="4263434"/>
            <a:ext cx="336377" cy="25951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7" descr="\\Cagmasrv1\sso$\Gestion_Deloitte\Global_Brand\- Templates\Icons\Iconography Deloitte\Icon_Stethoscope_Green.png"/>
          <p:cNvPicPr>
            <a:picLocks noChangeAspect="1" noChangeArrowheads="1"/>
          </p:cNvPicPr>
          <p:nvPr/>
        </p:nvPicPr>
        <p:blipFill>
          <a:blip r:embed="rId13" cstate="print">
            <a:duotone>
              <a:prstClr val="black"/>
              <a:schemeClr val="accent2">
                <a:tint val="45000"/>
                <a:satMod val="400000"/>
              </a:schemeClr>
            </a:duotone>
            <a:extLst>
              <a:ext uri="{BEBA8EAE-BF5A-486C-A8C5-ECC9F3942E4B}">
                <a14:imgProps xmlns:a14="http://schemas.microsoft.com/office/drawing/2010/main">
                  <a14:imgLayer r:embed="rId1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35799" y="1540642"/>
            <a:ext cx="336377" cy="38257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8" descr="C:\Users\jsauvageau\Desktop\3.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35799" y="4862472"/>
            <a:ext cx="336377" cy="30279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C:\Users\jsauvageau\Desktop\2.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35799" y="6057171"/>
            <a:ext cx="336377" cy="274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73524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How the acute </a:t>
            </a:r>
            <a:r>
              <a:rPr lang="en-GB" dirty="0"/>
              <a:t>v</a:t>
            </a:r>
            <a:r>
              <a:rPr lang="en-GB" sz="2000" dirty="0" smtClean="0"/>
              <a:t>isiting </a:t>
            </a:r>
            <a:r>
              <a:rPr lang="en-GB" dirty="0" smtClean="0"/>
              <a:t>s</a:t>
            </a:r>
            <a:r>
              <a:rPr lang="en-GB" sz="2000" dirty="0" smtClean="0"/>
              <a:t>ervice works</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70</a:t>
            </a:fld>
            <a:endParaRPr lang="en-GB">
              <a:solidFill>
                <a:prstClr val="black"/>
              </a:solidFill>
            </a:endParaRPr>
          </a:p>
        </p:txBody>
      </p:sp>
      <p:sp>
        <p:nvSpPr>
          <p:cNvPr id="2" name="Rounded Rectangle 1"/>
          <p:cNvSpPr/>
          <p:nvPr/>
        </p:nvSpPr>
        <p:spPr>
          <a:xfrm>
            <a:off x="655200" y="1419367"/>
            <a:ext cx="1896930" cy="1152802"/>
          </a:xfrm>
          <a:prstGeom prst="round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Patient phones </a:t>
            </a:r>
            <a:r>
              <a:rPr lang="en-GB" sz="1400" b="1" dirty="0" smtClean="0"/>
              <a:t>own surgery </a:t>
            </a:r>
            <a:r>
              <a:rPr lang="en-GB" sz="1400" dirty="0" smtClean="0"/>
              <a:t>requesting a same day or urgent appointment</a:t>
            </a:r>
            <a:endParaRPr lang="en-GB" sz="1400" dirty="0"/>
          </a:p>
        </p:txBody>
      </p:sp>
      <p:sp>
        <p:nvSpPr>
          <p:cNvPr id="8" name="Rounded Rectangle 7"/>
          <p:cNvSpPr/>
          <p:nvPr/>
        </p:nvSpPr>
        <p:spPr>
          <a:xfrm>
            <a:off x="655200" y="3004773"/>
            <a:ext cx="1896930" cy="1201003"/>
          </a:xfrm>
          <a:prstGeom prst="round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Immediate </a:t>
            </a:r>
            <a:r>
              <a:rPr lang="en-GB" sz="1400" b="1" dirty="0" smtClean="0"/>
              <a:t>telephone consultation </a:t>
            </a:r>
            <a:r>
              <a:rPr lang="en-GB" sz="1400" dirty="0" smtClean="0"/>
              <a:t>with own GP or nurse</a:t>
            </a:r>
            <a:endParaRPr lang="en-GB" sz="1400" dirty="0"/>
          </a:p>
        </p:txBody>
      </p:sp>
      <p:sp>
        <p:nvSpPr>
          <p:cNvPr id="9" name="Rounded Rectangle 8"/>
          <p:cNvSpPr/>
          <p:nvPr/>
        </p:nvSpPr>
        <p:spPr>
          <a:xfrm>
            <a:off x="2962963" y="3004772"/>
            <a:ext cx="1544469" cy="1201003"/>
          </a:xfrm>
          <a:prstGeom prst="round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Triage to assess severity of condition</a:t>
            </a:r>
            <a:endParaRPr lang="en-GB" sz="1400" dirty="0"/>
          </a:p>
        </p:txBody>
      </p:sp>
      <p:sp>
        <p:nvSpPr>
          <p:cNvPr id="10" name="Rounded Rectangle 9"/>
          <p:cNvSpPr/>
          <p:nvPr/>
        </p:nvSpPr>
        <p:spPr>
          <a:xfrm>
            <a:off x="4931213" y="1778493"/>
            <a:ext cx="1066798" cy="72214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Routine</a:t>
            </a:r>
            <a:endParaRPr lang="en-GB" sz="1400" dirty="0"/>
          </a:p>
        </p:txBody>
      </p:sp>
      <p:sp>
        <p:nvSpPr>
          <p:cNvPr id="12" name="Rounded Rectangle 11"/>
          <p:cNvSpPr/>
          <p:nvPr/>
        </p:nvSpPr>
        <p:spPr>
          <a:xfrm>
            <a:off x="6409545" y="1778493"/>
            <a:ext cx="1164961" cy="72214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Planned practice </a:t>
            </a:r>
            <a:r>
              <a:rPr lang="en-GB" sz="1400" dirty="0" smtClean="0"/>
              <a:t>visit</a:t>
            </a:r>
            <a:endParaRPr lang="en-GB" sz="1400" dirty="0"/>
          </a:p>
        </p:txBody>
      </p:sp>
      <p:sp>
        <p:nvSpPr>
          <p:cNvPr id="13" name="Rounded Rectangle 12"/>
          <p:cNvSpPr/>
          <p:nvPr/>
        </p:nvSpPr>
        <p:spPr>
          <a:xfrm>
            <a:off x="4931213" y="3244204"/>
            <a:ext cx="1066798" cy="72214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Urgent</a:t>
            </a:r>
            <a:endParaRPr lang="en-GB" sz="1400" dirty="0"/>
          </a:p>
        </p:txBody>
      </p:sp>
      <p:sp>
        <p:nvSpPr>
          <p:cNvPr id="14" name="Rounded Rectangle 13"/>
          <p:cNvSpPr/>
          <p:nvPr/>
        </p:nvSpPr>
        <p:spPr>
          <a:xfrm>
            <a:off x="6409544" y="3244204"/>
            <a:ext cx="1164961" cy="72214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Refer to AVS</a:t>
            </a:r>
            <a:endParaRPr lang="en-GB" sz="1400" dirty="0"/>
          </a:p>
        </p:txBody>
      </p:sp>
      <p:sp>
        <p:nvSpPr>
          <p:cNvPr id="15" name="Rounded Rectangle 14"/>
          <p:cNvSpPr/>
          <p:nvPr/>
        </p:nvSpPr>
        <p:spPr>
          <a:xfrm>
            <a:off x="6409545" y="4205776"/>
            <a:ext cx="1164961" cy="72214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See a GP within 60 minutes</a:t>
            </a:r>
            <a:endParaRPr lang="en-GB" sz="1400" dirty="0"/>
          </a:p>
        </p:txBody>
      </p:sp>
      <p:sp>
        <p:nvSpPr>
          <p:cNvPr id="16" name="Rounded Rectangle 15"/>
          <p:cNvSpPr/>
          <p:nvPr/>
        </p:nvSpPr>
        <p:spPr>
          <a:xfrm>
            <a:off x="6409545" y="5167643"/>
            <a:ext cx="1164961" cy="72214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Admission avoided?</a:t>
            </a:r>
            <a:endParaRPr lang="en-GB" sz="1400" dirty="0"/>
          </a:p>
        </p:txBody>
      </p:sp>
      <p:cxnSp>
        <p:nvCxnSpPr>
          <p:cNvPr id="17" name="Straight Arrow Connector 16"/>
          <p:cNvCxnSpPr/>
          <p:nvPr/>
        </p:nvCxnSpPr>
        <p:spPr>
          <a:xfrm>
            <a:off x="1665025" y="2572168"/>
            <a:ext cx="0" cy="432605"/>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552129" y="3605274"/>
            <a:ext cx="410834" cy="1"/>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507432" y="3605274"/>
            <a:ext cx="423781" cy="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998011" y="3605274"/>
            <a:ext cx="411535" cy="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998011" y="2139563"/>
            <a:ext cx="411535" cy="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942945" y="3966344"/>
            <a:ext cx="1" cy="239432"/>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942946" y="4927916"/>
            <a:ext cx="0" cy="239727"/>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4438" name="Elbow Connector 274437"/>
          <p:cNvCxnSpPr/>
          <p:nvPr/>
        </p:nvCxnSpPr>
        <p:spPr>
          <a:xfrm rot="5400000" flipH="1" flipV="1">
            <a:off x="3900601" y="1974161"/>
            <a:ext cx="865209" cy="1196015"/>
          </a:xfrm>
          <a:prstGeom prst="bentConnector2">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3" name="Picture 5" descr="\\Cagmasrv1\sso$\Gestion_Deloitte\Global_Brand\- Templates\Icons\Iconography Deloitte\Icon_Scooter_G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645" y="80021"/>
            <a:ext cx="390275" cy="254166"/>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358775" y="6537709"/>
            <a:ext cx="8393945" cy="215444"/>
          </a:xfrm>
          <a:prstGeom prst="rect">
            <a:avLst/>
          </a:prstGeom>
        </p:spPr>
        <p:txBody>
          <a:bodyPr wrap="square">
            <a:spAutoFit/>
          </a:bodyPr>
          <a:lstStyle/>
          <a:p>
            <a:r>
              <a:rPr lang="en-GB" sz="800" b="1" dirty="0" smtClean="0"/>
              <a:t>Source: </a:t>
            </a:r>
            <a:r>
              <a:rPr lang="en-GB" sz="800" dirty="0" smtClean="0"/>
              <a:t>Dr </a:t>
            </a:r>
            <a:r>
              <a:rPr lang="en-GB" sz="800" dirty="0" err="1" smtClean="0"/>
              <a:t>Shikha</a:t>
            </a:r>
            <a:r>
              <a:rPr lang="en-GB" sz="800" dirty="0" smtClean="0"/>
              <a:t> </a:t>
            </a:r>
            <a:r>
              <a:rPr lang="en-GB" sz="800" dirty="0" err="1" smtClean="0"/>
              <a:t>Pitalia</a:t>
            </a:r>
            <a:r>
              <a:rPr lang="en-GB" sz="800" dirty="0" smtClean="0"/>
              <a:t>, ‘How our acute visiting service reduced emergency admissions by 30 per cent’ </a:t>
            </a:r>
            <a:r>
              <a:rPr lang="en-GB" sz="800" i="1" dirty="0" smtClean="0"/>
              <a:t>Pulse</a:t>
            </a:r>
            <a:r>
              <a:rPr lang="en-GB" sz="800" dirty="0" smtClean="0"/>
              <a:t> (March 14 2013)</a:t>
            </a:r>
            <a:endParaRPr lang="en-GB" sz="800" dirty="0"/>
          </a:p>
        </p:txBody>
      </p:sp>
    </p:spTree>
    <p:extLst>
      <p:ext uri="{BB962C8B-B14F-4D97-AF65-F5344CB8AC3E}">
        <p14:creationId xmlns:p14="http://schemas.microsoft.com/office/powerpoint/2010/main" val="38572066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4403061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724"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120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a:t>Key leads and further reading: Acute Visiting </a:t>
            </a:r>
            <a:r>
              <a:rPr lang="en-GB" sz="2000" dirty="0" smtClean="0"/>
              <a:t>Service</a:t>
            </a:r>
            <a:endParaRPr lang="en-GB" sz="2000" dirty="0"/>
          </a:p>
        </p:txBody>
      </p:sp>
      <p:sp>
        <p:nvSpPr>
          <p:cNvPr id="17"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71</a:t>
            </a:fld>
            <a:endParaRPr lang="en-GB" dirty="0">
              <a:solidFill>
                <a:prstClr val="black"/>
              </a:solidFill>
            </a:endParaRPr>
          </a:p>
        </p:txBody>
      </p:sp>
      <p:sp>
        <p:nvSpPr>
          <p:cNvPr id="9" name="Rectangle 8"/>
          <p:cNvSpPr/>
          <p:nvPr/>
        </p:nvSpPr>
        <p:spPr>
          <a:xfrm>
            <a:off x="655199" y="1577839"/>
            <a:ext cx="8152358" cy="200850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200" b="1" dirty="0" smtClean="0">
                <a:solidFill>
                  <a:prstClr val="black"/>
                </a:solidFill>
              </a:rPr>
              <a:t>Further reading</a:t>
            </a:r>
          </a:p>
          <a:p>
            <a:pPr>
              <a:spcAft>
                <a:spcPts val="600"/>
              </a:spcAft>
            </a:pPr>
            <a:r>
              <a:rPr lang="en-GB" sz="1200" dirty="0" smtClean="0">
                <a:solidFill>
                  <a:prstClr val="black"/>
                </a:solidFill>
              </a:rPr>
              <a:t>To help you read around this intervention, we have assembled a list of the literature which we have found most useful: </a:t>
            </a:r>
          </a:p>
          <a:p>
            <a:pPr marL="171450" indent="-171450">
              <a:spcAft>
                <a:spcPts val="600"/>
              </a:spcAft>
              <a:buFont typeface="Arial" pitchFamily="34" charset="0"/>
              <a:buChar char="•"/>
              <a:defRPr/>
            </a:pPr>
            <a:r>
              <a:rPr lang="en-GB" sz="1200" dirty="0">
                <a:solidFill>
                  <a:prstClr val="black"/>
                </a:solidFill>
                <a:cs typeface="Arial" charset="0"/>
              </a:rPr>
              <a:t>Dr </a:t>
            </a:r>
            <a:r>
              <a:rPr lang="en-GB" sz="1200" dirty="0" err="1">
                <a:solidFill>
                  <a:prstClr val="black"/>
                </a:solidFill>
                <a:cs typeface="Arial" charset="0"/>
              </a:rPr>
              <a:t>Shikha</a:t>
            </a:r>
            <a:r>
              <a:rPr lang="en-GB" sz="1200" dirty="0">
                <a:solidFill>
                  <a:prstClr val="black"/>
                </a:solidFill>
                <a:cs typeface="Arial" charset="0"/>
              </a:rPr>
              <a:t> </a:t>
            </a:r>
            <a:r>
              <a:rPr lang="en-GB" sz="1200" dirty="0" err="1" smtClean="0">
                <a:solidFill>
                  <a:prstClr val="black"/>
                </a:solidFill>
                <a:cs typeface="Arial" charset="0"/>
              </a:rPr>
              <a:t>Pitalia</a:t>
            </a:r>
            <a:r>
              <a:rPr lang="en-GB" sz="1200" dirty="0">
                <a:solidFill>
                  <a:prstClr val="black"/>
                </a:solidFill>
                <a:cs typeface="Arial" charset="0"/>
              </a:rPr>
              <a:t>, </a:t>
            </a:r>
            <a:r>
              <a:rPr lang="en-GB" sz="1200" dirty="0" smtClean="0">
                <a:solidFill>
                  <a:prstClr val="black"/>
                </a:solidFill>
                <a:cs typeface="Arial" charset="0"/>
              </a:rPr>
              <a:t>‘Acute </a:t>
            </a:r>
            <a:r>
              <a:rPr lang="en-GB" sz="1200" dirty="0">
                <a:solidFill>
                  <a:prstClr val="black"/>
                </a:solidFill>
                <a:cs typeface="Arial" charset="0"/>
              </a:rPr>
              <a:t>Visiting </a:t>
            </a:r>
            <a:r>
              <a:rPr lang="en-GB" sz="1200" dirty="0" smtClean="0">
                <a:solidFill>
                  <a:prstClr val="black"/>
                </a:solidFill>
                <a:cs typeface="Arial" charset="0"/>
              </a:rPr>
              <a:t>Service: An </a:t>
            </a:r>
            <a:r>
              <a:rPr lang="en-GB" sz="1200" dirty="0">
                <a:solidFill>
                  <a:prstClr val="black"/>
                </a:solidFill>
                <a:cs typeface="Arial" charset="0"/>
              </a:rPr>
              <a:t>Urgent Care Success </a:t>
            </a:r>
            <a:r>
              <a:rPr lang="en-GB" sz="1200" dirty="0" smtClean="0">
                <a:solidFill>
                  <a:prstClr val="black"/>
                </a:solidFill>
                <a:cs typeface="Arial" charset="0"/>
              </a:rPr>
              <a:t>Story’ (St Helens  CCG)</a:t>
            </a:r>
          </a:p>
          <a:p>
            <a:pPr marL="171450" indent="-171450">
              <a:spcAft>
                <a:spcPts val="600"/>
              </a:spcAft>
              <a:buFont typeface="Arial" pitchFamily="34" charset="0"/>
              <a:buChar char="•"/>
              <a:defRPr/>
            </a:pPr>
            <a:r>
              <a:rPr lang="en-GB" sz="1200" dirty="0" smtClean="0">
                <a:solidFill>
                  <a:prstClr val="black"/>
                </a:solidFill>
                <a:cs typeface="Arial" charset="0"/>
              </a:rPr>
              <a:t>A good description of the St Helens service </a:t>
            </a:r>
            <a:r>
              <a:rPr lang="en-GB" sz="1200" dirty="0">
                <a:solidFill>
                  <a:prstClr val="black"/>
                </a:solidFill>
                <a:cs typeface="Arial" charset="0"/>
              </a:rPr>
              <a:t>is available </a:t>
            </a:r>
            <a:r>
              <a:rPr lang="en-GB" sz="1200" dirty="0" smtClean="0">
                <a:solidFill>
                  <a:prstClr val="black"/>
                </a:solidFill>
                <a:cs typeface="Arial" charset="0"/>
              </a:rPr>
              <a:t>at: </a:t>
            </a:r>
            <a:r>
              <a:rPr lang="en-GB" sz="1200" dirty="0">
                <a:solidFill>
                  <a:prstClr val="black"/>
                </a:solidFill>
                <a:cs typeface="Arial" charset="0"/>
                <a:hlinkClick r:id="rId8"/>
              </a:rPr>
              <a:t>http://www.pulsetoday.co.uk/home/practical-commissioning/how-our-acute-visiting-service-reduced-emergency-admissions-by-30-per-cent/20002277.article#.</a:t>
            </a:r>
            <a:r>
              <a:rPr lang="en-GB" sz="1200" dirty="0" smtClean="0">
                <a:solidFill>
                  <a:prstClr val="black"/>
                </a:solidFill>
                <a:cs typeface="Arial" charset="0"/>
                <a:hlinkClick r:id="rId8"/>
              </a:rPr>
              <a:t>UoP9JoFFDIU</a:t>
            </a:r>
            <a:endParaRPr lang="en-GB" sz="1200" dirty="0" smtClean="0">
              <a:solidFill>
                <a:prstClr val="black"/>
              </a:solidFill>
              <a:cs typeface="Arial" charset="0"/>
            </a:endParaRPr>
          </a:p>
          <a:p>
            <a:pPr marL="171450" indent="-171450">
              <a:spcAft>
                <a:spcPts val="600"/>
              </a:spcAft>
              <a:buFont typeface="Arial" pitchFamily="34" charset="0"/>
              <a:buChar char="•"/>
              <a:defRPr/>
            </a:pPr>
            <a:r>
              <a:rPr lang="en-GB" sz="1200" dirty="0" smtClean="0">
                <a:solidFill>
                  <a:prstClr val="black"/>
                </a:solidFill>
                <a:cs typeface="Arial" charset="0"/>
              </a:rPr>
              <a:t>Further discussion of the experience of implementing this intervention can be found at: </a:t>
            </a:r>
            <a:r>
              <a:rPr lang="en-GB" sz="1200" dirty="0" smtClean="0">
                <a:solidFill>
                  <a:prstClr val="black"/>
                </a:solidFill>
                <a:cs typeface="Arial" charset="0"/>
                <a:hlinkClick r:id="rId9"/>
              </a:rPr>
              <a:t>http</a:t>
            </a:r>
            <a:r>
              <a:rPr lang="en-GB" sz="1200" dirty="0">
                <a:solidFill>
                  <a:prstClr val="black"/>
                </a:solidFill>
                <a:cs typeface="Arial" charset="0"/>
                <a:hlinkClick r:id="rId9"/>
              </a:rPr>
              <a:t>://</a:t>
            </a:r>
            <a:r>
              <a:rPr lang="en-GB" sz="1200" dirty="0" smtClean="0">
                <a:solidFill>
                  <a:prstClr val="black"/>
                </a:solidFill>
                <a:cs typeface="Arial" charset="0"/>
                <a:hlinkClick r:id="rId9"/>
              </a:rPr>
              <a:t>www.gpcaregroup-cic.co.uk/Acute-Visiting-Scheme.aspx</a:t>
            </a:r>
            <a:endParaRPr lang="en-GB" sz="1200" dirty="0" smtClean="0">
              <a:solidFill>
                <a:prstClr val="black"/>
              </a:solidFill>
              <a:cs typeface="Arial" charset="0"/>
            </a:endParaRPr>
          </a:p>
          <a:p>
            <a:pPr>
              <a:spcAft>
                <a:spcPts val="600"/>
              </a:spcAft>
              <a:defRPr/>
            </a:pPr>
            <a:endParaRPr lang="en-GB" sz="1200" dirty="0">
              <a:solidFill>
                <a:prstClr val="black"/>
              </a:solidFill>
              <a:cs typeface="Arial" charset="0"/>
            </a:endParaRPr>
          </a:p>
          <a:p>
            <a:pPr marL="171450" indent="-171450">
              <a:buFont typeface="Arial" pitchFamily="34" charset="0"/>
              <a:buChar char="•"/>
              <a:defRPr/>
            </a:pPr>
            <a:endParaRPr lang="en-GB" sz="1200" dirty="0">
              <a:solidFill>
                <a:prstClr val="black"/>
              </a:solidFill>
            </a:endParaRPr>
          </a:p>
          <a:p>
            <a:endParaRPr lang="en-GB" dirty="0">
              <a:solidFill>
                <a:prstClr val="black"/>
              </a:solidFill>
            </a:endParaRPr>
          </a:p>
        </p:txBody>
      </p:sp>
      <p:pic>
        <p:nvPicPr>
          <p:cNvPr id="11" name="Picture 6" descr="\\Cagmasrv1\sso$\Gestion_Deloitte\Global_Brand\- Templates\Icons\Iconography Deloitte\Icons Color Library\Icon_Book_LBLu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603" y="1597175"/>
            <a:ext cx="502841" cy="456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agmasrv1\sso$\Gestion_Deloitte\Global_Brand\- Templates\Icons\Iconography Deloitte\Icon_Scooter_Green.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0645" y="80021"/>
            <a:ext cx="390275" cy="254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35879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5447779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749"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120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The early adopter interventions</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72</a:t>
            </a:fld>
            <a:endParaRPr lang="en-GB" dirty="0">
              <a:solidFill>
                <a:prstClr val="black"/>
              </a:solidFill>
            </a:endParaRPr>
          </a:p>
        </p:txBody>
      </p:sp>
      <p:sp>
        <p:nvSpPr>
          <p:cNvPr id="94" name="TextBox 93"/>
          <p:cNvSpPr txBox="1"/>
          <p:nvPr/>
        </p:nvSpPr>
        <p:spPr>
          <a:xfrm>
            <a:off x="968991" y="1077505"/>
            <a:ext cx="8044380" cy="5093702"/>
          </a:xfrm>
          <a:prstGeom prst="rect">
            <a:avLst/>
          </a:prstGeom>
          <a:noFill/>
        </p:spPr>
        <p:txBody>
          <a:bodyPr wrap="square" lIns="0" tIns="0" rIns="0" bIns="0" rtlCol="0">
            <a:spAutoFit/>
          </a:bodyPr>
          <a:lstStyle/>
          <a:p>
            <a:pPr marL="180975" indent="-180975">
              <a:spcAft>
                <a:spcPts val="300"/>
              </a:spcAft>
              <a:buAutoNum type="arabicPeriod"/>
              <a:defRPr/>
            </a:pPr>
            <a:r>
              <a:rPr lang="en-GB" sz="1200" b="1" dirty="0">
                <a:solidFill>
                  <a:srgbClr val="FFFFFF">
                    <a:lumMod val="75000"/>
                  </a:srgbClr>
                </a:solidFill>
              </a:rPr>
              <a:t>Cancer screening programme</a:t>
            </a:r>
            <a:endParaRPr lang="en-US" sz="1200" b="1" dirty="0">
              <a:solidFill>
                <a:srgbClr val="FFFFFF">
                  <a:lumMod val="75000"/>
                </a:srgbClr>
              </a:solidFill>
            </a:endParaRPr>
          </a:p>
          <a:p>
            <a:pPr>
              <a:spcAft>
                <a:spcPts val="300"/>
              </a:spcAft>
              <a:defRPr/>
            </a:pPr>
            <a:endParaRPr lang="en-US" sz="1200" b="1" dirty="0" smtClean="0">
              <a:solidFill>
                <a:srgbClr val="FFFFFF">
                  <a:lumMod val="75000"/>
                </a:srgbClr>
              </a:solidFill>
            </a:endParaRPr>
          </a:p>
          <a:p>
            <a:pPr>
              <a:spcAft>
                <a:spcPts val="300"/>
              </a:spcAft>
              <a:defRPr/>
            </a:pPr>
            <a:r>
              <a:rPr lang="en-US" sz="1200" b="1" dirty="0" smtClean="0">
                <a:solidFill>
                  <a:srgbClr val="FFFFFF">
                    <a:lumMod val="75000"/>
                  </a:srgbClr>
                </a:solidFill>
              </a:rPr>
              <a:t>2. GP </a:t>
            </a:r>
            <a:r>
              <a:rPr lang="en-US" sz="1200" b="1" dirty="0" err="1" smtClean="0">
                <a:solidFill>
                  <a:srgbClr val="FFFFFF">
                    <a:lumMod val="75000"/>
                  </a:srgbClr>
                </a:solidFill>
              </a:rPr>
              <a:t>tele</a:t>
            </a:r>
            <a:r>
              <a:rPr lang="en-US" sz="1200" b="1" dirty="0" smtClean="0">
                <a:solidFill>
                  <a:srgbClr val="FFFFFF">
                    <a:lumMod val="75000"/>
                  </a:srgbClr>
                </a:solidFill>
              </a:rPr>
              <a:t>-consultation</a:t>
            </a:r>
            <a:endParaRPr lang="en-US" sz="1200" b="1" dirty="0">
              <a:solidFill>
                <a:srgbClr val="FFFFFF">
                  <a:lumMod val="75000"/>
                </a:srgbClr>
              </a:solidFill>
            </a:endParaRPr>
          </a:p>
          <a:p>
            <a:pPr>
              <a:spcAft>
                <a:spcPts val="300"/>
              </a:spcAft>
              <a:defRPr/>
            </a:pPr>
            <a:endParaRPr lang="en-US" sz="1200" b="1" dirty="0">
              <a:solidFill>
                <a:srgbClr val="FFFFFF">
                  <a:lumMod val="75000"/>
                </a:srgbClr>
              </a:solidFill>
            </a:endParaRPr>
          </a:p>
          <a:p>
            <a:pPr>
              <a:spcAft>
                <a:spcPts val="300"/>
              </a:spcAft>
            </a:pPr>
            <a:r>
              <a:rPr lang="en-GB" sz="1200" b="1" dirty="0" smtClean="0">
                <a:solidFill>
                  <a:srgbClr val="FFFFFF">
                    <a:lumMod val="75000"/>
                  </a:srgbClr>
                </a:solidFill>
                <a:cs typeface="Arial" charset="0"/>
              </a:rPr>
              <a:t>3. </a:t>
            </a:r>
            <a:r>
              <a:rPr lang="en-GB" sz="1200" b="1" dirty="0">
                <a:solidFill>
                  <a:srgbClr val="FFFFFF">
                    <a:lumMod val="75000"/>
                  </a:srgbClr>
                </a:solidFill>
                <a:cs typeface="Arial" charset="0"/>
              </a:rPr>
              <a:t>Medicines o</a:t>
            </a:r>
            <a:r>
              <a:rPr lang="en-GB" sz="1200" b="1" dirty="0" smtClean="0">
                <a:solidFill>
                  <a:srgbClr val="FFFFFF">
                    <a:lumMod val="75000"/>
                  </a:srgbClr>
                </a:solidFill>
                <a:cs typeface="Arial" charset="0"/>
              </a:rPr>
              <a:t>ptimisation</a:t>
            </a:r>
            <a:endParaRPr lang="en-GB" sz="1200" b="1" dirty="0">
              <a:solidFill>
                <a:srgbClr val="FFFFFF">
                  <a:lumMod val="75000"/>
                </a:srgbClr>
              </a:solidFill>
              <a:cs typeface="Arial" charset="0"/>
            </a:endParaRP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4. </a:t>
            </a:r>
            <a:r>
              <a:rPr lang="en-GB" sz="1200" b="1" dirty="0">
                <a:solidFill>
                  <a:srgbClr val="FFFFFF">
                    <a:lumMod val="75000"/>
                  </a:srgbClr>
                </a:solidFill>
              </a:rPr>
              <a:t>Safe and appropriate use of medicines </a:t>
            </a:r>
            <a:endParaRPr lang="en-US" sz="1200" b="1" dirty="0">
              <a:solidFill>
                <a:srgbClr val="FFFFFF">
                  <a:lumMod val="75000"/>
                </a:srgbClr>
              </a:solidFill>
            </a:endParaRP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5. </a:t>
            </a:r>
            <a:r>
              <a:rPr lang="en-US" sz="1200" b="1" dirty="0">
                <a:solidFill>
                  <a:srgbClr val="FFFFFF">
                    <a:lumMod val="75000"/>
                  </a:srgbClr>
                </a:solidFill>
              </a:rPr>
              <a:t>Acute </a:t>
            </a:r>
            <a:r>
              <a:rPr lang="en-US" sz="1200" b="1" dirty="0" smtClean="0">
                <a:solidFill>
                  <a:srgbClr val="FFFFFF">
                    <a:lumMod val="75000"/>
                  </a:srgbClr>
                </a:solidFill>
              </a:rPr>
              <a:t>visiting </a:t>
            </a:r>
            <a:r>
              <a:rPr lang="en-US" sz="1200" b="1" dirty="0">
                <a:solidFill>
                  <a:srgbClr val="FFFFFF">
                    <a:lumMod val="75000"/>
                  </a:srgbClr>
                </a:solidFill>
              </a:rPr>
              <a:t>s</a:t>
            </a:r>
            <a:r>
              <a:rPr lang="en-US" sz="1200" b="1" dirty="0" smtClean="0">
                <a:solidFill>
                  <a:srgbClr val="FFFFFF">
                    <a:lumMod val="75000"/>
                  </a:srgbClr>
                </a:solidFill>
              </a:rPr>
              <a:t>ervice </a:t>
            </a:r>
          </a:p>
          <a:p>
            <a:pPr>
              <a:spcAft>
                <a:spcPts val="300"/>
              </a:spcAft>
              <a:defRPr/>
            </a:pPr>
            <a:endParaRPr lang="en-US" sz="1200" b="1" dirty="0">
              <a:solidFill>
                <a:srgbClr val="FFFFFF">
                  <a:lumMod val="75000"/>
                </a:srgbClr>
              </a:solidFill>
            </a:endParaRPr>
          </a:p>
          <a:p>
            <a:pPr>
              <a:spcAft>
                <a:spcPts val="300"/>
              </a:spcAft>
              <a:defRPr/>
            </a:pPr>
            <a:r>
              <a:rPr lang="en-US" sz="1200" b="1" dirty="0">
                <a:solidFill>
                  <a:srgbClr val="00ADC6"/>
                </a:solidFill>
              </a:rPr>
              <a:t>6. </a:t>
            </a:r>
            <a:r>
              <a:rPr lang="en-US" sz="1200" b="1" dirty="0" smtClean="0">
                <a:solidFill>
                  <a:srgbClr val="00ADC6"/>
                </a:solidFill>
              </a:rPr>
              <a:t>Reducing urgent care demand</a:t>
            </a:r>
            <a:endParaRPr lang="en-US" sz="1200" b="1" dirty="0">
              <a:solidFill>
                <a:srgbClr val="00ADC6"/>
              </a:solidFill>
            </a:endParaRP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7. </a:t>
            </a:r>
            <a:r>
              <a:rPr lang="en-GB" sz="1200" b="1" dirty="0">
                <a:solidFill>
                  <a:srgbClr val="FFFFFF">
                    <a:lumMod val="75000"/>
                  </a:srgbClr>
                </a:solidFill>
              </a:rPr>
              <a:t>24-hour asthma services for children and young people</a:t>
            </a: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8. </a:t>
            </a:r>
            <a:r>
              <a:rPr lang="en-US" sz="1200" b="1" dirty="0">
                <a:solidFill>
                  <a:srgbClr val="FFFFFF">
                    <a:lumMod val="75000"/>
                  </a:srgbClr>
                </a:solidFill>
              </a:rPr>
              <a:t>Service </a:t>
            </a:r>
            <a:r>
              <a:rPr lang="en-US" sz="1200" b="1" dirty="0" smtClean="0">
                <a:solidFill>
                  <a:srgbClr val="FFFFFF">
                    <a:lumMod val="75000"/>
                  </a:srgbClr>
                </a:solidFill>
              </a:rPr>
              <a:t>user </a:t>
            </a:r>
            <a:r>
              <a:rPr lang="en-US" sz="1200" b="1" dirty="0">
                <a:solidFill>
                  <a:srgbClr val="FFFFFF">
                    <a:lumMod val="75000"/>
                  </a:srgbClr>
                </a:solidFill>
              </a:rPr>
              <a:t>n</a:t>
            </a:r>
            <a:r>
              <a:rPr lang="en-US" sz="1200" b="1" dirty="0" smtClean="0">
                <a:solidFill>
                  <a:srgbClr val="FFFFFF">
                    <a:lumMod val="75000"/>
                  </a:srgbClr>
                </a:solidFill>
              </a:rPr>
              <a:t>etwork</a:t>
            </a: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9. Reducing elective Caesarean section</a:t>
            </a:r>
            <a:endParaRPr lang="en-US" sz="1200" b="1" dirty="0">
              <a:solidFill>
                <a:srgbClr val="FFFFFF">
                  <a:lumMod val="75000"/>
                </a:srgbClr>
              </a:solidFill>
            </a:endParaRPr>
          </a:p>
          <a:p>
            <a:pPr>
              <a:spcAft>
                <a:spcPts val="300"/>
              </a:spcAft>
              <a:defRPr/>
            </a:pPr>
            <a:endParaRPr lang="en-US" sz="1200" b="1" dirty="0">
              <a:solidFill>
                <a:srgbClr val="FFFFFF">
                  <a:lumMod val="75000"/>
                </a:srgbClr>
              </a:solidFill>
            </a:endParaRPr>
          </a:p>
          <a:p>
            <a:pPr>
              <a:spcAft>
                <a:spcPts val="300"/>
              </a:spcAft>
            </a:pPr>
            <a:r>
              <a:rPr lang="en-GB" sz="1200" b="1" dirty="0" smtClean="0">
                <a:solidFill>
                  <a:srgbClr val="FFFFFF">
                    <a:lumMod val="75000"/>
                  </a:srgbClr>
                </a:solidFill>
                <a:cs typeface="Arial" charset="0"/>
              </a:rPr>
              <a:t>10. </a:t>
            </a:r>
            <a:r>
              <a:rPr lang="en-GB" sz="1200" b="1" dirty="0">
                <a:solidFill>
                  <a:srgbClr val="FFFFFF">
                    <a:lumMod val="75000"/>
                  </a:srgbClr>
                </a:solidFill>
                <a:cs typeface="Arial" charset="0"/>
              </a:rPr>
              <a:t>Acute stroke services</a:t>
            </a: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11. </a:t>
            </a:r>
            <a:r>
              <a:rPr lang="en-GB" sz="1200" b="1" dirty="0">
                <a:solidFill>
                  <a:srgbClr val="FFFFFF">
                    <a:lumMod val="75000"/>
                  </a:srgbClr>
                </a:solidFill>
                <a:cs typeface="Arial" charset="0"/>
              </a:rPr>
              <a:t>Integration of health and social care for older people</a:t>
            </a:r>
          </a:p>
          <a:p>
            <a:pPr>
              <a:spcAft>
                <a:spcPts val="300"/>
              </a:spcAft>
              <a:defRPr/>
            </a:pPr>
            <a:endParaRPr lang="en-GB" sz="1200" b="1" dirty="0">
              <a:solidFill>
                <a:srgbClr val="FFFFFF">
                  <a:lumMod val="75000"/>
                </a:srgbClr>
              </a:solidFill>
              <a:cs typeface="Arial" charset="0"/>
            </a:endParaRPr>
          </a:p>
          <a:p>
            <a:pPr>
              <a:spcAft>
                <a:spcPts val="300"/>
              </a:spcAft>
              <a:defRPr/>
            </a:pPr>
            <a:r>
              <a:rPr lang="en-GB" sz="1200" b="1" dirty="0" smtClean="0">
                <a:solidFill>
                  <a:srgbClr val="FFFFFF">
                    <a:lumMod val="75000"/>
                  </a:srgbClr>
                </a:solidFill>
                <a:cs typeface="Arial" charset="0"/>
              </a:rPr>
              <a:t>12. </a:t>
            </a:r>
            <a:r>
              <a:rPr lang="en-GB" sz="1200" b="1" dirty="0">
                <a:solidFill>
                  <a:srgbClr val="FFFFFF">
                    <a:lumMod val="75000"/>
                  </a:srgbClr>
                </a:solidFill>
              </a:rPr>
              <a:t>Electronic Palliative Care Coordination Systems (</a:t>
            </a:r>
            <a:r>
              <a:rPr lang="en-GB" sz="1200" b="1" dirty="0" err="1">
                <a:solidFill>
                  <a:srgbClr val="FFFFFF">
                    <a:lumMod val="75000"/>
                  </a:srgbClr>
                </a:solidFill>
              </a:rPr>
              <a:t>EPaCCS</a:t>
            </a:r>
            <a:r>
              <a:rPr lang="en-GB" sz="1200" b="1" dirty="0">
                <a:solidFill>
                  <a:srgbClr val="FFFFFF">
                    <a:lumMod val="75000"/>
                  </a:srgbClr>
                </a:solidFill>
              </a:rPr>
              <a:t>)</a:t>
            </a:r>
          </a:p>
        </p:txBody>
      </p:sp>
      <p:pic>
        <p:nvPicPr>
          <p:cNvPr id="25" name="Picture 4" descr="\\Cagmasrv1\sso$\Gestion_Deloitte\Global_Brand\- Templates\Icons\Iconography Deloitte\Icon_DNA_LBlue.png"/>
          <p:cNvPicPr>
            <a:picLocks noChangeAspect="1" noChangeArrowheads="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9446" y="1016188"/>
            <a:ext cx="172185" cy="32583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Cagmasrv1\sso$\Gestion_Deloitte\Global_Brand\- Templates\Icons\Iconography Deloitte\Icon_Magnifying_glass_Green.png"/>
          <p:cNvPicPr>
            <a:picLocks noChangeAspect="1" noChangeArrowheads="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6423" y="1934759"/>
            <a:ext cx="258230" cy="25823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agmasrv1\sso$\Gestion_Deloitte\Global_Brand\- Templates\Icons\Iconography Deloitte\Icon_Computer_chip_Blue.png"/>
          <p:cNvPicPr>
            <a:picLocks noChangeAspect="1" noChangeArrowheads="1"/>
          </p:cNvPicPr>
          <p:nvPr/>
        </p:nvPicPr>
        <p:blipFill>
          <a:blip r:embed="rId10" cstate="print">
            <a:lum bright="70000" contrast="-7000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24096" y="2399100"/>
            <a:ext cx="282885" cy="19686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Cagmasrv1\sso$\Gestion_Deloitte\Global_Brand\- Templates\Icons\Iconography Deloitte\Icon_Scooter_Green.png"/>
          <p:cNvPicPr>
            <a:picLocks noChangeAspect="1" noChangeArrowheads="1"/>
          </p:cNvPicPr>
          <p:nvPr/>
        </p:nvPicPr>
        <p:blipFill>
          <a:blip r:embed="rId1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4268" y="2825908"/>
            <a:ext cx="322541" cy="21005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Cagmasrv1\sso$\Gestion_Deloitte\Global_Brand\- Templates\Icons\Iconography Deloitte\Icon_Clock_DarkGreen.png"/>
          <p:cNvPicPr>
            <a:picLocks noChangeAspect="1" noChangeArrowheads="1"/>
          </p:cNvPicPr>
          <p:nvPr/>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9076" y="3706702"/>
            <a:ext cx="232925" cy="23292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1" descr="C:\Users\jsauvageau\Desktop\Untitled-2.png"/>
          <p:cNvPicPr>
            <a:picLocks noChangeAspect="1" noChangeArrowheads="1"/>
          </p:cNvPicPr>
          <p:nvPr/>
        </p:nvPicPr>
        <p:blipFill>
          <a:blip r:embed="rId1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6684" y="4150761"/>
            <a:ext cx="237708" cy="2139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agmasrv1\sso$\Gestion_Deloitte\Global_Brand\- Templates\Icons\Iconography Deloitte\Icon_Ambulance_LGreen.png"/>
          <p:cNvPicPr>
            <a:picLocks noChangeAspect="1" noChangeArrowheads="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6858" y="5063708"/>
            <a:ext cx="297360" cy="20582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1" descr="C:\Users\jsauvageau\Desktop\1.png"/>
          <p:cNvPicPr>
            <a:picLocks noChangeAspect="1" noChangeArrowheads="1"/>
          </p:cNvPicPr>
          <p:nvPr/>
        </p:nvPicPr>
        <p:blipFill>
          <a:blip r:embed="rId1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1471" y="5487293"/>
            <a:ext cx="228135" cy="25713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3" descr="C:\Users\jsauvageau\Desktop\3.png"/>
          <p:cNvPicPr>
            <a:picLocks noChangeAspect="1" noChangeArrowheads="1"/>
          </p:cNvPicPr>
          <p:nvPr/>
        </p:nvPicPr>
        <p:blipFill>
          <a:blip r:embed="rId1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5541" y="5931728"/>
            <a:ext cx="279995" cy="23367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3" descr="C:\Users\jsauvageau\Desktop\4.png"/>
          <p:cNvPicPr>
            <a:picLocks noChangeAspect="1" noChangeArrowheads="1"/>
          </p:cNvPicPr>
          <p:nvPr/>
        </p:nvPicPr>
        <p:blipFill>
          <a:blip r:embed="rId1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337" y="1520409"/>
            <a:ext cx="216403" cy="2164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Cagmasrv1\sso$\Gestion_Deloitte\Global_Brand\- Templates\Icons\Iconography Deloitte\Icon_Traffic_signal_LGreen.png"/>
          <p:cNvPicPr>
            <a:picLocks noChangeArrowheads="1"/>
          </p:cNvPicPr>
          <p:nvPr/>
        </p:nvPicPr>
        <p:blipFill>
          <a:blip r:embed="rId19" cstate="print">
            <a:duotone>
              <a:prstClr val="black"/>
              <a:schemeClr val="accent1">
                <a:tint val="45000"/>
                <a:satMod val="400000"/>
              </a:schemeClr>
            </a:duotone>
            <a:extLst>
              <a:ext uri="{BEBA8EAE-BF5A-486C-A8C5-ECC9F3942E4B}">
                <a14:imgProps xmlns:a14="http://schemas.microsoft.com/office/drawing/2010/main">
                  <a14:imgLayer r:embed="rId20">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16447" y="3240470"/>
            <a:ext cx="98182" cy="29506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Cagmasrv1\sso$\Gestion_Deloitte\Global_Brand\- Templates\Icons\Iconography Deloitte\Icon_People_woman_MBlue.png"/>
          <p:cNvPicPr>
            <a:picLocks noChangeAspect="1" noChangeArrowheads="1"/>
          </p:cNvPicPr>
          <p:nvPr/>
        </p:nvPicPr>
        <p:blipFill>
          <a:blip r:embed="rId21" cstate="print">
            <a:duotone>
              <a:schemeClr val="accent3">
                <a:shade val="45000"/>
                <a:satMod val="135000"/>
              </a:schemeClr>
              <a:prstClr val="white"/>
            </a:duotone>
            <a:extLst>
              <a:ext uri="{BEBA8EAE-BF5A-486C-A8C5-ECC9F3942E4B}">
                <a14:imgProps xmlns:a14="http://schemas.microsoft.com/office/drawing/2010/main">
                  <a14:imgLayer r:embed="rId22">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82678" y="4586044"/>
            <a:ext cx="165721" cy="275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42664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1721934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77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Overview: </a:t>
            </a:r>
            <a:r>
              <a:rPr lang="en-GB" dirty="0" smtClean="0"/>
              <a:t>Reducing urgent care demand</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73</a:t>
            </a:fld>
            <a:endParaRPr lang="en-GB">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143806047"/>
              </p:ext>
            </p:extLst>
          </p:nvPr>
        </p:nvGraphicFramePr>
        <p:xfrm>
          <a:off x="358775" y="1340875"/>
          <a:ext cx="8391600" cy="383989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81600"/>
                <a:gridCol w="7110000"/>
              </a:tblGrid>
              <a:tr h="419084">
                <a:tc>
                  <a:txBody>
                    <a:bodyPr/>
                    <a:lstStyle/>
                    <a:p>
                      <a:r>
                        <a:rPr lang="en-GB" sz="1000" dirty="0" smtClean="0">
                          <a:solidFill>
                            <a:schemeClr val="tx1"/>
                          </a:solidFill>
                          <a:latin typeface="+mj-lt"/>
                        </a:rPr>
                        <a:t>Intervention name</a:t>
                      </a:r>
                      <a:endParaRPr lang="en-GB" sz="1000"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smtClean="0">
                          <a:solidFill>
                            <a:schemeClr val="tx1"/>
                          </a:solidFill>
                          <a:latin typeface="+mn-lt"/>
                          <a:ea typeface="+mn-ea"/>
                          <a:cs typeface="Arial" charset="0"/>
                        </a:rPr>
                        <a:t>Create an acute GP unit to reduce emergency admissions (Pulse: Practical Commissioning 2009)</a:t>
                      </a: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887104">
                <a:tc>
                  <a:txBody>
                    <a:bodyPr/>
                    <a:lstStyle/>
                    <a:p>
                      <a:r>
                        <a:rPr lang="en-GB" sz="1000" b="1" dirty="0" smtClean="0">
                          <a:solidFill>
                            <a:schemeClr val="tx1"/>
                          </a:solidFill>
                          <a:latin typeface="+mj-lt"/>
                        </a:rPr>
                        <a:t>What is it?</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baseline="0" dirty="0" smtClean="0">
                          <a:solidFill>
                            <a:schemeClr val="tx1"/>
                          </a:solidFill>
                          <a:latin typeface="+mn-lt"/>
                          <a:ea typeface="+mn-ea"/>
                          <a:cs typeface="Arial" charset="0"/>
                        </a:rPr>
                        <a:t>With non-elective emergency admissions rising nationally, this intervention uses a team of acute GPs to screen all incoming emergency referrals. Because the GPs on duty in the acute unit are well acquainted with the community and social services on offer within the NHS locally, they can often recommend an alternative to admission that the referring GP didn’t know about or hadn’t thought of. This could be anything ranging from setting up a visit from the hospital-at-home team, to sending them to a ‘hot’ clinic to see the cardiologist of the week, to reassuring the GP their patient management plan is sound.</a:t>
                      </a:r>
                      <a:endParaRPr lang="en-GB" sz="1800" b="0" i="0" u="none" strike="noStrike" kern="1200" baseline="0" dirty="0" smtClean="0">
                        <a:solidFill>
                          <a:schemeClr val="dk1"/>
                        </a:solidFill>
                        <a:latin typeface="+mn-lt"/>
                        <a:ea typeface="+mn-ea"/>
                        <a:cs typeface="+mn-cs"/>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750270">
                <a:tc>
                  <a:txBody>
                    <a:bodyPr/>
                    <a:lstStyle/>
                    <a:p>
                      <a:r>
                        <a:rPr lang="en-GB" sz="1000" b="1" dirty="0" smtClean="0">
                          <a:solidFill>
                            <a:schemeClr val="tx1"/>
                          </a:solidFill>
                          <a:latin typeface="+mj-lt"/>
                        </a:rPr>
                        <a:t>Why do</a:t>
                      </a:r>
                      <a:r>
                        <a:rPr lang="en-GB" sz="1000" b="1" baseline="0" dirty="0" smtClean="0">
                          <a:solidFill>
                            <a:schemeClr val="tx1"/>
                          </a:solidFill>
                          <a:latin typeface="+mj-lt"/>
                        </a:rPr>
                        <a:t> it?</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kern="1200" baseline="0" dirty="0" smtClean="0">
                          <a:solidFill>
                            <a:schemeClr val="tx1"/>
                          </a:solidFill>
                          <a:latin typeface="+mn-lt"/>
                          <a:ea typeface="+mn-ea"/>
                          <a:cs typeface="Arial" charset="0"/>
                        </a:rPr>
                        <a:t>The acute GP unit was able to divert, on average, 16% of GP referrals to A&amp;E. At its peak the unit could divert up to 50% of admissions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kern="1200" baseline="0" dirty="0" smtClean="0">
                          <a:solidFill>
                            <a:schemeClr val="tx1"/>
                          </a:solidFill>
                          <a:latin typeface="+mn-lt"/>
                          <a:ea typeface="+mn-ea"/>
                          <a:cs typeface="Arial" charset="0"/>
                        </a:rPr>
                        <a:t>During a five month pilot, overall emergency medical admissions were reduced by 30%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kern="1200" baseline="0" dirty="0" smtClean="0">
                          <a:solidFill>
                            <a:schemeClr val="tx1"/>
                          </a:solidFill>
                          <a:latin typeface="+mn-lt"/>
                          <a:ea typeface="+mn-ea"/>
                          <a:cs typeface="Arial" charset="0"/>
                        </a:rPr>
                        <a:t>Gross savings of £418’320 were made during the same period, equating to £2208 per working day net of costs</a:t>
                      </a: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777596">
                <a:tc>
                  <a:txBody>
                    <a:bodyPr/>
                    <a:lstStyle/>
                    <a:p>
                      <a:r>
                        <a:rPr lang="en-GB" sz="1000" b="1" dirty="0" smtClean="0">
                          <a:solidFill>
                            <a:schemeClr val="tx1"/>
                          </a:solidFill>
                          <a:latin typeface="+mj-lt"/>
                        </a:rPr>
                        <a:t>What are the key enabling factors?</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aseline="0" dirty="0" smtClean="0">
                          <a:solidFill>
                            <a:schemeClr val="tx1"/>
                          </a:solidFill>
                          <a:latin typeface="+mn-lt"/>
                          <a:cs typeface="Calibri" pitchFamily="34" charset="0"/>
                        </a:rPr>
                        <a:t>The acute unit must develop a </a:t>
                      </a:r>
                      <a:r>
                        <a:rPr lang="en-GB" sz="1000" b="1" baseline="0" dirty="0" smtClean="0">
                          <a:solidFill>
                            <a:schemeClr val="tx1"/>
                          </a:solidFill>
                          <a:latin typeface="+mn-lt"/>
                          <a:cs typeface="Calibri" pitchFamily="34" charset="0"/>
                        </a:rPr>
                        <a:t>comprehensive knowledge of alternatives </a:t>
                      </a:r>
                      <a:r>
                        <a:rPr lang="en-GB" sz="1000" baseline="0" dirty="0" smtClean="0">
                          <a:solidFill>
                            <a:schemeClr val="tx1"/>
                          </a:solidFill>
                          <a:latin typeface="+mn-lt"/>
                          <a:cs typeface="Calibri" pitchFamily="34" charset="0"/>
                        </a:rPr>
                        <a:t>to A&amp;E admission to recommend to referring GPs; this can include hospital-at-homes teams, ‘hot’ clinics etc.</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aseline="0" dirty="0" smtClean="0">
                          <a:solidFill>
                            <a:schemeClr val="tx1"/>
                          </a:solidFill>
                          <a:latin typeface="+mn-lt"/>
                          <a:cs typeface="Calibri" pitchFamily="34" charset="0"/>
                        </a:rPr>
                        <a:t>The case study Trust (Royal Cornwall Hospital) already had a </a:t>
                      </a:r>
                      <a:r>
                        <a:rPr lang="en-GB" sz="1000" b="1" baseline="0" dirty="0" smtClean="0">
                          <a:solidFill>
                            <a:schemeClr val="tx1"/>
                          </a:solidFill>
                          <a:latin typeface="+mn-lt"/>
                          <a:cs typeface="Calibri" pitchFamily="34" charset="0"/>
                        </a:rPr>
                        <a:t>telephone referral system </a:t>
                      </a:r>
                      <a:r>
                        <a:rPr lang="en-GB" sz="1000" baseline="0" dirty="0" smtClean="0">
                          <a:solidFill>
                            <a:schemeClr val="tx1"/>
                          </a:solidFill>
                          <a:latin typeface="+mn-lt"/>
                          <a:cs typeface="Calibri" pitchFamily="34" charset="0"/>
                        </a:rPr>
                        <a:t>in place. This did not serve a screening function prior to the intervention, but it will have simplified the implementation of the acute GP unit</a:t>
                      </a:r>
                      <a:endParaRPr lang="en-GB" sz="1000" dirty="0" smtClean="0">
                        <a:solidFill>
                          <a:schemeClr val="tx1"/>
                        </a:solidFill>
                        <a:latin typeface="+mn-lt"/>
                        <a:cs typeface="Calibri" pitchFamily="34"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928375">
                <a:tc>
                  <a:txBody>
                    <a:bodyPr/>
                    <a:lstStyle/>
                    <a:p>
                      <a:r>
                        <a:rPr lang="en-GB" sz="1000" b="1" dirty="0" smtClean="0">
                          <a:solidFill>
                            <a:schemeClr val="tx1"/>
                          </a:solidFill>
                          <a:latin typeface="+mj-lt"/>
                        </a:rPr>
                        <a:t>What are the potential barriers?</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smtClean="0">
                          <a:solidFill>
                            <a:schemeClr val="tx1"/>
                          </a:solidFill>
                          <a:latin typeface="+mn-lt"/>
                          <a:cs typeface="Calibri" pitchFamily="34" charset="0"/>
                        </a:rPr>
                        <a:t>Gaining</a:t>
                      </a:r>
                      <a:r>
                        <a:rPr lang="en-GB" sz="1000" baseline="0" dirty="0" smtClean="0">
                          <a:solidFill>
                            <a:schemeClr val="tx1"/>
                          </a:solidFill>
                          <a:latin typeface="+mn-lt"/>
                          <a:cs typeface="Calibri" pitchFamily="34" charset="0"/>
                        </a:rPr>
                        <a:t> the support of local GPs is essential to having the acute unit operate effectively. The case study describes an </a:t>
                      </a:r>
                      <a:r>
                        <a:rPr lang="en-GB" sz="1000" b="1" baseline="0" dirty="0" smtClean="0">
                          <a:solidFill>
                            <a:schemeClr val="tx1"/>
                          </a:solidFill>
                          <a:latin typeface="+mn-lt"/>
                          <a:cs typeface="Calibri" pitchFamily="34" charset="0"/>
                        </a:rPr>
                        <a:t>initial reluctance from primary care staff </a:t>
                      </a:r>
                      <a:r>
                        <a:rPr lang="en-GB" sz="1000" baseline="0" dirty="0" smtClean="0">
                          <a:solidFill>
                            <a:schemeClr val="tx1"/>
                          </a:solidFill>
                          <a:latin typeface="+mn-lt"/>
                          <a:cs typeface="Calibri" pitchFamily="34" charset="0"/>
                        </a:rPr>
                        <a:t>to be ‘second guessed’ by a screening function. This was resolved by highlighting the degree of specialisation the acute unit have in up-to-date knowledge of alternatives to admission, as well as the fact that around 70% of savings cycle back to the PBC groups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baseline="0" dirty="0" err="1" smtClean="0">
                          <a:solidFill>
                            <a:schemeClr val="tx1"/>
                          </a:solidFill>
                          <a:latin typeface="+mn-lt"/>
                          <a:cs typeface="Calibri" pitchFamily="34" charset="0"/>
                        </a:rPr>
                        <a:t>Startup</a:t>
                      </a:r>
                      <a:r>
                        <a:rPr lang="en-GB" sz="1000" b="1" baseline="0" dirty="0" smtClean="0">
                          <a:solidFill>
                            <a:schemeClr val="tx1"/>
                          </a:solidFill>
                          <a:latin typeface="+mn-lt"/>
                          <a:cs typeface="Calibri" pitchFamily="34" charset="0"/>
                        </a:rPr>
                        <a:t> costs </a:t>
                      </a:r>
                      <a:r>
                        <a:rPr lang="en-GB" sz="1000" baseline="0" dirty="0" smtClean="0">
                          <a:solidFill>
                            <a:schemeClr val="tx1"/>
                          </a:solidFill>
                          <a:latin typeface="+mn-lt"/>
                          <a:cs typeface="Calibri" pitchFamily="34" charset="0"/>
                        </a:rPr>
                        <a:t>in the subject PCT were £100k, plus an annual budget of £280k. Net saving prove to be significant, however, and the pilot was subsequently extended and given 3 additional GPs </a:t>
                      </a:r>
                      <a:endParaRPr lang="en-GB" sz="1000" dirty="0" smtClean="0">
                        <a:solidFill>
                          <a:schemeClr val="tx1"/>
                        </a:solidFill>
                        <a:latin typeface="+mn-lt"/>
                        <a:cs typeface="Calibri" pitchFamily="34"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r>
            </a:tbl>
          </a:graphicData>
        </a:graphic>
      </p:graphicFrame>
      <p:sp>
        <p:nvSpPr>
          <p:cNvPr id="10" name="Rectangle 9"/>
          <p:cNvSpPr/>
          <p:nvPr/>
        </p:nvSpPr>
        <p:spPr>
          <a:xfrm>
            <a:off x="358775" y="6537709"/>
            <a:ext cx="8393945" cy="215444"/>
          </a:xfrm>
          <a:prstGeom prst="rect">
            <a:avLst/>
          </a:prstGeom>
        </p:spPr>
        <p:txBody>
          <a:bodyPr wrap="square">
            <a:spAutoFit/>
          </a:bodyPr>
          <a:lstStyle/>
          <a:p>
            <a:r>
              <a:rPr lang="en-GB" sz="800" b="1" dirty="0">
                <a:solidFill>
                  <a:prstClr val="black"/>
                </a:solidFill>
              </a:rPr>
              <a:t>Source: </a:t>
            </a:r>
            <a:r>
              <a:rPr lang="en-GB" sz="800" dirty="0" smtClean="0">
                <a:solidFill>
                  <a:prstClr val="black"/>
                </a:solidFill>
              </a:rPr>
              <a:t>Robert White, ‘Create an acute GP unit to reduce emergency admissions’ (Pulse: Practical Commissioning, 2009)</a:t>
            </a:r>
            <a:endParaRPr lang="en-GB" sz="800" dirty="0">
              <a:solidFill>
                <a:prstClr val="black"/>
              </a:solidFill>
            </a:endParaRPr>
          </a:p>
        </p:txBody>
      </p:sp>
      <p:pic>
        <p:nvPicPr>
          <p:cNvPr id="12" name="Picture 11" descr="\\Cagmasrv1\sso$\Gestion_Deloitte\Global_Brand\- Templates\Icons\Iconography Deloitte\Icon_Traffic_signal_LGreen.png"/>
          <p:cNvPicPr>
            <a:picLocks noChangeArrowheads="1"/>
          </p:cNvPicPr>
          <p:nvPr/>
        </p:nvPicPr>
        <p:blipFill>
          <a:blip r:embed="rId7" cstate="print">
            <a:duotone>
              <a:prstClr val="black"/>
              <a:schemeClr val="accent1">
                <a:tint val="45000"/>
                <a:satMod val="400000"/>
              </a:schemeClr>
            </a:duotone>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43520" y="44624"/>
            <a:ext cx="108000"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30493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4719862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79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dirty="0" smtClean="0"/>
              <a:t>Reducing urgent care demand: Occupational therapists</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74</a:t>
            </a:fld>
            <a:endParaRPr lang="en-GB">
              <a:solidFill>
                <a:prstClr val="black"/>
              </a:solidFill>
            </a:endParaRPr>
          </a:p>
        </p:txBody>
      </p:sp>
      <p:sp>
        <p:nvSpPr>
          <p:cNvPr id="4" name="Text Placeholder 3"/>
          <p:cNvSpPr>
            <a:spLocks noGrp="1"/>
          </p:cNvSpPr>
          <p:nvPr>
            <p:ph type="body" sz="quarter" idx="13"/>
          </p:nvPr>
        </p:nvSpPr>
        <p:spPr/>
        <p:txBody>
          <a:bodyPr/>
          <a:lstStyle/>
          <a:p>
            <a:r>
              <a:rPr lang="en-GB" dirty="0" smtClean="0"/>
              <a:t>The Acute GP Unit offers alternatives to GP referrals to A&amp;E; in cases where patients self-refer, or where GP referral is unavoidable, case studies demonstrate that a team of Occupational Therapists can help to improve A&amp;E response time and reduce length of stay</a:t>
            </a:r>
            <a:endParaRPr lang="en-GB" dirty="0"/>
          </a:p>
        </p:txBody>
      </p:sp>
      <p:sp>
        <p:nvSpPr>
          <p:cNvPr id="10" name="Rectangle 9"/>
          <p:cNvSpPr/>
          <p:nvPr/>
        </p:nvSpPr>
        <p:spPr>
          <a:xfrm>
            <a:off x="358775" y="6537709"/>
            <a:ext cx="8393945" cy="215444"/>
          </a:xfrm>
          <a:prstGeom prst="rect">
            <a:avLst/>
          </a:prstGeom>
        </p:spPr>
        <p:txBody>
          <a:bodyPr wrap="square">
            <a:spAutoFit/>
          </a:bodyPr>
          <a:lstStyle/>
          <a:p>
            <a:r>
              <a:rPr lang="en-GB" sz="800" b="1" dirty="0">
                <a:solidFill>
                  <a:prstClr val="black"/>
                </a:solidFill>
              </a:rPr>
              <a:t>Source: </a:t>
            </a:r>
            <a:r>
              <a:rPr lang="en-GB" sz="800" dirty="0" smtClean="0">
                <a:solidFill>
                  <a:prstClr val="black"/>
                </a:solidFill>
              </a:rPr>
              <a:t>Robert White, ‘Create an acute GP unit to reduce emergency admissions’ (Pulse: Practical Commissioning, 2009)</a:t>
            </a:r>
            <a:endParaRPr lang="en-GB" sz="800" dirty="0">
              <a:solidFill>
                <a:prstClr val="black"/>
              </a:solidFill>
            </a:endParaRPr>
          </a:p>
        </p:txBody>
      </p:sp>
      <p:pic>
        <p:nvPicPr>
          <p:cNvPr id="12" name="Picture 11" descr="\\Cagmasrv1\sso$\Gestion_Deloitte\Global_Brand\- Templates\Icons\Iconography Deloitte\Icon_Traffic_signal_LGreen.png"/>
          <p:cNvPicPr>
            <a:picLocks noChangeArrowheads="1"/>
          </p:cNvPicPr>
          <p:nvPr/>
        </p:nvPicPr>
        <p:blipFill>
          <a:blip r:embed="rId7" cstate="print">
            <a:duotone>
              <a:prstClr val="black"/>
              <a:schemeClr val="accent1">
                <a:tint val="45000"/>
                <a:satMod val="400000"/>
              </a:schemeClr>
            </a:duotone>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43520" y="44624"/>
            <a:ext cx="108000" cy="432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8" name="Table 27"/>
          <p:cNvGraphicFramePr>
            <a:graphicFrameLocks noGrp="1"/>
          </p:cNvGraphicFramePr>
          <p:nvPr>
            <p:extLst>
              <p:ext uri="{D42A27DB-BD31-4B8C-83A1-F6EECF244321}">
                <p14:modId xmlns:p14="http://schemas.microsoft.com/office/powerpoint/2010/main" val="3011483159"/>
              </p:ext>
            </p:extLst>
          </p:nvPr>
        </p:nvGraphicFramePr>
        <p:xfrm>
          <a:off x="358775" y="1934244"/>
          <a:ext cx="8391600" cy="386559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81600"/>
                <a:gridCol w="7110000"/>
              </a:tblGrid>
              <a:tr h="419084">
                <a:tc>
                  <a:txBody>
                    <a:bodyPr/>
                    <a:lstStyle/>
                    <a:p>
                      <a:r>
                        <a:rPr lang="en-GB" sz="1000" dirty="0" smtClean="0">
                          <a:solidFill>
                            <a:schemeClr val="tx1"/>
                          </a:solidFill>
                          <a:latin typeface="+mj-lt"/>
                        </a:rPr>
                        <a:t>Intervention name</a:t>
                      </a:r>
                      <a:endParaRPr lang="en-GB" sz="1000"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baseline="0" dirty="0" smtClean="0">
                          <a:solidFill>
                            <a:schemeClr val="tx1"/>
                          </a:solidFill>
                          <a:latin typeface="+mn-lt"/>
                          <a:ea typeface="+mn-ea"/>
                          <a:cs typeface="Arial" charset="0"/>
                        </a:rPr>
                        <a:t>Providing </a:t>
                      </a:r>
                      <a:r>
                        <a:rPr lang="en-GB" sz="1000" b="0" kern="1200" dirty="0" smtClean="0">
                          <a:solidFill>
                            <a:schemeClr val="tx1"/>
                          </a:solidFill>
                          <a:latin typeface="+mn-lt"/>
                          <a:ea typeface="+mn-ea"/>
                          <a:cs typeface="Arial" charset="0"/>
                        </a:rPr>
                        <a:t>Occupational Therapists to offer</a:t>
                      </a:r>
                      <a:r>
                        <a:rPr lang="en-GB" sz="1000" b="0" kern="1200" baseline="0" dirty="0" smtClean="0">
                          <a:solidFill>
                            <a:schemeClr val="tx1"/>
                          </a:solidFill>
                          <a:latin typeface="+mn-lt"/>
                          <a:ea typeface="+mn-ea"/>
                          <a:cs typeface="Arial" charset="0"/>
                        </a:rPr>
                        <a:t> initial consultation to </a:t>
                      </a:r>
                      <a:r>
                        <a:rPr lang="en-GB" sz="1000" b="0" kern="1200" dirty="0" smtClean="0">
                          <a:solidFill>
                            <a:schemeClr val="tx1"/>
                          </a:solidFill>
                          <a:latin typeface="+mn-lt"/>
                          <a:ea typeface="+mn-ea"/>
                          <a:cs typeface="Arial" charset="0"/>
                        </a:rPr>
                        <a:t> A&amp;E attendees </a:t>
                      </a: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887104">
                <a:tc>
                  <a:txBody>
                    <a:bodyPr/>
                    <a:lstStyle/>
                    <a:p>
                      <a:r>
                        <a:rPr lang="en-GB" sz="1000" b="1" dirty="0" smtClean="0">
                          <a:solidFill>
                            <a:schemeClr val="tx1"/>
                          </a:solidFill>
                          <a:latin typeface="+mj-lt"/>
                        </a:rPr>
                        <a:t>What is it?</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baseline="0" dirty="0" smtClean="0">
                          <a:solidFill>
                            <a:schemeClr val="tx1"/>
                          </a:solidFill>
                          <a:latin typeface="+mn-lt"/>
                          <a:ea typeface="+mn-ea"/>
                          <a:cs typeface="Arial" charset="0"/>
                        </a:rPr>
                        <a:t>The aim of the service is to provide early assessment to contribute to discharge planning, prevent unnecessary hospital admission and facilitate a safe and timely discharge. Using an OT group to triage some attendees can more quickly identify patients suitable for discharge, reducing the pressure on other A&amp;E staff and improving lead times for patients. </a:t>
                      </a: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750270">
                <a:tc>
                  <a:txBody>
                    <a:bodyPr/>
                    <a:lstStyle/>
                    <a:p>
                      <a:r>
                        <a:rPr lang="en-GB" sz="1000" b="1" dirty="0" smtClean="0">
                          <a:solidFill>
                            <a:schemeClr val="tx1"/>
                          </a:solidFill>
                          <a:latin typeface="+mj-lt"/>
                        </a:rPr>
                        <a:t>Why do</a:t>
                      </a:r>
                      <a:r>
                        <a:rPr lang="en-GB" sz="1000" b="1" baseline="0" dirty="0" smtClean="0">
                          <a:solidFill>
                            <a:schemeClr val="tx1"/>
                          </a:solidFill>
                          <a:latin typeface="+mj-lt"/>
                        </a:rPr>
                        <a:t> it?</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kern="1200" baseline="0" dirty="0" smtClean="0">
                          <a:solidFill>
                            <a:schemeClr val="tx1"/>
                          </a:solidFill>
                          <a:latin typeface="+mn-lt"/>
                          <a:ea typeface="+mn-ea"/>
                          <a:cs typeface="Arial" charset="0"/>
                        </a:rPr>
                        <a:t>The service enabled discharge home for 84% of patients seen and 49% required follow-up telephone call or home visit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kern="1200" baseline="0" dirty="0" smtClean="0">
                          <a:solidFill>
                            <a:schemeClr val="tx1"/>
                          </a:solidFill>
                          <a:latin typeface="+mn-lt"/>
                          <a:ea typeface="+mn-ea"/>
                          <a:cs typeface="Arial" charset="0"/>
                        </a:rPr>
                        <a:t>An average length of stay for a falls admission was quoted as 4 days (at £350 a day) compared with an average length of time by the OT in A&amp;E providing assessment and facilitating safe discharge in 2 hours, costing £15 per hour</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kern="1200" baseline="0" dirty="0" smtClean="0">
                          <a:solidFill>
                            <a:schemeClr val="tx1"/>
                          </a:solidFill>
                          <a:latin typeface="+mn-lt"/>
                          <a:ea typeface="+mn-ea"/>
                          <a:cs typeface="Arial" charset="0"/>
                        </a:rPr>
                        <a:t>In one pilot, fewer than 19% of patients seen by the OT were subsequently admitted to hospital; most of the patients seen were able to be discharged home after assessment and a third were discharged with follow-up</a:t>
                      </a: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777596">
                <a:tc>
                  <a:txBody>
                    <a:bodyPr/>
                    <a:lstStyle/>
                    <a:p>
                      <a:r>
                        <a:rPr lang="en-GB" sz="1000" b="1" dirty="0" smtClean="0">
                          <a:solidFill>
                            <a:schemeClr val="tx1"/>
                          </a:solidFill>
                          <a:latin typeface="+mj-lt"/>
                        </a:rPr>
                        <a:t>What are the key enabling factors?</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dirty="0" smtClean="0">
                          <a:solidFill>
                            <a:schemeClr val="tx1"/>
                          </a:solidFill>
                          <a:latin typeface="+mn-lt"/>
                          <a:cs typeface="Calibri" pitchFamily="34" charset="0"/>
                        </a:rPr>
                        <a:t>The findings of the study led to a recommendation that a </a:t>
                      </a:r>
                      <a:r>
                        <a:rPr lang="en-GB" sz="1000" b="1" dirty="0" smtClean="0">
                          <a:solidFill>
                            <a:schemeClr val="tx1"/>
                          </a:solidFill>
                          <a:latin typeface="+mn-lt"/>
                          <a:cs typeface="Calibri" pitchFamily="34" charset="0"/>
                        </a:rPr>
                        <a:t>7-day OT service</a:t>
                      </a:r>
                      <a:r>
                        <a:rPr lang="en-GB" sz="1000" dirty="0" smtClean="0">
                          <a:solidFill>
                            <a:schemeClr val="tx1"/>
                          </a:solidFill>
                          <a:latin typeface="+mn-lt"/>
                          <a:cs typeface="Calibri" pitchFamily="34" charset="0"/>
                        </a:rPr>
                        <a:t> was valuable in A&amp;E.</a:t>
                      </a:r>
                      <a:r>
                        <a:rPr lang="en-GB" sz="1000" baseline="0" dirty="0" smtClean="0">
                          <a:solidFill>
                            <a:schemeClr val="tx1"/>
                          </a:solidFill>
                          <a:latin typeface="+mn-lt"/>
                          <a:cs typeface="Calibri" pitchFamily="34" charset="0"/>
                        </a:rPr>
                        <a:t> O</a:t>
                      </a:r>
                      <a:r>
                        <a:rPr lang="en-GB" sz="1000" dirty="0" smtClean="0">
                          <a:solidFill>
                            <a:schemeClr val="tx1"/>
                          </a:solidFill>
                          <a:latin typeface="+mn-lt"/>
                          <a:cs typeface="Calibri" pitchFamily="34" charset="0"/>
                        </a:rPr>
                        <a:t>utside the working days of the study, hospital doctors and nurses referred to the OT department instead which resulted in more individual home visits being required (both time-consuming and costly)</a:t>
                      </a: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928375">
                <a:tc>
                  <a:txBody>
                    <a:bodyPr/>
                    <a:lstStyle/>
                    <a:p>
                      <a:r>
                        <a:rPr lang="en-GB" sz="1000" b="1" dirty="0" smtClean="0">
                          <a:solidFill>
                            <a:schemeClr val="tx1"/>
                          </a:solidFill>
                          <a:latin typeface="+mj-lt"/>
                        </a:rPr>
                        <a:t>What are the potential barriers?</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smtClean="0">
                          <a:solidFill>
                            <a:schemeClr val="tx1"/>
                          </a:solidFill>
                          <a:latin typeface="+mn-lt"/>
                          <a:cs typeface="Calibri" pitchFamily="34" charset="0"/>
                        </a:rPr>
                        <a:t>The</a:t>
                      </a:r>
                      <a:r>
                        <a:rPr lang="en-GB" sz="1000" baseline="0" dirty="0" smtClean="0">
                          <a:solidFill>
                            <a:schemeClr val="tx1"/>
                          </a:solidFill>
                          <a:latin typeface="+mn-lt"/>
                          <a:cs typeface="Calibri" pitchFamily="34" charset="0"/>
                        </a:rPr>
                        <a:t> intervention was deemed most effective when the OT team was </a:t>
                      </a:r>
                      <a:r>
                        <a:rPr lang="en-GB" sz="1000" b="1" baseline="0" dirty="0" smtClean="0">
                          <a:solidFill>
                            <a:schemeClr val="tx1"/>
                          </a:solidFill>
                          <a:latin typeface="+mn-lt"/>
                          <a:cs typeface="Calibri" pitchFamily="34" charset="0"/>
                        </a:rPr>
                        <a:t>available all week on extended hours</a:t>
                      </a:r>
                      <a:r>
                        <a:rPr lang="en-GB" sz="1000" baseline="0" dirty="0" smtClean="0">
                          <a:solidFill>
                            <a:schemeClr val="tx1"/>
                          </a:solidFill>
                          <a:latin typeface="+mn-lt"/>
                          <a:cs typeface="Calibri" pitchFamily="34" charset="0"/>
                        </a:rPr>
                        <a:t>. Before this level of staffing can be achieved, the intervention may not demonstrate the full extent of benefits described above.</a:t>
                      </a:r>
                      <a:endParaRPr lang="en-GB" sz="1000" dirty="0" smtClean="0">
                        <a:solidFill>
                          <a:schemeClr val="tx1"/>
                        </a:solidFill>
                        <a:latin typeface="+mn-lt"/>
                        <a:cs typeface="Calibri" pitchFamily="34"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40951152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9080122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820"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120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1800" dirty="0"/>
              <a:t>Key leads and further reading: Reducing </a:t>
            </a:r>
            <a:r>
              <a:rPr lang="en-GB" sz="1800" dirty="0" smtClean="0"/>
              <a:t>urgent care demand</a:t>
            </a:r>
            <a:endParaRPr lang="en-GB" sz="1800" dirty="0"/>
          </a:p>
        </p:txBody>
      </p:sp>
      <p:sp>
        <p:nvSpPr>
          <p:cNvPr id="17"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75</a:t>
            </a:fld>
            <a:endParaRPr lang="en-GB" dirty="0">
              <a:solidFill>
                <a:prstClr val="black"/>
              </a:solidFill>
            </a:endParaRPr>
          </a:p>
        </p:txBody>
      </p:sp>
      <p:pic>
        <p:nvPicPr>
          <p:cNvPr id="11" name="Picture 6" descr="\\Cagmasrv1\sso$\Gestion_Deloitte\Global_Brand\- Templates\Icons\Iconography Deloitte\Icons Color Library\Icon_Book_LBLu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603" y="1481889"/>
            <a:ext cx="502841" cy="4565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55199" y="1459089"/>
            <a:ext cx="8152358" cy="236043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200" b="1" dirty="0" smtClean="0">
                <a:solidFill>
                  <a:prstClr val="black"/>
                </a:solidFill>
              </a:rPr>
              <a:t>Further reading</a:t>
            </a:r>
          </a:p>
          <a:p>
            <a:pPr>
              <a:spcAft>
                <a:spcPts val="600"/>
              </a:spcAft>
            </a:pPr>
            <a:r>
              <a:rPr lang="en-GB" sz="1200" dirty="0" smtClean="0">
                <a:solidFill>
                  <a:prstClr val="black"/>
                </a:solidFill>
              </a:rPr>
              <a:t>To help you read around this intervention, we have assembled a list of the literature that we found most useful: </a:t>
            </a:r>
          </a:p>
          <a:p>
            <a:pPr marL="171450" indent="-171450">
              <a:spcAft>
                <a:spcPts val="600"/>
              </a:spcAft>
              <a:buFont typeface="Arial" panose="020B0604020202020204" pitchFamily="34" charset="0"/>
              <a:buChar char="•"/>
            </a:pPr>
            <a:r>
              <a:rPr lang="en-GB" sz="1200" dirty="0">
                <a:solidFill>
                  <a:prstClr val="black"/>
                </a:solidFill>
              </a:rPr>
              <a:t>Robert White, ‘Create an acute GP unit to reduce emergency admissions’ (</a:t>
            </a:r>
            <a:r>
              <a:rPr lang="en-GB" sz="1200" dirty="0" smtClean="0">
                <a:solidFill>
                  <a:prstClr val="black"/>
                </a:solidFill>
              </a:rPr>
              <a:t>Pulse</a:t>
            </a:r>
            <a:r>
              <a:rPr lang="en-GB" sz="1200" dirty="0">
                <a:solidFill>
                  <a:prstClr val="black"/>
                </a:solidFill>
              </a:rPr>
              <a:t>: Practical Commissioning, </a:t>
            </a:r>
            <a:r>
              <a:rPr lang="en-GB" sz="1200" dirty="0" smtClean="0">
                <a:solidFill>
                  <a:prstClr val="black"/>
                </a:solidFill>
              </a:rPr>
              <a:t>2009)</a:t>
            </a:r>
          </a:p>
          <a:p>
            <a:pPr marL="171450" indent="-171450">
              <a:spcAft>
                <a:spcPts val="600"/>
              </a:spcAft>
              <a:buFont typeface="Arial" panose="020B0604020202020204" pitchFamily="34" charset="0"/>
              <a:buChar char="•"/>
            </a:pPr>
            <a:r>
              <a:rPr lang="en-GB" sz="1200" dirty="0">
                <a:solidFill>
                  <a:prstClr val="black"/>
                </a:solidFill>
              </a:rPr>
              <a:t>A review of the White article appears in ‘Reshaping the System: Transforming </a:t>
            </a:r>
            <a:r>
              <a:rPr lang="en-GB" sz="1200" dirty="0" smtClean="0">
                <a:solidFill>
                  <a:prstClr val="black"/>
                </a:solidFill>
              </a:rPr>
              <a:t>Northern Ireland’s </a:t>
            </a:r>
            <a:r>
              <a:rPr lang="en-GB" sz="1200" dirty="0">
                <a:solidFill>
                  <a:prstClr val="black"/>
                </a:solidFill>
              </a:rPr>
              <a:t>Health and Social Care </a:t>
            </a:r>
            <a:r>
              <a:rPr lang="en-GB" sz="1200" dirty="0" smtClean="0">
                <a:solidFill>
                  <a:prstClr val="black"/>
                </a:solidFill>
              </a:rPr>
              <a:t>Services’, Department of Health, Social Services and Public Safety, Northern Ireland (2010) </a:t>
            </a:r>
          </a:p>
          <a:p>
            <a:pPr marL="171450" indent="-171450">
              <a:spcAft>
                <a:spcPts val="600"/>
              </a:spcAft>
              <a:buFont typeface="Arial" panose="020B0604020202020204" pitchFamily="34" charset="0"/>
              <a:buChar char="•"/>
            </a:pPr>
            <a:r>
              <a:rPr lang="en-GB" sz="1200" dirty="0">
                <a:solidFill>
                  <a:prstClr val="black"/>
                </a:solidFill>
              </a:rPr>
              <a:t>Fact Sheet ‘Occupational therapists working in A&amp;E teams help </a:t>
            </a:r>
            <a:r>
              <a:rPr lang="en-GB" sz="1200" dirty="0" smtClean="0">
                <a:solidFill>
                  <a:prstClr val="black"/>
                </a:solidFill>
              </a:rPr>
              <a:t>reduce admissions </a:t>
            </a:r>
            <a:r>
              <a:rPr lang="en-GB" sz="1200" dirty="0">
                <a:solidFill>
                  <a:prstClr val="black"/>
                </a:solidFill>
              </a:rPr>
              <a:t>and re-admissions to </a:t>
            </a:r>
            <a:r>
              <a:rPr lang="en-GB" sz="1200" dirty="0" smtClean="0">
                <a:solidFill>
                  <a:prstClr val="black"/>
                </a:solidFill>
              </a:rPr>
              <a:t>hospital’, College of </a:t>
            </a:r>
            <a:r>
              <a:rPr lang="en-GB" sz="1200" dirty="0">
                <a:solidFill>
                  <a:prstClr val="black"/>
                </a:solidFill>
              </a:rPr>
              <a:t>Occupational Therapists (2013</a:t>
            </a:r>
            <a:r>
              <a:rPr lang="en-GB" sz="1200" dirty="0" smtClean="0">
                <a:solidFill>
                  <a:prstClr val="black"/>
                </a:solidFill>
              </a:rPr>
              <a:t>), http</a:t>
            </a:r>
            <a:r>
              <a:rPr lang="en-GB" sz="1200" dirty="0">
                <a:solidFill>
                  <a:prstClr val="black"/>
                </a:solidFill>
              </a:rPr>
              <a:t>://</a:t>
            </a:r>
            <a:r>
              <a:rPr lang="en-GB" sz="1200" dirty="0" smtClean="0">
                <a:solidFill>
                  <a:prstClr val="black"/>
                </a:solidFill>
              </a:rPr>
              <a:t>www.cot.co.uk/sites/default/files/commissioning_ot/public/AE-Evidence-Fact-sheet.pdf</a:t>
            </a:r>
          </a:p>
          <a:p>
            <a:pPr marL="171450" indent="-171450">
              <a:spcAft>
                <a:spcPts val="600"/>
              </a:spcAft>
              <a:buFont typeface="Arial" panose="020B0604020202020204" pitchFamily="34" charset="0"/>
              <a:buChar char="•"/>
            </a:pPr>
            <a:r>
              <a:rPr lang="en-GB" sz="1200" dirty="0" err="1" smtClean="0">
                <a:solidFill>
                  <a:prstClr val="black"/>
                </a:solidFill>
              </a:rPr>
              <a:t>Carlill</a:t>
            </a:r>
            <a:r>
              <a:rPr lang="en-GB" sz="1200" dirty="0" smtClean="0">
                <a:solidFill>
                  <a:prstClr val="black"/>
                </a:solidFill>
              </a:rPr>
              <a:t> </a:t>
            </a:r>
            <a:r>
              <a:rPr lang="en-GB" sz="1200" i="1" dirty="0" smtClean="0">
                <a:solidFill>
                  <a:prstClr val="black"/>
                </a:solidFill>
              </a:rPr>
              <a:t>et al, ‘</a:t>
            </a:r>
            <a:r>
              <a:rPr lang="en-GB" sz="1200" dirty="0" smtClean="0">
                <a:solidFill>
                  <a:prstClr val="black"/>
                </a:solidFill>
              </a:rPr>
              <a:t>Preventing </a:t>
            </a:r>
            <a:r>
              <a:rPr lang="en-GB" sz="1200" dirty="0">
                <a:solidFill>
                  <a:prstClr val="black"/>
                </a:solidFill>
              </a:rPr>
              <a:t>unnecessary hospital admissions: an occupational therapy and social work service in an accident and emergency </a:t>
            </a:r>
            <a:r>
              <a:rPr lang="en-GB" sz="1200" dirty="0" smtClean="0">
                <a:solidFill>
                  <a:prstClr val="black"/>
                </a:solidFill>
              </a:rPr>
              <a:t>department’ (British </a:t>
            </a:r>
            <a:r>
              <a:rPr lang="en-GB" sz="1200" dirty="0">
                <a:solidFill>
                  <a:prstClr val="black"/>
                </a:solidFill>
              </a:rPr>
              <a:t>Journal of Occupational </a:t>
            </a:r>
            <a:r>
              <a:rPr lang="en-GB" sz="1200" dirty="0" smtClean="0">
                <a:solidFill>
                  <a:prstClr val="black"/>
                </a:solidFill>
              </a:rPr>
              <a:t>Therapy, 2002)</a:t>
            </a:r>
            <a:endParaRPr lang="en-GB" sz="1200" dirty="0">
              <a:solidFill>
                <a:prstClr val="black"/>
              </a:solidFill>
            </a:endParaRPr>
          </a:p>
          <a:p>
            <a:pPr marL="171450" indent="-171450">
              <a:spcAft>
                <a:spcPts val="600"/>
              </a:spcAft>
              <a:buFont typeface="Arial" panose="020B0604020202020204" pitchFamily="34" charset="0"/>
              <a:buChar char="•"/>
            </a:pPr>
            <a:endParaRPr lang="en-GB" sz="1200" dirty="0" smtClean="0">
              <a:solidFill>
                <a:prstClr val="black"/>
              </a:solidFill>
            </a:endParaRPr>
          </a:p>
          <a:p>
            <a:pPr marL="171450" indent="-171450">
              <a:buFont typeface="Arial" pitchFamily="34" charset="0"/>
              <a:buChar char="•"/>
              <a:defRPr/>
            </a:pPr>
            <a:endParaRPr lang="en-GB" sz="1200" dirty="0">
              <a:solidFill>
                <a:prstClr val="black"/>
              </a:solidFill>
            </a:endParaRPr>
          </a:p>
          <a:p>
            <a:endParaRPr lang="en-GB" dirty="0">
              <a:solidFill>
                <a:prstClr val="black"/>
              </a:solidFill>
            </a:endParaRPr>
          </a:p>
        </p:txBody>
      </p:sp>
      <p:pic>
        <p:nvPicPr>
          <p:cNvPr id="10" name="Picture 9" descr="\\Cagmasrv1\sso$\Gestion_Deloitte\Global_Brand\- Templates\Icons\Iconography Deloitte\Icon_Traffic_signal_LGreen.png"/>
          <p:cNvPicPr>
            <a:picLocks noChangeArrowheads="1"/>
          </p:cNvPicPr>
          <p:nvPr/>
        </p:nvPicPr>
        <p:blipFill>
          <a:blip r:embed="rId9" cstate="print">
            <a:duotone>
              <a:prstClr val="black"/>
              <a:schemeClr val="accent1">
                <a:tint val="45000"/>
                <a:satMod val="400000"/>
              </a:schemeClr>
            </a:duotone>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43520" y="44624"/>
            <a:ext cx="108000"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66130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8231758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845"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120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The early adopter interventions</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76</a:t>
            </a:fld>
            <a:endParaRPr lang="en-GB" dirty="0">
              <a:solidFill>
                <a:prstClr val="black"/>
              </a:solidFill>
            </a:endParaRPr>
          </a:p>
        </p:txBody>
      </p:sp>
      <p:sp>
        <p:nvSpPr>
          <p:cNvPr id="94" name="TextBox 93"/>
          <p:cNvSpPr txBox="1"/>
          <p:nvPr/>
        </p:nvSpPr>
        <p:spPr>
          <a:xfrm>
            <a:off x="968991" y="1077505"/>
            <a:ext cx="8044380" cy="5093702"/>
          </a:xfrm>
          <a:prstGeom prst="rect">
            <a:avLst/>
          </a:prstGeom>
          <a:noFill/>
        </p:spPr>
        <p:txBody>
          <a:bodyPr wrap="square" lIns="0" tIns="0" rIns="0" bIns="0" rtlCol="0">
            <a:spAutoFit/>
          </a:bodyPr>
          <a:lstStyle/>
          <a:p>
            <a:pPr marL="180975" indent="-180975">
              <a:spcAft>
                <a:spcPts val="300"/>
              </a:spcAft>
              <a:buAutoNum type="arabicPeriod"/>
              <a:defRPr/>
            </a:pPr>
            <a:r>
              <a:rPr lang="en-GB" sz="1200" b="1" dirty="0">
                <a:solidFill>
                  <a:srgbClr val="FFFFFF">
                    <a:lumMod val="75000"/>
                  </a:srgbClr>
                </a:solidFill>
              </a:rPr>
              <a:t>Cancer screening programme</a:t>
            </a:r>
            <a:endParaRPr lang="en-US" sz="1200" b="1" dirty="0">
              <a:solidFill>
                <a:srgbClr val="FFFFFF">
                  <a:lumMod val="75000"/>
                </a:srgbClr>
              </a:solidFill>
            </a:endParaRPr>
          </a:p>
          <a:p>
            <a:pPr>
              <a:spcAft>
                <a:spcPts val="300"/>
              </a:spcAft>
              <a:defRPr/>
            </a:pPr>
            <a:endParaRPr lang="en-US" sz="1200" b="1" dirty="0" smtClean="0">
              <a:solidFill>
                <a:srgbClr val="FFFFFF">
                  <a:lumMod val="75000"/>
                </a:srgbClr>
              </a:solidFill>
            </a:endParaRPr>
          </a:p>
          <a:p>
            <a:pPr>
              <a:spcAft>
                <a:spcPts val="300"/>
              </a:spcAft>
              <a:defRPr/>
            </a:pPr>
            <a:r>
              <a:rPr lang="en-US" sz="1200" b="1" dirty="0" smtClean="0">
                <a:solidFill>
                  <a:srgbClr val="FFFFFF">
                    <a:lumMod val="75000"/>
                  </a:srgbClr>
                </a:solidFill>
              </a:rPr>
              <a:t>2. GP </a:t>
            </a:r>
            <a:r>
              <a:rPr lang="en-US" sz="1200" b="1" dirty="0" err="1" smtClean="0">
                <a:solidFill>
                  <a:srgbClr val="FFFFFF">
                    <a:lumMod val="75000"/>
                  </a:srgbClr>
                </a:solidFill>
              </a:rPr>
              <a:t>tele</a:t>
            </a:r>
            <a:r>
              <a:rPr lang="en-US" sz="1200" b="1" dirty="0" smtClean="0">
                <a:solidFill>
                  <a:srgbClr val="FFFFFF">
                    <a:lumMod val="75000"/>
                  </a:srgbClr>
                </a:solidFill>
              </a:rPr>
              <a:t>-consultation</a:t>
            </a:r>
            <a:endParaRPr lang="en-US" sz="1200" b="1" dirty="0">
              <a:solidFill>
                <a:srgbClr val="FFFFFF">
                  <a:lumMod val="75000"/>
                </a:srgbClr>
              </a:solidFill>
            </a:endParaRPr>
          </a:p>
          <a:p>
            <a:pPr>
              <a:spcAft>
                <a:spcPts val="300"/>
              </a:spcAft>
              <a:defRPr/>
            </a:pPr>
            <a:endParaRPr lang="en-US" sz="1200" b="1" dirty="0">
              <a:solidFill>
                <a:srgbClr val="FFFFFF">
                  <a:lumMod val="75000"/>
                </a:srgbClr>
              </a:solidFill>
            </a:endParaRPr>
          </a:p>
          <a:p>
            <a:pPr>
              <a:spcAft>
                <a:spcPts val="300"/>
              </a:spcAft>
            </a:pPr>
            <a:r>
              <a:rPr lang="en-GB" sz="1200" b="1" dirty="0" smtClean="0">
                <a:solidFill>
                  <a:srgbClr val="FFFFFF">
                    <a:lumMod val="75000"/>
                  </a:srgbClr>
                </a:solidFill>
                <a:cs typeface="Arial" charset="0"/>
              </a:rPr>
              <a:t>3. </a:t>
            </a:r>
            <a:r>
              <a:rPr lang="en-GB" sz="1200" b="1" dirty="0">
                <a:solidFill>
                  <a:srgbClr val="FFFFFF">
                    <a:lumMod val="75000"/>
                  </a:srgbClr>
                </a:solidFill>
                <a:cs typeface="Arial" charset="0"/>
              </a:rPr>
              <a:t>Medicines o</a:t>
            </a:r>
            <a:r>
              <a:rPr lang="en-GB" sz="1200" b="1" dirty="0" smtClean="0">
                <a:solidFill>
                  <a:srgbClr val="FFFFFF">
                    <a:lumMod val="75000"/>
                  </a:srgbClr>
                </a:solidFill>
                <a:cs typeface="Arial" charset="0"/>
              </a:rPr>
              <a:t>ptimisation</a:t>
            </a:r>
            <a:endParaRPr lang="en-GB" sz="1200" b="1" dirty="0">
              <a:solidFill>
                <a:srgbClr val="FFFFFF">
                  <a:lumMod val="75000"/>
                </a:srgbClr>
              </a:solidFill>
              <a:cs typeface="Arial" charset="0"/>
            </a:endParaRP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4. </a:t>
            </a:r>
            <a:r>
              <a:rPr lang="en-GB" sz="1200" b="1" dirty="0">
                <a:solidFill>
                  <a:srgbClr val="FFFFFF">
                    <a:lumMod val="75000"/>
                  </a:srgbClr>
                </a:solidFill>
              </a:rPr>
              <a:t>Safe and appropriate use of medicines </a:t>
            </a:r>
            <a:endParaRPr lang="en-US" sz="1200" b="1" dirty="0">
              <a:solidFill>
                <a:srgbClr val="FFFFFF">
                  <a:lumMod val="75000"/>
                </a:srgbClr>
              </a:solidFill>
            </a:endParaRP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5. </a:t>
            </a:r>
            <a:r>
              <a:rPr lang="en-US" sz="1200" b="1" dirty="0">
                <a:solidFill>
                  <a:srgbClr val="FFFFFF">
                    <a:lumMod val="75000"/>
                  </a:srgbClr>
                </a:solidFill>
              </a:rPr>
              <a:t>Acute </a:t>
            </a:r>
            <a:r>
              <a:rPr lang="en-US" sz="1200" b="1" dirty="0" smtClean="0">
                <a:solidFill>
                  <a:srgbClr val="FFFFFF">
                    <a:lumMod val="75000"/>
                  </a:srgbClr>
                </a:solidFill>
              </a:rPr>
              <a:t>visiting </a:t>
            </a:r>
            <a:r>
              <a:rPr lang="en-US" sz="1200" b="1" dirty="0">
                <a:solidFill>
                  <a:srgbClr val="FFFFFF">
                    <a:lumMod val="75000"/>
                  </a:srgbClr>
                </a:solidFill>
              </a:rPr>
              <a:t>s</a:t>
            </a:r>
            <a:r>
              <a:rPr lang="en-US" sz="1200" b="1" dirty="0" smtClean="0">
                <a:solidFill>
                  <a:srgbClr val="FFFFFF">
                    <a:lumMod val="75000"/>
                  </a:srgbClr>
                </a:solidFill>
              </a:rPr>
              <a:t>ervice </a:t>
            </a: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6. Reducing urgent care demand</a:t>
            </a:r>
            <a:endParaRPr lang="en-US" sz="1200" b="1" dirty="0">
              <a:solidFill>
                <a:srgbClr val="FFFFFF">
                  <a:lumMod val="75000"/>
                </a:srgbClr>
              </a:solidFill>
            </a:endParaRPr>
          </a:p>
          <a:p>
            <a:pPr>
              <a:spcAft>
                <a:spcPts val="300"/>
              </a:spcAft>
              <a:defRPr/>
            </a:pPr>
            <a:endParaRPr lang="en-US" sz="1200" b="1" dirty="0">
              <a:solidFill>
                <a:srgbClr val="FFFFFF">
                  <a:lumMod val="75000"/>
                </a:srgbClr>
              </a:solidFill>
            </a:endParaRPr>
          </a:p>
          <a:p>
            <a:pPr>
              <a:spcAft>
                <a:spcPts val="300"/>
              </a:spcAft>
              <a:defRPr/>
            </a:pPr>
            <a:r>
              <a:rPr lang="en-US" sz="1200" b="1" dirty="0">
                <a:solidFill>
                  <a:srgbClr val="00ADC6"/>
                </a:solidFill>
              </a:rPr>
              <a:t>7. </a:t>
            </a:r>
            <a:r>
              <a:rPr lang="en-GB" sz="1200" b="1" dirty="0">
                <a:solidFill>
                  <a:srgbClr val="00ADC6"/>
                </a:solidFill>
              </a:rPr>
              <a:t>24-hour asthma services for children and young people</a:t>
            </a: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8. </a:t>
            </a:r>
            <a:r>
              <a:rPr lang="en-US" sz="1200" b="1" dirty="0">
                <a:solidFill>
                  <a:srgbClr val="FFFFFF">
                    <a:lumMod val="75000"/>
                  </a:srgbClr>
                </a:solidFill>
              </a:rPr>
              <a:t>Service </a:t>
            </a:r>
            <a:r>
              <a:rPr lang="en-US" sz="1200" b="1" dirty="0" smtClean="0">
                <a:solidFill>
                  <a:srgbClr val="FFFFFF">
                    <a:lumMod val="75000"/>
                  </a:srgbClr>
                </a:solidFill>
              </a:rPr>
              <a:t>user </a:t>
            </a:r>
            <a:r>
              <a:rPr lang="en-US" sz="1200" b="1" dirty="0">
                <a:solidFill>
                  <a:srgbClr val="FFFFFF">
                    <a:lumMod val="75000"/>
                  </a:srgbClr>
                </a:solidFill>
              </a:rPr>
              <a:t>n</a:t>
            </a:r>
            <a:r>
              <a:rPr lang="en-US" sz="1200" b="1" dirty="0" smtClean="0">
                <a:solidFill>
                  <a:srgbClr val="FFFFFF">
                    <a:lumMod val="75000"/>
                  </a:srgbClr>
                </a:solidFill>
              </a:rPr>
              <a:t>etwork</a:t>
            </a: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9. Reducing elective Caesarean section</a:t>
            </a:r>
            <a:endParaRPr lang="en-US" sz="1200" b="1" dirty="0">
              <a:solidFill>
                <a:srgbClr val="FFFFFF">
                  <a:lumMod val="75000"/>
                </a:srgbClr>
              </a:solidFill>
            </a:endParaRPr>
          </a:p>
          <a:p>
            <a:pPr>
              <a:spcAft>
                <a:spcPts val="300"/>
              </a:spcAft>
              <a:defRPr/>
            </a:pPr>
            <a:endParaRPr lang="en-US" sz="1200" b="1" dirty="0">
              <a:solidFill>
                <a:srgbClr val="FFFFFF">
                  <a:lumMod val="75000"/>
                </a:srgbClr>
              </a:solidFill>
            </a:endParaRPr>
          </a:p>
          <a:p>
            <a:pPr>
              <a:spcAft>
                <a:spcPts val="300"/>
              </a:spcAft>
            </a:pPr>
            <a:r>
              <a:rPr lang="en-GB" sz="1200" b="1" dirty="0" smtClean="0">
                <a:solidFill>
                  <a:srgbClr val="FFFFFF">
                    <a:lumMod val="75000"/>
                  </a:srgbClr>
                </a:solidFill>
                <a:cs typeface="Arial" charset="0"/>
              </a:rPr>
              <a:t>10. </a:t>
            </a:r>
            <a:r>
              <a:rPr lang="en-GB" sz="1200" b="1" dirty="0">
                <a:solidFill>
                  <a:srgbClr val="FFFFFF">
                    <a:lumMod val="75000"/>
                  </a:srgbClr>
                </a:solidFill>
                <a:cs typeface="Arial" charset="0"/>
              </a:rPr>
              <a:t>Acute stroke services</a:t>
            </a: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11. </a:t>
            </a:r>
            <a:r>
              <a:rPr lang="en-GB" sz="1200" b="1" dirty="0">
                <a:solidFill>
                  <a:srgbClr val="FFFFFF">
                    <a:lumMod val="75000"/>
                  </a:srgbClr>
                </a:solidFill>
                <a:cs typeface="Arial" charset="0"/>
              </a:rPr>
              <a:t>Integration of health and social care for older people</a:t>
            </a:r>
          </a:p>
          <a:p>
            <a:pPr>
              <a:spcAft>
                <a:spcPts val="300"/>
              </a:spcAft>
              <a:defRPr/>
            </a:pPr>
            <a:endParaRPr lang="en-GB" sz="1200" b="1" dirty="0">
              <a:solidFill>
                <a:srgbClr val="FFFFFF">
                  <a:lumMod val="75000"/>
                </a:srgbClr>
              </a:solidFill>
              <a:cs typeface="Arial" charset="0"/>
            </a:endParaRPr>
          </a:p>
          <a:p>
            <a:pPr>
              <a:spcAft>
                <a:spcPts val="300"/>
              </a:spcAft>
              <a:defRPr/>
            </a:pPr>
            <a:r>
              <a:rPr lang="en-GB" sz="1200" b="1" dirty="0" smtClean="0">
                <a:solidFill>
                  <a:srgbClr val="FFFFFF">
                    <a:lumMod val="75000"/>
                  </a:srgbClr>
                </a:solidFill>
                <a:cs typeface="Arial" charset="0"/>
              </a:rPr>
              <a:t>12. </a:t>
            </a:r>
            <a:r>
              <a:rPr lang="en-GB" sz="1200" b="1" dirty="0">
                <a:solidFill>
                  <a:srgbClr val="FFFFFF">
                    <a:lumMod val="75000"/>
                  </a:srgbClr>
                </a:solidFill>
              </a:rPr>
              <a:t>Electronic Palliative Care Coordination Systems (</a:t>
            </a:r>
            <a:r>
              <a:rPr lang="en-GB" sz="1200" b="1" dirty="0" err="1">
                <a:solidFill>
                  <a:srgbClr val="FFFFFF">
                    <a:lumMod val="75000"/>
                  </a:srgbClr>
                </a:solidFill>
              </a:rPr>
              <a:t>EPaCCS</a:t>
            </a:r>
            <a:r>
              <a:rPr lang="en-GB" sz="1200" b="1" dirty="0">
                <a:solidFill>
                  <a:srgbClr val="FFFFFF">
                    <a:lumMod val="75000"/>
                  </a:srgbClr>
                </a:solidFill>
              </a:rPr>
              <a:t>)</a:t>
            </a:r>
          </a:p>
        </p:txBody>
      </p:sp>
      <p:pic>
        <p:nvPicPr>
          <p:cNvPr id="25" name="Picture 4" descr="\\Cagmasrv1\sso$\Gestion_Deloitte\Global_Brand\- Templates\Icons\Iconography Deloitte\Icon_DNA_LBlue.png"/>
          <p:cNvPicPr>
            <a:picLocks noChangeAspect="1" noChangeArrowheads="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9446" y="1016188"/>
            <a:ext cx="172185" cy="32583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Cagmasrv1\sso$\Gestion_Deloitte\Global_Brand\- Templates\Icons\Iconography Deloitte\Icon_Magnifying_glass_Green.png"/>
          <p:cNvPicPr>
            <a:picLocks noChangeAspect="1" noChangeArrowheads="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6423" y="1934759"/>
            <a:ext cx="258230" cy="25823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agmasrv1\sso$\Gestion_Deloitte\Global_Brand\- Templates\Icons\Iconography Deloitte\Icon_Computer_chip_Blue.png"/>
          <p:cNvPicPr>
            <a:picLocks noChangeAspect="1" noChangeArrowheads="1"/>
          </p:cNvPicPr>
          <p:nvPr/>
        </p:nvPicPr>
        <p:blipFill>
          <a:blip r:embed="rId10" cstate="print">
            <a:lum bright="70000" contrast="-7000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24096" y="2399100"/>
            <a:ext cx="282885" cy="19686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Cagmasrv1\sso$\Gestion_Deloitte\Global_Brand\- Templates\Icons\Iconography Deloitte\Icon_Scooter_Green.png"/>
          <p:cNvPicPr>
            <a:picLocks noChangeAspect="1" noChangeArrowheads="1"/>
          </p:cNvPicPr>
          <p:nvPr/>
        </p:nvPicPr>
        <p:blipFill>
          <a:blip r:embed="rId1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4268" y="2825908"/>
            <a:ext cx="322541" cy="21005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Cagmasrv1\sso$\Gestion_Deloitte\Global_Brand\- Templates\Icons\Iconography Deloitte\Icon_Clock_DarkGreen.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9076" y="3706702"/>
            <a:ext cx="232925" cy="23292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1" descr="C:\Users\jsauvageau\Desktop\Untitled-2.png"/>
          <p:cNvPicPr>
            <a:picLocks noChangeAspect="1" noChangeArrowheads="1"/>
          </p:cNvPicPr>
          <p:nvPr/>
        </p:nvPicPr>
        <p:blipFill>
          <a:blip r:embed="rId1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6684" y="4150761"/>
            <a:ext cx="237708" cy="2139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agmasrv1\sso$\Gestion_Deloitte\Global_Brand\- Templates\Icons\Iconography Deloitte\Icon_Ambulance_LGreen.png"/>
          <p:cNvPicPr>
            <a:picLocks noChangeAspect="1" noChangeArrowheads="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6858" y="5063708"/>
            <a:ext cx="297360" cy="20582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1" descr="C:\Users\jsauvageau\Desktop\1.png"/>
          <p:cNvPicPr>
            <a:picLocks noChangeAspect="1" noChangeArrowheads="1"/>
          </p:cNvPicPr>
          <p:nvPr/>
        </p:nvPicPr>
        <p:blipFill>
          <a:blip r:embed="rId1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1471" y="5487293"/>
            <a:ext cx="228135" cy="25713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3" descr="C:\Users\jsauvageau\Desktop\3.png"/>
          <p:cNvPicPr>
            <a:picLocks noChangeAspect="1" noChangeArrowheads="1"/>
          </p:cNvPicPr>
          <p:nvPr/>
        </p:nvPicPr>
        <p:blipFill>
          <a:blip r:embed="rId1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5541" y="5931728"/>
            <a:ext cx="279995" cy="23367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3" descr="C:\Users\jsauvageau\Desktop\4.png"/>
          <p:cNvPicPr>
            <a:picLocks noChangeAspect="1" noChangeArrowheads="1"/>
          </p:cNvPicPr>
          <p:nvPr/>
        </p:nvPicPr>
        <p:blipFill>
          <a:blip r:embed="rId1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337" y="1520409"/>
            <a:ext cx="216403" cy="2164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Cagmasrv1\sso$\Gestion_Deloitte\Global_Brand\- Templates\Icons\Iconography Deloitte\Icon_Traffic_signal_LGreen.png"/>
          <p:cNvPicPr>
            <a:picLocks noChangeArrowheads="1"/>
          </p:cNvPicPr>
          <p:nvPr/>
        </p:nvPicPr>
        <p:blipFill>
          <a:blip r:embed="rId19" cstate="print">
            <a:duotone>
              <a:schemeClr val="accent3">
                <a:shade val="45000"/>
                <a:satMod val="135000"/>
              </a:schemeClr>
              <a:prstClr val="white"/>
            </a:duotone>
            <a:extLst>
              <a:ext uri="{BEBA8EAE-BF5A-486C-A8C5-ECC9F3942E4B}">
                <a14:imgProps xmlns:a14="http://schemas.microsoft.com/office/drawing/2010/main">
                  <a14:imgLayer r:embed="rId20">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16447" y="3240470"/>
            <a:ext cx="98182" cy="29506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Cagmasrv1\sso$\Gestion_Deloitte\Global_Brand\- Templates\Icons\Iconography Deloitte\Icon_People_woman_MBlue.png"/>
          <p:cNvPicPr>
            <a:picLocks noChangeAspect="1" noChangeArrowheads="1"/>
          </p:cNvPicPr>
          <p:nvPr/>
        </p:nvPicPr>
        <p:blipFill>
          <a:blip r:embed="rId21" cstate="print">
            <a:duotone>
              <a:schemeClr val="accent3">
                <a:shade val="45000"/>
                <a:satMod val="135000"/>
              </a:schemeClr>
              <a:prstClr val="white"/>
            </a:duotone>
            <a:extLst>
              <a:ext uri="{BEBA8EAE-BF5A-486C-A8C5-ECC9F3942E4B}">
                <a14:imgProps xmlns:a14="http://schemas.microsoft.com/office/drawing/2010/main">
                  <a14:imgLayer r:embed="rId22">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82678" y="4586044"/>
            <a:ext cx="165721" cy="275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77042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2862308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86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1600" b="1" dirty="0" smtClean="0"/>
              <a:t>Overview: 24-hour asthma service for children and young people</a:t>
            </a:r>
            <a:endParaRPr lang="en-GB" sz="1600" b="1"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77</a:t>
            </a:fld>
            <a:endParaRPr lang="en-GB">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784119780"/>
              </p:ext>
            </p:extLst>
          </p:nvPr>
        </p:nvGraphicFramePr>
        <p:xfrm>
          <a:off x="358775" y="1340875"/>
          <a:ext cx="8391600" cy="466650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81600"/>
                <a:gridCol w="7110000"/>
              </a:tblGrid>
              <a:tr h="215917">
                <a:tc>
                  <a:txBody>
                    <a:bodyPr/>
                    <a:lstStyle/>
                    <a:p>
                      <a:r>
                        <a:rPr lang="en-GB" sz="1000" dirty="0" smtClean="0">
                          <a:solidFill>
                            <a:schemeClr val="tx1"/>
                          </a:solidFill>
                          <a:latin typeface="+mj-lt"/>
                        </a:rPr>
                        <a:t>Intervention name</a:t>
                      </a:r>
                      <a:endParaRPr lang="en-GB" sz="1000"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tx1"/>
                          </a:solidFill>
                          <a:latin typeface="+mj-lt"/>
                          <a:cs typeface="Arial" charset="0"/>
                        </a:rPr>
                        <a:t>Integrated 24-hour children and</a:t>
                      </a:r>
                      <a:r>
                        <a:rPr lang="en-GB" sz="1000" b="0" baseline="0" dirty="0" smtClean="0">
                          <a:solidFill>
                            <a:schemeClr val="tx1"/>
                          </a:solidFill>
                          <a:latin typeface="+mj-lt"/>
                          <a:cs typeface="Arial" charset="0"/>
                        </a:rPr>
                        <a:t> </a:t>
                      </a:r>
                      <a:r>
                        <a:rPr lang="en-GB" sz="1000" b="0" dirty="0" smtClean="0">
                          <a:solidFill>
                            <a:schemeClr val="tx1"/>
                          </a:solidFill>
                          <a:latin typeface="+mj-lt"/>
                          <a:cs typeface="Arial" charset="0"/>
                        </a:rPr>
                        <a:t>young people's asthma service</a:t>
                      </a: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1072176">
                <a:tc>
                  <a:txBody>
                    <a:bodyPr/>
                    <a:lstStyle/>
                    <a:p>
                      <a:r>
                        <a:rPr lang="en-GB" sz="1000" b="1" dirty="0" smtClean="0">
                          <a:solidFill>
                            <a:schemeClr val="tx1"/>
                          </a:solidFill>
                          <a:latin typeface="+mj-lt"/>
                        </a:rPr>
                        <a:t>What is it?</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mn-lt"/>
                          <a:cs typeface="Calibri" pitchFamily="34" charset="0"/>
                        </a:rPr>
                        <a:t>This</a:t>
                      </a:r>
                      <a:r>
                        <a:rPr lang="en-GB" sz="1000" baseline="0" dirty="0" smtClean="0">
                          <a:solidFill>
                            <a:schemeClr val="tx1"/>
                          </a:solidFill>
                          <a:latin typeface="+mn-lt"/>
                          <a:cs typeface="Calibri" pitchFamily="34" charset="0"/>
                        </a:rPr>
                        <a:t> intervention provides a 24-hour home nursing service for children and young people with difficulty managing asthma. In so doing it is intended to reduce unnecessary hospital admissions, and improve quality of care for this patient group by enabling them to manage their conditions at home.</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mn-lt"/>
                          <a:cs typeface="Calibri" pitchFamily="34" charset="0"/>
                        </a:rPr>
                        <a:t>Key features of the integrated service are a</a:t>
                      </a:r>
                      <a:r>
                        <a:rPr lang="en-GB" sz="1000" baseline="0" dirty="0" smtClean="0">
                          <a:solidFill>
                            <a:schemeClr val="tx1"/>
                          </a:solidFill>
                          <a:latin typeface="+mn-lt"/>
                          <a:cs typeface="Calibri" pitchFamily="34" charset="0"/>
                        </a:rPr>
                        <a:t> </a:t>
                      </a:r>
                      <a:r>
                        <a:rPr lang="en-GB" sz="1000" dirty="0" smtClean="0">
                          <a:solidFill>
                            <a:schemeClr val="tx1"/>
                          </a:solidFill>
                          <a:latin typeface="+mn-lt"/>
                          <a:cs typeface="Calibri" pitchFamily="34" charset="0"/>
                        </a:rPr>
                        <a:t>single point of access and round-the-clock operating hours.</a:t>
                      </a:r>
                      <a:r>
                        <a:rPr lang="en-GB" sz="1000" baseline="0" dirty="0" smtClean="0">
                          <a:solidFill>
                            <a:schemeClr val="tx1"/>
                          </a:solidFill>
                          <a:latin typeface="+mn-lt"/>
                          <a:cs typeface="Calibri" pitchFamily="34" charset="0"/>
                        </a:rPr>
                        <a:t> </a:t>
                      </a:r>
                      <a:r>
                        <a:rPr lang="en-GB" sz="1000" dirty="0" smtClean="0">
                          <a:solidFill>
                            <a:schemeClr val="tx1"/>
                          </a:solidFill>
                          <a:latin typeface="+mn-lt"/>
                          <a:cs typeface="Calibri" pitchFamily="34" charset="0"/>
                        </a:rPr>
                        <a:t>Patients and/or their parents were given a dedicated pager</a:t>
                      </a:r>
                      <a:r>
                        <a:rPr lang="en-GB" sz="1000" baseline="0" dirty="0" smtClean="0">
                          <a:solidFill>
                            <a:schemeClr val="tx1"/>
                          </a:solidFill>
                          <a:latin typeface="+mn-lt"/>
                          <a:cs typeface="Calibri" pitchFamily="34" charset="0"/>
                        </a:rPr>
                        <a:t> </a:t>
                      </a:r>
                      <a:r>
                        <a:rPr lang="en-GB" sz="1000" dirty="0" smtClean="0">
                          <a:solidFill>
                            <a:schemeClr val="tx1"/>
                          </a:solidFill>
                          <a:latin typeface="+mn-lt"/>
                          <a:cs typeface="Calibri" pitchFamily="34" charset="0"/>
                        </a:rPr>
                        <a:t>number to call for urgent advice and treatment of acute asthma</a:t>
                      </a:r>
                      <a:r>
                        <a:rPr lang="en-GB" sz="1000" baseline="0" dirty="0" smtClean="0">
                          <a:solidFill>
                            <a:schemeClr val="tx1"/>
                          </a:solidFill>
                          <a:latin typeface="+mn-lt"/>
                          <a:cs typeface="Calibri" pitchFamily="34" charset="0"/>
                        </a:rPr>
                        <a:t> </a:t>
                      </a:r>
                      <a:r>
                        <a:rPr lang="en-GB" sz="1000" dirty="0" smtClean="0">
                          <a:solidFill>
                            <a:schemeClr val="tx1"/>
                          </a:solidFill>
                          <a:latin typeface="+mn-lt"/>
                          <a:cs typeface="Calibri" pitchFamily="34" charset="0"/>
                        </a:rPr>
                        <a:t>episodes. Following a set template, the duty nurse assessed the</a:t>
                      </a:r>
                      <a:r>
                        <a:rPr lang="en-GB" sz="1000" baseline="0" dirty="0" smtClean="0">
                          <a:solidFill>
                            <a:schemeClr val="tx1"/>
                          </a:solidFill>
                          <a:latin typeface="+mn-lt"/>
                          <a:cs typeface="Calibri" pitchFamily="34" charset="0"/>
                        </a:rPr>
                        <a:t> </a:t>
                      </a:r>
                      <a:r>
                        <a:rPr lang="en-GB" sz="1000" dirty="0" smtClean="0">
                          <a:solidFill>
                            <a:schemeClr val="tx1"/>
                          </a:solidFill>
                          <a:latin typeface="+mn-lt"/>
                          <a:cs typeface="Calibri" pitchFamily="34" charset="0"/>
                        </a:rPr>
                        <a:t>need for telephone triage, a home visit or an emergency</a:t>
                      </a:r>
                      <a:r>
                        <a:rPr lang="en-GB" sz="1000" baseline="0" dirty="0" smtClean="0">
                          <a:solidFill>
                            <a:schemeClr val="tx1"/>
                          </a:solidFill>
                          <a:latin typeface="+mn-lt"/>
                          <a:cs typeface="Calibri" pitchFamily="34" charset="0"/>
                        </a:rPr>
                        <a:t> </a:t>
                      </a:r>
                      <a:r>
                        <a:rPr lang="en-GB" sz="1000" dirty="0" smtClean="0">
                          <a:solidFill>
                            <a:schemeClr val="tx1"/>
                          </a:solidFill>
                          <a:latin typeface="+mn-lt"/>
                          <a:cs typeface="Calibri" pitchFamily="34" charset="0"/>
                        </a:rPr>
                        <a:t>ambulance. </a:t>
                      </a: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881609">
                <a:tc>
                  <a:txBody>
                    <a:bodyPr/>
                    <a:lstStyle/>
                    <a:p>
                      <a:r>
                        <a:rPr lang="en-GB" sz="1000" b="1" dirty="0" smtClean="0">
                          <a:solidFill>
                            <a:schemeClr val="tx1"/>
                          </a:solidFill>
                          <a:latin typeface="+mj-lt"/>
                        </a:rPr>
                        <a:t>Why do</a:t>
                      </a:r>
                      <a:r>
                        <a:rPr lang="en-GB" sz="1000" b="1" baseline="0" dirty="0" smtClean="0">
                          <a:solidFill>
                            <a:schemeClr val="tx1"/>
                          </a:solidFill>
                          <a:latin typeface="+mj-lt"/>
                        </a:rPr>
                        <a:t> it?</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1" noProof="0" dirty="0" smtClean="0">
                          <a:solidFill>
                            <a:schemeClr val="tx1"/>
                          </a:solidFill>
                          <a:latin typeface="+mn-lt"/>
                          <a:cs typeface="Calibri" pitchFamily="34" charset="0"/>
                        </a:rPr>
                        <a:t>Improved</a:t>
                      </a:r>
                      <a:r>
                        <a:rPr lang="en-GB" sz="1000" b="1" baseline="0" noProof="0" dirty="0" smtClean="0">
                          <a:solidFill>
                            <a:schemeClr val="tx1"/>
                          </a:solidFill>
                          <a:latin typeface="+mn-lt"/>
                          <a:cs typeface="Calibri" pitchFamily="34" charset="0"/>
                        </a:rPr>
                        <a:t> patient </a:t>
                      </a:r>
                      <a:r>
                        <a:rPr lang="en-GB" sz="1000" b="1" noProof="0" dirty="0" smtClean="0">
                          <a:solidFill>
                            <a:schemeClr val="tx1"/>
                          </a:solidFill>
                          <a:latin typeface="+mn-lt"/>
                          <a:cs typeface="Calibri" pitchFamily="34" charset="0"/>
                        </a:rPr>
                        <a:t>experience</a:t>
                      </a:r>
                      <a:r>
                        <a:rPr lang="en-GB" sz="1000" noProof="0" dirty="0" smtClean="0">
                          <a:solidFill>
                            <a:schemeClr val="tx1"/>
                          </a:solidFill>
                          <a:latin typeface="+mn-lt"/>
                          <a:cs typeface="Calibri" pitchFamily="34" charset="0"/>
                        </a:rPr>
                        <a:t>: visits </a:t>
                      </a:r>
                      <a:r>
                        <a:rPr lang="en-GB" sz="1000" baseline="0" noProof="0" dirty="0" smtClean="0">
                          <a:solidFill>
                            <a:schemeClr val="tx1"/>
                          </a:solidFill>
                          <a:latin typeface="+mn-lt"/>
                          <a:cs typeface="Calibri" pitchFamily="34" charset="0"/>
                        </a:rPr>
                        <a:t>to hospital can be a distressing experience for children and young people, so avoiding unnecessary hospitalisation is preferable. This intervention offers a means to treat patients in a more comforting home setting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1" baseline="0" noProof="0" dirty="0" smtClean="0">
                          <a:solidFill>
                            <a:schemeClr val="tx1"/>
                          </a:solidFill>
                          <a:latin typeface="+mn-lt"/>
                          <a:cs typeface="Calibri" pitchFamily="34" charset="0"/>
                        </a:rPr>
                        <a:t>Cost of admission avoided</a:t>
                      </a:r>
                      <a:r>
                        <a:rPr lang="en-GB" sz="1000" baseline="0" noProof="0" dirty="0" smtClean="0">
                          <a:solidFill>
                            <a:schemeClr val="tx1"/>
                          </a:solidFill>
                          <a:latin typeface="+mn-lt"/>
                          <a:cs typeface="Calibri" pitchFamily="34" charset="0"/>
                        </a:rPr>
                        <a:t>: reductions in A&amp;E attendances and further hospital admissions generate cost savings, which the case study indicates are likely to exceed the costs of the service</a:t>
                      </a:r>
                      <a:endParaRPr lang="en-GB" sz="1000" noProof="0" dirty="0" smtClean="0">
                        <a:solidFill>
                          <a:schemeClr val="tx1"/>
                        </a:solidFill>
                        <a:latin typeface="+mn-lt"/>
                        <a:cs typeface="Calibri" pitchFamily="34"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792088">
                <a:tc>
                  <a:txBody>
                    <a:bodyPr/>
                    <a:lstStyle/>
                    <a:p>
                      <a:r>
                        <a:rPr lang="en-GB" sz="1000" b="1" dirty="0" smtClean="0">
                          <a:solidFill>
                            <a:schemeClr val="tx1"/>
                          </a:solidFill>
                          <a:latin typeface="+mj-lt"/>
                        </a:rPr>
                        <a:t>What are the key enabling factors?</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1" noProof="0" dirty="0" smtClean="0">
                          <a:solidFill>
                            <a:schemeClr val="tx1"/>
                          </a:solidFill>
                          <a:latin typeface="+mn-lt"/>
                          <a:cs typeface="Calibri" pitchFamily="34" charset="0"/>
                        </a:rPr>
                        <a:t>Cooperation of key stakeholders</a:t>
                      </a:r>
                      <a:r>
                        <a:rPr lang="en-GB" sz="1000" b="1" baseline="0" noProof="0" dirty="0" smtClean="0">
                          <a:solidFill>
                            <a:schemeClr val="tx1"/>
                          </a:solidFill>
                          <a:latin typeface="+mn-lt"/>
                          <a:cs typeface="Calibri" pitchFamily="34" charset="0"/>
                        </a:rPr>
                        <a:t> </a:t>
                      </a:r>
                      <a:r>
                        <a:rPr lang="en-GB" sz="1000" baseline="0" noProof="0" dirty="0" smtClean="0">
                          <a:solidFill>
                            <a:schemeClr val="tx1"/>
                          </a:solidFill>
                          <a:latin typeface="+mn-lt"/>
                          <a:cs typeface="Calibri" pitchFamily="34" charset="0"/>
                        </a:rPr>
                        <a:t>to enable service redesign is vital – including the trust board of the local primary care organisation and acute hospital</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noProof="0" dirty="0" smtClean="0">
                          <a:solidFill>
                            <a:schemeClr val="tx1"/>
                          </a:solidFill>
                          <a:latin typeface="+mn-lt"/>
                          <a:cs typeface="Calibri" pitchFamily="34" charset="0"/>
                        </a:rPr>
                        <a:t>An effective and adequately-resourced</a:t>
                      </a:r>
                      <a:r>
                        <a:rPr lang="en-GB" sz="1000" baseline="0" noProof="0" dirty="0" smtClean="0">
                          <a:solidFill>
                            <a:schemeClr val="tx1"/>
                          </a:solidFill>
                          <a:latin typeface="+mn-lt"/>
                          <a:cs typeface="Calibri" pitchFamily="34" charset="0"/>
                        </a:rPr>
                        <a:t> </a:t>
                      </a:r>
                      <a:r>
                        <a:rPr lang="en-GB" sz="1000" b="1" baseline="0" noProof="0" dirty="0" smtClean="0">
                          <a:solidFill>
                            <a:schemeClr val="tx1"/>
                          </a:solidFill>
                          <a:latin typeface="+mn-lt"/>
                          <a:cs typeface="Calibri" pitchFamily="34" charset="0"/>
                        </a:rPr>
                        <a:t>project team </a:t>
                      </a:r>
                      <a:r>
                        <a:rPr lang="en-GB" sz="1000" baseline="0" noProof="0" dirty="0" smtClean="0">
                          <a:solidFill>
                            <a:schemeClr val="tx1"/>
                          </a:solidFill>
                          <a:latin typeface="+mn-lt"/>
                          <a:cs typeface="Calibri" pitchFamily="34" charset="0"/>
                        </a:rPr>
                        <a:t>will need to be recruited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1" baseline="0" noProof="0" dirty="0" smtClean="0">
                          <a:solidFill>
                            <a:schemeClr val="tx1"/>
                          </a:solidFill>
                          <a:latin typeface="+mn-lt"/>
                          <a:cs typeface="Calibri" pitchFamily="34" charset="0"/>
                        </a:rPr>
                        <a:t>Effective training </a:t>
                      </a:r>
                      <a:r>
                        <a:rPr lang="en-GB" sz="1000" baseline="0" noProof="0" dirty="0" smtClean="0">
                          <a:solidFill>
                            <a:schemeClr val="tx1"/>
                          </a:solidFill>
                          <a:latin typeface="+mn-lt"/>
                          <a:cs typeface="Calibri" pitchFamily="34" charset="0"/>
                        </a:rPr>
                        <a:t>for relevant staff, e.g. paediatric nurses, is crucial to enable the service to be effectively deployed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aseline="0" dirty="0" smtClean="0">
                          <a:solidFill>
                            <a:schemeClr val="tx1"/>
                          </a:solidFill>
                          <a:latin typeface="+mn-lt"/>
                          <a:cs typeface="Calibri" pitchFamily="34" charset="0"/>
                        </a:rPr>
                        <a:t>A </a:t>
                      </a:r>
                      <a:r>
                        <a:rPr lang="en-GB" sz="1000" b="1" baseline="0" dirty="0" smtClean="0">
                          <a:solidFill>
                            <a:schemeClr val="tx1"/>
                          </a:solidFill>
                          <a:latin typeface="+mn-lt"/>
                          <a:cs typeface="Calibri" pitchFamily="34" charset="0"/>
                        </a:rPr>
                        <a:t>paediatric community team </a:t>
                      </a:r>
                      <a:r>
                        <a:rPr lang="en-GB" sz="1000" baseline="0" dirty="0" smtClean="0">
                          <a:solidFill>
                            <a:schemeClr val="tx1"/>
                          </a:solidFill>
                          <a:latin typeface="+mn-lt"/>
                          <a:cs typeface="Calibri" pitchFamily="34" charset="0"/>
                        </a:rPr>
                        <a:t>is needed to bolt this service onto</a:t>
                      </a: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1234627">
                <a:tc>
                  <a:txBody>
                    <a:bodyPr/>
                    <a:lstStyle/>
                    <a:p>
                      <a:r>
                        <a:rPr lang="en-GB" sz="1000" b="1" dirty="0" smtClean="0">
                          <a:solidFill>
                            <a:schemeClr val="tx1"/>
                          </a:solidFill>
                          <a:latin typeface="+mj-lt"/>
                        </a:rPr>
                        <a:t>What are the potential barriers?</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dirty="0" smtClean="0">
                          <a:solidFill>
                            <a:schemeClr val="tx1"/>
                          </a:solidFill>
                          <a:latin typeface="+mn-lt"/>
                          <a:cs typeface="Calibri" pitchFamily="34" charset="0"/>
                        </a:rPr>
                        <a:t>Patient</a:t>
                      </a:r>
                      <a:r>
                        <a:rPr lang="en-GB" sz="1000" b="1" baseline="0" dirty="0" smtClean="0">
                          <a:solidFill>
                            <a:schemeClr val="tx1"/>
                          </a:solidFill>
                          <a:latin typeface="+mn-lt"/>
                          <a:cs typeface="Calibri" pitchFamily="34" charset="0"/>
                        </a:rPr>
                        <a:t> safety </a:t>
                      </a:r>
                      <a:r>
                        <a:rPr lang="en-GB" sz="1000" baseline="0" dirty="0" smtClean="0">
                          <a:solidFill>
                            <a:schemeClr val="tx1"/>
                          </a:solidFill>
                          <a:latin typeface="+mn-lt"/>
                          <a:cs typeface="Calibri" pitchFamily="34" charset="0"/>
                        </a:rPr>
                        <a:t>must not be compromised – this can be ensured through templates for nurses to follow when assessing and treating patients, so that those who do need to be admitted to hospital are identified</a:t>
                      </a:r>
                      <a:endParaRPr lang="en-GB" sz="1000" dirty="0" smtClean="0">
                        <a:solidFill>
                          <a:schemeClr val="tx1"/>
                        </a:solidFill>
                        <a:latin typeface="+mn-lt"/>
                        <a:cs typeface="Calibri"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smtClean="0">
                          <a:solidFill>
                            <a:schemeClr val="tx1"/>
                          </a:solidFill>
                          <a:latin typeface="+mn-lt"/>
                          <a:cs typeface="Calibri" pitchFamily="34" charset="0"/>
                        </a:rPr>
                        <a:t>Community</a:t>
                      </a:r>
                      <a:r>
                        <a:rPr lang="en-GB" sz="1000" baseline="0" dirty="0" smtClean="0">
                          <a:solidFill>
                            <a:schemeClr val="tx1"/>
                          </a:solidFill>
                          <a:latin typeface="+mn-lt"/>
                          <a:cs typeface="Calibri" pitchFamily="34" charset="0"/>
                        </a:rPr>
                        <a:t> and acute trusts will need to </a:t>
                      </a:r>
                      <a:r>
                        <a:rPr lang="en-GB" sz="1000" b="1" baseline="0" dirty="0" smtClean="0">
                          <a:solidFill>
                            <a:schemeClr val="tx1"/>
                          </a:solidFill>
                          <a:latin typeface="+mn-lt"/>
                          <a:cs typeface="Calibri" pitchFamily="34" charset="0"/>
                        </a:rPr>
                        <a:t>work together </a:t>
                      </a:r>
                      <a:r>
                        <a:rPr lang="en-GB" sz="1000" baseline="0" dirty="0" smtClean="0">
                          <a:solidFill>
                            <a:schemeClr val="tx1"/>
                          </a:solidFill>
                          <a:latin typeface="+mn-lt"/>
                          <a:cs typeface="Calibri" pitchFamily="34" charset="0"/>
                        </a:rPr>
                        <a:t>to implement the intervention and develop protocols and agreed practices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baseline="0" dirty="0" smtClean="0">
                          <a:solidFill>
                            <a:schemeClr val="tx1"/>
                          </a:solidFill>
                          <a:latin typeface="+mn-lt"/>
                          <a:cs typeface="Calibri" pitchFamily="34" charset="0"/>
                        </a:rPr>
                        <a:t>Lack of resources </a:t>
                      </a:r>
                      <a:r>
                        <a:rPr lang="en-GB" sz="1000" baseline="0" dirty="0" smtClean="0">
                          <a:solidFill>
                            <a:schemeClr val="tx1"/>
                          </a:solidFill>
                          <a:latin typeface="+mn-lt"/>
                          <a:cs typeface="Calibri" pitchFamily="34" charset="0"/>
                        </a:rPr>
                        <a:t>is a potential barrier due to the potential extra workload for nurses – additional recruitment may be required. This may require additional upfront investment, but the case study indicates that the intervention should be  net cost-saving due to hospital admissions avoided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aseline="0" dirty="0" smtClean="0">
                          <a:solidFill>
                            <a:schemeClr val="tx1"/>
                          </a:solidFill>
                          <a:latin typeface="+mn-lt"/>
                          <a:cs typeface="Calibri" pitchFamily="34" charset="0"/>
                        </a:rPr>
                        <a:t>The </a:t>
                      </a:r>
                      <a:r>
                        <a:rPr lang="en-GB" sz="1000" b="1" baseline="0" dirty="0" smtClean="0">
                          <a:solidFill>
                            <a:schemeClr val="tx1"/>
                          </a:solidFill>
                          <a:latin typeface="+mn-lt"/>
                          <a:cs typeface="Calibri" pitchFamily="34" charset="0"/>
                        </a:rPr>
                        <a:t>level of existing infrastructure </a:t>
                      </a:r>
                      <a:r>
                        <a:rPr lang="en-GB" sz="1000" baseline="0" dirty="0" smtClean="0">
                          <a:solidFill>
                            <a:schemeClr val="tx1"/>
                          </a:solidFill>
                          <a:latin typeface="+mn-lt"/>
                          <a:cs typeface="Calibri" pitchFamily="34" charset="0"/>
                        </a:rPr>
                        <a:t>in the local health economy will influence how appropriate this intervention is for a given CCG and how easily it can be implemented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aseline="0" dirty="0" smtClean="0">
                          <a:solidFill>
                            <a:schemeClr val="tx1"/>
                          </a:solidFill>
                          <a:latin typeface="+mn-lt"/>
                          <a:cs typeface="Calibri" pitchFamily="34" charset="0"/>
                        </a:rPr>
                        <a:t>Paediatrics is a key shortage speciality, meaning that there could potentially be issues in recruiting the required staff</a:t>
                      </a: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r>
            </a:tbl>
          </a:graphicData>
        </a:graphic>
      </p:graphicFrame>
      <p:pic>
        <p:nvPicPr>
          <p:cNvPr id="7" name="Picture 4" descr="\\Cagmasrv1\sso$\Gestion_Deloitte\Global_Brand\- Templates\Icons\Iconography Deloitte\Icon_Clock_DarkGree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287" y="65269"/>
            <a:ext cx="281840" cy="28184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58775" y="6537709"/>
            <a:ext cx="8393945" cy="338554"/>
          </a:xfrm>
          <a:prstGeom prst="rect">
            <a:avLst/>
          </a:prstGeom>
        </p:spPr>
        <p:txBody>
          <a:bodyPr wrap="square">
            <a:spAutoFit/>
          </a:bodyPr>
          <a:lstStyle/>
          <a:p>
            <a:r>
              <a:rPr lang="en-GB" sz="800" b="1" dirty="0" smtClean="0"/>
              <a:t>Source: </a:t>
            </a:r>
            <a:r>
              <a:rPr lang="en-GB" sz="800" dirty="0" smtClean="0"/>
              <a:t>‘Proposed Quality and Productivity: Integrated 24-hour children and young people’s asthma service: Reducing unnecessary hospital attendance’ (South East Essex Community Healthcare, 2011)</a:t>
            </a:r>
            <a:endParaRPr lang="en-GB" sz="800" dirty="0"/>
          </a:p>
        </p:txBody>
      </p:sp>
    </p:spTree>
    <p:extLst>
      <p:ext uri="{BB962C8B-B14F-4D97-AF65-F5344CB8AC3E}">
        <p14:creationId xmlns:p14="http://schemas.microsoft.com/office/powerpoint/2010/main" val="61964267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6529299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892"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120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a:t>Key leads and further reading: </a:t>
            </a:r>
            <a:r>
              <a:rPr lang="en-GB" sz="2000" dirty="0" smtClean="0"/>
              <a:t>24-hour asthma service</a:t>
            </a:r>
            <a:endParaRPr lang="en-GB" sz="2000" dirty="0"/>
          </a:p>
        </p:txBody>
      </p:sp>
      <p:sp>
        <p:nvSpPr>
          <p:cNvPr id="17"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78</a:t>
            </a:fld>
            <a:endParaRPr lang="en-GB" dirty="0">
              <a:solidFill>
                <a:prstClr val="black"/>
              </a:solidFill>
            </a:endParaRPr>
          </a:p>
        </p:txBody>
      </p:sp>
      <p:sp>
        <p:nvSpPr>
          <p:cNvPr id="9" name="Rectangle 8"/>
          <p:cNvSpPr/>
          <p:nvPr/>
        </p:nvSpPr>
        <p:spPr>
          <a:xfrm>
            <a:off x="655199" y="1459090"/>
            <a:ext cx="8152358" cy="169914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200" b="1" dirty="0" smtClean="0">
                <a:solidFill>
                  <a:prstClr val="black"/>
                </a:solidFill>
              </a:rPr>
              <a:t>Further reading</a:t>
            </a:r>
          </a:p>
          <a:p>
            <a:pPr>
              <a:spcAft>
                <a:spcPts val="600"/>
              </a:spcAft>
            </a:pPr>
            <a:r>
              <a:rPr lang="en-GB" sz="1200" dirty="0" smtClean="0">
                <a:solidFill>
                  <a:prstClr val="black"/>
                </a:solidFill>
              </a:rPr>
              <a:t>To help you read around this intervention, we have assembled a list of the literature which we have found most useful: </a:t>
            </a:r>
          </a:p>
          <a:p>
            <a:pPr marL="171450" indent="-171450">
              <a:spcAft>
                <a:spcPts val="600"/>
              </a:spcAft>
              <a:buFont typeface="Arial" pitchFamily="34" charset="0"/>
              <a:buChar char="•"/>
              <a:defRPr/>
            </a:pPr>
            <a:r>
              <a:rPr lang="en-GB" sz="1200" dirty="0" smtClean="0">
                <a:solidFill>
                  <a:prstClr val="black"/>
                </a:solidFill>
                <a:cs typeface="Arial" charset="0"/>
              </a:rPr>
              <a:t>Proposed quality and production example: ‘Integrated </a:t>
            </a:r>
            <a:r>
              <a:rPr lang="en-GB" sz="1200" dirty="0">
                <a:solidFill>
                  <a:prstClr val="black"/>
                </a:solidFill>
                <a:cs typeface="Arial" charset="0"/>
              </a:rPr>
              <a:t>24-hour children </a:t>
            </a:r>
            <a:r>
              <a:rPr lang="en-GB" sz="1200" dirty="0" smtClean="0">
                <a:solidFill>
                  <a:prstClr val="black"/>
                </a:solidFill>
                <a:cs typeface="Arial" charset="0"/>
              </a:rPr>
              <a:t>and young </a:t>
            </a:r>
            <a:r>
              <a:rPr lang="en-GB" sz="1200" dirty="0">
                <a:solidFill>
                  <a:prstClr val="black"/>
                </a:solidFill>
                <a:cs typeface="Arial" charset="0"/>
              </a:rPr>
              <a:t>people's asthma </a:t>
            </a:r>
            <a:r>
              <a:rPr lang="en-GB" sz="1200" dirty="0" smtClean="0">
                <a:solidFill>
                  <a:prstClr val="black"/>
                </a:solidFill>
                <a:cs typeface="Arial" charset="0"/>
              </a:rPr>
              <a:t>service: Reducing </a:t>
            </a:r>
            <a:r>
              <a:rPr lang="en-GB" sz="1200" dirty="0">
                <a:solidFill>
                  <a:prstClr val="black"/>
                </a:solidFill>
                <a:cs typeface="Arial" charset="0"/>
              </a:rPr>
              <a:t>unnecessary </a:t>
            </a:r>
            <a:r>
              <a:rPr lang="en-GB" sz="1200" dirty="0" smtClean="0">
                <a:solidFill>
                  <a:prstClr val="black"/>
                </a:solidFill>
                <a:cs typeface="Arial" charset="0"/>
              </a:rPr>
              <a:t>hospital attendance’ (South East Essex) – available at: www.arms.evidence.nhs.uk/resources/qipp/601092/attachment</a:t>
            </a:r>
            <a:endParaRPr lang="en-GB" sz="1200" dirty="0">
              <a:solidFill>
                <a:prstClr val="black"/>
              </a:solidFill>
              <a:cs typeface="Arial" charset="0"/>
            </a:endParaRPr>
          </a:p>
          <a:p>
            <a:pPr marL="171450" indent="-171450">
              <a:spcAft>
                <a:spcPts val="600"/>
              </a:spcAft>
              <a:buFont typeface="Arial" panose="020B0604020202020204" pitchFamily="34" charset="0"/>
              <a:buChar char="•"/>
            </a:pPr>
            <a:r>
              <a:rPr lang="en-GB" sz="1200" dirty="0">
                <a:solidFill>
                  <a:prstClr val="black"/>
                </a:solidFill>
              </a:rPr>
              <a:t>For further information on the case study, email </a:t>
            </a:r>
            <a:r>
              <a:rPr lang="en-GB" sz="1200" dirty="0">
                <a:solidFill>
                  <a:prstClr val="black"/>
                </a:solidFill>
                <a:hlinkClick r:id="rId8"/>
              </a:rPr>
              <a:t>contactus@evidence.nhs.uk</a:t>
            </a:r>
            <a:r>
              <a:rPr lang="en-GB" sz="1200" dirty="0">
                <a:solidFill>
                  <a:prstClr val="black"/>
                </a:solidFill>
              </a:rPr>
              <a:t> quoting QIPP reference 10/0059 </a:t>
            </a:r>
          </a:p>
          <a:p>
            <a:pPr marL="171450" indent="-171450">
              <a:buFont typeface="Arial" pitchFamily="34" charset="0"/>
              <a:buChar char="•"/>
              <a:defRPr/>
            </a:pPr>
            <a:endParaRPr lang="en-GB" sz="1200" dirty="0">
              <a:solidFill>
                <a:prstClr val="black"/>
              </a:solidFill>
            </a:endParaRPr>
          </a:p>
          <a:p>
            <a:endParaRPr lang="en-GB" dirty="0">
              <a:solidFill>
                <a:prstClr val="black"/>
              </a:solidFill>
            </a:endParaRPr>
          </a:p>
        </p:txBody>
      </p:sp>
      <p:pic>
        <p:nvPicPr>
          <p:cNvPr id="11" name="Picture 6" descr="\\Cagmasrv1\sso$\Gestion_Deloitte\Global_Brand\- Templates\Icons\Iconography Deloitte\Icons Color Library\Icon_Book_LBLu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2603" y="1478425"/>
            <a:ext cx="502841" cy="456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agmasrv1\sso$\Gestion_Deloitte\Global_Brand\- Templates\Icons\Iconography Deloitte\Icon_Clock_DarkGree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287" y="65269"/>
            <a:ext cx="281840" cy="281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14277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4690892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917"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120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The early adopter interventions</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79</a:t>
            </a:fld>
            <a:endParaRPr lang="en-GB" dirty="0">
              <a:solidFill>
                <a:prstClr val="black"/>
              </a:solidFill>
            </a:endParaRPr>
          </a:p>
        </p:txBody>
      </p:sp>
      <p:sp>
        <p:nvSpPr>
          <p:cNvPr id="94" name="TextBox 93"/>
          <p:cNvSpPr txBox="1"/>
          <p:nvPr/>
        </p:nvSpPr>
        <p:spPr>
          <a:xfrm>
            <a:off x="968991" y="1077505"/>
            <a:ext cx="8044380" cy="5093702"/>
          </a:xfrm>
          <a:prstGeom prst="rect">
            <a:avLst/>
          </a:prstGeom>
          <a:noFill/>
        </p:spPr>
        <p:txBody>
          <a:bodyPr wrap="square" lIns="0" tIns="0" rIns="0" bIns="0" rtlCol="0">
            <a:spAutoFit/>
          </a:bodyPr>
          <a:lstStyle/>
          <a:p>
            <a:pPr marL="180975" indent="-180975">
              <a:spcAft>
                <a:spcPts val="300"/>
              </a:spcAft>
              <a:buAutoNum type="arabicPeriod"/>
              <a:defRPr/>
            </a:pPr>
            <a:r>
              <a:rPr lang="en-GB" sz="1200" b="1" dirty="0">
                <a:solidFill>
                  <a:srgbClr val="FFFFFF">
                    <a:lumMod val="75000"/>
                  </a:srgbClr>
                </a:solidFill>
                <a:cs typeface="Arial" charset="0"/>
              </a:rPr>
              <a:t>Cancer screening programme</a:t>
            </a:r>
            <a:endParaRPr lang="en-US" sz="1200" b="1" dirty="0">
              <a:solidFill>
                <a:srgbClr val="FFFFFF">
                  <a:lumMod val="75000"/>
                </a:srgbClr>
              </a:solidFill>
              <a:cs typeface="Arial" charset="0"/>
            </a:endParaRPr>
          </a:p>
          <a:p>
            <a:pPr>
              <a:spcAft>
                <a:spcPts val="300"/>
              </a:spcAft>
              <a:defRPr/>
            </a:pPr>
            <a:endParaRPr lang="en-US" sz="1200" b="1" dirty="0" smtClean="0">
              <a:solidFill>
                <a:srgbClr val="FFFFFF">
                  <a:lumMod val="75000"/>
                </a:srgbClr>
              </a:solidFill>
            </a:endParaRPr>
          </a:p>
          <a:p>
            <a:pPr>
              <a:spcAft>
                <a:spcPts val="300"/>
              </a:spcAft>
              <a:defRPr/>
            </a:pPr>
            <a:r>
              <a:rPr lang="en-US" sz="1200" b="1" dirty="0" smtClean="0">
                <a:solidFill>
                  <a:srgbClr val="FFFFFF">
                    <a:lumMod val="75000"/>
                  </a:srgbClr>
                </a:solidFill>
              </a:rPr>
              <a:t>2. GP </a:t>
            </a:r>
            <a:r>
              <a:rPr lang="en-US" sz="1200" b="1" dirty="0" err="1" smtClean="0">
                <a:solidFill>
                  <a:srgbClr val="FFFFFF">
                    <a:lumMod val="75000"/>
                  </a:srgbClr>
                </a:solidFill>
              </a:rPr>
              <a:t>tele</a:t>
            </a:r>
            <a:r>
              <a:rPr lang="en-US" sz="1200" b="1" dirty="0" smtClean="0">
                <a:solidFill>
                  <a:srgbClr val="FFFFFF">
                    <a:lumMod val="75000"/>
                  </a:srgbClr>
                </a:solidFill>
              </a:rPr>
              <a:t>-consultation</a:t>
            </a:r>
            <a:endParaRPr lang="en-US" sz="1200" b="1" dirty="0">
              <a:solidFill>
                <a:srgbClr val="FFFFFF">
                  <a:lumMod val="75000"/>
                </a:srgbClr>
              </a:solidFill>
            </a:endParaRPr>
          </a:p>
          <a:p>
            <a:pPr>
              <a:spcAft>
                <a:spcPts val="300"/>
              </a:spcAft>
              <a:defRPr/>
            </a:pPr>
            <a:endParaRPr lang="en-US" sz="1200" b="1" dirty="0">
              <a:solidFill>
                <a:srgbClr val="FFFFFF">
                  <a:lumMod val="75000"/>
                </a:srgbClr>
              </a:solidFill>
            </a:endParaRPr>
          </a:p>
          <a:p>
            <a:pPr>
              <a:spcAft>
                <a:spcPts val="300"/>
              </a:spcAft>
            </a:pPr>
            <a:r>
              <a:rPr lang="en-GB" sz="1200" b="1" dirty="0" smtClean="0">
                <a:solidFill>
                  <a:srgbClr val="FFFFFF">
                    <a:lumMod val="75000"/>
                  </a:srgbClr>
                </a:solidFill>
                <a:cs typeface="Arial" charset="0"/>
              </a:rPr>
              <a:t>3. </a:t>
            </a:r>
            <a:r>
              <a:rPr lang="en-GB" sz="1200" b="1" dirty="0">
                <a:solidFill>
                  <a:srgbClr val="FFFFFF">
                    <a:lumMod val="75000"/>
                  </a:srgbClr>
                </a:solidFill>
                <a:cs typeface="Arial" charset="0"/>
              </a:rPr>
              <a:t>Medicines o</a:t>
            </a:r>
            <a:r>
              <a:rPr lang="en-GB" sz="1200" b="1" dirty="0" smtClean="0">
                <a:solidFill>
                  <a:srgbClr val="FFFFFF">
                    <a:lumMod val="75000"/>
                  </a:srgbClr>
                </a:solidFill>
                <a:cs typeface="Arial" charset="0"/>
              </a:rPr>
              <a:t>ptimisation</a:t>
            </a:r>
            <a:endParaRPr lang="en-GB" sz="1200" b="1" dirty="0">
              <a:solidFill>
                <a:srgbClr val="FFFFFF">
                  <a:lumMod val="75000"/>
                </a:srgbClr>
              </a:solidFill>
              <a:cs typeface="Arial" charset="0"/>
            </a:endParaRP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4. </a:t>
            </a:r>
            <a:r>
              <a:rPr lang="en-GB" sz="1200" b="1" dirty="0">
                <a:solidFill>
                  <a:srgbClr val="FFFFFF">
                    <a:lumMod val="75000"/>
                  </a:srgbClr>
                </a:solidFill>
              </a:rPr>
              <a:t>Safe and appropriate use of medicines </a:t>
            </a:r>
            <a:endParaRPr lang="en-US" sz="1200" b="1" dirty="0">
              <a:solidFill>
                <a:srgbClr val="FFFFFF">
                  <a:lumMod val="75000"/>
                </a:srgbClr>
              </a:solidFill>
            </a:endParaRP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5. </a:t>
            </a:r>
            <a:r>
              <a:rPr lang="en-US" sz="1200" b="1" dirty="0">
                <a:solidFill>
                  <a:srgbClr val="FFFFFF">
                    <a:lumMod val="75000"/>
                  </a:srgbClr>
                </a:solidFill>
              </a:rPr>
              <a:t>Acute </a:t>
            </a:r>
            <a:r>
              <a:rPr lang="en-US" sz="1200" b="1" dirty="0" smtClean="0">
                <a:solidFill>
                  <a:srgbClr val="FFFFFF">
                    <a:lumMod val="75000"/>
                  </a:srgbClr>
                </a:solidFill>
              </a:rPr>
              <a:t>visiting </a:t>
            </a:r>
            <a:r>
              <a:rPr lang="en-US" sz="1200" b="1" dirty="0">
                <a:solidFill>
                  <a:srgbClr val="FFFFFF">
                    <a:lumMod val="75000"/>
                  </a:srgbClr>
                </a:solidFill>
              </a:rPr>
              <a:t>s</a:t>
            </a:r>
            <a:r>
              <a:rPr lang="en-US" sz="1200" b="1" dirty="0" smtClean="0">
                <a:solidFill>
                  <a:srgbClr val="FFFFFF">
                    <a:lumMod val="75000"/>
                  </a:srgbClr>
                </a:solidFill>
              </a:rPr>
              <a:t>ervice </a:t>
            </a: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6. Reducing urgent care demand</a:t>
            </a:r>
            <a:endParaRPr lang="en-US" sz="1200" b="1" dirty="0">
              <a:solidFill>
                <a:srgbClr val="FFFFFF">
                  <a:lumMod val="75000"/>
                </a:srgbClr>
              </a:solidFill>
            </a:endParaRP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7. </a:t>
            </a:r>
            <a:r>
              <a:rPr lang="en-GB" sz="1200" b="1" dirty="0">
                <a:solidFill>
                  <a:srgbClr val="FFFFFF">
                    <a:lumMod val="75000"/>
                  </a:srgbClr>
                </a:solidFill>
              </a:rPr>
              <a:t>24-hour asthma services for children and young people</a:t>
            </a:r>
          </a:p>
          <a:p>
            <a:pPr>
              <a:spcAft>
                <a:spcPts val="300"/>
              </a:spcAft>
              <a:defRPr/>
            </a:pPr>
            <a:endParaRPr lang="en-US" sz="1200" b="1" dirty="0">
              <a:solidFill>
                <a:srgbClr val="FFFFFF">
                  <a:lumMod val="75000"/>
                </a:srgbClr>
              </a:solidFill>
            </a:endParaRPr>
          </a:p>
          <a:p>
            <a:pPr>
              <a:spcAft>
                <a:spcPts val="300"/>
              </a:spcAft>
              <a:defRPr/>
            </a:pPr>
            <a:r>
              <a:rPr lang="en-US" sz="1200" b="1" dirty="0">
                <a:solidFill>
                  <a:srgbClr val="00ADC6"/>
                </a:solidFill>
              </a:rPr>
              <a:t>8. Service </a:t>
            </a:r>
            <a:r>
              <a:rPr lang="en-US" sz="1200" b="1" dirty="0" smtClean="0">
                <a:solidFill>
                  <a:srgbClr val="00ADC6"/>
                </a:solidFill>
              </a:rPr>
              <a:t>user </a:t>
            </a:r>
            <a:r>
              <a:rPr lang="en-US" sz="1200" b="1" dirty="0">
                <a:solidFill>
                  <a:srgbClr val="00ADC6"/>
                </a:solidFill>
              </a:rPr>
              <a:t>n</a:t>
            </a:r>
            <a:r>
              <a:rPr lang="en-US" sz="1200" b="1" dirty="0" smtClean="0">
                <a:solidFill>
                  <a:srgbClr val="00ADC6"/>
                </a:solidFill>
              </a:rPr>
              <a:t>etwork</a:t>
            </a:r>
            <a:endParaRPr lang="en-US" sz="1200" b="1" dirty="0">
              <a:solidFill>
                <a:srgbClr val="00ADC6"/>
              </a:solidFill>
            </a:endParaRP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9. Reducing elective Caesarean section</a:t>
            </a:r>
            <a:endParaRPr lang="en-US" sz="1200" b="1" dirty="0">
              <a:solidFill>
                <a:srgbClr val="FFFFFF">
                  <a:lumMod val="75000"/>
                </a:srgbClr>
              </a:solidFill>
            </a:endParaRPr>
          </a:p>
          <a:p>
            <a:pPr>
              <a:spcAft>
                <a:spcPts val="300"/>
              </a:spcAft>
              <a:defRPr/>
            </a:pPr>
            <a:endParaRPr lang="en-US" sz="1200" b="1" dirty="0">
              <a:solidFill>
                <a:srgbClr val="FFFFFF">
                  <a:lumMod val="75000"/>
                </a:srgbClr>
              </a:solidFill>
            </a:endParaRPr>
          </a:p>
          <a:p>
            <a:pPr>
              <a:spcAft>
                <a:spcPts val="300"/>
              </a:spcAft>
            </a:pPr>
            <a:r>
              <a:rPr lang="en-GB" sz="1200" b="1" dirty="0" smtClean="0">
                <a:solidFill>
                  <a:srgbClr val="FFFFFF">
                    <a:lumMod val="75000"/>
                  </a:srgbClr>
                </a:solidFill>
                <a:cs typeface="Arial" charset="0"/>
              </a:rPr>
              <a:t>10. </a:t>
            </a:r>
            <a:r>
              <a:rPr lang="en-GB" sz="1200" b="1" dirty="0">
                <a:solidFill>
                  <a:srgbClr val="FFFFFF">
                    <a:lumMod val="75000"/>
                  </a:srgbClr>
                </a:solidFill>
                <a:cs typeface="Arial" charset="0"/>
              </a:rPr>
              <a:t>Acute stroke services</a:t>
            </a: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11. </a:t>
            </a:r>
            <a:r>
              <a:rPr lang="en-GB" sz="1200" b="1" dirty="0">
                <a:solidFill>
                  <a:srgbClr val="FFFFFF">
                    <a:lumMod val="75000"/>
                  </a:srgbClr>
                </a:solidFill>
                <a:cs typeface="Arial" charset="0"/>
              </a:rPr>
              <a:t>Integration of health and social care for older people</a:t>
            </a:r>
          </a:p>
          <a:p>
            <a:pPr>
              <a:spcAft>
                <a:spcPts val="300"/>
              </a:spcAft>
              <a:defRPr/>
            </a:pPr>
            <a:endParaRPr lang="en-GB" sz="1200" b="1" dirty="0">
              <a:solidFill>
                <a:srgbClr val="FFFFFF">
                  <a:lumMod val="75000"/>
                </a:srgbClr>
              </a:solidFill>
              <a:cs typeface="Arial" charset="0"/>
            </a:endParaRPr>
          </a:p>
          <a:p>
            <a:pPr>
              <a:spcAft>
                <a:spcPts val="300"/>
              </a:spcAft>
              <a:defRPr/>
            </a:pPr>
            <a:r>
              <a:rPr lang="en-GB" sz="1200" b="1" dirty="0" smtClean="0">
                <a:solidFill>
                  <a:srgbClr val="FFFFFF">
                    <a:lumMod val="75000"/>
                  </a:srgbClr>
                </a:solidFill>
                <a:cs typeface="Arial" charset="0"/>
              </a:rPr>
              <a:t>12. </a:t>
            </a:r>
            <a:r>
              <a:rPr lang="en-GB" sz="1200" b="1" dirty="0">
                <a:solidFill>
                  <a:srgbClr val="FFFFFF">
                    <a:lumMod val="75000"/>
                  </a:srgbClr>
                </a:solidFill>
              </a:rPr>
              <a:t>Electronic Palliative Care Coordination Systems (</a:t>
            </a:r>
            <a:r>
              <a:rPr lang="en-GB" sz="1200" b="1" dirty="0" err="1">
                <a:solidFill>
                  <a:srgbClr val="FFFFFF">
                    <a:lumMod val="75000"/>
                  </a:srgbClr>
                </a:solidFill>
              </a:rPr>
              <a:t>EPaCCS</a:t>
            </a:r>
            <a:r>
              <a:rPr lang="en-GB" sz="1200" b="1" dirty="0">
                <a:solidFill>
                  <a:srgbClr val="FFFFFF">
                    <a:lumMod val="75000"/>
                  </a:srgbClr>
                </a:solidFill>
              </a:rPr>
              <a:t>)</a:t>
            </a:r>
          </a:p>
        </p:txBody>
      </p:sp>
      <p:pic>
        <p:nvPicPr>
          <p:cNvPr id="25" name="Picture 4" descr="\\Cagmasrv1\sso$\Gestion_Deloitte\Global_Brand\- Templates\Icons\Iconography Deloitte\Icon_DNA_LBlue.png"/>
          <p:cNvPicPr>
            <a:picLocks noChangeAspect="1" noChangeArrowheads="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9446" y="1016188"/>
            <a:ext cx="172185" cy="32583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Cagmasrv1\sso$\Gestion_Deloitte\Global_Brand\- Templates\Icons\Iconography Deloitte\Icon_Magnifying_glass_Green.png"/>
          <p:cNvPicPr>
            <a:picLocks noChangeAspect="1" noChangeArrowheads="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6423" y="1934759"/>
            <a:ext cx="258230" cy="25823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agmasrv1\sso$\Gestion_Deloitte\Global_Brand\- Templates\Icons\Iconography Deloitte\Icon_Computer_chip_Blue.png"/>
          <p:cNvPicPr>
            <a:picLocks noChangeAspect="1" noChangeArrowheads="1"/>
          </p:cNvPicPr>
          <p:nvPr/>
        </p:nvPicPr>
        <p:blipFill>
          <a:blip r:embed="rId10" cstate="print">
            <a:lum bright="70000" contrast="-7000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24096" y="2399100"/>
            <a:ext cx="282885" cy="19686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Cagmasrv1\sso$\Gestion_Deloitte\Global_Brand\- Templates\Icons\Iconography Deloitte\Icon_Scooter_Green.png"/>
          <p:cNvPicPr>
            <a:picLocks noChangeAspect="1" noChangeArrowheads="1"/>
          </p:cNvPicPr>
          <p:nvPr/>
        </p:nvPicPr>
        <p:blipFill>
          <a:blip r:embed="rId1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4268" y="2825908"/>
            <a:ext cx="322541" cy="21005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Cagmasrv1\sso$\Gestion_Deloitte\Global_Brand\- Templates\Icons\Iconography Deloitte\Icon_Clock_DarkGreen.png"/>
          <p:cNvPicPr>
            <a:picLocks noChangeAspect="1" noChangeArrowheads="1"/>
          </p:cNvPicPr>
          <p:nvPr/>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9076" y="3706702"/>
            <a:ext cx="232925" cy="23292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1" descr="C:\Users\jsauvageau\Desktop\Untitled-2.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6684" y="4150761"/>
            <a:ext cx="237708" cy="2139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agmasrv1\sso$\Gestion_Deloitte\Global_Brand\- Templates\Icons\Iconography Deloitte\Icon_Ambulance_LGreen.png"/>
          <p:cNvPicPr>
            <a:picLocks noChangeAspect="1" noChangeArrowheads="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6858" y="5063708"/>
            <a:ext cx="297360" cy="20582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1" descr="C:\Users\jsauvageau\Desktop\1.png"/>
          <p:cNvPicPr>
            <a:picLocks noChangeAspect="1" noChangeArrowheads="1"/>
          </p:cNvPicPr>
          <p:nvPr/>
        </p:nvPicPr>
        <p:blipFill>
          <a:blip r:embed="rId1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1471" y="5487293"/>
            <a:ext cx="228135" cy="25713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3" descr="C:\Users\jsauvageau\Desktop\3.png"/>
          <p:cNvPicPr>
            <a:picLocks noChangeAspect="1" noChangeArrowheads="1"/>
          </p:cNvPicPr>
          <p:nvPr/>
        </p:nvPicPr>
        <p:blipFill>
          <a:blip r:embed="rId1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5541" y="5931728"/>
            <a:ext cx="279995" cy="23367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3" descr="C:\Users\jsauvageau\Desktop\4.png"/>
          <p:cNvPicPr>
            <a:picLocks noChangeAspect="1" noChangeArrowheads="1"/>
          </p:cNvPicPr>
          <p:nvPr/>
        </p:nvPicPr>
        <p:blipFill>
          <a:blip r:embed="rId1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337" y="1520409"/>
            <a:ext cx="216403" cy="2164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Cagmasrv1\sso$\Gestion_Deloitte\Global_Brand\- Templates\Icons\Iconography Deloitte\Icon_Traffic_signal_LGreen.png"/>
          <p:cNvPicPr>
            <a:picLocks noChangeArrowheads="1"/>
          </p:cNvPicPr>
          <p:nvPr/>
        </p:nvPicPr>
        <p:blipFill>
          <a:blip r:embed="rId19" cstate="print">
            <a:duotone>
              <a:schemeClr val="accent3">
                <a:shade val="45000"/>
                <a:satMod val="135000"/>
              </a:schemeClr>
              <a:prstClr val="white"/>
            </a:duotone>
            <a:extLst>
              <a:ext uri="{BEBA8EAE-BF5A-486C-A8C5-ECC9F3942E4B}">
                <a14:imgProps xmlns:a14="http://schemas.microsoft.com/office/drawing/2010/main">
                  <a14:imgLayer r:embed="rId20">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16447" y="3240470"/>
            <a:ext cx="98182" cy="29506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Cagmasrv1\sso$\Gestion_Deloitte\Global_Brand\- Templates\Icons\Iconography Deloitte\Icon_People_woman_MBlue.png"/>
          <p:cNvPicPr>
            <a:picLocks noChangeAspect="1" noChangeArrowheads="1"/>
          </p:cNvPicPr>
          <p:nvPr/>
        </p:nvPicPr>
        <p:blipFill>
          <a:blip r:embed="rId21" cstate="print">
            <a:duotone>
              <a:schemeClr val="accent3">
                <a:shade val="45000"/>
                <a:satMod val="135000"/>
              </a:schemeClr>
              <a:prstClr val="white"/>
            </a:duotone>
            <a:extLst>
              <a:ext uri="{BEBA8EAE-BF5A-486C-A8C5-ECC9F3942E4B}">
                <a14:imgProps xmlns:a14="http://schemas.microsoft.com/office/drawing/2010/main">
                  <a14:imgLayer r:embed="rId22">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82678" y="4586044"/>
            <a:ext cx="165721" cy="275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507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8843413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06"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120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The High </a:t>
            </a:r>
            <a:r>
              <a:rPr lang="en-GB" dirty="0"/>
              <a:t>I</a:t>
            </a:r>
            <a:r>
              <a:rPr lang="en-GB" sz="2000" dirty="0" smtClean="0"/>
              <a:t>mpact </a:t>
            </a:r>
            <a:r>
              <a:rPr lang="en-GB" dirty="0"/>
              <a:t>I</a:t>
            </a:r>
            <a:r>
              <a:rPr lang="en-GB" sz="2000" dirty="0" smtClean="0"/>
              <a:t>nterventions</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8</a:t>
            </a:fld>
            <a:endParaRPr lang="en-GB" dirty="0">
              <a:solidFill>
                <a:prstClr val="black"/>
              </a:solidFill>
            </a:endParaRPr>
          </a:p>
        </p:txBody>
      </p:sp>
      <p:grpSp>
        <p:nvGrpSpPr>
          <p:cNvPr id="3" name="Group 2"/>
          <p:cNvGrpSpPr/>
          <p:nvPr/>
        </p:nvGrpSpPr>
        <p:grpSpPr>
          <a:xfrm>
            <a:off x="335799" y="1401539"/>
            <a:ext cx="8677572" cy="4873129"/>
            <a:chOff x="335799" y="1536449"/>
            <a:chExt cx="8677572" cy="4873129"/>
          </a:xfrm>
        </p:grpSpPr>
        <p:sp>
          <p:nvSpPr>
            <p:cNvPr id="94" name="TextBox 93"/>
            <p:cNvSpPr txBox="1"/>
            <p:nvPr/>
          </p:nvSpPr>
          <p:spPr>
            <a:xfrm>
              <a:off x="788890" y="1536449"/>
              <a:ext cx="8224481" cy="4873129"/>
            </a:xfrm>
            <a:prstGeom prst="rect">
              <a:avLst/>
            </a:prstGeom>
            <a:noFill/>
          </p:spPr>
          <p:txBody>
            <a:bodyPr wrap="square" lIns="0" tIns="0" rIns="0" bIns="0" rtlCol="0">
              <a:spAutoFit/>
            </a:bodyPr>
            <a:lstStyle/>
            <a:p>
              <a:pPr>
                <a:spcAft>
                  <a:spcPts val="350"/>
                </a:spcAft>
                <a:defRPr/>
              </a:pPr>
              <a:r>
                <a:rPr lang="en-US" b="1" dirty="0" smtClean="0">
                  <a:solidFill>
                    <a:srgbClr val="00ADC6"/>
                  </a:solidFill>
                </a:rPr>
                <a:t>1. Early diagnosis</a:t>
              </a:r>
            </a:p>
            <a:p>
              <a:pPr marL="228600" indent="-228600">
                <a:spcAft>
                  <a:spcPts val="350"/>
                </a:spcAft>
                <a:buFontTx/>
                <a:buAutoNum type="arabicPeriod"/>
                <a:defRPr/>
              </a:pPr>
              <a:endParaRPr lang="en-US" b="1" dirty="0">
                <a:solidFill>
                  <a:srgbClr val="FFFFFF">
                    <a:lumMod val="75000"/>
                  </a:srgbClr>
                </a:solidFill>
              </a:endParaRPr>
            </a:p>
            <a:p>
              <a:pPr>
                <a:spcAft>
                  <a:spcPts val="350"/>
                </a:spcAft>
              </a:pPr>
              <a:r>
                <a:rPr lang="en-GB" b="1" dirty="0" smtClean="0">
                  <a:solidFill>
                    <a:srgbClr val="FFFFFF">
                      <a:lumMod val="75000"/>
                    </a:srgbClr>
                  </a:solidFill>
                  <a:cs typeface="Arial" charset="0"/>
                </a:rPr>
                <a:t>2. </a:t>
              </a:r>
              <a:r>
                <a:rPr lang="en-GB" b="1" dirty="0">
                  <a:solidFill>
                    <a:srgbClr val="FFFFFF">
                      <a:lumMod val="75000"/>
                    </a:srgbClr>
                  </a:solidFill>
                  <a:cs typeface="Arial" charset="0"/>
                </a:rPr>
                <a:t>Reducing variability within primary care by optimising medicines use</a:t>
              </a:r>
            </a:p>
            <a:p>
              <a:pPr>
                <a:spcAft>
                  <a:spcPts val="350"/>
                </a:spcAft>
                <a:defRPr/>
              </a:pPr>
              <a:endParaRPr lang="en-US" b="1" dirty="0" smtClean="0">
                <a:solidFill>
                  <a:srgbClr val="FFFFFF">
                    <a:lumMod val="75000"/>
                  </a:srgbClr>
                </a:solidFill>
              </a:endParaRPr>
            </a:p>
            <a:p>
              <a:pPr>
                <a:spcAft>
                  <a:spcPts val="350"/>
                </a:spcAft>
                <a:defRPr/>
              </a:pPr>
              <a:r>
                <a:rPr lang="en-US" b="1" dirty="0" smtClean="0">
                  <a:solidFill>
                    <a:srgbClr val="FFFFFF">
                      <a:lumMod val="75000"/>
                    </a:srgbClr>
                  </a:solidFill>
                </a:rPr>
                <a:t>3. Self-management: </a:t>
              </a:r>
              <a:r>
                <a:rPr lang="en-US" b="1" dirty="0">
                  <a:solidFill>
                    <a:srgbClr val="FFFFFF">
                      <a:lumMod val="75000"/>
                    </a:srgbClr>
                  </a:solidFill>
                </a:rPr>
                <a:t>patient-carer </a:t>
              </a:r>
              <a:r>
                <a:rPr lang="en-US" b="1" dirty="0" smtClean="0">
                  <a:solidFill>
                    <a:srgbClr val="FFFFFF">
                      <a:lumMod val="75000"/>
                    </a:srgbClr>
                  </a:solidFill>
                </a:rPr>
                <a:t>communities</a:t>
              </a:r>
              <a:endParaRPr lang="en-US" b="1" dirty="0">
                <a:solidFill>
                  <a:srgbClr val="FFFFFF">
                    <a:lumMod val="75000"/>
                  </a:srgbClr>
                </a:solidFill>
              </a:endParaRPr>
            </a:p>
            <a:p>
              <a:pPr>
                <a:spcAft>
                  <a:spcPts val="350"/>
                </a:spcAft>
                <a:defRPr/>
              </a:pPr>
              <a:endParaRPr lang="en-US" b="1" dirty="0" smtClean="0">
                <a:solidFill>
                  <a:srgbClr val="FFFFFF">
                    <a:lumMod val="75000"/>
                  </a:srgbClr>
                </a:solidFill>
              </a:endParaRPr>
            </a:p>
            <a:p>
              <a:pPr>
                <a:spcAft>
                  <a:spcPts val="350"/>
                </a:spcAft>
                <a:defRPr/>
              </a:pPr>
              <a:r>
                <a:rPr lang="en-US" b="1" dirty="0" smtClean="0">
                  <a:solidFill>
                    <a:srgbClr val="FFFFFF">
                      <a:lumMod val="75000"/>
                    </a:srgbClr>
                  </a:solidFill>
                </a:rPr>
                <a:t>4. Telehealth/telecare</a:t>
              </a:r>
            </a:p>
            <a:p>
              <a:pPr>
                <a:spcAft>
                  <a:spcPts val="350"/>
                </a:spcAft>
                <a:defRPr/>
              </a:pPr>
              <a:endParaRPr lang="en-US" b="1" dirty="0" smtClean="0">
                <a:solidFill>
                  <a:srgbClr val="FFFFFF">
                    <a:lumMod val="75000"/>
                  </a:srgbClr>
                </a:solidFill>
              </a:endParaRPr>
            </a:p>
            <a:p>
              <a:pPr>
                <a:spcAft>
                  <a:spcPts val="350"/>
                </a:spcAft>
                <a:defRPr/>
              </a:pPr>
              <a:r>
                <a:rPr lang="en-US" b="1" dirty="0" smtClean="0">
                  <a:solidFill>
                    <a:srgbClr val="FFFFFF">
                      <a:lumMod val="75000"/>
                    </a:srgbClr>
                  </a:solidFill>
                </a:rPr>
                <a:t>5. Case </a:t>
              </a:r>
              <a:r>
                <a:rPr lang="en-US" b="1" dirty="0">
                  <a:solidFill>
                    <a:srgbClr val="FFFFFF">
                      <a:lumMod val="75000"/>
                    </a:srgbClr>
                  </a:solidFill>
                </a:rPr>
                <a:t>management and coordinated </a:t>
              </a:r>
              <a:r>
                <a:rPr lang="en-US" b="1" dirty="0" smtClean="0">
                  <a:solidFill>
                    <a:srgbClr val="FFFFFF">
                      <a:lumMod val="75000"/>
                    </a:srgbClr>
                  </a:solidFill>
                </a:rPr>
                <a:t>care</a:t>
              </a:r>
              <a:endParaRPr lang="en-US" b="1" dirty="0">
                <a:solidFill>
                  <a:srgbClr val="FFFFFF">
                    <a:lumMod val="75000"/>
                  </a:srgbClr>
                </a:solidFill>
              </a:endParaRPr>
            </a:p>
            <a:p>
              <a:pPr>
                <a:spcAft>
                  <a:spcPts val="350"/>
                </a:spcAft>
                <a:defRPr/>
              </a:pPr>
              <a:endParaRPr lang="en-US" b="1" dirty="0" smtClean="0">
                <a:solidFill>
                  <a:srgbClr val="FFFFFF">
                    <a:lumMod val="75000"/>
                  </a:srgbClr>
                </a:solidFill>
              </a:endParaRPr>
            </a:p>
            <a:p>
              <a:pPr>
                <a:spcAft>
                  <a:spcPts val="350"/>
                </a:spcAft>
                <a:defRPr/>
              </a:pPr>
              <a:r>
                <a:rPr lang="en-US" b="1" dirty="0" smtClean="0">
                  <a:solidFill>
                    <a:srgbClr val="FFFFFF">
                      <a:lumMod val="75000"/>
                    </a:srgbClr>
                  </a:solidFill>
                </a:rPr>
                <a:t>6. Mental </a:t>
              </a:r>
              <a:r>
                <a:rPr lang="en-US" b="1" dirty="0">
                  <a:solidFill>
                    <a:srgbClr val="FFFFFF">
                      <a:lumMod val="75000"/>
                    </a:srgbClr>
                  </a:solidFill>
                </a:rPr>
                <a:t>Health – Rapid Assessment Interface and Discharge (RAID</a:t>
              </a:r>
              <a:r>
                <a:rPr lang="en-US" b="1" dirty="0" smtClean="0">
                  <a:solidFill>
                    <a:srgbClr val="FFFFFF">
                      <a:lumMod val="75000"/>
                    </a:srgbClr>
                  </a:solidFill>
                </a:rPr>
                <a:t>)</a:t>
              </a:r>
              <a:endParaRPr lang="en-US" b="1" dirty="0">
                <a:solidFill>
                  <a:srgbClr val="FFFFFF">
                    <a:lumMod val="75000"/>
                  </a:srgbClr>
                </a:solidFill>
              </a:endParaRPr>
            </a:p>
            <a:p>
              <a:pPr>
                <a:spcAft>
                  <a:spcPts val="350"/>
                </a:spcAft>
                <a:defRPr/>
              </a:pPr>
              <a:endParaRPr lang="en-US" b="1" dirty="0" smtClean="0">
                <a:solidFill>
                  <a:srgbClr val="FFFFFF">
                    <a:lumMod val="75000"/>
                  </a:srgbClr>
                </a:solidFill>
              </a:endParaRPr>
            </a:p>
            <a:p>
              <a:pPr>
                <a:spcAft>
                  <a:spcPts val="350"/>
                </a:spcAft>
              </a:pPr>
              <a:r>
                <a:rPr lang="en-GB" b="1" dirty="0" smtClean="0">
                  <a:solidFill>
                    <a:srgbClr val="FFFFFF">
                      <a:lumMod val="75000"/>
                    </a:srgbClr>
                  </a:solidFill>
                  <a:cs typeface="Arial" charset="0"/>
                </a:rPr>
                <a:t>7. Dementia Pathway</a:t>
              </a:r>
              <a:endParaRPr lang="en-GB" b="1" dirty="0">
                <a:solidFill>
                  <a:srgbClr val="FFFFFF">
                    <a:lumMod val="75000"/>
                  </a:srgbClr>
                </a:solidFill>
                <a:cs typeface="Arial" charset="0"/>
              </a:endParaRPr>
            </a:p>
            <a:p>
              <a:pPr>
                <a:spcAft>
                  <a:spcPts val="350"/>
                </a:spcAft>
                <a:defRPr/>
              </a:pPr>
              <a:endParaRPr lang="en-US" b="1" dirty="0" smtClean="0">
                <a:solidFill>
                  <a:srgbClr val="FFFFFF">
                    <a:lumMod val="75000"/>
                  </a:srgbClr>
                </a:solidFill>
              </a:endParaRPr>
            </a:p>
            <a:p>
              <a:pPr>
                <a:spcAft>
                  <a:spcPts val="350"/>
                </a:spcAft>
                <a:defRPr/>
              </a:pPr>
              <a:r>
                <a:rPr lang="en-US" b="1" dirty="0" smtClean="0">
                  <a:solidFill>
                    <a:srgbClr val="FFFFFF">
                      <a:lumMod val="75000"/>
                    </a:srgbClr>
                  </a:solidFill>
                </a:rPr>
                <a:t>8. Palliative care</a:t>
              </a:r>
              <a:endParaRPr lang="en-US" b="1" dirty="0">
                <a:solidFill>
                  <a:srgbClr val="FFFFFF">
                    <a:lumMod val="75000"/>
                  </a:srgbClr>
                </a:solidFill>
              </a:endParaRPr>
            </a:p>
          </p:txBody>
        </p:sp>
        <p:pic>
          <p:nvPicPr>
            <p:cNvPr id="17" name="Picture 6" descr="\\Cagmasrv1\sso$\Gestion_Deloitte\Global_Brand\- Templates\Icons\Iconography Deloitte\Icon_Laptop_DarkGreen.png"/>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3508469"/>
              <a:ext cx="336377" cy="3561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jsauvageau\Desktop\5.png"/>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5305152"/>
              <a:ext cx="336377" cy="41004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C:\Users\jsauvageau\Desktop\2.png"/>
            <p:cNvPicPr>
              <a:picLocks noChangeAspect="1" noChangeArrowheads="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6001020"/>
              <a:ext cx="336377" cy="27401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6" descr="C:\Users\davichapman\Documents\Research Services\Icons Color Library\Icon_People_group_MBlue.png"/>
            <p:cNvPicPr>
              <a:picLocks noChangeAspect="1" noChangeArrowheads="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2845319"/>
              <a:ext cx="336377" cy="31241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1" descr="C:\Users\davichapman\Documents\Research Services\Icons Color Library\Icon_Capsule_DGray.png"/>
            <p:cNvPicPr>
              <a:picLocks noChangeAspect="1" noChangeArrowheads="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2235105"/>
              <a:ext cx="336377" cy="33574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C:\Users\jsauvageau\Desktop\4.png"/>
            <p:cNvPicPr>
              <a:picLocks noChangeAspect="1" noChangeArrowheads="1"/>
            </p:cNvPicPr>
            <p:nvPr/>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4207283"/>
              <a:ext cx="336377" cy="25951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7" descr="\\Cagmasrv1\sso$\Gestion_Deloitte\Global_Brand\- Templates\Icons\Iconography Deloitte\Icon_Stethoscope_Green.png"/>
            <p:cNvPicPr>
              <a:picLocks noChangeAspect="1" noChangeArrowheads="1"/>
            </p:cNvPicPr>
            <p:nvPr/>
          </p:nvPicPr>
          <p:blipFill>
            <a:blip r:embed="rId14" cstate="print">
              <a:duotone>
                <a:prstClr val="black"/>
                <a:schemeClr val="accent2">
                  <a:tint val="45000"/>
                  <a:satMod val="400000"/>
                </a:schemeClr>
              </a:duotone>
              <a:extLst>
                <a:ext uri="{BEBA8EAE-BF5A-486C-A8C5-ECC9F3942E4B}">
                  <a14:imgProps xmlns:a14="http://schemas.microsoft.com/office/drawing/2010/main">
                    <a14:imgLayer r:embed="rId1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35799" y="1567616"/>
              <a:ext cx="336377" cy="38257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8" descr="C:\Users\jsauvageau\Desktop\3.png"/>
            <p:cNvPicPr>
              <a:picLocks noChangeAspect="1" noChangeArrowheads="1"/>
            </p:cNvPicPr>
            <p:nvPr/>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799" y="4806321"/>
              <a:ext cx="336377" cy="3027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2269154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7881183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94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Overview: Service user </a:t>
            </a:r>
            <a:r>
              <a:rPr lang="en-GB" dirty="0"/>
              <a:t>n</a:t>
            </a:r>
            <a:r>
              <a:rPr lang="en-GB" sz="2000" dirty="0" smtClean="0"/>
              <a:t>etwork</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80</a:t>
            </a:fld>
            <a:endParaRPr lang="en-GB">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603028066"/>
              </p:ext>
            </p:extLst>
          </p:nvPr>
        </p:nvGraphicFramePr>
        <p:xfrm>
          <a:off x="358775" y="1340875"/>
          <a:ext cx="8391600" cy="485642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81600"/>
                <a:gridCol w="7110000"/>
              </a:tblGrid>
              <a:tr h="528266">
                <a:tc>
                  <a:txBody>
                    <a:bodyPr/>
                    <a:lstStyle/>
                    <a:p>
                      <a:r>
                        <a:rPr lang="en-GB" sz="1000" dirty="0" smtClean="0">
                          <a:solidFill>
                            <a:schemeClr val="tx1"/>
                          </a:solidFill>
                          <a:latin typeface="+mj-lt"/>
                        </a:rPr>
                        <a:t>Intervention</a:t>
                      </a:r>
                      <a:r>
                        <a:rPr lang="en-GB" sz="1000" baseline="0" dirty="0" smtClean="0">
                          <a:solidFill>
                            <a:schemeClr val="tx1"/>
                          </a:solidFill>
                          <a:latin typeface="+mj-lt"/>
                        </a:rPr>
                        <a:t> name</a:t>
                      </a:r>
                      <a:endParaRPr lang="en-GB" sz="1000"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tx1"/>
                          </a:solidFill>
                        </a:rPr>
                        <a:t>Service User Network (SUN) (Croydon)</a:t>
                      </a:r>
                      <a:endParaRPr lang="en-GB" sz="1000" b="0" dirty="0" smtClean="0">
                        <a:solidFill>
                          <a:schemeClr val="tx1"/>
                        </a:solidFill>
                        <a:latin typeface="+mj-lt"/>
                        <a:cs typeface="Arial"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978181">
                <a:tc>
                  <a:txBody>
                    <a:bodyPr/>
                    <a:lstStyle/>
                    <a:p>
                      <a:r>
                        <a:rPr lang="en-GB" sz="1000" b="1" dirty="0" smtClean="0">
                          <a:solidFill>
                            <a:schemeClr val="tx1"/>
                          </a:solidFill>
                          <a:latin typeface="+mj-lt"/>
                        </a:rPr>
                        <a:t>What is it?</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mn-lt"/>
                          <a:cs typeface="Calibri" pitchFamily="34" charset="0"/>
                        </a:rPr>
                        <a:t>SUN is a support network developed for and by people who have long-standing</a:t>
                      </a:r>
                      <a:r>
                        <a:rPr lang="en-GB" sz="1000" baseline="0" dirty="0" smtClean="0">
                          <a:solidFill>
                            <a:schemeClr val="tx1"/>
                          </a:solidFill>
                          <a:latin typeface="+mn-lt"/>
                          <a:cs typeface="Calibri" pitchFamily="34" charset="0"/>
                        </a:rPr>
                        <a:t> </a:t>
                      </a:r>
                      <a:r>
                        <a:rPr lang="en-GB" sz="1000" dirty="0" smtClean="0">
                          <a:solidFill>
                            <a:schemeClr val="tx1"/>
                          </a:solidFill>
                          <a:latin typeface="+mn-lt"/>
                          <a:cs typeface="Calibri" pitchFamily="34" charset="0"/>
                        </a:rPr>
                        <a:t>emotional and behavioural problems (personality disorders) in Croydon. SUN aims to</a:t>
                      </a:r>
                      <a:r>
                        <a:rPr lang="en-GB" sz="1000" baseline="0" dirty="0" smtClean="0">
                          <a:solidFill>
                            <a:schemeClr val="tx1"/>
                          </a:solidFill>
                          <a:latin typeface="+mn-lt"/>
                          <a:cs typeface="Calibri" pitchFamily="34" charset="0"/>
                        </a:rPr>
                        <a:t> </a:t>
                      </a:r>
                      <a:r>
                        <a:rPr lang="en-GB" sz="1000" dirty="0" smtClean="0">
                          <a:solidFill>
                            <a:schemeClr val="tx1"/>
                          </a:solidFill>
                          <a:latin typeface="+mn-lt"/>
                          <a:cs typeface="Calibri" pitchFamily="34" charset="0"/>
                        </a:rPr>
                        <a:t>help those who feel isolated and let down by mainstream services by bringing together</a:t>
                      </a:r>
                      <a:r>
                        <a:rPr lang="en-GB" sz="1000" baseline="0" dirty="0" smtClean="0">
                          <a:solidFill>
                            <a:schemeClr val="tx1"/>
                          </a:solidFill>
                          <a:latin typeface="+mn-lt"/>
                          <a:cs typeface="Calibri" pitchFamily="34" charset="0"/>
                        </a:rPr>
                        <a:t> </a:t>
                      </a:r>
                      <a:r>
                        <a:rPr lang="en-GB" sz="1000" dirty="0" smtClean="0">
                          <a:solidFill>
                            <a:schemeClr val="tx1"/>
                          </a:solidFill>
                          <a:latin typeface="+mn-lt"/>
                          <a:cs typeface="Calibri" pitchFamily="34" charset="0"/>
                        </a:rPr>
                        <a:t>people who share the same experiences to support one another in formal and informal</a:t>
                      </a:r>
                      <a:r>
                        <a:rPr lang="en-GB" sz="1000" baseline="0" dirty="0" smtClean="0">
                          <a:solidFill>
                            <a:schemeClr val="tx1"/>
                          </a:solidFill>
                          <a:latin typeface="+mn-lt"/>
                          <a:cs typeface="Calibri" pitchFamily="34" charset="0"/>
                        </a:rPr>
                        <a:t> </a:t>
                      </a:r>
                      <a:r>
                        <a:rPr lang="en-GB" sz="1000" dirty="0" smtClean="0">
                          <a:solidFill>
                            <a:schemeClr val="tx1"/>
                          </a:solidFill>
                          <a:latin typeface="+mn-lt"/>
                          <a:cs typeface="Calibri" pitchFamily="34" charset="0"/>
                        </a:rPr>
                        <a:t>ways.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mn-lt"/>
                          <a:cs typeface="Calibri" pitchFamily="34" charset="0"/>
                        </a:rPr>
                        <a:t>Members of SUN meet in support groups held several times a week. These are</a:t>
                      </a:r>
                      <a:r>
                        <a:rPr lang="en-GB" sz="1000" baseline="0" dirty="0" smtClean="0">
                          <a:solidFill>
                            <a:schemeClr val="tx1"/>
                          </a:solidFill>
                          <a:latin typeface="+mn-lt"/>
                          <a:cs typeface="Calibri" pitchFamily="34" charset="0"/>
                        </a:rPr>
                        <a:t> </a:t>
                      </a:r>
                      <a:r>
                        <a:rPr lang="en-GB" sz="1000" dirty="0" smtClean="0">
                          <a:solidFill>
                            <a:schemeClr val="tx1"/>
                          </a:solidFill>
                          <a:latin typeface="+mn-lt"/>
                          <a:cs typeface="Calibri" pitchFamily="34" charset="0"/>
                        </a:rPr>
                        <a:t>facilitated by professionals, but the emphasis is very much on people learning from</a:t>
                      </a:r>
                      <a:r>
                        <a:rPr lang="en-GB" sz="1000" baseline="0" dirty="0" smtClean="0">
                          <a:solidFill>
                            <a:schemeClr val="tx1"/>
                          </a:solidFill>
                          <a:latin typeface="+mn-lt"/>
                          <a:cs typeface="Calibri" pitchFamily="34" charset="0"/>
                        </a:rPr>
                        <a:t> </a:t>
                      </a:r>
                      <a:r>
                        <a:rPr lang="en-GB" sz="1000" dirty="0" smtClean="0">
                          <a:solidFill>
                            <a:schemeClr val="tx1"/>
                          </a:solidFill>
                          <a:latin typeface="+mn-lt"/>
                          <a:cs typeface="Calibri" pitchFamily="34" charset="0"/>
                        </a:rPr>
                        <a:t>each other. Everyone’s experiences and opinions are valued, making these sessions</a:t>
                      </a:r>
                      <a:r>
                        <a:rPr lang="en-GB" sz="1000" baseline="0" dirty="0" smtClean="0">
                          <a:solidFill>
                            <a:schemeClr val="tx1"/>
                          </a:solidFill>
                          <a:latin typeface="+mn-lt"/>
                          <a:cs typeface="Calibri" pitchFamily="34" charset="0"/>
                        </a:rPr>
                        <a:t> </a:t>
                      </a:r>
                      <a:r>
                        <a:rPr lang="en-GB" sz="1000" dirty="0" smtClean="0">
                          <a:solidFill>
                            <a:schemeClr val="tx1"/>
                          </a:solidFill>
                          <a:latin typeface="+mn-lt"/>
                          <a:cs typeface="Calibri" pitchFamily="34" charset="0"/>
                        </a:rPr>
                        <a:t>open and understanding. </a:t>
                      </a:r>
                      <a:endParaRPr lang="en-US" sz="1000" dirty="0" smtClean="0">
                        <a:solidFill>
                          <a:schemeClr val="tx1"/>
                        </a:solidFill>
                        <a:latin typeface="+mn-lt"/>
                        <a:cs typeface="Calibri" pitchFamily="34"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928375">
                <a:tc>
                  <a:txBody>
                    <a:bodyPr/>
                    <a:lstStyle/>
                    <a:p>
                      <a:r>
                        <a:rPr lang="en-GB" sz="1000" b="1" dirty="0" smtClean="0">
                          <a:solidFill>
                            <a:schemeClr val="tx1"/>
                          </a:solidFill>
                          <a:latin typeface="+mj-lt"/>
                        </a:rPr>
                        <a:t>Why do</a:t>
                      </a:r>
                      <a:r>
                        <a:rPr lang="en-GB" sz="1000" b="1" baseline="0" dirty="0" smtClean="0">
                          <a:solidFill>
                            <a:schemeClr val="tx1"/>
                          </a:solidFill>
                          <a:latin typeface="+mj-lt"/>
                        </a:rPr>
                        <a:t> it?</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dirty="0" smtClean="0">
                          <a:solidFill>
                            <a:schemeClr val="tx1"/>
                          </a:solidFill>
                          <a:latin typeface="+mn-lt"/>
                          <a:cs typeface="Calibri" pitchFamily="34" charset="0"/>
                        </a:rPr>
                        <a:t>SUN is an innovative model</a:t>
                      </a:r>
                      <a:r>
                        <a:rPr lang="en-GB" sz="1000" baseline="0" dirty="0" smtClean="0">
                          <a:solidFill>
                            <a:schemeClr val="tx1"/>
                          </a:solidFill>
                          <a:latin typeface="+mn-lt"/>
                          <a:cs typeface="Calibri" pitchFamily="34" charset="0"/>
                        </a:rPr>
                        <a:t> of </a:t>
                      </a:r>
                      <a:r>
                        <a:rPr lang="en-GB" sz="1000" b="1" baseline="0" dirty="0" smtClean="0">
                          <a:solidFill>
                            <a:schemeClr val="tx1"/>
                          </a:solidFill>
                          <a:latin typeface="+mn-lt"/>
                          <a:cs typeface="Calibri" pitchFamily="34" charset="0"/>
                        </a:rPr>
                        <a:t>patient self-help and co-designed services</a:t>
                      </a:r>
                      <a:r>
                        <a:rPr lang="en-GB" sz="1000" baseline="0" dirty="0" smtClean="0">
                          <a:solidFill>
                            <a:schemeClr val="tx1"/>
                          </a:solidFill>
                          <a:latin typeface="+mn-lt"/>
                          <a:cs typeface="Calibri" pitchFamily="34" charset="0"/>
                        </a:rPr>
                        <a:t>, which offers the potential to support patients who have struggled within a more traditional model of care</a:t>
                      </a:r>
                      <a:endParaRPr lang="en-GB" sz="1000" dirty="0" smtClean="0">
                        <a:solidFill>
                          <a:schemeClr val="tx1"/>
                        </a:solidFill>
                        <a:latin typeface="+mn-lt"/>
                        <a:cs typeface="Calibri"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dirty="0" smtClean="0">
                          <a:solidFill>
                            <a:schemeClr val="tx1"/>
                          </a:solidFill>
                          <a:latin typeface="+mn-lt"/>
                          <a:cs typeface="Calibri" pitchFamily="34" charset="0"/>
                        </a:rPr>
                        <a:t>There is evidence that the SUN model </a:t>
                      </a:r>
                      <a:r>
                        <a:rPr lang="en-GB" sz="1000" b="1" dirty="0" smtClean="0">
                          <a:solidFill>
                            <a:schemeClr val="tx1"/>
                          </a:solidFill>
                          <a:latin typeface="+mn-lt"/>
                          <a:cs typeface="Calibri" pitchFamily="34" charset="0"/>
                        </a:rPr>
                        <a:t>decreases planned and</a:t>
                      </a:r>
                      <a:r>
                        <a:rPr lang="en-GB" sz="1000" b="1" baseline="0" dirty="0" smtClean="0">
                          <a:solidFill>
                            <a:schemeClr val="tx1"/>
                          </a:solidFill>
                          <a:latin typeface="+mn-lt"/>
                          <a:cs typeface="Calibri" pitchFamily="34" charset="0"/>
                        </a:rPr>
                        <a:t> </a:t>
                      </a:r>
                      <a:r>
                        <a:rPr lang="en-GB" sz="1000" b="1" dirty="0" smtClean="0">
                          <a:solidFill>
                            <a:schemeClr val="tx1"/>
                          </a:solidFill>
                          <a:latin typeface="+mn-lt"/>
                          <a:cs typeface="Calibri" pitchFamily="34" charset="0"/>
                        </a:rPr>
                        <a:t>unplanned hospital visits</a:t>
                      </a:r>
                      <a:r>
                        <a:rPr lang="en-GB" sz="1000" dirty="0" smtClean="0">
                          <a:solidFill>
                            <a:schemeClr val="tx1"/>
                          </a:solidFill>
                          <a:latin typeface="+mn-lt"/>
                          <a:cs typeface="Calibri" pitchFamily="34" charset="0"/>
                        </a:rPr>
                        <a:t>,</a:t>
                      </a:r>
                      <a:r>
                        <a:rPr lang="en-GB" sz="1000" baseline="0" dirty="0" smtClean="0">
                          <a:solidFill>
                            <a:schemeClr val="tx1"/>
                          </a:solidFill>
                          <a:latin typeface="+mn-lt"/>
                          <a:cs typeface="Calibri" pitchFamily="34" charset="0"/>
                        </a:rPr>
                        <a:t> by pre-empting periods of crisis before these culminate in a visit to A&amp;E</a:t>
                      </a:r>
                      <a:endParaRPr lang="en-GB" sz="1000" dirty="0" smtClean="0">
                        <a:solidFill>
                          <a:schemeClr val="tx1"/>
                        </a:solidFill>
                        <a:latin typeface="+mn-lt"/>
                        <a:cs typeface="Calibri" pitchFamily="34" charset="0"/>
                      </a:endParaRP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000" dirty="0" smtClean="0">
                          <a:solidFill>
                            <a:schemeClr val="tx1"/>
                          </a:solidFill>
                          <a:latin typeface="+mn-lt"/>
                          <a:cs typeface="Calibri" pitchFamily="34" charset="0"/>
                        </a:rPr>
                        <a:t>An audit looking at the impact of SUN on hospital bed day use after six months of</a:t>
                      </a:r>
                      <a:r>
                        <a:rPr lang="en-GB" sz="1000" baseline="0" dirty="0" smtClean="0">
                          <a:solidFill>
                            <a:schemeClr val="tx1"/>
                          </a:solidFill>
                          <a:latin typeface="+mn-lt"/>
                          <a:cs typeface="Calibri" pitchFamily="34" charset="0"/>
                        </a:rPr>
                        <a:t> </a:t>
                      </a:r>
                      <a:r>
                        <a:rPr lang="en-GB" sz="1000" dirty="0" smtClean="0">
                          <a:solidFill>
                            <a:schemeClr val="tx1"/>
                          </a:solidFill>
                          <a:latin typeface="+mn-lt"/>
                          <a:cs typeface="Calibri" pitchFamily="34" charset="0"/>
                        </a:rPr>
                        <a:t>members joining the network showed a total decrease from 330 days to</a:t>
                      </a:r>
                      <a:r>
                        <a:rPr lang="en-GB" sz="1000" baseline="0" dirty="0" smtClean="0">
                          <a:solidFill>
                            <a:schemeClr val="tx1"/>
                          </a:solidFill>
                          <a:latin typeface="+mn-lt"/>
                          <a:cs typeface="Calibri" pitchFamily="34" charset="0"/>
                        </a:rPr>
                        <a:t> </a:t>
                      </a:r>
                      <a:r>
                        <a:rPr lang="en-GB" sz="1000" dirty="0" smtClean="0">
                          <a:solidFill>
                            <a:schemeClr val="tx1"/>
                          </a:solidFill>
                          <a:latin typeface="+mn-lt"/>
                          <a:cs typeface="Calibri" pitchFamily="34" charset="0"/>
                        </a:rPr>
                        <a:t>162 days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000" dirty="0" smtClean="0">
                          <a:solidFill>
                            <a:schemeClr val="tx1"/>
                          </a:solidFill>
                          <a:latin typeface="+mn-lt"/>
                          <a:cs typeface="Calibri" pitchFamily="34" charset="0"/>
                        </a:rPr>
                        <a:t>A&amp;E attendance was also down by 30 per cent for members after six months in</a:t>
                      </a:r>
                      <a:r>
                        <a:rPr lang="en-GB" sz="1000" baseline="0" dirty="0" smtClean="0">
                          <a:solidFill>
                            <a:schemeClr val="tx1"/>
                          </a:solidFill>
                          <a:latin typeface="+mn-lt"/>
                          <a:cs typeface="Calibri" pitchFamily="34" charset="0"/>
                        </a:rPr>
                        <a:t> </a:t>
                      </a:r>
                      <a:r>
                        <a:rPr lang="en-GB" sz="1000" dirty="0" smtClean="0">
                          <a:solidFill>
                            <a:schemeClr val="tx1"/>
                          </a:solidFill>
                          <a:latin typeface="+mn-lt"/>
                          <a:cs typeface="Calibri" pitchFamily="34" charset="0"/>
                        </a:rPr>
                        <a:t>the network</a:t>
                      </a: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928375">
                <a:tc>
                  <a:txBody>
                    <a:bodyPr/>
                    <a:lstStyle/>
                    <a:p>
                      <a:r>
                        <a:rPr lang="en-GB" sz="1000" b="1" dirty="0" smtClean="0">
                          <a:solidFill>
                            <a:schemeClr val="tx1"/>
                          </a:solidFill>
                          <a:latin typeface="+mj-lt"/>
                        </a:rPr>
                        <a:t>What are the key enabling factors?</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1" dirty="0" smtClean="0">
                          <a:solidFill>
                            <a:schemeClr val="tx1"/>
                          </a:solidFill>
                          <a:latin typeface="+mn-lt"/>
                          <a:cs typeface="Calibri" pitchFamily="34" charset="0"/>
                        </a:rPr>
                        <a:t>Involving people in the design of services </a:t>
                      </a:r>
                      <a:r>
                        <a:rPr lang="en-GB" sz="1000" dirty="0" smtClean="0">
                          <a:solidFill>
                            <a:schemeClr val="tx1"/>
                          </a:solidFill>
                          <a:latin typeface="+mn-lt"/>
                          <a:cs typeface="Calibri" pitchFamily="34" charset="0"/>
                        </a:rPr>
                        <a:t>from the start is key to fostering a sense</a:t>
                      </a:r>
                      <a:r>
                        <a:rPr lang="en-GB" sz="1000" baseline="0" dirty="0" smtClean="0">
                          <a:solidFill>
                            <a:schemeClr val="tx1"/>
                          </a:solidFill>
                          <a:latin typeface="+mn-lt"/>
                          <a:cs typeface="Calibri" pitchFamily="34" charset="0"/>
                        </a:rPr>
                        <a:t> </a:t>
                      </a:r>
                      <a:r>
                        <a:rPr lang="en-GB" sz="1000" dirty="0" smtClean="0">
                          <a:solidFill>
                            <a:schemeClr val="tx1"/>
                          </a:solidFill>
                          <a:latin typeface="+mn-lt"/>
                          <a:cs typeface="Calibri" pitchFamily="34" charset="0"/>
                        </a:rPr>
                        <a:t>of collective ownership:</a:t>
                      </a:r>
                      <a:r>
                        <a:rPr lang="en-GB" sz="1000" baseline="0" dirty="0" smtClean="0">
                          <a:solidFill>
                            <a:schemeClr val="tx1"/>
                          </a:solidFill>
                          <a:latin typeface="+mn-lt"/>
                          <a:cs typeface="Calibri" pitchFamily="34" charset="0"/>
                        </a:rPr>
                        <a:t> this is a key element of service co-design</a:t>
                      </a:r>
                      <a:endParaRPr lang="en-GB" sz="1000" dirty="0" smtClean="0">
                        <a:solidFill>
                          <a:schemeClr val="tx1"/>
                        </a:solidFill>
                        <a:latin typeface="+mn-lt"/>
                        <a:cs typeface="Calibri"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1" dirty="0" smtClean="0">
                          <a:solidFill>
                            <a:schemeClr val="tx1"/>
                          </a:solidFill>
                          <a:latin typeface="+mn-lt"/>
                          <a:cs typeface="Calibri" pitchFamily="34" charset="0"/>
                        </a:rPr>
                        <a:t>Peer networks </a:t>
                      </a:r>
                      <a:r>
                        <a:rPr lang="en-GB" sz="1000" dirty="0" smtClean="0">
                          <a:solidFill>
                            <a:schemeClr val="tx1"/>
                          </a:solidFill>
                          <a:latin typeface="+mn-lt"/>
                          <a:cs typeface="Calibri" pitchFamily="34" charset="0"/>
                        </a:rPr>
                        <a:t>can provide additional and different capacity from professional</a:t>
                      </a:r>
                      <a:r>
                        <a:rPr lang="en-GB" sz="1000" baseline="0" dirty="0" smtClean="0">
                          <a:solidFill>
                            <a:schemeClr val="tx1"/>
                          </a:solidFill>
                          <a:latin typeface="+mn-lt"/>
                          <a:cs typeface="Calibri" pitchFamily="34" charset="0"/>
                        </a:rPr>
                        <a:t> </a:t>
                      </a:r>
                      <a:r>
                        <a:rPr lang="en-GB" sz="1000" dirty="0" smtClean="0">
                          <a:solidFill>
                            <a:schemeClr val="tx1"/>
                          </a:solidFill>
                          <a:latin typeface="+mn-lt"/>
                          <a:cs typeface="Calibri" pitchFamily="34" charset="0"/>
                        </a:rPr>
                        <a:t>support that is often more flexible and accessible to community members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dirty="0" smtClean="0">
                          <a:solidFill>
                            <a:schemeClr val="tx1"/>
                          </a:solidFill>
                          <a:latin typeface="+mn-lt"/>
                          <a:cs typeface="Calibri" pitchFamily="34" charset="0"/>
                        </a:rPr>
                        <a:t>Members are</a:t>
                      </a:r>
                      <a:r>
                        <a:rPr lang="en-GB" sz="1000" baseline="0" dirty="0" smtClean="0">
                          <a:solidFill>
                            <a:schemeClr val="tx1"/>
                          </a:solidFill>
                          <a:latin typeface="+mn-lt"/>
                          <a:cs typeface="Calibri" pitchFamily="34" charset="0"/>
                        </a:rPr>
                        <a:t> a crucial part of delivering the care offered by SUN, by being there for one another in times of crisis, and by challenging people’s responses to crises in the facilitated sessions</a:t>
                      </a:r>
                      <a:endParaRPr lang="en-US" sz="1000" dirty="0" smtClean="0">
                        <a:solidFill>
                          <a:schemeClr val="tx1"/>
                        </a:solidFill>
                        <a:latin typeface="+mn-lt"/>
                        <a:cs typeface="Calibri" pitchFamily="34"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928375">
                <a:tc>
                  <a:txBody>
                    <a:bodyPr/>
                    <a:lstStyle/>
                    <a:p>
                      <a:r>
                        <a:rPr lang="en-GB" sz="1000" b="1" dirty="0" smtClean="0">
                          <a:solidFill>
                            <a:schemeClr val="tx1"/>
                          </a:solidFill>
                          <a:latin typeface="+mj-lt"/>
                        </a:rPr>
                        <a:t>What are the potential barriers?</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smtClean="0">
                          <a:solidFill>
                            <a:schemeClr val="tx1"/>
                          </a:solidFill>
                          <a:latin typeface="+mn-lt"/>
                          <a:cs typeface="Calibri" pitchFamily="34" charset="0"/>
                        </a:rPr>
                        <a:t>Resources</a:t>
                      </a:r>
                      <a:r>
                        <a:rPr lang="en-US" sz="1000" dirty="0" smtClean="0">
                          <a:solidFill>
                            <a:schemeClr val="tx1"/>
                          </a:solidFill>
                          <a:latin typeface="+mn-lt"/>
                          <a:cs typeface="Calibri" pitchFamily="34" charset="0"/>
                        </a:rPr>
                        <a:t>: this intervention has not been costed, but will require some upfront investment of resources,</a:t>
                      </a:r>
                      <a:r>
                        <a:rPr lang="en-US" sz="1000" baseline="0" dirty="0" smtClean="0">
                          <a:solidFill>
                            <a:schemeClr val="tx1"/>
                          </a:solidFill>
                          <a:latin typeface="+mn-lt"/>
                          <a:cs typeface="Calibri" pitchFamily="34" charset="0"/>
                        </a:rPr>
                        <a:t> especially in professionals to facilitate the sessions. However, it is reasonable to expect that the intervention will be cost-saving over time if it achieves the expected reduction in planned and emergency admissions</a:t>
                      </a:r>
                      <a:endParaRPr lang="en-US" sz="1000" dirty="0" smtClean="0">
                        <a:solidFill>
                          <a:schemeClr val="tx1"/>
                        </a:solidFill>
                        <a:latin typeface="+mn-lt"/>
                        <a:cs typeface="Calibri"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smtClean="0">
                          <a:solidFill>
                            <a:schemeClr val="tx1"/>
                          </a:solidFill>
                          <a:latin typeface="+mn-lt"/>
                          <a:cs typeface="Calibri" pitchFamily="34" charset="0"/>
                        </a:rPr>
                        <a:t>Ownership</a:t>
                      </a:r>
                      <a:r>
                        <a:rPr lang="en-US" sz="1000" b="0" dirty="0" smtClean="0">
                          <a:solidFill>
                            <a:schemeClr val="tx1"/>
                          </a:solidFill>
                          <a:latin typeface="+mn-lt"/>
                          <a:cs typeface="Calibri" pitchFamily="34" charset="0"/>
                        </a:rPr>
                        <a:t>:</a:t>
                      </a:r>
                      <a:r>
                        <a:rPr lang="en-US" sz="1000" b="0" baseline="0" dirty="0" smtClean="0">
                          <a:solidFill>
                            <a:schemeClr val="tx1"/>
                          </a:solidFill>
                          <a:latin typeface="+mn-lt"/>
                          <a:cs typeface="Calibri" pitchFamily="34" charset="0"/>
                        </a:rPr>
                        <a:t> unless patients are genuinely allowed to co-own the network, it will not function as intended. This intervention cannot therefore be delivered from the top down</a:t>
                      </a:r>
                      <a:endParaRPr lang="en-US" sz="1000" b="1" baseline="0" dirty="0" smtClean="0">
                        <a:solidFill>
                          <a:schemeClr val="tx1"/>
                        </a:solidFill>
                        <a:latin typeface="+mn-lt"/>
                        <a:cs typeface="Calibri"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smtClean="0">
                          <a:solidFill>
                            <a:schemeClr val="tx1"/>
                          </a:solidFill>
                          <a:latin typeface="+mn-lt"/>
                          <a:cs typeface="Calibri" pitchFamily="34" charset="0"/>
                        </a:rPr>
                        <a:t>The intervention may be </a:t>
                      </a:r>
                      <a:r>
                        <a:rPr lang="en-US" sz="1000" b="1" baseline="0" dirty="0" smtClean="0">
                          <a:solidFill>
                            <a:schemeClr val="tx1"/>
                          </a:solidFill>
                          <a:latin typeface="+mn-lt"/>
                          <a:cs typeface="Calibri" pitchFamily="34" charset="0"/>
                        </a:rPr>
                        <a:t>most suitable for urban health economies</a:t>
                      </a:r>
                      <a:r>
                        <a:rPr lang="en-US" sz="1000" b="0" baseline="0" dirty="0" smtClean="0">
                          <a:solidFill>
                            <a:schemeClr val="tx1"/>
                          </a:solidFill>
                          <a:latin typeface="+mn-lt"/>
                          <a:cs typeface="Calibri" pitchFamily="34" charset="0"/>
                        </a:rPr>
                        <a:t>, owing to generally higher concentrations of complex needs patients</a:t>
                      </a:r>
                      <a:endParaRPr lang="en-GB" sz="1000" b="0" baseline="0" dirty="0" smtClean="0">
                        <a:solidFill>
                          <a:schemeClr val="tx1"/>
                        </a:solidFill>
                        <a:latin typeface="+mj-lt"/>
                        <a:cs typeface="Arial"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r>
            </a:tbl>
          </a:graphicData>
        </a:graphic>
      </p:graphicFrame>
      <p:pic>
        <p:nvPicPr>
          <p:cNvPr id="7" name="Picture 11" descr="C:\Users\jsauvageau\Desktop\Untitled-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397" y="85009"/>
            <a:ext cx="287627" cy="25891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58775" y="6537709"/>
            <a:ext cx="8393945" cy="215444"/>
          </a:xfrm>
          <a:prstGeom prst="rect">
            <a:avLst/>
          </a:prstGeom>
        </p:spPr>
        <p:txBody>
          <a:bodyPr wrap="square">
            <a:spAutoFit/>
          </a:bodyPr>
          <a:lstStyle/>
          <a:p>
            <a:r>
              <a:rPr lang="en-GB" sz="800" b="1" dirty="0" smtClean="0"/>
              <a:t>Source: </a:t>
            </a:r>
            <a:r>
              <a:rPr lang="en-GB" sz="800" dirty="0" err="1">
                <a:solidFill>
                  <a:prstClr val="black"/>
                </a:solidFill>
                <a:cs typeface="Arial" charset="0"/>
              </a:rPr>
              <a:t>Nesta</a:t>
            </a:r>
            <a:r>
              <a:rPr lang="en-GB" sz="800" dirty="0">
                <a:solidFill>
                  <a:prstClr val="black"/>
                </a:solidFill>
                <a:cs typeface="Arial" charset="0"/>
              </a:rPr>
              <a:t>, ‘People Powered Health Co-Production Catalogue’ (April 2012) </a:t>
            </a:r>
            <a:endParaRPr lang="en-GB" sz="800" dirty="0"/>
          </a:p>
        </p:txBody>
      </p:sp>
    </p:spTree>
    <p:extLst>
      <p:ext uri="{BB962C8B-B14F-4D97-AF65-F5344CB8AC3E}">
        <p14:creationId xmlns:p14="http://schemas.microsoft.com/office/powerpoint/2010/main" val="136152296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4801260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964"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120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a:t>Key leads and further reading: Service </a:t>
            </a:r>
            <a:r>
              <a:rPr lang="en-GB" sz="2000" dirty="0" smtClean="0"/>
              <a:t>user </a:t>
            </a:r>
            <a:r>
              <a:rPr lang="en-GB" dirty="0"/>
              <a:t>n</a:t>
            </a:r>
            <a:r>
              <a:rPr lang="en-GB" sz="2000" dirty="0" smtClean="0"/>
              <a:t>etwork</a:t>
            </a:r>
            <a:endParaRPr lang="en-GB" sz="2000" dirty="0"/>
          </a:p>
        </p:txBody>
      </p:sp>
      <p:sp>
        <p:nvSpPr>
          <p:cNvPr id="17"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81</a:t>
            </a:fld>
            <a:endParaRPr lang="en-GB" dirty="0">
              <a:solidFill>
                <a:prstClr val="black"/>
              </a:solidFill>
            </a:endParaRPr>
          </a:p>
        </p:txBody>
      </p:sp>
      <p:sp>
        <p:nvSpPr>
          <p:cNvPr id="9" name="Rectangle 8"/>
          <p:cNvSpPr/>
          <p:nvPr/>
        </p:nvSpPr>
        <p:spPr>
          <a:xfrm>
            <a:off x="655199" y="1328464"/>
            <a:ext cx="8152358" cy="205605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200" b="1" dirty="0" smtClean="0">
                <a:solidFill>
                  <a:prstClr val="black"/>
                </a:solidFill>
              </a:rPr>
              <a:t>Further reading</a:t>
            </a:r>
          </a:p>
          <a:p>
            <a:pPr>
              <a:spcAft>
                <a:spcPts val="600"/>
              </a:spcAft>
            </a:pPr>
            <a:r>
              <a:rPr lang="en-GB" sz="1200" dirty="0" smtClean="0">
                <a:solidFill>
                  <a:prstClr val="black"/>
                </a:solidFill>
              </a:rPr>
              <a:t>To help you read around this intervention, we have assembled a list of the literature which we have found most useful: </a:t>
            </a:r>
          </a:p>
          <a:p>
            <a:pPr marL="171450" indent="-171450">
              <a:spcAft>
                <a:spcPts val="600"/>
              </a:spcAft>
              <a:buFont typeface="Arial" pitchFamily="34" charset="0"/>
              <a:buChar char="•"/>
              <a:defRPr/>
            </a:pPr>
            <a:r>
              <a:rPr lang="en-GB" sz="1200" dirty="0" err="1" smtClean="0">
                <a:solidFill>
                  <a:prstClr val="black"/>
                </a:solidFill>
                <a:cs typeface="Arial" charset="0"/>
              </a:rPr>
              <a:t>Nesta</a:t>
            </a:r>
            <a:r>
              <a:rPr lang="en-GB" sz="1200" dirty="0" smtClean="0">
                <a:solidFill>
                  <a:prstClr val="black"/>
                </a:solidFill>
                <a:cs typeface="Arial" charset="0"/>
              </a:rPr>
              <a:t>, ‘People Powered Health Co-Production Catalogue’ (April 2012</a:t>
            </a:r>
            <a:r>
              <a:rPr lang="en-GB" sz="1200" dirty="0">
                <a:solidFill>
                  <a:prstClr val="black"/>
                </a:solidFill>
                <a:cs typeface="Arial" charset="0"/>
              </a:rPr>
              <a:t>) – available at: </a:t>
            </a:r>
            <a:r>
              <a:rPr lang="en-GB" sz="1200" dirty="0">
                <a:solidFill>
                  <a:prstClr val="black"/>
                </a:solidFill>
                <a:cs typeface="Arial" charset="0"/>
                <a:hlinkClick r:id="rId8"/>
              </a:rPr>
              <a:t>http://</a:t>
            </a:r>
            <a:r>
              <a:rPr lang="en-GB" sz="1200" dirty="0" smtClean="0">
                <a:solidFill>
                  <a:prstClr val="black"/>
                </a:solidFill>
                <a:cs typeface="Arial" charset="0"/>
                <a:hlinkClick r:id="rId8"/>
              </a:rPr>
              <a:t>www.nesta.org.uk/about_us/assets/features/people-powered-health_catalogue</a:t>
            </a:r>
            <a:endParaRPr lang="en-GB" sz="1200" dirty="0">
              <a:solidFill>
                <a:prstClr val="black"/>
              </a:solidFill>
              <a:cs typeface="Arial" charset="0"/>
            </a:endParaRPr>
          </a:p>
          <a:p>
            <a:pPr marL="171450" indent="-171450">
              <a:spcAft>
                <a:spcPts val="600"/>
              </a:spcAft>
              <a:buFont typeface="Arial" pitchFamily="34" charset="0"/>
              <a:buChar char="•"/>
              <a:defRPr/>
            </a:pPr>
            <a:r>
              <a:rPr lang="en-GB" sz="1200" dirty="0">
                <a:solidFill>
                  <a:prstClr val="black"/>
                </a:solidFill>
              </a:rPr>
              <a:t>An overview of useful contacts is available at </a:t>
            </a:r>
            <a:r>
              <a:rPr lang="en-GB" sz="1200" dirty="0">
                <a:solidFill>
                  <a:prstClr val="black"/>
                </a:solidFill>
                <a:hlinkClick r:id="rId9"/>
              </a:rPr>
              <a:t>http://</a:t>
            </a:r>
            <a:r>
              <a:rPr lang="en-GB" sz="1200" dirty="0" smtClean="0">
                <a:solidFill>
                  <a:prstClr val="black"/>
                </a:solidFill>
                <a:hlinkClick r:id="rId9"/>
              </a:rPr>
              <a:t>www.hear-us.org/aboutthem/croydonslam/slamsservices/touchstoneansthesunproject/pdf/CroydonSunProject.pdf</a:t>
            </a:r>
            <a:endParaRPr lang="en-GB" sz="1200" dirty="0" smtClean="0">
              <a:solidFill>
                <a:prstClr val="black"/>
              </a:solidFill>
              <a:cs typeface="Arial" charset="0"/>
            </a:endParaRPr>
          </a:p>
          <a:p>
            <a:pPr marL="171450" indent="-171450">
              <a:spcAft>
                <a:spcPts val="600"/>
              </a:spcAft>
              <a:buFont typeface="Arial" pitchFamily="34" charset="0"/>
              <a:buChar char="•"/>
              <a:defRPr/>
            </a:pPr>
            <a:r>
              <a:rPr lang="en-GB" sz="1200" dirty="0" smtClean="0">
                <a:solidFill>
                  <a:prstClr val="black"/>
                </a:solidFill>
                <a:cs typeface="Arial" charset="0"/>
              </a:rPr>
              <a:t>The homepage for the </a:t>
            </a:r>
            <a:r>
              <a:rPr lang="en-GB" sz="1200" dirty="0">
                <a:solidFill>
                  <a:prstClr val="black"/>
                </a:solidFill>
                <a:cs typeface="Arial" charset="0"/>
              </a:rPr>
              <a:t>SUN project is </a:t>
            </a:r>
            <a:r>
              <a:rPr lang="en-GB" sz="1200" dirty="0">
                <a:solidFill>
                  <a:prstClr val="black"/>
                </a:solidFill>
                <a:cs typeface="Arial" charset="0"/>
                <a:hlinkClick r:id="rId10"/>
              </a:rPr>
              <a:t>http://</a:t>
            </a:r>
            <a:r>
              <a:rPr lang="en-GB" sz="1200" dirty="0" smtClean="0">
                <a:solidFill>
                  <a:prstClr val="black"/>
                </a:solidFill>
                <a:cs typeface="Arial" charset="0"/>
                <a:hlinkClick r:id="rId10"/>
              </a:rPr>
              <a:t>www.hear-us.org/aboutthem/croydonsupportgroups/othersupportgroupssun.html</a:t>
            </a:r>
            <a:endParaRPr lang="en-GB" sz="1200" dirty="0" smtClean="0">
              <a:solidFill>
                <a:prstClr val="black"/>
              </a:solidFill>
              <a:cs typeface="Arial" charset="0"/>
            </a:endParaRPr>
          </a:p>
          <a:p>
            <a:pPr marL="171450" indent="-171450">
              <a:buFont typeface="Arial" pitchFamily="34" charset="0"/>
              <a:buChar char="•"/>
              <a:defRPr/>
            </a:pPr>
            <a:endParaRPr lang="en-GB" sz="1200" dirty="0">
              <a:solidFill>
                <a:prstClr val="black"/>
              </a:solidFill>
              <a:cs typeface="Arial" charset="0"/>
            </a:endParaRPr>
          </a:p>
          <a:p>
            <a:pPr marL="171450" indent="-171450">
              <a:buFont typeface="Arial" pitchFamily="34" charset="0"/>
              <a:buChar char="•"/>
              <a:defRPr/>
            </a:pPr>
            <a:endParaRPr lang="en-GB" sz="1200" dirty="0">
              <a:solidFill>
                <a:prstClr val="black"/>
              </a:solidFill>
            </a:endParaRPr>
          </a:p>
          <a:p>
            <a:endParaRPr lang="en-GB" dirty="0">
              <a:solidFill>
                <a:prstClr val="black"/>
              </a:solidFill>
            </a:endParaRPr>
          </a:p>
        </p:txBody>
      </p:sp>
      <p:pic>
        <p:nvPicPr>
          <p:cNvPr id="11" name="Picture 6" descr="\\Cagmasrv1\sso$\Gestion_Deloitte\Global_Brand\- Templates\Icons\Iconography Deloitte\Icons Color Library\Icon_Book_LBLu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2603" y="1347800"/>
            <a:ext cx="502841" cy="456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descr="C:\Users\jsauvageau\Desktop\Untitled-2.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397" y="85009"/>
            <a:ext cx="287627" cy="25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84529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41655463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989"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120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The early adopter interventions</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82</a:t>
            </a:fld>
            <a:endParaRPr lang="en-GB" dirty="0">
              <a:solidFill>
                <a:prstClr val="black"/>
              </a:solidFill>
            </a:endParaRPr>
          </a:p>
        </p:txBody>
      </p:sp>
      <p:sp>
        <p:nvSpPr>
          <p:cNvPr id="94" name="TextBox 93"/>
          <p:cNvSpPr txBox="1"/>
          <p:nvPr/>
        </p:nvSpPr>
        <p:spPr>
          <a:xfrm>
            <a:off x="968991" y="1077505"/>
            <a:ext cx="8044380" cy="5093702"/>
          </a:xfrm>
          <a:prstGeom prst="rect">
            <a:avLst/>
          </a:prstGeom>
          <a:noFill/>
        </p:spPr>
        <p:txBody>
          <a:bodyPr wrap="square" lIns="0" tIns="0" rIns="0" bIns="0" rtlCol="0">
            <a:spAutoFit/>
          </a:bodyPr>
          <a:lstStyle/>
          <a:p>
            <a:pPr marL="180975" indent="-180975">
              <a:spcAft>
                <a:spcPts val="300"/>
              </a:spcAft>
              <a:buAutoNum type="arabicPeriod"/>
              <a:defRPr/>
            </a:pPr>
            <a:r>
              <a:rPr lang="en-GB" sz="1200" b="1" dirty="0">
                <a:solidFill>
                  <a:srgbClr val="FFFFFF">
                    <a:lumMod val="75000"/>
                  </a:srgbClr>
                </a:solidFill>
                <a:cs typeface="Arial" charset="0"/>
              </a:rPr>
              <a:t>Cancer screening programme</a:t>
            </a:r>
            <a:endParaRPr lang="en-US" sz="1200" b="1" dirty="0">
              <a:solidFill>
                <a:srgbClr val="FFFFFF">
                  <a:lumMod val="75000"/>
                </a:srgbClr>
              </a:solidFill>
              <a:cs typeface="Arial" charset="0"/>
            </a:endParaRPr>
          </a:p>
          <a:p>
            <a:pPr>
              <a:spcAft>
                <a:spcPts val="300"/>
              </a:spcAft>
              <a:defRPr/>
            </a:pPr>
            <a:endParaRPr lang="en-US" sz="1200" b="1" dirty="0" smtClean="0">
              <a:solidFill>
                <a:srgbClr val="FFFFFF">
                  <a:lumMod val="75000"/>
                </a:srgbClr>
              </a:solidFill>
            </a:endParaRPr>
          </a:p>
          <a:p>
            <a:pPr>
              <a:spcAft>
                <a:spcPts val="300"/>
              </a:spcAft>
              <a:defRPr/>
            </a:pPr>
            <a:r>
              <a:rPr lang="en-US" sz="1200" b="1" dirty="0" smtClean="0">
                <a:solidFill>
                  <a:srgbClr val="FFFFFF">
                    <a:lumMod val="75000"/>
                  </a:srgbClr>
                </a:solidFill>
              </a:rPr>
              <a:t>2. GP </a:t>
            </a:r>
            <a:r>
              <a:rPr lang="en-US" sz="1200" b="1" dirty="0" err="1" smtClean="0">
                <a:solidFill>
                  <a:srgbClr val="FFFFFF">
                    <a:lumMod val="75000"/>
                  </a:srgbClr>
                </a:solidFill>
              </a:rPr>
              <a:t>tele</a:t>
            </a:r>
            <a:r>
              <a:rPr lang="en-US" sz="1200" b="1" dirty="0" smtClean="0">
                <a:solidFill>
                  <a:srgbClr val="FFFFFF">
                    <a:lumMod val="75000"/>
                  </a:srgbClr>
                </a:solidFill>
              </a:rPr>
              <a:t>-consultation</a:t>
            </a:r>
            <a:endParaRPr lang="en-US" sz="1200" b="1" dirty="0">
              <a:solidFill>
                <a:srgbClr val="FFFFFF">
                  <a:lumMod val="75000"/>
                </a:srgbClr>
              </a:solidFill>
            </a:endParaRPr>
          </a:p>
          <a:p>
            <a:pPr>
              <a:spcAft>
                <a:spcPts val="300"/>
              </a:spcAft>
              <a:defRPr/>
            </a:pPr>
            <a:endParaRPr lang="en-US" sz="1200" b="1" dirty="0">
              <a:solidFill>
                <a:srgbClr val="FFFFFF">
                  <a:lumMod val="75000"/>
                </a:srgbClr>
              </a:solidFill>
            </a:endParaRPr>
          </a:p>
          <a:p>
            <a:pPr>
              <a:spcAft>
                <a:spcPts val="300"/>
              </a:spcAft>
            </a:pPr>
            <a:r>
              <a:rPr lang="en-GB" sz="1200" b="1" dirty="0" smtClean="0">
                <a:solidFill>
                  <a:srgbClr val="FFFFFF">
                    <a:lumMod val="75000"/>
                  </a:srgbClr>
                </a:solidFill>
                <a:cs typeface="Arial" charset="0"/>
              </a:rPr>
              <a:t>3. </a:t>
            </a:r>
            <a:r>
              <a:rPr lang="en-GB" sz="1200" b="1" dirty="0">
                <a:solidFill>
                  <a:srgbClr val="FFFFFF">
                    <a:lumMod val="75000"/>
                  </a:srgbClr>
                </a:solidFill>
                <a:cs typeface="Arial" charset="0"/>
              </a:rPr>
              <a:t>Medicines o</a:t>
            </a:r>
            <a:r>
              <a:rPr lang="en-GB" sz="1200" b="1" dirty="0" smtClean="0">
                <a:solidFill>
                  <a:srgbClr val="FFFFFF">
                    <a:lumMod val="75000"/>
                  </a:srgbClr>
                </a:solidFill>
                <a:cs typeface="Arial" charset="0"/>
              </a:rPr>
              <a:t>ptimisation</a:t>
            </a:r>
            <a:endParaRPr lang="en-GB" sz="1200" b="1" dirty="0">
              <a:solidFill>
                <a:srgbClr val="FFFFFF">
                  <a:lumMod val="75000"/>
                </a:srgbClr>
              </a:solidFill>
              <a:cs typeface="Arial" charset="0"/>
            </a:endParaRP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4. </a:t>
            </a:r>
            <a:r>
              <a:rPr lang="en-GB" sz="1200" b="1" dirty="0">
                <a:solidFill>
                  <a:srgbClr val="FFFFFF">
                    <a:lumMod val="75000"/>
                  </a:srgbClr>
                </a:solidFill>
              </a:rPr>
              <a:t>Safe and appropriate use of medicines </a:t>
            </a:r>
            <a:endParaRPr lang="en-US" sz="1200" b="1" dirty="0">
              <a:solidFill>
                <a:srgbClr val="FFFFFF">
                  <a:lumMod val="75000"/>
                </a:srgbClr>
              </a:solidFill>
            </a:endParaRP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5. </a:t>
            </a:r>
            <a:r>
              <a:rPr lang="en-US" sz="1200" b="1" dirty="0">
                <a:solidFill>
                  <a:srgbClr val="FFFFFF">
                    <a:lumMod val="75000"/>
                  </a:srgbClr>
                </a:solidFill>
              </a:rPr>
              <a:t>Acute </a:t>
            </a:r>
            <a:r>
              <a:rPr lang="en-US" sz="1200" b="1" dirty="0" smtClean="0">
                <a:solidFill>
                  <a:srgbClr val="FFFFFF">
                    <a:lumMod val="75000"/>
                  </a:srgbClr>
                </a:solidFill>
              </a:rPr>
              <a:t>visiting </a:t>
            </a:r>
            <a:r>
              <a:rPr lang="en-US" sz="1200" b="1" dirty="0">
                <a:solidFill>
                  <a:srgbClr val="FFFFFF">
                    <a:lumMod val="75000"/>
                  </a:srgbClr>
                </a:solidFill>
              </a:rPr>
              <a:t>s</a:t>
            </a:r>
            <a:r>
              <a:rPr lang="en-US" sz="1200" b="1" dirty="0" smtClean="0">
                <a:solidFill>
                  <a:srgbClr val="FFFFFF">
                    <a:lumMod val="75000"/>
                  </a:srgbClr>
                </a:solidFill>
              </a:rPr>
              <a:t>ervice </a:t>
            </a: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6. Reducing urgent care demand</a:t>
            </a:r>
            <a:endParaRPr lang="en-US" sz="1200" b="1" dirty="0">
              <a:solidFill>
                <a:srgbClr val="FFFFFF">
                  <a:lumMod val="75000"/>
                </a:srgbClr>
              </a:solidFill>
            </a:endParaRP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7. </a:t>
            </a:r>
            <a:r>
              <a:rPr lang="en-GB" sz="1200" b="1" dirty="0">
                <a:solidFill>
                  <a:srgbClr val="FFFFFF">
                    <a:lumMod val="75000"/>
                  </a:srgbClr>
                </a:solidFill>
              </a:rPr>
              <a:t>24-hour asthma services for children and young people</a:t>
            </a: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8. </a:t>
            </a:r>
            <a:r>
              <a:rPr lang="en-US" sz="1200" b="1" dirty="0">
                <a:solidFill>
                  <a:srgbClr val="FFFFFF">
                    <a:lumMod val="75000"/>
                  </a:srgbClr>
                </a:solidFill>
              </a:rPr>
              <a:t>Service </a:t>
            </a:r>
            <a:r>
              <a:rPr lang="en-US" sz="1200" b="1" dirty="0" smtClean="0">
                <a:solidFill>
                  <a:srgbClr val="FFFFFF">
                    <a:lumMod val="75000"/>
                  </a:srgbClr>
                </a:solidFill>
              </a:rPr>
              <a:t>user </a:t>
            </a:r>
            <a:r>
              <a:rPr lang="en-US" sz="1200" b="1" dirty="0">
                <a:solidFill>
                  <a:srgbClr val="FFFFFF">
                    <a:lumMod val="75000"/>
                  </a:srgbClr>
                </a:solidFill>
              </a:rPr>
              <a:t>n</a:t>
            </a:r>
            <a:r>
              <a:rPr lang="en-US" sz="1200" b="1" dirty="0" smtClean="0">
                <a:solidFill>
                  <a:srgbClr val="FFFFFF">
                    <a:lumMod val="75000"/>
                  </a:srgbClr>
                </a:solidFill>
              </a:rPr>
              <a:t>etwork</a:t>
            </a:r>
          </a:p>
          <a:p>
            <a:pPr>
              <a:spcAft>
                <a:spcPts val="300"/>
              </a:spcAft>
              <a:defRPr/>
            </a:pPr>
            <a:endParaRPr lang="en-US" sz="1200" b="1" dirty="0">
              <a:solidFill>
                <a:srgbClr val="FFFFFF">
                  <a:lumMod val="75000"/>
                </a:srgbClr>
              </a:solidFill>
            </a:endParaRPr>
          </a:p>
          <a:p>
            <a:pPr>
              <a:spcAft>
                <a:spcPts val="300"/>
              </a:spcAft>
              <a:defRPr/>
            </a:pPr>
            <a:r>
              <a:rPr lang="en-US" sz="1200" b="1" dirty="0">
                <a:solidFill>
                  <a:srgbClr val="00ADC6"/>
                </a:solidFill>
              </a:rPr>
              <a:t>9. Reducing elective Caesarean section</a:t>
            </a:r>
          </a:p>
          <a:p>
            <a:pPr>
              <a:spcAft>
                <a:spcPts val="300"/>
              </a:spcAft>
              <a:defRPr/>
            </a:pPr>
            <a:endParaRPr lang="en-US" sz="1200" b="1" dirty="0">
              <a:solidFill>
                <a:srgbClr val="FFFFFF">
                  <a:lumMod val="75000"/>
                </a:srgbClr>
              </a:solidFill>
            </a:endParaRPr>
          </a:p>
          <a:p>
            <a:pPr>
              <a:spcAft>
                <a:spcPts val="300"/>
              </a:spcAft>
            </a:pPr>
            <a:r>
              <a:rPr lang="en-GB" sz="1200" b="1" dirty="0" smtClean="0">
                <a:solidFill>
                  <a:srgbClr val="FFFFFF">
                    <a:lumMod val="75000"/>
                  </a:srgbClr>
                </a:solidFill>
                <a:cs typeface="Arial" charset="0"/>
              </a:rPr>
              <a:t>10. </a:t>
            </a:r>
            <a:r>
              <a:rPr lang="en-GB" sz="1200" b="1" dirty="0">
                <a:solidFill>
                  <a:srgbClr val="FFFFFF">
                    <a:lumMod val="75000"/>
                  </a:srgbClr>
                </a:solidFill>
                <a:cs typeface="Arial" charset="0"/>
              </a:rPr>
              <a:t>Acute stroke services</a:t>
            </a: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11. </a:t>
            </a:r>
            <a:r>
              <a:rPr lang="en-GB" sz="1200" b="1" dirty="0">
                <a:solidFill>
                  <a:srgbClr val="FFFFFF">
                    <a:lumMod val="75000"/>
                  </a:srgbClr>
                </a:solidFill>
                <a:cs typeface="Arial" charset="0"/>
              </a:rPr>
              <a:t>Integration of health and social care for older people</a:t>
            </a:r>
          </a:p>
          <a:p>
            <a:pPr>
              <a:spcAft>
                <a:spcPts val="300"/>
              </a:spcAft>
              <a:defRPr/>
            </a:pPr>
            <a:endParaRPr lang="en-GB" sz="1200" b="1" dirty="0">
              <a:solidFill>
                <a:srgbClr val="FFFFFF">
                  <a:lumMod val="75000"/>
                </a:srgbClr>
              </a:solidFill>
              <a:cs typeface="Arial" charset="0"/>
            </a:endParaRPr>
          </a:p>
          <a:p>
            <a:pPr>
              <a:spcAft>
                <a:spcPts val="300"/>
              </a:spcAft>
              <a:defRPr/>
            </a:pPr>
            <a:r>
              <a:rPr lang="en-GB" sz="1200" b="1" dirty="0" smtClean="0">
                <a:solidFill>
                  <a:srgbClr val="FFFFFF">
                    <a:lumMod val="75000"/>
                  </a:srgbClr>
                </a:solidFill>
                <a:cs typeface="Arial" charset="0"/>
              </a:rPr>
              <a:t>12. </a:t>
            </a:r>
            <a:r>
              <a:rPr lang="en-GB" sz="1200" b="1" dirty="0">
                <a:solidFill>
                  <a:srgbClr val="FFFFFF">
                    <a:lumMod val="75000"/>
                  </a:srgbClr>
                </a:solidFill>
              </a:rPr>
              <a:t>Electronic Palliative Care Coordination Systems (</a:t>
            </a:r>
            <a:r>
              <a:rPr lang="en-GB" sz="1200" b="1" dirty="0" err="1">
                <a:solidFill>
                  <a:srgbClr val="FFFFFF">
                    <a:lumMod val="75000"/>
                  </a:srgbClr>
                </a:solidFill>
              </a:rPr>
              <a:t>EPaCCS</a:t>
            </a:r>
            <a:r>
              <a:rPr lang="en-GB" sz="1200" b="1" dirty="0">
                <a:solidFill>
                  <a:srgbClr val="FFFFFF">
                    <a:lumMod val="75000"/>
                  </a:srgbClr>
                </a:solidFill>
              </a:rPr>
              <a:t>)</a:t>
            </a:r>
          </a:p>
        </p:txBody>
      </p:sp>
      <p:pic>
        <p:nvPicPr>
          <p:cNvPr id="25" name="Picture 4" descr="\\Cagmasrv1\sso$\Gestion_Deloitte\Global_Brand\- Templates\Icons\Iconography Deloitte\Icon_DNA_LBlue.png"/>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9446" y="1016188"/>
            <a:ext cx="172185" cy="32583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Cagmasrv1\sso$\Gestion_Deloitte\Global_Brand\- Templates\Icons\Iconography Deloitte\Icon_Magnifying_glass_Green.png"/>
          <p:cNvPicPr>
            <a:picLocks noChangeAspect="1" noChangeArrowheads="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6423" y="1934759"/>
            <a:ext cx="258230" cy="25823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agmasrv1\sso$\Gestion_Deloitte\Global_Brand\- Templates\Icons\Iconography Deloitte\Icon_Computer_chip_Blue.png"/>
          <p:cNvPicPr>
            <a:picLocks noChangeAspect="1" noChangeArrowheads="1"/>
          </p:cNvPicPr>
          <p:nvPr/>
        </p:nvPicPr>
        <p:blipFill>
          <a:blip r:embed="rId10" cstate="print">
            <a:lum bright="70000" contrast="-7000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24096" y="2399100"/>
            <a:ext cx="282885" cy="19686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Cagmasrv1\sso$\Gestion_Deloitte\Global_Brand\- Templates\Icons\Iconography Deloitte\Icon_Scooter_Green.png"/>
          <p:cNvPicPr>
            <a:picLocks noChangeAspect="1" noChangeArrowheads="1"/>
          </p:cNvPicPr>
          <p:nvPr/>
        </p:nvPicPr>
        <p:blipFill>
          <a:blip r:embed="rId1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4268" y="2825908"/>
            <a:ext cx="322541" cy="21005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Cagmasrv1\sso$\Gestion_Deloitte\Global_Brand\- Templates\Icons\Iconography Deloitte\Icon_Clock_DarkGreen.png"/>
          <p:cNvPicPr>
            <a:picLocks noChangeAspect="1" noChangeArrowheads="1"/>
          </p:cNvPicPr>
          <p:nvPr/>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9076" y="3706702"/>
            <a:ext cx="232925" cy="23292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1" descr="C:\Users\jsauvageau\Desktop\Untitled-2.png"/>
          <p:cNvPicPr>
            <a:picLocks noChangeAspect="1" noChangeArrowheads="1"/>
          </p:cNvPicPr>
          <p:nvPr/>
        </p:nvPicPr>
        <p:blipFill>
          <a:blip r:embed="rId1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6684" y="4150761"/>
            <a:ext cx="237708" cy="2139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agmasrv1\sso$\Gestion_Deloitte\Global_Brand\- Templates\Icons\Iconography Deloitte\Icon_Ambulance_LGreen.png"/>
          <p:cNvPicPr>
            <a:picLocks noChangeAspect="1" noChangeArrowheads="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6858" y="5063708"/>
            <a:ext cx="297360" cy="20582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1" descr="C:\Users\jsauvageau\Desktop\1.png"/>
          <p:cNvPicPr>
            <a:picLocks noChangeAspect="1" noChangeArrowheads="1"/>
          </p:cNvPicPr>
          <p:nvPr/>
        </p:nvPicPr>
        <p:blipFill>
          <a:blip r:embed="rId1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1471" y="5487293"/>
            <a:ext cx="228135" cy="25713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3" descr="C:\Users\jsauvageau\Desktop\3.png"/>
          <p:cNvPicPr>
            <a:picLocks noChangeAspect="1" noChangeArrowheads="1"/>
          </p:cNvPicPr>
          <p:nvPr/>
        </p:nvPicPr>
        <p:blipFill>
          <a:blip r:embed="rId1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5541" y="5931728"/>
            <a:ext cx="279995" cy="23367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3" descr="C:\Users\jsauvageau\Desktop\4.png"/>
          <p:cNvPicPr>
            <a:picLocks noChangeAspect="1" noChangeArrowheads="1"/>
          </p:cNvPicPr>
          <p:nvPr/>
        </p:nvPicPr>
        <p:blipFill>
          <a:blip r:embed="rId1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337" y="1520409"/>
            <a:ext cx="216403" cy="2164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Cagmasrv1\sso$\Gestion_Deloitte\Global_Brand\- Templates\Icons\Iconography Deloitte\Icon_Traffic_signal_LGreen.png"/>
          <p:cNvPicPr>
            <a:picLocks noChangeArrowheads="1"/>
          </p:cNvPicPr>
          <p:nvPr/>
        </p:nvPicPr>
        <p:blipFill>
          <a:blip r:embed="rId19" cstate="print">
            <a:duotone>
              <a:schemeClr val="accent3">
                <a:shade val="45000"/>
                <a:satMod val="135000"/>
              </a:schemeClr>
              <a:prstClr val="white"/>
            </a:duotone>
            <a:extLst>
              <a:ext uri="{BEBA8EAE-BF5A-486C-A8C5-ECC9F3942E4B}">
                <a14:imgProps xmlns:a14="http://schemas.microsoft.com/office/drawing/2010/main">
                  <a14:imgLayer r:embed="rId20">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16447" y="3240470"/>
            <a:ext cx="98182" cy="29506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Cagmasrv1\sso$\Gestion_Deloitte\Global_Brand\- Templates\Icons\Iconography Deloitte\Icon_People_woman_MBlue.png"/>
          <p:cNvPicPr>
            <a:picLocks noChangeAspect="1" noChangeArrowheads="1"/>
          </p:cNvPicPr>
          <p:nvPr/>
        </p:nvPicPr>
        <p:blipFill>
          <a:blip r:embed="rId21" cstate="print">
            <a:duotone>
              <a:prstClr val="black"/>
              <a:schemeClr val="accent6">
                <a:tint val="45000"/>
                <a:satMod val="400000"/>
              </a:schemeClr>
            </a:duotone>
            <a:extLst>
              <a:ext uri="{BEBA8EAE-BF5A-486C-A8C5-ECC9F3942E4B}">
                <a14:imgProps xmlns:a14="http://schemas.microsoft.com/office/drawing/2010/main">
                  <a14:imgLayer r:embed="rId22">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82678" y="4586044"/>
            <a:ext cx="165721" cy="275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32299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522948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01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Overview: </a:t>
            </a:r>
            <a:r>
              <a:rPr lang="en-GB" dirty="0"/>
              <a:t>Reducing unnecessary elective Caesareans</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83</a:t>
            </a:fld>
            <a:endParaRPr lang="en-GB">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049493607"/>
              </p:ext>
            </p:extLst>
          </p:nvPr>
        </p:nvGraphicFramePr>
        <p:xfrm>
          <a:off x="358775" y="1268760"/>
          <a:ext cx="8391600" cy="4887752"/>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81600"/>
                <a:gridCol w="7110000"/>
              </a:tblGrid>
              <a:tr h="388109">
                <a:tc>
                  <a:txBody>
                    <a:bodyPr/>
                    <a:lstStyle/>
                    <a:p>
                      <a:r>
                        <a:rPr lang="en-GB" sz="1000" dirty="0" smtClean="0">
                          <a:solidFill>
                            <a:schemeClr val="tx1"/>
                          </a:solidFill>
                          <a:latin typeface="+mj-lt"/>
                        </a:rPr>
                        <a:t>Intervention name</a:t>
                      </a:r>
                      <a:endParaRPr lang="en-GB" sz="1000"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smtClean="0">
                          <a:solidFill>
                            <a:schemeClr val="tx1"/>
                          </a:solidFill>
                          <a:latin typeface="+mn-lt"/>
                          <a:ea typeface="+mn-ea"/>
                          <a:cs typeface="Arial" charset="0"/>
                        </a:rPr>
                        <a:t>Campaign for Normal Birth (NHS Institute for Innovation</a:t>
                      </a:r>
                      <a:r>
                        <a:rPr lang="en-GB" sz="1000" b="0" kern="1200" baseline="0" dirty="0" smtClean="0">
                          <a:solidFill>
                            <a:schemeClr val="tx1"/>
                          </a:solidFill>
                          <a:latin typeface="+mn-lt"/>
                          <a:ea typeface="+mn-ea"/>
                          <a:cs typeface="Arial" charset="0"/>
                        </a:rPr>
                        <a:t> and Improvement; </a:t>
                      </a:r>
                      <a:r>
                        <a:rPr lang="en-GB" sz="1000" b="0" kern="1200" dirty="0" smtClean="0">
                          <a:solidFill>
                            <a:schemeClr val="tx1"/>
                          </a:solidFill>
                          <a:latin typeface="+mn-lt"/>
                          <a:ea typeface="+mn-ea"/>
                          <a:cs typeface="Arial" charset="0"/>
                        </a:rPr>
                        <a:t>Royal College of Midwives etc.)</a:t>
                      </a: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1213770">
                <a:tc>
                  <a:txBody>
                    <a:bodyPr/>
                    <a:lstStyle/>
                    <a:p>
                      <a:r>
                        <a:rPr lang="en-GB" sz="1000" b="1" dirty="0" smtClean="0">
                          <a:solidFill>
                            <a:schemeClr val="tx1"/>
                          </a:solidFill>
                          <a:latin typeface="+mj-lt"/>
                        </a:rPr>
                        <a:t>What is it?</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smtClean="0">
                          <a:solidFill>
                            <a:schemeClr val="tx1"/>
                          </a:solidFill>
                          <a:latin typeface="+mn-lt"/>
                          <a:ea typeface="+mn-ea"/>
                          <a:cs typeface="Arial" charset="0"/>
                        </a:rPr>
                        <a:t>The rate of Caesarean sections in England has doubled since 1990</a:t>
                      </a:r>
                      <a:r>
                        <a:rPr lang="en-GB" sz="1000" b="0" kern="1200" baseline="0" dirty="0" smtClean="0">
                          <a:solidFill>
                            <a:schemeClr val="tx1"/>
                          </a:solidFill>
                          <a:latin typeface="+mn-lt"/>
                          <a:ea typeface="+mn-ea"/>
                          <a:cs typeface="Arial" charset="0"/>
                        </a:rPr>
                        <a:t> with no associated improvement in outcomes for the baby. Additionally, unnecessary procedures (especially Caesareans) have been shown to carry an increased risk of morbidity for the mother when compared to normal delivery. A number of Trusts have introduced programmes that offer advice and support for expectant mothers, highlighting the risks of unnecessary procedures and the benefits of vaginal birth where possible. A successful programme should include training and guidance for clinical staff; several obstetric professionals have reported that unnecessary sections are often a result of under confidence in the safety of natural birth compared to Caesarean, especially among more junior doctors. The intervention aims to make both mothers and obstetric professionals alike more comfortable in pursuing vaginal birth where risk analysis indicates that this is appropriate.   </a:t>
                      </a:r>
                      <a:endParaRPr lang="en-GB" sz="1800" b="0" i="0" u="none" strike="noStrike" kern="1200" baseline="0" dirty="0" smtClean="0">
                        <a:solidFill>
                          <a:schemeClr val="dk1"/>
                        </a:solidFill>
                        <a:latin typeface="+mn-lt"/>
                        <a:ea typeface="+mn-ea"/>
                        <a:cs typeface="+mn-cs"/>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1072634">
                <a:tc>
                  <a:txBody>
                    <a:bodyPr/>
                    <a:lstStyle/>
                    <a:p>
                      <a:r>
                        <a:rPr lang="en-GB" sz="1000" b="1" dirty="0" smtClean="0">
                          <a:solidFill>
                            <a:schemeClr val="tx1"/>
                          </a:solidFill>
                          <a:latin typeface="+mj-lt"/>
                        </a:rPr>
                        <a:t>Why do</a:t>
                      </a:r>
                      <a:r>
                        <a:rPr lang="en-GB" sz="1000" b="1" baseline="0" dirty="0" smtClean="0">
                          <a:solidFill>
                            <a:schemeClr val="tx1"/>
                          </a:solidFill>
                          <a:latin typeface="+mj-lt"/>
                        </a:rPr>
                        <a:t> it?</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kern="1200" baseline="0" dirty="0" smtClean="0">
                          <a:solidFill>
                            <a:schemeClr val="tx1"/>
                          </a:solidFill>
                          <a:latin typeface="+mn-lt"/>
                          <a:ea typeface="+mn-ea"/>
                          <a:cs typeface="Arial" charset="0"/>
                        </a:rPr>
                        <a:t>Eliminating unnecessary Caesareans is likely to improve morbidity outcomes for low-risk mothers. The consequence of this is likely to be an impact on patient experience of hospital care (indicator 4b)</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kern="1200" baseline="0" dirty="0" smtClean="0">
                          <a:solidFill>
                            <a:schemeClr val="tx1"/>
                          </a:solidFill>
                          <a:latin typeface="+mn-lt"/>
                          <a:ea typeface="+mn-ea"/>
                          <a:cs typeface="Arial" charset="0"/>
                        </a:rPr>
                        <a:t>Typically up to 3 bed days can be saved per patient by offering normal birth over Caesarean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kern="1200" baseline="0" dirty="0" smtClean="0">
                          <a:solidFill>
                            <a:schemeClr val="tx1"/>
                          </a:solidFill>
                          <a:latin typeface="+mn-lt"/>
                          <a:ea typeface="+mn-ea"/>
                          <a:cs typeface="Arial" charset="0"/>
                        </a:rPr>
                        <a:t>Vaginal birth carries a significantly lower cost than Caesarean; every 1% rise in Caesarean rate costs the NHS £5m per year (excluding cost of consequent extended hospital stay)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0" kern="1200" baseline="0" dirty="0" smtClean="0">
                          <a:solidFill>
                            <a:schemeClr val="tx1"/>
                          </a:solidFill>
                          <a:latin typeface="+mn-lt"/>
                          <a:ea typeface="+mn-ea"/>
                          <a:cs typeface="Arial" charset="0"/>
                        </a:rPr>
                        <a:t>Trusts that have piloted the programme have seen significant reductions in Caesarean rate (Blackpool Victoria Hospital achieved a 20.4% reduction, for example). Moderate national targets could equate to £76.8m, or £540’000 per Trust</a:t>
                      </a: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720123">
                <a:tc>
                  <a:txBody>
                    <a:bodyPr/>
                    <a:lstStyle/>
                    <a:p>
                      <a:r>
                        <a:rPr lang="en-GB" sz="1000" b="1" dirty="0" smtClean="0">
                          <a:solidFill>
                            <a:schemeClr val="tx1"/>
                          </a:solidFill>
                          <a:latin typeface="+mj-lt"/>
                        </a:rPr>
                        <a:t>What are the key enabling factors?</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dirty="0" smtClean="0">
                          <a:solidFill>
                            <a:schemeClr val="tx1"/>
                          </a:solidFill>
                          <a:latin typeface="+mn-lt"/>
                          <a:cs typeface="Calibri" pitchFamily="34" charset="0"/>
                        </a:rPr>
                        <a:t>The healthcare</a:t>
                      </a:r>
                      <a:r>
                        <a:rPr lang="en-GB" sz="1000" baseline="0" dirty="0" smtClean="0">
                          <a:solidFill>
                            <a:schemeClr val="tx1"/>
                          </a:solidFill>
                          <a:latin typeface="+mn-lt"/>
                          <a:cs typeface="Calibri" pitchFamily="34" charset="0"/>
                        </a:rPr>
                        <a:t> professionals</a:t>
                      </a:r>
                      <a:r>
                        <a:rPr lang="en-GB" sz="1000" dirty="0" smtClean="0">
                          <a:solidFill>
                            <a:schemeClr val="tx1"/>
                          </a:solidFill>
                          <a:latin typeface="+mn-lt"/>
                          <a:cs typeface="Calibri" pitchFamily="34" charset="0"/>
                        </a:rPr>
                        <a:t> will</a:t>
                      </a:r>
                      <a:r>
                        <a:rPr lang="en-GB" sz="1000" baseline="0" dirty="0" smtClean="0">
                          <a:solidFill>
                            <a:schemeClr val="tx1"/>
                          </a:solidFill>
                          <a:latin typeface="+mn-lt"/>
                          <a:cs typeface="Calibri" pitchFamily="34" charset="0"/>
                        </a:rPr>
                        <a:t> need to open the discussion of birthing method with mothers at an early stage, especially those who have </a:t>
                      </a:r>
                      <a:r>
                        <a:rPr lang="en-GB" sz="1000" b="1" baseline="0" dirty="0" smtClean="0">
                          <a:solidFill>
                            <a:schemeClr val="tx1"/>
                          </a:solidFill>
                          <a:latin typeface="+mn-lt"/>
                          <a:cs typeface="Calibri" pitchFamily="34" charset="0"/>
                        </a:rPr>
                        <a:t>previously had a Caesarean </a:t>
                      </a:r>
                      <a:r>
                        <a:rPr lang="en-GB" sz="1000" baseline="0" dirty="0" smtClean="0">
                          <a:solidFill>
                            <a:schemeClr val="tx1"/>
                          </a:solidFill>
                          <a:latin typeface="+mn-lt"/>
                          <a:cs typeface="Calibri" pitchFamily="34" charset="0"/>
                        </a:rPr>
                        <a:t>and are statistically likely to do so again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aseline="0" dirty="0" smtClean="0">
                          <a:solidFill>
                            <a:schemeClr val="tx1"/>
                          </a:solidFill>
                          <a:latin typeface="+mn-lt"/>
                          <a:cs typeface="Calibri" pitchFamily="34" charset="0"/>
                        </a:rPr>
                        <a:t>Sending the </a:t>
                      </a:r>
                      <a:r>
                        <a:rPr lang="en-GB" sz="1000" b="1" baseline="0" dirty="0" smtClean="0">
                          <a:solidFill>
                            <a:schemeClr val="tx1"/>
                          </a:solidFill>
                          <a:latin typeface="+mn-lt"/>
                          <a:cs typeface="Calibri" pitchFamily="34" charset="0"/>
                        </a:rPr>
                        <a:t>right message to junior doctors </a:t>
                      </a:r>
                      <a:r>
                        <a:rPr lang="en-GB" sz="1000" baseline="0" dirty="0" smtClean="0">
                          <a:solidFill>
                            <a:schemeClr val="tx1"/>
                          </a:solidFill>
                          <a:latin typeface="+mn-lt"/>
                          <a:cs typeface="Calibri" pitchFamily="34" charset="0"/>
                        </a:rPr>
                        <a:t>is key; some obstetric professionals have suggested that mentoring from senior midwives when consultants may not be available could help improve confidence and reduce Caesarean rates</a:t>
                      </a:r>
                      <a:endParaRPr lang="en-GB" sz="1000" dirty="0" smtClean="0">
                        <a:solidFill>
                          <a:schemeClr val="tx1"/>
                        </a:solidFill>
                        <a:latin typeface="+mn-lt"/>
                        <a:cs typeface="Calibri" pitchFamily="34"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1213770">
                <a:tc>
                  <a:txBody>
                    <a:bodyPr/>
                    <a:lstStyle/>
                    <a:p>
                      <a:r>
                        <a:rPr lang="en-GB" sz="1000" b="1" dirty="0" smtClean="0">
                          <a:solidFill>
                            <a:schemeClr val="tx1"/>
                          </a:solidFill>
                          <a:latin typeface="+mj-lt"/>
                        </a:rPr>
                        <a:t>What are the potential barriers?</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dirty="0" smtClean="0">
                          <a:solidFill>
                            <a:schemeClr val="tx1"/>
                          </a:solidFill>
                          <a:latin typeface="+mn-lt"/>
                          <a:cs typeface="Calibri" pitchFamily="34" charset="0"/>
                        </a:rPr>
                        <a:t>Lack of available staff</a:t>
                      </a:r>
                      <a:r>
                        <a:rPr lang="en-GB" sz="1000" dirty="0" smtClean="0">
                          <a:solidFill>
                            <a:schemeClr val="tx1"/>
                          </a:solidFill>
                          <a:latin typeface="+mn-lt"/>
                          <a:cs typeface="Calibri" pitchFamily="34" charset="0"/>
                        </a:rPr>
                        <a:t>, as the system needs to be adequately staffed in order to offer the appropriate level of discussion to midwives, doctors</a:t>
                      </a:r>
                      <a:r>
                        <a:rPr lang="en-GB" sz="1000" baseline="0" dirty="0" smtClean="0">
                          <a:solidFill>
                            <a:schemeClr val="tx1"/>
                          </a:solidFill>
                          <a:latin typeface="+mn-lt"/>
                          <a:cs typeface="Calibri" pitchFamily="34" charset="0"/>
                        </a:rPr>
                        <a:t> </a:t>
                      </a:r>
                      <a:r>
                        <a:rPr lang="en-GB" sz="1000" dirty="0" smtClean="0">
                          <a:solidFill>
                            <a:schemeClr val="tx1"/>
                          </a:solidFill>
                          <a:latin typeface="+mn-lt"/>
                          <a:cs typeface="Calibri" pitchFamily="34" charset="0"/>
                        </a:rPr>
                        <a:t>and patients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smtClean="0">
                          <a:solidFill>
                            <a:schemeClr val="tx1"/>
                          </a:solidFill>
                          <a:latin typeface="+mn-lt"/>
                          <a:cs typeface="Calibri" pitchFamily="34" charset="0"/>
                        </a:rPr>
                        <a:t>Reluctance of clinical staff to </a:t>
                      </a:r>
                      <a:r>
                        <a:rPr lang="en-GB" sz="1000" b="1" dirty="0" smtClean="0">
                          <a:solidFill>
                            <a:schemeClr val="tx1"/>
                          </a:solidFill>
                          <a:latin typeface="+mn-lt"/>
                          <a:cs typeface="Calibri" pitchFamily="34" charset="0"/>
                        </a:rPr>
                        <a:t>change</a:t>
                      </a:r>
                      <a:r>
                        <a:rPr lang="en-GB" sz="1000" b="1" baseline="0" dirty="0" smtClean="0">
                          <a:solidFill>
                            <a:schemeClr val="tx1"/>
                          </a:solidFill>
                          <a:latin typeface="+mn-lt"/>
                          <a:cs typeface="Calibri" pitchFamily="34" charset="0"/>
                        </a:rPr>
                        <a:t> working behaviour</a:t>
                      </a:r>
                      <a:r>
                        <a:rPr lang="en-GB" sz="1000" baseline="0" dirty="0" smtClean="0">
                          <a:solidFill>
                            <a:schemeClr val="tx1"/>
                          </a:solidFill>
                          <a:latin typeface="+mn-lt"/>
                          <a:cs typeface="Calibri" pitchFamily="34" charset="0"/>
                        </a:rPr>
                        <a:t>. Clear guidance will need to be given to overcome a ‘better safe than sorry’ approach to Caesareans – especially given that, in most cases, unnecessary Caesareans are a higher-risk alternative to vaginal birth </a:t>
                      </a:r>
                      <a:r>
                        <a:rPr lang="en-GB" sz="1000" dirty="0" smtClean="0">
                          <a:solidFill>
                            <a:schemeClr val="tx1"/>
                          </a:solidFill>
                          <a:latin typeface="+mn-lt"/>
                          <a:cs typeface="Calibri" pitchFamily="34" charset="0"/>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smtClean="0">
                          <a:solidFill>
                            <a:schemeClr val="tx1"/>
                          </a:solidFill>
                          <a:latin typeface="+mn-lt"/>
                          <a:cs typeface="Calibri" pitchFamily="34" charset="0"/>
                        </a:rPr>
                        <a:t>Perception</a:t>
                      </a:r>
                      <a:r>
                        <a:rPr lang="en-GB" sz="1000" baseline="0" dirty="0" smtClean="0">
                          <a:solidFill>
                            <a:schemeClr val="tx1"/>
                          </a:solidFill>
                          <a:latin typeface="+mn-lt"/>
                          <a:cs typeface="Calibri" pitchFamily="34" charset="0"/>
                        </a:rPr>
                        <a:t> among mothers than Caesarean is a solution offering </a:t>
                      </a:r>
                      <a:r>
                        <a:rPr lang="en-GB" sz="1000" b="1" baseline="0" dirty="0" smtClean="0">
                          <a:solidFill>
                            <a:schemeClr val="tx1"/>
                          </a:solidFill>
                          <a:latin typeface="+mn-lt"/>
                          <a:cs typeface="Calibri" pitchFamily="34" charset="0"/>
                        </a:rPr>
                        <a:t>less problematic delivery</a:t>
                      </a:r>
                      <a:r>
                        <a:rPr lang="en-GB" sz="1000" baseline="0" dirty="0" smtClean="0">
                          <a:solidFill>
                            <a:schemeClr val="tx1"/>
                          </a:solidFill>
                          <a:latin typeface="+mn-lt"/>
                          <a:cs typeface="Calibri" pitchFamily="34" charset="0"/>
                        </a:rPr>
                        <a:t>. Again, this will need to be built into the guidance offered to ensure that patients can make an informed choice on the safest and most appropriate option (likely to be vaginal birth in the majority of low-risk cases)</a:t>
                      </a:r>
                      <a:endParaRPr lang="en-GB" sz="1000" dirty="0" smtClean="0">
                        <a:solidFill>
                          <a:schemeClr val="tx1"/>
                        </a:solidFill>
                        <a:latin typeface="+mn-lt"/>
                        <a:cs typeface="Calibri" pitchFamily="34"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r>
            </a:tbl>
          </a:graphicData>
        </a:graphic>
      </p:graphicFrame>
      <p:sp>
        <p:nvSpPr>
          <p:cNvPr id="10" name="Rectangle 9"/>
          <p:cNvSpPr/>
          <p:nvPr/>
        </p:nvSpPr>
        <p:spPr>
          <a:xfrm>
            <a:off x="358775" y="6423719"/>
            <a:ext cx="8393945" cy="461665"/>
          </a:xfrm>
          <a:prstGeom prst="rect">
            <a:avLst/>
          </a:prstGeom>
        </p:spPr>
        <p:txBody>
          <a:bodyPr wrap="square">
            <a:spAutoFit/>
          </a:bodyPr>
          <a:lstStyle/>
          <a:p>
            <a:r>
              <a:rPr lang="en-GB" sz="800" b="1" dirty="0">
                <a:solidFill>
                  <a:prstClr val="black"/>
                </a:solidFill>
              </a:rPr>
              <a:t>Source: </a:t>
            </a:r>
            <a:r>
              <a:rPr lang="en-GB" sz="800" dirty="0">
                <a:solidFill>
                  <a:prstClr val="black"/>
                </a:solidFill>
              </a:rPr>
              <a:t>NHS Institute for Innovation and Improvement, ‘Toolkit for reducing Caesarean section rates’ (April 2008); Alex Smith and Anna Dixon, ‘Health care professionals’ views about safety in maternity services’ (The King’s Fund, 2008); NHS Institute for Innovation and </a:t>
            </a:r>
            <a:r>
              <a:rPr lang="en-GB" sz="800" dirty="0" smtClean="0">
                <a:solidFill>
                  <a:prstClr val="black"/>
                </a:solidFill>
              </a:rPr>
              <a:t>Improvement, ‘Promoting </a:t>
            </a:r>
            <a:r>
              <a:rPr lang="en-GB" sz="800" dirty="0">
                <a:solidFill>
                  <a:prstClr val="black"/>
                </a:solidFill>
              </a:rPr>
              <a:t>normal birth</a:t>
            </a:r>
            <a:r>
              <a:rPr lang="en-GB" sz="800" dirty="0" smtClean="0">
                <a:solidFill>
                  <a:prstClr val="black"/>
                </a:solidFill>
              </a:rPr>
              <a:t>’</a:t>
            </a:r>
            <a:r>
              <a:rPr lang="en-GB" sz="800" dirty="0">
                <a:solidFill>
                  <a:prstClr val="black"/>
                </a:solidFill>
              </a:rPr>
              <a:t> (2009</a:t>
            </a:r>
            <a:r>
              <a:rPr lang="en-GB" sz="800" dirty="0" smtClean="0">
                <a:solidFill>
                  <a:prstClr val="black"/>
                </a:solidFill>
              </a:rPr>
              <a:t>), </a:t>
            </a:r>
            <a:r>
              <a:rPr lang="en-GB" sz="800" dirty="0">
                <a:solidFill>
                  <a:prstClr val="black"/>
                </a:solidFill>
              </a:rPr>
              <a:t>http://</a:t>
            </a:r>
            <a:r>
              <a:rPr lang="en-GB" sz="800" dirty="0" smtClean="0">
                <a:solidFill>
                  <a:prstClr val="black"/>
                </a:solidFill>
              </a:rPr>
              <a:t>www.institute.nhs.uk/index2.php?option=com_content&amp;task=view&amp;id=3360&amp;pop=1&amp;page=0&amp;Itemid=3842 (accessed November 2013)</a:t>
            </a:r>
            <a:endParaRPr lang="en-GB" sz="800" dirty="0">
              <a:solidFill>
                <a:prstClr val="black"/>
              </a:solidFill>
            </a:endParaRPr>
          </a:p>
        </p:txBody>
      </p:sp>
      <p:pic>
        <p:nvPicPr>
          <p:cNvPr id="9" name="Picture 8" descr="\\Cagmasrv1\sso$\Gestion_Deloitte\Global_Brand\- Templates\Icons\Iconography Deloitte\Icon_People_woman_MBlue.png"/>
          <p:cNvPicPr>
            <a:picLocks noChangeAspect="1" noChangeArrowheads="1"/>
          </p:cNvPicPr>
          <p:nvPr/>
        </p:nvPicPr>
        <p:blipFill>
          <a:blip r:embed="rId7" cstate="print">
            <a:duotone>
              <a:prstClr val="black"/>
              <a:schemeClr val="accent6">
                <a:tint val="45000"/>
                <a:satMod val="400000"/>
              </a:schemeClr>
            </a:duotone>
            <a:extLst>
              <a:ext uri="{BEBA8EAE-BF5A-486C-A8C5-ECC9F3942E4B}">
                <a14:imgProps xmlns:a14="http://schemas.microsoft.com/office/drawing/2010/main">
                  <a14:imgLayer r:embed="rId8">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2603" y="36017"/>
            <a:ext cx="242631" cy="403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5946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41944134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036"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120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a:t>Key leads and further reading: </a:t>
            </a:r>
            <a:r>
              <a:rPr lang="en-GB" dirty="0" smtClean="0"/>
              <a:t>Unnecessary Caesareans</a:t>
            </a:r>
            <a:endParaRPr lang="en-GB" sz="2000" dirty="0"/>
          </a:p>
        </p:txBody>
      </p:sp>
      <p:sp>
        <p:nvSpPr>
          <p:cNvPr id="17"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84</a:t>
            </a:fld>
            <a:endParaRPr lang="en-GB" dirty="0">
              <a:solidFill>
                <a:prstClr val="black"/>
              </a:solidFill>
            </a:endParaRPr>
          </a:p>
        </p:txBody>
      </p:sp>
      <p:pic>
        <p:nvPicPr>
          <p:cNvPr id="11" name="Picture 6" descr="\\Cagmasrv1\sso$\Gestion_Deloitte\Global_Brand\- Templates\Icons\Iconography Deloitte\Icons Color Library\Icon_Book_LBLu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603" y="1481889"/>
            <a:ext cx="502841" cy="4565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55199" y="1459090"/>
            <a:ext cx="8152358" cy="175388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200" b="1" dirty="0" smtClean="0">
                <a:solidFill>
                  <a:prstClr val="black"/>
                </a:solidFill>
              </a:rPr>
              <a:t>Further reading</a:t>
            </a:r>
          </a:p>
          <a:p>
            <a:pPr>
              <a:spcAft>
                <a:spcPts val="600"/>
              </a:spcAft>
            </a:pPr>
            <a:r>
              <a:rPr lang="en-GB" sz="1200" dirty="0" smtClean="0">
                <a:solidFill>
                  <a:prstClr val="black"/>
                </a:solidFill>
              </a:rPr>
              <a:t>To help you read around this intervention, we have assembled a list of the literature that we found most useful: </a:t>
            </a:r>
          </a:p>
          <a:p>
            <a:pPr marL="171450" indent="-171450">
              <a:spcAft>
                <a:spcPts val="600"/>
              </a:spcAft>
              <a:buFont typeface="Arial" panose="020B0604020202020204" pitchFamily="34" charset="0"/>
              <a:buChar char="•"/>
            </a:pPr>
            <a:r>
              <a:rPr lang="en-GB" sz="1200" dirty="0" smtClean="0">
                <a:solidFill>
                  <a:prstClr val="black"/>
                </a:solidFill>
              </a:rPr>
              <a:t>NHS Institute for Innovation and Improvement, ‘Toolkit for reducing Caesarean section rates’ (April 2008)</a:t>
            </a:r>
          </a:p>
          <a:p>
            <a:pPr marL="171450" indent="-171450">
              <a:spcAft>
                <a:spcPts val="600"/>
              </a:spcAft>
              <a:buFont typeface="Arial" panose="020B0604020202020204" pitchFamily="34" charset="0"/>
              <a:buChar char="•"/>
            </a:pPr>
            <a:r>
              <a:rPr lang="en-GB" sz="1200" dirty="0" smtClean="0">
                <a:solidFill>
                  <a:prstClr val="black"/>
                </a:solidFill>
              </a:rPr>
              <a:t>Caesarean section clinical guidance, NICE (2004)</a:t>
            </a:r>
          </a:p>
          <a:p>
            <a:pPr marL="171450" indent="-171450">
              <a:spcAft>
                <a:spcPts val="600"/>
              </a:spcAft>
              <a:buFont typeface="Arial" panose="020B0604020202020204" pitchFamily="34" charset="0"/>
              <a:buChar char="•"/>
            </a:pPr>
            <a:r>
              <a:rPr lang="en-GB" sz="1200" dirty="0" smtClean="0">
                <a:solidFill>
                  <a:prstClr val="black"/>
                </a:solidFill>
              </a:rPr>
              <a:t>‘Maternity Matters: Choice, access and continuity of care in a safe service’, Department of Health (2007)</a:t>
            </a:r>
          </a:p>
          <a:p>
            <a:pPr marL="171450" indent="-171450">
              <a:spcAft>
                <a:spcPts val="600"/>
              </a:spcAft>
              <a:buFont typeface="Arial" panose="020B0604020202020204" pitchFamily="34" charset="0"/>
              <a:buChar char="•"/>
            </a:pPr>
            <a:r>
              <a:rPr lang="en-GB" sz="1200" dirty="0" smtClean="0">
                <a:solidFill>
                  <a:prstClr val="black"/>
                </a:solidFill>
              </a:rPr>
              <a:t>Alex Smith and Anna Dixon, ‘Health care professionals’ views about safety in maternity services’ (The King’s Fund, 2008)</a:t>
            </a:r>
          </a:p>
          <a:p>
            <a:pPr>
              <a:spcAft>
                <a:spcPts val="600"/>
              </a:spcAft>
            </a:pPr>
            <a:endParaRPr lang="en-GB" sz="1200" dirty="0" smtClean="0">
              <a:solidFill>
                <a:prstClr val="black"/>
              </a:solidFill>
            </a:endParaRPr>
          </a:p>
          <a:p>
            <a:pPr marL="171450" indent="-171450">
              <a:buFont typeface="Arial" pitchFamily="34" charset="0"/>
              <a:buChar char="•"/>
              <a:defRPr/>
            </a:pPr>
            <a:endParaRPr lang="en-GB" sz="1200" dirty="0">
              <a:solidFill>
                <a:prstClr val="black"/>
              </a:solidFill>
            </a:endParaRPr>
          </a:p>
          <a:p>
            <a:endParaRPr lang="en-GB" dirty="0">
              <a:solidFill>
                <a:prstClr val="black"/>
              </a:solidFill>
            </a:endParaRPr>
          </a:p>
        </p:txBody>
      </p:sp>
      <p:pic>
        <p:nvPicPr>
          <p:cNvPr id="12" name="Picture 11" descr="\\Cagmasrv1\sso$\Gestion_Deloitte\Global_Brand\- Templates\Icons\Iconography Deloitte\Icon_People_woman_MBlue.png"/>
          <p:cNvPicPr>
            <a:picLocks noChangeAspect="1" noChangeArrowheads="1"/>
          </p:cNvPicPr>
          <p:nvPr/>
        </p:nvPicPr>
        <p:blipFill>
          <a:blip r:embed="rId9" cstate="print">
            <a:duotone>
              <a:prstClr val="black"/>
              <a:schemeClr val="accent6">
                <a:tint val="45000"/>
                <a:satMod val="400000"/>
              </a:schemeClr>
            </a:duotone>
            <a:extLst>
              <a:ext uri="{BEBA8EAE-BF5A-486C-A8C5-ECC9F3942E4B}">
                <a14:imgProps xmlns:a14="http://schemas.microsoft.com/office/drawing/2010/main">
                  <a14:imgLayer r:embed="rId10">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2603" y="36017"/>
            <a:ext cx="242631" cy="403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505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41460376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061"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120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The early adopter interventions</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85</a:t>
            </a:fld>
            <a:endParaRPr lang="en-GB" dirty="0">
              <a:solidFill>
                <a:prstClr val="black"/>
              </a:solidFill>
            </a:endParaRPr>
          </a:p>
        </p:txBody>
      </p:sp>
      <p:sp>
        <p:nvSpPr>
          <p:cNvPr id="94" name="TextBox 93"/>
          <p:cNvSpPr txBox="1"/>
          <p:nvPr/>
        </p:nvSpPr>
        <p:spPr>
          <a:xfrm>
            <a:off x="968991" y="1077505"/>
            <a:ext cx="8044380" cy="5093702"/>
          </a:xfrm>
          <a:prstGeom prst="rect">
            <a:avLst/>
          </a:prstGeom>
          <a:noFill/>
        </p:spPr>
        <p:txBody>
          <a:bodyPr wrap="square" lIns="0" tIns="0" rIns="0" bIns="0" rtlCol="0">
            <a:spAutoFit/>
          </a:bodyPr>
          <a:lstStyle/>
          <a:p>
            <a:pPr marL="180975" indent="-180975">
              <a:spcAft>
                <a:spcPts val="300"/>
              </a:spcAft>
              <a:buAutoNum type="arabicPeriod"/>
              <a:defRPr/>
            </a:pPr>
            <a:r>
              <a:rPr lang="en-GB" sz="1200" b="1" dirty="0">
                <a:solidFill>
                  <a:srgbClr val="FFFFFF">
                    <a:lumMod val="75000"/>
                  </a:srgbClr>
                </a:solidFill>
              </a:rPr>
              <a:t>Cancer screening programme</a:t>
            </a:r>
            <a:endParaRPr lang="en-US" sz="1200" b="1" dirty="0">
              <a:solidFill>
                <a:srgbClr val="FFFFFF">
                  <a:lumMod val="75000"/>
                </a:srgbClr>
              </a:solidFill>
            </a:endParaRPr>
          </a:p>
          <a:p>
            <a:pPr>
              <a:spcAft>
                <a:spcPts val="300"/>
              </a:spcAft>
              <a:defRPr/>
            </a:pPr>
            <a:endParaRPr lang="en-US" sz="1200" b="1" dirty="0" smtClean="0">
              <a:solidFill>
                <a:srgbClr val="FFFFFF">
                  <a:lumMod val="75000"/>
                </a:srgbClr>
              </a:solidFill>
            </a:endParaRPr>
          </a:p>
          <a:p>
            <a:pPr>
              <a:spcAft>
                <a:spcPts val="300"/>
              </a:spcAft>
              <a:defRPr/>
            </a:pPr>
            <a:r>
              <a:rPr lang="en-US" sz="1200" b="1" dirty="0" smtClean="0">
                <a:solidFill>
                  <a:srgbClr val="FFFFFF">
                    <a:lumMod val="75000"/>
                  </a:srgbClr>
                </a:solidFill>
              </a:rPr>
              <a:t>2. GP </a:t>
            </a:r>
            <a:r>
              <a:rPr lang="en-US" sz="1200" b="1" dirty="0" err="1" smtClean="0">
                <a:solidFill>
                  <a:srgbClr val="FFFFFF">
                    <a:lumMod val="75000"/>
                  </a:srgbClr>
                </a:solidFill>
              </a:rPr>
              <a:t>tele</a:t>
            </a:r>
            <a:r>
              <a:rPr lang="en-US" sz="1200" b="1" dirty="0" smtClean="0">
                <a:solidFill>
                  <a:srgbClr val="FFFFFF">
                    <a:lumMod val="75000"/>
                  </a:srgbClr>
                </a:solidFill>
              </a:rPr>
              <a:t>-consultation</a:t>
            </a:r>
            <a:endParaRPr lang="en-US" sz="1200" b="1" dirty="0">
              <a:solidFill>
                <a:srgbClr val="FFFFFF">
                  <a:lumMod val="75000"/>
                </a:srgbClr>
              </a:solidFill>
            </a:endParaRPr>
          </a:p>
          <a:p>
            <a:pPr>
              <a:spcAft>
                <a:spcPts val="300"/>
              </a:spcAft>
              <a:defRPr/>
            </a:pPr>
            <a:endParaRPr lang="en-US" sz="1200" b="1" dirty="0">
              <a:solidFill>
                <a:srgbClr val="FFFFFF">
                  <a:lumMod val="75000"/>
                </a:srgbClr>
              </a:solidFill>
            </a:endParaRPr>
          </a:p>
          <a:p>
            <a:pPr>
              <a:spcAft>
                <a:spcPts val="300"/>
              </a:spcAft>
            </a:pPr>
            <a:r>
              <a:rPr lang="en-GB" sz="1200" b="1" dirty="0" smtClean="0">
                <a:solidFill>
                  <a:srgbClr val="FFFFFF">
                    <a:lumMod val="75000"/>
                  </a:srgbClr>
                </a:solidFill>
                <a:cs typeface="Arial" charset="0"/>
              </a:rPr>
              <a:t>3. </a:t>
            </a:r>
            <a:r>
              <a:rPr lang="en-GB" sz="1200" b="1" dirty="0">
                <a:solidFill>
                  <a:srgbClr val="FFFFFF">
                    <a:lumMod val="75000"/>
                  </a:srgbClr>
                </a:solidFill>
                <a:cs typeface="Arial" charset="0"/>
              </a:rPr>
              <a:t>Medicines o</a:t>
            </a:r>
            <a:r>
              <a:rPr lang="en-GB" sz="1200" b="1" dirty="0" smtClean="0">
                <a:solidFill>
                  <a:srgbClr val="FFFFFF">
                    <a:lumMod val="75000"/>
                  </a:srgbClr>
                </a:solidFill>
                <a:cs typeface="Arial" charset="0"/>
              </a:rPr>
              <a:t>ptimisation</a:t>
            </a:r>
            <a:endParaRPr lang="en-GB" sz="1200" b="1" dirty="0">
              <a:solidFill>
                <a:srgbClr val="FFFFFF">
                  <a:lumMod val="75000"/>
                </a:srgbClr>
              </a:solidFill>
              <a:cs typeface="Arial" charset="0"/>
            </a:endParaRP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4. </a:t>
            </a:r>
            <a:r>
              <a:rPr lang="en-GB" sz="1200" b="1" dirty="0">
                <a:solidFill>
                  <a:srgbClr val="FFFFFF">
                    <a:lumMod val="75000"/>
                  </a:srgbClr>
                </a:solidFill>
              </a:rPr>
              <a:t>Safe and appropriate use of medicines </a:t>
            </a:r>
            <a:endParaRPr lang="en-US" sz="1200" b="1" dirty="0">
              <a:solidFill>
                <a:srgbClr val="FFFFFF">
                  <a:lumMod val="75000"/>
                </a:srgbClr>
              </a:solidFill>
            </a:endParaRP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5. </a:t>
            </a:r>
            <a:r>
              <a:rPr lang="en-US" sz="1200" b="1" dirty="0">
                <a:solidFill>
                  <a:srgbClr val="FFFFFF">
                    <a:lumMod val="75000"/>
                  </a:srgbClr>
                </a:solidFill>
              </a:rPr>
              <a:t>Acute </a:t>
            </a:r>
            <a:r>
              <a:rPr lang="en-US" sz="1200" b="1" dirty="0" smtClean="0">
                <a:solidFill>
                  <a:srgbClr val="FFFFFF">
                    <a:lumMod val="75000"/>
                  </a:srgbClr>
                </a:solidFill>
              </a:rPr>
              <a:t>visiting </a:t>
            </a:r>
            <a:r>
              <a:rPr lang="en-US" sz="1200" b="1" dirty="0">
                <a:solidFill>
                  <a:srgbClr val="FFFFFF">
                    <a:lumMod val="75000"/>
                  </a:srgbClr>
                </a:solidFill>
              </a:rPr>
              <a:t>s</a:t>
            </a:r>
            <a:r>
              <a:rPr lang="en-US" sz="1200" b="1" dirty="0" smtClean="0">
                <a:solidFill>
                  <a:srgbClr val="FFFFFF">
                    <a:lumMod val="75000"/>
                  </a:srgbClr>
                </a:solidFill>
              </a:rPr>
              <a:t>ervice </a:t>
            </a: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6. Reducing urgent care demand</a:t>
            </a:r>
            <a:endParaRPr lang="en-US" sz="1200" b="1" dirty="0">
              <a:solidFill>
                <a:srgbClr val="FFFFFF">
                  <a:lumMod val="75000"/>
                </a:srgbClr>
              </a:solidFill>
            </a:endParaRP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7. </a:t>
            </a:r>
            <a:r>
              <a:rPr lang="en-GB" sz="1200" b="1" dirty="0">
                <a:solidFill>
                  <a:srgbClr val="FFFFFF">
                    <a:lumMod val="75000"/>
                  </a:srgbClr>
                </a:solidFill>
              </a:rPr>
              <a:t>24-hour asthma services for children and young people</a:t>
            </a: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8. </a:t>
            </a:r>
            <a:r>
              <a:rPr lang="en-US" sz="1200" b="1" dirty="0">
                <a:solidFill>
                  <a:srgbClr val="FFFFFF">
                    <a:lumMod val="75000"/>
                  </a:srgbClr>
                </a:solidFill>
              </a:rPr>
              <a:t>Service </a:t>
            </a:r>
            <a:r>
              <a:rPr lang="en-US" sz="1200" b="1" dirty="0" smtClean="0">
                <a:solidFill>
                  <a:srgbClr val="FFFFFF">
                    <a:lumMod val="75000"/>
                  </a:srgbClr>
                </a:solidFill>
              </a:rPr>
              <a:t>user </a:t>
            </a:r>
            <a:r>
              <a:rPr lang="en-US" sz="1200" b="1" dirty="0">
                <a:solidFill>
                  <a:srgbClr val="FFFFFF">
                    <a:lumMod val="75000"/>
                  </a:srgbClr>
                </a:solidFill>
              </a:rPr>
              <a:t>n</a:t>
            </a:r>
            <a:r>
              <a:rPr lang="en-US" sz="1200" b="1" dirty="0" smtClean="0">
                <a:solidFill>
                  <a:srgbClr val="FFFFFF">
                    <a:lumMod val="75000"/>
                  </a:srgbClr>
                </a:solidFill>
              </a:rPr>
              <a:t>etwork</a:t>
            </a: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9. Reducing elective Caesarean section</a:t>
            </a:r>
            <a:endParaRPr lang="en-US" sz="1200" b="1" dirty="0">
              <a:solidFill>
                <a:srgbClr val="FFFFFF">
                  <a:lumMod val="75000"/>
                </a:srgbClr>
              </a:solidFill>
            </a:endParaRPr>
          </a:p>
          <a:p>
            <a:pPr>
              <a:spcAft>
                <a:spcPts val="300"/>
              </a:spcAft>
              <a:defRPr/>
            </a:pPr>
            <a:endParaRPr lang="en-US" sz="1200" b="1" dirty="0">
              <a:solidFill>
                <a:srgbClr val="FFFFFF">
                  <a:lumMod val="75000"/>
                </a:srgbClr>
              </a:solidFill>
            </a:endParaRPr>
          </a:p>
          <a:p>
            <a:pPr>
              <a:spcAft>
                <a:spcPts val="300"/>
              </a:spcAft>
            </a:pPr>
            <a:r>
              <a:rPr lang="en-GB" sz="1200" b="1" dirty="0">
                <a:solidFill>
                  <a:srgbClr val="00ADC6"/>
                </a:solidFill>
              </a:rPr>
              <a:t>10. Acute stroke services</a:t>
            </a: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11. </a:t>
            </a:r>
            <a:r>
              <a:rPr lang="en-GB" sz="1200" b="1" dirty="0">
                <a:solidFill>
                  <a:srgbClr val="FFFFFF">
                    <a:lumMod val="75000"/>
                  </a:srgbClr>
                </a:solidFill>
                <a:cs typeface="Arial" charset="0"/>
              </a:rPr>
              <a:t>Integration of health and social care for older people</a:t>
            </a:r>
          </a:p>
          <a:p>
            <a:pPr>
              <a:spcAft>
                <a:spcPts val="300"/>
              </a:spcAft>
              <a:defRPr/>
            </a:pPr>
            <a:endParaRPr lang="en-GB" sz="1200" b="1" dirty="0">
              <a:solidFill>
                <a:srgbClr val="FFFFFF">
                  <a:lumMod val="75000"/>
                </a:srgbClr>
              </a:solidFill>
              <a:cs typeface="Arial" charset="0"/>
            </a:endParaRPr>
          </a:p>
          <a:p>
            <a:pPr>
              <a:spcAft>
                <a:spcPts val="300"/>
              </a:spcAft>
              <a:defRPr/>
            </a:pPr>
            <a:r>
              <a:rPr lang="en-GB" sz="1200" b="1" dirty="0" smtClean="0">
                <a:solidFill>
                  <a:srgbClr val="FFFFFF">
                    <a:lumMod val="75000"/>
                  </a:srgbClr>
                </a:solidFill>
                <a:cs typeface="Arial" charset="0"/>
              </a:rPr>
              <a:t>12. </a:t>
            </a:r>
            <a:r>
              <a:rPr lang="en-GB" sz="1200" b="1" dirty="0">
                <a:solidFill>
                  <a:srgbClr val="FFFFFF">
                    <a:lumMod val="75000"/>
                  </a:srgbClr>
                </a:solidFill>
              </a:rPr>
              <a:t>Electronic Palliative Care Coordination Systems (</a:t>
            </a:r>
            <a:r>
              <a:rPr lang="en-GB" sz="1200" b="1" dirty="0" err="1">
                <a:solidFill>
                  <a:srgbClr val="FFFFFF">
                    <a:lumMod val="75000"/>
                  </a:srgbClr>
                </a:solidFill>
              </a:rPr>
              <a:t>EPaCCS</a:t>
            </a:r>
            <a:r>
              <a:rPr lang="en-GB" sz="1200" b="1" dirty="0">
                <a:solidFill>
                  <a:srgbClr val="FFFFFF">
                    <a:lumMod val="75000"/>
                  </a:srgbClr>
                </a:solidFill>
              </a:rPr>
              <a:t>)</a:t>
            </a:r>
          </a:p>
        </p:txBody>
      </p:sp>
      <p:pic>
        <p:nvPicPr>
          <p:cNvPr id="25" name="Picture 4" descr="\\Cagmasrv1\sso$\Gestion_Deloitte\Global_Brand\- Templates\Icons\Iconography Deloitte\Icon_DNA_LBlue.png"/>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9446" y="1016188"/>
            <a:ext cx="172185" cy="32583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Cagmasrv1\sso$\Gestion_Deloitte\Global_Brand\- Templates\Icons\Iconography Deloitte\Icon_Magnifying_glass_Green.png"/>
          <p:cNvPicPr>
            <a:picLocks noChangeAspect="1" noChangeArrowheads="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6423" y="1934759"/>
            <a:ext cx="258230" cy="25823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agmasrv1\sso$\Gestion_Deloitte\Global_Brand\- Templates\Icons\Iconography Deloitte\Icon_Computer_chip_Blue.png"/>
          <p:cNvPicPr>
            <a:picLocks noChangeAspect="1" noChangeArrowheads="1"/>
          </p:cNvPicPr>
          <p:nvPr/>
        </p:nvPicPr>
        <p:blipFill>
          <a:blip r:embed="rId10" cstate="print">
            <a:lum bright="70000" contrast="-7000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24096" y="2399100"/>
            <a:ext cx="282885" cy="19686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Cagmasrv1\sso$\Gestion_Deloitte\Global_Brand\- Templates\Icons\Iconography Deloitte\Icon_Scooter_Green.png"/>
          <p:cNvPicPr>
            <a:picLocks noChangeAspect="1" noChangeArrowheads="1"/>
          </p:cNvPicPr>
          <p:nvPr/>
        </p:nvPicPr>
        <p:blipFill>
          <a:blip r:embed="rId1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4268" y="2825908"/>
            <a:ext cx="322541" cy="21005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Cagmasrv1\sso$\Gestion_Deloitte\Global_Brand\- Templates\Icons\Iconography Deloitte\Icon_Clock_DarkGreen.png"/>
          <p:cNvPicPr>
            <a:picLocks noChangeAspect="1" noChangeArrowheads="1"/>
          </p:cNvPicPr>
          <p:nvPr/>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9076" y="3706702"/>
            <a:ext cx="232925" cy="23292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1" descr="C:\Users\jsauvageau\Desktop\Untitled-2.png"/>
          <p:cNvPicPr>
            <a:picLocks noChangeAspect="1" noChangeArrowheads="1"/>
          </p:cNvPicPr>
          <p:nvPr/>
        </p:nvPicPr>
        <p:blipFill>
          <a:blip r:embed="rId1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6684" y="4150761"/>
            <a:ext cx="237708" cy="2139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agmasrv1\sso$\Gestion_Deloitte\Global_Brand\- Templates\Icons\Iconography Deloitte\Icon_Ambulance_LGreen.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16858" y="5063708"/>
            <a:ext cx="297360" cy="20582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1" descr="C:\Users\jsauvageau\Desktop\1.png"/>
          <p:cNvPicPr>
            <a:picLocks noChangeAspect="1" noChangeArrowheads="1"/>
          </p:cNvPicPr>
          <p:nvPr/>
        </p:nvPicPr>
        <p:blipFill>
          <a:blip r:embed="rId1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1471" y="5487293"/>
            <a:ext cx="228135" cy="25713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3" descr="C:\Users\jsauvageau\Desktop\3.png"/>
          <p:cNvPicPr>
            <a:picLocks noChangeAspect="1" noChangeArrowheads="1"/>
          </p:cNvPicPr>
          <p:nvPr/>
        </p:nvPicPr>
        <p:blipFill>
          <a:blip r:embed="rId1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5541" y="5931728"/>
            <a:ext cx="279995" cy="23367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3" descr="C:\Users\jsauvageau\Desktop\4.png"/>
          <p:cNvPicPr>
            <a:picLocks noChangeAspect="1" noChangeArrowheads="1"/>
          </p:cNvPicPr>
          <p:nvPr/>
        </p:nvPicPr>
        <p:blipFill>
          <a:blip r:embed="rId1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337" y="1520409"/>
            <a:ext cx="216403" cy="2164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Cagmasrv1\sso$\Gestion_Deloitte\Global_Brand\- Templates\Icons\Iconography Deloitte\Icon_Traffic_signal_LGreen.png"/>
          <p:cNvPicPr>
            <a:picLocks noChangeArrowheads="1"/>
          </p:cNvPicPr>
          <p:nvPr/>
        </p:nvPicPr>
        <p:blipFill>
          <a:blip r:embed="rId19" cstate="print">
            <a:duotone>
              <a:schemeClr val="accent3">
                <a:shade val="45000"/>
                <a:satMod val="135000"/>
              </a:schemeClr>
              <a:prstClr val="white"/>
            </a:duotone>
            <a:extLst>
              <a:ext uri="{BEBA8EAE-BF5A-486C-A8C5-ECC9F3942E4B}">
                <a14:imgProps xmlns:a14="http://schemas.microsoft.com/office/drawing/2010/main">
                  <a14:imgLayer r:embed="rId20">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16447" y="3240470"/>
            <a:ext cx="98182" cy="29506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Cagmasrv1\sso$\Gestion_Deloitte\Global_Brand\- Templates\Icons\Iconography Deloitte\Icon_People_woman_MBlue.png"/>
          <p:cNvPicPr>
            <a:picLocks noChangeAspect="1" noChangeArrowheads="1"/>
          </p:cNvPicPr>
          <p:nvPr/>
        </p:nvPicPr>
        <p:blipFill>
          <a:blip r:embed="rId21" cstate="print">
            <a:duotone>
              <a:schemeClr val="accent3">
                <a:shade val="45000"/>
                <a:satMod val="135000"/>
              </a:schemeClr>
              <a:prstClr val="white"/>
            </a:duotone>
            <a:extLst>
              <a:ext uri="{BEBA8EAE-BF5A-486C-A8C5-ECC9F3942E4B}">
                <a14:imgProps xmlns:a14="http://schemas.microsoft.com/office/drawing/2010/main">
                  <a14:imgLayer r:embed="rId22">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82678" y="4586044"/>
            <a:ext cx="165721" cy="275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33306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0800114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08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Overview: acute stroke services</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86</a:t>
            </a:fld>
            <a:endParaRPr lang="en-GB">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334920505"/>
              </p:ext>
            </p:extLst>
          </p:nvPr>
        </p:nvGraphicFramePr>
        <p:xfrm>
          <a:off x="358775" y="1340769"/>
          <a:ext cx="8391600" cy="491589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81600"/>
                <a:gridCol w="7110000"/>
              </a:tblGrid>
              <a:tr h="282934">
                <a:tc>
                  <a:txBody>
                    <a:bodyPr/>
                    <a:lstStyle/>
                    <a:p>
                      <a:r>
                        <a:rPr lang="en-GB" sz="1000" dirty="0" smtClean="0">
                          <a:solidFill>
                            <a:schemeClr val="tx1"/>
                          </a:solidFill>
                          <a:latin typeface="+mj-lt"/>
                        </a:rPr>
                        <a:t>Intervention</a:t>
                      </a:r>
                      <a:r>
                        <a:rPr lang="en-GB" sz="1000" baseline="0" dirty="0" smtClean="0">
                          <a:solidFill>
                            <a:schemeClr val="tx1"/>
                          </a:solidFill>
                          <a:latin typeface="+mj-lt"/>
                        </a:rPr>
                        <a:t> name</a:t>
                      </a:r>
                      <a:endParaRPr lang="en-GB" sz="1000"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tx1"/>
                          </a:solidFill>
                        </a:rPr>
                        <a:t>Hyper-Acute</a:t>
                      </a:r>
                      <a:r>
                        <a:rPr lang="en-GB" sz="1000" b="0" baseline="0" dirty="0" smtClean="0">
                          <a:solidFill>
                            <a:schemeClr val="tx1"/>
                          </a:solidFill>
                        </a:rPr>
                        <a:t> Stroke Unit (London Stroke Service)</a:t>
                      </a:r>
                      <a:endParaRPr lang="en-GB" sz="1000" b="0" dirty="0" smtClean="0">
                        <a:solidFill>
                          <a:schemeClr val="tx1"/>
                        </a:solidFill>
                        <a:latin typeface="+mj-lt"/>
                        <a:cs typeface="Arial"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495185">
                <a:tc>
                  <a:txBody>
                    <a:bodyPr/>
                    <a:lstStyle/>
                    <a:p>
                      <a:r>
                        <a:rPr lang="en-GB" sz="1000" b="1" dirty="0" smtClean="0">
                          <a:solidFill>
                            <a:schemeClr val="tx1"/>
                          </a:solidFill>
                          <a:latin typeface="+mj-lt"/>
                        </a:rPr>
                        <a:t>What is it?</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mn-lt"/>
                          <a:cs typeface="Calibri" pitchFamily="34" charset="0"/>
                        </a:rPr>
                        <a:t>This intervention seeks to optimise acute stroke services to ensure 24/7 access to specialist care (including thrombolysis) and prompt admission to acute stroke units.</a:t>
                      </a:r>
                      <a:r>
                        <a:rPr lang="en-GB" sz="1000" baseline="0" dirty="0" smtClean="0">
                          <a:solidFill>
                            <a:schemeClr val="tx1"/>
                          </a:solidFill>
                          <a:latin typeface="+mn-lt"/>
                          <a:cs typeface="Calibri" pitchFamily="34" charset="0"/>
                        </a:rPr>
                        <a:t> Where necessary, service are reconfigured </a:t>
                      </a:r>
                      <a:r>
                        <a:rPr lang="en-GB" sz="1000" dirty="0" smtClean="0">
                          <a:solidFill>
                            <a:schemeClr val="tx1"/>
                          </a:solidFill>
                          <a:latin typeface="+mn-lt"/>
                          <a:cs typeface="Calibri" pitchFamily="34" charset="0"/>
                        </a:rPr>
                        <a:t>to ensure high-quality, safe and effective care for all those experiencing stroke</a:t>
                      </a:r>
                      <a:endParaRPr lang="en-US" sz="1000" dirty="0" smtClean="0">
                        <a:solidFill>
                          <a:schemeClr val="tx1"/>
                        </a:solidFill>
                        <a:latin typeface="+mn-lt"/>
                        <a:cs typeface="Calibri" pitchFamily="34"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1182942">
                <a:tc>
                  <a:txBody>
                    <a:bodyPr/>
                    <a:lstStyle/>
                    <a:p>
                      <a:r>
                        <a:rPr lang="en-GB" sz="1000" b="1" dirty="0" smtClean="0">
                          <a:solidFill>
                            <a:schemeClr val="tx1"/>
                          </a:solidFill>
                          <a:latin typeface="+mj-lt"/>
                        </a:rPr>
                        <a:t>Why do</a:t>
                      </a:r>
                      <a:r>
                        <a:rPr lang="en-GB" sz="1000" b="1" baseline="0" dirty="0" smtClean="0">
                          <a:solidFill>
                            <a:schemeClr val="tx1"/>
                          </a:solidFill>
                          <a:latin typeface="+mj-lt"/>
                        </a:rPr>
                        <a:t> it?</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000" dirty="0" smtClean="0"/>
                        <a:t>Stroke costs the UK around £7</a:t>
                      </a:r>
                      <a:r>
                        <a:rPr lang="en-GB" sz="1000" baseline="0" dirty="0" smtClean="0"/>
                        <a:t>bn</a:t>
                      </a:r>
                      <a:r>
                        <a:rPr lang="en-GB" sz="1000" dirty="0" smtClean="0"/>
                        <a:t> per annum, of which £2.4bn are acute care costs.</a:t>
                      </a:r>
                      <a:r>
                        <a:rPr lang="en-GB" sz="1000" baseline="0" dirty="0" smtClean="0"/>
                        <a:t> In addition, stroke is a condition that responds best to early treatment. Creating a hyper-acute stroke unit (HASU) that gets stroke patients into appropriate acute care as rapidly as possible aims to improve clinical outcomes and reduce the time spent by stroke patients in hospital beds.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000" dirty="0" smtClean="0"/>
                        <a:t>Evidence from implementation of the London Stroke Service indicates that following implementation, mortality from stroke in London showed a 12% reduction relative to the rest of England.</a:t>
                      </a:r>
                      <a:r>
                        <a:rPr lang="en-GB" sz="1000" baseline="0" dirty="0" smtClean="0"/>
                        <a:t> </a:t>
                      </a:r>
                      <a:r>
                        <a:rPr lang="en-GB" sz="1000" dirty="0" smtClean="0"/>
                        <a:t>If the model could be applied to the urban population of England, around 18</a:t>
                      </a:r>
                      <a:r>
                        <a:rPr lang="en-GB" sz="1000" baseline="0" dirty="0" smtClean="0"/>
                        <a:t> million people could benefit from similar services. A 18% reduction of mortality across this population would mean 1,080 lives saved in England annually. Impact assessment suggests that in London the service saves £5.2m in 90-day treatment costs per annum (5.7% reduction per patient)</a:t>
                      </a:r>
                      <a:endParaRPr lang="en-GB" sz="1000" dirty="0" smtClean="0"/>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907839">
                <a:tc>
                  <a:txBody>
                    <a:bodyPr/>
                    <a:lstStyle/>
                    <a:p>
                      <a:r>
                        <a:rPr lang="en-GB" sz="1000" b="1" dirty="0" smtClean="0">
                          <a:solidFill>
                            <a:schemeClr val="tx1"/>
                          </a:solidFill>
                          <a:latin typeface="+mj-lt"/>
                        </a:rPr>
                        <a:t>What are the key enabling factors?</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000" dirty="0" smtClean="0"/>
                        <a:t>For maximum effectiveness a HASU should be within </a:t>
                      </a:r>
                      <a:r>
                        <a:rPr lang="en-GB" sz="1000" b="1" dirty="0" smtClean="0"/>
                        <a:t>maximum 30 minute drive </a:t>
                      </a:r>
                      <a:r>
                        <a:rPr lang="en-GB" sz="1000" dirty="0" smtClean="0"/>
                        <a:t>from anywhere in the region</a:t>
                      </a:r>
                    </a:p>
                    <a:p>
                      <a:pPr marL="171450" indent="-171450">
                        <a:buFont typeface="Arial" panose="020B0604020202020204" pitchFamily="34" charset="0"/>
                        <a:buChar char="•"/>
                      </a:pPr>
                      <a:r>
                        <a:rPr lang="en-GB" sz="1000" dirty="0" smtClean="0"/>
                        <a:t>There</a:t>
                      </a:r>
                      <a:r>
                        <a:rPr lang="en-GB" sz="1000" baseline="0" dirty="0" smtClean="0"/>
                        <a:t> is a n</a:t>
                      </a:r>
                      <a:r>
                        <a:rPr lang="en-GB" sz="1000" dirty="0" smtClean="0"/>
                        <a:t>eed for </a:t>
                      </a:r>
                      <a:r>
                        <a:rPr lang="en-GB" sz="1000" b="1" dirty="0" smtClean="0"/>
                        <a:t>24/7 immediate access </a:t>
                      </a:r>
                      <a:r>
                        <a:rPr lang="en-GB" sz="1000" dirty="0" smtClean="0"/>
                        <a:t>to specialist care, including all investigation facilities</a:t>
                      </a:r>
                    </a:p>
                    <a:p>
                      <a:pPr marL="171450" indent="-171450">
                        <a:buFont typeface="Arial" panose="020B0604020202020204" pitchFamily="34" charset="0"/>
                        <a:buChar char="•"/>
                      </a:pPr>
                      <a:r>
                        <a:rPr lang="en-GB" sz="1000" b="1" dirty="0" smtClean="0"/>
                        <a:t>Higher volume units </a:t>
                      </a:r>
                      <a:r>
                        <a:rPr lang="en-GB" sz="1000" dirty="0" smtClean="0"/>
                        <a:t>are likely to be more</a:t>
                      </a:r>
                      <a:r>
                        <a:rPr lang="en-GB" sz="1000" baseline="0" dirty="0" smtClean="0"/>
                        <a:t> effective, enabling </a:t>
                      </a:r>
                      <a:r>
                        <a:rPr lang="en-GB" sz="1000" dirty="0" smtClean="0"/>
                        <a:t>high levels of nursing staffing and therapy to begin immediately on admission</a:t>
                      </a:r>
                    </a:p>
                    <a:p>
                      <a:pPr marL="171450" indent="-171450">
                        <a:buFont typeface="Arial" panose="020B0604020202020204" pitchFamily="34" charset="0"/>
                        <a:buChar char="•"/>
                      </a:pPr>
                      <a:r>
                        <a:rPr lang="en-GB" sz="1000" b="1" dirty="0" smtClean="0"/>
                        <a:t>Early supported discharge </a:t>
                      </a:r>
                      <a:r>
                        <a:rPr lang="en-GB" sz="1000" dirty="0" smtClean="0"/>
                        <a:t>to shorten time as an in-patient is a</a:t>
                      </a:r>
                      <a:r>
                        <a:rPr lang="en-GB" sz="1000" baseline="0" dirty="0" smtClean="0"/>
                        <a:t> key element of the intervention</a:t>
                      </a:r>
                    </a:p>
                    <a:p>
                      <a:pPr marL="171450" indent="-171450">
                        <a:buFont typeface="Arial" panose="020B0604020202020204" pitchFamily="34" charset="0"/>
                        <a:buChar char="•"/>
                      </a:pPr>
                      <a:r>
                        <a:rPr lang="en-GB" sz="1000" baseline="0" dirty="0" smtClean="0"/>
                        <a:t>This intervention is likely to be most appropriate for </a:t>
                      </a:r>
                      <a:r>
                        <a:rPr lang="en-GB" sz="1000" b="1" baseline="0" dirty="0" smtClean="0"/>
                        <a:t>large cities and conurbations</a:t>
                      </a:r>
                      <a:endParaRPr lang="en-GB" sz="1000" b="1" dirty="0" smtClean="0"/>
                    </a:p>
                  </a:txBody>
                  <a:tcPr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1595596">
                <a:tc>
                  <a:txBody>
                    <a:bodyPr/>
                    <a:lstStyle/>
                    <a:p>
                      <a:r>
                        <a:rPr lang="en-GB" sz="1000" b="1" dirty="0" smtClean="0">
                          <a:solidFill>
                            <a:schemeClr val="tx1"/>
                          </a:solidFill>
                          <a:latin typeface="+mj-lt"/>
                        </a:rPr>
                        <a:t>What are the potential barriers?</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smtClean="0">
                          <a:solidFill>
                            <a:schemeClr val="tx1"/>
                          </a:solidFill>
                          <a:latin typeface="+mn-lt"/>
                          <a:cs typeface="Calibri" pitchFamily="34" charset="0"/>
                        </a:rPr>
                        <a:t>This intervention requires significant capital investment (c.£10m in London).</a:t>
                      </a:r>
                      <a:r>
                        <a:rPr lang="en-GB" sz="1000" baseline="0" dirty="0" smtClean="0">
                          <a:solidFill>
                            <a:schemeClr val="tx1"/>
                          </a:solidFill>
                          <a:latin typeface="+mn-lt"/>
                          <a:cs typeface="Calibri" pitchFamily="34" charset="0"/>
                        </a:rPr>
                        <a:t> However, as an intervention best implemented at scale, these costs will be distributed across multiple health economies, and evidence from London suggests that break-even is reached in year three post-implementation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smtClean="0">
                          <a:solidFill>
                            <a:schemeClr val="tx1"/>
                          </a:solidFill>
                          <a:latin typeface="+mn-lt"/>
                          <a:cs typeface="Calibri" pitchFamily="34" charset="0"/>
                        </a:rPr>
                        <a:t>There</a:t>
                      </a:r>
                      <a:r>
                        <a:rPr lang="en-GB" sz="1000" baseline="0" dirty="0" smtClean="0">
                          <a:solidFill>
                            <a:schemeClr val="tx1"/>
                          </a:solidFill>
                          <a:latin typeface="+mn-lt"/>
                          <a:cs typeface="Calibri" pitchFamily="34" charset="0"/>
                        </a:rPr>
                        <a:t> will be </a:t>
                      </a:r>
                      <a:r>
                        <a:rPr lang="en-GB" sz="1000" dirty="0" smtClean="0">
                          <a:solidFill>
                            <a:schemeClr val="tx1"/>
                          </a:solidFill>
                          <a:latin typeface="+mn-lt"/>
                          <a:cs typeface="Calibri" pitchFamily="34" charset="0"/>
                        </a:rPr>
                        <a:t>‘winners and losers’ in the process of selecting where to locate the stroke units.</a:t>
                      </a:r>
                      <a:r>
                        <a:rPr lang="en-GB" sz="1000" baseline="0" dirty="0" smtClean="0">
                          <a:solidFill>
                            <a:schemeClr val="tx1"/>
                          </a:solidFill>
                          <a:latin typeface="+mn-lt"/>
                          <a:cs typeface="Calibri" pitchFamily="34" charset="0"/>
                        </a:rPr>
                        <a:t> In the case of the London Stroke Service, d</a:t>
                      </a:r>
                      <a:r>
                        <a:rPr lang="en-GB" sz="1000" dirty="0" smtClean="0">
                          <a:solidFill>
                            <a:schemeClr val="tx1"/>
                          </a:solidFill>
                          <a:latin typeface="+mn-lt"/>
                          <a:cs typeface="Calibri" pitchFamily="34" charset="0"/>
                        </a:rPr>
                        <a:t>ecisions on which hospitals given the services</a:t>
                      </a:r>
                      <a:r>
                        <a:rPr lang="en-GB" sz="1000" baseline="0" dirty="0" smtClean="0">
                          <a:solidFill>
                            <a:schemeClr val="tx1"/>
                          </a:solidFill>
                          <a:latin typeface="+mn-lt"/>
                          <a:cs typeface="Calibri" pitchFamily="34" charset="0"/>
                        </a:rPr>
                        <a:t> were </a:t>
                      </a:r>
                      <a:r>
                        <a:rPr lang="en-GB" sz="1000" dirty="0" smtClean="0">
                          <a:solidFill>
                            <a:schemeClr val="tx1"/>
                          </a:solidFill>
                          <a:latin typeface="+mn-lt"/>
                          <a:cs typeface="Calibri" pitchFamily="34" charset="0"/>
                        </a:rPr>
                        <a:t>decided on the quality of submitted bids but mainly on </a:t>
                      </a:r>
                      <a:r>
                        <a:rPr lang="en-GB" sz="1000" b="1" dirty="0" smtClean="0">
                          <a:solidFill>
                            <a:schemeClr val="tx1"/>
                          </a:solidFill>
                          <a:latin typeface="+mn-lt"/>
                          <a:cs typeface="Calibri" pitchFamily="34" charset="0"/>
                        </a:rPr>
                        <a:t>geographical location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smtClean="0">
                          <a:solidFill>
                            <a:schemeClr val="tx1"/>
                          </a:solidFill>
                          <a:latin typeface="+mn-lt"/>
                          <a:cs typeface="Calibri" pitchFamily="34" charset="0"/>
                        </a:rPr>
                        <a:t>In order to ensure that hospitals do not lose out, collaboration</a:t>
                      </a:r>
                      <a:r>
                        <a:rPr lang="en-GB" sz="1000" baseline="0" dirty="0" smtClean="0">
                          <a:solidFill>
                            <a:schemeClr val="tx1"/>
                          </a:solidFill>
                          <a:latin typeface="+mn-lt"/>
                          <a:cs typeface="Calibri" pitchFamily="34" charset="0"/>
                        </a:rPr>
                        <a:t> is important, for example with </a:t>
                      </a:r>
                      <a:r>
                        <a:rPr lang="en-GB" sz="1000" b="1" dirty="0" smtClean="0">
                          <a:solidFill>
                            <a:schemeClr val="tx1"/>
                          </a:solidFill>
                          <a:latin typeface="+mn-lt"/>
                          <a:cs typeface="Calibri" pitchFamily="34" charset="0"/>
                        </a:rPr>
                        <a:t>joint rotas</a:t>
                      </a:r>
                      <a:r>
                        <a:rPr lang="en-GB" sz="1000" dirty="0" smtClean="0">
                          <a:solidFill>
                            <a:schemeClr val="tx1"/>
                          </a:solidFill>
                          <a:latin typeface="+mn-lt"/>
                          <a:cs typeface="Calibri" pitchFamily="34" charset="0"/>
                        </a:rPr>
                        <a:t> involving clinicians from ‘losing’ hospitals. To</a:t>
                      </a:r>
                      <a:r>
                        <a:rPr lang="en-GB" sz="1000" baseline="0" dirty="0" smtClean="0">
                          <a:solidFill>
                            <a:schemeClr val="tx1"/>
                          </a:solidFill>
                          <a:latin typeface="+mn-lt"/>
                          <a:cs typeface="Calibri" pitchFamily="34" charset="0"/>
                        </a:rPr>
                        <a:t> further avoid resistance, there should be extensive </a:t>
                      </a:r>
                      <a:r>
                        <a:rPr lang="en-GB" sz="1000" b="1" baseline="0" dirty="0" smtClean="0">
                          <a:solidFill>
                            <a:schemeClr val="tx1"/>
                          </a:solidFill>
                          <a:latin typeface="+mn-lt"/>
                          <a:cs typeface="Calibri" pitchFamily="34" charset="0"/>
                        </a:rPr>
                        <a:t>professional and public consultation </a:t>
                      </a:r>
                      <a:r>
                        <a:rPr lang="en-GB" sz="1000" b="0" baseline="0" dirty="0" smtClean="0">
                          <a:solidFill>
                            <a:schemeClr val="tx1"/>
                          </a:solidFill>
                          <a:latin typeface="+mn-lt"/>
                          <a:cs typeface="Calibri" pitchFamily="34" charset="0"/>
                        </a:rPr>
                        <a:t>regarding </a:t>
                      </a:r>
                      <a:r>
                        <a:rPr lang="en-GB" sz="1000" baseline="0" dirty="0" smtClean="0">
                          <a:solidFill>
                            <a:schemeClr val="tx1"/>
                          </a:solidFill>
                          <a:latin typeface="+mn-lt"/>
                          <a:cs typeface="Calibri" pitchFamily="34" charset="0"/>
                        </a:rPr>
                        <a:t>changes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smtClean="0">
                          <a:solidFill>
                            <a:schemeClr val="tx1"/>
                          </a:solidFill>
                          <a:latin typeface="+mn-lt"/>
                          <a:cs typeface="Calibri" pitchFamily="34" charset="0"/>
                        </a:rPr>
                        <a:t>It should be emphasised</a:t>
                      </a:r>
                      <a:r>
                        <a:rPr lang="en-GB" sz="1000" baseline="0" dirty="0" smtClean="0">
                          <a:solidFill>
                            <a:schemeClr val="tx1"/>
                          </a:solidFill>
                          <a:latin typeface="+mn-lt"/>
                          <a:cs typeface="Calibri" pitchFamily="34" charset="0"/>
                        </a:rPr>
                        <a:t> </a:t>
                      </a:r>
                      <a:r>
                        <a:rPr lang="en-GB" sz="1000" dirty="0" smtClean="0">
                          <a:solidFill>
                            <a:schemeClr val="tx1"/>
                          </a:solidFill>
                          <a:latin typeface="+mn-lt"/>
                          <a:cs typeface="Calibri" pitchFamily="34" charset="0"/>
                        </a:rPr>
                        <a:t>that it is equally important that acute stroke unit services are of high quality, as hyper-acute stroke</a:t>
                      </a:r>
                      <a:r>
                        <a:rPr lang="en-GB" sz="1000" baseline="0" dirty="0" smtClean="0">
                          <a:solidFill>
                            <a:schemeClr val="tx1"/>
                          </a:solidFill>
                          <a:latin typeface="+mn-lt"/>
                          <a:cs typeface="Calibri" pitchFamily="34" charset="0"/>
                        </a:rPr>
                        <a:t> unit services – there is </a:t>
                      </a:r>
                      <a:r>
                        <a:rPr lang="en-GB" sz="1000" b="1" baseline="0" dirty="0" smtClean="0">
                          <a:solidFill>
                            <a:schemeClr val="tx1"/>
                          </a:solidFill>
                          <a:latin typeface="+mn-lt"/>
                          <a:cs typeface="Calibri" pitchFamily="34" charset="0"/>
                        </a:rPr>
                        <a:t>no ‘second class service’</a:t>
                      </a:r>
                      <a:endParaRPr lang="en-GB" sz="1000" b="1" dirty="0" smtClean="0">
                        <a:solidFill>
                          <a:schemeClr val="tx1"/>
                        </a:solidFill>
                        <a:latin typeface="+mn-lt"/>
                        <a:cs typeface="Calibri" pitchFamily="34"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r>
            </a:tbl>
          </a:graphicData>
        </a:graphic>
      </p:graphicFrame>
      <p:pic>
        <p:nvPicPr>
          <p:cNvPr id="7" name="Picture 2" descr="\\Cagmasrv1\sso$\Gestion_Deloitte\Global_Brand\- Templates\Icons\Iconography Deloitte\Icon_Ambulance_LGree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763" y="36255"/>
            <a:ext cx="359806" cy="24905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58775" y="6537709"/>
            <a:ext cx="8393945" cy="338554"/>
          </a:xfrm>
          <a:prstGeom prst="rect">
            <a:avLst/>
          </a:prstGeom>
        </p:spPr>
        <p:txBody>
          <a:bodyPr wrap="square">
            <a:spAutoFit/>
          </a:bodyPr>
          <a:lstStyle/>
          <a:p>
            <a:r>
              <a:rPr lang="en-GB" sz="800" b="1" dirty="0" smtClean="0"/>
              <a:t>Source: </a:t>
            </a:r>
            <a:r>
              <a:rPr lang="en-GB" sz="800" dirty="0">
                <a:solidFill>
                  <a:prstClr val="black"/>
                </a:solidFill>
                <a:cs typeface="Arial" charset="0"/>
              </a:rPr>
              <a:t>Damian </a:t>
            </a:r>
            <a:r>
              <a:rPr lang="en-GB" sz="800" dirty="0" err="1">
                <a:solidFill>
                  <a:prstClr val="black"/>
                </a:solidFill>
                <a:cs typeface="Arial" charset="0"/>
              </a:rPr>
              <a:t>Jenkinson</a:t>
            </a:r>
            <a:r>
              <a:rPr lang="en-GB" sz="800" dirty="0">
                <a:solidFill>
                  <a:prstClr val="black"/>
                </a:solidFill>
                <a:cs typeface="Arial" charset="0"/>
              </a:rPr>
              <a:t>, ‘The National Stroke Strategy: Half Time Successes and Challenges’; Hunter </a:t>
            </a:r>
            <a:r>
              <a:rPr lang="en-GB" sz="800" i="1" dirty="0">
                <a:solidFill>
                  <a:prstClr val="black"/>
                </a:solidFill>
                <a:cs typeface="Arial" charset="0"/>
              </a:rPr>
              <a:t>et al,</a:t>
            </a:r>
            <a:r>
              <a:rPr lang="en-GB" sz="800" dirty="0">
                <a:solidFill>
                  <a:prstClr val="black"/>
                </a:solidFill>
                <a:cs typeface="Arial" charset="0"/>
              </a:rPr>
              <a:t> ‘Impact on Clinical and Cost Outcomes of a Centralized Approach to Acute Stroke Care in London: A Comparative Effectiveness Before and After Model’ (2013) </a:t>
            </a:r>
            <a:r>
              <a:rPr lang="en-GB" sz="800" i="1" dirty="0" err="1">
                <a:solidFill>
                  <a:prstClr val="black"/>
                </a:solidFill>
                <a:cs typeface="Arial" charset="0"/>
              </a:rPr>
              <a:t>PLoS</a:t>
            </a:r>
            <a:r>
              <a:rPr lang="en-GB" sz="800" i="1" dirty="0">
                <a:solidFill>
                  <a:prstClr val="black"/>
                </a:solidFill>
                <a:cs typeface="Arial" charset="0"/>
              </a:rPr>
              <a:t> One</a:t>
            </a:r>
            <a:r>
              <a:rPr lang="en-GB" sz="800" dirty="0">
                <a:solidFill>
                  <a:prstClr val="black"/>
                </a:solidFill>
                <a:cs typeface="Arial" charset="0"/>
              </a:rPr>
              <a:t> 8(8</a:t>
            </a:r>
            <a:r>
              <a:rPr lang="en-GB" sz="800" dirty="0" smtClean="0">
                <a:solidFill>
                  <a:prstClr val="black"/>
                </a:solidFill>
                <a:cs typeface="Arial" charset="0"/>
              </a:rPr>
              <a:t>)</a:t>
            </a:r>
            <a:endParaRPr lang="en-GB" sz="800" dirty="0"/>
          </a:p>
        </p:txBody>
      </p:sp>
    </p:spTree>
    <p:extLst>
      <p:ext uri="{BB962C8B-B14F-4D97-AF65-F5344CB8AC3E}">
        <p14:creationId xmlns:p14="http://schemas.microsoft.com/office/powerpoint/2010/main" val="119782489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1846517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108"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120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a:t>Key leads and further reading: </a:t>
            </a:r>
            <a:r>
              <a:rPr lang="en-GB" sz="2000" dirty="0" smtClean="0"/>
              <a:t>acute stroke services</a:t>
            </a:r>
            <a:endParaRPr lang="en-GB" sz="2000" dirty="0"/>
          </a:p>
        </p:txBody>
      </p:sp>
      <p:sp>
        <p:nvSpPr>
          <p:cNvPr id="17"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87</a:t>
            </a:fld>
            <a:endParaRPr lang="en-GB" dirty="0">
              <a:solidFill>
                <a:prstClr val="black"/>
              </a:solidFill>
            </a:endParaRPr>
          </a:p>
        </p:txBody>
      </p:sp>
      <p:sp>
        <p:nvSpPr>
          <p:cNvPr id="9" name="Rectangle 8"/>
          <p:cNvSpPr/>
          <p:nvPr/>
        </p:nvSpPr>
        <p:spPr>
          <a:xfrm>
            <a:off x="655199" y="1459089"/>
            <a:ext cx="8152358" cy="191369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200" b="1" dirty="0" smtClean="0">
                <a:solidFill>
                  <a:prstClr val="black"/>
                </a:solidFill>
              </a:rPr>
              <a:t>Further reading</a:t>
            </a:r>
          </a:p>
          <a:p>
            <a:pPr>
              <a:spcAft>
                <a:spcPts val="600"/>
              </a:spcAft>
            </a:pPr>
            <a:r>
              <a:rPr lang="en-GB" sz="1200" dirty="0" smtClean="0">
                <a:solidFill>
                  <a:prstClr val="black"/>
                </a:solidFill>
              </a:rPr>
              <a:t>To help you read around this intervention, we have assembled a list of the literature which we have found most useful: </a:t>
            </a:r>
          </a:p>
          <a:p>
            <a:pPr marL="171450" indent="-171450">
              <a:spcAft>
                <a:spcPts val="600"/>
              </a:spcAft>
              <a:buFont typeface="Arial" pitchFamily="34" charset="0"/>
              <a:buChar char="•"/>
              <a:defRPr/>
            </a:pPr>
            <a:r>
              <a:rPr lang="en-GB" sz="1200" dirty="0" smtClean="0">
                <a:solidFill>
                  <a:prstClr val="black"/>
                </a:solidFill>
                <a:cs typeface="Arial" charset="0"/>
              </a:rPr>
              <a:t>Damian Jenkinson, ‘The National Stroke Strategy: Half Time Successes and Challenges’, available at: </a:t>
            </a:r>
            <a:r>
              <a:rPr lang="en-GB" sz="1200" dirty="0" smtClean="0">
                <a:solidFill>
                  <a:prstClr val="black"/>
                </a:solidFill>
                <a:cs typeface="Arial" charset="0"/>
                <a:hlinkClick r:id="rId8"/>
              </a:rPr>
              <a:t>http</a:t>
            </a:r>
            <a:r>
              <a:rPr lang="en-GB" sz="1200" dirty="0">
                <a:solidFill>
                  <a:prstClr val="black"/>
                </a:solidFill>
                <a:cs typeface="Arial" charset="0"/>
                <a:hlinkClick r:id="rId8"/>
              </a:rPr>
              <a:t>://</a:t>
            </a:r>
            <a:r>
              <a:rPr lang="en-GB" sz="1200" dirty="0" smtClean="0">
                <a:solidFill>
                  <a:prstClr val="black"/>
                </a:solidFill>
                <a:cs typeface="Arial" charset="0"/>
                <a:hlinkClick r:id="rId8"/>
              </a:rPr>
              <a:t>www.rcplondon.ac.uk/sites/default/files/documents/1000_jenkinson.pdf</a:t>
            </a:r>
            <a:endParaRPr lang="en-GB" sz="1200" dirty="0" smtClean="0">
              <a:solidFill>
                <a:prstClr val="black"/>
              </a:solidFill>
              <a:cs typeface="Arial" charset="0"/>
            </a:endParaRPr>
          </a:p>
          <a:p>
            <a:pPr marL="171450" indent="-171450">
              <a:spcAft>
                <a:spcPts val="600"/>
              </a:spcAft>
              <a:buFont typeface="Arial" pitchFamily="34" charset="0"/>
              <a:buChar char="•"/>
              <a:defRPr/>
            </a:pPr>
            <a:r>
              <a:rPr lang="en-GB" sz="1200" dirty="0" smtClean="0">
                <a:solidFill>
                  <a:prstClr val="black"/>
                </a:solidFill>
                <a:cs typeface="Arial" charset="0"/>
              </a:rPr>
              <a:t>Hunter </a:t>
            </a:r>
            <a:r>
              <a:rPr lang="en-GB" sz="1200" i="1" dirty="0" smtClean="0">
                <a:solidFill>
                  <a:prstClr val="black"/>
                </a:solidFill>
                <a:cs typeface="Arial" charset="0"/>
              </a:rPr>
              <a:t>et al,</a:t>
            </a:r>
            <a:r>
              <a:rPr lang="en-GB" sz="1200" dirty="0" smtClean="0">
                <a:solidFill>
                  <a:prstClr val="black"/>
                </a:solidFill>
                <a:cs typeface="Arial" charset="0"/>
              </a:rPr>
              <a:t> ‘Impact on Clinical and Cost Outcomes of a Centralized Approach to Acute Stroke Care in London: A Comparative Effectiveness Before and After Model’ (2013) </a:t>
            </a:r>
            <a:r>
              <a:rPr lang="en-GB" sz="1200" i="1" dirty="0" err="1" smtClean="0">
                <a:solidFill>
                  <a:prstClr val="black"/>
                </a:solidFill>
                <a:cs typeface="Arial" charset="0"/>
              </a:rPr>
              <a:t>PLoS</a:t>
            </a:r>
            <a:r>
              <a:rPr lang="en-GB" sz="1200" i="1" dirty="0" smtClean="0">
                <a:solidFill>
                  <a:prstClr val="black"/>
                </a:solidFill>
                <a:cs typeface="Arial" charset="0"/>
              </a:rPr>
              <a:t> One</a:t>
            </a:r>
            <a:r>
              <a:rPr lang="en-GB" sz="1200" dirty="0" smtClean="0">
                <a:solidFill>
                  <a:prstClr val="black"/>
                </a:solidFill>
                <a:cs typeface="Arial" charset="0"/>
              </a:rPr>
              <a:t> 8(8)</a:t>
            </a:r>
          </a:p>
          <a:p>
            <a:pPr marL="171450" indent="-171450">
              <a:spcAft>
                <a:spcPts val="600"/>
              </a:spcAft>
              <a:buFont typeface="Arial" pitchFamily="34" charset="0"/>
              <a:buChar char="•"/>
              <a:defRPr/>
            </a:pPr>
            <a:r>
              <a:rPr lang="en-GB" sz="1200" dirty="0" smtClean="0">
                <a:solidFill>
                  <a:prstClr val="black"/>
                </a:solidFill>
                <a:cs typeface="Arial" charset="0"/>
              </a:rPr>
              <a:t>Further discussion of the London Acute Stroke Service </a:t>
            </a:r>
            <a:r>
              <a:rPr lang="en-GB" sz="1200" dirty="0">
                <a:solidFill>
                  <a:prstClr val="black"/>
                </a:solidFill>
                <a:cs typeface="Arial" charset="0"/>
              </a:rPr>
              <a:t>is available at </a:t>
            </a:r>
            <a:r>
              <a:rPr lang="en-GB" sz="1200" dirty="0">
                <a:solidFill>
                  <a:prstClr val="black"/>
                </a:solidFill>
                <a:cs typeface="Arial" charset="0"/>
                <a:hlinkClick r:id="rId9"/>
              </a:rPr>
              <a:t>https://</a:t>
            </a:r>
            <a:r>
              <a:rPr lang="en-GB" sz="1200" dirty="0" smtClean="0">
                <a:solidFill>
                  <a:prstClr val="black"/>
                </a:solidFill>
                <a:cs typeface="Arial" charset="0"/>
                <a:hlinkClick r:id="rId9"/>
              </a:rPr>
              <a:t>www.myhealth.london.nhs.uk/health-communities/londons-health-services/acute-stroke-services-london</a:t>
            </a:r>
            <a:endParaRPr lang="en-GB" sz="1200" dirty="0">
              <a:solidFill>
                <a:prstClr val="black"/>
              </a:solidFill>
            </a:endParaRPr>
          </a:p>
        </p:txBody>
      </p:sp>
      <p:pic>
        <p:nvPicPr>
          <p:cNvPr id="11" name="Picture 6" descr="\\Cagmasrv1\sso$\Gestion_Deloitte\Global_Brand\- Templates\Icons\Iconography Deloitte\Icons Color Library\Icon_Book_LBLu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603" y="1478425"/>
            <a:ext cx="502841" cy="456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agmasrv1\sso$\Gestion_Deloitte\Global_Brand\- Templates\Icons\Iconography Deloitte\Icon_Ambulance_LGreen.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763" y="36255"/>
            <a:ext cx="359806" cy="249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59324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5126566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133"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120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The early adopter interventions</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88</a:t>
            </a:fld>
            <a:endParaRPr lang="en-GB" dirty="0">
              <a:solidFill>
                <a:prstClr val="black"/>
              </a:solidFill>
            </a:endParaRPr>
          </a:p>
        </p:txBody>
      </p:sp>
      <p:sp>
        <p:nvSpPr>
          <p:cNvPr id="94" name="TextBox 93"/>
          <p:cNvSpPr txBox="1"/>
          <p:nvPr/>
        </p:nvSpPr>
        <p:spPr>
          <a:xfrm>
            <a:off x="968991" y="1077505"/>
            <a:ext cx="8044380" cy="5093702"/>
          </a:xfrm>
          <a:prstGeom prst="rect">
            <a:avLst/>
          </a:prstGeom>
          <a:noFill/>
        </p:spPr>
        <p:txBody>
          <a:bodyPr wrap="square" lIns="0" tIns="0" rIns="0" bIns="0" rtlCol="0">
            <a:spAutoFit/>
          </a:bodyPr>
          <a:lstStyle/>
          <a:p>
            <a:pPr marL="180975" indent="-180975">
              <a:spcAft>
                <a:spcPts val="300"/>
              </a:spcAft>
              <a:buAutoNum type="arabicPeriod"/>
              <a:defRPr/>
            </a:pPr>
            <a:r>
              <a:rPr lang="en-GB" sz="1200" b="1" dirty="0">
                <a:solidFill>
                  <a:srgbClr val="FFFFFF">
                    <a:lumMod val="75000"/>
                  </a:srgbClr>
                </a:solidFill>
                <a:cs typeface="Arial" charset="0"/>
              </a:rPr>
              <a:t>Cancer screening programme</a:t>
            </a:r>
            <a:endParaRPr lang="en-US" sz="1200" b="1" dirty="0">
              <a:solidFill>
                <a:srgbClr val="FFFFFF">
                  <a:lumMod val="75000"/>
                </a:srgbClr>
              </a:solidFill>
              <a:cs typeface="Arial" charset="0"/>
            </a:endParaRPr>
          </a:p>
          <a:p>
            <a:pPr>
              <a:spcAft>
                <a:spcPts val="300"/>
              </a:spcAft>
              <a:defRPr/>
            </a:pPr>
            <a:endParaRPr lang="en-US" sz="1200" b="1" dirty="0" smtClean="0">
              <a:solidFill>
                <a:srgbClr val="FFFFFF">
                  <a:lumMod val="75000"/>
                </a:srgbClr>
              </a:solidFill>
            </a:endParaRPr>
          </a:p>
          <a:p>
            <a:pPr>
              <a:spcAft>
                <a:spcPts val="300"/>
              </a:spcAft>
              <a:defRPr/>
            </a:pPr>
            <a:r>
              <a:rPr lang="en-US" sz="1200" b="1" dirty="0" smtClean="0">
                <a:solidFill>
                  <a:srgbClr val="FFFFFF">
                    <a:lumMod val="75000"/>
                  </a:srgbClr>
                </a:solidFill>
              </a:rPr>
              <a:t>2. GP </a:t>
            </a:r>
            <a:r>
              <a:rPr lang="en-US" sz="1200" b="1" dirty="0" err="1" smtClean="0">
                <a:solidFill>
                  <a:srgbClr val="FFFFFF">
                    <a:lumMod val="75000"/>
                  </a:srgbClr>
                </a:solidFill>
              </a:rPr>
              <a:t>tele</a:t>
            </a:r>
            <a:r>
              <a:rPr lang="en-US" sz="1200" b="1" dirty="0" smtClean="0">
                <a:solidFill>
                  <a:srgbClr val="FFFFFF">
                    <a:lumMod val="75000"/>
                  </a:srgbClr>
                </a:solidFill>
              </a:rPr>
              <a:t>-consultation</a:t>
            </a:r>
            <a:endParaRPr lang="en-US" sz="1200" b="1" dirty="0">
              <a:solidFill>
                <a:srgbClr val="FFFFFF">
                  <a:lumMod val="75000"/>
                </a:srgbClr>
              </a:solidFill>
            </a:endParaRPr>
          </a:p>
          <a:p>
            <a:pPr>
              <a:spcAft>
                <a:spcPts val="300"/>
              </a:spcAft>
              <a:defRPr/>
            </a:pPr>
            <a:endParaRPr lang="en-US" sz="1200" b="1" dirty="0">
              <a:solidFill>
                <a:srgbClr val="FFFFFF">
                  <a:lumMod val="75000"/>
                </a:srgbClr>
              </a:solidFill>
            </a:endParaRPr>
          </a:p>
          <a:p>
            <a:pPr>
              <a:spcAft>
                <a:spcPts val="300"/>
              </a:spcAft>
            </a:pPr>
            <a:r>
              <a:rPr lang="en-GB" sz="1200" b="1" dirty="0" smtClean="0">
                <a:solidFill>
                  <a:srgbClr val="FFFFFF">
                    <a:lumMod val="75000"/>
                  </a:srgbClr>
                </a:solidFill>
                <a:cs typeface="Arial" charset="0"/>
              </a:rPr>
              <a:t>3. </a:t>
            </a:r>
            <a:r>
              <a:rPr lang="en-GB" sz="1200" b="1" dirty="0">
                <a:solidFill>
                  <a:srgbClr val="FFFFFF">
                    <a:lumMod val="75000"/>
                  </a:srgbClr>
                </a:solidFill>
                <a:cs typeface="Arial" charset="0"/>
              </a:rPr>
              <a:t>Medicines o</a:t>
            </a:r>
            <a:r>
              <a:rPr lang="en-GB" sz="1200" b="1" dirty="0" smtClean="0">
                <a:solidFill>
                  <a:srgbClr val="FFFFFF">
                    <a:lumMod val="75000"/>
                  </a:srgbClr>
                </a:solidFill>
                <a:cs typeface="Arial" charset="0"/>
              </a:rPr>
              <a:t>ptimisation</a:t>
            </a:r>
            <a:endParaRPr lang="en-GB" sz="1200" b="1" dirty="0">
              <a:solidFill>
                <a:srgbClr val="FFFFFF">
                  <a:lumMod val="75000"/>
                </a:srgbClr>
              </a:solidFill>
              <a:cs typeface="Arial" charset="0"/>
            </a:endParaRP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4. </a:t>
            </a:r>
            <a:r>
              <a:rPr lang="en-GB" sz="1200" b="1" dirty="0">
                <a:solidFill>
                  <a:srgbClr val="FFFFFF">
                    <a:lumMod val="75000"/>
                  </a:srgbClr>
                </a:solidFill>
              </a:rPr>
              <a:t>Safe and appropriate use of medicines </a:t>
            </a:r>
            <a:endParaRPr lang="en-US" sz="1200" b="1" dirty="0">
              <a:solidFill>
                <a:srgbClr val="FFFFFF">
                  <a:lumMod val="75000"/>
                </a:srgbClr>
              </a:solidFill>
            </a:endParaRP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5. </a:t>
            </a:r>
            <a:r>
              <a:rPr lang="en-US" sz="1200" b="1" dirty="0">
                <a:solidFill>
                  <a:srgbClr val="FFFFFF">
                    <a:lumMod val="75000"/>
                  </a:srgbClr>
                </a:solidFill>
              </a:rPr>
              <a:t>Acute </a:t>
            </a:r>
            <a:r>
              <a:rPr lang="en-US" sz="1200" b="1" dirty="0" smtClean="0">
                <a:solidFill>
                  <a:srgbClr val="FFFFFF">
                    <a:lumMod val="75000"/>
                  </a:srgbClr>
                </a:solidFill>
              </a:rPr>
              <a:t>visiting </a:t>
            </a:r>
            <a:r>
              <a:rPr lang="en-US" sz="1200" b="1" dirty="0">
                <a:solidFill>
                  <a:srgbClr val="FFFFFF">
                    <a:lumMod val="75000"/>
                  </a:srgbClr>
                </a:solidFill>
              </a:rPr>
              <a:t>s</a:t>
            </a:r>
            <a:r>
              <a:rPr lang="en-US" sz="1200" b="1" dirty="0" smtClean="0">
                <a:solidFill>
                  <a:srgbClr val="FFFFFF">
                    <a:lumMod val="75000"/>
                  </a:srgbClr>
                </a:solidFill>
              </a:rPr>
              <a:t>ervice </a:t>
            </a: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6. Reducing urgent care demand</a:t>
            </a:r>
            <a:endParaRPr lang="en-US" sz="1200" b="1" dirty="0">
              <a:solidFill>
                <a:srgbClr val="FFFFFF">
                  <a:lumMod val="75000"/>
                </a:srgbClr>
              </a:solidFill>
            </a:endParaRP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7. </a:t>
            </a:r>
            <a:r>
              <a:rPr lang="en-GB" sz="1200" b="1" dirty="0">
                <a:solidFill>
                  <a:srgbClr val="FFFFFF">
                    <a:lumMod val="75000"/>
                  </a:srgbClr>
                </a:solidFill>
              </a:rPr>
              <a:t>24-hour asthma services for children and young people</a:t>
            </a: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8. </a:t>
            </a:r>
            <a:r>
              <a:rPr lang="en-US" sz="1200" b="1" dirty="0">
                <a:solidFill>
                  <a:srgbClr val="FFFFFF">
                    <a:lumMod val="75000"/>
                  </a:srgbClr>
                </a:solidFill>
              </a:rPr>
              <a:t>Service </a:t>
            </a:r>
            <a:r>
              <a:rPr lang="en-US" sz="1200" b="1" dirty="0" smtClean="0">
                <a:solidFill>
                  <a:srgbClr val="FFFFFF">
                    <a:lumMod val="75000"/>
                  </a:srgbClr>
                </a:solidFill>
              </a:rPr>
              <a:t>user </a:t>
            </a:r>
            <a:r>
              <a:rPr lang="en-US" sz="1200" b="1" dirty="0">
                <a:solidFill>
                  <a:srgbClr val="FFFFFF">
                    <a:lumMod val="75000"/>
                  </a:srgbClr>
                </a:solidFill>
              </a:rPr>
              <a:t>n</a:t>
            </a:r>
            <a:r>
              <a:rPr lang="en-US" sz="1200" b="1" dirty="0" smtClean="0">
                <a:solidFill>
                  <a:srgbClr val="FFFFFF">
                    <a:lumMod val="75000"/>
                  </a:srgbClr>
                </a:solidFill>
              </a:rPr>
              <a:t>etwork</a:t>
            </a: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9. Reducing elective Caesarean section</a:t>
            </a:r>
            <a:endParaRPr lang="en-US" sz="1200" b="1" dirty="0">
              <a:solidFill>
                <a:srgbClr val="FFFFFF">
                  <a:lumMod val="75000"/>
                </a:srgbClr>
              </a:solidFill>
            </a:endParaRPr>
          </a:p>
          <a:p>
            <a:pPr>
              <a:spcAft>
                <a:spcPts val="300"/>
              </a:spcAft>
              <a:defRPr/>
            </a:pPr>
            <a:endParaRPr lang="en-US" sz="1200" b="1" dirty="0">
              <a:solidFill>
                <a:srgbClr val="FFFFFF">
                  <a:lumMod val="75000"/>
                </a:srgbClr>
              </a:solidFill>
            </a:endParaRPr>
          </a:p>
          <a:p>
            <a:pPr>
              <a:spcAft>
                <a:spcPts val="300"/>
              </a:spcAft>
            </a:pPr>
            <a:r>
              <a:rPr lang="en-GB" sz="1200" b="1" dirty="0" smtClean="0">
                <a:solidFill>
                  <a:srgbClr val="FFFFFF">
                    <a:lumMod val="75000"/>
                  </a:srgbClr>
                </a:solidFill>
                <a:cs typeface="Arial" charset="0"/>
              </a:rPr>
              <a:t>10. </a:t>
            </a:r>
            <a:r>
              <a:rPr lang="en-GB" sz="1200" b="1" dirty="0">
                <a:solidFill>
                  <a:srgbClr val="FFFFFF">
                    <a:lumMod val="75000"/>
                  </a:srgbClr>
                </a:solidFill>
                <a:cs typeface="Arial" charset="0"/>
              </a:rPr>
              <a:t>Acute stroke services</a:t>
            </a:r>
          </a:p>
          <a:p>
            <a:pPr>
              <a:spcAft>
                <a:spcPts val="300"/>
              </a:spcAft>
              <a:defRPr/>
            </a:pPr>
            <a:endParaRPr lang="en-US" sz="1200" b="1" dirty="0">
              <a:solidFill>
                <a:srgbClr val="FFFFFF">
                  <a:lumMod val="75000"/>
                </a:srgbClr>
              </a:solidFill>
            </a:endParaRPr>
          </a:p>
          <a:p>
            <a:pPr>
              <a:spcAft>
                <a:spcPts val="300"/>
              </a:spcAft>
              <a:defRPr/>
            </a:pPr>
            <a:r>
              <a:rPr lang="en-US" sz="1200" b="1" dirty="0">
                <a:solidFill>
                  <a:srgbClr val="00ADC6"/>
                </a:solidFill>
              </a:rPr>
              <a:t>11. </a:t>
            </a:r>
            <a:r>
              <a:rPr lang="en-GB" sz="1200" b="1" dirty="0">
                <a:solidFill>
                  <a:srgbClr val="00ADC6"/>
                </a:solidFill>
              </a:rPr>
              <a:t>Integration of health and social care for older people</a:t>
            </a:r>
          </a:p>
          <a:p>
            <a:pPr>
              <a:spcAft>
                <a:spcPts val="300"/>
              </a:spcAft>
              <a:defRPr/>
            </a:pPr>
            <a:endParaRPr lang="en-GB" sz="1200" b="1" dirty="0">
              <a:solidFill>
                <a:srgbClr val="FFFFFF">
                  <a:lumMod val="75000"/>
                </a:srgbClr>
              </a:solidFill>
              <a:cs typeface="Arial" charset="0"/>
            </a:endParaRPr>
          </a:p>
          <a:p>
            <a:pPr>
              <a:spcAft>
                <a:spcPts val="300"/>
              </a:spcAft>
              <a:defRPr/>
            </a:pPr>
            <a:r>
              <a:rPr lang="en-GB" sz="1200" b="1" dirty="0" smtClean="0">
                <a:solidFill>
                  <a:srgbClr val="FFFFFF">
                    <a:lumMod val="75000"/>
                  </a:srgbClr>
                </a:solidFill>
                <a:cs typeface="Arial" charset="0"/>
              </a:rPr>
              <a:t>12. </a:t>
            </a:r>
            <a:r>
              <a:rPr lang="en-GB" sz="1200" b="1" dirty="0">
                <a:solidFill>
                  <a:srgbClr val="FFFFFF">
                    <a:lumMod val="75000"/>
                  </a:srgbClr>
                </a:solidFill>
              </a:rPr>
              <a:t>Electronic Palliative Care Coordination Systems (</a:t>
            </a:r>
            <a:r>
              <a:rPr lang="en-GB" sz="1200" b="1" dirty="0" err="1">
                <a:solidFill>
                  <a:srgbClr val="FFFFFF">
                    <a:lumMod val="75000"/>
                  </a:srgbClr>
                </a:solidFill>
              </a:rPr>
              <a:t>EPaCCS</a:t>
            </a:r>
            <a:r>
              <a:rPr lang="en-GB" sz="1200" b="1" dirty="0">
                <a:solidFill>
                  <a:srgbClr val="FFFFFF">
                    <a:lumMod val="75000"/>
                  </a:srgbClr>
                </a:solidFill>
              </a:rPr>
              <a:t>)</a:t>
            </a:r>
          </a:p>
        </p:txBody>
      </p:sp>
      <p:pic>
        <p:nvPicPr>
          <p:cNvPr id="25" name="Picture 4" descr="\\Cagmasrv1\sso$\Gestion_Deloitte\Global_Brand\- Templates\Icons\Iconography Deloitte\Icon_DNA_LBlue.png"/>
          <p:cNvPicPr>
            <a:picLocks noChangeAspect="1" noChangeArrowheads="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9446" y="1016188"/>
            <a:ext cx="172185" cy="32583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Cagmasrv1\sso$\Gestion_Deloitte\Global_Brand\- Templates\Icons\Iconography Deloitte\Icon_Magnifying_glass_Green.png"/>
          <p:cNvPicPr>
            <a:picLocks noChangeAspect="1" noChangeArrowheads="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6423" y="1934759"/>
            <a:ext cx="258230" cy="25823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agmasrv1\sso$\Gestion_Deloitte\Global_Brand\- Templates\Icons\Iconography Deloitte\Icon_Computer_chip_Blue.png"/>
          <p:cNvPicPr>
            <a:picLocks noChangeAspect="1" noChangeArrowheads="1"/>
          </p:cNvPicPr>
          <p:nvPr/>
        </p:nvPicPr>
        <p:blipFill>
          <a:blip r:embed="rId10" cstate="print">
            <a:lum bright="70000" contrast="-7000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24096" y="2399100"/>
            <a:ext cx="282885" cy="19686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Cagmasrv1\sso$\Gestion_Deloitte\Global_Brand\- Templates\Icons\Iconography Deloitte\Icon_Scooter_Green.png"/>
          <p:cNvPicPr>
            <a:picLocks noChangeAspect="1" noChangeArrowheads="1"/>
          </p:cNvPicPr>
          <p:nvPr/>
        </p:nvPicPr>
        <p:blipFill>
          <a:blip r:embed="rId1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4268" y="2825908"/>
            <a:ext cx="322541" cy="21005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Cagmasrv1\sso$\Gestion_Deloitte\Global_Brand\- Templates\Icons\Iconography Deloitte\Icon_Clock_DarkGreen.png"/>
          <p:cNvPicPr>
            <a:picLocks noChangeAspect="1" noChangeArrowheads="1"/>
          </p:cNvPicPr>
          <p:nvPr/>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9076" y="3706702"/>
            <a:ext cx="232925" cy="23292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1" descr="C:\Users\jsauvageau\Desktop\Untitled-2.png"/>
          <p:cNvPicPr>
            <a:picLocks noChangeAspect="1" noChangeArrowheads="1"/>
          </p:cNvPicPr>
          <p:nvPr/>
        </p:nvPicPr>
        <p:blipFill>
          <a:blip r:embed="rId1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6684" y="4150761"/>
            <a:ext cx="237708" cy="2139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agmasrv1\sso$\Gestion_Deloitte\Global_Brand\- Templates\Icons\Iconography Deloitte\Icon_Ambulance_LGreen.png"/>
          <p:cNvPicPr>
            <a:picLocks noChangeAspect="1" noChangeArrowheads="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6858" y="5063708"/>
            <a:ext cx="297360" cy="20582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1" descr="C:\Users\jsauvageau\Desktop\1.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51471" y="5487293"/>
            <a:ext cx="228135" cy="25713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3" descr="C:\Users\jsauvageau\Desktop\3.png"/>
          <p:cNvPicPr>
            <a:picLocks noChangeAspect="1" noChangeArrowheads="1"/>
          </p:cNvPicPr>
          <p:nvPr/>
        </p:nvPicPr>
        <p:blipFill>
          <a:blip r:embed="rId1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5541" y="5931728"/>
            <a:ext cx="279995" cy="23367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3" descr="C:\Users\jsauvageau\Desktop\4.png"/>
          <p:cNvPicPr>
            <a:picLocks noChangeAspect="1" noChangeArrowheads="1"/>
          </p:cNvPicPr>
          <p:nvPr/>
        </p:nvPicPr>
        <p:blipFill>
          <a:blip r:embed="rId1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337" y="1520409"/>
            <a:ext cx="216403" cy="2164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Cagmasrv1\sso$\Gestion_Deloitte\Global_Brand\- Templates\Icons\Iconography Deloitte\Icon_Traffic_signal_LGreen.png"/>
          <p:cNvPicPr>
            <a:picLocks noChangeArrowheads="1"/>
          </p:cNvPicPr>
          <p:nvPr/>
        </p:nvPicPr>
        <p:blipFill>
          <a:blip r:embed="rId19" cstate="print">
            <a:duotone>
              <a:schemeClr val="accent3">
                <a:shade val="45000"/>
                <a:satMod val="135000"/>
              </a:schemeClr>
              <a:prstClr val="white"/>
            </a:duotone>
            <a:extLst>
              <a:ext uri="{BEBA8EAE-BF5A-486C-A8C5-ECC9F3942E4B}">
                <a14:imgProps xmlns:a14="http://schemas.microsoft.com/office/drawing/2010/main">
                  <a14:imgLayer r:embed="rId20">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16447" y="3240470"/>
            <a:ext cx="98182" cy="29506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Cagmasrv1\sso$\Gestion_Deloitte\Global_Brand\- Templates\Icons\Iconography Deloitte\Icon_People_woman_MBlue.png"/>
          <p:cNvPicPr>
            <a:picLocks noChangeAspect="1" noChangeArrowheads="1"/>
          </p:cNvPicPr>
          <p:nvPr/>
        </p:nvPicPr>
        <p:blipFill>
          <a:blip r:embed="rId21" cstate="print">
            <a:duotone>
              <a:schemeClr val="accent3">
                <a:shade val="45000"/>
                <a:satMod val="135000"/>
              </a:schemeClr>
              <a:prstClr val="white"/>
            </a:duotone>
            <a:extLst>
              <a:ext uri="{BEBA8EAE-BF5A-486C-A8C5-ECC9F3942E4B}">
                <a14:imgProps xmlns:a14="http://schemas.microsoft.com/office/drawing/2010/main">
                  <a14:imgLayer r:embed="rId22">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82678" y="4586044"/>
            <a:ext cx="165721" cy="275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42567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4259863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15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Overview</a:t>
            </a:r>
            <a:r>
              <a:rPr lang="en-GB" sz="2000" dirty="0"/>
              <a:t>: Integration of health and social </a:t>
            </a:r>
            <a:r>
              <a:rPr lang="en-GB" sz="2000" dirty="0" smtClean="0"/>
              <a:t>care</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89</a:t>
            </a:fld>
            <a:endParaRPr lang="en-GB">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040053252"/>
              </p:ext>
            </p:extLst>
          </p:nvPr>
        </p:nvGraphicFramePr>
        <p:xfrm>
          <a:off x="358775" y="1124744"/>
          <a:ext cx="8391838" cy="518726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81600"/>
                <a:gridCol w="7110238"/>
              </a:tblGrid>
              <a:tr h="249507">
                <a:tc>
                  <a:txBody>
                    <a:bodyPr/>
                    <a:lstStyle/>
                    <a:p>
                      <a:r>
                        <a:rPr lang="en-GB" sz="1000" dirty="0" smtClean="0">
                          <a:solidFill>
                            <a:schemeClr val="tx1"/>
                          </a:solidFill>
                          <a:latin typeface="+mj-lt"/>
                        </a:rPr>
                        <a:t>Intervention name</a:t>
                      </a:r>
                      <a:endParaRPr lang="en-GB" sz="1000"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smtClean="0">
                          <a:solidFill>
                            <a:schemeClr val="tx1"/>
                          </a:solidFill>
                          <a:latin typeface="+mn-lt"/>
                          <a:ea typeface="+mn-ea"/>
                          <a:cs typeface="Arial" charset="0"/>
                        </a:rPr>
                        <a:t>Integration of health and social care for older people in Torbay</a:t>
                      </a:r>
                      <a:endParaRPr lang="en-GB" sz="1000" b="0" dirty="0" smtClean="0">
                        <a:solidFill>
                          <a:schemeClr val="tx1"/>
                        </a:solidFill>
                        <a:latin typeface="+mj-lt"/>
                        <a:cs typeface="Arial"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1022585">
                <a:tc>
                  <a:txBody>
                    <a:bodyPr/>
                    <a:lstStyle/>
                    <a:p>
                      <a:r>
                        <a:rPr lang="en-GB" sz="1000" b="1" dirty="0" smtClean="0">
                          <a:solidFill>
                            <a:schemeClr val="tx1"/>
                          </a:solidFill>
                          <a:latin typeface="+mj-lt"/>
                        </a:rPr>
                        <a:t>What is it?</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algn="l" eaLnBrk="1" hangingPunct="1"/>
                      <a:r>
                        <a:rPr lang="en-GB" sz="1000" b="0" kern="1200" dirty="0" smtClean="0">
                          <a:solidFill>
                            <a:schemeClr val="tx1"/>
                          </a:solidFill>
                          <a:latin typeface="+mn-lt"/>
                          <a:ea typeface="+mn-ea"/>
                          <a:cs typeface="Arial" charset="0"/>
                        </a:rPr>
                        <a:t>Health</a:t>
                      </a:r>
                      <a:r>
                        <a:rPr lang="en-GB" sz="1000" b="0" kern="1200" baseline="0" dirty="0" smtClean="0">
                          <a:solidFill>
                            <a:schemeClr val="tx1"/>
                          </a:solidFill>
                          <a:latin typeface="+mn-lt"/>
                          <a:ea typeface="+mn-ea"/>
                          <a:cs typeface="Arial" charset="0"/>
                        </a:rPr>
                        <a:t> and social care provision for older patients in Torbay have been integrated through a series of wide-reaching </a:t>
                      </a:r>
                      <a:r>
                        <a:rPr lang="en-GB" sz="1000" b="1" kern="1200" baseline="0" dirty="0" smtClean="0">
                          <a:solidFill>
                            <a:schemeClr val="tx1"/>
                          </a:solidFill>
                          <a:latin typeface="+mn-lt"/>
                          <a:ea typeface="+mn-ea"/>
                          <a:cs typeface="Arial" charset="0"/>
                        </a:rPr>
                        <a:t>organisational, procedural and cultural changes</a:t>
                      </a:r>
                      <a:r>
                        <a:rPr lang="en-GB" sz="1000" b="0" kern="1200" baseline="0" dirty="0" smtClean="0">
                          <a:solidFill>
                            <a:schemeClr val="tx1"/>
                          </a:solidFill>
                          <a:latin typeface="+mn-lt"/>
                          <a:ea typeface="+mn-ea"/>
                          <a:cs typeface="Arial" charset="0"/>
                        </a:rPr>
                        <a:t>. Since 2005 all care has been provided under the auspices of the Torbay Care Trust, which benefits from a strong sense of shared purpose and close communication between senior NHS and Local Authority leaders. Integration of patient care is underpinned by the presence of </a:t>
                      </a:r>
                      <a:r>
                        <a:rPr lang="en-GB" sz="1000" b="1" kern="1200" baseline="0" dirty="0" smtClean="0">
                          <a:solidFill>
                            <a:schemeClr val="tx1"/>
                          </a:solidFill>
                          <a:latin typeface="+mn-lt"/>
                          <a:ea typeface="+mn-ea"/>
                          <a:cs typeface="Arial" charset="0"/>
                        </a:rPr>
                        <a:t>care co-ordinators </a:t>
                      </a:r>
                      <a:r>
                        <a:rPr lang="en-GB" sz="1000" b="0" kern="1200" baseline="0" dirty="0" smtClean="0">
                          <a:solidFill>
                            <a:schemeClr val="tx1"/>
                          </a:solidFill>
                          <a:latin typeface="+mn-lt"/>
                          <a:ea typeface="+mn-ea"/>
                          <a:cs typeface="Arial" charset="0"/>
                        </a:rPr>
                        <a:t>with responsibility for an individual patient’s outcomes and enhanced data-sharing between different service providers and clinical teams. Further, </a:t>
                      </a:r>
                      <a:r>
                        <a:rPr lang="en-GB" sz="1000" b="1" kern="1200" baseline="0" dirty="0" smtClean="0">
                          <a:solidFill>
                            <a:schemeClr val="tx1"/>
                          </a:solidFill>
                          <a:latin typeface="+mn-lt"/>
                          <a:ea typeface="+mn-ea"/>
                          <a:cs typeface="Arial" charset="0"/>
                        </a:rPr>
                        <a:t>front-line staff are empowered to modify patients’ care packages </a:t>
                      </a:r>
                      <a:r>
                        <a:rPr lang="en-GB" sz="1000" b="0" kern="1200" baseline="0" dirty="0" smtClean="0">
                          <a:solidFill>
                            <a:schemeClr val="tx1"/>
                          </a:solidFill>
                          <a:latin typeface="+mn-lt"/>
                          <a:ea typeface="+mn-ea"/>
                          <a:cs typeface="Arial" charset="0"/>
                        </a:rPr>
                        <a:t>on the basis of changed circumstances, ensuring responsiveness and continuity of care over time.</a:t>
                      </a:r>
                      <a:endParaRPr lang="en-GB" sz="1000" b="0" kern="1200" dirty="0" smtClean="0">
                        <a:solidFill>
                          <a:schemeClr val="tx1"/>
                        </a:solidFill>
                        <a:latin typeface="+mn-lt"/>
                        <a:ea typeface="+mn-ea"/>
                        <a:cs typeface="Arial"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1184541">
                <a:tc>
                  <a:txBody>
                    <a:bodyPr/>
                    <a:lstStyle/>
                    <a:p>
                      <a:r>
                        <a:rPr lang="en-GB" sz="1000" b="1" dirty="0" smtClean="0">
                          <a:solidFill>
                            <a:schemeClr val="tx1"/>
                          </a:solidFill>
                          <a:latin typeface="+mj-lt"/>
                        </a:rPr>
                        <a:t>Why do</a:t>
                      </a:r>
                      <a:r>
                        <a:rPr lang="en-GB" sz="1000" b="1" baseline="0" dirty="0" smtClean="0">
                          <a:solidFill>
                            <a:schemeClr val="tx1"/>
                          </a:solidFill>
                          <a:latin typeface="+mj-lt"/>
                        </a:rPr>
                        <a:t> it?</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indent="-171450" algn="l" eaLnBrk="1" hangingPunct="1">
                        <a:buFont typeface="Arial" panose="020B0604020202020204" pitchFamily="34" charset="0"/>
                        <a:buChar char="•"/>
                      </a:pPr>
                      <a:r>
                        <a:rPr lang="en-GB" sz="1000" b="0" kern="1200" dirty="0" smtClean="0">
                          <a:solidFill>
                            <a:schemeClr val="tx1"/>
                          </a:solidFill>
                          <a:latin typeface="+mn-lt"/>
                          <a:ea typeface="+mn-ea"/>
                          <a:cs typeface="Arial" charset="0"/>
                        </a:rPr>
                        <a:t>Patients experienced more </a:t>
                      </a:r>
                      <a:r>
                        <a:rPr lang="en-GB" sz="1000" b="1" kern="1200" baseline="0" dirty="0" smtClean="0">
                          <a:solidFill>
                            <a:schemeClr val="tx1"/>
                          </a:solidFill>
                          <a:latin typeface="+mn-lt"/>
                          <a:ea typeface="+mn-ea"/>
                          <a:cs typeface="Arial" charset="0"/>
                        </a:rPr>
                        <a:t>coordinated and responsive </a:t>
                      </a:r>
                      <a:r>
                        <a:rPr lang="en-GB" sz="1000" b="0" kern="1200" baseline="0" dirty="0" smtClean="0">
                          <a:solidFill>
                            <a:schemeClr val="tx1"/>
                          </a:solidFill>
                          <a:latin typeface="+mn-lt"/>
                          <a:ea typeface="+mn-ea"/>
                          <a:cs typeface="Arial" charset="0"/>
                        </a:rPr>
                        <a:t>care, with beneficial impacts both on their health and their experience of interacting with health and social care providers</a:t>
                      </a:r>
                    </a:p>
                    <a:p>
                      <a:pPr marL="171450" indent="-171450" algn="l" eaLnBrk="1" hangingPunct="1">
                        <a:buFont typeface="Arial" panose="020B0604020202020204" pitchFamily="34" charset="0"/>
                        <a:buChar char="•"/>
                      </a:pPr>
                      <a:r>
                        <a:rPr lang="en-GB" sz="1000" b="0" kern="1200" baseline="0" dirty="0" smtClean="0">
                          <a:solidFill>
                            <a:schemeClr val="tx1"/>
                          </a:solidFill>
                          <a:latin typeface="+mn-lt"/>
                          <a:ea typeface="+mn-ea"/>
                          <a:cs typeface="Arial" charset="0"/>
                        </a:rPr>
                        <a:t>At the same time, changes in activity produce financial savings which can be </a:t>
                      </a:r>
                      <a:r>
                        <a:rPr lang="en-GB" sz="1000" b="1" kern="1200" baseline="0" dirty="0" smtClean="0">
                          <a:solidFill>
                            <a:schemeClr val="tx1"/>
                          </a:solidFill>
                          <a:latin typeface="+mn-lt"/>
                          <a:ea typeface="+mn-ea"/>
                          <a:cs typeface="Arial" charset="0"/>
                        </a:rPr>
                        <a:t>reinvested into the health economy</a:t>
                      </a:r>
                      <a:r>
                        <a:rPr lang="en-GB" sz="1000" b="0" kern="1200" baseline="0" dirty="0" smtClean="0">
                          <a:solidFill>
                            <a:schemeClr val="tx1"/>
                          </a:solidFill>
                          <a:latin typeface="+mn-lt"/>
                          <a:ea typeface="+mn-ea"/>
                          <a:cs typeface="Arial" charset="0"/>
                        </a:rPr>
                        <a:t>. Examples of activity changes noted in Torbay include:</a:t>
                      </a:r>
                      <a:endParaRPr lang="en-GB" sz="1000" b="0" kern="1200" dirty="0" smtClean="0">
                        <a:solidFill>
                          <a:schemeClr val="tx1"/>
                        </a:solidFill>
                        <a:latin typeface="+mn-lt"/>
                        <a:ea typeface="+mn-ea"/>
                        <a:cs typeface="Arial" charset="0"/>
                      </a:endParaRPr>
                    </a:p>
                    <a:p>
                      <a:pPr marL="628650" lvl="1" indent="-171450" algn="l" eaLnBrk="1" hangingPunct="1">
                        <a:buFont typeface="Courier New" panose="02070309020205020404" pitchFamily="49" charset="0"/>
                        <a:buChar char="o"/>
                      </a:pPr>
                      <a:r>
                        <a:rPr lang="en-GB" sz="1000" b="0" kern="1200" dirty="0" smtClean="0">
                          <a:solidFill>
                            <a:schemeClr val="tx1"/>
                          </a:solidFill>
                          <a:latin typeface="+mn-lt"/>
                          <a:ea typeface="+mn-ea"/>
                          <a:cs typeface="Arial" charset="0"/>
                        </a:rPr>
                        <a:t>The daily</a:t>
                      </a:r>
                      <a:r>
                        <a:rPr lang="en-GB" sz="1000" b="0" kern="1200" baseline="0" dirty="0" smtClean="0">
                          <a:solidFill>
                            <a:schemeClr val="tx1"/>
                          </a:solidFill>
                          <a:latin typeface="+mn-lt"/>
                          <a:ea typeface="+mn-ea"/>
                          <a:cs typeface="Arial" charset="0"/>
                        </a:rPr>
                        <a:t> average number of </a:t>
                      </a:r>
                      <a:r>
                        <a:rPr lang="en-GB" sz="1000" b="1" kern="1200" baseline="0" dirty="0" smtClean="0">
                          <a:solidFill>
                            <a:schemeClr val="tx1"/>
                          </a:solidFill>
                          <a:latin typeface="+mn-lt"/>
                          <a:ea typeface="+mn-ea"/>
                          <a:cs typeface="Arial" charset="0"/>
                        </a:rPr>
                        <a:t>occupied inpatient beds </a:t>
                      </a:r>
                      <a:r>
                        <a:rPr lang="en-GB" sz="1000" b="0" kern="1200" baseline="0" dirty="0" smtClean="0">
                          <a:solidFill>
                            <a:schemeClr val="tx1"/>
                          </a:solidFill>
                          <a:latin typeface="+mn-lt"/>
                          <a:ea typeface="+mn-ea"/>
                          <a:cs typeface="Arial" charset="0"/>
                        </a:rPr>
                        <a:t>fell 33% from 750 in 1998/99 to 502 in 2008/09</a:t>
                      </a:r>
                    </a:p>
                    <a:p>
                      <a:pPr marL="628650" lvl="1" indent="-171450" algn="l" eaLnBrk="1" hangingPunct="1">
                        <a:buFont typeface="Courier New" panose="02070309020205020404" pitchFamily="49" charset="0"/>
                        <a:buChar char="o"/>
                      </a:pPr>
                      <a:r>
                        <a:rPr lang="en-GB" sz="1000" b="1" kern="1200" dirty="0" smtClean="0">
                          <a:solidFill>
                            <a:schemeClr val="tx1"/>
                          </a:solidFill>
                          <a:latin typeface="+mn-lt"/>
                          <a:ea typeface="+mn-ea"/>
                          <a:cs typeface="Arial" charset="0"/>
                        </a:rPr>
                        <a:t>Emergency bed-day use </a:t>
                      </a:r>
                      <a:r>
                        <a:rPr lang="en-GB" sz="1000" b="0" kern="1200" dirty="0" smtClean="0">
                          <a:solidFill>
                            <a:schemeClr val="tx1"/>
                          </a:solidFill>
                          <a:latin typeface="+mn-lt"/>
                          <a:ea typeface="+mn-ea"/>
                          <a:cs typeface="Arial" charset="0"/>
                        </a:rPr>
                        <a:t>in the over 65 population was the lowest in the region,</a:t>
                      </a:r>
                      <a:r>
                        <a:rPr lang="en-GB" sz="1000" b="0" kern="1200" baseline="0" dirty="0" smtClean="0">
                          <a:solidFill>
                            <a:schemeClr val="tx1"/>
                          </a:solidFill>
                          <a:latin typeface="+mn-lt"/>
                          <a:ea typeface="+mn-ea"/>
                          <a:cs typeface="Arial" charset="0"/>
                        </a:rPr>
                        <a:t> at 1,920 per in 2009/10</a:t>
                      </a:r>
                    </a:p>
                    <a:p>
                      <a:pPr marL="628650" lvl="1" indent="-171450" algn="l" eaLnBrk="1" hangingPunct="1">
                        <a:buFont typeface="Courier New" panose="02070309020205020404" pitchFamily="49" charset="0"/>
                        <a:buChar char="o"/>
                      </a:pPr>
                      <a:r>
                        <a:rPr lang="en-GB" sz="1000" b="0" kern="1200" baseline="0" dirty="0" smtClean="0">
                          <a:solidFill>
                            <a:schemeClr val="tx1"/>
                          </a:solidFill>
                          <a:latin typeface="+mn-lt"/>
                          <a:ea typeface="+mn-ea"/>
                          <a:cs typeface="Arial" charset="0"/>
                        </a:rPr>
                        <a:t>Similarly, emergency bed-day use by the over 75s fell 24% between 2003 and 2008</a:t>
                      </a:r>
                    </a:p>
                    <a:p>
                      <a:pPr marL="628650" lvl="1" indent="-171450" algn="l" eaLnBrk="1" hangingPunct="1">
                        <a:buFont typeface="Courier New" panose="02070309020205020404" pitchFamily="49" charset="0"/>
                        <a:buChar char="o"/>
                      </a:pPr>
                      <a:r>
                        <a:rPr lang="en-GB" sz="1000" b="1" kern="1200" baseline="0" dirty="0" smtClean="0">
                          <a:solidFill>
                            <a:schemeClr val="tx1"/>
                          </a:solidFill>
                          <a:latin typeface="+mn-lt"/>
                          <a:ea typeface="+mn-ea"/>
                          <a:cs typeface="Arial" charset="0"/>
                        </a:rPr>
                        <a:t>Delays in hospital transfer </a:t>
                      </a:r>
                      <a:r>
                        <a:rPr lang="en-GB" sz="1000" b="0" kern="1200" baseline="0" dirty="0" smtClean="0">
                          <a:solidFill>
                            <a:schemeClr val="tx1"/>
                          </a:solidFill>
                          <a:latin typeface="+mn-lt"/>
                          <a:ea typeface="+mn-ea"/>
                          <a:cs typeface="Arial" charset="0"/>
                        </a:rPr>
                        <a:t>have been reduced to a negligible number</a:t>
                      </a: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954021">
                <a:tc>
                  <a:txBody>
                    <a:bodyPr/>
                    <a:lstStyle/>
                    <a:p>
                      <a:r>
                        <a:rPr lang="en-GB" sz="1000" b="1" dirty="0" smtClean="0">
                          <a:solidFill>
                            <a:schemeClr val="tx1"/>
                          </a:solidFill>
                          <a:latin typeface="+mj-lt"/>
                        </a:rPr>
                        <a:t>What are the key enabling factors?</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dirty="0" smtClean="0">
                          <a:solidFill>
                            <a:schemeClr val="tx1"/>
                          </a:solidFill>
                          <a:latin typeface="+mn-lt"/>
                          <a:cs typeface="Calibri" pitchFamily="34" charset="0"/>
                        </a:rPr>
                        <a:t>Base any strategy on the benefits being sought for </a:t>
                      </a:r>
                      <a:r>
                        <a:rPr lang="en-GB" sz="1000" b="1" dirty="0" smtClean="0">
                          <a:solidFill>
                            <a:schemeClr val="tx1"/>
                          </a:solidFill>
                          <a:latin typeface="+mn-lt"/>
                          <a:cs typeface="Calibri" pitchFamily="34" charset="0"/>
                        </a:rPr>
                        <a:t>service users/patients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dirty="0" smtClean="0">
                          <a:solidFill>
                            <a:schemeClr val="tx1"/>
                          </a:solidFill>
                          <a:latin typeface="+mn-lt"/>
                          <a:cs typeface="Calibri" pitchFamily="34" charset="0"/>
                        </a:rPr>
                        <a:t>Communicate</a:t>
                      </a:r>
                      <a:r>
                        <a:rPr lang="en-GB" sz="1000" baseline="0" dirty="0" smtClean="0">
                          <a:solidFill>
                            <a:schemeClr val="tx1"/>
                          </a:solidFill>
                          <a:latin typeface="+mn-lt"/>
                          <a:cs typeface="Calibri" pitchFamily="34" charset="0"/>
                        </a:rPr>
                        <a:t> the benefits, listen to staff feedback, and share results and experiences  to achieve continual improvement</a:t>
                      </a:r>
                      <a:endParaRPr lang="en-GB" sz="1000" dirty="0" smtClean="0">
                        <a:solidFill>
                          <a:schemeClr val="tx1"/>
                        </a:solidFill>
                        <a:latin typeface="+mn-lt"/>
                        <a:cs typeface="Calibri"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dirty="0" smtClean="0">
                          <a:solidFill>
                            <a:schemeClr val="tx1"/>
                          </a:solidFill>
                          <a:latin typeface="+mn-lt"/>
                          <a:cs typeface="Calibri" pitchFamily="34" charset="0"/>
                        </a:rPr>
                        <a:t>Establish </a:t>
                      </a:r>
                      <a:r>
                        <a:rPr lang="en-GB" sz="1000" b="1" dirty="0" smtClean="0">
                          <a:solidFill>
                            <a:schemeClr val="tx1"/>
                          </a:solidFill>
                          <a:latin typeface="+mn-lt"/>
                          <a:cs typeface="Calibri" pitchFamily="34" charset="0"/>
                        </a:rPr>
                        <a:t>joint governance </a:t>
                      </a:r>
                      <a:r>
                        <a:rPr lang="en-GB" sz="1000" dirty="0" smtClean="0">
                          <a:solidFill>
                            <a:schemeClr val="tx1"/>
                          </a:solidFill>
                          <a:latin typeface="+mn-lt"/>
                          <a:cs typeface="Calibri" pitchFamily="34" charset="0"/>
                        </a:rPr>
                        <a:t>early</a:t>
                      </a:r>
                      <a:r>
                        <a:rPr lang="en-GB" sz="1000" baseline="0" dirty="0" smtClean="0">
                          <a:solidFill>
                            <a:schemeClr val="tx1"/>
                          </a:solidFill>
                          <a:latin typeface="+mn-lt"/>
                          <a:cs typeface="Calibri" pitchFamily="34" charset="0"/>
                        </a:rPr>
                        <a:t> – </a:t>
                      </a:r>
                      <a:r>
                        <a:rPr lang="en-GB" sz="1000" dirty="0" smtClean="0">
                          <a:solidFill>
                            <a:schemeClr val="tx1"/>
                          </a:solidFill>
                          <a:latin typeface="+mn-lt"/>
                          <a:cs typeface="Calibri" pitchFamily="34" charset="0"/>
                        </a:rPr>
                        <a:t>NHS, local authority and primary care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dirty="0" smtClean="0">
                          <a:solidFill>
                            <a:schemeClr val="tx1"/>
                          </a:solidFill>
                          <a:latin typeface="+mn-lt"/>
                          <a:cs typeface="Calibri" pitchFamily="34" charset="0"/>
                        </a:rPr>
                        <a:t>Ensure senior</a:t>
                      </a:r>
                      <a:r>
                        <a:rPr lang="en-GB" sz="1000" baseline="0" dirty="0" smtClean="0">
                          <a:solidFill>
                            <a:schemeClr val="tx1"/>
                          </a:solidFill>
                          <a:latin typeface="+mn-lt"/>
                          <a:cs typeface="Calibri" pitchFamily="34" charset="0"/>
                        </a:rPr>
                        <a:t> and </a:t>
                      </a:r>
                      <a:r>
                        <a:rPr lang="en-GB" sz="1000" dirty="0" smtClean="0">
                          <a:solidFill>
                            <a:schemeClr val="tx1"/>
                          </a:solidFill>
                          <a:latin typeface="+mn-lt"/>
                          <a:cs typeface="Calibri" pitchFamily="34" charset="0"/>
                        </a:rPr>
                        <a:t>middle managers and clinical leaders are </a:t>
                      </a:r>
                      <a:r>
                        <a:rPr lang="en-GB" sz="1000" b="1" dirty="0" smtClean="0">
                          <a:solidFill>
                            <a:schemeClr val="tx1"/>
                          </a:solidFill>
                          <a:latin typeface="+mn-lt"/>
                          <a:cs typeface="Calibri" pitchFamily="34" charset="0"/>
                        </a:rPr>
                        <a:t>engaged from the start </a:t>
                      </a:r>
                      <a:r>
                        <a:rPr lang="en-GB" sz="1000" dirty="0" smtClean="0">
                          <a:solidFill>
                            <a:schemeClr val="tx1"/>
                          </a:solidFill>
                          <a:latin typeface="+mn-lt"/>
                          <a:cs typeface="Calibri" pitchFamily="34" charset="0"/>
                        </a:rPr>
                        <a:t>and</a:t>
                      </a:r>
                      <a:r>
                        <a:rPr lang="en-GB" sz="1000" baseline="0" dirty="0" smtClean="0">
                          <a:solidFill>
                            <a:schemeClr val="tx1"/>
                          </a:solidFill>
                          <a:latin typeface="+mn-lt"/>
                          <a:cs typeface="Calibri" pitchFamily="34" charset="0"/>
                        </a:rPr>
                        <a:t> </a:t>
                      </a:r>
                      <a:r>
                        <a:rPr lang="en-GB" sz="1000" dirty="0" smtClean="0">
                          <a:solidFill>
                            <a:schemeClr val="tx1"/>
                          </a:solidFill>
                          <a:latin typeface="+mn-lt"/>
                          <a:cs typeface="Calibri" pitchFamily="34" charset="0"/>
                        </a:rPr>
                        <a:t>avoid separate management arrangements for individual professions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dirty="0" smtClean="0">
                          <a:solidFill>
                            <a:schemeClr val="tx1"/>
                          </a:solidFill>
                          <a:latin typeface="+mn-lt"/>
                          <a:cs typeface="Calibri" pitchFamily="34" charset="0"/>
                        </a:rPr>
                        <a:t>Invest in a professional approach to organisational development/change management</a:t>
                      </a:r>
                      <a:r>
                        <a:rPr lang="en-GB" sz="1000" baseline="0" dirty="0" smtClean="0">
                          <a:solidFill>
                            <a:schemeClr val="tx1"/>
                          </a:solidFill>
                          <a:latin typeface="+mn-lt"/>
                          <a:cs typeface="Calibri" pitchFamily="34" charset="0"/>
                        </a:rPr>
                        <a:t> </a:t>
                      </a:r>
                      <a:r>
                        <a:rPr lang="en-GB" sz="1000" dirty="0" smtClean="0">
                          <a:solidFill>
                            <a:schemeClr val="tx1"/>
                          </a:solidFill>
                          <a:latin typeface="+mn-lt"/>
                          <a:cs typeface="Calibri" pitchFamily="34" charset="0"/>
                        </a:rPr>
                        <a:t>over an appropriate period of time</a:t>
                      </a:r>
                    </a:p>
                  </a:txBody>
                  <a:tcPr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1291686">
                <a:tc>
                  <a:txBody>
                    <a:bodyPr/>
                    <a:lstStyle/>
                    <a:p>
                      <a:r>
                        <a:rPr lang="en-GB" sz="1000" b="1" dirty="0" smtClean="0">
                          <a:solidFill>
                            <a:schemeClr val="tx1"/>
                          </a:solidFill>
                          <a:latin typeface="+mj-lt"/>
                        </a:rPr>
                        <a:t>What are the potential barriers?</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smtClean="0">
                          <a:solidFill>
                            <a:schemeClr val="tx1"/>
                          </a:solidFill>
                          <a:latin typeface="+mn-lt"/>
                          <a:cs typeface="Calibri" pitchFamily="34" charset="0"/>
                        </a:rPr>
                        <a:t>It is important to note that integration of health and social care in a long-term project requiring</a:t>
                      </a:r>
                      <a:r>
                        <a:rPr lang="en-GB" sz="1000" baseline="0" dirty="0" smtClean="0">
                          <a:solidFill>
                            <a:schemeClr val="tx1"/>
                          </a:solidFill>
                          <a:latin typeface="+mn-lt"/>
                          <a:cs typeface="Calibri" pitchFamily="34" charset="0"/>
                        </a:rPr>
                        <a:t> </a:t>
                      </a:r>
                      <a:r>
                        <a:rPr lang="en-GB" sz="1000" b="1" baseline="0" dirty="0" smtClean="0">
                          <a:solidFill>
                            <a:schemeClr val="tx1"/>
                          </a:solidFill>
                          <a:latin typeface="+mn-lt"/>
                          <a:cs typeface="Calibri" pitchFamily="34" charset="0"/>
                        </a:rPr>
                        <a:t>several years of investment and effort </a:t>
                      </a:r>
                      <a:r>
                        <a:rPr lang="en-GB" sz="1000" baseline="0" dirty="0" smtClean="0">
                          <a:solidFill>
                            <a:schemeClr val="tx1"/>
                          </a:solidFill>
                          <a:latin typeface="+mn-lt"/>
                          <a:cs typeface="Calibri" pitchFamily="34" charset="0"/>
                        </a:rPr>
                        <a:t>before results may be realised. This requires strong and consistent leadership and project management</a:t>
                      </a:r>
                      <a:endParaRPr lang="en-GB" sz="1000" dirty="0" smtClean="0">
                        <a:solidFill>
                          <a:schemeClr val="tx1"/>
                        </a:solidFill>
                        <a:latin typeface="+mn-lt"/>
                        <a:cs typeface="Calibri"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dirty="0" smtClean="0">
                          <a:solidFill>
                            <a:schemeClr val="tx1"/>
                          </a:solidFill>
                          <a:latin typeface="+mn-lt"/>
                          <a:cs typeface="Calibri" pitchFamily="34" charset="0"/>
                        </a:rPr>
                        <a:t>Financial pressures</a:t>
                      </a:r>
                      <a:r>
                        <a:rPr lang="en-GB" sz="1000" b="1" baseline="0" dirty="0" smtClean="0">
                          <a:solidFill>
                            <a:schemeClr val="tx1"/>
                          </a:solidFill>
                          <a:latin typeface="+mn-lt"/>
                          <a:cs typeface="Calibri" pitchFamily="34" charset="0"/>
                        </a:rPr>
                        <a:t> </a:t>
                      </a:r>
                      <a:r>
                        <a:rPr lang="en-GB" sz="1000" baseline="0" dirty="0" smtClean="0">
                          <a:solidFill>
                            <a:schemeClr val="tx1"/>
                          </a:solidFill>
                          <a:latin typeface="+mn-lt"/>
                          <a:cs typeface="Calibri" pitchFamily="34" charset="0"/>
                        </a:rPr>
                        <a:t>may appear to be a disincentive owing to the initial investment and longer pay-off period</a:t>
                      </a:r>
                      <a:endParaRPr lang="en-GB" sz="1000" dirty="0" smtClean="0">
                        <a:solidFill>
                          <a:schemeClr val="tx1"/>
                        </a:solidFill>
                        <a:latin typeface="+mn-lt"/>
                        <a:cs typeface="Calibri"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smtClean="0">
                          <a:solidFill>
                            <a:schemeClr val="tx1"/>
                          </a:solidFill>
                          <a:latin typeface="+mn-lt"/>
                          <a:cs typeface="Calibri" pitchFamily="34" charset="0"/>
                        </a:rPr>
                        <a:t>Clear </a:t>
                      </a:r>
                      <a:r>
                        <a:rPr lang="en-GB" sz="1000" b="1" dirty="0" smtClean="0">
                          <a:solidFill>
                            <a:schemeClr val="tx1"/>
                          </a:solidFill>
                          <a:latin typeface="+mn-lt"/>
                          <a:cs typeface="Calibri" pitchFamily="34" charset="0"/>
                        </a:rPr>
                        <a:t>governance</a:t>
                      </a:r>
                      <a:r>
                        <a:rPr lang="en-GB" sz="1000" b="1" baseline="0" dirty="0" smtClean="0">
                          <a:solidFill>
                            <a:schemeClr val="tx1"/>
                          </a:solidFill>
                          <a:latin typeface="+mn-lt"/>
                          <a:cs typeface="Calibri" pitchFamily="34" charset="0"/>
                        </a:rPr>
                        <a:t> and </a:t>
                      </a:r>
                      <a:r>
                        <a:rPr lang="en-GB" sz="1000" b="1" dirty="0" smtClean="0">
                          <a:solidFill>
                            <a:schemeClr val="tx1"/>
                          </a:solidFill>
                          <a:latin typeface="+mn-lt"/>
                          <a:cs typeface="Calibri" pitchFamily="34" charset="0"/>
                        </a:rPr>
                        <a:t>accountability </a:t>
                      </a:r>
                      <a:r>
                        <a:rPr lang="en-GB" sz="1000" dirty="0" smtClean="0">
                          <a:solidFill>
                            <a:schemeClr val="tx1"/>
                          </a:solidFill>
                          <a:latin typeface="+mn-lt"/>
                          <a:cs typeface="Calibri" pitchFamily="34" charset="0"/>
                        </a:rPr>
                        <a:t>needs</a:t>
                      </a:r>
                      <a:r>
                        <a:rPr lang="en-GB" sz="1000" baseline="0" dirty="0" smtClean="0">
                          <a:solidFill>
                            <a:schemeClr val="tx1"/>
                          </a:solidFill>
                          <a:latin typeface="+mn-lt"/>
                          <a:cs typeface="Calibri" pitchFamily="34" charset="0"/>
                        </a:rPr>
                        <a:t> to be established</a:t>
                      </a:r>
                      <a:endParaRPr lang="en-GB" sz="1000" dirty="0" smtClean="0">
                        <a:solidFill>
                          <a:schemeClr val="tx1"/>
                        </a:solidFill>
                        <a:latin typeface="+mn-lt"/>
                        <a:cs typeface="Calibri"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dirty="0" smtClean="0">
                          <a:solidFill>
                            <a:schemeClr val="tx1"/>
                          </a:solidFill>
                          <a:latin typeface="+mn-lt"/>
                          <a:cs typeface="Calibri" pitchFamily="34" charset="0"/>
                        </a:rPr>
                        <a:t>Cultural differences </a:t>
                      </a:r>
                      <a:r>
                        <a:rPr lang="en-GB" sz="1000" dirty="0" smtClean="0">
                          <a:solidFill>
                            <a:schemeClr val="tx1"/>
                          </a:solidFill>
                          <a:latin typeface="+mn-lt"/>
                          <a:cs typeface="Calibri" pitchFamily="34" charset="0"/>
                        </a:rPr>
                        <a:t>between professionals</a:t>
                      </a:r>
                      <a:r>
                        <a:rPr lang="en-GB" sz="1000" baseline="0" dirty="0" smtClean="0">
                          <a:solidFill>
                            <a:schemeClr val="tx1"/>
                          </a:solidFill>
                          <a:latin typeface="+mn-lt"/>
                          <a:cs typeface="Calibri" pitchFamily="34" charset="0"/>
                        </a:rPr>
                        <a:t> need to be taken into account</a:t>
                      </a:r>
                      <a:endParaRPr lang="en-GB" sz="1000" dirty="0" smtClean="0">
                        <a:solidFill>
                          <a:schemeClr val="tx1"/>
                        </a:solidFill>
                        <a:latin typeface="+mn-lt"/>
                        <a:cs typeface="Calibri"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dirty="0" smtClean="0">
                          <a:solidFill>
                            <a:schemeClr val="tx1"/>
                          </a:solidFill>
                          <a:latin typeface="+mn-lt"/>
                          <a:cs typeface="Calibri" pitchFamily="34" charset="0"/>
                        </a:rPr>
                        <a:t>Legal differences</a:t>
                      </a:r>
                      <a:r>
                        <a:rPr lang="en-GB" sz="1000" baseline="0" dirty="0" smtClean="0">
                          <a:solidFill>
                            <a:schemeClr val="tx1"/>
                          </a:solidFill>
                          <a:latin typeface="+mn-lt"/>
                          <a:cs typeface="Calibri" pitchFamily="34" charset="0"/>
                        </a:rPr>
                        <a:t>, such as </a:t>
                      </a:r>
                      <a:r>
                        <a:rPr lang="en-GB" sz="1000" dirty="0" smtClean="0">
                          <a:solidFill>
                            <a:schemeClr val="tx1"/>
                          </a:solidFill>
                          <a:latin typeface="+mn-lt"/>
                          <a:cs typeface="Calibri" pitchFamily="34" charset="0"/>
                        </a:rPr>
                        <a:t>differing terms and conditions in the workforce, need to be anticipated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dirty="0" smtClean="0">
                          <a:solidFill>
                            <a:schemeClr val="tx1"/>
                          </a:solidFill>
                          <a:latin typeface="+mn-lt"/>
                          <a:cs typeface="Calibri" pitchFamily="34" charset="0"/>
                        </a:rPr>
                        <a:t>Information sharing </a:t>
                      </a:r>
                      <a:r>
                        <a:rPr lang="en-GB" sz="1000" dirty="0" smtClean="0">
                          <a:solidFill>
                            <a:schemeClr val="tx1"/>
                          </a:solidFill>
                          <a:latin typeface="+mn-lt"/>
                          <a:cs typeface="Calibri" pitchFamily="34" charset="0"/>
                        </a:rPr>
                        <a:t>may pose challenges,</a:t>
                      </a:r>
                      <a:r>
                        <a:rPr lang="en-GB" sz="1000" baseline="0" dirty="0" smtClean="0">
                          <a:solidFill>
                            <a:schemeClr val="tx1"/>
                          </a:solidFill>
                          <a:latin typeface="+mn-lt"/>
                          <a:cs typeface="Calibri" pitchFamily="34" charset="0"/>
                        </a:rPr>
                        <a:t> both because of lack of or incompatible IT systems and absence of protocols and agreements between organisations</a:t>
                      </a:r>
                      <a:endParaRPr lang="en-GB" sz="1000" dirty="0" smtClean="0">
                        <a:solidFill>
                          <a:schemeClr val="tx1"/>
                        </a:solidFill>
                        <a:latin typeface="+mn-lt"/>
                        <a:cs typeface="Calibri" pitchFamily="34"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r>
            </a:tbl>
          </a:graphicData>
        </a:graphic>
      </p:graphicFrame>
      <p:pic>
        <p:nvPicPr>
          <p:cNvPr id="7" name="Picture 11" descr="C:\Users\jsauvageau\Desktop\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360" y="71415"/>
            <a:ext cx="276043" cy="31113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58775" y="6537709"/>
            <a:ext cx="8393945" cy="215444"/>
          </a:xfrm>
          <a:prstGeom prst="rect">
            <a:avLst/>
          </a:prstGeom>
        </p:spPr>
        <p:txBody>
          <a:bodyPr wrap="square">
            <a:spAutoFit/>
          </a:bodyPr>
          <a:lstStyle/>
          <a:p>
            <a:r>
              <a:rPr lang="en-GB" sz="800" b="1" dirty="0" smtClean="0"/>
              <a:t>Source: </a:t>
            </a:r>
            <a:r>
              <a:rPr lang="en-GB" sz="800" dirty="0">
                <a:solidFill>
                  <a:prstClr val="black"/>
                </a:solidFill>
                <a:cs typeface="Arial" charset="0"/>
              </a:rPr>
              <a:t>Peter </a:t>
            </a:r>
            <a:r>
              <a:rPr lang="en-GB" sz="800" dirty="0" err="1">
                <a:solidFill>
                  <a:prstClr val="black"/>
                </a:solidFill>
                <a:cs typeface="Arial" charset="0"/>
              </a:rPr>
              <a:t>Thistlethwaite</a:t>
            </a:r>
            <a:r>
              <a:rPr lang="en-GB" sz="800" dirty="0">
                <a:solidFill>
                  <a:prstClr val="black"/>
                </a:solidFill>
                <a:cs typeface="Arial" charset="0"/>
              </a:rPr>
              <a:t>, ‘Integrating health and social care in Torbay: Improving care for Mrs Smith’ (The King’s Fund, March 2011)</a:t>
            </a:r>
            <a:endParaRPr lang="en-GB" sz="800" dirty="0"/>
          </a:p>
        </p:txBody>
      </p:sp>
    </p:spTree>
    <p:extLst>
      <p:ext uri="{BB962C8B-B14F-4D97-AF65-F5344CB8AC3E}">
        <p14:creationId xmlns:p14="http://schemas.microsoft.com/office/powerpoint/2010/main" val="3091183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886100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3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Case study: early diagnosis</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9</a:t>
            </a:fld>
            <a:endParaRPr lang="en-GB">
              <a:solidFill>
                <a:prstClr val="black"/>
              </a:solidFill>
            </a:endParaRPr>
          </a:p>
        </p:txBody>
      </p:sp>
      <p:sp>
        <p:nvSpPr>
          <p:cNvPr id="2" name="Text Placeholder 1"/>
          <p:cNvSpPr>
            <a:spLocks noGrp="1"/>
          </p:cNvSpPr>
          <p:nvPr>
            <p:ph type="body" sz="quarter" idx="13"/>
          </p:nvPr>
        </p:nvSpPr>
        <p:spPr>
          <a:xfrm>
            <a:off x="358774" y="1196752"/>
            <a:ext cx="8499600" cy="463846"/>
          </a:xfrm>
        </p:spPr>
        <p:txBody>
          <a:bodyPr/>
          <a:lstStyle/>
          <a:p>
            <a:r>
              <a:rPr lang="en-GB" dirty="0">
                <a:solidFill>
                  <a:prstClr val="black"/>
                </a:solidFill>
              </a:rPr>
              <a:t>Early diagnosis of high blood pressure improves quality of life, increases life expectancy, and reduces the overall cost of </a:t>
            </a:r>
            <a:r>
              <a:rPr lang="en-GB" dirty="0" smtClean="0">
                <a:solidFill>
                  <a:prstClr val="black"/>
                </a:solidFill>
              </a:rPr>
              <a:t>healthcare</a:t>
            </a:r>
            <a:endParaRPr lang="en-GB"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740805023"/>
              </p:ext>
            </p:extLst>
          </p:nvPr>
        </p:nvGraphicFramePr>
        <p:xfrm>
          <a:off x="355081" y="1628800"/>
          <a:ext cx="8389194" cy="341619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17428"/>
                <a:gridCol w="7171766"/>
              </a:tblGrid>
              <a:tr h="408112">
                <a:tc>
                  <a:txBody>
                    <a:bodyPr/>
                    <a:lstStyle/>
                    <a:p>
                      <a:r>
                        <a:rPr lang="en-GB" sz="1000" dirty="0" smtClean="0">
                          <a:solidFill>
                            <a:schemeClr val="tx1"/>
                          </a:solidFill>
                          <a:latin typeface="+mj-lt"/>
                        </a:rPr>
                        <a:t>Name and source of literature</a:t>
                      </a:r>
                      <a:endParaRPr lang="en-GB" sz="1000"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rPr>
                        <a:t>Ambulatory screening for hypertension, assessed</a:t>
                      </a:r>
                      <a:r>
                        <a:rPr lang="en-US" sz="1000" b="0" baseline="0" dirty="0" smtClean="0">
                          <a:solidFill>
                            <a:schemeClr val="tx1"/>
                          </a:solidFill>
                        </a:rPr>
                        <a:t> in </a:t>
                      </a:r>
                      <a:r>
                        <a:rPr lang="en-GB" sz="1000" b="0" dirty="0" err="1" smtClean="0">
                          <a:solidFill>
                            <a:schemeClr val="tx1"/>
                          </a:solidFill>
                        </a:rPr>
                        <a:t>Lovibond</a:t>
                      </a:r>
                      <a:r>
                        <a:rPr lang="en-GB" sz="1000" b="0" dirty="0" smtClean="0">
                          <a:solidFill>
                            <a:schemeClr val="tx1"/>
                          </a:solidFill>
                        </a:rPr>
                        <a:t> </a:t>
                      </a:r>
                      <a:r>
                        <a:rPr lang="en-GB" sz="1000" b="0" i="1" dirty="0" smtClean="0">
                          <a:solidFill>
                            <a:schemeClr val="tx1"/>
                          </a:solidFill>
                        </a:rPr>
                        <a:t>et al</a:t>
                      </a:r>
                      <a:r>
                        <a:rPr lang="en-GB" sz="1000" b="0" dirty="0" smtClean="0">
                          <a:solidFill>
                            <a:schemeClr val="tx1"/>
                          </a:solidFill>
                        </a:rPr>
                        <a:t>, 'Cost-effectiveness of options for the diagnosis of high blood pressure in primary care: a modelling study' (2011) </a:t>
                      </a:r>
                      <a:r>
                        <a:rPr lang="en-GB" sz="1000" b="0" i="1" dirty="0" smtClean="0">
                          <a:solidFill>
                            <a:schemeClr val="tx1"/>
                          </a:solidFill>
                        </a:rPr>
                        <a:t>The Lancet </a:t>
                      </a:r>
                      <a:r>
                        <a:rPr lang="en-GB" sz="1000" b="0" dirty="0" smtClean="0">
                          <a:solidFill>
                            <a:schemeClr val="tx1"/>
                          </a:solidFill>
                        </a:rPr>
                        <a:t>378: 1219-1230</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hlinkClick r:id="rId7"/>
                        </a:rPr>
                        <a:t>http://www.thelancet.com/journals/lancet/article/PIIS0140-6736(11)61184-7/abstract</a:t>
                      </a:r>
                      <a:endParaRPr lang="en-GB" sz="1000" b="0" dirty="0" smtClean="0">
                        <a:solidFill>
                          <a:schemeClr val="tx1"/>
                        </a:solidFill>
                        <a:latin typeface="+mj-lt"/>
                        <a:cs typeface="Arial"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931628">
                <a:tc>
                  <a:txBody>
                    <a:bodyPr/>
                    <a:lstStyle/>
                    <a:p>
                      <a:r>
                        <a:rPr lang="en-GB" sz="1000" b="1" dirty="0" smtClean="0">
                          <a:solidFill>
                            <a:schemeClr val="tx1"/>
                          </a:solidFill>
                          <a:latin typeface="+mj-lt"/>
                        </a:rPr>
                        <a:t>Description of intervention</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mn-lt"/>
                          <a:cs typeface="Calibri" pitchFamily="34" charset="0"/>
                        </a:rPr>
                        <a:t>The diagnosis of hypertension has traditionally been based on blood-pressure measurements in the clinic, but home and ambulatory measurements better correlate with cardiovascular outcome, and ambulatory monitoring is more accurate than both clinic and home monitoring in diagnosing hypertension. This study aimed to compare the cost-effectiveness of different diagnostic strategies for hypertension</a:t>
                      </a:r>
                      <a:r>
                        <a:rPr lang="en-GB" sz="1000" baseline="0" dirty="0" smtClean="0">
                          <a:solidFill>
                            <a:schemeClr val="tx1"/>
                          </a:solidFill>
                          <a:latin typeface="+mn-lt"/>
                          <a:cs typeface="Calibri" pitchFamily="34" charset="0"/>
                        </a:rPr>
                        <a:t> using a Markov model-based probabilistic analysis</a:t>
                      </a:r>
                      <a:endParaRPr lang="en-US" sz="1000" dirty="0" smtClean="0">
                        <a:solidFill>
                          <a:schemeClr val="tx1"/>
                        </a:solidFill>
                        <a:latin typeface="+mn-lt"/>
                        <a:cs typeface="Calibri" pitchFamily="34"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617444">
                <a:tc>
                  <a:txBody>
                    <a:bodyPr/>
                    <a:lstStyle/>
                    <a:p>
                      <a:r>
                        <a:rPr lang="en-GB" sz="1000" b="1" dirty="0" smtClean="0">
                          <a:solidFill>
                            <a:schemeClr val="tx1"/>
                          </a:solidFill>
                          <a:latin typeface="+mj-lt"/>
                        </a:rPr>
                        <a:t>Clinical outcomes</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000" dirty="0" smtClean="0">
                          <a:solidFill>
                            <a:schemeClr val="tx1"/>
                          </a:solidFill>
                          <a:latin typeface="+mn-lt"/>
                          <a:cs typeface="Calibri" pitchFamily="34" charset="0"/>
                        </a:rPr>
                        <a:t>The model weighs the increase in quality-adjusted life-years (QALYs) associated with early detection of hypertension via ambulatory, home or clinic-based diagnostics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dirty="0" smtClean="0">
                          <a:solidFill>
                            <a:schemeClr val="tx1"/>
                          </a:solidFill>
                          <a:latin typeface="+mn-lt"/>
                          <a:cs typeface="Calibri" pitchFamily="34" charset="0"/>
                        </a:rPr>
                        <a:t>For patients</a:t>
                      </a:r>
                      <a:r>
                        <a:rPr lang="en-US" sz="1000" baseline="0" dirty="0" smtClean="0">
                          <a:solidFill>
                            <a:schemeClr val="tx1"/>
                          </a:solidFill>
                          <a:latin typeface="+mn-lt"/>
                          <a:cs typeface="Calibri" pitchFamily="34" charset="0"/>
                        </a:rPr>
                        <a:t> aged over 50, ambulatory screening is predicted to produce an average per patient increase in QALYs</a:t>
                      </a:r>
                      <a:endParaRPr lang="en-US" sz="1000" dirty="0" smtClean="0">
                        <a:solidFill>
                          <a:schemeClr val="tx1"/>
                        </a:solidFill>
                        <a:latin typeface="+mn-lt"/>
                        <a:cs typeface="Calibri" pitchFamily="34"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617444">
                <a:tc>
                  <a:txBody>
                    <a:bodyPr/>
                    <a:lstStyle/>
                    <a:p>
                      <a:r>
                        <a:rPr lang="en-GB" sz="1000" b="1" dirty="0" smtClean="0">
                          <a:solidFill>
                            <a:schemeClr val="tx1"/>
                          </a:solidFill>
                          <a:latin typeface="+mj-lt"/>
                        </a:rPr>
                        <a:t>Financial outcomes</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dirty="0" smtClean="0">
                          <a:solidFill>
                            <a:schemeClr val="tx1"/>
                          </a:solidFill>
                          <a:latin typeface="+mn-lt"/>
                          <a:cs typeface="Calibri" pitchFamily="34" charset="0"/>
                        </a:rPr>
                        <a:t>Ambulatory screening is predicted to be cost-effective compared</a:t>
                      </a:r>
                      <a:r>
                        <a:rPr lang="en-US" sz="1000" baseline="0" dirty="0" smtClean="0">
                          <a:solidFill>
                            <a:schemeClr val="tx1"/>
                          </a:solidFill>
                          <a:latin typeface="+mn-lt"/>
                          <a:cs typeface="Calibri" pitchFamily="34" charset="0"/>
                        </a:rPr>
                        <a:t> to other screening techniques, for all patients aged over 40</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aseline="0" dirty="0" smtClean="0">
                          <a:solidFill>
                            <a:schemeClr val="tx1"/>
                          </a:solidFill>
                          <a:latin typeface="+mn-lt"/>
                          <a:cs typeface="Calibri" pitchFamily="34" charset="0"/>
                        </a:rPr>
                        <a:t>Modeled estimates of per patient lifetime savings ranged from £56 for men aged 75 to £323 for women aged over 40</a:t>
                      </a:r>
                      <a:endParaRPr lang="en-US" sz="1000" dirty="0" smtClean="0">
                        <a:solidFill>
                          <a:schemeClr val="tx1"/>
                        </a:solidFill>
                        <a:latin typeface="+mn-lt"/>
                        <a:cs typeface="Calibri" pitchFamily="34" charset="0"/>
                      </a:endParaRPr>
                    </a:p>
                  </a:txBody>
                  <a:tcPr anchor="ct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617444">
                <a:tc>
                  <a:txBody>
                    <a:bodyPr/>
                    <a:lstStyle/>
                    <a:p>
                      <a:r>
                        <a:rPr lang="en-GB" sz="1000" b="1" dirty="0" smtClean="0">
                          <a:solidFill>
                            <a:schemeClr val="tx1"/>
                          </a:solidFill>
                          <a:latin typeface="+mj-lt"/>
                        </a:rPr>
                        <a:t>Relevance to Any town health system</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mn-lt"/>
                          <a:cs typeface="Calibri" pitchFamily="34" charset="0"/>
                        </a:rPr>
                        <a:t>Early screening for a range of long-term conditions to prevent or delay onset of the disease has positive public health and economic impacts. Through prevention and early treatment of an LTC, the time spent in the more severe and costly treatment settings can be markedly reduced. Specifically, the use of ambulatory diagnostics of hypertension</a:t>
                      </a:r>
                      <a:r>
                        <a:rPr lang="en-US" sz="1000" baseline="0" dirty="0" smtClean="0">
                          <a:solidFill>
                            <a:schemeClr val="tx1"/>
                          </a:solidFill>
                          <a:latin typeface="+mn-lt"/>
                          <a:cs typeface="Calibri" pitchFamily="34" charset="0"/>
                        </a:rPr>
                        <a:t> has been recommended by NICE</a:t>
                      </a:r>
                      <a:endParaRPr lang="en-GB" sz="1000" b="0" dirty="0" smtClean="0">
                        <a:solidFill>
                          <a:schemeClr val="tx1"/>
                        </a:solidFill>
                        <a:latin typeface="+mj-lt"/>
                        <a:cs typeface="Arial"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598794827"/>
              </p:ext>
            </p:extLst>
          </p:nvPr>
        </p:nvGraphicFramePr>
        <p:xfrm>
          <a:off x="355081" y="5157192"/>
          <a:ext cx="8389194" cy="10972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17428"/>
                <a:gridCol w="7171766"/>
              </a:tblGrid>
              <a:tr h="199118">
                <a:tc>
                  <a:txBody>
                    <a:bodyPr/>
                    <a:lstStyle/>
                    <a:p>
                      <a:r>
                        <a:rPr lang="en-GB" sz="1000" b="1" dirty="0" smtClean="0">
                          <a:solidFill>
                            <a:schemeClr val="tx1"/>
                          </a:solidFill>
                          <a:latin typeface="+mj-lt"/>
                        </a:rPr>
                        <a:t>Other UK</a:t>
                      </a:r>
                      <a:r>
                        <a:rPr lang="en-GB" sz="1000" b="1" baseline="0" dirty="0" smtClean="0">
                          <a:solidFill>
                            <a:schemeClr val="tx1"/>
                          </a:solidFill>
                          <a:latin typeface="+mj-lt"/>
                        </a:rPr>
                        <a:t> examples</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solidFill>
                          <a:latin typeface="+mn-lt"/>
                          <a:ea typeface="+mn-ea"/>
                          <a:cs typeface="Calibri" pitchFamily="34" charset="0"/>
                        </a:rPr>
                        <a:t>Cost-effectiveness of population-based screening for colorectal cancer, ‘</a:t>
                      </a:r>
                      <a:r>
                        <a:rPr lang="en-US" sz="1000" b="0" i="1" kern="1200" dirty="0" smtClean="0">
                          <a:solidFill>
                            <a:schemeClr val="tx1"/>
                          </a:solidFill>
                          <a:latin typeface="+mn-lt"/>
                          <a:ea typeface="+mn-ea"/>
                          <a:cs typeface="Calibri" pitchFamily="34" charset="0"/>
                        </a:rPr>
                        <a:t>British Journal of Cancer </a:t>
                      </a:r>
                      <a:r>
                        <a:rPr lang="en-US" sz="1000" b="0" i="0" kern="1200" dirty="0" smtClean="0">
                          <a:solidFill>
                            <a:schemeClr val="tx1"/>
                          </a:solidFill>
                          <a:latin typeface="+mn-lt"/>
                          <a:ea typeface="+mn-ea"/>
                          <a:cs typeface="Calibri" pitchFamily="34" charset="0"/>
                        </a:rPr>
                        <a:t>2012</a:t>
                      </a:r>
                      <a:r>
                        <a:rPr lang="en-US" sz="1000" b="0" kern="1200" dirty="0" smtClean="0">
                          <a:solidFill>
                            <a:schemeClr val="tx1"/>
                          </a:solidFill>
                          <a:latin typeface="+mn-lt"/>
                          <a:ea typeface="+mn-ea"/>
                          <a:cs typeface="Calibri" pitchFamily="34" charset="0"/>
                        </a:rPr>
                        <a:t>’; ‘NICE cost impact and commissioning assessment: quality standard for stroke’ (NICE cost impact and commissioning assessment, 2010)</a:t>
                      </a: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617444">
                <a:tc>
                  <a:txBody>
                    <a:bodyPr/>
                    <a:lstStyle/>
                    <a:p>
                      <a:r>
                        <a:rPr lang="en-GB" sz="1000" b="1" dirty="0" smtClean="0">
                          <a:solidFill>
                            <a:schemeClr val="tx1"/>
                          </a:solidFill>
                          <a:latin typeface="+mj-lt"/>
                        </a:rPr>
                        <a:t>Other international examples</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smtClean="0">
                          <a:solidFill>
                            <a:schemeClr val="tx1"/>
                          </a:solidFill>
                          <a:latin typeface="+mn-lt"/>
                          <a:ea typeface="+mn-ea"/>
                          <a:cs typeface="Calibri" pitchFamily="34" charset="0"/>
                        </a:rPr>
                        <a:t>‘Cost effectiveness of early detection of breast cancer in Spain’, </a:t>
                      </a:r>
                      <a:r>
                        <a:rPr lang="en-GB" sz="1000" b="0" i="1" kern="1200" dirty="0" smtClean="0">
                          <a:solidFill>
                            <a:schemeClr val="tx1"/>
                          </a:solidFill>
                          <a:latin typeface="+mn-lt"/>
                          <a:ea typeface="+mn-ea"/>
                          <a:cs typeface="Calibri" pitchFamily="34" charset="0"/>
                        </a:rPr>
                        <a:t>BMC Cancer, </a:t>
                      </a:r>
                      <a:r>
                        <a:rPr lang="en-GB" sz="1000" b="0" kern="1200" dirty="0" smtClean="0">
                          <a:solidFill>
                            <a:schemeClr val="tx1"/>
                          </a:solidFill>
                          <a:latin typeface="+mn-lt"/>
                          <a:ea typeface="+mn-ea"/>
                          <a:cs typeface="Calibri" pitchFamily="34" charset="0"/>
                        </a:rPr>
                        <a:t>2011; ‘</a:t>
                      </a:r>
                      <a:r>
                        <a:rPr lang="en-US" sz="1000" b="0" kern="1200" dirty="0" smtClean="0">
                          <a:solidFill>
                            <a:schemeClr val="tx1"/>
                          </a:solidFill>
                          <a:latin typeface="+mn-lt"/>
                          <a:ea typeface="+mn-ea"/>
                          <a:cs typeface="Calibri" pitchFamily="34" charset="0"/>
                        </a:rPr>
                        <a:t>Cost-effectiveness Analysis of a Prospective Breast Cancer Screening Program In Turkey’ (Middle East Technical University, 2011); ‘Cost effectiveness of an integrated vascular risk assessment and management intervention’ (Australian Centre for Economic Research on Health, Australian National University, 2011)</a:t>
                      </a: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r>
            </a:tbl>
          </a:graphicData>
        </a:graphic>
      </p:graphicFrame>
      <p:pic>
        <p:nvPicPr>
          <p:cNvPr id="9" name="Picture 7" descr="\\Cagmasrv1\sso$\Gestion_Deloitte\Global_Brand\- Templates\Icons\Iconography Deloitte\Icon_Stethoscope_Green.png"/>
          <p:cNvPicPr>
            <a:picLocks noChangeAspect="1" noChangeArrowheads="1"/>
          </p:cNvPicPr>
          <p:nvPr/>
        </p:nvPicPr>
        <p:blipFill>
          <a:blip r:embed="rId8" cstate="print">
            <a:duotone>
              <a:prstClr val="black"/>
              <a:schemeClr val="accent2">
                <a:tint val="45000"/>
                <a:satMod val="400000"/>
              </a:schemeClr>
            </a:duotone>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0115" y="36018"/>
            <a:ext cx="448019" cy="50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40471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0848600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180"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120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1600" dirty="0"/>
              <a:t>Key leads and further reading: Integration of health and social </a:t>
            </a:r>
            <a:r>
              <a:rPr lang="en-GB" sz="1600" dirty="0" smtClean="0"/>
              <a:t>care</a:t>
            </a:r>
            <a:endParaRPr lang="en-GB" sz="1600" dirty="0"/>
          </a:p>
        </p:txBody>
      </p:sp>
      <p:sp>
        <p:nvSpPr>
          <p:cNvPr id="17"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90</a:t>
            </a:fld>
            <a:endParaRPr lang="en-GB" dirty="0">
              <a:solidFill>
                <a:prstClr val="black"/>
              </a:solidFill>
            </a:endParaRPr>
          </a:p>
        </p:txBody>
      </p:sp>
      <p:sp>
        <p:nvSpPr>
          <p:cNvPr id="9" name="Rectangle 8"/>
          <p:cNvSpPr/>
          <p:nvPr/>
        </p:nvSpPr>
        <p:spPr>
          <a:xfrm>
            <a:off x="655199" y="1459090"/>
            <a:ext cx="8152358" cy="169914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200" b="1" dirty="0" smtClean="0">
                <a:solidFill>
                  <a:prstClr val="black"/>
                </a:solidFill>
              </a:rPr>
              <a:t>Further reading</a:t>
            </a:r>
          </a:p>
          <a:p>
            <a:pPr>
              <a:spcAft>
                <a:spcPts val="600"/>
              </a:spcAft>
            </a:pPr>
            <a:r>
              <a:rPr lang="en-GB" sz="1200" dirty="0" smtClean="0">
                <a:solidFill>
                  <a:prstClr val="black"/>
                </a:solidFill>
              </a:rPr>
              <a:t>To help you read around this intervention, we have assembled a list of the literature which we have found most useful: </a:t>
            </a:r>
          </a:p>
          <a:p>
            <a:pPr marL="171450" indent="-171450">
              <a:spcAft>
                <a:spcPts val="600"/>
              </a:spcAft>
              <a:buFont typeface="Arial" pitchFamily="34" charset="0"/>
              <a:buChar char="•"/>
              <a:defRPr/>
            </a:pPr>
            <a:r>
              <a:rPr lang="en-GB" sz="1200" dirty="0">
                <a:solidFill>
                  <a:prstClr val="black"/>
                </a:solidFill>
                <a:cs typeface="Arial" charset="0"/>
              </a:rPr>
              <a:t>Peter Thistlethwaite, </a:t>
            </a:r>
            <a:r>
              <a:rPr lang="en-GB" sz="1200" dirty="0" smtClean="0">
                <a:solidFill>
                  <a:prstClr val="black"/>
                </a:solidFill>
                <a:cs typeface="Arial" charset="0"/>
              </a:rPr>
              <a:t>‘Integrating health and </a:t>
            </a:r>
            <a:r>
              <a:rPr lang="en-GB" sz="1200" dirty="0">
                <a:solidFill>
                  <a:prstClr val="black"/>
                </a:solidFill>
                <a:cs typeface="Arial" charset="0"/>
              </a:rPr>
              <a:t>social </a:t>
            </a:r>
            <a:r>
              <a:rPr lang="en-GB" sz="1200" dirty="0" smtClean="0">
                <a:solidFill>
                  <a:prstClr val="black"/>
                </a:solidFill>
                <a:cs typeface="Arial" charset="0"/>
              </a:rPr>
              <a:t>care in Torbay: Improving </a:t>
            </a:r>
            <a:r>
              <a:rPr lang="en-GB" sz="1200" dirty="0">
                <a:solidFill>
                  <a:prstClr val="black"/>
                </a:solidFill>
                <a:cs typeface="Arial" charset="0"/>
              </a:rPr>
              <a:t>care </a:t>
            </a:r>
            <a:r>
              <a:rPr lang="en-GB" sz="1200" dirty="0" smtClean="0">
                <a:solidFill>
                  <a:prstClr val="black"/>
                </a:solidFill>
                <a:cs typeface="Arial" charset="0"/>
              </a:rPr>
              <a:t>for Mrs Smith’ (The King’s Fund, March 2011</a:t>
            </a:r>
            <a:r>
              <a:rPr lang="en-GB" sz="1200" dirty="0">
                <a:solidFill>
                  <a:prstClr val="black"/>
                </a:solidFill>
                <a:cs typeface="Arial" charset="0"/>
              </a:rPr>
              <a:t>) – available at: </a:t>
            </a:r>
            <a:r>
              <a:rPr lang="en-GB" sz="1200" dirty="0">
                <a:solidFill>
                  <a:prstClr val="black"/>
                </a:solidFill>
                <a:cs typeface="Arial" charset="0"/>
                <a:hlinkClick r:id="rId8"/>
              </a:rPr>
              <a:t>http://</a:t>
            </a:r>
            <a:r>
              <a:rPr lang="en-GB" sz="1200" dirty="0" smtClean="0">
                <a:solidFill>
                  <a:prstClr val="black"/>
                </a:solidFill>
                <a:cs typeface="Arial" charset="0"/>
                <a:hlinkClick r:id="rId8"/>
              </a:rPr>
              <a:t>www.kingsfund.org.uk/publications/integrating-health-and-social-care-torbay</a:t>
            </a:r>
            <a:r>
              <a:rPr lang="en-GB" sz="1200" dirty="0" smtClean="0">
                <a:solidFill>
                  <a:prstClr val="black"/>
                </a:solidFill>
                <a:cs typeface="Arial" charset="0"/>
              </a:rPr>
              <a:t>. This is a very useful and readable narrative account of the experience of Torbay in integrating health and social care, with an emphasis on practical lessons for those looking to follow the same path</a:t>
            </a:r>
          </a:p>
          <a:p>
            <a:pPr>
              <a:spcAft>
                <a:spcPts val="600"/>
              </a:spcAft>
              <a:defRPr/>
            </a:pPr>
            <a:endParaRPr lang="en-GB" sz="1200" dirty="0">
              <a:solidFill>
                <a:prstClr val="black"/>
              </a:solidFill>
              <a:cs typeface="Arial" charset="0"/>
            </a:endParaRPr>
          </a:p>
          <a:p>
            <a:pPr marL="171450" indent="-171450">
              <a:buFont typeface="Arial" pitchFamily="34" charset="0"/>
              <a:buChar char="•"/>
              <a:defRPr/>
            </a:pPr>
            <a:endParaRPr lang="en-GB" sz="1200" dirty="0">
              <a:solidFill>
                <a:prstClr val="black"/>
              </a:solidFill>
            </a:endParaRPr>
          </a:p>
          <a:p>
            <a:endParaRPr lang="en-GB" dirty="0">
              <a:solidFill>
                <a:prstClr val="black"/>
              </a:solidFill>
            </a:endParaRPr>
          </a:p>
        </p:txBody>
      </p:sp>
      <p:pic>
        <p:nvPicPr>
          <p:cNvPr id="11" name="Picture 6" descr="\\Cagmasrv1\sso$\Gestion_Deloitte\Global_Brand\- Templates\Icons\Iconography Deloitte\Icons Color Library\Icon_Book_LBLu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2358" y="1478425"/>
            <a:ext cx="502841" cy="456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jsauvageau\Desktop\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360" y="71415"/>
            <a:ext cx="276043" cy="311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03580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9192263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205"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120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The early adopter interventions</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91</a:t>
            </a:fld>
            <a:endParaRPr lang="en-GB" dirty="0">
              <a:solidFill>
                <a:prstClr val="black"/>
              </a:solidFill>
            </a:endParaRPr>
          </a:p>
        </p:txBody>
      </p:sp>
      <p:sp>
        <p:nvSpPr>
          <p:cNvPr id="94" name="TextBox 93"/>
          <p:cNvSpPr txBox="1"/>
          <p:nvPr/>
        </p:nvSpPr>
        <p:spPr>
          <a:xfrm>
            <a:off x="968991" y="1077505"/>
            <a:ext cx="8044380" cy="5093702"/>
          </a:xfrm>
          <a:prstGeom prst="rect">
            <a:avLst/>
          </a:prstGeom>
          <a:noFill/>
        </p:spPr>
        <p:txBody>
          <a:bodyPr wrap="square" lIns="0" tIns="0" rIns="0" bIns="0" rtlCol="0">
            <a:spAutoFit/>
          </a:bodyPr>
          <a:lstStyle/>
          <a:p>
            <a:pPr marL="180975" indent="-180975">
              <a:spcAft>
                <a:spcPts val="300"/>
              </a:spcAft>
              <a:buAutoNum type="arabicPeriod"/>
              <a:defRPr/>
            </a:pPr>
            <a:r>
              <a:rPr lang="en-GB" sz="1200" b="1" dirty="0">
                <a:solidFill>
                  <a:srgbClr val="FFFFFF">
                    <a:lumMod val="75000"/>
                  </a:srgbClr>
                </a:solidFill>
                <a:cs typeface="Arial" charset="0"/>
              </a:rPr>
              <a:t>Cancer screening programme</a:t>
            </a:r>
            <a:endParaRPr lang="en-US" sz="1200" b="1" dirty="0">
              <a:solidFill>
                <a:srgbClr val="FFFFFF">
                  <a:lumMod val="75000"/>
                </a:srgbClr>
              </a:solidFill>
              <a:cs typeface="Arial" charset="0"/>
            </a:endParaRPr>
          </a:p>
          <a:p>
            <a:pPr>
              <a:spcAft>
                <a:spcPts val="300"/>
              </a:spcAft>
              <a:defRPr/>
            </a:pPr>
            <a:endParaRPr lang="en-US" sz="1200" b="1" dirty="0" smtClean="0">
              <a:solidFill>
                <a:srgbClr val="FFFFFF">
                  <a:lumMod val="75000"/>
                </a:srgbClr>
              </a:solidFill>
            </a:endParaRPr>
          </a:p>
          <a:p>
            <a:pPr>
              <a:spcAft>
                <a:spcPts val="300"/>
              </a:spcAft>
              <a:defRPr/>
            </a:pPr>
            <a:r>
              <a:rPr lang="en-US" sz="1200" b="1" dirty="0" smtClean="0">
                <a:solidFill>
                  <a:srgbClr val="FFFFFF">
                    <a:lumMod val="75000"/>
                  </a:srgbClr>
                </a:solidFill>
              </a:rPr>
              <a:t>2. GP </a:t>
            </a:r>
            <a:r>
              <a:rPr lang="en-US" sz="1200" b="1" dirty="0" err="1" smtClean="0">
                <a:solidFill>
                  <a:srgbClr val="FFFFFF">
                    <a:lumMod val="75000"/>
                  </a:srgbClr>
                </a:solidFill>
              </a:rPr>
              <a:t>tele</a:t>
            </a:r>
            <a:r>
              <a:rPr lang="en-US" sz="1200" b="1" dirty="0" smtClean="0">
                <a:solidFill>
                  <a:srgbClr val="FFFFFF">
                    <a:lumMod val="75000"/>
                  </a:srgbClr>
                </a:solidFill>
              </a:rPr>
              <a:t>-consultation</a:t>
            </a:r>
            <a:endParaRPr lang="en-US" sz="1200" b="1" dirty="0">
              <a:solidFill>
                <a:srgbClr val="FFFFFF">
                  <a:lumMod val="75000"/>
                </a:srgbClr>
              </a:solidFill>
            </a:endParaRPr>
          </a:p>
          <a:p>
            <a:pPr>
              <a:spcAft>
                <a:spcPts val="300"/>
              </a:spcAft>
              <a:defRPr/>
            </a:pPr>
            <a:endParaRPr lang="en-US" sz="1200" b="1" dirty="0">
              <a:solidFill>
                <a:srgbClr val="FFFFFF">
                  <a:lumMod val="75000"/>
                </a:srgbClr>
              </a:solidFill>
            </a:endParaRPr>
          </a:p>
          <a:p>
            <a:pPr>
              <a:spcAft>
                <a:spcPts val="300"/>
              </a:spcAft>
            </a:pPr>
            <a:r>
              <a:rPr lang="en-GB" sz="1200" b="1" dirty="0" smtClean="0">
                <a:solidFill>
                  <a:srgbClr val="FFFFFF">
                    <a:lumMod val="75000"/>
                  </a:srgbClr>
                </a:solidFill>
                <a:cs typeface="Arial" charset="0"/>
              </a:rPr>
              <a:t>3. </a:t>
            </a:r>
            <a:r>
              <a:rPr lang="en-GB" sz="1200" b="1" dirty="0">
                <a:solidFill>
                  <a:srgbClr val="FFFFFF">
                    <a:lumMod val="75000"/>
                  </a:srgbClr>
                </a:solidFill>
                <a:cs typeface="Arial" charset="0"/>
              </a:rPr>
              <a:t>Medicines o</a:t>
            </a:r>
            <a:r>
              <a:rPr lang="en-GB" sz="1200" b="1" dirty="0" smtClean="0">
                <a:solidFill>
                  <a:srgbClr val="FFFFFF">
                    <a:lumMod val="75000"/>
                  </a:srgbClr>
                </a:solidFill>
                <a:cs typeface="Arial" charset="0"/>
              </a:rPr>
              <a:t>ptimisation</a:t>
            </a:r>
            <a:endParaRPr lang="en-GB" sz="1200" b="1" dirty="0">
              <a:solidFill>
                <a:srgbClr val="FFFFFF">
                  <a:lumMod val="75000"/>
                </a:srgbClr>
              </a:solidFill>
              <a:cs typeface="Arial" charset="0"/>
            </a:endParaRP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4. </a:t>
            </a:r>
            <a:r>
              <a:rPr lang="en-GB" sz="1200" b="1" dirty="0">
                <a:solidFill>
                  <a:srgbClr val="FFFFFF">
                    <a:lumMod val="75000"/>
                  </a:srgbClr>
                </a:solidFill>
              </a:rPr>
              <a:t>Safe and appropriate use of medicines </a:t>
            </a:r>
            <a:endParaRPr lang="en-US" sz="1200" b="1" dirty="0">
              <a:solidFill>
                <a:srgbClr val="FFFFFF">
                  <a:lumMod val="75000"/>
                </a:srgbClr>
              </a:solidFill>
            </a:endParaRP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5. </a:t>
            </a:r>
            <a:r>
              <a:rPr lang="en-US" sz="1200" b="1" dirty="0">
                <a:solidFill>
                  <a:srgbClr val="FFFFFF">
                    <a:lumMod val="75000"/>
                  </a:srgbClr>
                </a:solidFill>
              </a:rPr>
              <a:t>Acute </a:t>
            </a:r>
            <a:r>
              <a:rPr lang="en-US" sz="1200" b="1" dirty="0" smtClean="0">
                <a:solidFill>
                  <a:srgbClr val="FFFFFF">
                    <a:lumMod val="75000"/>
                  </a:srgbClr>
                </a:solidFill>
              </a:rPr>
              <a:t>visiting </a:t>
            </a:r>
            <a:r>
              <a:rPr lang="en-US" sz="1200" b="1" dirty="0">
                <a:solidFill>
                  <a:srgbClr val="FFFFFF">
                    <a:lumMod val="75000"/>
                  </a:srgbClr>
                </a:solidFill>
              </a:rPr>
              <a:t>s</a:t>
            </a:r>
            <a:r>
              <a:rPr lang="en-US" sz="1200" b="1" dirty="0" smtClean="0">
                <a:solidFill>
                  <a:srgbClr val="FFFFFF">
                    <a:lumMod val="75000"/>
                  </a:srgbClr>
                </a:solidFill>
              </a:rPr>
              <a:t>ervice </a:t>
            </a: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6. Reducing urgent care demand</a:t>
            </a:r>
            <a:endParaRPr lang="en-US" sz="1200" b="1" dirty="0">
              <a:solidFill>
                <a:srgbClr val="FFFFFF">
                  <a:lumMod val="75000"/>
                </a:srgbClr>
              </a:solidFill>
            </a:endParaRP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7. </a:t>
            </a:r>
            <a:r>
              <a:rPr lang="en-GB" sz="1200" b="1" dirty="0">
                <a:solidFill>
                  <a:srgbClr val="FFFFFF">
                    <a:lumMod val="75000"/>
                  </a:srgbClr>
                </a:solidFill>
              </a:rPr>
              <a:t>24-hour asthma services for children and young people</a:t>
            </a: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8. </a:t>
            </a:r>
            <a:r>
              <a:rPr lang="en-US" sz="1200" b="1" dirty="0">
                <a:solidFill>
                  <a:srgbClr val="FFFFFF">
                    <a:lumMod val="75000"/>
                  </a:srgbClr>
                </a:solidFill>
              </a:rPr>
              <a:t>Service </a:t>
            </a:r>
            <a:r>
              <a:rPr lang="en-US" sz="1200" b="1" dirty="0" smtClean="0">
                <a:solidFill>
                  <a:srgbClr val="FFFFFF">
                    <a:lumMod val="75000"/>
                  </a:srgbClr>
                </a:solidFill>
              </a:rPr>
              <a:t>user </a:t>
            </a:r>
            <a:r>
              <a:rPr lang="en-US" sz="1200" b="1" dirty="0">
                <a:solidFill>
                  <a:srgbClr val="FFFFFF">
                    <a:lumMod val="75000"/>
                  </a:srgbClr>
                </a:solidFill>
              </a:rPr>
              <a:t>n</a:t>
            </a:r>
            <a:r>
              <a:rPr lang="en-US" sz="1200" b="1" dirty="0" smtClean="0">
                <a:solidFill>
                  <a:srgbClr val="FFFFFF">
                    <a:lumMod val="75000"/>
                  </a:srgbClr>
                </a:solidFill>
              </a:rPr>
              <a:t>etwork</a:t>
            </a: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9. Reducing elective Caesarean section</a:t>
            </a:r>
            <a:endParaRPr lang="en-US" sz="1200" b="1" dirty="0">
              <a:solidFill>
                <a:srgbClr val="FFFFFF">
                  <a:lumMod val="75000"/>
                </a:srgbClr>
              </a:solidFill>
            </a:endParaRPr>
          </a:p>
          <a:p>
            <a:pPr>
              <a:spcAft>
                <a:spcPts val="300"/>
              </a:spcAft>
              <a:defRPr/>
            </a:pPr>
            <a:endParaRPr lang="en-US" sz="1200" b="1" dirty="0">
              <a:solidFill>
                <a:srgbClr val="FFFFFF">
                  <a:lumMod val="75000"/>
                </a:srgbClr>
              </a:solidFill>
            </a:endParaRPr>
          </a:p>
          <a:p>
            <a:pPr>
              <a:spcAft>
                <a:spcPts val="300"/>
              </a:spcAft>
            </a:pPr>
            <a:r>
              <a:rPr lang="en-GB" sz="1200" b="1" dirty="0" smtClean="0">
                <a:solidFill>
                  <a:srgbClr val="FFFFFF">
                    <a:lumMod val="75000"/>
                  </a:srgbClr>
                </a:solidFill>
                <a:cs typeface="Arial" charset="0"/>
              </a:rPr>
              <a:t>10. </a:t>
            </a:r>
            <a:r>
              <a:rPr lang="en-GB" sz="1200" b="1" dirty="0">
                <a:solidFill>
                  <a:srgbClr val="FFFFFF">
                    <a:lumMod val="75000"/>
                  </a:srgbClr>
                </a:solidFill>
                <a:cs typeface="Arial" charset="0"/>
              </a:rPr>
              <a:t>Acute stroke services</a:t>
            </a:r>
          </a:p>
          <a:p>
            <a:pPr>
              <a:spcAft>
                <a:spcPts val="300"/>
              </a:spcAft>
              <a:defRPr/>
            </a:pPr>
            <a:endParaRPr lang="en-US" sz="1200" b="1" dirty="0">
              <a:solidFill>
                <a:srgbClr val="FFFFFF">
                  <a:lumMod val="75000"/>
                </a:srgbClr>
              </a:solidFill>
            </a:endParaRPr>
          </a:p>
          <a:p>
            <a:pPr>
              <a:spcAft>
                <a:spcPts val="300"/>
              </a:spcAft>
              <a:defRPr/>
            </a:pPr>
            <a:r>
              <a:rPr lang="en-US" sz="1200" b="1" dirty="0" smtClean="0">
                <a:solidFill>
                  <a:srgbClr val="FFFFFF">
                    <a:lumMod val="75000"/>
                  </a:srgbClr>
                </a:solidFill>
              </a:rPr>
              <a:t>11. </a:t>
            </a:r>
            <a:r>
              <a:rPr lang="en-GB" sz="1200" b="1" dirty="0">
                <a:solidFill>
                  <a:srgbClr val="FFFFFF">
                    <a:lumMod val="75000"/>
                  </a:srgbClr>
                </a:solidFill>
                <a:cs typeface="Arial" charset="0"/>
              </a:rPr>
              <a:t>Integration of health and social care for older people</a:t>
            </a:r>
          </a:p>
          <a:p>
            <a:pPr>
              <a:spcAft>
                <a:spcPts val="300"/>
              </a:spcAft>
              <a:defRPr/>
            </a:pPr>
            <a:endParaRPr lang="en-GB" sz="1200" b="1" dirty="0">
              <a:solidFill>
                <a:srgbClr val="FFFFFF">
                  <a:lumMod val="75000"/>
                </a:srgbClr>
              </a:solidFill>
              <a:cs typeface="Arial" charset="0"/>
            </a:endParaRPr>
          </a:p>
          <a:p>
            <a:pPr>
              <a:spcAft>
                <a:spcPts val="300"/>
              </a:spcAft>
              <a:defRPr/>
            </a:pPr>
            <a:r>
              <a:rPr lang="en-GB" sz="1200" b="1" dirty="0">
                <a:solidFill>
                  <a:srgbClr val="00ADC6"/>
                </a:solidFill>
              </a:rPr>
              <a:t>12. Electronic Palliative Care Coordination Systems (</a:t>
            </a:r>
            <a:r>
              <a:rPr lang="en-GB" sz="1200" b="1" dirty="0" err="1">
                <a:solidFill>
                  <a:srgbClr val="00ADC6"/>
                </a:solidFill>
              </a:rPr>
              <a:t>EPaCCS</a:t>
            </a:r>
            <a:r>
              <a:rPr lang="en-GB" sz="1200" b="1" dirty="0">
                <a:solidFill>
                  <a:srgbClr val="00ADC6"/>
                </a:solidFill>
              </a:rPr>
              <a:t>)</a:t>
            </a:r>
          </a:p>
        </p:txBody>
      </p:sp>
      <p:pic>
        <p:nvPicPr>
          <p:cNvPr id="25" name="Picture 4" descr="\\Cagmasrv1\sso$\Gestion_Deloitte\Global_Brand\- Templates\Icons\Iconography Deloitte\Icon_DNA_LBlue.png"/>
          <p:cNvPicPr>
            <a:picLocks noChangeAspect="1" noChangeArrowheads="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9446" y="1016188"/>
            <a:ext cx="172185" cy="32583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Cagmasrv1\sso$\Gestion_Deloitte\Global_Brand\- Templates\Icons\Iconography Deloitte\Icon_Magnifying_glass_Green.png"/>
          <p:cNvPicPr>
            <a:picLocks noChangeAspect="1" noChangeArrowheads="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6423" y="1934759"/>
            <a:ext cx="258230" cy="25823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agmasrv1\sso$\Gestion_Deloitte\Global_Brand\- Templates\Icons\Iconography Deloitte\Icon_Computer_chip_Blue.png"/>
          <p:cNvPicPr>
            <a:picLocks noChangeAspect="1" noChangeArrowheads="1"/>
          </p:cNvPicPr>
          <p:nvPr/>
        </p:nvPicPr>
        <p:blipFill>
          <a:blip r:embed="rId10" cstate="print">
            <a:lum bright="70000" contrast="-7000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24096" y="2399100"/>
            <a:ext cx="282885" cy="19686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Cagmasrv1\sso$\Gestion_Deloitte\Global_Brand\- Templates\Icons\Iconography Deloitte\Icon_Scooter_Green.png"/>
          <p:cNvPicPr>
            <a:picLocks noChangeAspect="1" noChangeArrowheads="1"/>
          </p:cNvPicPr>
          <p:nvPr/>
        </p:nvPicPr>
        <p:blipFill>
          <a:blip r:embed="rId1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4268" y="2825908"/>
            <a:ext cx="322541" cy="21005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Cagmasrv1\sso$\Gestion_Deloitte\Global_Brand\- Templates\Icons\Iconography Deloitte\Icon_Clock_DarkGreen.png"/>
          <p:cNvPicPr>
            <a:picLocks noChangeAspect="1" noChangeArrowheads="1"/>
          </p:cNvPicPr>
          <p:nvPr/>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9076" y="3706702"/>
            <a:ext cx="232925" cy="23292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1" descr="C:\Users\jsauvageau\Desktop\Untitled-2.png"/>
          <p:cNvPicPr>
            <a:picLocks noChangeAspect="1" noChangeArrowheads="1"/>
          </p:cNvPicPr>
          <p:nvPr/>
        </p:nvPicPr>
        <p:blipFill>
          <a:blip r:embed="rId1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6684" y="4150761"/>
            <a:ext cx="237708" cy="2139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agmasrv1\sso$\Gestion_Deloitte\Global_Brand\- Templates\Icons\Iconography Deloitte\Icon_Ambulance_LGreen.png"/>
          <p:cNvPicPr>
            <a:picLocks noChangeAspect="1" noChangeArrowheads="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6858" y="5063708"/>
            <a:ext cx="297360" cy="20582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1" descr="C:\Users\jsauvageau\Desktop\1.png"/>
          <p:cNvPicPr>
            <a:picLocks noChangeAspect="1" noChangeArrowheads="1"/>
          </p:cNvPicPr>
          <p:nvPr/>
        </p:nvPicPr>
        <p:blipFill>
          <a:blip r:embed="rId1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1471" y="5487293"/>
            <a:ext cx="228135" cy="25713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3" descr="C:\Users\jsauvageau\Desktop\3.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25541" y="5931728"/>
            <a:ext cx="279995" cy="23367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3" descr="C:\Users\jsauvageau\Desktop\4.png"/>
          <p:cNvPicPr>
            <a:picLocks noChangeAspect="1" noChangeArrowheads="1"/>
          </p:cNvPicPr>
          <p:nvPr/>
        </p:nvPicPr>
        <p:blipFill>
          <a:blip r:embed="rId1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337" y="1520409"/>
            <a:ext cx="216403" cy="2164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Cagmasrv1\sso$\Gestion_Deloitte\Global_Brand\- Templates\Icons\Iconography Deloitte\Icon_Traffic_signal_LGreen.png"/>
          <p:cNvPicPr>
            <a:picLocks noChangeArrowheads="1"/>
          </p:cNvPicPr>
          <p:nvPr/>
        </p:nvPicPr>
        <p:blipFill>
          <a:blip r:embed="rId19" cstate="print">
            <a:duotone>
              <a:schemeClr val="accent3">
                <a:shade val="45000"/>
                <a:satMod val="135000"/>
              </a:schemeClr>
              <a:prstClr val="white"/>
            </a:duotone>
            <a:extLst>
              <a:ext uri="{BEBA8EAE-BF5A-486C-A8C5-ECC9F3942E4B}">
                <a14:imgProps xmlns:a14="http://schemas.microsoft.com/office/drawing/2010/main">
                  <a14:imgLayer r:embed="rId20">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16447" y="3240470"/>
            <a:ext cx="98182" cy="29506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Cagmasrv1\sso$\Gestion_Deloitte\Global_Brand\- Templates\Icons\Iconography Deloitte\Icon_People_woman_MBlue.png"/>
          <p:cNvPicPr>
            <a:picLocks noChangeAspect="1" noChangeArrowheads="1"/>
          </p:cNvPicPr>
          <p:nvPr/>
        </p:nvPicPr>
        <p:blipFill>
          <a:blip r:embed="rId21" cstate="print">
            <a:duotone>
              <a:schemeClr val="accent3">
                <a:shade val="45000"/>
                <a:satMod val="135000"/>
              </a:schemeClr>
              <a:prstClr val="white"/>
            </a:duotone>
            <a:extLst>
              <a:ext uri="{BEBA8EAE-BF5A-486C-A8C5-ECC9F3942E4B}">
                <a14:imgProps xmlns:a14="http://schemas.microsoft.com/office/drawing/2010/main">
                  <a14:imgLayer r:embed="rId22">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82678" y="4586044"/>
            <a:ext cx="165721" cy="275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922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9503868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22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1600" dirty="0" smtClean="0"/>
              <a:t>Overview: </a:t>
            </a:r>
            <a:r>
              <a:rPr lang="en-GB" sz="1600" dirty="0"/>
              <a:t>Electronic Palliative Care </a:t>
            </a:r>
            <a:r>
              <a:rPr lang="en-GB" sz="1600" dirty="0" smtClean="0"/>
              <a:t>Coordination </a:t>
            </a:r>
            <a:r>
              <a:rPr lang="en-GB" sz="1600" dirty="0"/>
              <a:t>Systems </a:t>
            </a:r>
            <a:r>
              <a:rPr lang="en-GB" sz="1600" dirty="0" smtClean="0"/>
              <a:t>(</a:t>
            </a:r>
            <a:r>
              <a:rPr lang="en-GB" sz="1600" dirty="0" err="1" smtClean="0"/>
              <a:t>EPaCCS</a:t>
            </a:r>
            <a:r>
              <a:rPr lang="en-GB" sz="1600" dirty="0" smtClean="0"/>
              <a:t>)</a:t>
            </a:r>
            <a:endParaRPr lang="en-GB" sz="16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92</a:t>
            </a:fld>
            <a:endParaRPr lang="en-GB">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980496295"/>
              </p:ext>
            </p:extLst>
          </p:nvPr>
        </p:nvGraphicFramePr>
        <p:xfrm>
          <a:off x="358775" y="1268760"/>
          <a:ext cx="8391600" cy="492425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81600"/>
                <a:gridCol w="7110000"/>
              </a:tblGrid>
              <a:tr h="282606">
                <a:tc>
                  <a:txBody>
                    <a:bodyPr/>
                    <a:lstStyle/>
                    <a:p>
                      <a:r>
                        <a:rPr lang="en-GB" sz="1000" dirty="0" smtClean="0">
                          <a:solidFill>
                            <a:schemeClr val="tx1"/>
                          </a:solidFill>
                          <a:latin typeface="+mj-lt"/>
                        </a:rPr>
                        <a:t>Intervention name</a:t>
                      </a:r>
                      <a:endParaRPr lang="en-GB" sz="1000"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dirty="0" smtClean="0">
                          <a:solidFill>
                            <a:schemeClr val="tx1"/>
                          </a:solidFill>
                        </a:rPr>
                        <a:t>Electronic Palliative Care Coordination Systems (</a:t>
                      </a:r>
                      <a:r>
                        <a:rPr lang="en-GB" sz="1000" b="0" dirty="0" err="1" smtClean="0">
                          <a:solidFill>
                            <a:schemeClr val="tx1"/>
                          </a:solidFill>
                        </a:rPr>
                        <a:t>EPaCCS</a:t>
                      </a:r>
                      <a:r>
                        <a:rPr lang="en-GB" sz="1000" b="0" dirty="0" smtClean="0">
                          <a:solidFill>
                            <a:schemeClr val="tx1"/>
                          </a:solidFill>
                        </a:rPr>
                        <a:t>)</a:t>
                      </a:r>
                      <a:endParaRPr lang="en-GB" sz="1000" b="0" dirty="0" smtClean="0">
                        <a:solidFill>
                          <a:schemeClr val="tx1"/>
                        </a:solidFill>
                        <a:latin typeface="+mj-lt"/>
                        <a:cs typeface="Arial"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1014528">
                <a:tc>
                  <a:txBody>
                    <a:bodyPr/>
                    <a:lstStyle/>
                    <a:p>
                      <a:r>
                        <a:rPr lang="en-GB" sz="1000" b="1" dirty="0" smtClean="0">
                          <a:solidFill>
                            <a:schemeClr val="tx1"/>
                          </a:solidFill>
                          <a:latin typeface="+mj-lt"/>
                        </a:rPr>
                        <a:t>What is it?</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err="1" smtClean="0">
                          <a:solidFill>
                            <a:schemeClr val="tx1"/>
                          </a:solidFill>
                          <a:latin typeface="+mn-lt"/>
                          <a:cs typeface="Calibri" pitchFamily="34" charset="0"/>
                        </a:rPr>
                        <a:t>EPaCCS</a:t>
                      </a:r>
                      <a:r>
                        <a:rPr lang="en-GB" sz="1000" dirty="0" smtClean="0">
                          <a:solidFill>
                            <a:schemeClr val="tx1"/>
                          </a:solidFill>
                          <a:latin typeface="+mn-lt"/>
                          <a:cs typeface="Calibri" pitchFamily="34" charset="0"/>
                        </a:rPr>
                        <a:t> are a shared electronic</a:t>
                      </a:r>
                      <a:r>
                        <a:rPr lang="en-GB" sz="1000" baseline="0" dirty="0" smtClean="0">
                          <a:solidFill>
                            <a:schemeClr val="tx1"/>
                          </a:solidFill>
                          <a:latin typeface="+mn-lt"/>
                          <a:cs typeface="Calibri" pitchFamily="34" charset="0"/>
                        </a:rPr>
                        <a:t> record designed to improve end-of-life care and help patients to die in the location of their choice.</a:t>
                      </a:r>
                      <a:endParaRPr lang="en-US" sz="1000" baseline="0" dirty="0" smtClean="0">
                        <a:solidFill>
                          <a:schemeClr val="tx1"/>
                        </a:solidFill>
                        <a:latin typeface="+mn-lt"/>
                        <a:cs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solidFill>
                            <a:schemeClr val="tx1"/>
                          </a:solidFill>
                          <a:latin typeface="+mn-lt"/>
                          <a:cs typeface="Calibri" pitchFamily="34" charset="0"/>
                        </a:rPr>
                        <a:t>They provide instant access to patient information for key healthcare providers, assisting coordination of care. Patients are able to record their preferred place of death, ensuring that all those involved in provision of care are aware of patients’ preferences and wishes. They also provide a record of treatment, improving patient safety and ensuring that patients only need to have ‘difficult conversations’ once.</a:t>
                      </a:r>
                      <a:endParaRPr lang="en-GB" sz="1000" baseline="0" dirty="0" smtClean="0">
                        <a:solidFill>
                          <a:schemeClr val="tx1"/>
                        </a:solidFill>
                        <a:latin typeface="+mn-lt"/>
                        <a:cs typeface="Calibri" pitchFamily="34"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928375">
                <a:tc>
                  <a:txBody>
                    <a:bodyPr/>
                    <a:lstStyle/>
                    <a:p>
                      <a:r>
                        <a:rPr lang="en-GB" sz="1000" b="1" dirty="0" smtClean="0">
                          <a:solidFill>
                            <a:schemeClr val="tx1"/>
                          </a:solidFill>
                          <a:latin typeface="+mj-lt"/>
                        </a:rPr>
                        <a:t>Why do</a:t>
                      </a:r>
                      <a:r>
                        <a:rPr lang="en-GB" sz="1000" b="1" baseline="0" dirty="0" smtClean="0">
                          <a:solidFill>
                            <a:schemeClr val="tx1"/>
                          </a:solidFill>
                          <a:latin typeface="+mj-lt"/>
                        </a:rPr>
                        <a:t> it?</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1" noProof="0" dirty="0" smtClean="0">
                          <a:solidFill>
                            <a:schemeClr val="tx1"/>
                          </a:solidFill>
                          <a:latin typeface="+mn-lt"/>
                          <a:cs typeface="Calibri" pitchFamily="34" charset="0"/>
                        </a:rPr>
                        <a:t>Improved</a:t>
                      </a:r>
                      <a:r>
                        <a:rPr lang="en-GB" sz="1000" b="1" baseline="0" noProof="0" dirty="0" smtClean="0">
                          <a:solidFill>
                            <a:schemeClr val="tx1"/>
                          </a:solidFill>
                          <a:latin typeface="+mn-lt"/>
                          <a:cs typeface="Calibri" pitchFamily="34" charset="0"/>
                        </a:rPr>
                        <a:t> quality of care and patient safety:</a:t>
                      </a:r>
                      <a:r>
                        <a:rPr lang="en-GB" sz="1000" b="0" baseline="0" noProof="0" dirty="0" smtClean="0">
                          <a:solidFill>
                            <a:schemeClr val="tx1"/>
                          </a:solidFill>
                          <a:latin typeface="+mn-lt"/>
                          <a:cs typeface="Calibri" pitchFamily="34" charset="0"/>
                        </a:rPr>
                        <a:t> by reducing harm through coordinated communication, in standardised format, to reduce the risk of inappropriate interventions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1" baseline="0" noProof="0" dirty="0" smtClean="0">
                          <a:solidFill>
                            <a:schemeClr val="tx1"/>
                          </a:solidFill>
                          <a:latin typeface="+mn-lt"/>
                          <a:cs typeface="Calibri" pitchFamily="34" charset="0"/>
                        </a:rPr>
                        <a:t>More patients die in their place of choice:</a:t>
                      </a:r>
                      <a:r>
                        <a:rPr lang="en-GB" sz="1000" b="0" baseline="0" noProof="0" dirty="0" smtClean="0">
                          <a:solidFill>
                            <a:schemeClr val="tx1"/>
                          </a:solidFill>
                          <a:latin typeface="+mn-lt"/>
                          <a:cs typeface="Calibri" pitchFamily="34" charset="0"/>
                        </a:rPr>
                        <a:t> as those involved in care are aware of the patient’s wishes</a:t>
                      </a:r>
                      <a:endParaRPr lang="en-GB" sz="1000" b="1" baseline="0" noProof="0" dirty="0" smtClean="0">
                        <a:solidFill>
                          <a:schemeClr val="tx1"/>
                        </a:solidFill>
                        <a:latin typeface="+mn-lt"/>
                        <a:cs typeface="Calibri"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1" baseline="0" noProof="0" dirty="0" smtClean="0">
                          <a:solidFill>
                            <a:schemeClr val="tx1"/>
                          </a:solidFill>
                          <a:latin typeface="+mn-lt"/>
                          <a:cs typeface="Calibri" pitchFamily="34" charset="0"/>
                        </a:rPr>
                        <a:t>Reduced unnecessary hospital admissions and ambulance trips:</a:t>
                      </a:r>
                      <a:r>
                        <a:rPr lang="en-GB" sz="1000" b="0" baseline="0" noProof="0" dirty="0" smtClean="0">
                          <a:solidFill>
                            <a:schemeClr val="tx1"/>
                          </a:solidFill>
                          <a:latin typeface="+mn-lt"/>
                          <a:cs typeface="Calibri" pitchFamily="34" charset="0"/>
                        </a:rPr>
                        <a:t> recorded patient preferences means that they may be allowed to remain out of hospital towards the end of their lives, reducing admissions and bed days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1" baseline="0" noProof="0" dirty="0" smtClean="0">
                          <a:solidFill>
                            <a:schemeClr val="tx1"/>
                          </a:solidFill>
                          <a:latin typeface="+mn-lt"/>
                          <a:cs typeface="Calibri" pitchFamily="34" charset="0"/>
                        </a:rPr>
                        <a:t>Improved clinician productivity: </a:t>
                      </a:r>
                      <a:r>
                        <a:rPr lang="en-GB" sz="1000" b="0" baseline="0" noProof="0" dirty="0" smtClean="0">
                          <a:solidFill>
                            <a:schemeClr val="tx1"/>
                          </a:solidFill>
                          <a:latin typeface="+mn-lt"/>
                          <a:cs typeface="Calibri" pitchFamily="34" charset="0"/>
                        </a:rPr>
                        <a:t>reduced duplication of effort as information on patient preferences and previous treatment is stored centrally, reducing the time spent by clinicians gathering this information</a:t>
                      </a:r>
                      <a:endParaRPr lang="en-GB" sz="1000" b="1" noProof="0" dirty="0" smtClean="0">
                        <a:solidFill>
                          <a:schemeClr val="tx1"/>
                        </a:solidFill>
                        <a:latin typeface="+mn-lt"/>
                        <a:cs typeface="Calibri" pitchFamily="34"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928375">
                <a:tc>
                  <a:txBody>
                    <a:bodyPr/>
                    <a:lstStyle/>
                    <a:p>
                      <a:r>
                        <a:rPr lang="en-GB" sz="1000" b="1" dirty="0" smtClean="0">
                          <a:solidFill>
                            <a:schemeClr val="tx1"/>
                          </a:solidFill>
                          <a:latin typeface="+mj-lt"/>
                        </a:rPr>
                        <a:t>What are the key enabling factors?</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aseline="0" noProof="0" dirty="0" smtClean="0">
                          <a:solidFill>
                            <a:schemeClr val="tx1"/>
                          </a:solidFill>
                          <a:latin typeface="+mn-lt"/>
                          <a:cs typeface="Calibri" pitchFamily="34" charset="0"/>
                        </a:rPr>
                        <a:t>Patients, family and carers should all be </a:t>
                      </a:r>
                      <a:r>
                        <a:rPr lang="en-GB" sz="1000" b="1" baseline="0" noProof="0" dirty="0" smtClean="0">
                          <a:solidFill>
                            <a:schemeClr val="tx1"/>
                          </a:solidFill>
                          <a:latin typeface="+mn-lt"/>
                          <a:cs typeface="Calibri" pitchFamily="34" charset="0"/>
                        </a:rPr>
                        <a:t>involved in discussions </a:t>
                      </a:r>
                      <a:r>
                        <a:rPr lang="en-GB" sz="1000" baseline="0" noProof="0" dirty="0" smtClean="0">
                          <a:solidFill>
                            <a:schemeClr val="tx1"/>
                          </a:solidFill>
                          <a:latin typeface="+mn-lt"/>
                          <a:cs typeface="Calibri" pitchFamily="34" charset="0"/>
                        </a:rPr>
                        <a:t>about the care planning process; and p</a:t>
                      </a:r>
                      <a:r>
                        <a:rPr lang="en-GB" sz="1000" noProof="0" dirty="0" smtClean="0">
                          <a:solidFill>
                            <a:schemeClr val="tx1"/>
                          </a:solidFill>
                          <a:latin typeface="+mn-lt"/>
                          <a:cs typeface="Calibri" pitchFamily="34" charset="0"/>
                        </a:rPr>
                        <a:t>atients’ consent to sharing their</a:t>
                      </a:r>
                      <a:r>
                        <a:rPr lang="en-GB" sz="1000" baseline="0" noProof="0" dirty="0" smtClean="0">
                          <a:solidFill>
                            <a:schemeClr val="tx1"/>
                          </a:solidFill>
                          <a:latin typeface="+mn-lt"/>
                          <a:cs typeface="Calibri" pitchFamily="34" charset="0"/>
                        </a:rPr>
                        <a:t> personal information is vital</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aseline="0" noProof="0" dirty="0" smtClean="0">
                          <a:solidFill>
                            <a:schemeClr val="tx1"/>
                          </a:solidFill>
                          <a:latin typeface="+mn-lt"/>
                          <a:cs typeface="Calibri" pitchFamily="34" charset="0"/>
                        </a:rPr>
                        <a:t>To be useful, the record needs to be kept up to date and </a:t>
                      </a:r>
                      <a:r>
                        <a:rPr lang="en-GB" sz="1000" b="1" baseline="0" noProof="0" dirty="0" smtClean="0">
                          <a:solidFill>
                            <a:schemeClr val="tx1"/>
                          </a:solidFill>
                          <a:latin typeface="+mn-lt"/>
                          <a:cs typeface="Calibri" pitchFamily="34" charset="0"/>
                        </a:rPr>
                        <a:t>integrated into everyday ways of working </a:t>
                      </a:r>
                      <a:r>
                        <a:rPr lang="en-GB" sz="1000" baseline="0" noProof="0" dirty="0" smtClean="0">
                          <a:solidFill>
                            <a:schemeClr val="tx1"/>
                          </a:solidFill>
                          <a:latin typeface="+mn-lt"/>
                          <a:cs typeface="Calibri" pitchFamily="34" charset="0"/>
                        </a:rPr>
                        <a:t>for all those involved in the patient’s care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baseline="0" noProof="0" dirty="0" smtClean="0">
                          <a:solidFill>
                            <a:schemeClr val="tx1"/>
                          </a:solidFill>
                          <a:latin typeface="+mn-lt"/>
                          <a:cs typeface="Calibri" pitchFamily="34" charset="0"/>
                        </a:rPr>
                        <a:t>The standards set by the </a:t>
                      </a:r>
                      <a:r>
                        <a:rPr lang="en-GB" sz="1000" b="1" baseline="0" noProof="0" dirty="0" smtClean="0">
                          <a:solidFill>
                            <a:schemeClr val="tx1"/>
                          </a:solidFill>
                          <a:latin typeface="+mn-lt"/>
                          <a:cs typeface="Calibri" pitchFamily="34" charset="0"/>
                        </a:rPr>
                        <a:t>national information standard </a:t>
                      </a:r>
                      <a:r>
                        <a:rPr lang="en-GB" sz="1000" baseline="0" noProof="0" dirty="0" smtClean="0">
                          <a:solidFill>
                            <a:schemeClr val="tx1"/>
                          </a:solidFill>
                          <a:latin typeface="+mn-lt"/>
                          <a:cs typeface="Calibri" pitchFamily="34" charset="0"/>
                        </a:rPr>
                        <a:t>should be adopted to ensure consistent recording of information and safe and effective management of sharing of information (see further reading for full guidance)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noProof="0" dirty="0" err="1" smtClean="0">
                          <a:solidFill>
                            <a:schemeClr val="tx1"/>
                          </a:solidFill>
                          <a:latin typeface="+mn-lt"/>
                          <a:cs typeface="Calibri" pitchFamily="34" charset="0"/>
                        </a:rPr>
                        <a:t>EPaCCS</a:t>
                      </a:r>
                      <a:r>
                        <a:rPr lang="en-GB" sz="1000" baseline="0" noProof="0" dirty="0" smtClean="0">
                          <a:solidFill>
                            <a:schemeClr val="tx1"/>
                          </a:solidFill>
                          <a:latin typeface="+mn-lt"/>
                          <a:cs typeface="Calibri" pitchFamily="34" charset="0"/>
                        </a:rPr>
                        <a:t> should be seen as </a:t>
                      </a:r>
                      <a:r>
                        <a:rPr lang="en-GB" sz="1000" b="1" baseline="0" noProof="0" dirty="0" smtClean="0">
                          <a:solidFill>
                            <a:schemeClr val="tx1"/>
                          </a:solidFill>
                          <a:latin typeface="+mn-lt"/>
                          <a:cs typeface="Calibri" pitchFamily="34" charset="0"/>
                        </a:rPr>
                        <a:t>one part of a wider suite of interventions </a:t>
                      </a:r>
                      <a:r>
                        <a:rPr lang="en-GB" sz="1000" baseline="0" noProof="0" dirty="0" smtClean="0">
                          <a:solidFill>
                            <a:schemeClr val="tx1"/>
                          </a:solidFill>
                          <a:latin typeface="+mn-lt"/>
                          <a:cs typeface="Calibri" pitchFamily="34" charset="0"/>
                        </a:rPr>
                        <a:t>enabling effective end-of-life care, including appropriate training and support for clinicians</a:t>
                      </a: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bg1"/>
                    </a:solidFill>
                  </a:tcPr>
                </a:tc>
              </a:tr>
              <a:tr h="928375">
                <a:tc>
                  <a:txBody>
                    <a:bodyPr/>
                    <a:lstStyle/>
                    <a:p>
                      <a:r>
                        <a:rPr lang="en-GB" sz="1000" b="1" dirty="0" smtClean="0">
                          <a:solidFill>
                            <a:schemeClr val="tx1"/>
                          </a:solidFill>
                          <a:latin typeface="+mj-lt"/>
                        </a:rPr>
                        <a:t>What are the potential barriers?</a:t>
                      </a:r>
                      <a:endParaRPr lang="en-GB" sz="1000" b="1" dirty="0">
                        <a:solidFill>
                          <a:schemeClr val="tx1"/>
                        </a:solidFill>
                        <a:latin typeface="+mj-lt"/>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smtClean="0">
                          <a:solidFill>
                            <a:schemeClr val="tx1"/>
                          </a:solidFill>
                          <a:latin typeface="+mn-lt"/>
                          <a:cs typeface="Calibri" pitchFamily="34" charset="0"/>
                        </a:rPr>
                        <a:t>Interoperability</a:t>
                      </a:r>
                      <a:r>
                        <a:rPr lang="en-US" sz="1000" dirty="0" smtClean="0">
                          <a:solidFill>
                            <a:schemeClr val="tx1"/>
                          </a:solidFill>
                          <a:latin typeface="+mn-lt"/>
                          <a:cs typeface="Calibri" pitchFamily="34" charset="0"/>
                        </a:rPr>
                        <a:t>:</a:t>
                      </a:r>
                      <a:r>
                        <a:rPr lang="en-US" sz="1000" baseline="0" dirty="0" smtClean="0">
                          <a:solidFill>
                            <a:schemeClr val="tx1"/>
                          </a:solidFill>
                          <a:latin typeface="+mn-lt"/>
                          <a:cs typeface="Calibri" pitchFamily="34" charset="0"/>
                        </a:rPr>
                        <a:t> different suppliers and systems may cause compatibility issues when sharing data. The DH Informatics Team toolkit (see further reading) offers guidance on specifications to avoid this </a:t>
                      </a:r>
                      <a:r>
                        <a:rPr lang="en-US" sz="1000" dirty="0" smtClean="0">
                          <a:solidFill>
                            <a:schemeClr val="tx1"/>
                          </a:solidFill>
                          <a:latin typeface="+mn-lt"/>
                          <a:cs typeface="Calibri" pitchFamily="34" charset="0"/>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smtClean="0">
                          <a:solidFill>
                            <a:schemeClr val="tx1"/>
                          </a:solidFill>
                          <a:latin typeface="+mn-lt"/>
                          <a:cs typeface="Calibri" pitchFamily="34" charset="0"/>
                        </a:rPr>
                        <a:t>Patient</a:t>
                      </a:r>
                      <a:r>
                        <a:rPr lang="en-US" sz="1000" b="1" baseline="0" dirty="0" smtClean="0">
                          <a:solidFill>
                            <a:schemeClr val="tx1"/>
                          </a:solidFill>
                          <a:latin typeface="+mn-lt"/>
                          <a:cs typeface="Calibri" pitchFamily="34" charset="0"/>
                        </a:rPr>
                        <a:t> and carer buy-in</a:t>
                      </a:r>
                      <a:r>
                        <a:rPr lang="en-US" sz="1000" baseline="0" dirty="0" smtClean="0">
                          <a:solidFill>
                            <a:schemeClr val="tx1"/>
                          </a:solidFill>
                          <a:latin typeface="+mn-lt"/>
                          <a:cs typeface="Calibri" pitchFamily="34" charset="0"/>
                        </a:rPr>
                        <a:t>: initial doubts, for example over sharing data, may need to be overcome through discussion and explanation of the benefits and the safeguards in place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baseline="0" dirty="0" smtClean="0">
                          <a:solidFill>
                            <a:schemeClr val="tx1"/>
                          </a:solidFill>
                          <a:latin typeface="+mn-lt"/>
                          <a:cs typeface="Calibri" pitchFamily="34" charset="0"/>
                        </a:rPr>
                        <a:t>Clinician buy-in</a:t>
                      </a:r>
                      <a:r>
                        <a:rPr lang="en-US" sz="1000" baseline="0" dirty="0" smtClean="0">
                          <a:solidFill>
                            <a:schemeClr val="tx1"/>
                          </a:solidFill>
                          <a:latin typeface="+mn-lt"/>
                          <a:cs typeface="Calibri" pitchFamily="34" charset="0"/>
                        </a:rPr>
                        <a:t>: this can be gained through training and support for clinicians in using the new systems, and clear articulation of the benefits for both clinicians and their patients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baseline="0" dirty="0" smtClean="0">
                          <a:solidFill>
                            <a:schemeClr val="tx1"/>
                          </a:solidFill>
                          <a:latin typeface="+mn-lt"/>
                          <a:cs typeface="Calibri" pitchFamily="34" charset="0"/>
                        </a:rPr>
                        <a:t>Costs</a:t>
                      </a:r>
                      <a:r>
                        <a:rPr lang="en-US" sz="1000" baseline="0" dirty="0" smtClean="0">
                          <a:solidFill>
                            <a:schemeClr val="tx1"/>
                          </a:solidFill>
                          <a:latin typeface="+mn-lt"/>
                          <a:cs typeface="Calibri" pitchFamily="34" charset="0"/>
                        </a:rPr>
                        <a:t>: adequate budgetary resources need to be allocated to cover start-up and running costs</a:t>
                      </a:r>
                      <a:endParaRPr lang="en-US" sz="1000" dirty="0" smtClean="0">
                        <a:solidFill>
                          <a:schemeClr val="tx1"/>
                        </a:solidFill>
                        <a:latin typeface="+mn-lt"/>
                        <a:cs typeface="Calibri" pitchFamily="34" charset="0"/>
                      </a:endParaRPr>
                    </a:p>
                  </a:txBody>
                  <a:tcPr>
                    <a:lnL w="28575" cap="flat" cmpd="sng" algn="ctr">
                      <a:solidFill>
                        <a:schemeClr val="accent1"/>
                      </a:solidFill>
                      <a:prstDash val="solid"/>
                      <a:round/>
                      <a:headEnd type="none" w="med" len="med"/>
                      <a:tailEnd type="none" w="med" len="med"/>
                    </a:lnL>
                    <a:lnR w="38100" cap="flat" cmpd="sng" algn="ctr">
                      <a:solidFill>
                        <a:srgbClr val="007E91"/>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r>
            </a:tbl>
          </a:graphicData>
        </a:graphic>
      </p:graphicFrame>
      <p:pic>
        <p:nvPicPr>
          <p:cNvPr id="8" name="Picture 13" descr="C:\Users\jsauvageau\Desktop\3.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90" y="70168"/>
            <a:ext cx="338793" cy="28275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58775" y="6537709"/>
            <a:ext cx="8393945" cy="338554"/>
          </a:xfrm>
          <a:prstGeom prst="rect">
            <a:avLst/>
          </a:prstGeom>
        </p:spPr>
        <p:txBody>
          <a:bodyPr wrap="square">
            <a:spAutoFit/>
          </a:bodyPr>
          <a:lstStyle/>
          <a:p>
            <a:r>
              <a:rPr lang="en-GB" sz="800" b="1" dirty="0" smtClean="0"/>
              <a:t>Source: </a:t>
            </a:r>
            <a:r>
              <a:rPr lang="en-GB" sz="800" dirty="0">
                <a:solidFill>
                  <a:prstClr val="black"/>
                </a:solidFill>
                <a:cs typeface="Arial" charset="0"/>
              </a:rPr>
              <a:t>Millington Sanders </a:t>
            </a:r>
            <a:r>
              <a:rPr lang="en-GB" sz="800" i="1" dirty="0">
                <a:solidFill>
                  <a:prstClr val="black"/>
                </a:solidFill>
                <a:cs typeface="Arial" charset="0"/>
              </a:rPr>
              <a:t>et al</a:t>
            </a:r>
            <a:r>
              <a:rPr lang="en-GB" sz="800" dirty="0">
                <a:solidFill>
                  <a:prstClr val="black"/>
                </a:solidFill>
                <a:cs typeface="Arial" charset="0"/>
              </a:rPr>
              <a:t>, ‘Electronic palliative care co-ordination system: an electronic record that supports communication for end-of-life care – a pilot in Richmond, UK’ (2013) (</a:t>
            </a:r>
            <a:r>
              <a:rPr lang="en-GB" sz="800" i="1" dirty="0">
                <a:solidFill>
                  <a:prstClr val="black"/>
                </a:solidFill>
                <a:cs typeface="Arial" charset="0"/>
              </a:rPr>
              <a:t>London Journal of Primary Care</a:t>
            </a:r>
            <a:r>
              <a:rPr lang="en-GB" sz="800" dirty="0">
                <a:solidFill>
                  <a:prstClr val="black"/>
                </a:solidFill>
                <a:cs typeface="Arial" charset="0"/>
              </a:rPr>
              <a:t>, 5:106–10 </a:t>
            </a:r>
            <a:endParaRPr lang="en-GB" sz="800" dirty="0"/>
          </a:p>
        </p:txBody>
      </p:sp>
    </p:spTree>
    <p:extLst>
      <p:ext uri="{BB962C8B-B14F-4D97-AF65-F5344CB8AC3E}">
        <p14:creationId xmlns:p14="http://schemas.microsoft.com/office/powerpoint/2010/main" val="181025072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Case studies: </a:t>
            </a:r>
            <a:r>
              <a:rPr lang="en-GB" sz="2000" dirty="0" err="1" smtClean="0"/>
              <a:t>EPaCCS</a:t>
            </a:r>
            <a:r>
              <a:rPr lang="en-GB" sz="2000" dirty="0" smtClean="0"/>
              <a:t> in practice</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93</a:t>
            </a:fld>
            <a:endParaRPr lang="en-GB">
              <a:solidFill>
                <a:prstClr val="black"/>
              </a:solidFill>
            </a:endParaRPr>
          </a:p>
        </p:txBody>
      </p:sp>
      <p:sp>
        <p:nvSpPr>
          <p:cNvPr id="2" name="Rectangle 1"/>
          <p:cNvSpPr/>
          <p:nvPr/>
        </p:nvSpPr>
        <p:spPr>
          <a:xfrm>
            <a:off x="354024" y="1554996"/>
            <a:ext cx="8398090" cy="160383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200" b="1" dirty="0">
                <a:solidFill>
                  <a:prstClr val="black"/>
                </a:solidFill>
              </a:rPr>
              <a:t>Case Study </a:t>
            </a:r>
            <a:r>
              <a:rPr lang="en-GB" sz="1200" b="1" dirty="0" smtClean="0">
                <a:solidFill>
                  <a:prstClr val="black"/>
                </a:solidFill>
              </a:rPr>
              <a:t>1</a:t>
            </a:r>
          </a:p>
          <a:p>
            <a:pPr>
              <a:spcAft>
                <a:spcPts val="600"/>
              </a:spcAft>
            </a:pPr>
            <a:r>
              <a:rPr lang="en-GB" sz="1200" dirty="0" smtClean="0">
                <a:solidFill>
                  <a:prstClr val="black"/>
                </a:solidFill>
              </a:rPr>
              <a:t>A patient with </a:t>
            </a:r>
            <a:r>
              <a:rPr lang="en-GB" sz="1200" dirty="0">
                <a:solidFill>
                  <a:prstClr val="black"/>
                </a:solidFill>
              </a:rPr>
              <a:t>COPD, who had a life expectancy of a further 12 months, was </a:t>
            </a:r>
            <a:r>
              <a:rPr lang="en-GB" sz="1200" dirty="0" smtClean="0">
                <a:solidFill>
                  <a:prstClr val="black"/>
                </a:solidFill>
              </a:rPr>
              <a:t>seen at </a:t>
            </a:r>
            <a:r>
              <a:rPr lang="en-GB" sz="1200" dirty="0">
                <a:solidFill>
                  <a:prstClr val="black"/>
                </a:solidFill>
              </a:rPr>
              <a:t>a clinic on a Tuesday. He stated that he did not want to die at home, as he thought his </a:t>
            </a:r>
            <a:r>
              <a:rPr lang="en-GB" sz="1200" dirty="0" smtClean="0">
                <a:solidFill>
                  <a:prstClr val="black"/>
                </a:solidFill>
              </a:rPr>
              <a:t>wife wouldn’t </a:t>
            </a:r>
            <a:r>
              <a:rPr lang="en-GB" sz="1200" dirty="0">
                <a:solidFill>
                  <a:prstClr val="black"/>
                </a:solidFill>
              </a:rPr>
              <a:t>be able to cope, but also did not want to go to hospital. When the time came, he </a:t>
            </a:r>
            <a:r>
              <a:rPr lang="en-GB" sz="1200" dirty="0" smtClean="0">
                <a:solidFill>
                  <a:prstClr val="black"/>
                </a:solidFill>
              </a:rPr>
              <a:t>wanted to </a:t>
            </a:r>
            <a:r>
              <a:rPr lang="en-GB" sz="1200" dirty="0">
                <a:solidFill>
                  <a:prstClr val="black"/>
                </a:solidFill>
              </a:rPr>
              <a:t>go the local hospice. A couple of days later the patient had a crisis and because his details were </a:t>
            </a:r>
            <a:r>
              <a:rPr lang="en-GB" sz="1200" dirty="0" smtClean="0">
                <a:solidFill>
                  <a:prstClr val="black"/>
                </a:solidFill>
              </a:rPr>
              <a:t>on the </a:t>
            </a:r>
            <a:r>
              <a:rPr lang="en-GB" sz="1200" dirty="0">
                <a:solidFill>
                  <a:prstClr val="black"/>
                </a:solidFill>
              </a:rPr>
              <a:t>EPaCCS, OOHs and his GP knew what he wanted and a bed was found for him at the </a:t>
            </a:r>
            <a:r>
              <a:rPr lang="en-GB" sz="1200" dirty="0" smtClean="0">
                <a:solidFill>
                  <a:prstClr val="black"/>
                </a:solidFill>
              </a:rPr>
              <a:t>hospice, where he </a:t>
            </a:r>
            <a:r>
              <a:rPr lang="en-GB" sz="1200" dirty="0">
                <a:solidFill>
                  <a:prstClr val="black"/>
                </a:solidFill>
              </a:rPr>
              <a:t>died </a:t>
            </a:r>
            <a:r>
              <a:rPr lang="en-GB" sz="1200" dirty="0" smtClean="0">
                <a:solidFill>
                  <a:prstClr val="black"/>
                </a:solidFill>
              </a:rPr>
              <a:t>a </a:t>
            </a:r>
            <a:r>
              <a:rPr lang="en-GB" sz="1200" dirty="0">
                <a:solidFill>
                  <a:prstClr val="black"/>
                </a:solidFill>
              </a:rPr>
              <a:t>few days after. If the Hospital Palliative Care Nurse Specialist didn’t hold the </a:t>
            </a:r>
            <a:r>
              <a:rPr lang="en-GB" sz="1200" dirty="0" smtClean="0">
                <a:solidFill>
                  <a:prstClr val="black"/>
                </a:solidFill>
              </a:rPr>
              <a:t>clinic and </a:t>
            </a:r>
            <a:r>
              <a:rPr lang="en-GB" sz="1200" dirty="0">
                <a:solidFill>
                  <a:prstClr val="black"/>
                </a:solidFill>
              </a:rPr>
              <a:t>hadn’t been able to record his wishes, he would have been admitted to hospital and died there.</a:t>
            </a:r>
          </a:p>
        </p:txBody>
      </p:sp>
      <p:sp>
        <p:nvSpPr>
          <p:cNvPr id="3" name="Rectangle 2"/>
          <p:cNvSpPr/>
          <p:nvPr/>
        </p:nvSpPr>
        <p:spPr>
          <a:xfrm>
            <a:off x="354024" y="3735211"/>
            <a:ext cx="8398090" cy="159679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200" b="1" dirty="0">
                <a:solidFill>
                  <a:prstClr val="black"/>
                </a:solidFill>
              </a:rPr>
              <a:t>Case Study </a:t>
            </a:r>
            <a:r>
              <a:rPr lang="en-GB" sz="1200" b="1" dirty="0" smtClean="0">
                <a:solidFill>
                  <a:prstClr val="black"/>
                </a:solidFill>
              </a:rPr>
              <a:t>2</a:t>
            </a:r>
          </a:p>
          <a:p>
            <a:pPr>
              <a:spcAft>
                <a:spcPts val="600"/>
              </a:spcAft>
            </a:pPr>
            <a:r>
              <a:rPr lang="en-GB" sz="1200" dirty="0" smtClean="0">
                <a:solidFill>
                  <a:prstClr val="black"/>
                </a:solidFill>
              </a:rPr>
              <a:t>An </a:t>
            </a:r>
            <a:r>
              <a:rPr lang="en-GB" sz="1200" dirty="0">
                <a:solidFill>
                  <a:prstClr val="black"/>
                </a:solidFill>
              </a:rPr>
              <a:t>elderly </a:t>
            </a:r>
            <a:r>
              <a:rPr lang="en-GB" sz="1200" dirty="0" smtClean="0">
                <a:solidFill>
                  <a:prstClr val="black"/>
                </a:solidFill>
              </a:rPr>
              <a:t>man with </a:t>
            </a:r>
            <a:r>
              <a:rPr lang="en-GB" sz="1200" dirty="0">
                <a:solidFill>
                  <a:prstClr val="black"/>
                </a:solidFill>
              </a:rPr>
              <a:t>lung cancer was admitted to hospital when he developed </a:t>
            </a:r>
            <a:r>
              <a:rPr lang="en-GB" sz="1200" dirty="0" smtClean="0">
                <a:solidFill>
                  <a:prstClr val="black"/>
                </a:solidFill>
              </a:rPr>
              <a:t>a chest </a:t>
            </a:r>
            <a:r>
              <a:rPr lang="en-GB" sz="1200" dirty="0">
                <a:solidFill>
                  <a:prstClr val="black"/>
                </a:solidFill>
              </a:rPr>
              <a:t>infection, which was treated. When he was discharged home, he decided he didn’t want to </a:t>
            </a:r>
            <a:r>
              <a:rPr lang="en-GB" sz="1200" dirty="0" smtClean="0">
                <a:solidFill>
                  <a:prstClr val="black"/>
                </a:solidFill>
              </a:rPr>
              <a:t>go into </a:t>
            </a:r>
            <a:r>
              <a:rPr lang="en-GB" sz="1200" dirty="0">
                <a:solidFill>
                  <a:prstClr val="black"/>
                </a:solidFill>
              </a:rPr>
              <a:t>hospital again and wanted to die at home when the time came. His details were added to </a:t>
            </a:r>
            <a:r>
              <a:rPr lang="en-GB" sz="1200" dirty="0" err="1" smtClean="0">
                <a:solidFill>
                  <a:prstClr val="black"/>
                </a:solidFill>
              </a:rPr>
              <a:t>EPaCCS</a:t>
            </a:r>
            <a:r>
              <a:rPr lang="en-GB" sz="1200" dirty="0" smtClean="0">
                <a:solidFill>
                  <a:prstClr val="black"/>
                </a:solidFill>
              </a:rPr>
              <a:t> </a:t>
            </a:r>
            <a:r>
              <a:rPr lang="en-GB" sz="1200" dirty="0">
                <a:solidFill>
                  <a:prstClr val="black"/>
                </a:solidFill>
              </a:rPr>
              <a:t>by his GP and a Just in Case box organised. The multi-disciplinary team discussed his </a:t>
            </a:r>
            <a:r>
              <a:rPr lang="en-GB" sz="1200" dirty="0" smtClean="0">
                <a:solidFill>
                  <a:prstClr val="black"/>
                </a:solidFill>
              </a:rPr>
              <a:t>ongoing care </a:t>
            </a:r>
            <a:r>
              <a:rPr lang="en-GB" sz="1200" dirty="0">
                <a:solidFill>
                  <a:prstClr val="black"/>
                </a:solidFill>
              </a:rPr>
              <a:t>at their monthly Gold Standards Framework meetings. During a crisis at the end, Out </a:t>
            </a:r>
            <a:r>
              <a:rPr lang="en-GB" sz="1200" dirty="0" smtClean="0">
                <a:solidFill>
                  <a:prstClr val="black"/>
                </a:solidFill>
              </a:rPr>
              <a:t>of Hours </a:t>
            </a:r>
            <a:r>
              <a:rPr lang="en-GB" sz="1200" dirty="0">
                <a:solidFill>
                  <a:prstClr val="black"/>
                </a:solidFill>
              </a:rPr>
              <a:t>were contacted. As they were able to see his preferences, they contacted his GP and </a:t>
            </a:r>
            <a:r>
              <a:rPr lang="en-GB" sz="1200" dirty="0" smtClean="0">
                <a:solidFill>
                  <a:prstClr val="black"/>
                </a:solidFill>
              </a:rPr>
              <a:t>District Nurses </a:t>
            </a:r>
            <a:r>
              <a:rPr lang="en-GB" sz="1200" dirty="0">
                <a:solidFill>
                  <a:prstClr val="black"/>
                </a:solidFill>
              </a:rPr>
              <a:t>who enabled him to die peacefully at home.</a:t>
            </a:r>
          </a:p>
        </p:txBody>
      </p:sp>
      <p:sp>
        <p:nvSpPr>
          <p:cNvPr id="8" name="Rectangle 7"/>
          <p:cNvSpPr/>
          <p:nvPr/>
        </p:nvSpPr>
        <p:spPr>
          <a:xfrm>
            <a:off x="449305" y="6537709"/>
            <a:ext cx="8398090" cy="338554"/>
          </a:xfrm>
          <a:prstGeom prst="rect">
            <a:avLst/>
          </a:prstGeom>
        </p:spPr>
        <p:txBody>
          <a:bodyPr wrap="square" lIns="0">
            <a:spAutoFit/>
          </a:bodyPr>
          <a:lstStyle/>
          <a:p>
            <a:r>
              <a:rPr lang="en-GB" sz="800" b="1" dirty="0" smtClean="0">
                <a:solidFill>
                  <a:prstClr val="black"/>
                </a:solidFill>
                <a:cs typeface="Arial" charset="0"/>
              </a:rPr>
              <a:t>Source:</a:t>
            </a:r>
            <a:r>
              <a:rPr lang="en-GB" sz="800" dirty="0" smtClean="0">
                <a:solidFill>
                  <a:prstClr val="black"/>
                </a:solidFill>
                <a:cs typeface="Arial" charset="0"/>
              </a:rPr>
              <a:t> Millington </a:t>
            </a:r>
            <a:r>
              <a:rPr lang="en-GB" sz="800" dirty="0">
                <a:solidFill>
                  <a:prstClr val="black"/>
                </a:solidFill>
                <a:cs typeface="Arial" charset="0"/>
              </a:rPr>
              <a:t>Sanders </a:t>
            </a:r>
            <a:r>
              <a:rPr lang="en-GB" sz="800" i="1" dirty="0">
                <a:solidFill>
                  <a:prstClr val="black"/>
                </a:solidFill>
                <a:cs typeface="Arial" charset="0"/>
              </a:rPr>
              <a:t>et al</a:t>
            </a:r>
            <a:r>
              <a:rPr lang="en-GB" sz="800" dirty="0">
                <a:solidFill>
                  <a:prstClr val="black"/>
                </a:solidFill>
                <a:cs typeface="Arial" charset="0"/>
              </a:rPr>
              <a:t>, ‘Electronic palliative care co-ordination system: an electronic record that supports communication for end-of-life care – a pilot in Richmond, UK’ (2013) (</a:t>
            </a:r>
            <a:r>
              <a:rPr lang="en-GB" sz="800" i="1" dirty="0">
                <a:solidFill>
                  <a:prstClr val="black"/>
                </a:solidFill>
                <a:cs typeface="Arial" charset="0"/>
              </a:rPr>
              <a:t>London Journal of Primary </a:t>
            </a:r>
            <a:r>
              <a:rPr lang="en-GB" sz="800" i="1" dirty="0" smtClean="0">
                <a:solidFill>
                  <a:prstClr val="black"/>
                </a:solidFill>
                <a:cs typeface="Arial" charset="0"/>
              </a:rPr>
              <a:t>Care</a:t>
            </a:r>
            <a:r>
              <a:rPr lang="en-GB" sz="800" dirty="0">
                <a:solidFill>
                  <a:prstClr val="black"/>
                </a:solidFill>
                <a:cs typeface="Arial" charset="0"/>
              </a:rPr>
              <a:t>,</a:t>
            </a:r>
            <a:r>
              <a:rPr lang="en-GB" sz="800" dirty="0" smtClean="0">
                <a:solidFill>
                  <a:prstClr val="black"/>
                </a:solidFill>
                <a:cs typeface="Arial" charset="0"/>
              </a:rPr>
              <a:t> 5:106–10 </a:t>
            </a:r>
            <a:endParaRPr lang="en-GB" sz="800" dirty="0"/>
          </a:p>
        </p:txBody>
      </p:sp>
      <p:pic>
        <p:nvPicPr>
          <p:cNvPr id="9" name="Picture 13" descr="C:\Users\jsauvageau\Desktop\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90" y="70168"/>
            <a:ext cx="338793" cy="282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03409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9112160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252"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120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a:t>Key leads and further reading: </a:t>
            </a:r>
            <a:r>
              <a:rPr lang="en-GB" sz="2000" dirty="0" err="1" smtClean="0"/>
              <a:t>EPaCCS</a:t>
            </a:r>
            <a:endParaRPr lang="en-GB" sz="2000" dirty="0"/>
          </a:p>
        </p:txBody>
      </p:sp>
      <p:sp>
        <p:nvSpPr>
          <p:cNvPr id="17"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94</a:t>
            </a:fld>
            <a:endParaRPr lang="en-GB" dirty="0">
              <a:solidFill>
                <a:prstClr val="black"/>
              </a:solidFill>
            </a:endParaRPr>
          </a:p>
        </p:txBody>
      </p:sp>
      <p:sp>
        <p:nvSpPr>
          <p:cNvPr id="9" name="Rectangle 8"/>
          <p:cNvSpPr/>
          <p:nvPr/>
        </p:nvSpPr>
        <p:spPr>
          <a:xfrm>
            <a:off x="655199" y="1328463"/>
            <a:ext cx="8152358" cy="384123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200" b="1" dirty="0" smtClean="0">
                <a:solidFill>
                  <a:prstClr val="black"/>
                </a:solidFill>
              </a:rPr>
              <a:t>Further reading</a:t>
            </a:r>
          </a:p>
          <a:p>
            <a:pPr>
              <a:spcAft>
                <a:spcPts val="600"/>
              </a:spcAft>
            </a:pPr>
            <a:r>
              <a:rPr lang="en-GB" sz="1200" dirty="0" smtClean="0">
                <a:solidFill>
                  <a:prstClr val="black"/>
                </a:solidFill>
              </a:rPr>
              <a:t>To help you read around this intervention, we have assembled a list of the literature which we have found most useful. </a:t>
            </a:r>
          </a:p>
          <a:p>
            <a:pPr marL="171450" indent="-171450">
              <a:spcAft>
                <a:spcPts val="600"/>
              </a:spcAft>
              <a:buFont typeface="Arial" pitchFamily="34" charset="0"/>
              <a:buChar char="•"/>
              <a:defRPr/>
            </a:pPr>
            <a:r>
              <a:rPr lang="en-GB" sz="1200" dirty="0">
                <a:solidFill>
                  <a:prstClr val="black"/>
                </a:solidFill>
                <a:cs typeface="Arial" charset="0"/>
              </a:rPr>
              <a:t>The </a:t>
            </a:r>
            <a:r>
              <a:rPr lang="en-GB" sz="1200" dirty="0" smtClean="0">
                <a:solidFill>
                  <a:prstClr val="black"/>
                </a:solidFill>
                <a:cs typeface="Arial" charset="0"/>
              </a:rPr>
              <a:t>National End of Life Care Programme’s report ‘EPaCCS</a:t>
            </a:r>
            <a:r>
              <a:rPr lang="en-GB" sz="1200" dirty="0">
                <a:solidFill>
                  <a:prstClr val="black"/>
                </a:solidFill>
                <a:cs typeface="Arial" charset="0"/>
              </a:rPr>
              <a:t>: Making the case for </a:t>
            </a:r>
            <a:r>
              <a:rPr lang="en-GB" sz="1200" dirty="0" smtClean="0">
                <a:solidFill>
                  <a:prstClr val="black"/>
                </a:solidFill>
                <a:cs typeface="Arial" charset="0"/>
              </a:rPr>
              <a:t>change’ (2012) offers helpful guidance and links to a range of other resources</a:t>
            </a:r>
            <a:r>
              <a:rPr lang="en-GB" sz="1200" dirty="0">
                <a:solidFill>
                  <a:prstClr val="black"/>
                </a:solidFill>
                <a:cs typeface="Arial" charset="0"/>
              </a:rPr>
              <a:t>: available at </a:t>
            </a:r>
            <a:r>
              <a:rPr lang="en-GB" sz="1200" dirty="0">
                <a:solidFill>
                  <a:prstClr val="black"/>
                </a:solidFill>
                <a:cs typeface="Arial" charset="0"/>
                <a:hlinkClick r:id="rId8"/>
              </a:rPr>
              <a:t>http://</a:t>
            </a:r>
            <a:r>
              <a:rPr lang="en-GB" sz="1200" dirty="0" smtClean="0">
                <a:solidFill>
                  <a:prstClr val="black"/>
                </a:solidFill>
                <a:cs typeface="Arial" charset="0"/>
                <a:hlinkClick r:id="rId8"/>
              </a:rPr>
              <a:t>www.endoflifecare.nhs.uk/search-resources/resources-search/publications/epaccs-making-the-case-for-change.aspx</a:t>
            </a:r>
            <a:endParaRPr lang="en-GB" sz="1200" dirty="0" smtClean="0">
              <a:solidFill>
                <a:prstClr val="black"/>
              </a:solidFill>
              <a:cs typeface="Arial" charset="0"/>
            </a:endParaRPr>
          </a:p>
          <a:p>
            <a:pPr marL="171450" indent="-171450">
              <a:spcAft>
                <a:spcPts val="600"/>
              </a:spcAft>
              <a:buFont typeface="Arial" pitchFamily="34" charset="0"/>
              <a:buChar char="•"/>
              <a:defRPr/>
            </a:pPr>
            <a:r>
              <a:rPr lang="en-GB" sz="1200" dirty="0" smtClean="0">
                <a:solidFill>
                  <a:prstClr val="black"/>
                </a:solidFill>
                <a:cs typeface="Arial" charset="0"/>
              </a:rPr>
              <a:t>NHS Improving Quality has also published an economic evaluation of the ePaCC early implementer sites, available at: </a:t>
            </a:r>
            <a:r>
              <a:rPr lang="en-GB" sz="1200" dirty="0" smtClean="0">
                <a:solidFill>
                  <a:prstClr val="black"/>
                </a:solidFill>
                <a:cs typeface="Arial" charset="0"/>
                <a:hlinkClick r:id="rId9"/>
              </a:rPr>
              <a:t>http</a:t>
            </a:r>
            <a:r>
              <a:rPr lang="en-GB" sz="1200" dirty="0">
                <a:solidFill>
                  <a:prstClr val="black"/>
                </a:solidFill>
                <a:cs typeface="Arial" charset="0"/>
                <a:hlinkClick r:id="rId9"/>
              </a:rPr>
              <a:t>://</a:t>
            </a:r>
            <a:r>
              <a:rPr lang="en-GB" sz="1200" dirty="0" smtClean="0">
                <a:solidFill>
                  <a:prstClr val="black"/>
                </a:solidFill>
                <a:cs typeface="Arial" charset="0"/>
                <a:hlinkClick r:id="rId9"/>
              </a:rPr>
              <a:t>www.thewholesystem.co.uk/docs/3economic-eval-epaccs.pdf</a:t>
            </a:r>
            <a:endParaRPr lang="en-GB" sz="1200" dirty="0" smtClean="0">
              <a:solidFill>
                <a:prstClr val="black"/>
              </a:solidFill>
              <a:cs typeface="Arial" charset="0"/>
            </a:endParaRPr>
          </a:p>
          <a:p>
            <a:pPr marL="171450" indent="-171450">
              <a:spcAft>
                <a:spcPts val="600"/>
              </a:spcAft>
              <a:buFont typeface="Arial" pitchFamily="34" charset="0"/>
              <a:buChar char="•"/>
              <a:defRPr/>
            </a:pPr>
            <a:r>
              <a:rPr lang="en-GB" sz="1200" dirty="0" smtClean="0">
                <a:solidFill>
                  <a:prstClr val="black"/>
                </a:solidFill>
                <a:cs typeface="Arial" charset="0"/>
              </a:rPr>
              <a:t>Information on the national information standard </a:t>
            </a:r>
            <a:r>
              <a:rPr lang="en-GB" sz="1200" dirty="0">
                <a:solidFill>
                  <a:prstClr val="black"/>
                </a:solidFill>
                <a:cs typeface="Arial" charset="0"/>
              </a:rPr>
              <a:t>is available </a:t>
            </a:r>
            <a:r>
              <a:rPr lang="en-GB" sz="1200" dirty="0" smtClean="0">
                <a:solidFill>
                  <a:prstClr val="black"/>
                </a:solidFill>
                <a:cs typeface="Arial" charset="0"/>
              </a:rPr>
              <a:t>at: </a:t>
            </a:r>
            <a:r>
              <a:rPr lang="en-GB" sz="1200" dirty="0">
                <a:solidFill>
                  <a:prstClr val="black"/>
                </a:solidFill>
                <a:cs typeface="Arial" charset="0"/>
                <a:hlinkClick r:id="rId10"/>
              </a:rPr>
              <a:t>http://</a:t>
            </a:r>
            <a:r>
              <a:rPr lang="en-GB" sz="1200" dirty="0" smtClean="0">
                <a:solidFill>
                  <a:prstClr val="black"/>
                </a:solidFill>
                <a:cs typeface="Arial" charset="0"/>
                <a:hlinkClick r:id="rId10"/>
              </a:rPr>
              <a:t>www.endoflifecare.nhs.uk/search-resources/resources-search/publications/end-of-life-care-co-ordination-implementation-guidance.aspx</a:t>
            </a:r>
            <a:endParaRPr lang="en-GB" sz="1200" dirty="0" smtClean="0">
              <a:solidFill>
                <a:prstClr val="black"/>
              </a:solidFill>
              <a:cs typeface="Arial" charset="0"/>
            </a:endParaRPr>
          </a:p>
          <a:p>
            <a:pPr marL="171450" indent="-171450">
              <a:spcAft>
                <a:spcPts val="600"/>
              </a:spcAft>
              <a:buFont typeface="Arial" pitchFamily="34" charset="0"/>
              <a:buChar char="•"/>
              <a:defRPr/>
            </a:pPr>
            <a:r>
              <a:rPr lang="en-GB" sz="1200" dirty="0" smtClean="0">
                <a:solidFill>
                  <a:prstClr val="black"/>
                </a:solidFill>
                <a:cs typeface="Arial" charset="0"/>
              </a:rPr>
              <a:t>An interoperability toolkit developed by the DH Informatics Team </a:t>
            </a:r>
            <a:r>
              <a:rPr lang="en-GB" sz="1200" dirty="0">
                <a:solidFill>
                  <a:prstClr val="black"/>
                </a:solidFill>
                <a:cs typeface="Arial" charset="0"/>
              </a:rPr>
              <a:t>is available at: </a:t>
            </a:r>
            <a:r>
              <a:rPr lang="en-GB" sz="1200" dirty="0">
                <a:solidFill>
                  <a:prstClr val="black"/>
                </a:solidFill>
                <a:cs typeface="Arial" charset="0"/>
                <a:hlinkClick r:id="rId11"/>
              </a:rPr>
              <a:t>http://</a:t>
            </a:r>
            <a:r>
              <a:rPr lang="en-GB" sz="1200" dirty="0" smtClean="0">
                <a:solidFill>
                  <a:prstClr val="black"/>
                </a:solidFill>
                <a:cs typeface="Arial" charset="0"/>
                <a:hlinkClick r:id="rId11"/>
              </a:rPr>
              <a:t>www.connectingforhealth.nhs.uk/systemsandservices/interop</a:t>
            </a:r>
            <a:endParaRPr lang="en-GB" sz="1200" dirty="0" smtClean="0">
              <a:solidFill>
                <a:prstClr val="black"/>
              </a:solidFill>
              <a:cs typeface="Arial" charset="0"/>
            </a:endParaRPr>
          </a:p>
          <a:p>
            <a:pPr marL="171450" indent="-171450">
              <a:spcAft>
                <a:spcPts val="600"/>
              </a:spcAft>
              <a:buFont typeface="Arial" pitchFamily="34" charset="0"/>
              <a:buChar char="•"/>
              <a:defRPr/>
            </a:pPr>
            <a:r>
              <a:rPr lang="en-GB" sz="1200" dirty="0" smtClean="0">
                <a:solidFill>
                  <a:prstClr val="black"/>
                </a:solidFill>
                <a:cs typeface="Arial" charset="0"/>
              </a:rPr>
              <a:t>Millington Sanders et al, ‘Electronic </a:t>
            </a:r>
            <a:r>
              <a:rPr lang="en-GB" sz="1200" dirty="0">
                <a:solidFill>
                  <a:prstClr val="black"/>
                </a:solidFill>
                <a:cs typeface="Arial" charset="0"/>
              </a:rPr>
              <a:t>palliative care co-ordination system: an electronic record that supports communication for end-of-life care – a pilot in Richmond, UK’ (London Journal of Primary Care </a:t>
            </a:r>
            <a:r>
              <a:rPr lang="en-GB" sz="1200" dirty="0" smtClean="0">
                <a:solidFill>
                  <a:prstClr val="black"/>
                </a:solidFill>
                <a:cs typeface="Arial" charset="0"/>
              </a:rPr>
              <a:t>2013;5:106–10) provides a good case study</a:t>
            </a:r>
            <a:r>
              <a:rPr lang="en-GB" sz="1200" dirty="0">
                <a:solidFill>
                  <a:prstClr val="black"/>
                </a:solidFill>
                <a:cs typeface="Arial" charset="0"/>
              </a:rPr>
              <a:t>: available at </a:t>
            </a:r>
            <a:r>
              <a:rPr lang="en-GB" sz="1200" dirty="0">
                <a:solidFill>
                  <a:prstClr val="black"/>
                </a:solidFill>
                <a:cs typeface="Arial" charset="0"/>
                <a:hlinkClick r:id="rId12"/>
              </a:rPr>
              <a:t>http://</a:t>
            </a:r>
            <a:r>
              <a:rPr lang="en-GB" sz="1200" dirty="0" smtClean="0">
                <a:solidFill>
                  <a:prstClr val="black"/>
                </a:solidFill>
                <a:cs typeface="Arial" charset="0"/>
                <a:hlinkClick r:id="rId12"/>
              </a:rPr>
              <a:t>www.radcliffehealth.com/ljpc/article/electronic-palliative-care-co-ordination-system-electronic-record-supports</a:t>
            </a:r>
            <a:endParaRPr lang="en-GB" sz="1200" dirty="0" smtClean="0">
              <a:solidFill>
                <a:prstClr val="black"/>
              </a:solidFill>
              <a:cs typeface="Arial" charset="0"/>
            </a:endParaRPr>
          </a:p>
          <a:p>
            <a:pPr marL="171450" indent="-171450">
              <a:spcAft>
                <a:spcPts val="600"/>
              </a:spcAft>
              <a:buFont typeface="Arial" pitchFamily="34" charset="0"/>
              <a:buChar char="•"/>
              <a:defRPr/>
            </a:pPr>
            <a:r>
              <a:rPr lang="en-GB" sz="1200" dirty="0" smtClean="0">
                <a:solidFill>
                  <a:prstClr val="black"/>
                </a:solidFill>
              </a:rPr>
              <a:t>An example ePaCC project brief for East Cheshire CCG </a:t>
            </a:r>
            <a:r>
              <a:rPr lang="en-GB" sz="1200" dirty="0">
                <a:solidFill>
                  <a:prstClr val="black"/>
                </a:solidFill>
              </a:rPr>
              <a:t>is available at: </a:t>
            </a:r>
            <a:r>
              <a:rPr lang="en-GB" sz="1200" dirty="0">
                <a:solidFill>
                  <a:prstClr val="black"/>
                </a:solidFill>
                <a:hlinkClick r:id="rId13"/>
              </a:rPr>
              <a:t>http://</a:t>
            </a:r>
            <a:r>
              <a:rPr lang="en-GB" sz="1200" dirty="0" smtClean="0">
                <a:solidFill>
                  <a:prstClr val="black"/>
                </a:solidFill>
                <a:hlinkClick r:id="rId13"/>
              </a:rPr>
              <a:t>www.cheshire-epaige.nhs.uk/ePaige%20Documents/EPaCCS%20Early%20Adopter%20Project%20Brief%20v11%20Final.pdf</a:t>
            </a:r>
            <a:endParaRPr lang="en-GB" sz="1200" dirty="0">
              <a:solidFill>
                <a:prstClr val="black"/>
              </a:solidFill>
            </a:endParaRPr>
          </a:p>
          <a:p>
            <a:pPr>
              <a:spcAft>
                <a:spcPts val="600"/>
              </a:spcAft>
            </a:pPr>
            <a:endParaRPr lang="en-GB" dirty="0">
              <a:solidFill>
                <a:prstClr val="black"/>
              </a:solidFill>
            </a:endParaRPr>
          </a:p>
        </p:txBody>
      </p:sp>
      <p:pic>
        <p:nvPicPr>
          <p:cNvPr id="11" name="Picture 6" descr="\\Cagmasrv1\sso$\Gestion_Deloitte\Global_Brand\- Templates\Icons\Iconography Deloitte\Icons Color Library\Icon_Book_LBLu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2603" y="1347800"/>
            <a:ext cx="502841" cy="456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3" descr="C:\Users\jsauvageau\Desktop\3.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6690" y="70168"/>
            <a:ext cx="338793" cy="282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03212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2902" y="1956761"/>
            <a:ext cx="6544420" cy="816745"/>
          </a:xfrm>
        </p:spPr>
        <p:txBody>
          <a:bodyPr/>
          <a:lstStyle/>
          <a:p>
            <a:pPr>
              <a:lnSpc>
                <a:spcPct val="120000"/>
              </a:lnSpc>
            </a:pPr>
            <a:r>
              <a:rPr lang="en-GB" dirty="0" smtClean="0"/>
              <a:t>Further Ideas</a:t>
            </a:r>
            <a:endParaRPr lang="en-GB" dirty="0"/>
          </a:p>
        </p:txBody>
      </p:sp>
    </p:spTree>
    <p:extLst>
      <p:ext uri="{BB962C8B-B14F-4D97-AF65-F5344CB8AC3E}">
        <p14:creationId xmlns:p14="http://schemas.microsoft.com/office/powerpoint/2010/main" val="119969797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transformational ideas</a:t>
            </a:r>
            <a:endParaRPr lang="en-GB" dirty="0"/>
          </a:p>
        </p:txBody>
      </p:sp>
      <p:sp>
        <p:nvSpPr>
          <p:cNvPr id="3" name="Slide Number Placeholder 2"/>
          <p:cNvSpPr>
            <a:spLocks noGrp="1"/>
          </p:cNvSpPr>
          <p:nvPr>
            <p:ph type="sldNum" sz="quarter" idx="12"/>
          </p:nvPr>
        </p:nvSpPr>
        <p:spPr/>
        <p:txBody>
          <a:bodyPr/>
          <a:lstStyle/>
          <a:p>
            <a:fld id="{23134A5E-8B9A-4F1B-8A1C-D54727A06F98}" type="slidenum">
              <a:rPr lang="en-GB" smtClean="0">
                <a:solidFill>
                  <a:prstClr val="black"/>
                </a:solidFill>
              </a:rPr>
              <a:pPr/>
              <a:t>96</a:t>
            </a:fld>
            <a:endParaRPr lang="en-GB">
              <a:solidFill>
                <a:prstClr val="black"/>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4007442218"/>
              </p:ext>
            </p:extLst>
          </p:nvPr>
        </p:nvGraphicFramePr>
        <p:xfrm>
          <a:off x="539552" y="1354480"/>
          <a:ext cx="8208912" cy="4700565"/>
        </p:xfrm>
        <a:graphic>
          <a:graphicData uri="http://schemas.openxmlformats.org/drawingml/2006/table">
            <a:tbl>
              <a:tblPr firstRow="1" bandRow="1">
                <a:tableStyleId>{5C22544A-7EE6-4342-B048-85BDC9FD1C3A}</a:tableStyleId>
              </a:tblPr>
              <a:tblGrid>
                <a:gridCol w="648072"/>
                <a:gridCol w="360040"/>
                <a:gridCol w="7200800"/>
              </a:tblGrid>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400" b="1" kern="1200" dirty="0" smtClean="0">
                          <a:solidFill>
                            <a:schemeClr val="dk1"/>
                          </a:solidFill>
                          <a:latin typeface="+mn-lt"/>
                          <a:ea typeface="+mn-ea"/>
                          <a:cs typeface="+mn-cs"/>
                        </a:rPr>
                        <a:t>1</a:t>
                      </a:r>
                      <a:endParaRPr lang="en-GB" sz="1400" b="1" kern="1200" dirty="0">
                        <a:solidFill>
                          <a:schemeClr val="dk1"/>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prstClr val="black"/>
                          </a:solidFill>
                        </a:rPr>
                        <a:t>Urgent and emergency care networks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smtClean="0">
                          <a:solidFill>
                            <a:prstClr val="black"/>
                          </a:solidFill>
                        </a:rPr>
                        <a:t>Regional networks of urgent and emergency care </a:t>
                      </a:r>
                      <a:r>
                        <a:rPr lang="en-US" sz="1400" b="0" i="1" dirty="0" err="1" smtClean="0">
                          <a:solidFill>
                            <a:prstClr val="black"/>
                          </a:solidFill>
                        </a:rPr>
                        <a:t>centres</a:t>
                      </a:r>
                      <a:r>
                        <a:rPr lang="en-US" sz="1400" b="0" i="1" dirty="0" smtClean="0">
                          <a:solidFill>
                            <a:prstClr val="black"/>
                          </a:solidFill>
                        </a:rPr>
                        <a:t>,</a:t>
                      </a:r>
                      <a:r>
                        <a:rPr lang="en-US" sz="1400" b="0" i="1" baseline="0" dirty="0" smtClean="0">
                          <a:solidFill>
                            <a:prstClr val="black"/>
                          </a:solidFill>
                        </a:rPr>
                        <a:t> consolidating specialist expertise onto fewer major </a:t>
                      </a:r>
                      <a:r>
                        <a:rPr lang="en-US" sz="1400" b="0" i="1" baseline="0" dirty="0" err="1" smtClean="0">
                          <a:solidFill>
                            <a:prstClr val="black"/>
                          </a:solidFill>
                        </a:rPr>
                        <a:t>centres</a:t>
                      </a:r>
                      <a:endParaRPr lang="en-US" sz="1400" b="0" i="1"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t>2</a:t>
                      </a:r>
                      <a:endParaRPr lang="en-GB" sz="1400" b="1" dirty="0"/>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prstClr val="black"/>
                          </a:solidFill>
                        </a:rPr>
                        <a:t>Elective specialty </a:t>
                      </a:r>
                      <a:r>
                        <a:rPr lang="en-US" sz="1400" b="0" i="0" dirty="0" err="1" smtClean="0">
                          <a:solidFill>
                            <a:prstClr val="black"/>
                          </a:solidFill>
                        </a:rPr>
                        <a:t>centres</a:t>
                      </a:r>
                      <a:endParaRPr lang="en-US" sz="1400" b="0" i="0" dirty="0" smtClean="0">
                        <a:solidFill>
                          <a:prstClr val="black"/>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err="1" smtClean="0">
                          <a:solidFill>
                            <a:prstClr val="black"/>
                          </a:solidFill>
                        </a:rPr>
                        <a:t>Centres</a:t>
                      </a:r>
                      <a:r>
                        <a:rPr lang="en-US" sz="1400" b="0" i="1" dirty="0" smtClean="0">
                          <a:solidFill>
                            <a:prstClr val="black"/>
                          </a:solidFill>
                        </a:rPr>
                        <a:t> of excellence for single specialties focusing on strong clinical</a:t>
                      </a:r>
                      <a:r>
                        <a:rPr lang="en-US" sz="1400" b="0" i="1" baseline="0" dirty="0" smtClean="0">
                          <a:solidFill>
                            <a:prstClr val="black"/>
                          </a:solidFill>
                        </a:rPr>
                        <a:t> </a:t>
                      </a:r>
                      <a:r>
                        <a:rPr lang="en-US" sz="1400" b="0" i="1" dirty="0" smtClean="0">
                          <a:solidFill>
                            <a:prstClr val="black"/>
                          </a:solidFill>
                        </a:rPr>
                        <a:t>outcomes and operations excellence</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t>3</a:t>
                      </a:r>
                      <a:endParaRPr lang="en-GB" sz="1400" b="1" dirty="0"/>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prstClr val="black"/>
                          </a:solidFill>
                        </a:rPr>
                        <a:t>Wellness programmes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smtClean="0">
                          <a:solidFill>
                            <a:prstClr val="black"/>
                          </a:solidFill>
                        </a:rPr>
                        <a:t>Prevention programmes that </a:t>
                      </a:r>
                      <a:r>
                        <a:rPr lang="en-US" sz="1400" b="0" i="1" dirty="0" err="1" smtClean="0">
                          <a:solidFill>
                            <a:prstClr val="black"/>
                          </a:solidFill>
                        </a:rPr>
                        <a:t>incentivise</a:t>
                      </a:r>
                      <a:r>
                        <a:rPr lang="en-US" sz="1400" b="0" i="1" dirty="0" smtClean="0">
                          <a:solidFill>
                            <a:prstClr val="black"/>
                          </a:solidFill>
                        </a:rPr>
                        <a:t> healthy behaviours,</a:t>
                      </a:r>
                      <a:r>
                        <a:rPr lang="en-US" sz="1400" b="0" i="1" baseline="0" dirty="0" smtClean="0">
                          <a:solidFill>
                            <a:prstClr val="black"/>
                          </a:solidFill>
                        </a:rPr>
                        <a:t> improve quality of life, and reduce the overall cost of healthcare</a:t>
                      </a:r>
                      <a:endParaRPr lang="en-US" sz="1400" b="0" i="1"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400" b="1" kern="1200" dirty="0" smtClean="0">
                          <a:solidFill>
                            <a:schemeClr val="dk1"/>
                          </a:solidFill>
                          <a:latin typeface="+mn-lt"/>
                          <a:ea typeface="+mn-ea"/>
                          <a:cs typeface="+mn-cs"/>
                        </a:rPr>
                        <a:t>4</a:t>
                      </a:r>
                      <a:endParaRPr lang="en-GB" sz="1400" b="1" kern="1200" dirty="0">
                        <a:solidFill>
                          <a:schemeClr val="dk1"/>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solidFill>
                            <a:prstClr val="black"/>
                          </a:solidFill>
                        </a:rPr>
                        <a:t>Interoperability of systems and patient records </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i="1" dirty="0" smtClean="0">
                          <a:solidFill>
                            <a:schemeClr val="tx1"/>
                          </a:solidFill>
                        </a:rPr>
                        <a:t>Interoperability of systems and patient records aims to break down the barriers between types</a:t>
                      </a:r>
                      <a:r>
                        <a:rPr lang="en-GB" sz="1400" b="0" i="1" baseline="0" dirty="0" smtClean="0">
                          <a:solidFill>
                            <a:schemeClr val="tx1"/>
                          </a:solidFill>
                        </a:rPr>
                        <a:t> of </a:t>
                      </a:r>
                      <a:r>
                        <a:rPr lang="en-GB" sz="1400" b="0" i="1" dirty="0" smtClean="0">
                          <a:solidFill>
                            <a:schemeClr val="tx1"/>
                          </a:solidFill>
                        </a:rPr>
                        <a:t>care, enabling presentation of patient information in a way that is accessible and cross-compatible for all those involved with patient care.</a:t>
                      </a:r>
                      <a:endParaRPr lang="en-US" sz="1400" b="0" i="1"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400" b="1" kern="1200" dirty="0" smtClean="0">
                          <a:solidFill>
                            <a:schemeClr val="dk1"/>
                          </a:solidFill>
                          <a:latin typeface="+mn-lt"/>
                          <a:ea typeface="+mn-ea"/>
                          <a:cs typeface="+mn-cs"/>
                        </a:rPr>
                        <a:t>5</a:t>
                      </a:r>
                      <a:endParaRPr lang="en-GB" sz="1400" b="1" kern="1200" dirty="0">
                        <a:solidFill>
                          <a:schemeClr val="dk1"/>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prstClr val="black"/>
                          </a:solidFill>
                          <a:latin typeface="+mn-lt"/>
                          <a:ea typeface="+mn-ea"/>
                          <a:cs typeface="+mn-cs"/>
                        </a:rPr>
                        <a:t>Public Health England case studies</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i="1" kern="1200" dirty="0" smtClean="0">
                          <a:solidFill>
                            <a:prstClr val="black"/>
                          </a:solidFill>
                          <a:latin typeface="+mn-lt"/>
                          <a:ea typeface="+mn-ea"/>
                          <a:cs typeface="+mn-cs"/>
                        </a:rPr>
                        <a:t>Additional interventions received from Public Health England, covering a variety of conditions and points of delivery.</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GB" sz="1400" b="1" kern="1200" dirty="0">
                        <a:solidFill>
                          <a:schemeClr val="dk1"/>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1" kern="1200" dirty="0" smtClean="0">
                        <a:solidFill>
                          <a:prstClr val="black"/>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9"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729" y="4529720"/>
            <a:ext cx="762895"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8" descr="C:\Users\jsauvageau\Desktop\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623" y="3666768"/>
            <a:ext cx="469106" cy="3976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9" descr="C:\Users\jsauvageau\Desktop\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475" y="1257543"/>
            <a:ext cx="488962" cy="4889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Cagmasrv1\sso$\Gestion_Deloitte\Global_Brand\- Templates\Icons\Iconography Deloitte\Icon_Stethoscope_Gre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2269" y="2074251"/>
            <a:ext cx="427372" cy="4860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agmasrv1\sso$\Gestion_Deloitte\Global_Brand\- Templates\Icons\Iconography Deloitte\Icon_Sprout_Bl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685" y="2853509"/>
            <a:ext cx="388105" cy="529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16147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a:t>
            </a:r>
            <a:r>
              <a:rPr lang="en-GB" dirty="0"/>
              <a:t>Ideas</a:t>
            </a:r>
          </a:p>
        </p:txBody>
      </p:sp>
      <p:sp>
        <p:nvSpPr>
          <p:cNvPr id="3" name="Slide Number Placeholder 2"/>
          <p:cNvSpPr>
            <a:spLocks noGrp="1"/>
          </p:cNvSpPr>
          <p:nvPr>
            <p:ph type="sldNum" sz="quarter" idx="12"/>
          </p:nvPr>
        </p:nvSpPr>
        <p:spPr/>
        <p:txBody>
          <a:bodyPr/>
          <a:lstStyle/>
          <a:p>
            <a:fld id="{23134A5E-8B9A-4F1B-8A1C-D54727A06F98}" type="slidenum">
              <a:rPr lang="en-GB" smtClean="0">
                <a:solidFill>
                  <a:prstClr val="black"/>
                </a:solidFill>
              </a:rPr>
              <a:pPr/>
              <a:t>97</a:t>
            </a:fld>
            <a:endParaRPr lang="en-GB">
              <a:solidFill>
                <a:prstClr val="black"/>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3428410647"/>
              </p:ext>
            </p:extLst>
          </p:nvPr>
        </p:nvGraphicFramePr>
        <p:xfrm>
          <a:off x="539552" y="1354480"/>
          <a:ext cx="8208912" cy="4700565"/>
        </p:xfrm>
        <a:graphic>
          <a:graphicData uri="http://schemas.openxmlformats.org/drawingml/2006/table">
            <a:tbl>
              <a:tblPr firstRow="1" bandRow="1">
                <a:tableStyleId>{5C22544A-7EE6-4342-B048-85BDC9FD1C3A}</a:tableStyleId>
              </a:tblPr>
              <a:tblGrid>
                <a:gridCol w="648072"/>
                <a:gridCol w="360040"/>
                <a:gridCol w="7200800"/>
              </a:tblGrid>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400" b="1" kern="1200" dirty="0" smtClean="0">
                          <a:solidFill>
                            <a:schemeClr val="dk1"/>
                          </a:solidFill>
                          <a:latin typeface="+mn-lt"/>
                          <a:ea typeface="+mn-ea"/>
                          <a:cs typeface="+mn-cs"/>
                        </a:rPr>
                        <a:t>1</a:t>
                      </a:r>
                      <a:endParaRPr lang="en-GB" sz="1400" b="1" kern="1200" dirty="0">
                        <a:solidFill>
                          <a:schemeClr val="dk1"/>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prstClr val="black"/>
                          </a:solidFill>
                        </a:rPr>
                        <a:t>Urgent and emergency care networks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smtClean="0">
                          <a:solidFill>
                            <a:prstClr val="black"/>
                          </a:solidFill>
                        </a:rPr>
                        <a:t>Regional networks of urgent and emergency care </a:t>
                      </a:r>
                      <a:r>
                        <a:rPr lang="en-US" sz="1400" b="0" i="1" dirty="0" err="1" smtClean="0">
                          <a:solidFill>
                            <a:prstClr val="black"/>
                          </a:solidFill>
                        </a:rPr>
                        <a:t>centres</a:t>
                      </a:r>
                      <a:r>
                        <a:rPr lang="en-US" sz="1400" b="0" i="1" dirty="0" smtClean="0">
                          <a:solidFill>
                            <a:prstClr val="black"/>
                          </a:solidFill>
                        </a:rPr>
                        <a:t>,</a:t>
                      </a:r>
                      <a:r>
                        <a:rPr lang="en-US" sz="1400" b="0" i="1" baseline="0" dirty="0" smtClean="0">
                          <a:solidFill>
                            <a:prstClr val="black"/>
                          </a:solidFill>
                        </a:rPr>
                        <a:t> consolidating specialist expertise onto fewer major </a:t>
                      </a:r>
                      <a:r>
                        <a:rPr lang="en-US" sz="1400" b="0" i="1" baseline="0" dirty="0" err="1" smtClean="0">
                          <a:solidFill>
                            <a:prstClr val="black"/>
                          </a:solidFill>
                        </a:rPr>
                        <a:t>centres</a:t>
                      </a:r>
                      <a:endParaRPr lang="en-US" sz="1400" b="0" i="1" dirty="0" smtClean="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bg1">
                              <a:lumMod val="65000"/>
                            </a:schemeClr>
                          </a:solidFill>
                        </a:rPr>
                        <a:t>2</a:t>
                      </a:r>
                      <a:endParaRPr lang="en-GB" sz="1400" b="1" dirty="0">
                        <a:solidFill>
                          <a:schemeClr val="bg1">
                            <a:lumMod val="65000"/>
                          </a:schemeClr>
                        </a:solidFill>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bg1">
                              <a:lumMod val="65000"/>
                            </a:schemeClr>
                          </a:solidFill>
                        </a:rPr>
                        <a:t>Elective specialty </a:t>
                      </a:r>
                      <a:r>
                        <a:rPr lang="en-US" sz="1400" b="0" i="0" dirty="0" err="1" smtClean="0">
                          <a:solidFill>
                            <a:schemeClr val="bg1">
                              <a:lumMod val="65000"/>
                            </a:schemeClr>
                          </a:solidFill>
                        </a:rPr>
                        <a:t>centres</a:t>
                      </a:r>
                      <a:endParaRPr lang="en-US" sz="1400" b="0" i="0" dirty="0" smtClean="0">
                        <a:solidFill>
                          <a:schemeClr val="bg1">
                            <a:lumMod val="6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err="1" smtClean="0">
                          <a:solidFill>
                            <a:schemeClr val="bg1">
                              <a:lumMod val="65000"/>
                            </a:schemeClr>
                          </a:solidFill>
                        </a:rPr>
                        <a:t>Centres</a:t>
                      </a:r>
                      <a:r>
                        <a:rPr lang="en-US" sz="1400" b="0" i="1" dirty="0" smtClean="0">
                          <a:solidFill>
                            <a:schemeClr val="bg1">
                              <a:lumMod val="65000"/>
                            </a:schemeClr>
                          </a:solidFill>
                        </a:rPr>
                        <a:t> of excellence for single specialties focusing on strong clinical</a:t>
                      </a:r>
                      <a:r>
                        <a:rPr lang="en-US" sz="1400" b="0" i="1" baseline="0" dirty="0" smtClean="0">
                          <a:solidFill>
                            <a:schemeClr val="bg1">
                              <a:lumMod val="65000"/>
                            </a:schemeClr>
                          </a:solidFill>
                        </a:rPr>
                        <a:t> </a:t>
                      </a:r>
                      <a:r>
                        <a:rPr lang="en-US" sz="1400" b="0" i="1" dirty="0" smtClean="0">
                          <a:solidFill>
                            <a:schemeClr val="bg1">
                              <a:lumMod val="65000"/>
                            </a:schemeClr>
                          </a:solidFill>
                        </a:rPr>
                        <a:t>outcomes and operations excellence</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bg1">
                              <a:lumMod val="65000"/>
                            </a:schemeClr>
                          </a:solidFill>
                        </a:rPr>
                        <a:t>3</a:t>
                      </a:r>
                      <a:endParaRPr lang="en-GB" sz="1400" b="1" dirty="0">
                        <a:solidFill>
                          <a:schemeClr val="bg1">
                            <a:lumMod val="65000"/>
                          </a:schemeClr>
                        </a:solidFill>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bg1">
                              <a:lumMod val="65000"/>
                            </a:schemeClr>
                          </a:solidFill>
                        </a:rPr>
                        <a:t>Wellness programmes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smtClean="0">
                          <a:solidFill>
                            <a:schemeClr val="bg1">
                              <a:lumMod val="65000"/>
                            </a:schemeClr>
                          </a:solidFill>
                        </a:rPr>
                        <a:t>Prevention programmes that </a:t>
                      </a:r>
                      <a:r>
                        <a:rPr lang="en-US" sz="1400" b="0" i="1" dirty="0" err="1" smtClean="0">
                          <a:solidFill>
                            <a:schemeClr val="bg1">
                              <a:lumMod val="65000"/>
                            </a:schemeClr>
                          </a:solidFill>
                        </a:rPr>
                        <a:t>incentivise</a:t>
                      </a:r>
                      <a:r>
                        <a:rPr lang="en-US" sz="1400" b="0" i="1" dirty="0" smtClean="0">
                          <a:solidFill>
                            <a:schemeClr val="bg1">
                              <a:lumMod val="65000"/>
                            </a:schemeClr>
                          </a:solidFill>
                        </a:rPr>
                        <a:t> healthy behaviours,</a:t>
                      </a:r>
                      <a:r>
                        <a:rPr lang="en-US" sz="1400" b="0" i="1" baseline="0" dirty="0" smtClean="0">
                          <a:solidFill>
                            <a:schemeClr val="bg1">
                              <a:lumMod val="65000"/>
                            </a:schemeClr>
                          </a:solidFill>
                        </a:rPr>
                        <a:t> improve quality of life, and reduce the overall cost of healthcare</a:t>
                      </a:r>
                      <a:endParaRPr lang="en-US" sz="1400" b="0" i="1" dirty="0" smtClean="0">
                        <a:solidFill>
                          <a:schemeClr val="bg1">
                            <a:lumMod val="65000"/>
                          </a:schemeClr>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400" b="1" kern="1200" dirty="0" smtClean="0">
                          <a:solidFill>
                            <a:schemeClr val="bg1">
                              <a:lumMod val="65000"/>
                            </a:schemeClr>
                          </a:solidFill>
                          <a:latin typeface="+mn-lt"/>
                          <a:ea typeface="+mn-ea"/>
                          <a:cs typeface="+mn-cs"/>
                        </a:rPr>
                        <a:t>4</a:t>
                      </a:r>
                      <a:endParaRPr lang="en-GB" sz="1400" b="1" kern="1200" dirty="0">
                        <a:solidFill>
                          <a:schemeClr val="bg1">
                            <a:lumMod val="65000"/>
                          </a:schemeClr>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solidFill>
                            <a:schemeClr val="bg1">
                              <a:lumMod val="65000"/>
                            </a:schemeClr>
                          </a:solidFill>
                        </a:rPr>
                        <a:t>Interoperability of systems and patient records </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i="1" dirty="0" smtClean="0">
                          <a:solidFill>
                            <a:schemeClr val="bg1">
                              <a:lumMod val="65000"/>
                            </a:schemeClr>
                          </a:solidFill>
                        </a:rPr>
                        <a:t>Interoperability of systems and patient records aims to break down the barriers between types</a:t>
                      </a:r>
                      <a:r>
                        <a:rPr lang="en-GB" sz="1400" b="0" i="1" baseline="0" dirty="0" smtClean="0">
                          <a:solidFill>
                            <a:schemeClr val="bg1">
                              <a:lumMod val="65000"/>
                            </a:schemeClr>
                          </a:solidFill>
                        </a:rPr>
                        <a:t> of </a:t>
                      </a:r>
                      <a:r>
                        <a:rPr lang="en-GB" sz="1400" b="0" i="1" dirty="0" smtClean="0">
                          <a:solidFill>
                            <a:schemeClr val="bg1">
                              <a:lumMod val="65000"/>
                            </a:schemeClr>
                          </a:solidFill>
                        </a:rPr>
                        <a:t>care, enabling presentation of patient information in a way that is accessible and cross-compatible for all those involved with patient care.</a:t>
                      </a:r>
                      <a:endParaRPr lang="en-US" sz="1400" b="0" i="1" dirty="0" smtClean="0">
                        <a:solidFill>
                          <a:schemeClr val="bg1">
                            <a:lumMod val="65000"/>
                          </a:schemeClr>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400" b="1" kern="1200" dirty="0" smtClean="0">
                          <a:solidFill>
                            <a:schemeClr val="bg1">
                              <a:lumMod val="65000"/>
                            </a:schemeClr>
                          </a:solidFill>
                          <a:latin typeface="+mn-lt"/>
                          <a:ea typeface="+mn-ea"/>
                          <a:cs typeface="+mn-cs"/>
                        </a:rPr>
                        <a:t>5</a:t>
                      </a:r>
                      <a:endParaRPr lang="en-GB" sz="1400" b="1" kern="1200" dirty="0">
                        <a:solidFill>
                          <a:schemeClr val="bg1">
                            <a:lumMod val="65000"/>
                          </a:schemeClr>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bg1">
                              <a:lumMod val="65000"/>
                            </a:schemeClr>
                          </a:solidFill>
                          <a:latin typeface="+mn-lt"/>
                          <a:ea typeface="+mn-ea"/>
                          <a:cs typeface="+mn-cs"/>
                        </a:rPr>
                        <a:t>Public Health England case studies</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i="1" kern="1200" dirty="0" smtClean="0">
                          <a:solidFill>
                            <a:schemeClr val="bg1">
                              <a:lumMod val="65000"/>
                            </a:schemeClr>
                          </a:solidFill>
                          <a:latin typeface="+mn-lt"/>
                          <a:ea typeface="+mn-ea"/>
                          <a:cs typeface="+mn-cs"/>
                        </a:rPr>
                        <a:t>Additional interventions received from Public Health England, covering a variety of conditions and points of delivery.</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GB" sz="1400" b="1" kern="1200" dirty="0">
                        <a:solidFill>
                          <a:schemeClr val="bg1">
                            <a:lumMod val="65000"/>
                          </a:schemeClr>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1" kern="1200" dirty="0" smtClean="0">
                        <a:solidFill>
                          <a:schemeClr val="bg1">
                            <a:lumMod val="65000"/>
                          </a:schemeClr>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9"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729" y="4529720"/>
            <a:ext cx="762895"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8" descr="C:\Users\jsauvageau\Desktop\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623" y="3666768"/>
            <a:ext cx="469106" cy="3976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9" descr="C:\Users\jsauvageau\Desktop\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475" y="1257543"/>
            <a:ext cx="488962" cy="4889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Cagmasrv1\sso$\Gestion_Deloitte\Global_Brand\- Templates\Icons\Iconography Deloitte\Icon_Stethoscope_Gre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2269" y="2074251"/>
            <a:ext cx="427372" cy="4860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agmasrv1\sso$\Gestion_Deloitte\Global_Brand\- Templates\Icons\Iconography Deloitte\Icon_Sprout_Bl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685" y="2853509"/>
            <a:ext cx="388105" cy="529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63530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68000" cy="406800"/>
          </a:xfrm>
        </p:spPr>
        <p:txBody>
          <a:bodyPr/>
          <a:lstStyle/>
          <a:p>
            <a:r>
              <a:rPr lang="en-GB" dirty="0" smtClean="0"/>
              <a:t>Urgent and emergency care networks</a:t>
            </a:r>
            <a:endParaRPr lang="en-GB" dirty="0"/>
          </a:p>
        </p:txBody>
      </p:sp>
      <p:sp>
        <p:nvSpPr>
          <p:cNvPr id="3" name="Slide Number Placeholder 2"/>
          <p:cNvSpPr>
            <a:spLocks noGrp="1"/>
          </p:cNvSpPr>
          <p:nvPr>
            <p:ph type="sldNum" sz="quarter" idx="12"/>
          </p:nvPr>
        </p:nvSpPr>
        <p:spPr/>
        <p:txBody>
          <a:bodyPr/>
          <a:lstStyle/>
          <a:p>
            <a:fld id="{23134A5E-8B9A-4F1B-8A1C-D54727A06F98}" type="slidenum">
              <a:rPr lang="en-GB" smtClean="0">
                <a:solidFill>
                  <a:prstClr val="black"/>
                </a:solidFill>
              </a:rPr>
              <a:pPr/>
              <a:t>98</a:t>
            </a:fld>
            <a:endParaRPr lang="en-GB">
              <a:solidFill>
                <a:prstClr val="black"/>
              </a:solidFill>
            </a:endParaRPr>
          </a:p>
        </p:txBody>
      </p:sp>
      <p:sp>
        <p:nvSpPr>
          <p:cNvPr id="6" name="Rounded Rectangle 5"/>
          <p:cNvSpPr/>
          <p:nvPr/>
        </p:nvSpPr>
        <p:spPr>
          <a:xfrm>
            <a:off x="467544" y="1340767"/>
            <a:ext cx="8208912" cy="15011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prstClr val="black"/>
                </a:solidFill>
              </a:rPr>
              <a:t>Fragmented and diverse </a:t>
            </a:r>
            <a:r>
              <a:rPr lang="en-GB" sz="1400" dirty="0" smtClean="0">
                <a:solidFill>
                  <a:prstClr val="black"/>
                </a:solidFill>
              </a:rPr>
              <a:t>urgent and emergency services </a:t>
            </a:r>
            <a:r>
              <a:rPr lang="en-GB" sz="1400" dirty="0">
                <a:solidFill>
                  <a:prstClr val="black"/>
                </a:solidFill>
              </a:rPr>
              <a:t>present a confusing and complex picture to patients, who may find it extremely difficult to access care when they need it </a:t>
            </a:r>
            <a:r>
              <a:rPr lang="en-GB" sz="1400" dirty="0" smtClean="0">
                <a:solidFill>
                  <a:prstClr val="black"/>
                </a:solidFill>
              </a:rPr>
              <a:t>most. Consolidating emergency care onto fewer sites </a:t>
            </a:r>
            <a:r>
              <a:rPr lang="en-GB" sz="1400" dirty="0">
                <a:solidFill>
                  <a:prstClr val="black"/>
                </a:solidFill>
              </a:rPr>
              <a:t>may result in an improved experience for patients, as well as a more efficient system </a:t>
            </a:r>
            <a:r>
              <a:rPr lang="en-GB" sz="1400" dirty="0" smtClean="0">
                <a:solidFill>
                  <a:prstClr val="black"/>
                </a:solidFill>
              </a:rPr>
              <a:t>overall. Networks have senior </a:t>
            </a:r>
            <a:r>
              <a:rPr lang="en-GB" sz="1400" dirty="0">
                <a:solidFill>
                  <a:prstClr val="black"/>
                </a:solidFill>
              </a:rPr>
              <a:t>clinicians consolidated onto fewer </a:t>
            </a:r>
            <a:r>
              <a:rPr lang="en-GB" sz="1400" dirty="0" smtClean="0">
                <a:solidFill>
                  <a:prstClr val="black"/>
                </a:solidFill>
              </a:rPr>
              <a:t>sites, a range of urgent care services in the community and within primary care, and linked reporting &amp; patient information systems.</a:t>
            </a:r>
            <a:endParaRPr lang="en-GB" sz="1400" dirty="0">
              <a:solidFill>
                <a:prstClr val="black"/>
              </a:solidFill>
            </a:endParaRPr>
          </a:p>
        </p:txBody>
      </p:sp>
      <p:sp>
        <p:nvSpPr>
          <p:cNvPr id="15" name="TextBox 14"/>
          <p:cNvSpPr txBox="1"/>
          <p:nvPr/>
        </p:nvSpPr>
        <p:spPr>
          <a:xfrm>
            <a:off x="3851920" y="5158353"/>
            <a:ext cx="1368152" cy="215444"/>
          </a:xfrm>
          <a:prstGeom prst="rect">
            <a:avLst/>
          </a:prstGeom>
          <a:noFill/>
        </p:spPr>
        <p:txBody>
          <a:bodyPr wrap="square" lIns="0" tIns="0" rIns="0" bIns="0" rtlCol="0">
            <a:spAutoFit/>
          </a:bodyPr>
          <a:lstStyle/>
          <a:p>
            <a:pPr algn="ctr"/>
            <a:r>
              <a:rPr lang="en-GB" sz="1400" b="1" i="1" dirty="0" smtClean="0">
                <a:solidFill>
                  <a:prstClr val="black"/>
                </a:solidFill>
                <a:cs typeface="Arial" pitchFamily="34" charset="0"/>
              </a:rPr>
              <a:t>Networks</a:t>
            </a:r>
            <a:endParaRPr lang="en-GB" sz="1400" b="1" i="1" dirty="0">
              <a:solidFill>
                <a:prstClr val="black"/>
              </a:solidFill>
              <a:cs typeface="Arial" pitchFamily="34" charset="0"/>
            </a:endParaRPr>
          </a:p>
        </p:txBody>
      </p:sp>
      <p:sp>
        <p:nvSpPr>
          <p:cNvPr id="16" name="Rounded Rectangular Callout 15"/>
          <p:cNvSpPr/>
          <p:nvPr/>
        </p:nvSpPr>
        <p:spPr>
          <a:xfrm>
            <a:off x="467545" y="3357152"/>
            <a:ext cx="3240360" cy="1440000"/>
          </a:xfrm>
          <a:prstGeom prst="wedgeRoundRectCallout">
            <a:avLst>
              <a:gd name="adj1" fmla="val 61575"/>
              <a:gd name="adj2" fmla="val 40840"/>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prstClr val="black"/>
                </a:solidFill>
              </a:rPr>
              <a:t>Patient experience</a:t>
            </a:r>
            <a:endParaRPr lang="en-GB" sz="1400" b="1" dirty="0">
              <a:solidFill>
                <a:prstClr val="black"/>
              </a:solidFill>
            </a:endParaRPr>
          </a:p>
          <a:p>
            <a:pPr algn="ctr"/>
            <a:r>
              <a:rPr lang="en-GB" sz="1400" dirty="0">
                <a:solidFill>
                  <a:prstClr val="black"/>
                </a:solidFill>
                <a:ea typeface="Calibri"/>
              </a:rPr>
              <a:t>An Australian study showed that increasing the number of consultants in the Emergency </a:t>
            </a:r>
            <a:r>
              <a:rPr lang="en-GB" sz="1400" dirty="0" smtClean="0">
                <a:solidFill>
                  <a:prstClr val="black"/>
                </a:solidFill>
                <a:ea typeface="Calibri"/>
              </a:rPr>
              <a:t>Department decreased </a:t>
            </a:r>
            <a:r>
              <a:rPr lang="en-GB" sz="1400" dirty="0">
                <a:solidFill>
                  <a:prstClr val="black"/>
                </a:solidFill>
                <a:ea typeface="Calibri"/>
              </a:rPr>
              <a:t>complaints by 41% </a:t>
            </a:r>
          </a:p>
        </p:txBody>
      </p:sp>
      <p:sp>
        <p:nvSpPr>
          <p:cNvPr id="17" name="Rounded Rectangular Callout 16"/>
          <p:cNvSpPr/>
          <p:nvPr/>
        </p:nvSpPr>
        <p:spPr>
          <a:xfrm>
            <a:off x="5436096" y="3357152"/>
            <a:ext cx="3240360" cy="1440000"/>
          </a:xfrm>
          <a:prstGeom prst="wedgeRoundRectCallout">
            <a:avLst>
              <a:gd name="adj1" fmla="val -62672"/>
              <a:gd name="adj2" fmla="val 39080"/>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prstClr val="black"/>
                </a:solidFill>
              </a:rPr>
              <a:t>Waiting times</a:t>
            </a:r>
          </a:p>
          <a:p>
            <a:pPr algn="ctr"/>
            <a:r>
              <a:rPr lang="en-GB" sz="1400" dirty="0">
                <a:solidFill>
                  <a:prstClr val="black"/>
                </a:solidFill>
                <a:ea typeface="Calibri"/>
              </a:rPr>
              <a:t>An Australian study showed that increasing the number of consultants in the Emergency Department </a:t>
            </a:r>
            <a:r>
              <a:rPr lang="en-GB" sz="1400" dirty="0" smtClean="0">
                <a:solidFill>
                  <a:prstClr val="black"/>
                </a:solidFill>
                <a:ea typeface="Calibri"/>
              </a:rPr>
              <a:t>decreased </a:t>
            </a:r>
            <a:r>
              <a:rPr lang="en-GB" sz="1400" dirty="0">
                <a:solidFill>
                  <a:prstClr val="black"/>
                </a:solidFill>
                <a:ea typeface="Calibri"/>
              </a:rPr>
              <a:t>waiting times by 15% </a:t>
            </a:r>
          </a:p>
        </p:txBody>
      </p:sp>
      <p:sp>
        <p:nvSpPr>
          <p:cNvPr id="20" name="Rounded Rectangular Callout 19"/>
          <p:cNvSpPr/>
          <p:nvPr/>
        </p:nvSpPr>
        <p:spPr>
          <a:xfrm>
            <a:off x="5436096" y="4866948"/>
            <a:ext cx="3240360" cy="1440000"/>
          </a:xfrm>
          <a:prstGeom prst="wedgeRoundRectCallout">
            <a:avLst>
              <a:gd name="adj1" fmla="val -57967"/>
              <a:gd name="adj2" fmla="val -31427"/>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prstClr val="black"/>
                </a:solidFill>
              </a:rPr>
              <a:t>Financial </a:t>
            </a:r>
            <a:r>
              <a:rPr lang="en-GB" sz="1400" b="1" dirty="0">
                <a:solidFill>
                  <a:prstClr val="black"/>
                </a:solidFill>
              </a:rPr>
              <a:t>savings</a:t>
            </a:r>
          </a:p>
          <a:p>
            <a:pPr algn="ctr"/>
            <a:r>
              <a:rPr lang="en-GB" sz="1400" dirty="0" smtClean="0">
                <a:solidFill>
                  <a:prstClr val="black"/>
                </a:solidFill>
                <a:ea typeface="Calibri"/>
              </a:rPr>
              <a:t>The literature shows a decrease in </a:t>
            </a:r>
            <a:r>
              <a:rPr lang="en-GB" sz="1400" dirty="0">
                <a:solidFill>
                  <a:prstClr val="black"/>
                </a:solidFill>
                <a:ea typeface="Calibri"/>
              </a:rPr>
              <a:t>admission </a:t>
            </a:r>
            <a:r>
              <a:rPr lang="en-GB" sz="1400" dirty="0" smtClean="0">
                <a:solidFill>
                  <a:prstClr val="black"/>
                </a:solidFill>
                <a:ea typeface="Calibri"/>
              </a:rPr>
              <a:t>rates (from the ED) of 27% for children, and a reduction of 11.9% in admissions amongst adults</a:t>
            </a:r>
            <a:endParaRPr lang="en-GB" sz="1400" dirty="0">
              <a:solidFill>
                <a:prstClr val="black"/>
              </a:solidFill>
            </a:endParaRPr>
          </a:p>
        </p:txBody>
      </p:sp>
      <p:sp>
        <p:nvSpPr>
          <p:cNvPr id="21" name="Rounded Rectangular Callout 20"/>
          <p:cNvSpPr/>
          <p:nvPr/>
        </p:nvSpPr>
        <p:spPr>
          <a:xfrm>
            <a:off x="467544" y="4866948"/>
            <a:ext cx="3240359" cy="1440000"/>
          </a:xfrm>
          <a:prstGeom prst="wedgeRoundRectCallout">
            <a:avLst>
              <a:gd name="adj1" fmla="val 56851"/>
              <a:gd name="adj2" fmla="val -28897"/>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prstClr val="black"/>
                </a:solidFill>
              </a:rPr>
              <a:t>Improving patient safety</a:t>
            </a:r>
          </a:p>
          <a:p>
            <a:pPr algn="ctr"/>
            <a:r>
              <a:rPr lang="en-GB" sz="1400" dirty="0">
                <a:solidFill>
                  <a:prstClr val="black"/>
                </a:solidFill>
              </a:rPr>
              <a:t>Senior doctor input in patient care in the ED adds accuracy to disposition decisions, impacting on patient safety and improving departmental flow</a:t>
            </a:r>
          </a:p>
        </p:txBody>
      </p:sp>
      <p:sp>
        <p:nvSpPr>
          <p:cNvPr id="22" name="TextBox 21"/>
          <p:cNvSpPr txBox="1"/>
          <p:nvPr/>
        </p:nvSpPr>
        <p:spPr>
          <a:xfrm>
            <a:off x="467544" y="3007985"/>
            <a:ext cx="8208912" cy="276999"/>
          </a:xfrm>
          <a:prstGeom prst="rect">
            <a:avLst/>
          </a:prstGeom>
          <a:noFill/>
        </p:spPr>
        <p:txBody>
          <a:bodyPr wrap="square" lIns="0" tIns="0" rIns="0" bIns="0" rtlCol="0">
            <a:spAutoFit/>
          </a:bodyPr>
          <a:lstStyle/>
          <a:p>
            <a:r>
              <a:rPr lang="en-GB" b="1" dirty="0" smtClean="0">
                <a:solidFill>
                  <a:srgbClr val="003893"/>
                </a:solidFill>
                <a:cs typeface="Arial" pitchFamily="34" charset="0"/>
              </a:rPr>
              <a:t>What are the potential benefits of networks?</a:t>
            </a:r>
            <a:endParaRPr lang="en-GB" b="1" dirty="0">
              <a:solidFill>
                <a:srgbClr val="003893"/>
              </a:solidFill>
              <a:cs typeface="Arial" pitchFamily="34" charset="0"/>
            </a:endParaRPr>
          </a:p>
        </p:txBody>
      </p:sp>
      <p:pic>
        <p:nvPicPr>
          <p:cNvPr id="12" name="Picture 19" descr="C:\Users\jsauvageau\Desktop\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1469" y="4201910"/>
            <a:ext cx="881062" cy="88106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539552" y="6453336"/>
            <a:ext cx="8604448" cy="338554"/>
          </a:xfrm>
          <a:prstGeom prst="rect">
            <a:avLst/>
          </a:prstGeom>
        </p:spPr>
        <p:txBody>
          <a:bodyPr wrap="square">
            <a:spAutoFit/>
          </a:bodyPr>
          <a:lstStyle/>
          <a:p>
            <a:r>
              <a:rPr lang="en-GB" sz="800" dirty="0" smtClean="0">
                <a:solidFill>
                  <a:prstClr val="black"/>
                </a:solidFill>
              </a:rPr>
              <a:t>Source:</a:t>
            </a:r>
            <a:r>
              <a:rPr lang="en-GB" sz="800" i="1" dirty="0">
                <a:solidFill>
                  <a:prstClr val="black"/>
                </a:solidFill>
              </a:rPr>
              <a:t> </a:t>
            </a:r>
            <a:r>
              <a:rPr lang="en-GB" sz="800" dirty="0">
                <a:solidFill>
                  <a:prstClr val="black"/>
                </a:solidFill>
                <a:ea typeface="Calibri"/>
              </a:rPr>
              <a:t>Positive impact of increased number of </a:t>
            </a:r>
            <a:r>
              <a:rPr lang="en-GB" sz="800" dirty="0" smtClean="0">
                <a:solidFill>
                  <a:prstClr val="black"/>
                </a:solidFill>
                <a:ea typeface="Calibri"/>
              </a:rPr>
              <a:t>emergency consultants</a:t>
            </a:r>
            <a:r>
              <a:rPr lang="en-GB" sz="800" dirty="0">
                <a:solidFill>
                  <a:prstClr val="black"/>
                </a:solidFill>
                <a:ea typeface="Calibri"/>
              </a:rPr>
              <a:t>’. </a:t>
            </a:r>
            <a:r>
              <a:rPr lang="en-GB" sz="800" dirty="0" err="1">
                <a:solidFill>
                  <a:prstClr val="black"/>
                </a:solidFill>
                <a:ea typeface="Calibri"/>
              </a:rPr>
              <a:t>Geelhoed</a:t>
            </a:r>
            <a:r>
              <a:rPr lang="en-GB" sz="800" dirty="0">
                <a:solidFill>
                  <a:prstClr val="black"/>
                </a:solidFill>
                <a:ea typeface="Calibri"/>
              </a:rPr>
              <a:t> G and </a:t>
            </a:r>
            <a:r>
              <a:rPr lang="en-GB" sz="800" dirty="0" err="1">
                <a:solidFill>
                  <a:prstClr val="black"/>
                </a:solidFill>
                <a:ea typeface="Calibri"/>
              </a:rPr>
              <a:t>Geelhoed</a:t>
            </a:r>
            <a:r>
              <a:rPr lang="en-GB" sz="800" dirty="0">
                <a:solidFill>
                  <a:prstClr val="black"/>
                </a:solidFill>
                <a:ea typeface="Calibri"/>
              </a:rPr>
              <a:t> E, Archives of </a:t>
            </a:r>
            <a:r>
              <a:rPr lang="en-GB" sz="800" dirty="0" smtClean="0">
                <a:solidFill>
                  <a:prstClr val="black"/>
                </a:solidFill>
                <a:ea typeface="Calibri"/>
              </a:rPr>
              <a:t>Disease in </a:t>
            </a:r>
            <a:r>
              <a:rPr lang="en-GB" sz="800" dirty="0">
                <a:solidFill>
                  <a:prstClr val="black"/>
                </a:solidFill>
                <a:ea typeface="Calibri"/>
              </a:rPr>
              <a:t>Childhood (September 2008); 93: 62–4.</a:t>
            </a:r>
          </a:p>
          <a:p>
            <a:r>
              <a:rPr lang="en-GB" sz="800" dirty="0">
                <a:solidFill>
                  <a:prstClr val="black"/>
                </a:solidFill>
                <a:ea typeface="Calibri"/>
              </a:rPr>
              <a:t>White AL, Armstrong PAR, and </a:t>
            </a:r>
            <a:r>
              <a:rPr lang="en-GB" sz="800" dirty="0" err="1">
                <a:solidFill>
                  <a:prstClr val="black"/>
                </a:solidFill>
                <a:ea typeface="Calibri"/>
              </a:rPr>
              <a:t>Thakore</a:t>
            </a:r>
            <a:r>
              <a:rPr lang="en-GB" sz="800" dirty="0">
                <a:solidFill>
                  <a:prstClr val="black"/>
                </a:solidFill>
                <a:ea typeface="Calibri"/>
              </a:rPr>
              <a:t> S. “The impact of senior clinical review on patient disposition from the emergency department” Emergency Medicine </a:t>
            </a:r>
            <a:r>
              <a:rPr lang="en-GB" sz="800" dirty="0" smtClean="0">
                <a:solidFill>
                  <a:prstClr val="black"/>
                </a:solidFill>
                <a:ea typeface="Calibri"/>
              </a:rPr>
              <a:t>Journal, 2010;27:262-265 </a:t>
            </a:r>
            <a:endParaRPr lang="en-GB" sz="800" dirty="0">
              <a:solidFill>
                <a:prstClr val="black"/>
              </a:solidFill>
              <a:ea typeface="Calibri"/>
            </a:endParaRPr>
          </a:p>
        </p:txBody>
      </p:sp>
      <p:sp>
        <p:nvSpPr>
          <p:cNvPr id="14" name="Rectangle 13"/>
          <p:cNvSpPr/>
          <p:nvPr/>
        </p:nvSpPr>
        <p:spPr>
          <a:xfrm rot="21273737">
            <a:off x="196740" y="987058"/>
            <a:ext cx="1424049" cy="43122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prstClr val="white"/>
                </a:solidFill>
              </a:rPr>
              <a:t>The concept</a:t>
            </a:r>
            <a:endParaRPr lang="en-GB" sz="1600" b="1" dirty="0">
              <a:solidFill>
                <a:prstClr val="white"/>
              </a:solidFill>
            </a:endParaRPr>
          </a:p>
        </p:txBody>
      </p:sp>
    </p:spTree>
    <p:extLst>
      <p:ext uri="{BB962C8B-B14F-4D97-AF65-F5344CB8AC3E}">
        <p14:creationId xmlns:p14="http://schemas.microsoft.com/office/powerpoint/2010/main" val="319264906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a:t>
            </a:r>
            <a:r>
              <a:rPr lang="en-GB" dirty="0"/>
              <a:t>Ideas</a:t>
            </a:r>
          </a:p>
        </p:txBody>
      </p:sp>
      <p:sp>
        <p:nvSpPr>
          <p:cNvPr id="3" name="Slide Number Placeholder 2"/>
          <p:cNvSpPr>
            <a:spLocks noGrp="1"/>
          </p:cNvSpPr>
          <p:nvPr>
            <p:ph type="sldNum" sz="quarter" idx="12"/>
          </p:nvPr>
        </p:nvSpPr>
        <p:spPr/>
        <p:txBody>
          <a:bodyPr/>
          <a:lstStyle/>
          <a:p>
            <a:fld id="{23134A5E-8B9A-4F1B-8A1C-D54727A06F98}" type="slidenum">
              <a:rPr lang="en-GB" smtClean="0">
                <a:solidFill>
                  <a:prstClr val="black"/>
                </a:solidFill>
              </a:rPr>
              <a:pPr/>
              <a:t>99</a:t>
            </a:fld>
            <a:endParaRPr lang="en-GB">
              <a:solidFill>
                <a:prstClr val="black"/>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1277305751"/>
              </p:ext>
            </p:extLst>
          </p:nvPr>
        </p:nvGraphicFramePr>
        <p:xfrm>
          <a:off x="539552" y="1354480"/>
          <a:ext cx="8208912" cy="4700565"/>
        </p:xfrm>
        <a:graphic>
          <a:graphicData uri="http://schemas.openxmlformats.org/drawingml/2006/table">
            <a:tbl>
              <a:tblPr firstRow="1" bandRow="1">
                <a:tableStyleId>{5C22544A-7EE6-4342-B048-85BDC9FD1C3A}</a:tableStyleId>
              </a:tblPr>
              <a:tblGrid>
                <a:gridCol w="648072"/>
                <a:gridCol w="360040"/>
                <a:gridCol w="7200800"/>
              </a:tblGrid>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400" b="1" kern="1200" dirty="0" smtClean="0">
                          <a:solidFill>
                            <a:schemeClr val="bg1">
                              <a:lumMod val="65000"/>
                            </a:schemeClr>
                          </a:solidFill>
                          <a:latin typeface="+mn-lt"/>
                          <a:ea typeface="+mn-ea"/>
                          <a:cs typeface="+mn-cs"/>
                        </a:rPr>
                        <a:t>1</a:t>
                      </a:r>
                      <a:endParaRPr lang="en-GB" sz="1400" b="1" kern="1200" dirty="0">
                        <a:solidFill>
                          <a:schemeClr val="bg1">
                            <a:lumMod val="65000"/>
                          </a:schemeClr>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bg1">
                              <a:lumMod val="65000"/>
                            </a:schemeClr>
                          </a:solidFill>
                        </a:rPr>
                        <a:t>Urgent and emergency care networks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smtClean="0">
                          <a:solidFill>
                            <a:schemeClr val="bg1">
                              <a:lumMod val="65000"/>
                            </a:schemeClr>
                          </a:solidFill>
                        </a:rPr>
                        <a:t>Regional networks of urgent and emergency care </a:t>
                      </a:r>
                      <a:r>
                        <a:rPr lang="en-US" sz="1400" b="0" i="1" dirty="0" err="1" smtClean="0">
                          <a:solidFill>
                            <a:schemeClr val="bg1">
                              <a:lumMod val="65000"/>
                            </a:schemeClr>
                          </a:solidFill>
                        </a:rPr>
                        <a:t>centres</a:t>
                      </a:r>
                      <a:r>
                        <a:rPr lang="en-US" sz="1400" b="0" i="1" dirty="0" smtClean="0">
                          <a:solidFill>
                            <a:schemeClr val="bg1">
                              <a:lumMod val="65000"/>
                            </a:schemeClr>
                          </a:solidFill>
                        </a:rPr>
                        <a:t>,</a:t>
                      </a:r>
                      <a:r>
                        <a:rPr lang="en-US" sz="1400" b="0" i="1" baseline="0" dirty="0" smtClean="0">
                          <a:solidFill>
                            <a:schemeClr val="bg1">
                              <a:lumMod val="65000"/>
                            </a:schemeClr>
                          </a:solidFill>
                        </a:rPr>
                        <a:t> consolidating specialist expertise onto fewer major </a:t>
                      </a:r>
                      <a:r>
                        <a:rPr lang="en-US" sz="1400" b="0" i="1" baseline="0" dirty="0" err="1" smtClean="0">
                          <a:solidFill>
                            <a:schemeClr val="bg1">
                              <a:lumMod val="65000"/>
                            </a:schemeClr>
                          </a:solidFill>
                        </a:rPr>
                        <a:t>centres</a:t>
                      </a:r>
                      <a:endParaRPr lang="en-US" sz="1400" b="0" i="1" dirty="0" smtClean="0">
                        <a:solidFill>
                          <a:schemeClr val="bg1">
                            <a:lumMod val="65000"/>
                          </a:schemeClr>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t>2</a:t>
                      </a:r>
                      <a:endParaRPr lang="en-GB" sz="1400" b="1" dirty="0"/>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prstClr val="black"/>
                          </a:solidFill>
                        </a:rPr>
                        <a:t>Elective specialty </a:t>
                      </a:r>
                      <a:r>
                        <a:rPr lang="en-US" sz="1400" b="0" i="0" dirty="0" err="1" smtClean="0">
                          <a:solidFill>
                            <a:prstClr val="black"/>
                          </a:solidFill>
                        </a:rPr>
                        <a:t>centres</a:t>
                      </a:r>
                      <a:endParaRPr lang="en-US" sz="1400" b="0" i="0" dirty="0" smtClean="0">
                        <a:solidFill>
                          <a:prstClr val="black"/>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err="1" smtClean="0">
                          <a:solidFill>
                            <a:prstClr val="black"/>
                          </a:solidFill>
                        </a:rPr>
                        <a:t>Centres</a:t>
                      </a:r>
                      <a:r>
                        <a:rPr lang="en-US" sz="1400" b="0" i="1" dirty="0" smtClean="0">
                          <a:solidFill>
                            <a:prstClr val="black"/>
                          </a:solidFill>
                        </a:rPr>
                        <a:t> of excellence for single specialties focusing on strong clinical</a:t>
                      </a:r>
                      <a:r>
                        <a:rPr lang="en-US" sz="1400" b="0" i="1" baseline="0" dirty="0" smtClean="0">
                          <a:solidFill>
                            <a:prstClr val="black"/>
                          </a:solidFill>
                        </a:rPr>
                        <a:t> </a:t>
                      </a:r>
                      <a:r>
                        <a:rPr lang="en-US" sz="1400" b="0" i="1" dirty="0" smtClean="0">
                          <a:solidFill>
                            <a:prstClr val="black"/>
                          </a:solidFill>
                        </a:rPr>
                        <a:t>outcomes and operations excellence</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bg1">
                              <a:lumMod val="65000"/>
                            </a:schemeClr>
                          </a:solidFill>
                        </a:rPr>
                        <a:t>3</a:t>
                      </a:r>
                      <a:endParaRPr lang="en-GB" sz="1400" b="1" dirty="0">
                        <a:solidFill>
                          <a:schemeClr val="bg1">
                            <a:lumMod val="65000"/>
                          </a:schemeClr>
                        </a:solidFill>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bg1">
                              <a:lumMod val="65000"/>
                            </a:schemeClr>
                          </a:solidFill>
                        </a:rPr>
                        <a:t>Wellness programmes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smtClean="0">
                          <a:solidFill>
                            <a:schemeClr val="bg1">
                              <a:lumMod val="65000"/>
                            </a:schemeClr>
                          </a:solidFill>
                        </a:rPr>
                        <a:t>Prevention programmes that </a:t>
                      </a:r>
                      <a:r>
                        <a:rPr lang="en-US" sz="1400" b="0" i="1" dirty="0" err="1" smtClean="0">
                          <a:solidFill>
                            <a:schemeClr val="bg1">
                              <a:lumMod val="65000"/>
                            </a:schemeClr>
                          </a:solidFill>
                        </a:rPr>
                        <a:t>incentivise</a:t>
                      </a:r>
                      <a:r>
                        <a:rPr lang="en-US" sz="1400" b="0" i="1" dirty="0" smtClean="0">
                          <a:solidFill>
                            <a:schemeClr val="bg1">
                              <a:lumMod val="65000"/>
                            </a:schemeClr>
                          </a:solidFill>
                        </a:rPr>
                        <a:t> healthy behaviours,</a:t>
                      </a:r>
                      <a:r>
                        <a:rPr lang="en-US" sz="1400" b="0" i="1" baseline="0" dirty="0" smtClean="0">
                          <a:solidFill>
                            <a:schemeClr val="bg1">
                              <a:lumMod val="65000"/>
                            </a:schemeClr>
                          </a:solidFill>
                        </a:rPr>
                        <a:t> improve quality of life, and reduce the overall cost of healthcare</a:t>
                      </a:r>
                      <a:endParaRPr lang="en-US" sz="1400" b="0" i="1" dirty="0" smtClean="0">
                        <a:solidFill>
                          <a:schemeClr val="bg1">
                            <a:lumMod val="65000"/>
                          </a:schemeClr>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400" b="1" kern="1200" dirty="0" smtClean="0">
                          <a:solidFill>
                            <a:schemeClr val="bg1">
                              <a:lumMod val="65000"/>
                            </a:schemeClr>
                          </a:solidFill>
                          <a:latin typeface="+mn-lt"/>
                          <a:ea typeface="+mn-ea"/>
                          <a:cs typeface="+mn-cs"/>
                        </a:rPr>
                        <a:t>4</a:t>
                      </a:r>
                      <a:endParaRPr lang="en-GB" sz="1400" b="1" kern="1200" dirty="0">
                        <a:solidFill>
                          <a:schemeClr val="bg1">
                            <a:lumMod val="65000"/>
                          </a:schemeClr>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solidFill>
                            <a:schemeClr val="bg1">
                              <a:lumMod val="65000"/>
                            </a:schemeClr>
                          </a:solidFill>
                        </a:rPr>
                        <a:t>Interoperability of systems and patient records </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i="1" dirty="0" smtClean="0">
                          <a:solidFill>
                            <a:schemeClr val="bg1">
                              <a:lumMod val="65000"/>
                            </a:schemeClr>
                          </a:solidFill>
                        </a:rPr>
                        <a:t>Interoperability of systems and patient records aims to break down the barriers between types</a:t>
                      </a:r>
                      <a:r>
                        <a:rPr lang="en-GB" sz="1400" b="0" i="1" baseline="0" dirty="0" smtClean="0">
                          <a:solidFill>
                            <a:schemeClr val="bg1">
                              <a:lumMod val="65000"/>
                            </a:schemeClr>
                          </a:solidFill>
                        </a:rPr>
                        <a:t> of </a:t>
                      </a:r>
                      <a:r>
                        <a:rPr lang="en-GB" sz="1400" b="0" i="1" dirty="0" smtClean="0">
                          <a:solidFill>
                            <a:schemeClr val="bg1">
                              <a:lumMod val="65000"/>
                            </a:schemeClr>
                          </a:solidFill>
                        </a:rPr>
                        <a:t>care, enabling presentation of patient information in a way that is accessible and cross-compatible for all those involved with patient care.</a:t>
                      </a:r>
                      <a:endParaRPr lang="en-US" sz="1400" b="0" i="1" dirty="0" smtClean="0">
                        <a:solidFill>
                          <a:schemeClr val="bg1">
                            <a:lumMod val="65000"/>
                          </a:schemeClr>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400" b="1" kern="1200" dirty="0" smtClean="0">
                          <a:solidFill>
                            <a:schemeClr val="bg1">
                              <a:lumMod val="65000"/>
                            </a:schemeClr>
                          </a:solidFill>
                          <a:latin typeface="+mn-lt"/>
                          <a:ea typeface="+mn-ea"/>
                          <a:cs typeface="+mn-cs"/>
                        </a:rPr>
                        <a:t>5</a:t>
                      </a:r>
                      <a:endParaRPr lang="en-GB" sz="1400" b="1" kern="1200" dirty="0">
                        <a:solidFill>
                          <a:schemeClr val="bg1">
                            <a:lumMod val="65000"/>
                          </a:schemeClr>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bg1">
                              <a:lumMod val="65000"/>
                            </a:schemeClr>
                          </a:solidFill>
                          <a:latin typeface="+mn-lt"/>
                          <a:ea typeface="+mn-ea"/>
                          <a:cs typeface="+mn-cs"/>
                        </a:rPr>
                        <a:t>Public Health England case studies</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i="1" kern="1200" dirty="0" smtClean="0">
                          <a:solidFill>
                            <a:schemeClr val="bg1">
                              <a:lumMod val="65000"/>
                            </a:schemeClr>
                          </a:solidFill>
                          <a:latin typeface="+mn-lt"/>
                          <a:ea typeface="+mn-ea"/>
                          <a:cs typeface="+mn-cs"/>
                        </a:rPr>
                        <a:t>Additional interventions received from Public Health England, covering a variety of conditions and points of delivery.</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51137">
                <a:tc>
                  <a:txBody>
                    <a:bodyPr/>
                    <a:lstStyle/>
                    <a:p>
                      <a:endParaRPr lang="en-GB"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GB" sz="1400" b="1" kern="1200" dirty="0">
                        <a:solidFill>
                          <a:schemeClr val="bg1">
                            <a:lumMod val="65000"/>
                          </a:schemeClr>
                        </a:solidFill>
                        <a:latin typeface="+mn-lt"/>
                        <a:ea typeface="+mn-ea"/>
                        <a:cs typeface="+mn-cs"/>
                      </a:endParaRPr>
                    </a:p>
                  </a:txBody>
                  <a:tcPr marT="468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1" kern="1200" dirty="0" smtClean="0">
                        <a:solidFill>
                          <a:schemeClr val="bg1">
                            <a:lumMod val="65000"/>
                          </a:schemeClr>
                        </a:solidFill>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9"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729" y="4529720"/>
            <a:ext cx="762895"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8" descr="C:\Users\jsauvageau\Desktop\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623" y="3666768"/>
            <a:ext cx="469106" cy="3976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9" descr="C:\Users\jsauvageau\Desktop\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475" y="1257543"/>
            <a:ext cx="488962" cy="4889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Cagmasrv1\sso$\Gestion_Deloitte\Global_Brand\- Templates\Icons\Iconography Deloitte\Icon_Stethoscope_Gre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2269" y="2074251"/>
            <a:ext cx="427372" cy="4860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agmasrv1\sso$\Gestion_Deloitte\Global_Brand\- Templates\Icons\Iconography Deloitte\Icon_Sprout_Bl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685" y="2853509"/>
            <a:ext cx="388105" cy="529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9491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QKHJa9JJt06Q_HYBOgi9l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GJ2io0iDOEa3zoo6k_5u5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4PQmFRpmJUiCyj7JyfARV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oKz.Riinn0qRca_aI0TA9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Zuhr0s_DJU6yGAZzyveXm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KUTZSwqAuEKAbt63ff3t_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763x_R9ivEyDKO2cdVlHl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P_upy4YucE6G684hKmTKb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qUFewbVC80KabjHW_tWtY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RqdDnQdMw06VJtMr2ihkh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FgDFTIdDjEKj9NpKPUk8a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MzrZmhiXGEu0MMQziNVIR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jBbqjK45fUS1mlr6YADO7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GuOeYRSKTE2epHEVnrK01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4PQmFRpmJUiCyj7JyfARV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GJ2io0iDOEa3zoo6k_5u5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Kp2D10jd_0yFqWDiU_oFm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Fozc16cYe0CJOJMRd078.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oKz.Riinn0qRca_aI0TA9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Zuhr0s_DJU6yGAZzyveXm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JO7nGOrWnk2Xesw4EfYnI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qdh1jhoEG0af_AGp8WWOR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iFop47S_rUmC4.JayUeKt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ez.TUXWV0Ea9KM4bhJd3l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CWkeWRKavE.bP9E3GZVJA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KlpAkOvNHUSa2KKv3onwc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4PQmFRpmJUiCyj7JyfARV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GJ2io0iDOEa3zoo6k_5u5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Kp2D10jd_0yFqWDiU_oFm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Fozc16cYe0CJOJMRd078.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oKz.Riinn0qRca_aI0TA9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Zuhr0s_DJU6yGAZzyveXm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Y8vFBxmtX0K6UXtaFctwl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radrtWOVG0uCmpnnAZawG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P2WROFpdJk6Fyy8uaX82I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Z2jqgSKKzkmNpl2cxf8L6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TzxhFIc.okOC2Fow9rhOK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T.T_1xwEB0G28z.dc5Hqz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zDSgeqb5rUyn8bsM5_GGV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9pV3xqa_fUKTltNRx7nn4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bXxRftU_K0yNq.v4Avskv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NswWNTHFYU2xpqAwp6r1F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ZplX7S0EwE2rxGWrqyiru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4PQmFRpmJUiCyj7JyfARV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GJ2io0iDOEa3zoo6k_5u5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2LtlVTzyKUeuE.vmY_LN2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Kp2D10jd_0yFqWDiU_oFm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Fozc16cYe0CJOJMRd078.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oKz.Riinn0qRca_aI0TA9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LZGv9Q1NXEmUkgK80Kl3D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Zuhr0s_DJU6yGAZzyveXm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QIQaRwFdHEqrjWff61CJU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7VLMfBpoYUehvIgjY6Fbf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Xw24nLqPUkGG.xq3n6.yy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VoAKZjqpIE.nO94KbDT_P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rbdz10u6y0O7MaZoDPzxk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ihC0ORQeJkynAUdeNwhtu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cTeI6facbk.twhRnVzgKR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4PQmFRpmJUiCyj7JyfARV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WMlty8cEXEOk2HWE5_lfX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GJ2io0iDOEa3zoo6k_5u5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Kp2D10jd_0yFqWDiU_oFm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Fozc16cYe0CJOJMRd078.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aXd6QzI1LEGPzQ.pB8RII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oKz.Riinn0qRca_aI0TA9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6k_wipMYi0KWBeofqJOY4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F8LIQzG6_0WTX8IDyUn9T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kRz_Ic6EyE2iYMlGXqF5GQ"/>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M9krviZNn0WJC_wEvuNaC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BozA88_i502GubaCtsUzJ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n83oPEzcuUSKoctnznauz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7Vemav6V4Ue2rV1N.dgJU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9QZNTXG.y0Kn8AoSYvFM5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gP.nxEPJtEGw19O24iSrP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OI56ZwW.30uAvHyiZEP9x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rIDFRQWt6kSFz8xj46KcA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XKaS9IxhGUStDssL2BAL0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Zuhr0s_DJU6yGAZzyveXm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2oQ15DooEy_MR8aZEDgc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v7WFsqCL1kCi2R.6HCFB8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euUR2Xx0ikm2zuOYB40AO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yoCZXdG3UkKmdwAwjhdeC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MBYMqPOQPke3si20ZtDaU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LqnSQ4QY9ESmo4OPDKxjb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A4LU5UwMiUSJSfsnYuT5q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7nyEzYHPg0GR0V1EfDSyP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7X0dz4c8SE22NNvKs5Euc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2BSiOlcUlUO9v0pTcblce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eXPIMtr.o0ayp6PoETHi5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aeWPMvDPGkW82VuSv88FR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4PQmFRpmJUiCyj7JyfARV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GJ2io0iDOEa3zoo6k_5u5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Kp2D10jd_0yFqWDiU_oFm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Fozc16cYe0CJOJMRd078.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oKz.Riinn0qRca_aI0TA9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Zuhr0s_DJU6yGAZzyveXm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Y1K3S18vWkODt1RcnX1sW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FyMEeyqNbE2T8tnfZaDrd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kD8meLZ6eEa2M2ZGPSUlw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_dROxTZ7k2IZc44dKNXy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IAJy6dqP.kyQBXIrFHNyr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ApGdIeBD8EavbgEEIkUNN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3GGb03Qi60y0s.stC1Imc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4PQmFRpmJUiCyj7JyfARV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GJ2io0iDOEa3zoo6k_5u5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Kp2D10jd_0yFqWDiU_oFm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Fozc16cYe0CJOJMRd078.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oKz.Riinn0qRca_aI0TA9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Zuhr0s_DJU6yGAZzyveXm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tL.85Iwh4Eeh1zj2UPH_e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zIaBi0HsUUSDAxjSRzB..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knld4VTkxkSmGEEGRLdta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fsDCKTjBA0CRxK9_xdw0H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jsW9jjsS90ayvoAaOMYGx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FBsUcwPUME2F39dcNyW3F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X6vStA2waUe0WlF.QJQlX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DjWaJ1lqOk.raGG5FoS7U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w1qK3XITMEae1rm_OSTP4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Fozc16cYe0CJOJMRd078.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Kp2D10jd_0yFqWDiU_oFmg"/>
</p:tagLst>
</file>

<file path=ppt/theme/theme1.xml><?xml version="1.0" encoding="utf-8"?>
<a:theme xmlns:a="http://schemas.openxmlformats.org/drawingml/2006/main" name="NHS CB Presentation (Screen 4x3)">
  <a:themeElements>
    <a:clrScheme name="NHS Commissioning Board">
      <a:dk1>
        <a:sysClr val="windowText" lastClr="000000"/>
      </a:dk1>
      <a:lt1>
        <a:sysClr val="window" lastClr="FFFFFF"/>
      </a:lt1>
      <a:dk2>
        <a:srgbClr val="003893"/>
      </a:dk2>
      <a:lt2>
        <a:srgbClr val="FFFFFF"/>
      </a:lt2>
      <a:accent1>
        <a:srgbClr val="00ADC6"/>
      </a:accent1>
      <a:accent2>
        <a:srgbClr val="003893"/>
      </a:accent2>
      <a:accent3>
        <a:srgbClr val="C0F7FF"/>
      </a:accent3>
      <a:accent4>
        <a:srgbClr val="B6D2FF"/>
      </a:accent4>
      <a:accent5>
        <a:srgbClr val="00AA9E"/>
      </a:accent5>
      <a:accent6>
        <a:srgbClr val="0091C9"/>
      </a:accent6>
      <a:hlink>
        <a:srgbClr val="000000"/>
      </a:hlink>
      <a:folHlink>
        <a:srgbClr val="000000"/>
      </a:folHlink>
    </a:clrScheme>
    <a:fontScheme name="NHS Commissioning Bo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400"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1082</TotalTime>
  <Words>31573</Words>
  <Application>Microsoft Office PowerPoint</Application>
  <PresentationFormat>On-screen Show (4:3)</PresentationFormat>
  <Paragraphs>2616</Paragraphs>
  <Slides>119</Slides>
  <Notes>92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119</vt:i4>
      </vt:variant>
    </vt:vector>
  </HeadingPairs>
  <TitlesOfParts>
    <vt:vector size="123" baseType="lpstr">
      <vt:lpstr>NHS CB Presentation (Screen 4x3)</vt:lpstr>
      <vt:lpstr>think-cell Slide</vt:lpstr>
      <vt:lpstr>Chart</vt:lpstr>
      <vt:lpstr>Microsoft Graph Chart</vt:lpstr>
      <vt:lpstr>Any town health system</vt:lpstr>
      <vt:lpstr>Introduction</vt:lpstr>
      <vt:lpstr>High Impact Interventions (HII)</vt:lpstr>
      <vt:lpstr>The evidence base</vt:lpstr>
      <vt:lpstr>The short-listing exercise</vt:lpstr>
      <vt:lpstr>The high impact interventions (HIIs) </vt:lpstr>
      <vt:lpstr>The high impact interventions (HIIs)</vt:lpstr>
      <vt:lpstr>The High Impact Interventions</vt:lpstr>
      <vt:lpstr>Case study: early diagnosis</vt:lpstr>
      <vt:lpstr>Impact of interventions on quality: early diagnosis</vt:lpstr>
      <vt:lpstr>Getting started: early diagnosis</vt:lpstr>
      <vt:lpstr>Key leads and further reading: early diagnosis</vt:lpstr>
      <vt:lpstr>The High Impact Interventions</vt:lpstr>
      <vt:lpstr>Overview of medicines optimisation</vt:lpstr>
      <vt:lpstr>Case study: reducing variability within primary care</vt:lpstr>
      <vt:lpstr>Impact of interventions on quality: primary care</vt:lpstr>
      <vt:lpstr>Getting started: reducing variability within primary care</vt:lpstr>
      <vt:lpstr>Key leads and further reading: reducing variability within primary care</vt:lpstr>
      <vt:lpstr>The High Impact Interventions</vt:lpstr>
      <vt:lpstr>Case study: Self-management - patient-carer communities</vt:lpstr>
      <vt:lpstr>Case study: Self-management - patient-carer communities</vt:lpstr>
      <vt:lpstr>Impact of interventions on quality: self-management</vt:lpstr>
      <vt:lpstr>Getting started: self-management</vt:lpstr>
      <vt:lpstr>Key leads and further reading: self-management</vt:lpstr>
      <vt:lpstr>The High Impact Interventions</vt:lpstr>
      <vt:lpstr>Case study: telehealth and telecare</vt:lpstr>
      <vt:lpstr>Case study: telehealth and telecare</vt:lpstr>
      <vt:lpstr>Impact of interventions on quality: telehealth and telecare</vt:lpstr>
      <vt:lpstr>Getting started: telehealth and telecare</vt:lpstr>
      <vt:lpstr>Key leads and further reading: telehealth and telecare</vt:lpstr>
      <vt:lpstr>The High Impact Interventions</vt:lpstr>
      <vt:lpstr>Case study: case management and coordinated care</vt:lpstr>
      <vt:lpstr>Case study: case management and coordinated care</vt:lpstr>
      <vt:lpstr>Impact of interventions on quality: case management </vt:lpstr>
      <vt:lpstr>Getting started: case management and coordinated care</vt:lpstr>
      <vt:lpstr>Key leads and further reading: case management and coordinated care</vt:lpstr>
      <vt:lpstr>The High Impact Interventions</vt:lpstr>
      <vt:lpstr>Case study: mental health </vt:lpstr>
      <vt:lpstr>Impact of interventions on quality: mental health</vt:lpstr>
      <vt:lpstr>Getting started: mental health</vt:lpstr>
      <vt:lpstr>Key leads and further reading: mental health</vt:lpstr>
      <vt:lpstr>The High Impact Interventions</vt:lpstr>
      <vt:lpstr>Case study: dementia pathway</vt:lpstr>
      <vt:lpstr>Case study: dementia pathway</vt:lpstr>
      <vt:lpstr>Impact of interventions on quality: dementia pathway </vt:lpstr>
      <vt:lpstr>Getting started: dementia pathway</vt:lpstr>
      <vt:lpstr>Key leads and further reading: dementia pathway</vt:lpstr>
      <vt:lpstr>The high impact interventions</vt:lpstr>
      <vt:lpstr>Case study: Palliative care</vt:lpstr>
      <vt:lpstr>Impact of interventions on quality: palliative care</vt:lpstr>
      <vt:lpstr>Getting started: palliative care</vt:lpstr>
      <vt:lpstr>Key leads and further reading: palliative care</vt:lpstr>
      <vt:lpstr>Early Adopter Interventions</vt:lpstr>
      <vt:lpstr>The early adopter interventions</vt:lpstr>
      <vt:lpstr>The short-listing exercise – Early Adopter Interventions</vt:lpstr>
      <vt:lpstr>The early adopter interventions</vt:lpstr>
      <vt:lpstr>Overview: early diagnosis of cancer</vt:lpstr>
      <vt:lpstr>The early adopter interventions</vt:lpstr>
      <vt:lpstr>Overview: GP telephone consultations</vt:lpstr>
      <vt:lpstr>How GP telephone consultation system works</vt:lpstr>
      <vt:lpstr>Key leads and further reading: GP telephone consultations</vt:lpstr>
      <vt:lpstr>The early adopter interventions</vt:lpstr>
      <vt:lpstr>Overview: medicines optimisation</vt:lpstr>
      <vt:lpstr>Key leads and further reading: medicines optimisation</vt:lpstr>
      <vt:lpstr>The early adopter interventions</vt:lpstr>
      <vt:lpstr>Overview: Safe and appropriate use of medicines </vt:lpstr>
      <vt:lpstr>Key leads and further reading: safe use of medicines</vt:lpstr>
      <vt:lpstr>The early adopter interventions</vt:lpstr>
      <vt:lpstr>Overview: Acute visiting service </vt:lpstr>
      <vt:lpstr>How the acute visiting service works</vt:lpstr>
      <vt:lpstr>Key leads and further reading: Acute Visiting Service</vt:lpstr>
      <vt:lpstr>The early adopter interventions</vt:lpstr>
      <vt:lpstr>Overview: Reducing urgent care demand</vt:lpstr>
      <vt:lpstr>Reducing urgent care demand: Occupational therapists</vt:lpstr>
      <vt:lpstr>Key leads and further reading: Reducing urgent care demand</vt:lpstr>
      <vt:lpstr>The early adopter interventions</vt:lpstr>
      <vt:lpstr>Overview: 24-hour asthma service for children and young people</vt:lpstr>
      <vt:lpstr>Key leads and further reading: 24-hour asthma service</vt:lpstr>
      <vt:lpstr>The early adopter interventions</vt:lpstr>
      <vt:lpstr>Overview: Service user network</vt:lpstr>
      <vt:lpstr>Key leads and further reading: Service user network</vt:lpstr>
      <vt:lpstr>The early adopter interventions</vt:lpstr>
      <vt:lpstr>Overview: Reducing unnecessary elective Caesareans</vt:lpstr>
      <vt:lpstr>Key leads and further reading: Unnecessary Caesareans</vt:lpstr>
      <vt:lpstr>The early adopter interventions</vt:lpstr>
      <vt:lpstr>Overview: acute stroke services</vt:lpstr>
      <vt:lpstr>Key leads and further reading: acute stroke services</vt:lpstr>
      <vt:lpstr>The early adopter interventions</vt:lpstr>
      <vt:lpstr>Overview: Integration of health and social care</vt:lpstr>
      <vt:lpstr>Key leads and further reading: Integration of health and social care</vt:lpstr>
      <vt:lpstr>The early adopter interventions</vt:lpstr>
      <vt:lpstr>Overview: Electronic Palliative Care Coordination Systems (EPaCCS)</vt:lpstr>
      <vt:lpstr>Case studies: EPaCCS in practice</vt:lpstr>
      <vt:lpstr>Key leads and further reading: EPaCCS</vt:lpstr>
      <vt:lpstr>Further Ideas</vt:lpstr>
      <vt:lpstr>Further transformational ideas</vt:lpstr>
      <vt:lpstr>Further Ideas</vt:lpstr>
      <vt:lpstr>Urgent and emergency care networks</vt:lpstr>
      <vt:lpstr>Further Ideas</vt:lpstr>
      <vt:lpstr>Elective Orthopaedic Centre (EOC)</vt:lpstr>
      <vt:lpstr>Aravind Eye Care - overview</vt:lpstr>
      <vt:lpstr>LifeSpring Maternity Hospitals - overview</vt:lpstr>
      <vt:lpstr>Narayana Hrudayalaya heart surgery</vt:lpstr>
      <vt:lpstr>Further Ideas</vt:lpstr>
      <vt:lpstr>Discovery Health’s Vitality programme</vt:lpstr>
      <vt:lpstr>Partnerships for Older People Projects (POPP)</vt:lpstr>
      <vt:lpstr>Prevention and Access to Care and Treatment</vt:lpstr>
      <vt:lpstr>Further Ideas</vt:lpstr>
      <vt:lpstr>Interoperability of systems and patient records - overview</vt:lpstr>
      <vt:lpstr>Interoperability of systems and patient records – further info</vt:lpstr>
      <vt:lpstr>Interoperability of systems / patient records – resources</vt:lpstr>
      <vt:lpstr>Further Ideas</vt:lpstr>
      <vt:lpstr>Management of foetal growth retardation</vt:lpstr>
      <vt:lpstr>Information sharing to reduce violent injury (Cardiff model)</vt:lpstr>
      <vt:lpstr>Further info: Information sharing to reduce violent injury</vt:lpstr>
      <vt:lpstr>Alcohol identification and brief advice</vt:lpstr>
      <vt:lpstr>Prevention of venous thromboembolism in hospitalised patients</vt:lpstr>
      <vt:lpstr>Falls prevention</vt:lpstr>
      <vt:lpstr>Inhaler Technique Improvement Project</vt:lpstr>
    </vt:vector>
  </TitlesOfParts>
  <Company>Deloitte Touche Tohmatsu Services,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cedson</dc:creator>
  <cp:lastModifiedBy>drevellward</cp:lastModifiedBy>
  <cp:revision>130</cp:revision>
  <dcterms:created xsi:type="dcterms:W3CDTF">2013-11-12T17:15:15Z</dcterms:created>
  <dcterms:modified xsi:type="dcterms:W3CDTF">2014-01-16T13:54:27Z</dcterms:modified>
</cp:coreProperties>
</file>