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notesSlides/notesSlide1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15.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16.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17.xml" ContentType="application/vnd.openxmlformats-officedocument.presentationml.notesSlide+xml"/>
  <Override PartName="/ppt/tags/tag5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7" r:id="rId2"/>
    <p:sldMasterId id="2147483713" r:id="rId3"/>
    <p:sldMasterId id="2147483719" r:id="rId4"/>
    <p:sldMasterId id="2147483725" r:id="rId5"/>
    <p:sldMasterId id="2147483731" r:id="rId6"/>
    <p:sldMasterId id="2147483737" r:id="rId7"/>
    <p:sldMasterId id="2147483743" r:id="rId8"/>
  </p:sldMasterIdLst>
  <p:notesMasterIdLst>
    <p:notesMasterId r:id="rId48"/>
  </p:notesMasterIdLst>
  <p:sldIdLst>
    <p:sldId id="257" r:id="rId9"/>
    <p:sldId id="329" r:id="rId10"/>
    <p:sldId id="330" r:id="rId11"/>
    <p:sldId id="349" r:id="rId12"/>
    <p:sldId id="361" r:id="rId13"/>
    <p:sldId id="333" r:id="rId14"/>
    <p:sldId id="334" r:id="rId15"/>
    <p:sldId id="335" r:id="rId16"/>
    <p:sldId id="365" r:id="rId17"/>
    <p:sldId id="366" r:id="rId18"/>
    <p:sldId id="350" r:id="rId19"/>
    <p:sldId id="352" r:id="rId20"/>
    <p:sldId id="338" r:id="rId21"/>
    <p:sldId id="339" r:id="rId22"/>
    <p:sldId id="320" r:id="rId23"/>
    <p:sldId id="321" r:id="rId24"/>
    <p:sldId id="314" r:id="rId25"/>
    <p:sldId id="344" r:id="rId26"/>
    <p:sldId id="323" r:id="rId27"/>
    <p:sldId id="324" r:id="rId28"/>
    <p:sldId id="351" r:id="rId29"/>
    <p:sldId id="303" r:id="rId30"/>
    <p:sldId id="358" r:id="rId31"/>
    <p:sldId id="316" r:id="rId32"/>
    <p:sldId id="317" r:id="rId33"/>
    <p:sldId id="367" r:id="rId34"/>
    <p:sldId id="326" r:id="rId35"/>
    <p:sldId id="345" r:id="rId36"/>
    <p:sldId id="359" r:id="rId37"/>
    <p:sldId id="360" r:id="rId38"/>
    <p:sldId id="364" r:id="rId39"/>
    <p:sldId id="327" r:id="rId40"/>
    <p:sldId id="353" r:id="rId41"/>
    <p:sldId id="354" r:id="rId42"/>
    <p:sldId id="328" r:id="rId43"/>
    <p:sldId id="309" r:id="rId44"/>
    <p:sldId id="368" r:id="rId45"/>
    <p:sldId id="356" r:id="rId46"/>
    <p:sldId id="357" r:id="rId47"/>
  </p:sldIdLst>
  <p:sldSz cx="9144000" cy="6858000" type="screen4x3"/>
  <p:notesSz cx="6797675" cy="992822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showGuides="1">
      <p:cViewPr varScale="1">
        <p:scale>
          <a:sx n="102" d="100"/>
          <a:sy n="102" d="100"/>
        </p:scale>
        <p:origin x="-102" y="-288"/>
      </p:cViewPr>
      <p:guideLst>
        <p:guide orient="horz" pos="2177"/>
        <p:guide pos="2880"/>
      </p:guideLst>
    </p:cSldViewPr>
  </p:slideViewPr>
  <p:outlineViewPr>
    <p:cViewPr>
      <p:scale>
        <a:sx n="33" d="100"/>
        <a:sy n="33" d="100"/>
      </p:scale>
      <p:origin x="12" y="46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1.emf"/><Relationship Id="rId4"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0AD0BB-0A90-466A-BE25-AFC6ACB8854E}" type="datetimeFigureOut">
              <a:rPr lang="en-GB" smtClean="0"/>
              <a:t>14/01/2014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ED304A2-3BEC-4868-96E8-CF2000C576F9}" type="slidenum">
              <a:rPr lang="en-GB" smtClean="0"/>
              <a:t>‹#›</a:t>
            </a:fld>
            <a:endParaRPr lang="en-GB"/>
          </a:p>
        </p:txBody>
      </p:sp>
    </p:spTree>
    <p:extLst>
      <p:ext uri="{BB962C8B-B14F-4D97-AF65-F5344CB8AC3E}">
        <p14:creationId xmlns:p14="http://schemas.microsoft.com/office/powerpoint/2010/main" val="19507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0717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pPr/>
              <a:t>4</a:t>
            </a:fld>
            <a:endParaRPr lang="en-GB"/>
          </a:p>
        </p:txBody>
      </p:sp>
    </p:spTree>
    <p:extLst>
      <p:ext uri="{BB962C8B-B14F-4D97-AF65-F5344CB8AC3E}">
        <p14:creationId xmlns:p14="http://schemas.microsoft.com/office/powerpoint/2010/main" val="6731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8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14865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2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218916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63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359621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58085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7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40798999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098412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19903072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15082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6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6713803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65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0504872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414795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8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17700080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49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060372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5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4193432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646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25495726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57215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3935614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61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23171871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64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302086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952868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141421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2769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7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329636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4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3089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2.jpeg"/><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3.xml"/><Relationship Id="rId7" Type="http://schemas.openxmlformats.org/officeDocument/2006/relationships/vmlDrawing" Target="../drawings/vmlDrawing3.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2.jpeg"/><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18.xml"/><Relationship Id="rId7" Type="http://schemas.openxmlformats.org/officeDocument/2006/relationships/vmlDrawing" Target="../drawings/vmlDrawing4.v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image" Target="../media/image2.jpeg"/><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23.xml"/><Relationship Id="rId7" Type="http://schemas.openxmlformats.org/officeDocument/2006/relationships/vmlDrawing" Target="../drawings/vmlDrawing5.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2.jpeg"/><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28.xml"/><Relationship Id="rId7" Type="http://schemas.openxmlformats.org/officeDocument/2006/relationships/vmlDrawing" Target="../drawings/vmlDrawing6.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11" Type="http://schemas.openxmlformats.org/officeDocument/2006/relationships/image" Target="../media/image2.jpeg"/><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6.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33.xml"/><Relationship Id="rId7" Type="http://schemas.openxmlformats.org/officeDocument/2006/relationships/vmlDrawing" Target="../drawings/vmlDrawing7.v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11" Type="http://schemas.openxmlformats.org/officeDocument/2006/relationships/image" Target="../media/image2.jpeg"/><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38.xml"/><Relationship Id="rId7" Type="http://schemas.openxmlformats.org/officeDocument/2006/relationships/vmlDrawing" Target="../drawings/vmlDrawing8.v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11" Type="http://schemas.openxmlformats.org/officeDocument/2006/relationships/image" Target="../media/image2.jpeg"/><Relationship Id="rId5" Type="http://schemas.openxmlformats.org/officeDocument/2006/relationships/slideLayout" Target="../slideLayouts/slideLayout40.xml"/><Relationship Id="rId10" Type="http://schemas.openxmlformats.org/officeDocument/2006/relationships/image" Target="../media/image1.emf"/><Relationship Id="rId4" Type="http://schemas.openxmlformats.org/officeDocument/2006/relationships/slideLayout" Target="../slideLayouts/slideLayout39.xml"/><Relationship Id="rId9"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18650433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9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059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4133778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8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243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4112874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05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896641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368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2880318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1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554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4157462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7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243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3352022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0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953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2339396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2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14/01/2014</a:t>
            </a:fld>
            <a:endParaRPr lang="en-GB">
              <a:solidFill>
                <a:prstClr val="white"/>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4835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pn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39.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microsoft.com/office/2007/relationships/hdphoto" Target="../media/hdphoto4.wdp"/><Relationship Id="rId5" Type="http://schemas.openxmlformats.org/officeDocument/2006/relationships/notesSlide" Target="../notesSlides/notesSlide3.xml"/><Relationship Id="rId10" Type="http://schemas.openxmlformats.org/officeDocument/2006/relationships/image" Target="../media/image38.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microsoft.com/office/2007/relationships/hdphoto" Target="../media/hdphoto4.wdp"/><Relationship Id="rId3" Type="http://schemas.openxmlformats.org/officeDocument/2006/relationships/tags" Target="../tags/tag14.xml"/><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38.png"/><Relationship Id="rId2" Type="http://schemas.openxmlformats.org/officeDocument/2006/relationships/tags" Target="../tags/tag13.xml"/><Relationship Id="rId16" Type="http://schemas.openxmlformats.org/officeDocument/2006/relationships/image" Target="../media/image48.png"/><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44.png"/><Relationship Id="rId5" Type="http://schemas.openxmlformats.org/officeDocument/2006/relationships/notesSlide" Target="../notesSlides/notesSlide4.xml"/><Relationship Id="rId15" Type="http://schemas.microsoft.com/office/2007/relationships/hdphoto" Target="../media/hdphoto5.wdp"/><Relationship Id="rId10" Type="http://schemas.openxmlformats.org/officeDocument/2006/relationships/image" Target="../media/image43.png"/><Relationship Id="rId4" Type="http://schemas.openxmlformats.org/officeDocument/2006/relationships/slideLayout" Target="../slideLayouts/slideLayout2.xml"/><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hyperlink" Target="http://www.evidence.nhs.uk/qipp" TargetMode="External"/><Relationship Id="rId2" Type="http://schemas.openxmlformats.org/officeDocument/2006/relationships/hyperlink" Target="http://pathways.nice.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7.xml"/><Relationship Id="rId3" Type="http://schemas.openxmlformats.org/officeDocument/2006/relationships/slideLayout" Target="../slideLayouts/slideLayout2.xml"/><Relationship Id="rId7" Type="http://schemas.openxmlformats.org/officeDocument/2006/relationships/slide" Target="slide22.xml"/><Relationship Id="rId12" Type="http://schemas.openxmlformats.org/officeDocument/2006/relationships/slide" Target="slide33.xml"/><Relationship Id="rId17" Type="http://schemas.openxmlformats.org/officeDocument/2006/relationships/image" Target="../media/image8.png"/><Relationship Id="rId2" Type="http://schemas.openxmlformats.org/officeDocument/2006/relationships/tags" Target="../tags/tag15.xml"/><Relationship Id="rId16" Type="http://schemas.openxmlformats.org/officeDocument/2006/relationships/slide" Target="slide16.xml"/><Relationship Id="rId1" Type="http://schemas.openxmlformats.org/officeDocument/2006/relationships/vmlDrawing" Target="../drawings/vmlDrawing12.vml"/><Relationship Id="rId6" Type="http://schemas.openxmlformats.org/officeDocument/2006/relationships/slide" Target="slide21.xml"/><Relationship Id="rId11" Type="http://schemas.openxmlformats.org/officeDocument/2006/relationships/slide" Target="slide36.xml"/><Relationship Id="rId5" Type="http://schemas.openxmlformats.org/officeDocument/2006/relationships/image" Target="../media/image49.emf"/><Relationship Id="rId15" Type="http://schemas.openxmlformats.org/officeDocument/2006/relationships/slide" Target="slide19.xml"/><Relationship Id="rId10" Type="http://schemas.openxmlformats.org/officeDocument/2006/relationships/slide" Target="slide29.xml"/><Relationship Id="rId4" Type="http://schemas.openxmlformats.org/officeDocument/2006/relationships/oleObject" Target="../embeddings/oleObject12.bin"/><Relationship Id="rId9" Type="http://schemas.openxmlformats.org/officeDocument/2006/relationships/slide" Target="slide28.xml"/><Relationship Id="rId14" Type="http://schemas.openxmlformats.org/officeDocument/2006/relationships/slide" Target="sl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7.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40.png"/><Relationship Id="rId5" Type="http://schemas.openxmlformats.org/officeDocument/2006/relationships/notesSlide" Target="../notesSlides/notesSlide5.xml"/><Relationship Id="rId10" Type="http://schemas.openxmlformats.org/officeDocument/2006/relationships/slide" Target="slide15.xml"/><Relationship Id="rId4" Type="http://schemas.openxmlformats.org/officeDocument/2006/relationships/slideLayout" Target="../slideLayouts/slideLayout2.xml"/><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notesSlide" Target="../notesSlides/notesSlide6.xml"/><Relationship Id="rId3" Type="http://schemas.openxmlformats.org/officeDocument/2006/relationships/tags" Target="../tags/tag19.xml"/><Relationship Id="rId21" Type="http://schemas.openxmlformats.org/officeDocument/2006/relationships/oleObject" Target="../embeddings/oleObject15.bin"/><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Layout" Target="../slideLayouts/slideLayout2.xml"/><Relationship Id="rId25" Type="http://schemas.openxmlformats.org/officeDocument/2006/relationships/image" Target="../media/image8.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image" Target="../media/image1.emf"/><Relationship Id="rId1" Type="http://schemas.openxmlformats.org/officeDocument/2006/relationships/vmlDrawing" Target="../drawings/vmlDrawing14.v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52.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slide" Target="slide15.xml"/><Relationship Id="rId10" Type="http://schemas.openxmlformats.org/officeDocument/2006/relationships/tags" Target="../tags/tag26.xml"/><Relationship Id="rId19" Type="http://schemas.openxmlformats.org/officeDocument/2006/relationships/oleObject" Target="../embeddings/oleObject14.bin"/><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image" Target="../media/image51.emf"/></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notesSlide" Target="../notesSlides/notesSlide7.xml"/><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47" Type="http://schemas.openxmlformats.org/officeDocument/2006/relationships/notesSlide" Target="../notesSlides/notesSlide9.xml"/><Relationship Id="rId50" Type="http://schemas.openxmlformats.org/officeDocument/2006/relationships/oleObject" Target="../embeddings/oleObject19.bin"/><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slideLayout" Target="../slideLayouts/slideLayout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1" Type="http://schemas.openxmlformats.org/officeDocument/2006/relationships/vmlDrawing" Target="../drawings/vmlDrawing17.v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tags" Target="../tags/tag80.xml"/><Relationship Id="rId53" Type="http://schemas.openxmlformats.org/officeDocument/2006/relationships/image" Target="../media/image8.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49" Type="http://schemas.openxmlformats.org/officeDocument/2006/relationships/image" Target="../media/image1.emf"/><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52" Type="http://schemas.openxmlformats.org/officeDocument/2006/relationships/slide" Target="slide1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48" Type="http://schemas.openxmlformats.org/officeDocument/2006/relationships/oleObject" Target="../embeddings/oleObject18.bin"/><Relationship Id="rId8" Type="http://schemas.openxmlformats.org/officeDocument/2006/relationships/tags" Target="../tags/tag43.xml"/><Relationship Id="rId51" Type="http://schemas.openxmlformats.org/officeDocument/2006/relationships/image" Target="../media/image53.emf"/></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7.xml"/><Relationship Id="rId7" Type="http://schemas.openxmlformats.org/officeDocument/2006/relationships/image" Target="../media/image54.png"/><Relationship Id="rId2" Type="http://schemas.openxmlformats.org/officeDocument/2006/relationships/tags" Target="../tags/tag81.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10.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tags" Target="../tags/tag119.xml"/><Relationship Id="rId21" Type="http://schemas.openxmlformats.org/officeDocument/2006/relationships/tags" Target="../tags/tag101.xml"/><Relationship Id="rId34" Type="http://schemas.openxmlformats.org/officeDocument/2006/relationships/tags" Target="../tags/tag114.xml"/><Relationship Id="rId42" Type="http://schemas.openxmlformats.org/officeDocument/2006/relationships/tags" Target="../tags/tag122.xml"/><Relationship Id="rId47" Type="http://schemas.openxmlformats.org/officeDocument/2006/relationships/oleObject" Target="../embeddings/oleObject21.bin"/><Relationship Id="rId50" Type="http://schemas.openxmlformats.org/officeDocument/2006/relationships/image" Target="../media/image55.emf"/><Relationship Id="rId55" Type="http://schemas.openxmlformats.org/officeDocument/2006/relationships/slide" Target="slide15.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tags" Target="../tags/tag118.xml"/><Relationship Id="rId46" Type="http://schemas.openxmlformats.org/officeDocument/2006/relationships/notesSlide" Target="../notesSlides/notesSlide11.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tags" Target="../tags/tag109.xml"/><Relationship Id="rId41" Type="http://schemas.openxmlformats.org/officeDocument/2006/relationships/tags" Target="../tags/tag121.xml"/><Relationship Id="rId54" Type="http://schemas.openxmlformats.org/officeDocument/2006/relationships/image" Target="../media/image57.emf"/><Relationship Id="rId1" Type="http://schemas.openxmlformats.org/officeDocument/2006/relationships/vmlDrawing" Target="../drawings/vmlDrawing19.v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tags" Target="../tags/tag117.xml"/><Relationship Id="rId40" Type="http://schemas.openxmlformats.org/officeDocument/2006/relationships/tags" Target="../tags/tag120.xml"/><Relationship Id="rId45" Type="http://schemas.openxmlformats.org/officeDocument/2006/relationships/slideLayout" Target="../slideLayouts/slideLayout2.xml"/><Relationship Id="rId53" Type="http://schemas.openxmlformats.org/officeDocument/2006/relationships/oleObject" Target="../embeddings/oleObject24.bin"/><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oleObject" Target="../embeddings/oleObject22.bin"/><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4" Type="http://schemas.openxmlformats.org/officeDocument/2006/relationships/tags" Target="../tags/tag124.xml"/><Relationship Id="rId52" Type="http://schemas.openxmlformats.org/officeDocument/2006/relationships/image" Target="../media/image56.emf"/><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tags" Target="../tags/tag123.xml"/><Relationship Id="rId48" Type="http://schemas.openxmlformats.org/officeDocument/2006/relationships/image" Target="../media/image1.emf"/><Relationship Id="rId56" Type="http://schemas.openxmlformats.org/officeDocument/2006/relationships/image" Target="../media/image8.png"/><Relationship Id="rId8" Type="http://schemas.openxmlformats.org/officeDocument/2006/relationships/tags" Target="../tags/tag88.xml"/><Relationship Id="rId51" Type="http://schemas.openxmlformats.org/officeDocument/2006/relationships/oleObject" Target="../embeddings/oleObject23.bin"/><Relationship Id="rId3" Type="http://schemas.openxmlformats.org/officeDocument/2006/relationships/tags" Target="../tags/tag83.xml"/></Relationships>
</file>

<file path=ppt/slides/_rels/slide2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9" Type="http://schemas.openxmlformats.org/officeDocument/2006/relationships/slide" Target="slide15.xml"/><Relationship Id="rId3" Type="http://schemas.openxmlformats.org/officeDocument/2006/relationships/tags" Target="../tags/tag126.xml"/><Relationship Id="rId21" Type="http://schemas.openxmlformats.org/officeDocument/2006/relationships/tags" Target="../tags/tag144.xml"/><Relationship Id="rId34" Type="http://schemas.openxmlformats.org/officeDocument/2006/relationships/image" Target="../media/image1.emf"/><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oleObject" Target="../embeddings/oleObject25.bin"/><Relationship Id="rId38" Type="http://schemas.openxmlformats.org/officeDocument/2006/relationships/image" Target="../media/image59.emf"/><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29" Type="http://schemas.openxmlformats.org/officeDocument/2006/relationships/tags" Target="../tags/tag152.xml"/><Relationship Id="rId1" Type="http://schemas.openxmlformats.org/officeDocument/2006/relationships/vmlDrawing" Target="../drawings/vmlDrawing20.v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notesSlide" Target="../notesSlides/notesSlide12.xml"/><Relationship Id="rId37" Type="http://schemas.openxmlformats.org/officeDocument/2006/relationships/oleObject" Target="../embeddings/oleObject27.bin"/><Relationship Id="rId40" Type="http://schemas.openxmlformats.org/officeDocument/2006/relationships/image" Target="../media/image8.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tags" Target="../tags/tag151.xml"/><Relationship Id="rId36" Type="http://schemas.openxmlformats.org/officeDocument/2006/relationships/image" Target="../media/image58.emf"/><Relationship Id="rId10" Type="http://schemas.openxmlformats.org/officeDocument/2006/relationships/tags" Target="../tags/tag133.xml"/><Relationship Id="rId19" Type="http://schemas.openxmlformats.org/officeDocument/2006/relationships/tags" Target="../tags/tag142.xml"/><Relationship Id="rId31" Type="http://schemas.openxmlformats.org/officeDocument/2006/relationships/slideLayout" Target="../slideLayouts/slideLayout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tags" Target="../tags/tag153.xml"/><Relationship Id="rId35"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slide" Target="slide14.xml"/><Relationship Id="rId2" Type="http://schemas.openxmlformats.org/officeDocument/2006/relationships/image" Target="../media/image31.png"/><Relationship Id="rId1" Type="http://schemas.openxmlformats.org/officeDocument/2006/relationships/slideLayout" Target="../slideLayouts/slideLayout3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62.png"/><Relationship Id="rId26" Type="http://schemas.openxmlformats.org/officeDocument/2006/relationships/image" Target="../media/image67.png"/><Relationship Id="rId3" Type="http://schemas.openxmlformats.org/officeDocument/2006/relationships/tags" Target="../tags/tag155.xml"/><Relationship Id="rId21" Type="http://schemas.openxmlformats.org/officeDocument/2006/relationships/image" Target="../media/image23.png"/><Relationship Id="rId7" Type="http://schemas.openxmlformats.org/officeDocument/2006/relationships/image" Target="../media/image1.emf"/><Relationship Id="rId12" Type="http://schemas.openxmlformats.org/officeDocument/2006/relationships/image" Target="../media/image45.png"/><Relationship Id="rId17" Type="http://schemas.openxmlformats.org/officeDocument/2006/relationships/image" Target="../media/image61.png"/><Relationship Id="rId25" Type="http://schemas.openxmlformats.org/officeDocument/2006/relationships/image" Target="../media/image66.png"/><Relationship Id="rId2" Type="http://schemas.openxmlformats.org/officeDocument/2006/relationships/tags" Target="../tags/tag154.xml"/><Relationship Id="rId16" Type="http://schemas.openxmlformats.org/officeDocument/2006/relationships/image" Target="../media/image48.png"/><Relationship Id="rId20" Type="http://schemas.openxmlformats.org/officeDocument/2006/relationships/image" Target="../media/image63.png"/><Relationship Id="rId29" Type="http://schemas.openxmlformats.org/officeDocument/2006/relationships/image" Target="../media/image69.png"/><Relationship Id="rId1" Type="http://schemas.openxmlformats.org/officeDocument/2006/relationships/vmlDrawing" Target="../drawings/vmlDrawing21.vml"/><Relationship Id="rId6" Type="http://schemas.openxmlformats.org/officeDocument/2006/relationships/oleObject" Target="../embeddings/oleObject28.bin"/><Relationship Id="rId11" Type="http://schemas.openxmlformats.org/officeDocument/2006/relationships/image" Target="../media/image44.png"/><Relationship Id="rId24" Type="http://schemas.openxmlformats.org/officeDocument/2006/relationships/image" Target="../media/image65.png"/><Relationship Id="rId32" Type="http://schemas.openxmlformats.org/officeDocument/2006/relationships/image" Target="../media/image8.png"/><Relationship Id="rId5" Type="http://schemas.openxmlformats.org/officeDocument/2006/relationships/notesSlide" Target="../notesSlides/notesSlide13.xml"/><Relationship Id="rId15" Type="http://schemas.microsoft.com/office/2007/relationships/hdphoto" Target="../media/hdphoto6.wdp"/><Relationship Id="rId23" Type="http://schemas.openxmlformats.org/officeDocument/2006/relationships/image" Target="../media/image64.png"/><Relationship Id="rId28" Type="http://schemas.microsoft.com/office/2007/relationships/hdphoto" Target="../media/hdphoto7.wdp"/><Relationship Id="rId10" Type="http://schemas.openxmlformats.org/officeDocument/2006/relationships/image" Target="../media/image43.png"/><Relationship Id="rId19" Type="http://schemas.openxmlformats.org/officeDocument/2006/relationships/image" Target="../media/image21.png"/><Relationship Id="rId31" Type="http://schemas.openxmlformats.org/officeDocument/2006/relationships/slide" Target="slide15.xml"/><Relationship Id="rId4" Type="http://schemas.openxmlformats.org/officeDocument/2006/relationships/slideLayout" Target="../slideLayouts/slideLayout2.xml"/><Relationship Id="rId9" Type="http://schemas.openxmlformats.org/officeDocument/2006/relationships/image" Target="../media/image42.png"/><Relationship Id="rId14" Type="http://schemas.openxmlformats.org/officeDocument/2006/relationships/image" Target="../media/image60.png"/><Relationship Id="rId22" Type="http://schemas.openxmlformats.org/officeDocument/2006/relationships/image" Target="../media/image24.png"/><Relationship Id="rId27" Type="http://schemas.openxmlformats.org/officeDocument/2006/relationships/image" Target="../media/image68.png"/><Relationship Id="rId30" Type="http://schemas.microsoft.com/office/2007/relationships/hdphoto" Target="../media/hdphoto8.wdp"/></Relationships>
</file>

<file path=ppt/slides/_rels/slide29.xml.rels><?xml version="1.0" encoding="UTF-8" standalone="yes"?>
<Relationships xmlns="http://schemas.openxmlformats.org/package/2006/relationships"><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tags" Target="../tags/tag180.xml"/><Relationship Id="rId39" Type="http://schemas.openxmlformats.org/officeDocument/2006/relationships/tags" Target="../tags/tag193.xml"/><Relationship Id="rId21" Type="http://schemas.openxmlformats.org/officeDocument/2006/relationships/tags" Target="../tags/tag175.xml"/><Relationship Id="rId34" Type="http://schemas.openxmlformats.org/officeDocument/2006/relationships/tags" Target="../tags/tag188.xml"/><Relationship Id="rId42" Type="http://schemas.openxmlformats.org/officeDocument/2006/relationships/tags" Target="../tags/tag196.xml"/><Relationship Id="rId47" Type="http://schemas.openxmlformats.org/officeDocument/2006/relationships/tags" Target="../tags/tag201.xml"/><Relationship Id="rId50" Type="http://schemas.openxmlformats.org/officeDocument/2006/relationships/tags" Target="../tags/tag204.xml"/><Relationship Id="rId55" Type="http://schemas.openxmlformats.org/officeDocument/2006/relationships/tags" Target="../tags/tag209.xml"/><Relationship Id="rId63" Type="http://schemas.openxmlformats.org/officeDocument/2006/relationships/image" Target="../media/image12.png"/><Relationship Id="rId68" Type="http://schemas.openxmlformats.org/officeDocument/2006/relationships/image" Target="../media/image17.png"/><Relationship Id="rId7" Type="http://schemas.openxmlformats.org/officeDocument/2006/relationships/tags" Target="../tags/tag161.xml"/><Relationship Id="rId71" Type="http://schemas.openxmlformats.org/officeDocument/2006/relationships/slide" Target="slide15.xml"/><Relationship Id="rId2" Type="http://schemas.openxmlformats.org/officeDocument/2006/relationships/tags" Target="../tags/tag156.xml"/><Relationship Id="rId16" Type="http://schemas.openxmlformats.org/officeDocument/2006/relationships/tags" Target="../tags/tag170.xml"/><Relationship Id="rId29" Type="http://schemas.openxmlformats.org/officeDocument/2006/relationships/tags" Target="../tags/tag183.xml"/><Relationship Id="rId1" Type="http://schemas.openxmlformats.org/officeDocument/2006/relationships/vmlDrawing" Target="../drawings/vmlDrawing22.v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tags" Target="../tags/tag178.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tags" Target="../tags/tag194.xml"/><Relationship Id="rId45" Type="http://schemas.openxmlformats.org/officeDocument/2006/relationships/tags" Target="../tags/tag199.xml"/><Relationship Id="rId53" Type="http://schemas.openxmlformats.org/officeDocument/2006/relationships/tags" Target="../tags/tag207.xml"/><Relationship Id="rId58" Type="http://schemas.openxmlformats.org/officeDocument/2006/relationships/oleObject" Target="../embeddings/oleObject29.bin"/><Relationship Id="rId66" Type="http://schemas.openxmlformats.org/officeDocument/2006/relationships/image" Target="../media/image15.png"/><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57" Type="http://schemas.openxmlformats.org/officeDocument/2006/relationships/notesSlide" Target="../notesSlides/notesSlide14.xml"/><Relationship Id="rId61" Type="http://schemas.openxmlformats.org/officeDocument/2006/relationships/image" Target="../media/image70.emf"/><Relationship Id="rId10" Type="http://schemas.openxmlformats.org/officeDocument/2006/relationships/tags" Target="../tags/tag164.xml"/><Relationship Id="rId19" Type="http://schemas.openxmlformats.org/officeDocument/2006/relationships/tags" Target="../tags/tag173.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tags" Target="../tags/tag206.xml"/><Relationship Id="rId60" Type="http://schemas.openxmlformats.org/officeDocument/2006/relationships/oleObject" Target="../embeddings/oleObject30.bin"/><Relationship Id="rId65" Type="http://schemas.openxmlformats.org/officeDocument/2006/relationships/image" Target="../media/image14.png"/><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 Id="rId43" Type="http://schemas.openxmlformats.org/officeDocument/2006/relationships/tags" Target="../tags/tag197.xml"/><Relationship Id="rId48" Type="http://schemas.openxmlformats.org/officeDocument/2006/relationships/tags" Target="../tags/tag202.xml"/><Relationship Id="rId56" Type="http://schemas.openxmlformats.org/officeDocument/2006/relationships/slideLayout" Target="../slideLayouts/slideLayout2.xml"/><Relationship Id="rId64" Type="http://schemas.openxmlformats.org/officeDocument/2006/relationships/image" Target="../media/image13.png"/><Relationship Id="rId69" Type="http://schemas.microsoft.com/office/2007/relationships/hdphoto" Target="../media/hdphoto1.wdp"/><Relationship Id="rId8" Type="http://schemas.openxmlformats.org/officeDocument/2006/relationships/tags" Target="../tags/tag162.xml"/><Relationship Id="rId51" Type="http://schemas.openxmlformats.org/officeDocument/2006/relationships/tags" Target="../tags/tag205.xml"/><Relationship Id="rId72" Type="http://schemas.openxmlformats.org/officeDocument/2006/relationships/image" Target="../media/image8.png"/><Relationship Id="rId3" Type="http://schemas.openxmlformats.org/officeDocument/2006/relationships/tags" Target="../tags/tag157.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59" Type="http://schemas.openxmlformats.org/officeDocument/2006/relationships/image" Target="../media/image1.emf"/><Relationship Id="rId67" Type="http://schemas.openxmlformats.org/officeDocument/2006/relationships/image" Target="../media/image16.png"/><Relationship Id="rId20" Type="http://schemas.openxmlformats.org/officeDocument/2006/relationships/tags" Target="../tags/tag174.xml"/><Relationship Id="rId41" Type="http://schemas.openxmlformats.org/officeDocument/2006/relationships/tags" Target="../tags/tag195.xml"/><Relationship Id="rId54" Type="http://schemas.openxmlformats.org/officeDocument/2006/relationships/tags" Target="../tags/tag208.xml"/><Relationship Id="rId62" Type="http://schemas.openxmlformats.org/officeDocument/2006/relationships/image" Target="../media/image11.png"/><Relationship Id="rId70"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tags" Target="../tags/tag234.xml"/><Relationship Id="rId117" Type="http://schemas.microsoft.com/office/2007/relationships/hdphoto" Target="../media/hdphoto8.wdp"/><Relationship Id="rId21" Type="http://schemas.openxmlformats.org/officeDocument/2006/relationships/tags" Target="../tags/tag229.xml"/><Relationship Id="rId42" Type="http://schemas.openxmlformats.org/officeDocument/2006/relationships/tags" Target="../tags/tag250.xml"/><Relationship Id="rId47" Type="http://schemas.openxmlformats.org/officeDocument/2006/relationships/tags" Target="../tags/tag255.xml"/><Relationship Id="rId63" Type="http://schemas.openxmlformats.org/officeDocument/2006/relationships/tags" Target="../tags/tag271.xml"/><Relationship Id="rId68" Type="http://schemas.openxmlformats.org/officeDocument/2006/relationships/tags" Target="../tags/tag276.xml"/><Relationship Id="rId84" Type="http://schemas.openxmlformats.org/officeDocument/2006/relationships/tags" Target="../tags/tag292.xml"/><Relationship Id="rId89" Type="http://schemas.openxmlformats.org/officeDocument/2006/relationships/tags" Target="../tags/tag297.xml"/><Relationship Id="rId112" Type="http://schemas.openxmlformats.org/officeDocument/2006/relationships/image" Target="../media/image66.png"/><Relationship Id="rId16" Type="http://schemas.openxmlformats.org/officeDocument/2006/relationships/tags" Target="../tags/tag224.xml"/><Relationship Id="rId107" Type="http://schemas.openxmlformats.org/officeDocument/2006/relationships/image" Target="../media/image63.png"/><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tags" Target="../tags/tag245.xml"/><Relationship Id="rId40" Type="http://schemas.openxmlformats.org/officeDocument/2006/relationships/tags" Target="../tags/tag248.xml"/><Relationship Id="rId45" Type="http://schemas.openxmlformats.org/officeDocument/2006/relationships/tags" Target="../tags/tag253.xml"/><Relationship Id="rId53" Type="http://schemas.openxmlformats.org/officeDocument/2006/relationships/tags" Target="../tags/tag261.xml"/><Relationship Id="rId58" Type="http://schemas.openxmlformats.org/officeDocument/2006/relationships/tags" Target="../tags/tag266.xml"/><Relationship Id="rId66" Type="http://schemas.openxmlformats.org/officeDocument/2006/relationships/tags" Target="../tags/tag274.xml"/><Relationship Id="rId74" Type="http://schemas.openxmlformats.org/officeDocument/2006/relationships/tags" Target="../tags/tag282.xml"/><Relationship Id="rId79" Type="http://schemas.openxmlformats.org/officeDocument/2006/relationships/tags" Target="../tags/tag287.xml"/><Relationship Id="rId87" Type="http://schemas.openxmlformats.org/officeDocument/2006/relationships/tags" Target="../tags/tag295.xml"/><Relationship Id="rId102" Type="http://schemas.openxmlformats.org/officeDocument/2006/relationships/image" Target="../media/image71.emf"/><Relationship Id="rId110" Type="http://schemas.openxmlformats.org/officeDocument/2006/relationships/image" Target="../media/image64.png"/><Relationship Id="rId115" Type="http://schemas.microsoft.com/office/2007/relationships/hdphoto" Target="../media/hdphoto7.wdp"/><Relationship Id="rId5" Type="http://schemas.openxmlformats.org/officeDocument/2006/relationships/tags" Target="../tags/tag213.xml"/><Relationship Id="rId61" Type="http://schemas.openxmlformats.org/officeDocument/2006/relationships/tags" Target="../tags/tag269.xml"/><Relationship Id="rId82" Type="http://schemas.openxmlformats.org/officeDocument/2006/relationships/tags" Target="../tags/tag290.xml"/><Relationship Id="rId90" Type="http://schemas.openxmlformats.org/officeDocument/2006/relationships/tags" Target="../tags/tag298.xml"/><Relationship Id="rId95" Type="http://schemas.openxmlformats.org/officeDocument/2006/relationships/tags" Target="../tags/tag303.xml"/><Relationship Id="rId19" Type="http://schemas.openxmlformats.org/officeDocument/2006/relationships/tags" Target="../tags/tag22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tags" Target="../tags/tag243.xml"/><Relationship Id="rId43" Type="http://schemas.openxmlformats.org/officeDocument/2006/relationships/tags" Target="../tags/tag251.xml"/><Relationship Id="rId48" Type="http://schemas.openxmlformats.org/officeDocument/2006/relationships/tags" Target="../tags/tag256.xml"/><Relationship Id="rId56" Type="http://schemas.openxmlformats.org/officeDocument/2006/relationships/tags" Target="../tags/tag264.xml"/><Relationship Id="rId64" Type="http://schemas.openxmlformats.org/officeDocument/2006/relationships/tags" Target="../tags/tag272.xml"/><Relationship Id="rId69" Type="http://schemas.openxmlformats.org/officeDocument/2006/relationships/tags" Target="../tags/tag277.xml"/><Relationship Id="rId77" Type="http://schemas.openxmlformats.org/officeDocument/2006/relationships/tags" Target="../tags/tag285.xml"/><Relationship Id="rId100" Type="http://schemas.openxmlformats.org/officeDocument/2006/relationships/image" Target="../media/image1.emf"/><Relationship Id="rId105" Type="http://schemas.openxmlformats.org/officeDocument/2006/relationships/image" Target="../media/image62.png"/><Relationship Id="rId113" Type="http://schemas.openxmlformats.org/officeDocument/2006/relationships/image" Target="../media/image67.png"/><Relationship Id="rId118" Type="http://schemas.openxmlformats.org/officeDocument/2006/relationships/image" Target="../media/image8.png"/><Relationship Id="rId8" Type="http://schemas.openxmlformats.org/officeDocument/2006/relationships/tags" Target="../tags/tag216.xml"/><Relationship Id="rId51" Type="http://schemas.openxmlformats.org/officeDocument/2006/relationships/tags" Target="../tags/tag259.xml"/><Relationship Id="rId72" Type="http://schemas.openxmlformats.org/officeDocument/2006/relationships/tags" Target="../tags/tag280.xml"/><Relationship Id="rId80" Type="http://schemas.openxmlformats.org/officeDocument/2006/relationships/tags" Target="../tags/tag288.xml"/><Relationship Id="rId85" Type="http://schemas.openxmlformats.org/officeDocument/2006/relationships/tags" Target="../tags/tag293.xml"/><Relationship Id="rId93" Type="http://schemas.openxmlformats.org/officeDocument/2006/relationships/tags" Target="../tags/tag301.xml"/><Relationship Id="rId98" Type="http://schemas.openxmlformats.org/officeDocument/2006/relationships/notesSlide" Target="../notesSlides/notesSlide15.xml"/><Relationship Id="rId3" Type="http://schemas.openxmlformats.org/officeDocument/2006/relationships/tags" Target="../tags/tag211.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tags" Target="../tags/tag241.xml"/><Relationship Id="rId38" Type="http://schemas.openxmlformats.org/officeDocument/2006/relationships/tags" Target="../tags/tag246.xml"/><Relationship Id="rId46" Type="http://schemas.openxmlformats.org/officeDocument/2006/relationships/tags" Target="../tags/tag254.xml"/><Relationship Id="rId59" Type="http://schemas.openxmlformats.org/officeDocument/2006/relationships/tags" Target="../tags/tag267.xml"/><Relationship Id="rId67" Type="http://schemas.openxmlformats.org/officeDocument/2006/relationships/tags" Target="../tags/tag275.xml"/><Relationship Id="rId103" Type="http://schemas.openxmlformats.org/officeDocument/2006/relationships/slide" Target="slide15.xml"/><Relationship Id="rId108" Type="http://schemas.openxmlformats.org/officeDocument/2006/relationships/image" Target="../media/image23.png"/><Relationship Id="rId116" Type="http://schemas.openxmlformats.org/officeDocument/2006/relationships/image" Target="../media/image69.png"/><Relationship Id="rId20" Type="http://schemas.openxmlformats.org/officeDocument/2006/relationships/tags" Target="../tags/tag228.xml"/><Relationship Id="rId41" Type="http://schemas.openxmlformats.org/officeDocument/2006/relationships/tags" Target="../tags/tag249.xml"/><Relationship Id="rId54" Type="http://schemas.openxmlformats.org/officeDocument/2006/relationships/tags" Target="../tags/tag262.xml"/><Relationship Id="rId62" Type="http://schemas.openxmlformats.org/officeDocument/2006/relationships/tags" Target="../tags/tag270.xml"/><Relationship Id="rId70" Type="http://schemas.openxmlformats.org/officeDocument/2006/relationships/tags" Target="../tags/tag278.xml"/><Relationship Id="rId75" Type="http://schemas.openxmlformats.org/officeDocument/2006/relationships/tags" Target="../tags/tag283.xml"/><Relationship Id="rId83" Type="http://schemas.openxmlformats.org/officeDocument/2006/relationships/tags" Target="../tags/tag291.xml"/><Relationship Id="rId88" Type="http://schemas.openxmlformats.org/officeDocument/2006/relationships/tags" Target="../tags/tag296.xml"/><Relationship Id="rId91" Type="http://schemas.openxmlformats.org/officeDocument/2006/relationships/tags" Target="../tags/tag299.xml"/><Relationship Id="rId96" Type="http://schemas.openxmlformats.org/officeDocument/2006/relationships/tags" Target="../tags/tag304.xml"/><Relationship Id="rId111" Type="http://schemas.openxmlformats.org/officeDocument/2006/relationships/image" Target="../media/image65.png"/><Relationship Id="rId1" Type="http://schemas.openxmlformats.org/officeDocument/2006/relationships/vmlDrawing" Target="../drawings/vmlDrawing23.vml"/><Relationship Id="rId6" Type="http://schemas.openxmlformats.org/officeDocument/2006/relationships/tags" Target="../tags/tag214.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tags" Target="../tags/tag244.xml"/><Relationship Id="rId49" Type="http://schemas.openxmlformats.org/officeDocument/2006/relationships/tags" Target="../tags/tag257.xml"/><Relationship Id="rId57" Type="http://schemas.openxmlformats.org/officeDocument/2006/relationships/tags" Target="../tags/tag265.xml"/><Relationship Id="rId106" Type="http://schemas.openxmlformats.org/officeDocument/2006/relationships/image" Target="../media/image21.png"/><Relationship Id="rId114" Type="http://schemas.openxmlformats.org/officeDocument/2006/relationships/image" Target="../media/image68.png"/><Relationship Id="rId10" Type="http://schemas.openxmlformats.org/officeDocument/2006/relationships/tags" Target="../tags/tag218.xml"/><Relationship Id="rId31" Type="http://schemas.openxmlformats.org/officeDocument/2006/relationships/tags" Target="../tags/tag239.xml"/><Relationship Id="rId44" Type="http://schemas.openxmlformats.org/officeDocument/2006/relationships/tags" Target="../tags/tag252.xml"/><Relationship Id="rId52" Type="http://schemas.openxmlformats.org/officeDocument/2006/relationships/tags" Target="../tags/tag260.xml"/><Relationship Id="rId60" Type="http://schemas.openxmlformats.org/officeDocument/2006/relationships/tags" Target="../tags/tag268.xml"/><Relationship Id="rId65" Type="http://schemas.openxmlformats.org/officeDocument/2006/relationships/tags" Target="../tags/tag273.xml"/><Relationship Id="rId73" Type="http://schemas.openxmlformats.org/officeDocument/2006/relationships/tags" Target="../tags/tag281.xml"/><Relationship Id="rId78" Type="http://schemas.openxmlformats.org/officeDocument/2006/relationships/tags" Target="../tags/tag286.xml"/><Relationship Id="rId81" Type="http://schemas.openxmlformats.org/officeDocument/2006/relationships/tags" Target="../tags/tag289.xml"/><Relationship Id="rId86" Type="http://schemas.openxmlformats.org/officeDocument/2006/relationships/tags" Target="../tags/tag294.xml"/><Relationship Id="rId94" Type="http://schemas.openxmlformats.org/officeDocument/2006/relationships/tags" Target="../tags/tag302.xml"/><Relationship Id="rId99" Type="http://schemas.openxmlformats.org/officeDocument/2006/relationships/oleObject" Target="../embeddings/oleObject31.bin"/><Relationship Id="rId101" Type="http://schemas.openxmlformats.org/officeDocument/2006/relationships/oleObject" Target="../embeddings/oleObject32.bin"/><Relationship Id="rId4" Type="http://schemas.openxmlformats.org/officeDocument/2006/relationships/tags" Target="../tags/tag212.xml"/><Relationship Id="rId9" Type="http://schemas.openxmlformats.org/officeDocument/2006/relationships/tags" Target="../tags/tag217.xml"/><Relationship Id="rId13" Type="http://schemas.openxmlformats.org/officeDocument/2006/relationships/tags" Target="../tags/tag221.xml"/><Relationship Id="rId18" Type="http://schemas.openxmlformats.org/officeDocument/2006/relationships/tags" Target="../tags/tag226.xml"/><Relationship Id="rId39" Type="http://schemas.openxmlformats.org/officeDocument/2006/relationships/tags" Target="../tags/tag247.xml"/><Relationship Id="rId109" Type="http://schemas.openxmlformats.org/officeDocument/2006/relationships/image" Target="../media/image24.png"/><Relationship Id="rId34" Type="http://schemas.openxmlformats.org/officeDocument/2006/relationships/tags" Target="../tags/tag242.xml"/><Relationship Id="rId50" Type="http://schemas.openxmlformats.org/officeDocument/2006/relationships/tags" Target="../tags/tag258.xml"/><Relationship Id="rId55" Type="http://schemas.openxmlformats.org/officeDocument/2006/relationships/tags" Target="../tags/tag263.xml"/><Relationship Id="rId76" Type="http://schemas.openxmlformats.org/officeDocument/2006/relationships/tags" Target="../tags/tag284.xml"/><Relationship Id="rId97" Type="http://schemas.openxmlformats.org/officeDocument/2006/relationships/slideLayout" Target="../slideLayouts/slideLayout2.xml"/><Relationship Id="rId104" Type="http://schemas.openxmlformats.org/officeDocument/2006/relationships/image" Target="../media/image61.png"/><Relationship Id="rId7" Type="http://schemas.openxmlformats.org/officeDocument/2006/relationships/tags" Target="../tags/tag215.xml"/><Relationship Id="rId71" Type="http://schemas.openxmlformats.org/officeDocument/2006/relationships/tags" Target="../tags/tag279.xml"/><Relationship Id="rId92" Type="http://schemas.openxmlformats.org/officeDocument/2006/relationships/tags" Target="../tags/tag300.xml"/><Relationship Id="rId2" Type="http://schemas.openxmlformats.org/officeDocument/2006/relationships/tags" Target="../tags/tag210.xml"/><Relationship Id="rId29" Type="http://schemas.openxmlformats.org/officeDocument/2006/relationships/tags" Target="../tags/tag237.xml"/></Relationships>
</file>

<file path=ppt/slides/_rels/slide3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4.png"/><Relationship Id="rId3" Type="http://schemas.openxmlformats.org/officeDocument/2006/relationships/tags" Target="../tags/tag306.xml"/><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tags" Target="../tags/tag305.xml"/><Relationship Id="rId1" Type="http://schemas.openxmlformats.org/officeDocument/2006/relationships/vmlDrawing" Target="../drawings/vmlDrawing24.vml"/><Relationship Id="rId6" Type="http://schemas.openxmlformats.org/officeDocument/2006/relationships/image" Target="../media/image1.emf"/><Relationship Id="rId11" Type="http://schemas.openxmlformats.org/officeDocument/2006/relationships/image" Target="../media/image32.png"/><Relationship Id="rId5" Type="http://schemas.openxmlformats.org/officeDocument/2006/relationships/oleObject" Target="../embeddings/oleObject33.bin"/><Relationship Id="rId10" Type="http://schemas.openxmlformats.org/officeDocument/2006/relationships/image" Target="../media/image31.png"/><Relationship Id="rId4" Type="http://schemas.openxmlformats.org/officeDocument/2006/relationships/slideLayout" Target="../slideLayouts/slideLayout22.xml"/><Relationship Id="rId9" Type="http://schemas.openxmlformats.org/officeDocument/2006/relationships/slide" Target="slide21.xml"/><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9" Type="http://schemas.openxmlformats.org/officeDocument/2006/relationships/tags" Target="../tags/tag344.xml"/><Relationship Id="rId21" Type="http://schemas.openxmlformats.org/officeDocument/2006/relationships/tags" Target="../tags/tag326.xml"/><Relationship Id="rId34" Type="http://schemas.openxmlformats.org/officeDocument/2006/relationships/tags" Target="../tags/tag339.xml"/><Relationship Id="rId42" Type="http://schemas.openxmlformats.org/officeDocument/2006/relationships/tags" Target="../tags/tag347.xml"/><Relationship Id="rId47" Type="http://schemas.openxmlformats.org/officeDocument/2006/relationships/tags" Target="../tags/tag352.xml"/><Relationship Id="rId50" Type="http://schemas.openxmlformats.org/officeDocument/2006/relationships/tags" Target="../tags/tag355.xml"/><Relationship Id="rId55" Type="http://schemas.openxmlformats.org/officeDocument/2006/relationships/tags" Target="../tags/tag360.xml"/><Relationship Id="rId63" Type="http://schemas.openxmlformats.org/officeDocument/2006/relationships/image" Target="../media/image13.png"/><Relationship Id="rId68" Type="http://schemas.openxmlformats.org/officeDocument/2006/relationships/image" Target="../media/image16.png"/><Relationship Id="rId7" Type="http://schemas.openxmlformats.org/officeDocument/2006/relationships/tags" Target="../tags/tag312.xml"/><Relationship Id="rId71" Type="http://schemas.openxmlformats.org/officeDocument/2006/relationships/slide" Target="slide15.xml"/><Relationship Id="rId2" Type="http://schemas.openxmlformats.org/officeDocument/2006/relationships/tags" Target="../tags/tag307.xml"/><Relationship Id="rId16" Type="http://schemas.openxmlformats.org/officeDocument/2006/relationships/tags" Target="../tags/tag321.xml"/><Relationship Id="rId29" Type="http://schemas.openxmlformats.org/officeDocument/2006/relationships/tags" Target="../tags/tag334.xml"/><Relationship Id="rId1" Type="http://schemas.openxmlformats.org/officeDocument/2006/relationships/vmlDrawing" Target="../drawings/vmlDrawing25.v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tags" Target="../tags/tag337.xml"/><Relationship Id="rId37" Type="http://schemas.openxmlformats.org/officeDocument/2006/relationships/tags" Target="../tags/tag342.xml"/><Relationship Id="rId40" Type="http://schemas.openxmlformats.org/officeDocument/2006/relationships/tags" Target="../tags/tag345.xml"/><Relationship Id="rId45" Type="http://schemas.openxmlformats.org/officeDocument/2006/relationships/tags" Target="../tags/tag350.xml"/><Relationship Id="rId53" Type="http://schemas.openxmlformats.org/officeDocument/2006/relationships/tags" Target="../tags/tag358.xml"/><Relationship Id="rId58" Type="http://schemas.openxmlformats.org/officeDocument/2006/relationships/tags" Target="../tags/tag363.xml"/><Relationship Id="rId66" Type="http://schemas.openxmlformats.org/officeDocument/2006/relationships/image" Target="../media/image14.png"/><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36" Type="http://schemas.openxmlformats.org/officeDocument/2006/relationships/tags" Target="../tags/tag341.xml"/><Relationship Id="rId49" Type="http://schemas.openxmlformats.org/officeDocument/2006/relationships/tags" Target="../tags/tag354.xml"/><Relationship Id="rId57" Type="http://schemas.openxmlformats.org/officeDocument/2006/relationships/tags" Target="../tags/tag362.xml"/><Relationship Id="rId61" Type="http://schemas.openxmlformats.org/officeDocument/2006/relationships/oleObject" Target="../embeddings/oleObject34.bin"/><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tags" Target="../tags/tag336.xml"/><Relationship Id="rId44" Type="http://schemas.openxmlformats.org/officeDocument/2006/relationships/tags" Target="../tags/tag349.xml"/><Relationship Id="rId52" Type="http://schemas.openxmlformats.org/officeDocument/2006/relationships/tags" Target="../tags/tag357.xml"/><Relationship Id="rId60" Type="http://schemas.openxmlformats.org/officeDocument/2006/relationships/slideLayout" Target="../slideLayouts/slideLayout2.xml"/><Relationship Id="rId65" Type="http://schemas.openxmlformats.org/officeDocument/2006/relationships/image" Target="../media/image12.png"/><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tags" Target="../tags/tag340.xml"/><Relationship Id="rId43" Type="http://schemas.openxmlformats.org/officeDocument/2006/relationships/tags" Target="../tags/tag348.xml"/><Relationship Id="rId48" Type="http://schemas.openxmlformats.org/officeDocument/2006/relationships/tags" Target="../tags/tag353.xml"/><Relationship Id="rId56" Type="http://schemas.openxmlformats.org/officeDocument/2006/relationships/tags" Target="../tags/tag361.xml"/><Relationship Id="rId64" Type="http://schemas.openxmlformats.org/officeDocument/2006/relationships/image" Target="../media/image72.png"/><Relationship Id="rId69" Type="http://schemas.openxmlformats.org/officeDocument/2006/relationships/image" Target="../media/image73.png"/><Relationship Id="rId8" Type="http://schemas.openxmlformats.org/officeDocument/2006/relationships/tags" Target="../tags/tag313.xml"/><Relationship Id="rId51" Type="http://schemas.openxmlformats.org/officeDocument/2006/relationships/tags" Target="../tags/tag356.xml"/><Relationship Id="rId72" Type="http://schemas.openxmlformats.org/officeDocument/2006/relationships/image" Target="../media/image8.png"/><Relationship Id="rId3" Type="http://schemas.openxmlformats.org/officeDocument/2006/relationships/tags" Target="../tags/tag308.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tags" Target="../tags/tag338.xml"/><Relationship Id="rId38" Type="http://schemas.openxmlformats.org/officeDocument/2006/relationships/tags" Target="../tags/tag343.xml"/><Relationship Id="rId46" Type="http://schemas.openxmlformats.org/officeDocument/2006/relationships/tags" Target="../tags/tag351.xml"/><Relationship Id="rId59" Type="http://schemas.openxmlformats.org/officeDocument/2006/relationships/tags" Target="../tags/tag364.xml"/><Relationship Id="rId67" Type="http://schemas.openxmlformats.org/officeDocument/2006/relationships/image" Target="../media/image15.png"/><Relationship Id="rId20" Type="http://schemas.openxmlformats.org/officeDocument/2006/relationships/tags" Target="../tags/tag325.xml"/><Relationship Id="rId41" Type="http://schemas.openxmlformats.org/officeDocument/2006/relationships/tags" Target="../tags/tag346.xml"/><Relationship Id="rId54" Type="http://schemas.openxmlformats.org/officeDocument/2006/relationships/tags" Target="../tags/tag359.xml"/><Relationship Id="rId62" Type="http://schemas.openxmlformats.org/officeDocument/2006/relationships/image" Target="../media/image49.emf"/><Relationship Id="rId70" Type="http://schemas.openxmlformats.org/officeDocument/2006/relationships/image" Target="../media/image18.png"/></Relationships>
</file>

<file path=ppt/slides/_rels/slide34.xml.rels><?xml version="1.0" encoding="UTF-8" standalone="yes"?>
<Relationships xmlns="http://schemas.openxmlformats.org/package/2006/relationships"><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39" Type="http://schemas.openxmlformats.org/officeDocument/2006/relationships/tags" Target="../tags/tag402.xml"/><Relationship Id="rId21" Type="http://schemas.openxmlformats.org/officeDocument/2006/relationships/tags" Target="../tags/tag384.xml"/><Relationship Id="rId34" Type="http://schemas.openxmlformats.org/officeDocument/2006/relationships/tags" Target="../tags/tag397.xml"/><Relationship Id="rId42" Type="http://schemas.openxmlformats.org/officeDocument/2006/relationships/tags" Target="../tags/tag405.xml"/><Relationship Id="rId47" Type="http://schemas.openxmlformats.org/officeDocument/2006/relationships/tags" Target="../tags/tag410.xml"/><Relationship Id="rId50" Type="http://schemas.openxmlformats.org/officeDocument/2006/relationships/tags" Target="../tags/tag413.xml"/><Relationship Id="rId55" Type="http://schemas.openxmlformats.org/officeDocument/2006/relationships/tags" Target="../tags/tag418.xml"/><Relationship Id="rId63" Type="http://schemas.openxmlformats.org/officeDocument/2006/relationships/tags" Target="../tags/tag426.xml"/><Relationship Id="rId68" Type="http://schemas.openxmlformats.org/officeDocument/2006/relationships/oleObject" Target="../embeddings/oleObject35.bin"/><Relationship Id="rId76" Type="http://schemas.openxmlformats.org/officeDocument/2006/relationships/image" Target="../media/image76.png"/><Relationship Id="rId84" Type="http://schemas.openxmlformats.org/officeDocument/2006/relationships/slide" Target="slide15.xml"/><Relationship Id="rId7" Type="http://schemas.openxmlformats.org/officeDocument/2006/relationships/tags" Target="../tags/tag370.xml"/><Relationship Id="rId71" Type="http://schemas.openxmlformats.org/officeDocument/2006/relationships/image" Target="../media/image75.png"/><Relationship Id="rId2" Type="http://schemas.openxmlformats.org/officeDocument/2006/relationships/tags" Target="../tags/tag365.xml"/><Relationship Id="rId16" Type="http://schemas.openxmlformats.org/officeDocument/2006/relationships/tags" Target="../tags/tag379.xml"/><Relationship Id="rId29" Type="http://schemas.openxmlformats.org/officeDocument/2006/relationships/tags" Target="../tags/tag392.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tags" Target="../tags/tag400.xml"/><Relationship Id="rId40" Type="http://schemas.openxmlformats.org/officeDocument/2006/relationships/tags" Target="../tags/tag403.xml"/><Relationship Id="rId45" Type="http://schemas.openxmlformats.org/officeDocument/2006/relationships/tags" Target="../tags/tag408.xml"/><Relationship Id="rId53" Type="http://schemas.openxmlformats.org/officeDocument/2006/relationships/tags" Target="../tags/tag416.xml"/><Relationship Id="rId58" Type="http://schemas.openxmlformats.org/officeDocument/2006/relationships/tags" Target="../tags/tag421.xml"/><Relationship Id="rId66" Type="http://schemas.openxmlformats.org/officeDocument/2006/relationships/tags" Target="../tags/tag429.xml"/><Relationship Id="rId74" Type="http://schemas.openxmlformats.org/officeDocument/2006/relationships/image" Target="../media/image23.png"/><Relationship Id="rId79" Type="http://schemas.openxmlformats.org/officeDocument/2006/relationships/image" Target="../media/image30.png"/><Relationship Id="rId5" Type="http://schemas.openxmlformats.org/officeDocument/2006/relationships/tags" Target="../tags/tag368.xml"/><Relationship Id="rId61" Type="http://schemas.openxmlformats.org/officeDocument/2006/relationships/tags" Target="../tags/tag424.xml"/><Relationship Id="rId82" Type="http://schemas.openxmlformats.org/officeDocument/2006/relationships/image" Target="../media/image78.png"/><Relationship Id="rId19" Type="http://schemas.openxmlformats.org/officeDocument/2006/relationships/tags" Target="../tags/tag382.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tags" Target="../tags/tag398.xml"/><Relationship Id="rId43" Type="http://schemas.openxmlformats.org/officeDocument/2006/relationships/tags" Target="../tags/tag406.xml"/><Relationship Id="rId48" Type="http://schemas.openxmlformats.org/officeDocument/2006/relationships/tags" Target="../tags/tag411.xml"/><Relationship Id="rId56" Type="http://schemas.openxmlformats.org/officeDocument/2006/relationships/tags" Target="../tags/tag419.xml"/><Relationship Id="rId64" Type="http://schemas.openxmlformats.org/officeDocument/2006/relationships/tags" Target="../tags/tag427.xml"/><Relationship Id="rId69" Type="http://schemas.openxmlformats.org/officeDocument/2006/relationships/image" Target="../media/image49.emf"/><Relationship Id="rId77" Type="http://schemas.openxmlformats.org/officeDocument/2006/relationships/image" Target="../media/image26.png"/><Relationship Id="rId8" Type="http://schemas.openxmlformats.org/officeDocument/2006/relationships/tags" Target="../tags/tag371.xml"/><Relationship Id="rId51" Type="http://schemas.openxmlformats.org/officeDocument/2006/relationships/tags" Target="../tags/tag414.xml"/><Relationship Id="rId72" Type="http://schemas.openxmlformats.org/officeDocument/2006/relationships/image" Target="../media/image21.png"/><Relationship Id="rId80" Type="http://schemas.openxmlformats.org/officeDocument/2006/relationships/image" Target="../media/image77.png"/><Relationship Id="rId85" Type="http://schemas.openxmlformats.org/officeDocument/2006/relationships/image" Target="../media/image8.png"/><Relationship Id="rId3" Type="http://schemas.openxmlformats.org/officeDocument/2006/relationships/tags" Target="../tags/tag366.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38" Type="http://schemas.openxmlformats.org/officeDocument/2006/relationships/tags" Target="../tags/tag401.xml"/><Relationship Id="rId46" Type="http://schemas.openxmlformats.org/officeDocument/2006/relationships/tags" Target="../tags/tag409.xml"/><Relationship Id="rId59" Type="http://schemas.openxmlformats.org/officeDocument/2006/relationships/tags" Target="../tags/tag422.xml"/><Relationship Id="rId67" Type="http://schemas.openxmlformats.org/officeDocument/2006/relationships/slideLayout" Target="../slideLayouts/slideLayout2.xml"/><Relationship Id="rId20" Type="http://schemas.openxmlformats.org/officeDocument/2006/relationships/tags" Target="../tags/tag383.xml"/><Relationship Id="rId41" Type="http://schemas.openxmlformats.org/officeDocument/2006/relationships/tags" Target="../tags/tag404.xml"/><Relationship Id="rId54" Type="http://schemas.openxmlformats.org/officeDocument/2006/relationships/tags" Target="../tags/tag417.xml"/><Relationship Id="rId62" Type="http://schemas.openxmlformats.org/officeDocument/2006/relationships/tags" Target="../tags/tag425.xml"/><Relationship Id="rId70" Type="http://schemas.openxmlformats.org/officeDocument/2006/relationships/image" Target="../media/image74.png"/><Relationship Id="rId75" Type="http://schemas.openxmlformats.org/officeDocument/2006/relationships/image" Target="../media/image24.png"/><Relationship Id="rId83" Type="http://schemas.microsoft.com/office/2007/relationships/hdphoto" Target="../media/hdphoto10.wdp"/><Relationship Id="rId1" Type="http://schemas.openxmlformats.org/officeDocument/2006/relationships/vmlDrawing" Target="../drawings/vmlDrawing26.vml"/><Relationship Id="rId6" Type="http://schemas.openxmlformats.org/officeDocument/2006/relationships/tags" Target="../tags/tag369.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tags" Target="../tags/tag399.xml"/><Relationship Id="rId49" Type="http://schemas.openxmlformats.org/officeDocument/2006/relationships/tags" Target="../tags/tag412.xml"/><Relationship Id="rId57" Type="http://schemas.openxmlformats.org/officeDocument/2006/relationships/tags" Target="../tags/tag420.xml"/><Relationship Id="rId10" Type="http://schemas.openxmlformats.org/officeDocument/2006/relationships/tags" Target="../tags/tag373.xml"/><Relationship Id="rId31" Type="http://schemas.openxmlformats.org/officeDocument/2006/relationships/tags" Target="../tags/tag394.xml"/><Relationship Id="rId44" Type="http://schemas.openxmlformats.org/officeDocument/2006/relationships/tags" Target="../tags/tag407.xml"/><Relationship Id="rId52" Type="http://schemas.openxmlformats.org/officeDocument/2006/relationships/tags" Target="../tags/tag415.xml"/><Relationship Id="rId60" Type="http://schemas.openxmlformats.org/officeDocument/2006/relationships/tags" Target="../tags/tag423.xml"/><Relationship Id="rId65" Type="http://schemas.openxmlformats.org/officeDocument/2006/relationships/tags" Target="../tags/tag428.xml"/><Relationship Id="rId73" Type="http://schemas.openxmlformats.org/officeDocument/2006/relationships/image" Target="../media/image63.png"/><Relationship Id="rId78" Type="http://schemas.openxmlformats.org/officeDocument/2006/relationships/image" Target="../media/image27.png"/><Relationship Id="rId81" Type="http://schemas.microsoft.com/office/2007/relationships/hdphoto" Target="../media/hdphoto9.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441.xml"/><Relationship Id="rId18" Type="http://schemas.openxmlformats.org/officeDocument/2006/relationships/tags" Target="../tags/tag446.xml"/><Relationship Id="rId26" Type="http://schemas.openxmlformats.org/officeDocument/2006/relationships/tags" Target="../tags/tag454.xml"/><Relationship Id="rId39" Type="http://schemas.openxmlformats.org/officeDocument/2006/relationships/tags" Target="../tags/tag467.xml"/><Relationship Id="rId21" Type="http://schemas.openxmlformats.org/officeDocument/2006/relationships/tags" Target="../tags/tag449.xml"/><Relationship Id="rId34" Type="http://schemas.openxmlformats.org/officeDocument/2006/relationships/tags" Target="../tags/tag462.xml"/><Relationship Id="rId42" Type="http://schemas.openxmlformats.org/officeDocument/2006/relationships/tags" Target="../tags/tag470.xml"/><Relationship Id="rId47" Type="http://schemas.openxmlformats.org/officeDocument/2006/relationships/tags" Target="../tags/tag475.xml"/><Relationship Id="rId50" Type="http://schemas.openxmlformats.org/officeDocument/2006/relationships/tags" Target="../tags/tag478.xml"/><Relationship Id="rId55" Type="http://schemas.openxmlformats.org/officeDocument/2006/relationships/tags" Target="../tags/tag483.xml"/><Relationship Id="rId63" Type="http://schemas.openxmlformats.org/officeDocument/2006/relationships/image" Target="../media/image8.png"/><Relationship Id="rId7" Type="http://schemas.openxmlformats.org/officeDocument/2006/relationships/tags" Target="../tags/tag435.xml"/><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tags" Target="../tags/tag448.xml"/><Relationship Id="rId29" Type="http://schemas.openxmlformats.org/officeDocument/2006/relationships/tags" Target="../tags/tag457.xml"/><Relationship Id="rId41" Type="http://schemas.openxmlformats.org/officeDocument/2006/relationships/tags" Target="../tags/tag469.xml"/><Relationship Id="rId54" Type="http://schemas.openxmlformats.org/officeDocument/2006/relationships/tags" Target="../tags/tag482.xml"/><Relationship Id="rId62" Type="http://schemas.openxmlformats.org/officeDocument/2006/relationships/image" Target="../media/image1.emf"/><Relationship Id="rId1" Type="http://schemas.openxmlformats.org/officeDocument/2006/relationships/vmlDrawing" Target="../drawings/vmlDrawing27.v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tags" Target="../tags/tag452.xml"/><Relationship Id="rId32" Type="http://schemas.openxmlformats.org/officeDocument/2006/relationships/tags" Target="../tags/tag460.xml"/><Relationship Id="rId37" Type="http://schemas.openxmlformats.org/officeDocument/2006/relationships/tags" Target="../tags/tag465.xml"/><Relationship Id="rId40" Type="http://schemas.openxmlformats.org/officeDocument/2006/relationships/tags" Target="../tags/tag468.xml"/><Relationship Id="rId45" Type="http://schemas.openxmlformats.org/officeDocument/2006/relationships/tags" Target="../tags/tag473.xml"/><Relationship Id="rId53" Type="http://schemas.openxmlformats.org/officeDocument/2006/relationships/tags" Target="../tags/tag481.xml"/><Relationship Id="rId58" Type="http://schemas.openxmlformats.org/officeDocument/2006/relationships/tags" Target="../tags/tag486.xml"/><Relationship Id="rId66" Type="http://schemas.openxmlformats.org/officeDocument/2006/relationships/image" Target="../media/image79.emf"/><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36" Type="http://schemas.openxmlformats.org/officeDocument/2006/relationships/tags" Target="../tags/tag464.xml"/><Relationship Id="rId49" Type="http://schemas.openxmlformats.org/officeDocument/2006/relationships/tags" Target="../tags/tag477.xml"/><Relationship Id="rId57" Type="http://schemas.openxmlformats.org/officeDocument/2006/relationships/tags" Target="../tags/tag485.xml"/><Relationship Id="rId61" Type="http://schemas.openxmlformats.org/officeDocument/2006/relationships/oleObject" Target="../embeddings/oleObject36.bin"/><Relationship Id="rId10" Type="http://schemas.openxmlformats.org/officeDocument/2006/relationships/tags" Target="../tags/tag438.xml"/><Relationship Id="rId19" Type="http://schemas.openxmlformats.org/officeDocument/2006/relationships/tags" Target="../tags/tag447.xml"/><Relationship Id="rId31" Type="http://schemas.openxmlformats.org/officeDocument/2006/relationships/tags" Target="../tags/tag459.xml"/><Relationship Id="rId44" Type="http://schemas.openxmlformats.org/officeDocument/2006/relationships/tags" Target="../tags/tag472.xml"/><Relationship Id="rId52" Type="http://schemas.openxmlformats.org/officeDocument/2006/relationships/tags" Target="../tags/tag480.xml"/><Relationship Id="rId60" Type="http://schemas.openxmlformats.org/officeDocument/2006/relationships/notesSlide" Target="../notesSlides/notesSlide16.xml"/><Relationship Id="rId65" Type="http://schemas.openxmlformats.org/officeDocument/2006/relationships/oleObject" Target="../embeddings/oleObject37.bin"/><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tags" Target="../tags/tag458.xml"/><Relationship Id="rId35" Type="http://schemas.openxmlformats.org/officeDocument/2006/relationships/tags" Target="../tags/tag463.xml"/><Relationship Id="rId43" Type="http://schemas.openxmlformats.org/officeDocument/2006/relationships/tags" Target="../tags/tag471.xml"/><Relationship Id="rId48" Type="http://schemas.openxmlformats.org/officeDocument/2006/relationships/tags" Target="../tags/tag476.xml"/><Relationship Id="rId56" Type="http://schemas.openxmlformats.org/officeDocument/2006/relationships/tags" Target="../tags/tag484.xml"/><Relationship Id="rId64" Type="http://schemas.openxmlformats.org/officeDocument/2006/relationships/slide" Target="slide15.xml"/><Relationship Id="rId8" Type="http://schemas.openxmlformats.org/officeDocument/2006/relationships/tags" Target="../tags/tag436.xml"/><Relationship Id="rId51" Type="http://schemas.openxmlformats.org/officeDocument/2006/relationships/tags" Target="../tags/tag479.xml"/><Relationship Id="rId3" Type="http://schemas.openxmlformats.org/officeDocument/2006/relationships/tags" Target="../tags/tag431.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openxmlformats.org/officeDocument/2006/relationships/tags" Target="../tags/tag461.xml"/><Relationship Id="rId38" Type="http://schemas.openxmlformats.org/officeDocument/2006/relationships/tags" Target="../tags/tag466.xml"/><Relationship Id="rId46" Type="http://schemas.openxmlformats.org/officeDocument/2006/relationships/tags" Target="../tags/tag474.xml"/><Relationship Id="rId59"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9" Type="http://schemas.openxmlformats.org/officeDocument/2006/relationships/image" Target="../media/image8.png"/><Relationship Id="rId3" Type="http://schemas.openxmlformats.org/officeDocument/2006/relationships/tags" Target="../tags/tag488.xml"/><Relationship Id="rId21" Type="http://schemas.openxmlformats.org/officeDocument/2006/relationships/tags" Target="../tags/tag506.xml"/><Relationship Id="rId34" Type="http://schemas.openxmlformats.org/officeDocument/2006/relationships/tags" Target="../tags/tag519.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image" Target="../media/image1.emf"/><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29" Type="http://schemas.openxmlformats.org/officeDocument/2006/relationships/tags" Target="../tags/tag514.xml"/><Relationship Id="rId41" Type="http://schemas.openxmlformats.org/officeDocument/2006/relationships/image" Target="../media/image80.emf"/><Relationship Id="rId1" Type="http://schemas.openxmlformats.org/officeDocument/2006/relationships/vmlDrawing" Target="../drawings/vmlDrawing28.v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oleObject" Target="../embeddings/oleObject38.bin"/><Relationship Id="rId40" Type="http://schemas.openxmlformats.org/officeDocument/2006/relationships/oleObject" Target="../embeddings/oleObject39.bin"/><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notesSlide" Target="../notesSlides/notesSlide17.xml"/><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0.xml"/><Relationship Id="rId1" Type="http://schemas.openxmlformats.org/officeDocument/2006/relationships/vmlDrawing" Target="../drawings/vmlDrawing29.vml"/><Relationship Id="rId5" Type="http://schemas.openxmlformats.org/officeDocument/2006/relationships/image" Target="../media/image49.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4000"/>
              </a:lnSpc>
            </a:pPr>
            <a:r>
              <a:rPr lang="en-GB" dirty="0" smtClean="0"/>
              <a:t>Any town health system</a:t>
            </a:r>
            <a:br>
              <a:rPr lang="en-GB" dirty="0" smtClean="0"/>
            </a:br>
            <a:r>
              <a:rPr lang="en-GB" sz="2800" dirty="0" smtClean="0"/>
              <a:t>Suburban CCG data</a:t>
            </a:r>
            <a:endParaRPr lang="en-GB" sz="1600" dirty="0"/>
          </a:p>
        </p:txBody>
      </p:sp>
      <p:sp>
        <p:nvSpPr>
          <p:cNvPr id="18" name="Text Placeholder 17"/>
          <p:cNvSpPr>
            <a:spLocks noGrp="1"/>
          </p:cNvSpPr>
          <p:nvPr>
            <p:ph type="body" sz="quarter" idx="13"/>
          </p:nvPr>
        </p:nvSpPr>
        <p:spPr/>
        <p:txBody>
          <a:bodyPr anchor="b"/>
          <a:lstStyle/>
          <a:p>
            <a:r>
              <a:rPr lang="en-GB" dirty="0" smtClean="0"/>
              <a:t>January 2014</a:t>
            </a:r>
            <a:endParaRPr lang="en-GB" dirty="0"/>
          </a:p>
        </p:txBody>
      </p:sp>
      <p:pic>
        <p:nvPicPr>
          <p:cNvPr id="4" name="Picture 37" descr="\\Cagmasrv1\sso$\Gestion_Deloitte\Global_Brand\- Templates\Icons\Iconography Deloitte\Icon_House_LGreen.png"/>
          <p:cNvPicPr>
            <a:picLocks noChangeAspect="1" noChangeArrowheads="1"/>
          </p:cNvPicPr>
          <p:nvPr/>
        </p:nvPicPr>
        <p:blipFill>
          <a:blip r:embed="rId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810233" y="2598788"/>
            <a:ext cx="434857" cy="42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5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Further </a:t>
            </a:r>
            <a:r>
              <a:rPr lang="en-GB" dirty="0" smtClean="0"/>
              <a:t>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274781627"/>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1</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Regional networks of urgent and emergency care </a:t>
                      </a:r>
                      <a:r>
                        <a:rPr lang="en-US" sz="1400" b="0" i="1" dirty="0" err="1" smtClean="0">
                          <a:solidFill>
                            <a:prstClr val="black"/>
                          </a:solidFill>
                        </a:rPr>
                        <a:t>centres</a:t>
                      </a:r>
                      <a:r>
                        <a:rPr lang="en-US" sz="1400" b="0" i="1" dirty="0" smtClean="0">
                          <a:solidFill>
                            <a:prstClr val="black"/>
                          </a:solidFill>
                        </a:rPr>
                        <a:t>,</a:t>
                      </a:r>
                      <a:r>
                        <a:rPr lang="en-US" sz="1400" b="0" i="1" baseline="0" dirty="0" smtClean="0">
                          <a:solidFill>
                            <a:prstClr val="black"/>
                          </a:solidFill>
                        </a:rPr>
                        <a:t> consolidating specialist expertise onto fewer major </a:t>
                      </a:r>
                      <a:r>
                        <a:rPr lang="en-US" sz="1400" b="0" i="1" baseline="0" dirty="0" err="1" smtClean="0">
                          <a:solidFill>
                            <a:prstClr val="black"/>
                          </a:solidFill>
                        </a:rPr>
                        <a:t>centres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Elective specialty </a:t>
                      </a:r>
                      <a:r>
                        <a:rPr lang="en-US" sz="1400" b="0" i="0" dirty="0" err="1" smtClean="0">
                          <a:solidFill>
                            <a:prstClr val="black"/>
                          </a:solidFill>
                        </a:rPr>
                        <a:t>centres</a:t>
                      </a:r>
                      <a:endParaRPr lang="en-US" sz="1400" b="0" i="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prstClr val="black"/>
                          </a:solidFill>
                        </a:rPr>
                        <a:t>Centres</a:t>
                      </a:r>
                      <a:r>
                        <a:rPr lang="en-US" sz="1400" b="0" i="1" dirty="0" smtClean="0">
                          <a:solidFill>
                            <a:prstClr val="black"/>
                          </a:solidFill>
                        </a:rPr>
                        <a:t> of excellence for single specialties focusing on strong clinical</a:t>
                      </a:r>
                      <a:r>
                        <a:rPr lang="en-US" sz="1400" b="0" i="1" baseline="0" dirty="0" smtClean="0">
                          <a:solidFill>
                            <a:prstClr val="black"/>
                          </a:solidFill>
                        </a:rPr>
                        <a:t> </a:t>
                      </a:r>
                      <a:r>
                        <a:rPr lang="en-US" sz="1400" b="0" i="1" dirty="0" smtClean="0">
                          <a:solidFill>
                            <a:prstClr val="black"/>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Prevention programmes that </a:t>
                      </a:r>
                      <a:r>
                        <a:rPr lang="en-US" sz="1400" b="0" i="1" dirty="0" err="1" smtClean="0">
                          <a:solidFill>
                            <a:prstClr val="black"/>
                          </a:solidFill>
                        </a:rPr>
                        <a:t>incentivise</a:t>
                      </a:r>
                      <a:r>
                        <a:rPr lang="en-US" sz="1400" b="0" i="1" dirty="0" smtClean="0">
                          <a:solidFill>
                            <a:prstClr val="black"/>
                          </a:solidFill>
                        </a:rPr>
                        <a:t> healthy behaviours,</a:t>
                      </a:r>
                      <a:r>
                        <a:rPr lang="en-US" sz="1400" b="0" i="1" baseline="0" dirty="0" smtClean="0">
                          <a:solidFill>
                            <a:prstClr val="black"/>
                          </a:solidFill>
                        </a:rPr>
                        <a:t> improve quality of life, and reduce the overall cost of healthcare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4</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rPr>
                        <a:t>Interoperability of systems and patient records *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tx1"/>
                          </a:solidFill>
                        </a:rPr>
                        <a:t>Interoperability of systems and patient records aims to break down the barriers between types</a:t>
                      </a:r>
                      <a:r>
                        <a:rPr lang="en-GB" sz="1400" b="0" i="1" baseline="0" dirty="0" smtClean="0">
                          <a:solidFill>
                            <a:schemeClr val="tx1"/>
                          </a:solidFill>
                        </a:rPr>
                        <a:t> of </a:t>
                      </a:r>
                      <a:r>
                        <a:rPr lang="en-GB" sz="1400" b="0" i="1" dirty="0" smtClean="0">
                          <a:solidFill>
                            <a:schemeClr val="tx1"/>
                          </a:solidFill>
                        </a:rPr>
                        <a:t>care, enabling presentation of patient information in a way that is accessible and cross-compatible for all those involved with patient 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1"/>
                          </a:solidFill>
                          <a:latin typeface="+mn-lt"/>
                          <a:ea typeface="+mn-ea"/>
                          <a:cs typeface="+mn-cs"/>
                        </a:rPr>
                        <a:t>5</a:t>
                      </a:r>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prstClr val="black"/>
                          </a:solidFill>
                          <a:latin typeface="+mn-lt"/>
                          <a:ea typeface="+mn-ea"/>
                          <a:cs typeface="+mn-cs"/>
                        </a:rPr>
                        <a:t>Public Health England case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prstClr val="black"/>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81" y="6578225"/>
            <a:ext cx="493699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Notes: * Not quantified financially</a:t>
            </a:r>
            <a:endParaRPr lang="en-GB" sz="800" dirty="0">
              <a:solidFill>
                <a:prstClr val="black"/>
              </a:solidFill>
              <a:cs typeface="Arial" pitchFamily="34" charset="0"/>
            </a:endParaRPr>
          </a:p>
        </p:txBody>
      </p:sp>
    </p:spTree>
    <p:extLst>
      <p:ext uri="{BB962C8B-B14F-4D97-AF65-F5344CB8AC3E}">
        <p14:creationId xmlns:p14="http://schemas.microsoft.com/office/powerpoint/2010/main" val="5960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361"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3390416" y="2811444"/>
            <a:ext cx="2520000" cy="3411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6360472" y="2811445"/>
            <a:ext cx="2520000" cy="34119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39126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7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3</a:t>
            </a:r>
            <a:r>
              <a:rPr lang="en-GB" dirty="0" smtClean="0"/>
              <a:t> | The three scenarios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a:t>
            </a:fld>
            <a:endParaRPr lang="en-GB">
              <a:solidFill>
                <a:prstClr val="black"/>
              </a:solidFill>
            </a:endParaRPr>
          </a:p>
        </p:txBody>
      </p:sp>
      <p:sp>
        <p:nvSpPr>
          <p:cNvPr id="3" name="Text Placeholder 2"/>
          <p:cNvSpPr>
            <a:spLocks noGrp="1"/>
          </p:cNvSpPr>
          <p:nvPr>
            <p:ph type="body" sz="quarter" idx="13"/>
          </p:nvPr>
        </p:nvSpPr>
        <p:spPr>
          <a:xfrm>
            <a:off x="358774" y="1243308"/>
            <a:ext cx="8499600" cy="1202510"/>
          </a:xfrm>
        </p:spPr>
        <p:txBody>
          <a:bodyPr/>
          <a:lstStyle/>
          <a:p>
            <a:pPr marL="171450" indent="-171450">
              <a:buFont typeface="Arial" panose="020B0604020202020204" pitchFamily="34" charset="0"/>
              <a:buChar char="•"/>
            </a:pPr>
            <a:r>
              <a:rPr lang="en-GB" b="0" dirty="0"/>
              <a:t>We know there is no such thing as an average CCG.  To help understand the impact different interventions will have in different settings, we have created three scenarios, Urban CCG, Suburban CCG and Rural CCG.  There is a version of Any town for each scenario.</a:t>
            </a:r>
          </a:p>
          <a:p>
            <a:pPr marL="171450" indent="-171450">
              <a:buFont typeface="Arial" panose="020B0604020202020204" pitchFamily="34" charset="0"/>
              <a:buChar char="•"/>
            </a:pPr>
            <a:r>
              <a:rPr lang="en-GB" b="0" dirty="0" smtClean="0"/>
              <a:t>The impact of the interventions have been modelled for each scenario, allowing us to see how the results differ for different population groups.  For some interventions the impact is broadly consistent but for others we have found differences in the impact assessment.</a:t>
            </a:r>
            <a:endParaRPr lang="en-GB" b="0" dirty="0"/>
          </a:p>
        </p:txBody>
      </p:sp>
      <p:sp>
        <p:nvSpPr>
          <p:cNvPr id="105" name="Rectangle 104"/>
          <p:cNvSpPr/>
          <p:nvPr/>
        </p:nvSpPr>
        <p:spPr>
          <a:xfrm>
            <a:off x="1484998" y="3448508"/>
            <a:ext cx="1614584" cy="659304"/>
          </a:xfrm>
          <a:prstGeom prst="rect">
            <a:avLst/>
          </a:prstGeom>
        </p:spPr>
        <p:txBody>
          <a:bodyPr wrap="square" lIns="104287" tIns="52144" rIns="104287" bIns="52144">
            <a:spAutoFit/>
          </a:bodyPr>
          <a:lstStyle/>
          <a:p>
            <a:pPr defTabSz="1042872"/>
            <a:r>
              <a:rPr lang="en-GB" sz="1200" dirty="0" smtClean="0">
                <a:solidFill>
                  <a:prstClr val="black"/>
                </a:solidFill>
              </a:rPr>
              <a:t>Younger demographic than average</a:t>
            </a:r>
          </a:p>
        </p:txBody>
      </p:sp>
      <p:sp>
        <p:nvSpPr>
          <p:cNvPr id="106" name="Rectangle 105"/>
          <p:cNvSpPr/>
          <p:nvPr/>
        </p:nvSpPr>
        <p:spPr>
          <a:xfrm>
            <a:off x="1484998" y="4219540"/>
            <a:ext cx="1361802" cy="843970"/>
          </a:xfrm>
          <a:prstGeom prst="rect">
            <a:avLst/>
          </a:prstGeom>
        </p:spPr>
        <p:txBody>
          <a:bodyPr wrap="square" lIns="104287" tIns="52144" rIns="104287" bIns="52144">
            <a:spAutoFit/>
          </a:bodyPr>
          <a:lstStyle/>
          <a:p>
            <a:pPr defTabSz="1042872"/>
            <a:r>
              <a:rPr lang="en-GB" sz="1200" dirty="0" smtClean="0">
                <a:solidFill>
                  <a:prstClr val="black"/>
                </a:solidFill>
              </a:rPr>
              <a:t>Lower average prevalence of LTCs than average</a:t>
            </a:r>
          </a:p>
        </p:txBody>
      </p:sp>
      <p:sp>
        <p:nvSpPr>
          <p:cNvPr id="39" name="Rectangle 38"/>
          <p:cNvSpPr/>
          <p:nvPr/>
        </p:nvSpPr>
        <p:spPr>
          <a:xfrm>
            <a:off x="1484998"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491" y="3465703"/>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222" y="4472850"/>
            <a:ext cx="433785" cy="4933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54335" y="2942450"/>
            <a:ext cx="1452052" cy="350595"/>
            <a:chOff x="922126" y="1891554"/>
            <a:chExt cx="1452052" cy="350595"/>
          </a:xfrm>
        </p:grpSpPr>
        <p:sp>
          <p:nvSpPr>
            <p:cNvPr id="19" name="TextBox 18"/>
            <p:cNvSpPr txBox="1"/>
            <p:nvPr/>
          </p:nvSpPr>
          <p:spPr>
            <a:xfrm>
              <a:off x="1407567" y="2020767"/>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23" name="Picture 30"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922126" y="1891554"/>
              <a:ext cx="402322" cy="350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051004" y="2971478"/>
            <a:ext cx="1198825" cy="350595"/>
            <a:chOff x="4039014" y="1920582"/>
            <a:chExt cx="1198825" cy="350595"/>
          </a:xfrm>
        </p:grpSpPr>
        <p:sp>
          <p:nvSpPr>
            <p:cNvPr id="28" name="TextBox 27"/>
            <p:cNvSpPr txBox="1"/>
            <p:nvPr/>
          </p:nvSpPr>
          <p:spPr>
            <a:xfrm>
              <a:off x="4330538" y="2020767"/>
              <a:ext cx="90730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Rural CCG</a:t>
              </a:r>
              <a:endParaRPr lang="en-GB" sz="1400" b="1" dirty="0">
                <a:solidFill>
                  <a:prstClr val="black"/>
                </a:solidFill>
                <a:cs typeface="Arial" pitchFamily="34" charset="0"/>
              </a:endParaRPr>
            </a:p>
          </p:txBody>
        </p:sp>
        <p:pic>
          <p:nvPicPr>
            <p:cNvPr id="29" name="Picture 43" descr="\\Cagmasrv1\sso$\Gestion_Deloitte\Global_Brand\- Templates\Icons\Iconography Deloitte\Icon_Leaf_L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039014" y="1920582"/>
              <a:ext cx="204654" cy="3505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 name="Straight Connector 9"/>
          <p:cNvCxnSpPr/>
          <p:nvPr/>
        </p:nvCxnSpPr>
        <p:spPr>
          <a:xfrm>
            <a:off x="420361" y="3400581"/>
            <a:ext cx="252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3402991" y="3422355"/>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1" name="Picture 30"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093" y="3487477"/>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9824" y="4494624"/>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460468" y="5328074"/>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35" name="Rectangle 34"/>
          <p:cNvSpPr/>
          <p:nvPr/>
        </p:nvSpPr>
        <p:spPr>
          <a:xfrm>
            <a:off x="4460468" y="3464015"/>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Older demographic than average</a:t>
            </a:r>
          </a:p>
        </p:txBody>
      </p:sp>
      <p:sp>
        <p:nvSpPr>
          <p:cNvPr id="36" name="Rectangle 35"/>
          <p:cNvSpPr/>
          <p:nvPr/>
        </p:nvSpPr>
        <p:spPr>
          <a:xfrm>
            <a:off x="4460468" y="4309186"/>
            <a:ext cx="1448830" cy="843970"/>
          </a:xfrm>
          <a:prstGeom prst="rect">
            <a:avLst/>
          </a:prstGeom>
        </p:spPr>
        <p:txBody>
          <a:bodyPr wrap="square" lIns="104287" tIns="52144" rIns="104287" bIns="52144">
            <a:spAutoFit/>
          </a:bodyPr>
          <a:lstStyle/>
          <a:p>
            <a:pPr defTabSz="1042872"/>
            <a:r>
              <a:rPr lang="en-GB" sz="1200" dirty="0">
                <a:solidFill>
                  <a:prstClr val="black"/>
                </a:solidFill>
              </a:rPr>
              <a:t>A</a:t>
            </a:r>
            <a:r>
              <a:rPr lang="en-GB" sz="1200" dirty="0" smtClean="0">
                <a:solidFill>
                  <a:prstClr val="black"/>
                </a:solidFill>
              </a:rPr>
              <a:t>verage prevalence of LTCs compared with average</a:t>
            </a:r>
          </a:p>
        </p:txBody>
      </p:sp>
      <p:cxnSp>
        <p:nvCxnSpPr>
          <p:cNvPr id="37" name="Straight Connector 36"/>
          <p:cNvCxnSpPr/>
          <p:nvPr/>
        </p:nvCxnSpPr>
        <p:spPr>
          <a:xfrm>
            <a:off x="6342079" y="3415101"/>
            <a:ext cx="2520000" cy="0"/>
          </a:xfrm>
          <a:prstGeom prst="line">
            <a:avLst/>
          </a:prstGeom>
        </p:spPr>
        <p:style>
          <a:lnRef idx="1">
            <a:schemeClr val="accent2"/>
          </a:lnRef>
          <a:fillRef idx="0">
            <a:schemeClr val="accent2"/>
          </a:fillRef>
          <a:effectRef idx="0">
            <a:schemeClr val="accent2"/>
          </a:effectRef>
          <a:fontRef idx="minor">
            <a:schemeClr val="tx1"/>
          </a:fontRef>
        </p:style>
      </p:cxnSp>
      <p:pic>
        <p:nvPicPr>
          <p:cNvPr id="38" name="Picture 37"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98121" y="3522501"/>
            <a:ext cx="639246" cy="5937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0852" y="4502352"/>
            <a:ext cx="433785" cy="49336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7401496" y="5350900"/>
            <a:ext cx="1121098" cy="659304"/>
          </a:xfrm>
          <a:prstGeom prst="rect">
            <a:avLst/>
          </a:prstGeom>
        </p:spPr>
        <p:txBody>
          <a:bodyPr wrap="square" lIns="104287" tIns="52144" rIns="104287" bIns="52144">
            <a:spAutoFit/>
          </a:bodyPr>
          <a:lstStyle/>
          <a:p>
            <a:pPr defTabSz="1042872"/>
            <a:r>
              <a:rPr lang="en-GB" sz="1200" dirty="0" smtClean="0">
                <a:solidFill>
                  <a:prstClr val="black"/>
                </a:solidFill>
              </a:rPr>
              <a:t>Higher levels of deprivation than average</a:t>
            </a:r>
          </a:p>
        </p:txBody>
      </p:sp>
      <p:sp>
        <p:nvSpPr>
          <p:cNvPr id="43" name="Rectangle 42"/>
          <p:cNvSpPr/>
          <p:nvPr/>
        </p:nvSpPr>
        <p:spPr>
          <a:xfrm>
            <a:off x="7401496" y="3517694"/>
            <a:ext cx="1493490" cy="659304"/>
          </a:xfrm>
          <a:prstGeom prst="rect">
            <a:avLst/>
          </a:prstGeom>
        </p:spPr>
        <p:txBody>
          <a:bodyPr wrap="square" lIns="104287" tIns="52144" rIns="104287" bIns="52144">
            <a:spAutoFit/>
          </a:bodyPr>
          <a:lstStyle/>
          <a:p>
            <a:pPr defTabSz="1042872"/>
            <a:r>
              <a:rPr lang="en-GB" sz="1200" dirty="0" smtClean="0">
                <a:solidFill>
                  <a:prstClr val="black"/>
                </a:solidFill>
              </a:rPr>
              <a:t>Same age demographic as average</a:t>
            </a:r>
          </a:p>
        </p:txBody>
      </p:sp>
      <p:sp>
        <p:nvSpPr>
          <p:cNvPr id="44" name="Rectangle 43"/>
          <p:cNvSpPr/>
          <p:nvPr/>
        </p:nvSpPr>
        <p:spPr>
          <a:xfrm>
            <a:off x="7401496" y="4376513"/>
            <a:ext cx="1448830" cy="659304"/>
          </a:xfrm>
          <a:prstGeom prst="rect">
            <a:avLst/>
          </a:prstGeom>
        </p:spPr>
        <p:txBody>
          <a:bodyPr wrap="square" lIns="104287" tIns="52144" rIns="104287" bIns="52144">
            <a:spAutoFit/>
          </a:bodyPr>
          <a:lstStyle/>
          <a:p>
            <a:pPr defTabSz="1042872"/>
            <a:r>
              <a:rPr lang="en-GB" sz="1200" dirty="0">
                <a:solidFill>
                  <a:prstClr val="black"/>
                </a:solidFill>
              </a:rPr>
              <a:t>Higher </a:t>
            </a:r>
            <a:r>
              <a:rPr lang="en-GB" sz="1200" dirty="0" smtClean="0">
                <a:solidFill>
                  <a:prstClr val="black"/>
                </a:solidFill>
              </a:rPr>
              <a:t>prevalence </a:t>
            </a:r>
            <a:r>
              <a:rPr lang="en-GB" sz="1200" dirty="0">
                <a:solidFill>
                  <a:prstClr val="black"/>
                </a:solidFill>
              </a:rPr>
              <a:t>of </a:t>
            </a:r>
            <a:r>
              <a:rPr lang="en-GB" sz="1200" dirty="0" smtClean="0">
                <a:solidFill>
                  <a:prstClr val="black"/>
                </a:solidFill>
              </a:rPr>
              <a:t>LTCs than average</a:t>
            </a:r>
            <a:endParaRPr lang="en-GB" sz="1200" dirty="0">
              <a:solidFill>
                <a:prstClr val="black"/>
              </a:solidFill>
            </a:endParaRPr>
          </a:p>
        </p:txBody>
      </p:sp>
      <p:grpSp>
        <p:nvGrpSpPr>
          <p:cNvPr id="6" name="Group 5"/>
          <p:cNvGrpSpPr/>
          <p:nvPr/>
        </p:nvGrpSpPr>
        <p:grpSpPr>
          <a:xfrm>
            <a:off x="6843917" y="2942450"/>
            <a:ext cx="1696116" cy="350595"/>
            <a:chOff x="6777868" y="1920582"/>
            <a:chExt cx="1696116" cy="350595"/>
          </a:xfrm>
        </p:grpSpPr>
        <p:sp>
          <p:nvSpPr>
            <p:cNvPr id="46" name="TextBox 45"/>
            <p:cNvSpPr txBox="1"/>
            <p:nvPr/>
          </p:nvSpPr>
          <p:spPr>
            <a:xfrm>
              <a:off x="7189978" y="2020767"/>
              <a:ext cx="1284006"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Suburban CCG</a:t>
              </a:r>
              <a:endParaRPr lang="en-GB" sz="1400" b="1" dirty="0">
                <a:solidFill>
                  <a:prstClr val="black"/>
                </a:solidFill>
                <a:cs typeface="Arial" pitchFamily="34" charset="0"/>
              </a:endParaRPr>
            </a:p>
          </p:txBody>
        </p:sp>
        <p:pic>
          <p:nvPicPr>
            <p:cNvPr id="47" name="Picture 37" descr="\\Cagmasrv1\sso$\Gestion_Deloitte\Global_Brand\- Templates\Icons\Iconography Deloitte\Icon_House_LGreen.png"/>
            <p:cNvPicPr>
              <a:picLocks noChangeAspect="1" noChangeArrowheads="1"/>
            </p:cNvPicPr>
            <p:nvPr/>
          </p:nvPicPr>
          <p:blipFill>
            <a:blip r:embed="rId1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7868" y="1920582"/>
              <a:ext cx="360764" cy="35059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424077" y="2523195"/>
            <a:ext cx="5918001" cy="215444"/>
          </a:xfrm>
          <a:prstGeom prst="rect">
            <a:avLst/>
          </a:prstGeom>
          <a:noFill/>
        </p:spPr>
        <p:txBody>
          <a:bodyPr wrap="square" lIns="0" tIns="0" rIns="0" bIns="0" rtlCol="0">
            <a:spAutoFit/>
          </a:bodyPr>
          <a:lstStyle/>
          <a:p>
            <a:r>
              <a:rPr lang="en-GB" sz="1400" b="1" i="1" dirty="0" smtClean="0">
                <a:latin typeface="Arial" pitchFamily="34" charset="0"/>
                <a:cs typeface="Arial" pitchFamily="34" charset="0"/>
              </a:rPr>
              <a:t>In comparison to the weighted average CCG (by type)… </a:t>
            </a:r>
            <a:endParaRPr lang="en-GB" sz="1400" b="1" i="1" dirty="0">
              <a:latin typeface="Arial" pitchFamily="34" charset="0"/>
              <a:cs typeface="Arial" pitchFamily="34" charset="0"/>
            </a:endParaRPr>
          </a:p>
        </p:txBody>
      </p:sp>
      <p:pic>
        <p:nvPicPr>
          <p:cNvPr id="48"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7979" y="5350900"/>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9007"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image0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1526" y="5374025"/>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6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55715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7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4 | What will the results look like?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12</a:t>
            </a:fld>
            <a:endParaRPr lang="en-GB" dirty="0">
              <a:solidFill>
                <a:prstClr val="black"/>
              </a:solidFill>
            </a:endParaRPr>
          </a:p>
        </p:txBody>
      </p:sp>
      <p:sp>
        <p:nvSpPr>
          <p:cNvPr id="10" name="Text Placeholder 9"/>
          <p:cNvSpPr>
            <a:spLocks noGrp="1"/>
          </p:cNvSpPr>
          <p:nvPr>
            <p:ph type="body" sz="quarter" idx="13"/>
          </p:nvPr>
        </p:nvSpPr>
        <p:spPr>
          <a:xfrm>
            <a:off x="358774" y="1086296"/>
            <a:ext cx="8499600" cy="463846"/>
          </a:xfrm>
        </p:spPr>
        <p:txBody>
          <a:bodyPr/>
          <a:lstStyle/>
          <a:p>
            <a:r>
              <a:rPr lang="en-GB" dirty="0" smtClean="0">
                <a:solidFill>
                  <a:prstClr val="black"/>
                </a:solidFill>
              </a:rPr>
              <a:t>We will label the pages clearly to illustrate which scenario the results relate to.</a:t>
            </a:r>
            <a:endParaRPr lang="en-GB" dirty="0">
              <a:solidFill>
                <a:prstClr val="black"/>
              </a:solidFill>
            </a:endParaRPr>
          </a:p>
          <a:p>
            <a:endParaRPr lang="en-GB" dirty="0"/>
          </a:p>
        </p:txBody>
      </p:sp>
      <p:sp>
        <p:nvSpPr>
          <p:cNvPr id="33" name="Slide Number Placeholder 4"/>
          <p:cNvSpPr txBox="1">
            <a:spLocks/>
          </p:cNvSpPr>
          <p:nvPr/>
        </p:nvSpPr>
        <p:spPr>
          <a:xfrm>
            <a:off x="354024" y="7717566"/>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94" name="TextBox 93"/>
          <p:cNvSpPr txBox="1"/>
          <p:nvPr/>
        </p:nvSpPr>
        <p:spPr>
          <a:xfrm>
            <a:off x="364711" y="5246186"/>
            <a:ext cx="2784581"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seven quality ambitions.</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This will be both quantitative impact and qualitative impact.</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Commissioners will be able to see results from the ambitions view or the interventions view.</a:t>
            </a:r>
          </a:p>
        </p:txBody>
      </p:sp>
      <p:sp>
        <p:nvSpPr>
          <p:cNvPr id="98" name="Title 1"/>
          <p:cNvSpPr txBox="1">
            <a:spLocks/>
          </p:cNvSpPr>
          <p:nvPr/>
        </p:nvSpPr>
        <p:spPr>
          <a:xfrm>
            <a:off x="3372319"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Financial Benefits</a:t>
            </a:r>
            <a:endParaRPr lang="en-GB" sz="1200" b="1" dirty="0">
              <a:solidFill>
                <a:prstClr val="white"/>
              </a:solidFill>
            </a:endParaRPr>
          </a:p>
        </p:txBody>
      </p:sp>
      <p:sp>
        <p:nvSpPr>
          <p:cNvPr id="103" name="Title 1"/>
          <p:cNvSpPr txBox="1">
            <a:spLocks/>
          </p:cNvSpPr>
          <p:nvPr/>
        </p:nvSpPr>
        <p:spPr>
          <a:xfrm>
            <a:off x="408631" y="1365282"/>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Interventions: Quality Benefits</a:t>
            </a:r>
            <a:endParaRPr lang="en-GB" sz="1200" b="1" dirty="0">
              <a:solidFill>
                <a:prstClr val="white"/>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850335433"/>
              </p:ext>
            </p:extLst>
          </p:nvPr>
        </p:nvGraphicFramePr>
        <p:xfrm>
          <a:off x="3799491" y="1662630"/>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Diagnosis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smtClean="0">
                          <a:solidFill>
                            <a:srgbClr val="000000"/>
                          </a:solidFill>
                          <a:effectLst/>
                          <a:latin typeface="+mn-lt"/>
                        </a:rPr>
                        <a:t>Reducing variability within primary care </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Arial"/>
                        </a:rPr>
                        <a:t>Self-Management: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0.9m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Management and Coordinated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2.9m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1.5m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Pathway</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1.1m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a:solidFill>
                            <a:srgbClr val="000000"/>
                          </a:solidFill>
                          <a:effectLst/>
                          <a:latin typeface="Arial"/>
                        </a:rPr>
                        <a:t>Overlap</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11.8m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487" y="2850859"/>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87" y="3889256"/>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9487" y="4267718"/>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87" y="2518244"/>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9487" y="2168150"/>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9487" y="3216269"/>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39487" y="1782972"/>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9487" y="3550201"/>
            <a:ext cx="252000" cy="2268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7" name="Table 126"/>
          <p:cNvGraphicFramePr>
            <a:graphicFrameLocks noGrp="1"/>
          </p:cNvGraphicFramePr>
          <p:nvPr>
            <p:extLst>
              <p:ext uri="{D42A27DB-BD31-4B8C-83A1-F6EECF244321}">
                <p14:modId xmlns:p14="http://schemas.microsoft.com/office/powerpoint/2010/main" val="1879160240"/>
              </p:ext>
            </p:extLst>
          </p:nvPr>
        </p:nvGraphicFramePr>
        <p:xfrm>
          <a:off x="422737" y="1618973"/>
          <a:ext cx="2618522" cy="3336753"/>
        </p:xfrm>
        <a:graphic>
          <a:graphicData uri="http://schemas.openxmlformats.org/drawingml/2006/table">
            <a:tbl>
              <a:tblPr>
                <a:tableStyleId>{5C22544A-7EE6-4342-B048-85BDC9FD1C3A}</a:tableStyleId>
              </a:tblPr>
              <a:tblGrid>
                <a:gridCol w="741931"/>
                <a:gridCol w="936000"/>
                <a:gridCol w="940591"/>
              </a:tblGrid>
              <a:tr h="216045">
                <a:tc gridSpan="3">
                  <a:txBody>
                    <a:bodyPr/>
                    <a:lstStyle/>
                    <a:p>
                      <a:pPr algn="ctr" rtl="0" fontAlgn="ctr"/>
                      <a:r>
                        <a:rPr lang="en-GB" sz="1000" b="1" u="none" strike="noStrike" dirty="0" smtClean="0">
                          <a:effectLst/>
                        </a:rPr>
                        <a:t>Impact on Quality Ambitions</a:t>
                      </a:r>
                      <a:endParaRPr lang="en-GB" sz="1000" b="1"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460197">
                <a:tc>
                  <a:txBody>
                    <a:bodyPr/>
                    <a:lstStyle/>
                    <a:p>
                      <a:pPr algn="l" fontAlgn="ctr"/>
                      <a:r>
                        <a:rPr lang="en-GB" sz="900" b="1" i="0" u="none" strike="noStrike" dirty="0" smtClean="0">
                          <a:solidFill>
                            <a:srgbClr val="000000"/>
                          </a:solidFill>
                          <a:effectLst/>
                          <a:latin typeface="Arial"/>
                        </a:rPr>
                        <a:t>Ambition 1</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Qualitative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mn-lt"/>
                        </a:rPr>
                        <a:t>Ambition 2</a:t>
                      </a:r>
                      <a:endParaRPr lang="en-GB" sz="900" b="1"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mn-lt"/>
                        </a:rPr>
                        <a:t>7.9% improvement in QoL</a:t>
                      </a:r>
                      <a:endParaRPr lang="en-GB" sz="800" b="0" i="1"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mn-lt"/>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3</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6.6% improvement</a:t>
                      </a:r>
                      <a:r>
                        <a:rPr lang="en-GB" sz="800" b="0" i="1" u="none" strike="noStrike" baseline="0" dirty="0" smtClean="0">
                          <a:solidFill>
                            <a:srgbClr val="000000"/>
                          </a:solidFill>
                          <a:effectLst/>
                          <a:latin typeface="Arial"/>
                        </a:rPr>
                        <a:t> in ACS admissions</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 4</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1" u="none" strike="noStrike" dirty="0" smtClean="0">
                          <a:solidFill>
                            <a:srgbClr val="000000"/>
                          </a:solidFill>
                          <a:effectLst/>
                          <a:latin typeface="Arial"/>
                        </a:rPr>
                        <a:t>41.2% improvement in 91day rehab.</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Ambition 5 </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1" u="none" strike="noStrike" dirty="0" smtClean="0">
                          <a:solidFill>
                            <a:srgbClr val="000000"/>
                          </a:solidFill>
                          <a:effectLst/>
                          <a:latin typeface="Arial"/>
                        </a:rPr>
                        <a:t>Qualitative</a:t>
                      </a:r>
                      <a:r>
                        <a:rPr lang="en-GB" sz="800" b="0" i="1" u="none" strike="noStrike" baseline="0" dirty="0" smtClean="0">
                          <a:solidFill>
                            <a:srgbClr val="000000"/>
                          </a:solidFill>
                          <a:effectLst/>
                          <a:latin typeface="Arial"/>
                        </a:rPr>
                        <a:t> evidence</a:t>
                      </a:r>
                      <a:endParaRPr lang="en-GB" sz="800" b="0" i="1"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0197">
                <a:tc>
                  <a:txBody>
                    <a:bodyPr/>
                    <a:lstStyle/>
                    <a:p>
                      <a:pPr algn="l" fontAlgn="ctr"/>
                      <a:r>
                        <a:rPr lang="en-GB" sz="900" b="1" i="0" u="none" strike="noStrike" dirty="0" smtClean="0">
                          <a:solidFill>
                            <a:srgbClr val="000000"/>
                          </a:solidFill>
                          <a:effectLst/>
                          <a:latin typeface="Arial"/>
                        </a:rPr>
                        <a:t>Ambition</a:t>
                      </a:r>
                      <a:r>
                        <a:rPr lang="en-GB" sz="900" b="1" i="0" u="none" strike="noStrike" baseline="0" dirty="0" smtClean="0">
                          <a:solidFill>
                            <a:srgbClr val="000000"/>
                          </a:solidFill>
                          <a:effectLst/>
                          <a:latin typeface="Arial"/>
                        </a:rPr>
                        <a:t> 7</a:t>
                      </a:r>
                      <a:endParaRPr lang="en-GB" sz="900" b="1"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dirty="0">
                        <a:solidFill>
                          <a:srgbClr val="000000"/>
                        </a:solidFill>
                        <a:effectLst/>
                        <a:latin typeface="Arial"/>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526">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smtClean="0">
                          <a:solidFill>
                            <a:srgbClr val="000000"/>
                          </a:solidFill>
                          <a:effectLst/>
                          <a:latin typeface="+mn-lt"/>
                        </a:rPr>
                        <a:t>Total: Quantified</a:t>
                      </a:r>
                      <a:r>
                        <a:rPr lang="en-GB" sz="900" b="1" i="0" u="none" strike="noStrike" baseline="0" dirty="0" smtClean="0">
                          <a:solidFill>
                            <a:srgbClr val="000000"/>
                          </a:solidFill>
                          <a:effectLst/>
                          <a:latin typeface="+mn-lt"/>
                        </a:rPr>
                        <a:t> benefit for</a:t>
                      </a:r>
                      <a:r>
                        <a:rPr lang="en-GB" sz="900" b="1" i="0" u="none" strike="noStrike" baseline="0" dirty="0" smtClean="0">
                          <a:solidFill>
                            <a:srgbClr val="000000"/>
                          </a:solidFill>
                          <a:effectLst/>
                          <a:latin typeface="Arial"/>
                        </a:rPr>
                        <a:t> 3/6 Ambitions  &amp; Qualitative benefit for 5/6</a:t>
                      </a:r>
                      <a:endParaRPr lang="en-GB" sz="1000" b="1" i="0" u="none" strike="noStrike" dirty="0" smtClean="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bl>
          </a:graphicData>
        </a:graphic>
      </p:graphicFrame>
      <p:pic>
        <p:nvPicPr>
          <p:cNvPr id="92"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46081" y="1878168"/>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9596" y="1882418"/>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5732" y="1878168"/>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728" y="2380836"/>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2930" y="2388044"/>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1112" y="2335925"/>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4728" y="2851906"/>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9596" y="2856015"/>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51112" y="2839686"/>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84728" y="3318700"/>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09596" y="3284653"/>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732" y="3313271"/>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6325" y="3783316"/>
            <a:ext cx="252000" cy="22684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2461" y="3811934"/>
            <a:ext cx="252000" cy="205281"/>
          </a:xfrm>
          <a:prstGeom prst="rect">
            <a:avLst/>
          </a:prstGeom>
          <a:noFill/>
          <a:extLst>
            <a:ext uri="{909E8E84-426E-40DD-AFC4-6F175D3DCCD1}">
              <a14:hiddenFill xmlns:a14="http://schemas.microsoft.com/office/drawing/2010/main">
                <a:solidFill>
                  <a:srgbClr val="FFFFFF"/>
                </a:solidFill>
              </a14:hiddenFill>
            </a:ext>
          </a:extLst>
        </p:spPr>
      </p:pic>
      <p:sp>
        <p:nvSpPr>
          <p:cNvPr id="2" name="Line Callout 1 1"/>
          <p:cNvSpPr/>
          <p:nvPr/>
        </p:nvSpPr>
        <p:spPr>
          <a:xfrm>
            <a:off x="5396813" y="518871"/>
            <a:ext cx="1745122" cy="406800"/>
          </a:xfrm>
          <a:prstGeom prst="borderCallout1">
            <a:avLst>
              <a:gd name="adj1" fmla="val 18750"/>
              <a:gd name="adj2" fmla="val -8333"/>
              <a:gd name="adj3" fmla="val 123081"/>
              <a:gd name="adj4" fmla="val -263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Brace 2"/>
          <p:cNvSpPr/>
          <p:nvPr/>
        </p:nvSpPr>
        <p:spPr>
          <a:xfrm rot="5400000">
            <a:off x="1563487"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Right Brace 129"/>
          <p:cNvSpPr/>
          <p:nvPr/>
        </p:nvSpPr>
        <p:spPr>
          <a:xfrm rot="5400000">
            <a:off x="4601065" y="3848107"/>
            <a:ext cx="257493" cy="253899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TextBox 138"/>
          <p:cNvSpPr txBox="1"/>
          <p:nvPr/>
        </p:nvSpPr>
        <p:spPr>
          <a:xfrm>
            <a:off x="3365713" y="5279403"/>
            <a:ext cx="3035087" cy="1431161"/>
          </a:xfrm>
          <a:prstGeom prst="rect">
            <a:avLst/>
          </a:prstGeom>
          <a:noFill/>
        </p:spPr>
        <p:txBody>
          <a:bodyPr wrap="square" lIns="0" tIns="0" rIns="0" bIns="0" rtlCol="0">
            <a:spAutoFit/>
          </a:bodyPr>
          <a:lstStyle/>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report will show the impact the interventions have on the financial challenge.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The </a:t>
            </a:r>
            <a:r>
              <a:rPr lang="en-GB" sz="1100" dirty="0">
                <a:solidFill>
                  <a:prstClr val="black"/>
                </a:solidFill>
              </a:rPr>
              <a:t>impact will be shown net of investment costs required for implementation, although it is noted this is often challenging to estimate from the </a:t>
            </a:r>
            <a:r>
              <a:rPr lang="en-GB" sz="1100" dirty="0" smtClean="0">
                <a:solidFill>
                  <a:prstClr val="black"/>
                </a:solidFill>
              </a:rPr>
              <a:t>literature.</a:t>
            </a:r>
          </a:p>
          <a:p>
            <a:pPr marL="179388" lvl="1" indent="-179388" algn="just">
              <a:spcAft>
                <a:spcPts val="300"/>
              </a:spcAft>
              <a:buClr>
                <a:srgbClr val="00AA9E"/>
              </a:buClr>
              <a:buFont typeface="Arial" panose="020B0604020202020204" pitchFamily="34" charset="0"/>
              <a:buChar char="•"/>
            </a:pPr>
            <a:r>
              <a:rPr lang="en-GB" sz="1100" dirty="0" smtClean="0">
                <a:solidFill>
                  <a:prstClr val="black"/>
                </a:solidFill>
              </a:rPr>
              <a:t>An overlap has been created to eliminate double counting.</a:t>
            </a:r>
          </a:p>
        </p:txBody>
      </p:sp>
      <p:sp>
        <p:nvSpPr>
          <p:cNvPr id="140" name="Rectangle 139"/>
          <p:cNvSpPr/>
          <p:nvPr/>
        </p:nvSpPr>
        <p:spPr>
          <a:xfrm>
            <a:off x="6529685" y="1349778"/>
            <a:ext cx="2377831" cy="5403517"/>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The three scenarios intend to show both the quality  and financial impact of implementing the interventions.</a:t>
            </a:r>
          </a:p>
          <a:p>
            <a:endParaRPr lang="en-GB" sz="1400" dirty="0">
              <a:solidFill>
                <a:schemeClr val="tx1"/>
              </a:solidFill>
            </a:endParaRPr>
          </a:p>
          <a:p>
            <a:r>
              <a:rPr lang="en-GB" sz="1400" dirty="0" smtClean="0">
                <a:solidFill>
                  <a:schemeClr val="tx1"/>
                </a:solidFill>
              </a:rPr>
              <a:t>The impact will be based on the characteristics identified of each scenario (Population size, disease prevalence etc.).</a:t>
            </a:r>
          </a:p>
          <a:p>
            <a:endParaRPr lang="en-GB" sz="1400" dirty="0">
              <a:solidFill>
                <a:schemeClr val="tx1"/>
              </a:solidFill>
            </a:endParaRPr>
          </a:p>
          <a:p>
            <a:r>
              <a:rPr lang="en-GB" sz="1400" dirty="0" smtClean="0">
                <a:solidFill>
                  <a:schemeClr val="tx1"/>
                </a:solidFill>
              </a:rPr>
              <a:t>Additional analysis will show the results visually and in more depth.</a:t>
            </a:r>
          </a:p>
          <a:p>
            <a:endParaRPr lang="en-GB" sz="1400" dirty="0">
              <a:solidFill>
                <a:schemeClr val="tx1"/>
              </a:solidFill>
            </a:endParaRPr>
          </a:p>
          <a:p>
            <a:r>
              <a:rPr lang="en-GB" sz="1400" dirty="0" smtClean="0">
                <a:solidFill>
                  <a:schemeClr val="tx1"/>
                </a:solidFill>
              </a:rPr>
              <a:t>CCGs will need to adapt the impact assessment to suit their own local demographics.  We would recommend further local analysis occurs before any decision are taken at local level regarding implementation.</a:t>
            </a:r>
            <a:endParaRPr lang="en-GB" sz="1400" dirty="0">
              <a:solidFill>
                <a:schemeClr val="tx1"/>
              </a:solidFill>
            </a:endParaRPr>
          </a:p>
        </p:txBody>
      </p:sp>
      <p:grpSp>
        <p:nvGrpSpPr>
          <p:cNvPr id="50" name="Group 49"/>
          <p:cNvGrpSpPr/>
          <p:nvPr/>
        </p:nvGrpSpPr>
        <p:grpSpPr>
          <a:xfrm>
            <a:off x="5600986" y="540408"/>
            <a:ext cx="1452052" cy="350595"/>
            <a:chOff x="3563888" y="1695067"/>
            <a:chExt cx="1452052" cy="350595"/>
          </a:xfrm>
        </p:grpSpPr>
        <p:sp>
          <p:nvSpPr>
            <p:cNvPr id="51" name="TextBox 50"/>
            <p:cNvSpPr txBox="1"/>
            <p:nvPr/>
          </p:nvSpPr>
          <p:spPr>
            <a:xfrm>
              <a:off x="4049329" y="1830218"/>
              <a:ext cx="966611"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Urban CCG</a:t>
              </a:r>
              <a:endParaRPr lang="en-GB" sz="1400" b="1" dirty="0">
                <a:solidFill>
                  <a:prstClr val="black"/>
                </a:solidFill>
                <a:cs typeface="Arial" pitchFamily="34" charset="0"/>
              </a:endParaRPr>
            </a:p>
          </p:txBody>
        </p:sp>
        <p:pic>
          <p:nvPicPr>
            <p:cNvPr id="52" name="Picture 30" descr="\\Cagmasrv1\sso$\Gestion_Deloitte\Global_Brand\- Templates\Icons\Iconography Deloitte\Icon_Factory_LGreen.png"/>
            <p:cNvPicPr>
              <a:picLocks noChangeAspect="1" noChangeArrowheads="1"/>
            </p:cNvPicPr>
            <p:nvPr/>
          </p:nvPicPr>
          <p:blipFill>
            <a:blip r:embed="rId17" cstate="print">
              <a:duotone>
                <a:prstClr val="black"/>
                <a:schemeClr val="accent2">
                  <a:tint val="45000"/>
                  <a:satMod val="400000"/>
                </a:schemeClr>
              </a:duotone>
              <a:extLst>
                <a:ext uri="{BEBA8EAE-BF5A-486C-A8C5-ECC9F3942E4B}">
                  <a14:imgProps xmlns:a14="http://schemas.microsoft.com/office/drawing/2010/main">
                    <a14:imgLayer r:embed="rId1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3563888" y="1695067"/>
              <a:ext cx="402322" cy="350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932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How do I get started?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13</a:t>
            </a:fld>
            <a:endParaRPr lang="en-GB" noProof="0"/>
          </a:p>
        </p:txBody>
      </p:sp>
      <p:sp>
        <p:nvSpPr>
          <p:cNvPr id="4" name="Pentagon 3"/>
          <p:cNvSpPr/>
          <p:nvPr/>
        </p:nvSpPr>
        <p:spPr>
          <a:xfrm>
            <a:off x="374541" y="1261237"/>
            <a:ext cx="2431721" cy="1103587"/>
          </a:xfrm>
          <a:prstGeom prst="homePlat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Select a scenario</a:t>
            </a:r>
          </a:p>
        </p:txBody>
      </p:sp>
      <p:sp>
        <p:nvSpPr>
          <p:cNvPr id="19" name="Chevron 18"/>
          <p:cNvSpPr/>
          <p:nvPr/>
        </p:nvSpPr>
        <p:spPr>
          <a:xfrm>
            <a:off x="2806323" y="1261237"/>
            <a:ext cx="2879802"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Interrogate the results</a:t>
            </a:r>
          </a:p>
        </p:txBody>
      </p:sp>
      <p:sp>
        <p:nvSpPr>
          <p:cNvPr id="20" name="Chevron 19"/>
          <p:cNvSpPr/>
          <p:nvPr/>
        </p:nvSpPr>
        <p:spPr>
          <a:xfrm>
            <a:off x="5686186" y="1255977"/>
            <a:ext cx="3060791" cy="1103587"/>
          </a:xfrm>
          <a:prstGeom prst="chevron">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Refer to the further information guide</a:t>
            </a:r>
          </a:p>
        </p:txBody>
      </p:sp>
      <p:sp>
        <p:nvSpPr>
          <p:cNvPr id="21" name="Flowchart: Connector 20"/>
          <p:cNvSpPr/>
          <p:nvPr/>
        </p:nvSpPr>
        <p:spPr>
          <a:xfrm>
            <a:off x="229530" y="106416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22" name="Flowchart: Connector 21"/>
          <p:cNvSpPr/>
          <p:nvPr/>
        </p:nvSpPr>
        <p:spPr>
          <a:xfrm>
            <a:off x="2593488" y="1074669"/>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3" name="Flowchart: Connector 22"/>
          <p:cNvSpPr/>
          <p:nvPr/>
        </p:nvSpPr>
        <p:spPr>
          <a:xfrm>
            <a:off x="5473351" y="1058908"/>
            <a:ext cx="425669" cy="39413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24" name="TextBox 23"/>
          <p:cNvSpPr txBox="1"/>
          <p:nvPr/>
        </p:nvSpPr>
        <p:spPr>
          <a:xfrm>
            <a:off x="374541" y="2566950"/>
            <a:ext cx="8564507" cy="4093428"/>
          </a:xfrm>
          <a:prstGeom prst="rect">
            <a:avLst/>
          </a:prstGeom>
          <a:noFill/>
        </p:spPr>
        <p:txBody>
          <a:bodyPr wrap="square" lIns="0" tIns="0" rIns="0" bIns="0" rtlCol="0">
            <a:spAutoFit/>
          </a:bodyPr>
          <a:lstStyle/>
          <a:p>
            <a:pPr marL="457200" indent="-457200">
              <a:buClr>
                <a:schemeClr val="accent1"/>
              </a:buClr>
              <a:buFont typeface="+mj-lt"/>
              <a:buAutoNum type="arabicPeriod"/>
            </a:pPr>
            <a:r>
              <a:rPr lang="en-GB" sz="1400" dirty="0" smtClean="0">
                <a:latin typeface="Arial" pitchFamily="34" charset="0"/>
                <a:cs typeface="Arial" pitchFamily="34" charset="0"/>
              </a:rPr>
              <a:t>Select one of the three scenarios to view the results of the impact assessments:</a:t>
            </a:r>
            <a:br>
              <a:rPr lang="en-GB" sz="1400" dirty="0" smtClean="0">
                <a:latin typeface="Arial" pitchFamily="34" charset="0"/>
                <a:cs typeface="Arial" pitchFamily="34" charset="0"/>
              </a:rPr>
            </a:br>
            <a:r>
              <a:rPr lang="en-GB" sz="1400" dirty="0" smtClean="0">
                <a:latin typeface="Arial" pitchFamily="34" charset="0"/>
                <a:cs typeface="Arial" pitchFamily="34" charset="0"/>
              </a:rPr>
              <a:t> - Urban CCG;</a:t>
            </a:r>
            <a:br>
              <a:rPr lang="en-GB" sz="1400" dirty="0" smtClean="0">
                <a:latin typeface="Arial" pitchFamily="34" charset="0"/>
                <a:cs typeface="Arial" pitchFamily="34" charset="0"/>
              </a:rPr>
            </a:br>
            <a:r>
              <a:rPr lang="en-GB" sz="1400" dirty="0" smtClean="0">
                <a:latin typeface="Arial" pitchFamily="34" charset="0"/>
                <a:cs typeface="Arial" pitchFamily="34" charset="0"/>
              </a:rPr>
              <a:t> - Suburban CCG;</a:t>
            </a:r>
            <a:br>
              <a:rPr lang="en-GB" sz="1400" dirty="0" smtClean="0">
                <a:latin typeface="Arial" pitchFamily="34" charset="0"/>
                <a:cs typeface="Arial" pitchFamily="34" charset="0"/>
              </a:rPr>
            </a:br>
            <a:r>
              <a:rPr lang="en-GB" sz="1400" dirty="0" smtClean="0">
                <a:latin typeface="Arial" pitchFamily="34" charset="0"/>
                <a:cs typeface="Arial" pitchFamily="34" charset="0"/>
              </a:rPr>
              <a:t> - Rural CCG.</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The results will show the cumulative and individual impact of the interventions on both quality and financial metrics.  This will allow readers to interrogate the appropriateness of individual interventions.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Should you wish to learn more on a particular intervention, a further information guide is available that contains case studies for these interventions but also additional interventions identified that have not yet been fully impact assessed.  Additional interventions have also been provided by Public Health England and we are grateful for these contributions.</a:t>
            </a:r>
            <a:br>
              <a:rPr lang="en-GB" sz="1400" dirty="0" smtClean="0">
                <a:latin typeface="Arial" pitchFamily="34" charset="0"/>
                <a:cs typeface="Arial" pitchFamily="34" charset="0"/>
              </a:rPr>
            </a:br>
            <a:endParaRPr lang="en-GB" sz="1400" dirty="0" smtClean="0">
              <a:latin typeface="Arial" pitchFamily="34" charset="0"/>
              <a:cs typeface="Arial" pitchFamily="34" charset="0"/>
            </a:endParaRPr>
          </a:p>
          <a:p>
            <a:pPr marL="457200" indent="-457200">
              <a:buClr>
                <a:schemeClr val="accent1"/>
              </a:buClr>
              <a:buFont typeface="+mj-lt"/>
              <a:buAutoNum type="arabicPeriod"/>
            </a:pPr>
            <a:r>
              <a:rPr lang="en-GB" sz="1400" dirty="0" smtClean="0">
                <a:latin typeface="Arial" pitchFamily="34" charset="0"/>
                <a:cs typeface="Arial" pitchFamily="34" charset="0"/>
              </a:rPr>
              <a:t>Additional resources are also available from NICE.</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provides support for the commissioning process by providing access to all its guidance and standards in a Pathway format: </a:t>
            </a:r>
            <a:r>
              <a:rPr lang="en-GB" sz="1400" dirty="0">
                <a:latin typeface="Arial" pitchFamily="34" charset="0"/>
                <a:cs typeface="Arial" pitchFamily="34" charset="0"/>
                <a:hlinkClick r:id="rId2"/>
              </a:rPr>
              <a:t>http://</a:t>
            </a:r>
            <a:r>
              <a:rPr lang="en-GB" sz="1400" dirty="0" smtClean="0">
                <a:latin typeface="Arial" pitchFamily="34" charset="0"/>
                <a:cs typeface="Arial" pitchFamily="34" charset="0"/>
                <a:hlinkClick r:id="rId2"/>
              </a:rPr>
              <a:t>pathways.nice.org.uk</a:t>
            </a:r>
            <a:r>
              <a:rPr lang="en-GB" sz="1400" dirty="0" smtClean="0">
                <a:latin typeface="Arial" pitchFamily="34" charset="0"/>
                <a:cs typeface="Arial" pitchFamily="34" charset="0"/>
              </a:rPr>
              <a:t>   </a:t>
            </a:r>
            <a:br>
              <a:rPr lang="en-GB" sz="1400" dirty="0" smtClean="0">
                <a:latin typeface="Arial" pitchFamily="34" charset="0"/>
                <a:cs typeface="Arial" pitchFamily="34" charset="0"/>
              </a:rPr>
            </a:br>
            <a:r>
              <a:rPr lang="en-GB" sz="1400" dirty="0" smtClean="0">
                <a:latin typeface="Arial" pitchFamily="34" charset="0"/>
                <a:cs typeface="Arial" pitchFamily="34" charset="0"/>
              </a:rPr>
              <a:t>NICE </a:t>
            </a:r>
            <a:r>
              <a:rPr lang="en-GB" sz="1400" dirty="0">
                <a:latin typeface="Arial" pitchFamily="34" charset="0"/>
                <a:cs typeface="Arial" pitchFamily="34" charset="0"/>
              </a:rPr>
              <a:t>also collates specific disinvestment suggestions from across the NHS, which are available at </a:t>
            </a:r>
            <a:r>
              <a:rPr lang="en-GB" sz="1400" dirty="0" smtClean="0">
                <a:latin typeface="Arial" pitchFamily="34" charset="0"/>
                <a:cs typeface="Arial" pitchFamily="34" charset="0"/>
                <a:hlinkClick r:id="rId3"/>
              </a:rPr>
              <a:t>www.evidence.nhs.uk/qipp</a:t>
            </a:r>
            <a:r>
              <a:rPr lang="en-GB" sz="1400" dirty="0" smtClean="0">
                <a:latin typeface="Arial" pitchFamily="34" charset="0"/>
                <a:cs typeface="Arial" pitchFamily="34" charset="0"/>
              </a:rPr>
              <a:t>. </a:t>
            </a:r>
          </a:p>
          <a:p>
            <a:pPr marL="457200" indent="-457200">
              <a:buClr>
                <a:schemeClr val="accent1"/>
              </a:buClr>
              <a:buFont typeface="+mj-lt"/>
              <a:buAutoNum type="arabicPeriod"/>
            </a:pP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34350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14</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Suburban results</a:t>
            </a:r>
            <a:endParaRPr lang="en-GB" dirty="0"/>
          </a:p>
        </p:txBody>
      </p:sp>
    </p:spTree>
    <p:extLst>
      <p:ext uri="{BB962C8B-B14F-4D97-AF65-F5344CB8AC3E}">
        <p14:creationId xmlns:p14="http://schemas.microsoft.com/office/powerpoint/2010/main" val="3761032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324386" y="5311502"/>
            <a:ext cx="2566407" cy="1389551"/>
          </a:xfrm>
          <a:prstGeom prst="rect">
            <a:avLst/>
          </a:prstGeom>
        </p:spPr>
        <p:style>
          <a:lnRef idx="0">
            <a:schemeClr val="accent2"/>
          </a:lnRef>
          <a:fillRef idx="3">
            <a:schemeClr val="accent2"/>
          </a:fillRef>
          <a:effectRef idx="3">
            <a:schemeClr val="accent2"/>
          </a:effectRef>
          <a:fontRef idx="minor">
            <a:schemeClr val="lt1"/>
          </a:fontRef>
        </p:style>
        <p:txBody>
          <a:bodyPr wrap="square" lIns="72000" tIns="36000" rIns="36000" bIns="0" rtlCol="0">
            <a:noAutofit/>
          </a:bodyPr>
          <a:lstStyle/>
          <a:p>
            <a:r>
              <a:rPr lang="en-GB" sz="1200" dirty="0" smtClean="0">
                <a:latin typeface="Arial" pitchFamily="34" charset="0"/>
                <a:cs typeface="Arial" pitchFamily="34" charset="0"/>
              </a:rPr>
              <a:t>If viewing this as a presentation, all questions that are underlined can be jumped to by clicking on </a:t>
            </a:r>
            <a:r>
              <a:rPr lang="en-GB" sz="1200" dirty="0">
                <a:latin typeface="Arial" pitchFamily="34" charset="0"/>
                <a:cs typeface="Arial" pitchFamily="34" charset="0"/>
              </a:rPr>
              <a:t>the question. To </a:t>
            </a:r>
            <a:r>
              <a:rPr lang="en-GB" sz="1200" b="1" dirty="0">
                <a:latin typeface="Arial" pitchFamily="34" charset="0"/>
                <a:cs typeface="Arial" pitchFamily="34" charset="0"/>
              </a:rPr>
              <a:t>return</a:t>
            </a:r>
            <a:r>
              <a:rPr lang="en-GB" sz="1200" dirty="0">
                <a:latin typeface="Arial" pitchFamily="34" charset="0"/>
                <a:cs typeface="Arial" pitchFamily="34" charset="0"/>
              </a:rPr>
              <a:t> to this page, please click on the icon below</a:t>
            </a:r>
          </a:p>
        </p:txBody>
      </p:sp>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27058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Navigation home</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15</a:t>
            </a:fld>
            <a:endParaRPr lang="en-GB">
              <a:solidFill>
                <a:prstClr val="black"/>
              </a:solidFill>
            </a:endParaRPr>
          </a:p>
        </p:txBody>
      </p:sp>
      <p:sp>
        <p:nvSpPr>
          <p:cNvPr id="13" name="Text Placeholder 3"/>
          <p:cNvSpPr>
            <a:spLocks noGrp="1"/>
          </p:cNvSpPr>
          <p:nvPr>
            <p:ph type="body" sz="quarter" idx="13"/>
          </p:nvPr>
        </p:nvSpPr>
        <p:spPr>
          <a:xfrm>
            <a:off x="338458" y="2259009"/>
            <a:ext cx="8499600" cy="3895555"/>
          </a:xfrm>
        </p:spPr>
        <p:txBody>
          <a:bodyPr/>
          <a:lstStyle/>
          <a:p>
            <a:pPr>
              <a:spcAft>
                <a:spcPts val="600"/>
              </a:spcAft>
            </a:pPr>
            <a:r>
              <a:rPr lang="en-GB" sz="1400" dirty="0" smtClean="0"/>
              <a:t>Show me results:</a:t>
            </a:r>
            <a:endParaRPr lang="en-GB" dirty="0" smtClean="0"/>
          </a:p>
          <a:p>
            <a:pPr marL="171450" indent="-171450">
              <a:buFont typeface="Arial" panose="020B0604020202020204" pitchFamily="34" charset="0"/>
              <a:buChar char="•"/>
            </a:pPr>
            <a:r>
              <a:rPr lang="en-GB" b="0" dirty="0" smtClean="0"/>
              <a:t>What impact do the interventions have on the seven outcome ambitions?</a:t>
            </a:r>
          </a:p>
          <a:p>
            <a:pPr marL="603450" lvl="1" indent="-171450">
              <a:lnSpc>
                <a:spcPts val="600"/>
              </a:lnSpc>
              <a:spcAft>
                <a:spcPts val="600"/>
              </a:spcAft>
            </a:pPr>
            <a:r>
              <a:rPr lang="en-GB" sz="1100" b="0" dirty="0" smtClean="0">
                <a:hlinkClick r:id="rId6" action="ppaction://hlinksldjump"/>
              </a:rPr>
              <a:t>What are the seven ambitions?</a:t>
            </a:r>
            <a:endParaRPr lang="en-GB" sz="1100" b="0" dirty="0" smtClean="0"/>
          </a:p>
          <a:p>
            <a:pPr marL="603450" lvl="1" indent="-171450">
              <a:lnSpc>
                <a:spcPts val="600"/>
              </a:lnSpc>
              <a:spcAft>
                <a:spcPts val="600"/>
              </a:spcAft>
            </a:pPr>
            <a:r>
              <a:rPr lang="en-GB" sz="1100" dirty="0" smtClean="0">
                <a:hlinkClick r:id="rId7" action="ppaction://hlinksldjump"/>
              </a:rPr>
              <a:t>What is the ambition “do nothing” baseline for 18/19?</a:t>
            </a:r>
            <a:endParaRPr lang="en-GB" sz="1100" b="0" dirty="0" smtClean="0"/>
          </a:p>
          <a:p>
            <a:pPr marL="603450" lvl="1" indent="-171450">
              <a:lnSpc>
                <a:spcPts val="600"/>
              </a:lnSpc>
              <a:spcAft>
                <a:spcPts val="600"/>
              </a:spcAft>
            </a:pPr>
            <a:r>
              <a:rPr lang="en-GB" sz="1100" b="0" dirty="0" smtClean="0">
                <a:hlinkClick r:id="rId8" action="ppaction://hlinksldjump"/>
              </a:rPr>
              <a:t>Which interventions impact which ambition</a:t>
            </a:r>
            <a:r>
              <a:rPr lang="en-GB" sz="1100" b="0" dirty="0" smtClean="0"/>
              <a:t>?</a:t>
            </a:r>
            <a:br>
              <a:rPr lang="en-GB" sz="1100" b="0" dirty="0" smtClean="0"/>
            </a:br>
            <a:endParaRPr lang="en-GB" sz="1100" b="0" dirty="0" smtClean="0"/>
          </a:p>
          <a:p>
            <a:pPr marL="171450" indent="-171450">
              <a:buFont typeface="Arial" panose="020B0604020202020204" pitchFamily="34" charset="0"/>
              <a:buChar char="•"/>
            </a:pPr>
            <a:r>
              <a:rPr lang="en-GB" b="0" dirty="0" smtClean="0"/>
              <a:t>What impact do the interventions have on the financial baseline?</a:t>
            </a:r>
          </a:p>
          <a:p>
            <a:pPr marL="603250" lvl="1" indent="-171450">
              <a:lnSpc>
                <a:spcPts val="600"/>
              </a:lnSpc>
              <a:spcAft>
                <a:spcPts val="600"/>
              </a:spcAft>
            </a:pPr>
            <a:r>
              <a:rPr lang="en-GB" sz="1100" dirty="0" smtClean="0">
                <a:hlinkClick r:id="rId7" action="ppaction://hlinksldjump"/>
              </a:rPr>
              <a:t>What is the financial “do nothing” baseline for 18/19?</a:t>
            </a:r>
            <a:endParaRPr lang="en-GB" sz="1100" dirty="0" smtClean="0"/>
          </a:p>
          <a:p>
            <a:pPr marL="603250" lvl="1" indent="-171450">
              <a:lnSpc>
                <a:spcPts val="600"/>
              </a:lnSpc>
              <a:spcAft>
                <a:spcPts val="600"/>
              </a:spcAft>
            </a:pPr>
            <a:r>
              <a:rPr lang="en-GB" sz="1100" dirty="0" smtClean="0">
                <a:hlinkClick r:id="rId9" action="ppaction://hlinksldjump"/>
              </a:rPr>
              <a:t>Which interventions have the biggest financial impact?</a:t>
            </a:r>
            <a:endParaRPr lang="en-GB" sz="1100" dirty="0" smtClean="0"/>
          </a:p>
          <a:p>
            <a:pPr marL="603250" lvl="1" indent="-171450">
              <a:lnSpc>
                <a:spcPts val="600"/>
              </a:lnSpc>
              <a:spcAft>
                <a:spcPts val="600"/>
              </a:spcAft>
            </a:pPr>
            <a:r>
              <a:rPr lang="en-GB" sz="1100" dirty="0" smtClean="0">
                <a:hlinkClick r:id="rId10" action="ppaction://hlinksldjump"/>
              </a:rPr>
              <a:t>What does the financial bridge chart look like</a:t>
            </a:r>
            <a:r>
              <a:rPr lang="en-GB" sz="1100" dirty="0" smtClean="0"/>
              <a:t>?</a:t>
            </a:r>
            <a:r>
              <a:rPr lang="en-GB" sz="1100" dirty="0"/>
              <a:t/>
            </a:r>
            <a:br>
              <a:rPr lang="en-GB" sz="1100" dirty="0"/>
            </a:br>
            <a:endParaRPr lang="en-GB" sz="1100" dirty="0"/>
          </a:p>
          <a:p>
            <a:pPr marL="171450" indent="-171450">
              <a:buFont typeface="Arial" panose="020B0604020202020204" pitchFamily="34" charset="0"/>
              <a:buChar char="•"/>
            </a:pPr>
            <a:r>
              <a:rPr lang="en-GB" b="0" dirty="0" smtClean="0"/>
              <a:t>What impact is there on activity across the provider setting?</a:t>
            </a:r>
            <a:endParaRPr lang="en-GB" b="0" dirty="0"/>
          </a:p>
          <a:p>
            <a:pPr marL="603250" lvl="1" indent="-171450">
              <a:lnSpc>
                <a:spcPts val="600"/>
              </a:lnSpc>
              <a:spcAft>
                <a:spcPts val="600"/>
              </a:spcAft>
            </a:pPr>
            <a:r>
              <a:rPr lang="en-GB" sz="1100" dirty="0" smtClean="0">
                <a:hlinkClick r:id="rId11" action="ppaction://hlinksldjump"/>
              </a:rPr>
              <a:t>If fully implemented, how would activity change?</a:t>
            </a:r>
            <a:r>
              <a:rPr lang="en-GB" sz="1100" dirty="0" smtClean="0"/>
              <a:t/>
            </a:r>
            <a:br>
              <a:rPr lang="en-GB" sz="1100" dirty="0" smtClean="0"/>
            </a:br>
            <a:endParaRPr lang="en-GB" sz="300" dirty="0"/>
          </a:p>
          <a:p>
            <a:pPr marL="171450" indent="-171450">
              <a:buFont typeface="Arial" panose="020B0604020202020204" pitchFamily="34" charset="0"/>
              <a:buChar char="•"/>
            </a:pPr>
            <a:r>
              <a:rPr lang="en-GB" b="0" dirty="0" smtClean="0"/>
              <a:t>How difficult is it to implement these interventions?</a:t>
            </a:r>
            <a:endParaRPr lang="en-GB" b="0" dirty="0"/>
          </a:p>
          <a:p>
            <a:pPr marL="603250" lvl="1" indent="-171450">
              <a:lnSpc>
                <a:spcPct val="100000"/>
              </a:lnSpc>
            </a:pPr>
            <a:r>
              <a:rPr lang="en-GB" sz="1100" dirty="0" smtClean="0">
                <a:hlinkClick r:id="rId12" action="ppaction://hlinksldjump"/>
              </a:rPr>
              <a:t>How deliverable are the interventions?</a:t>
            </a:r>
            <a:r>
              <a:rPr lang="en-GB" sz="1200" dirty="0" smtClean="0"/>
              <a:t/>
            </a:r>
            <a:br>
              <a:rPr lang="en-GB" sz="1200" dirty="0" smtClean="0"/>
            </a:br>
            <a:endParaRPr lang="en-GB" sz="400" dirty="0" smtClean="0"/>
          </a:p>
        </p:txBody>
      </p:sp>
      <p:sp>
        <p:nvSpPr>
          <p:cNvPr id="18" name="Text Placeholder 3"/>
          <p:cNvSpPr txBox="1">
            <a:spLocks/>
          </p:cNvSpPr>
          <p:nvPr/>
        </p:nvSpPr>
        <p:spPr>
          <a:xfrm>
            <a:off x="338458" y="989573"/>
            <a:ext cx="8499600" cy="1248676"/>
          </a:xfrm>
          <a:prstGeom prst="rect">
            <a:avLst/>
          </a:prstGeom>
        </p:spPr>
        <p:txBody>
          <a:bodyPr vert="horz" wrap="square" lIns="90000" tIns="46800" rIns="90000" bIns="46800" rtlCol="0" anchor="t" anchorCtr="0">
            <a:spAutoFit/>
          </a:bodyPr>
          <a:lstStyle>
            <a:lvl1pPr marL="0" indent="0" algn="l" defTabSz="216000" rtl="0" eaLnBrk="1" latinLnBrk="0" hangingPunct="1">
              <a:lnSpc>
                <a:spcPct val="100000"/>
              </a:lnSpc>
              <a:spcBef>
                <a:spcPts val="0"/>
              </a:spcBef>
              <a:buClr>
                <a:schemeClr val="accent1"/>
              </a:buClr>
              <a:buFont typeface="Arial" pitchFamily="34" charset="0"/>
              <a:buNone/>
              <a:defRPr lang="en-US" sz="1200" b="1" kern="1200" dirty="0" smtClean="0">
                <a:solidFill>
                  <a:schemeClr val="tx1"/>
                </a:solidFill>
                <a:latin typeface="+mn-lt"/>
                <a:ea typeface="+mn-ea"/>
                <a:cs typeface="+mn-cs"/>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400" dirty="0" smtClean="0"/>
              <a:t>Show me what a Suburban CCG means:</a:t>
            </a:r>
            <a:endParaRPr lang="en-GB" dirty="0" smtClean="0"/>
          </a:p>
          <a:p>
            <a:pPr marL="285750" indent="-285750">
              <a:buFont typeface="Arial" pitchFamily="34" charset="0"/>
              <a:buChar char="•"/>
            </a:pPr>
            <a:r>
              <a:rPr lang="en-GB" b="0" dirty="0" smtClean="0">
                <a:hlinkClick r:id="rId13" action="ppaction://hlinksldjump"/>
              </a:rPr>
              <a:t>What demographics were used?</a:t>
            </a:r>
            <a:endParaRPr lang="en-GB" b="0" dirty="0" smtClean="0"/>
          </a:p>
          <a:p>
            <a:pPr marL="603450" lvl="1" indent="-171450">
              <a:lnSpc>
                <a:spcPct val="100000"/>
              </a:lnSpc>
            </a:pPr>
            <a:r>
              <a:rPr lang="en-GB" sz="1100" dirty="0" smtClean="0">
                <a:hlinkClick r:id="rId14" action="ppaction://hlinksldjump"/>
              </a:rPr>
              <a:t>What does the age profile look like?</a:t>
            </a:r>
            <a:endParaRPr lang="en-GB" sz="1100" dirty="0" smtClean="0"/>
          </a:p>
          <a:p>
            <a:pPr marL="603450" lvl="1" indent="-171450">
              <a:lnSpc>
                <a:spcPct val="100000"/>
              </a:lnSpc>
            </a:pPr>
            <a:r>
              <a:rPr lang="en-GB" sz="1100" dirty="0" smtClean="0">
                <a:hlinkClick r:id="rId15" action="ppaction://hlinksldjump"/>
              </a:rPr>
              <a:t>What difference in disease prevalence is there?</a:t>
            </a:r>
            <a:endParaRPr lang="en-GB" sz="1200" dirty="0"/>
          </a:p>
        </p:txBody>
      </p:sp>
      <p:sp>
        <p:nvSpPr>
          <p:cNvPr id="22" name="Action Button: Return 21">
            <a:hlinkClick r:id="rId16" action="ppaction://hlinksldjump" highlightClick="1"/>
          </p:cNvPr>
          <p:cNvSpPr/>
          <p:nvPr/>
        </p:nvSpPr>
        <p:spPr>
          <a:xfrm>
            <a:off x="7879403" y="6421273"/>
            <a:ext cx="901791" cy="27977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593839" y="1613911"/>
            <a:ext cx="1252182"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the methodology</a:t>
            </a:r>
            <a:r>
              <a:rPr lang="en-GB" sz="1100" dirty="0"/>
              <a:t>:</a:t>
            </a:r>
          </a:p>
          <a:p>
            <a:r>
              <a:rPr lang="en-GB" sz="1100" dirty="0" smtClean="0"/>
              <a:t>A pack explaining the methodology is available.  It is called Any town methodology module.</a:t>
            </a:r>
            <a:endParaRPr lang="en-GB" sz="1100" dirty="0"/>
          </a:p>
        </p:txBody>
      </p:sp>
      <p:sp>
        <p:nvSpPr>
          <p:cNvPr id="24" name="Rectangle 23"/>
          <p:cNvSpPr/>
          <p:nvPr/>
        </p:nvSpPr>
        <p:spPr>
          <a:xfrm>
            <a:off x="7593839" y="3300036"/>
            <a:ext cx="1252182" cy="19543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t>Show me </a:t>
            </a:r>
            <a:r>
              <a:rPr lang="en-GB" sz="1100" b="1" dirty="0" smtClean="0"/>
              <a:t>where I can find more:</a:t>
            </a:r>
            <a:endParaRPr lang="en-GB" sz="1100" dirty="0"/>
          </a:p>
          <a:p>
            <a:r>
              <a:rPr lang="en-GB" sz="1100" dirty="0" smtClean="0"/>
              <a:t>A separate pack providing details of the case studies used further information is available.  It is called Further Information.</a:t>
            </a:r>
            <a:endParaRPr lang="en-GB" sz="1100" dirty="0"/>
          </a:p>
        </p:txBody>
      </p:sp>
      <p:grpSp>
        <p:nvGrpSpPr>
          <p:cNvPr id="25" name="Group 24"/>
          <p:cNvGrpSpPr/>
          <p:nvPr/>
        </p:nvGrpSpPr>
        <p:grpSpPr>
          <a:xfrm>
            <a:off x="5396550" y="589398"/>
            <a:ext cx="1649099" cy="295491"/>
            <a:chOff x="5970266" y="579280"/>
            <a:chExt cx="1649099" cy="295491"/>
          </a:xfrm>
        </p:grpSpPr>
        <p:sp>
          <p:nvSpPr>
            <p:cNvPr id="26" name="TextBox 25"/>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27" name="Picture 37" descr="\\Cagmasrv1\sso$\Gestion_Deloitte\Global_Brand\- Templates\Icons\Iconography Deloitte\Icon_House_LGreen.png"/>
            <p:cNvPicPr>
              <a:picLocks noChangeAspect="1" noChangeArrowheads="1"/>
            </p:cNvPicPr>
            <p:nvPr/>
          </p:nvPicPr>
          <p:blipFill>
            <a:blip r:embed="rId17"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066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16</a:t>
            </a:fld>
            <a:endParaRPr lang="en-US" dirty="0">
              <a:solidFill>
                <a:srgbClr val="72C7E7"/>
              </a:solidFill>
            </a:endParaRPr>
          </a:p>
        </p:txBody>
      </p:sp>
      <p:sp>
        <p:nvSpPr>
          <p:cNvPr id="3" name="Title 2"/>
          <p:cNvSpPr>
            <a:spLocks noGrp="1"/>
          </p:cNvSpPr>
          <p:nvPr>
            <p:ph type="ctrTitle"/>
          </p:nvPr>
        </p:nvSpPr>
        <p:spPr>
          <a:xfrm>
            <a:off x="462901" y="1956761"/>
            <a:ext cx="7152549" cy="1016800"/>
          </a:xfrm>
        </p:spPr>
        <p:txBody>
          <a:bodyPr/>
          <a:lstStyle/>
          <a:p>
            <a:r>
              <a:rPr lang="en-GB" dirty="0" smtClean="0"/>
              <a:t>How representative is the suburban scenario?</a:t>
            </a:r>
            <a:endParaRPr lang="en-GB" dirty="0"/>
          </a:p>
        </p:txBody>
      </p:sp>
    </p:spTree>
    <p:extLst>
      <p:ext uri="{BB962C8B-B14F-4D97-AF65-F5344CB8AC3E}">
        <p14:creationId xmlns:p14="http://schemas.microsoft.com/office/powerpoint/2010/main" val="389917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767852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4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Demographic </a:t>
            </a:r>
            <a:r>
              <a:rPr lang="en-GB" dirty="0"/>
              <a:t>comparison</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17</a:t>
            </a:fld>
            <a:endParaRPr lang="en-GB">
              <a:solidFill>
                <a:prstClr val="black"/>
              </a:solidFill>
            </a:endParaRPr>
          </a:p>
        </p:txBody>
      </p:sp>
      <p:sp>
        <p:nvSpPr>
          <p:cNvPr id="3" name="Text Placeholder 2"/>
          <p:cNvSpPr>
            <a:spLocks noGrp="1"/>
          </p:cNvSpPr>
          <p:nvPr>
            <p:ph type="body" sz="quarter" idx="13"/>
          </p:nvPr>
        </p:nvSpPr>
        <p:spPr>
          <a:xfrm>
            <a:off x="358774" y="1243308"/>
            <a:ext cx="8499600" cy="463846"/>
          </a:xfrm>
        </p:spPr>
        <p:txBody>
          <a:bodyPr/>
          <a:lstStyle/>
          <a:p>
            <a:r>
              <a:rPr lang="en-GB" dirty="0"/>
              <a:t>The </a:t>
            </a:r>
            <a:r>
              <a:rPr lang="en-GB" dirty="0" smtClean="0"/>
              <a:t>Any town Suburban health system </a:t>
            </a:r>
            <a:r>
              <a:rPr lang="en-GB" dirty="0"/>
              <a:t>is broadly representative of an average </a:t>
            </a:r>
            <a:r>
              <a:rPr lang="en-GB" dirty="0" smtClean="0"/>
              <a:t>suburban health economy. </a:t>
            </a:r>
            <a:r>
              <a:rPr lang="en-GB" dirty="0"/>
              <a:t>Where there are slight differences, the interventions will be correspondingly biased towards this demographic </a:t>
            </a:r>
            <a:r>
              <a:rPr lang="en-GB" dirty="0" smtClean="0"/>
              <a:t>make-up.</a:t>
            </a:r>
            <a:endParaRPr lang="en-GB" dirty="0"/>
          </a:p>
        </p:txBody>
      </p:sp>
      <p:sp>
        <p:nvSpPr>
          <p:cNvPr id="105" name="Rectangle 104"/>
          <p:cNvSpPr/>
          <p:nvPr/>
        </p:nvSpPr>
        <p:spPr>
          <a:xfrm>
            <a:off x="1578559" y="2518795"/>
            <a:ext cx="3887092" cy="320750"/>
          </a:xfrm>
          <a:prstGeom prst="rect">
            <a:avLst/>
          </a:prstGeom>
        </p:spPr>
        <p:txBody>
          <a:bodyPr wrap="square" lIns="104287" tIns="52144" rIns="104287" bIns="52144">
            <a:spAutoFit/>
          </a:bodyPr>
          <a:lstStyle/>
          <a:p>
            <a:pPr defTabSz="1042872"/>
            <a:r>
              <a:rPr lang="en-GB" sz="1400" dirty="0" smtClean="0"/>
              <a:t>Same age demographic</a:t>
            </a:r>
          </a:p>
        </p:txBody>
      </p:sp>
      <p:sp>
        <p:nvSpPr>
          <p:cNvPr id="106" name="Rectangle 105"/>
          <p:cNvSpPr/>
          <p:nvPr/>
        </p:nvSpPr>
        <p:spPr>
          <a:xfrm>
            <a:off x="1578559" y="3573016"/>
            <a:ext cx="3887092" cy="320750"/>
          </a:xfrm>
          <a:prstGeom prst="rect">
            <a:avLst/>
          </a:prstGeom>
        </p:spPr>
        <p:txBody>
          <a:bodyPr wrap="square" lIns="104287" tIns="52144" rIns="104287" bIns="52144">
            <a:spAutoFit/>
          </a:bodyPr>
          <a:lstStyle/>
          <a:p>
            <a:pPr defTabSz="1042872"/>
            <a:r>
              <a:rPr lang="en-GB" sz="1400" dirty="0" smtClean="0"/>
              <a:t>Higher prevalence of LTCs</a:t>
            </a:r>
          </a:p>
        </p:txBody>
      </p:sp>
      <p:sp>
        <p:nvSpPr>
          <p:cNvPr id="39" name="Rectangle 38"/>
          <p:cNvSpPr/>
          <p:nvPr/>
        </p:nvSpPr>
        <p:spPr>
          <a:xfrm>
            <a:off x="1578559" y="4676980"/>
            <a:ext cx="3887092" cy="320750"/>
          </a:xfrm>
          <a:prstGeom prst="rect">
            <a:avLst/>
          </a:prstGeom>
        </p:spPr>
        <p:txBody>
          <a:bodyPr wrap="square" lIns="104287" tIns="52144" rIns="104287" bIns="52144">
            <a:spAutoFit/>
          </a:bodyPr>
          <a:lstStyle/>
          <a:p>
            <a:pPr defTabSz="1042872"/>
            <a:r>
              <a:rPr lang="en-GB" sz="1400" dirty="0" smtClean="0"/>
              <a:t>Higher levels of deprivation</a:t>
            </a:r>
          </a:p>
        </p:txBody>
      </p:sp>
      <p:pic>
        <p:nvPicPr>
          <p:cNvPr id="20" name="Picture 19" descr="\\Cagmasrv1\sso$\Gestion_Deloitte\Global_Brand\- Templates\Icons\Iconography Deloitte\Icon_People_grou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2443269"/>
            <a:ext cx="673683" cy="6256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gmasrv1\sso$\Gestion_Deloitte\Global_Brand\- Templates\Icons\Iconography Deloitte\Icon_Stethoscope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341" y="3440685"/>
            <a:ext cx="550136" cy="625691"/>
          </a:xfrm>
          <a:prstGeom prst="rect">
            <a:avLst/>
          </a:prstGeom>
          <a:noFill/>
          <a:extLst>
            <a:ext uri="{909E8E84-426E-40DD-AFC4-6F175D3DCCD1}">
              <a14:hiddenFill xmlns:a14="http://schemas.microsoft.com/office/drawing/2010/main">
                <a:solidFill>
                  <a:srgbClr val="FFFFFF"/>
                </a:solidFill>
              </a14:hiddenFill>
            </a:ext>
          </a:extLst>
        </p:spPr>
      </p:pic>
      <p:sp>
        <p:nvSpPr>
          <p:cNvPr id="6" name="Chevron 5"/>
          <p:cNvSpPr/>
          <p:nvPr/>
        </p:nvSpPr>
        <p:spPr>
          <a:xfrm>
            <a:off x="4499992" y="2844822"/>
            <a:ext cx="1008112" cy="1745266"/>
          </a:xfrm>
          <a:prstGeom prst="chevron">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9" name="Rectangle 8"/>
          <p:cNvSpPr/>
          <p:nvPr/>
        </p:nvSpPr>
        <p:spPr>
          <a:xfrm>
            <a:off x="5850718" y="2175910"/>
            <a:ext cx="2664295" cy="3092833"/>
          </a:xfrm>
          <a:prstGeom prst="rect">
            <a:avLst/>
          </a:prstGeom>
          <a:solidFill>
            <a:schemeClr val="bg1"/>
          </a:solidFill>
          <a:ln>
            <a:solidFill>
              <a:srgbClr val="00ADC6"/>
            </a:solidFill>
          </a:ln>
          <a:effectLst>
            <a:innerShdw blurRad="63500" dist="50800" dir="2700000">
              <a:prstClr val="black">
                <a:alpha val="50000"/>
              </a:prstClr>
            </a:innerShdw>
          </a:effectLst>
        </p:spPr>
        <p:txBody>
          <a:bodyPr vert="horz" lIns="180000" tIns="0" rIns="180000" bIns="0" rtlCol="0" anchor="ctr" anchorCtr="0">
            <a:noAutofit/>
          </a:bodyPr>
          <a:lstStyle/>
          <a:p>
            <a:pPr marL="266700" indent="-177800">
              <a:spcBef>
                <a:spcPct val="0"/>
              </a:spcBef>
              <a:spcAft>
                <a:spcPts val="600"/>
              </a:spcAft>
              <a:buFont typeface="Arial" pitchFamily="34" charset="0"/>
              <a:buChar char="•"/>
            </a:pPr>
            <a:endParaRPr lang="en-GB" sz="1400">
              <a:solidFill>
                <a:prstClr val="black"/>
              </a:solidFill>
              <a:cs typeface="Arial" pitchFamily="34" charset="0"/>
            </a:endParaRPr>
          </a:p>
        </p:txBody>
      </p:sp>
      <p:sp>
        <p:nvSpPr>
          <p:cNvPr id="8" name="Rectangle 7"/>
          <p:cNvSpPr/>
          <p:nvPr/>
        </p:nvSpPr>
        <p:spPr>
          <a:xfrm>
            <a:off x="5977307" y="2268936"/>
            <a:ext cx="2411116" cy="3108543"/>
          </a:xfrm>
          <a:prstGeom prst="rect">
            <a:avLst/>
          </a:prstGeom>
        </p:spPr>
        <p:txBody>
          <a:bodyPr wrap="square">
            <a:spAutoFit/>
          </a:bodyPr>
          <a:lstStyle/>
          <a:p>
            <a:pPr algn="just">
              <a:tabLst>
                <a:tab pos="0" algn="l"/>
              </a:tabLst>
            </a:pPr>
            <a:r>
              <a:rPr lang="en-GB" sz="1400" dirty="0">
                <a:solidFill>
                  <a:prstClr val="black"/>
                </a:solidFill>
                <a:cs typeface="Arial" pitchFamily="34" charset="0"/>
              </a:rPr>
              <a:t>These factors will impact which suite of interventions will have the </a:t>
            </a:r>
            <a:r>
              <a:rPr lang="en-GB" sz="1400" b="1" dirty="0">
                <a:solidFill>
                  <a:prstClr val="black"/>
                </a:solidFill>
                <a:cs typeface="Arial" pitchFamily="34" charset="0"/>
              </a:rPr>
              <a:t>largest impact </a:t>
            </a:r>
            <a:r>
              <a:rPr lang="en-GB" sz="1400" dirty="0">
                <a:solidFill>
                  <a:prstClr val="black"/>
                </a:solidFill>
                <a:cs typeface="Arial" pitchFamily="34" charset="0"/>
              </a:rPr>
              <a:t>on the </a:t>
            </a:r>
            <a:r>
              <a:rPr lang="en-GB" sz="1400" dirty="0" smtClean="0">
                <a:solidFill>
                  <a:prstClr val="black"/>
                </a:solidFill>
                <a:cs typeface="Arial" pitchFamily="34" charset="0"/>
              </a:rPr>
              <a:t>Any town suburban system. </a:t>
            </a:r>
          </a:p>
          <a:p>
            <a:pPr algn="just"/>
            <a:endParaRPr lang="en-GB" sz="1400" dirty="0">
              <a:solidFill>
                <a:prstClr val="black"/>
              </a:solidFill>
              <a:cs typeface="Arial" pitchFamily="34" charset="0"/>
            </a:endParaRPr>
          </a:p>
          <a:p>
            <a:pPr algn="just"/>
            <a:r>
              <a:rPr lang="en-GB" sz="1400" dirty="0" smtClean="0">
                <a:solidFill>
                  <a:prstClr val="black"/>
                </a:solidFill>
                <a:cs typeface="Arial" pitchFamily="34" charset="0"/>
              </a:rPr>
              <a:t>Interventions </a:t>
            </a:r>
            <a:r>
              <a:rPr lang="en-GB" sz="1400" dirty="0">
                <a:solidFill>
                  <a:prstClr val="black"/>
                </a:solidFill>
                <a:cs typeface="Arial" pitchFamily="34" charset="0"/>
              </a:rPr>
              <a:t>focusing on </a:t>
            </a:r>
            <a:r>
              <a:rPr lang="en-GB" sz="1400" dirty="0" smtClean="0">
                <a:solidFill>
                  <a:prstClr val="black"/>
                </a:solidFill>
                <a:cs typeface="Arial" pitchFamily="34" charset="0"/>
              </a:rPr>
              <a:t>patients with LTCs could have </a:t>
            </a:r>
            <a:r>
              <a:rPr lang="en-GB" sz="1400" b="1" dirty="0" smtClean="0">
                <a:solidFill>
                  <a:prstClr val="black"/>
                </a:solidFill>
                <a:cs typeface="Arial" pitchFamily="34" charset="0"/>
              </a:rPr>
              <a:t>more of an impact </a:t>
            </a:r>
            <a:r>
              <a:rPr lang="en-GB" sz="1400" dirty="0" smtClean="0">
                <a:solidFill>
                  <a:prstClr val="black"/>
                </a:solidFill>
                <a:cs typeface="Arial" pitchFamily="34" charset="0"/>
              </a:rPr>
              <a:t>here</a:t>
            </a:r>
            <a:r>
              <a:rPr lang="en-GB" sz="1400" dirty="0">
                <a:solidFill>
                  <a:prstClr val="black"/>
                </a:solidFill>
                <a:cs typeface="Arial" pitchFamily="34" charset="0"/>
              </a:rPr>
              <a:t>. CCGs must also consider the effect of </a:t>
            </a:r>
            <a:r>
              <a:rPr lang="en-GB" sz="1400" b="1" dirty="0">
                <a:solidFill>
                  <a:prstClr val="black"/>
                </a:solidFill>
                <a:cs typeface="Arial" pitchFamily="34" charset="0"/>
              </a:rPr>
              <a:t>service utilisation</a:t>
            </a:r>
            <a:r>
              <a:rPr lang="en-GB" sz="1400" dirty="0">
                <a:solidFill>
                  <a:prstClr val="black"/>
                </a:solidFill>
                <a:cs typeface="Arial" pitchFamily="34" charset="0"/>
              </a:rPr>
              <a:t> across various settings of care.</a:t>
            </a:r>
          </a:p>
          <a:p>
            <a:pPr algn="just"/>
            <a:endParaRPr lang="en-GB" sz="1400" dirty="0">
              <a:solidFill>
                <a:prstClr val="black"/>
              </a:solidFill>
              <a:cs typeface="Arial" pitchFamily="34" charset="0"/>
            </a:endParaRPr>
          </a:p>
        </p:txBody>
      </p:sp>
      <p:sp>
        <p:nvSpPr>
          <p:cNvPr id="23" name="Action Button: Return 22">
            <a:hlinkClick r:id="rId10"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630058" y="5285017"/>
            <a:ext cx="3884956" cy="184666"/>
          </a:xfrm>
          <a:prstGeom prst="rect">
            <a:avLst/>
          </a:prstGeom>
          <a:noFill/>
        </p:spPr>
        <p:txBody>
          <a:bodyPr wrap="square" lIns="0" tIns="0" rIns="0" bIns="0" rtlCol="0">
            <a:spAutoFit/>
          </a:bodyPr>
          <a:lstStyle/>
          <a:p>
            <a:pPr algn="r"/>
            <a:r>
              <a:rPr lang="en-GB" sz="1200" dirty="0" smtClean="0">
                <a:latin typeface="Arial" pitchFamily="34" charset="0"/>
                <a:cs typeface="Arial" pitchFamily="34" charset="0"/>
              </a:rPr>
              <a:t>In comparison to the weighted average suburban CCG. </a:t>
            </a:r>
            <a:endParaRPr lang="en-GB" sz="1200" dirty="0">
              <a:latin typeface="Arial" pitchFamily="34" charset="0"/>
              <a:cs typeface="Arial" pitchFamily="34" charset="0"/>
            </a:endParaRPr>
          </a:p>
        </p:txBody>
      </p:sp>
      <p:pic>
        <p:nvPicPr>
          <p:cNvPr id="24" name="Picture 2" descr="image0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672" y="4495086"/>
            <a:ext cx="297473" cy="72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5396550" y="589398"/>
            <a:ext cx="1649099" cy="295491"/>
            <a:chOff x="5970266" y="579280"/>
            <a:chExt cx="1649099" cy="295491"/>
          </a:xfrm>
        </p:grpSpPr>
        <p:sp>
          <p:nvSpPr>
            <p:cNvPr id="34" name="TextBox 33"/>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35" name="Picture 37" descr="\\Cagmasrv1\sso$\Gestion_Deloitte\Global_Brand\- Templates\Icons\Iconography Deloitte\Icon_House_LGreen.png"/>
            <p:cNvPicPr>
              <a:picLocks noChangeAspect="1" noChangeArrowheads="1"/>
            </p:cNvPicPr>
            <p:nvPr/>
          </p:nvPicPr>
          <p:blipFill>
            <a:blip r:embed="rId12"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8942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92191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58"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age profile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18</a:t>
            </a:fld>
            <a:endParaRPr lang="en-GB">
              <a:solidFill>
                <a:prstClr val="black"/>
              </a:solidFill>
            </a:endParaRPr>
          </a:p>
        </p:txBody>
      </p:sp>
      <p:sp>
        <p:nvSpPr>
          <p:cNvPr id="20" name="Text Placeholder 19"/>
          <p:cNvSpPr>
            <a:spLocks noGrp="1"/>
          </p:cNvSpPr>
          <p:nvPr>
            <p:ph type="body" sz="quarter" idx="13"/>
          </p:nvPr>
        </p:nvSpPr>
        <p:spPr>
          <a:xfrm>
            <a:off x="358774" y="1243308"/>
            <a:ext cx="8499600" cy="833178"/>
          </a:xfrm>
        </p:spPr>
        <p:txBody>
          <a:bodyPr/>
          <a:lstStyle/>
          <a:p>
            <a:r>
              <a:rPr lang="en-GB" b="0" dirty="0"/>
              <a:t>The </a:t>
            </a:r>
            <a:r>
              <a:rPr lang="en-GB" b="0" dirty="0" smtClean="0"/>
              <a:t>Any town suburban system </a:t>
            </a:r>
            <a:r>
              <a:rPr lang="en-GB" b="0" dirty="0"/>
              <a:t>has </a:t>
            </a:r>
            <a:r>
              <a:rPr lang="en-GB" b="0" dirty="0" smtClean="0"/>
              <a:t>an age demographic very similar to </a:t>
            </a:r>
            <a:r>
              <a:rPr lang="en-GB" b="0" dirty="0"/>
              <a:t>the weighted average </a:t>
            </a:r>
            <a:r>
              <a:rPr lang="en-GB" b="0" dirty="0" smtClean="0"/>
              <a:t>suburban CCG</a:t>
            </a:r>
            <a:r>
              <a:rPr lang="en-GB" b="0" dirty="0"/>
              <a:t>. </a:t>
            </a:r>
            <a:r>
              <a:rPr lang="en-GB" b="0" dirty="0" smtClean="0"/>
              <a:t>Interventions focusing on </a:t>
            </a:r>
            <a:r>
              <a:rPr lang="en-GB" b="0" dirty="0"/>
              <a:t>the frail elderly </a:t>
            </a:r>
            <a:r>
              <a:rPr lang="en-GB" b="0" dirty="0" smtClean="0"/>
              <a:t>will have a similar impact </a:t>
            </a:r>
            <a:r>
              <a:rPr lang="en-GB" b="0" dirty="0"/>
              <a:t>here compared to </a:t>
            </a:r>
            <a:r>
              <a:rPr lang="en-GB" b="0" dirty="0" smtClean="0"/>
              <a:t>locations </a:t>
            </a:r>
            <a:r>
              <a:rPr lang="en-GB" b="0" dirty="0"/>
              <a:t>with an older demographic. However, the impact of other factors (e.g., per capita service usage) will modulate the effect of demographics alone.</a:t>
            </a:r>
          </a:p>
          <a:p>
            <a:endParaRPr lang="en-GB" b="0" dirty="0"/>
          </a:p>
        </p:txBody>
      </p:sp>
      <p:graphicFrame>
        <p:nvGraphicFramePr>
          <p:cNvPr id="18" name="Object 17"/>
          <p:cNvGraphicFramePr>
            <a:graphicFrameLocks/>
          </p:cNvGraphicFramePr>
          <p:nvPr>
            <p:custDataLst>
              <p:tags r:id="rId4"/>
            </p:custDataLst>
            <p:extLst>
              <p:ext uri="{D42A27DB-BD31-4B8C-83A1-F6EECF244321}">
                <p14:modId xmlns:p14="http://schemas.microsoft.com/office/powerpoint/2010/main" val="1997922341"/>
              </p:ext>
            </p:extLst>
          </p:nvPr>
        </p:nvGraphicFramePr>
        <p:xfrm>
          <a:off x="990601" y="2971800"/>
          <a:ext cx="2743139" cy="3228945"/>
        </p:xfrm>
        <a:graphic>
          <a:graphicData uri="http://schemas.openxmlformats.org/presentationml/2006/ole">
            <mc:AlternateContent xmlns:mc="http://schemas.openxmlformats.org/markup-compatibility/2006">
              <mc:Choice xmlns:v="urn:schemas-microsoft-com:vml" Requires="v">
                <p:oleObj spid="_x0000_s72959" name="Chart" r:id="rId21" imgW="2743139" imgH="3228945" progId="MSGraph.Chart.8">
                  <p:embed followColorScheme="full"/>
                </p:oleObj>
              </mc:Choice>
              <mc:Fallback>
                <p:oleObj name="Chart" r:id="rId21" imgW="2743139" imgH="3228945" progId="MSGraph.Chart.8">
                  <p:embed followColorScheme="full"/>
                  <p:pic>
                    <p:nvPicPr>
                      <p:cNvPr id="0" name=""/>
                      <p:cNvPicPr/>
                      <p:nvPr/>
                    </p:nvPicPr>
                    <p:blipFill>
                      <a:blip r:embed="rId22"/>
                      <a:stretch>
                        <a:fillRect/>
                      </a:stretch>
                    </p:blipFill>
                    <p:spPr>
                      <a:xfrm>
                        <a:off x="990601" y="2971800"/>
                        <a:ext cx="2743139" cy="3228945"/>
                      </a:xfrm>
                      <a:prstGeom prst="rect">
                        <a:avLst/>
                      </a:prstGeom>
                    </p:spPr>
                  </p:pic>
                </p:oleObj>
              </mc:Fallback>
            </mc:AlternateContent>
          </a:graphicData>
        </a:graphic>
      </p:graphicFrame>
      <p:sp>
        <p:nvSpPr>
          <p:cNvPr id="54" name="Rectangle 53"/>
          <p:cNvSpPr/>
          <p:nvPr>
            <p:custDataLst>
              <p:tags r:id="rId5"/>
            </p:custDataLst>
          </p:nvPr>
        </p:nvSpPr>
        <p:spPr bwMode="gray">
          <a:xfrm>
            <a:off x="696913" y="3035300"/>
            <a:ext cx="3476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AD234F4-BD9F-4F76-BE09-54E8C2A87E81}" type="datetime'''''''''10''0''''''''.''''0''''''''''''''''''''%'''''''''">
              <a:rPr lang="en-US" sz="800">
                <a:solidFill>
                  <a:prstClr val="black"/>
                </a:solidFill>
                <a:cs typeface="Arial"/>
                <a:sym typeface="Arial"/>
              </a:rPr>
              <a:pPr algn="r">
                <a:spcBef>
                  <a:spcPct val="0"/>
                </a:spcBef>
                <a:spcAft>
                  <a:spcPct val="0"/>
                </a:spcAft>
              </a:pPr>
              <a:t>100.0%</a:t>
            </a:fld>
            <a:endParaRPr lang="en-GB" sz="800">
              <a:solidFill>
                <a:prstClr val="black"/>
              </a:solidFill>
              <a:cs typeface="Arial"/>
              <a:sym typeface="Arial"/>
            </a:endParaRPr>
          </a:p>
        </p:txBody>
      </p:sp>
      <p:sp>
        <p:nvSpPr>
          <p:cNvPr id="12" name="Rectangle 11"/>
          <p:cNvSpPr/>
          <p:nvPr>
            <p:custDataLst>
              <p:tags r:id="rId6"/>
            </p:custDataLst>
          </p:nvPr>
        </p:nvSpPr>
        <p:spPr bwMode="gray">
          <a:xfrm>
            <a:off x="754063" y="377825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675B315-446C-44FE-A1D3-135D45AE8855}" type="datetime'''7''''''''''''''''''''''''5''''''.''0''''%'''''''">
              <a:rPr lang="en-US" sz="800">
                <a:solidFill>
                  <a:prstClr val="black"/>
                </a:solidFill>
                <a:cs typeface="Arial"/>
                <a:sym typeface="Arial"/>
              </a:rPr>
              <a:pPr algn="r">
                <a:spcBef>
                  <a:spcPct val="0"/>
                </a:spcBef>
                <a:spcAft>
                  <a:spcPct val="0"/>
                </a:spcAft>
              </a:pPr>
              <a:t>75.0%</a:t>
            </a:fld>
            <a:endParaRPr lang="en-GB" sz="800">
              <a:solidFill>
                <a:prstClr val="black"/>
              </a:solidFill>
              <a:cs typeface="Arial"/>
              <a:sym typeface="Arial"/>
            </a:endParaRPr>
          </a:p>
        </p:txBody>
      </p:sp>
      <p:sp>
        <p:nvSpPr>
          <p:cNvPr id="49" name="Rectangle 48"/>
          <p:cNvSpPr/>
          <p:nvPr>
            <p:custDataLst>
              <p:tags r:id="rId7"/>
            </p:custDataLst>
          </p:nvPr>
        </p:nvSpPr>
        <p:spPr bwMode="gray">
          <a:xfrm>
            <a:off x="754063" y="452120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7C2304-5CF1-4BBB-92FC-22375D3CCC9E}" type="datetime'''5''''0''''''''''''''''''.''''''''''''''''''0''%'">
              <a:rPr lang="en-US" sz="800">
                <a:solidFill>
                  <a:prstClr val="black"/>
                </a:solidFill>
                <a:cs typeface="Arial"/>
                <a:sym typeface="Arial"/>
              </a:rPr>
              <a:pPr algn="r">
                <a:spcBef>
                  <a:spcPct val="0"/>
                </a:spcBef>
                <a:spcAft>
                  <a:spcPct val="0"/>
                </a:spcAft>
              </a:pPr>
              <a:t>50.0%</a:t>
            </a:fld>
            <a:endParaRPr lang="en-GB" sz="800">
              <a:solidFill>
                <a:prstClr val="black"/>
              </a:solidFill>
              <a:cs typeface="Arial"/>
              <a:sym typeface="Arial"/>
            </a:endParaRPr>
          </a:p>
        </p:txBody>
      </p:sp>
      <p:sp>
        <p:nvSpPr>
          <p:cNvPr id="7" name="Rectangle 6"/>
          <p:cNvSpPr/>
          <p:nvPr>
            <p:custDataLst>
              <p:tags r:id="rId8"/>
            </p:custDataLst>
          </p:nvPr>
        </p:nvSpPr>
        <p:spPr bwMode="gray">
          <a:xfrm>
            <a:off x="754063" y="5264150"/>
            <a:ext cx="290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B7EC032-F701-4521-8272-DB3D6936CF72}" type="datetime'''''''''''''2''''''''''''''''''''''''''''''5''''.0''%'''''">
              <a:rPr lang="en-US" sz="800">
                <a:solidFill>
                  <a:prstClr val="black"/>
                </a:solidFill>
                <a:cs typeface="Arial"/>
                <a:sym typeface="Arial"/>
              </a:rPr>
              <a:pPr algn="r">
                <a:spcBef>
                  <a:spcPct val="0"/>
                </a:spcBef>
                <a:spcAft>
                  <a:spcPct val="0"/>
                </a:spcAft>
              </a:pPr>
              <a:t>25.0%</a:t>
            </a:fld>
            <a:endParaRPr lang="en-GB" sz="800">
              <a:solidFill>
                <a:prstClr val="black"/>
              </a:solidFill>
              <a:cs typeface="Arial"/>
              <a:sym typeface="Arial"/>
            </a:endParaRPr>
          </a:p>
        </p:txBody>
      </p:sp>
      <p:sp>
        <p:nvSpPr>
          <p:cNvPr id="44" name="Rectangle 43"/>
          <p:cNvSpPr/>
          <p:nvPr>
            <p:custDataLst>
              <p:tags r:id="rId9"/>
            </p:custDataLst>
          </p:nvPr>
        </p:nvSpPr>
        <p:spPr bwMode="gray">
          <a:xfrm>
            <a:off x="811213" y="6007100"/>
            <a:ext cx="2333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6717B8E-14FB-4C94-8947-194842DBFA23}" type="datetime'''''''''''''''''''''0''''''''''''.''''''0''%'''''''''''''">
              <a:rPr lang="en-US" sz="800">
                <a:solidFill>
                  <a:prstClr val="black"/>
                </a:solidFill>
                <a:cs typeface="Arial"/>
                <a:sym typeface="Arial"/>
              </a:rPr>
              <a:pPr algn="r">
                <a:spcBef>
                  <a:spcPct val="0"/>
                </a:spcBef>
                <a:spcAft>
                  <a:spcPct val="0"/>
                </a:spcAft>
              </a:pPr>
              <a:t>0.0%</a:t>
            </a:fld>
            <a:endParaRPr lang="en-GB" sz="800">
              <a:solidFill>
                <a:prstClr val="black"/>
              </a:solidFill>
              <a:cs typeface="Arial"/>
              <a:sym typeface="Arial"/>
            </a:endParaRPr>
          </a:p>
        </p:txBody>
      </p:sp>
      <p:sp>
        <p:nvSpPr>
          <p:cNvPr id="19" name="Rectangle 18"/>
          <p:cNvSpPr/>
          <p:nvPr>
            <p:custDataLst>
              <p:tags r:id="rId10"/>
            </p:custDataLst>
          </p:nvPr>
        </p:nvSpPr>
        <p:spPr bwMode="auto">
          <a:xfrm>
            <a:off x="1173163" y="6159500"/>
            <a:ext cx="11604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8183568-AAD7-4F2E-97A3-37E419E4567F}" type="datetime'''A''''''ny ''''tow''n ''S''ubu''r''b''''a''n'' C''''CG'">
              <a:rPr lang="en-US" sz="800">
                <a:solidFill>
                  <a:srgbClr val="000000"/>
                </a:solidFill>
                <a:cs typeface="Arial"/>
              </a:rPr>
              <a:pPr algn="ctr">
                <a:spcBef>
                  <a:spcPct val="0"/>
                </a:spcBef>
                <a:spcAft>
                  <a:spcPct val="0"/>
                </a:spcAft>
              </a:pPr>
              <a:t>Any town Suburban CCG</a:t>
            </a:fld>
            <a:endParaRPr lang="en-GB" sz="800">
              <a:solidFill>
                <a:srgbClr val="000000"/>
              </a:solidFill>
              <a:cs typeface="Arial"/>
              <a:sym typeface="Arial"/>
            </a:endParaRPr>
          </a:p>
        </p:txBody>
      </p:sp>
      <p:sp>
        <p:nvSpPr>
          <p:cNvPr id="67" name="Rectangle 66"/>
          <p:cNvSpPr/>
          <p:nvPr>
            <p:custDataLst>
              <p:tags r:id="rId11"/>
            </p:custDataLst>
          </p:nvPr>
        </p:nvSpPr>
        <p:spPr bwMode="auto">
          <a:xfrm>
            <a:off x="3433763" y="5673725"/>
            <a:ext cx="2047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0C4D3F6-4EC5-40A6-A525-C704DF2EB912}" type="datetime'''''''0''''''''''''''''''''''''''''''-''''''''''''1''8'''">
              <a:rPr lang="en-US" sz="800">
                <a:solidFill>
                  <a:srgbClr val="000000"/>
                </a:solidFill>
                <a:cs typeface="Arial"/>
              </a:rPr>
              <a:pPr>
                <a:spcBef>
                  <a:spcPct val="0"/>
                </a:spcBef>
                <a:spcAft>
                  <a:spcPct val="0"/>
                </a:spcAft>
              </a:pPr>
              <a:t>0-18</a:t>
            </a:fld>
            <a:endParaRPr lang="en-GB" sz="800">
              <a:solidFill>
                <a:srgbClr val="000000"/>
              </a:solidFill>
              <a:cs typeface="Arial"/>
              <a:sym typeface="Arial"/>
            </a:endParaRPr>
          </a:p>
        </p:txBody>
      </p:sp>
      <p:sp>
        <p:nvSpPr>
          <p:cNvPr id="70" name="Rectangle 69"/>
          <p:cNvSpPr/>
          <p:nvPr>
            <p:custDataLst>
              <p:tags r:id="rId12"/>
            </p:custDataLst>
          </p:nvPr>
        </p:nvSpPr>
        <p:spPr bwMode="auto">
          <a:xfrm>
            <a:off x="3433763" y="4625975"/>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A2217F7-C117-4743-8615-7DA1E8E26B5D}" type="datetime'''''''''1''9''''-''''''''''5''''''5'''''''''''''''''''''''''">
              <a:rPr lang="en-US" sz="800">
                <a:solidFill>
                  <a:srgbClr val="000000"/>
                </a:solidFill>
                <a:cs typeface="Arial"/>
              </a:rPr>
              <a:pPr>
                <a:spcBef>
                  <a:spcPct val="0"/>
                </a:spcBef>
                <a:spcAft>
                  <a:spcPct val="0"/>
                </a:spcAft>
              </a:pPr>
              <a:t>19-55</a:t>
            </a:fld>
            <a:endParaRPr lang="en-GB" sz="800">
              <a:solidFill>
                <a:srgbClr val="000000"/>
              </a:solidFill>
              <a:cs typeface="Arial"/>
              <a:sym typeface="Arial"/>
            </a:endParaRPr>
          </a:p>
        </p:txBody>
      </p:sp>
      <p:sp>
        <p:nvSpPr>
          <p:cNvPr id="73" name="Rectangle 72"/>
          <p:cNvSpPr/>
          <p:nvPr>
            <p:custDataLst>
              <p:tags r:id="rId13"/>
            </p:custDataLst>
          </p:nvPr>
        </p:nvSpPr>
        <p:spPr bwMode="auto">
          <a:xfrm>
            <a:off x="3433763" y="3587750"/>
            <a:ext cx="2619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5539BB2-BA63-460D-BBF5-A1CB678F0417}" type="datetime'''''''''''''5''''''''''6''''''''-''''''7''''''''''''''''5'''">
              <a:rPr lang="en-US" sz="800">
                <a:solidFill>
                  <a:srgbClr val="000000"/>
                </a:solidFill>
                <a:cs typeface="Arial"/>
              </a:rPr>
              <a:pPr>
                <a:spcBef>
                  <a:spcPct val="0"/>
                </a:spcBef>
                <a:spcAft>
                  <a:spcPct val="0"/>
                </a:spcAft>
              </a:pPr>
              <a:t>56-75</a:t>
            </a:fld>
            <a:endParaRPr lang="en-GB" sz="800">
              <a:solidFill>
                <a:srgbClr val="000000"/>
              </a:solidFill>
              <a:cs typeface="Arial"/>
              <a:sym typeface="Arial"/>
            </a:endParaRPr>
          </a:p>
        </p:txBody>
      </p:sp>
      <p:sp>
        <p:nvSpPr>
          <p:cNvPr id="76" name="Rectangle 75"/>
          <p:cNvSpPr/>
          <p:nvPr>
            <p:custDataLst>
              <p:tags r:id="rId14"/>
            </p:custDataLst>
          </p:nvPr>
        </p:nvSpPr>
        <p:spPr bwMode="auto">
          <a:xfrm>
            <a:off x="3433763" y="3149600"/>
            <a:ext cx="1730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CC7C596-0902-4070-B748-376594782C69}" type="datetime'7''''''''''5''''''+'''''''''''''''''''''''''''''''''">
              <a:rPr lang="en-US" sz="800">
                <a:solidFill>
                  <a:srgbClr val="000000"/>
                </a:solidFill>
                <a:cs typeface="Arial"/>
              </a:rPr>
              <a:pPr>
                <a:spcBef>
                  <a:spcPct val="0"/>
                </a:spcBef>
                <a:spcAft>
                  <a:spcPct val="0"/>
                </a:spcAft>
              </a:pPr>
              <a:t>75+</a:t>
            </a:fld>
            <a:endParaRPr lang="en-GB" sz="800">
              <a:solidFill>
                <a:srgbClr val="000000"/>
              </a:solidFill>
              <a:cs typeface="Arial"/>
              <a:sym typeface="Arial"/>
            </a:endParaRPr>
          </a:p>
        </p:txBody>
      </p:sp>
      <p:sp>
        <p:nvSpPr>
          <p:cNvPr id="35" name="Rectangle 34"/>
          <p:cNvSpPr/>
          <p:nvPr>
            <p:custDataLst>
              <p:tags r:id="rId15"/>
            </p:custDataLst>
          </p:nvPr>
        </p:nvSpPr>
        <p:spPr bwMode="auto">
          <a:xfrm>
            <a:off x="2517775" y="6159500"/>
            <a:ext cx="9763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00137F2-35F8-443F-9F7C-47FF945C4185}" type="datetime'''All'' ''''&quot;''Sub''''''u''''rb''''''''an&quot;'''' ''C''''C''Gs'''">
              <a:rPr lang="en-US" sz="800">
                <a:solidFill>
                  <a:srgbClr val="000000"/>
                </a:solidFill>
                <a:cs typeface="Arial"/>
              </a:rPr>
              <a:pPr algn="ctr">
                <a:spcBef>
                  <a:spcPct val="0"/>
                </a:spcBef>
                <a:spcAft>
                  <a:spcPct val="0"/>
                </a:spcAft>
              </a:pPr>
              <a:t>All "Suburban" CCGs</a:t>
            </a:fld>
            <a:endParaRPr lang="en-GB" sz="800">
              <a:solidFill>
                <a:srgbClr val="000000"/>
              </a:solidFill>
              <a:cs typeface="Arial"/>
              <a:sym typeface="Arial"/>
            </a:endParaRPr>
          </a:p>
        </p:txBody>
      </p:sp>
      <p:sp>
        <p:nvSpPr>
          <p:cNvPr id="43" name="Rectangle 42"/>
          <p:cNvSpPr/>
          <p:nvPr>
            <p:custDataLst>
              <p:tags r:id="rId16"/>
            </p:custDataLst>
          </p:nvPr>
        </p:nvSpPr>
        <p:spPr bwMode="gray">
          <a:xfrm>
            <a:off x="2732088" y="2947988"/>
            <a:ext cx="5461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79D28D92-90D4-46A9-8EBD-356878A9E215}" type="datetime'''''''''''''''''''16,0''''''0''''''''5'''''''''''',''57''''7'">
              <a:rPr lang="en-US" sz="800" smtClean="0">
                <a:solidFill>
                  <a:srgbClr val="000000"/>
                </a:solidFill>
                <a:cs typeface="Arial"/>
              </a:rPr>
              <a:pPr algn="ctr">
                <a:spcBef>
                  <a:spcPct val="0"/>
                </a:spcBef>
                <a:spcAft>
                  <a:spcPct val="0"/>
                </a:spcAft>
              </a:pPr>
              <a:t>16,005,577</a:t>
            </a:fld>
            <a:endParaRPr lang="en-GB" sz="800" dirty="0">
              <a:solidFill>
                <a:srgbClr val="000000"/>
              </a:solidFill>
              <a:cs typeface="Arial"/>
              <a:sym typeface="Arial"/>
            </a:endParaRPr>
          </a:p>
        </p:txBody>
      </p:sp>
      <p:sp>
        <p:nvSpPr>
          <p:cNvPr id="90" name="TextBox 89"/>
          <p:cNvSpPr txBox="1"/>
          <p:nvPr/>
        </p:nvSpPr>
        <p:spPr>
          <a:xfrm>
            <a:off x="354024" y="2282825"/>
            <a:ext cx="4164188" cy="369332"/>
          </a:xfrm>
          <a:prstGeom prst="rect">
            <a:avLst/>
          </a:prstGeom>
          <a:noFill/>
        </p:spPr>
        <p:txBody>
          <a:bodyPr wrap="square" lIns="0" tIns="0" rIns="0" bIns="0" rtlCol="0">
            <a:spAutoFit/>
          </a:bodyPr>
          <a:lstStyle/>
          <a:p>
            <a:pPr algn="ctr"/>
            <a:r>
              <a:rPr lang="en-GB" sz="1200" b="1" dirty="0" smtClean="0">
                <a:solidFill>
                  <a:prstClr val="black"/>
                </a:solidFill>
                <a:cs typeface="Arial" pitchFamily="34" charset="0"/>
              </a:rPr>
              <a:t>Population age breakdown, Any town  suburban CCG vs All suburban CCGs, Mid-2012</a:t>
            </a:r>
            <a:endParaRPr lang="en-GB" sz="1200" b="1" dirty="0">
              <a:solidFill>
                <a:prstClr val="black"/>
              </a:solidFill>
              <a:cs typeface="Arial" pitchFamily="34" charset="0"/>
            </a:endParaRPr>
          </a:p>
        </p:txBody>
      </p:sp>
      <p:sp>
        <p:nvSpPr>
          <p:cNvPr id="60" name="TextBox 59"/>
          <p:cNvSpPr txBox="1"/>
          <p:nvPr/>
        </p:nvSpPr>
        <p:spPr>
          <a:xfrm>
            <a:off x="3953624" y="2597150"/>
            <a:ext cx="4903773" cy="2517612"/>
          </a:xfrm>
          <a:prstGeom prst="rect">
            <a:avLst/>
          </a:prstGeom>
          <a:noFill/>
        </p:spPr>
        <p:txBody>
          <a:bodyPr wrap="square" lIns="0" tIns="0" rIns="0" bIns="0" rtlCol="0">
            <a:spAutoFit/>
          </a:bodyPr>
          <a:lstStyle/>
          <a:p>
            <a:pPr marL="171450" indent="-171450" algn="just">
              <a:lnSpc>
                <a:spcPct val="120000"/>
              </a:lnSpc>
              <a:spcBef>
                <a:spcPts val="600"/>
              </a:spcBef>
              <a:buClr>
                <a:schemeClr val="accent1"/>
              </a:buClr>
              <a:buFont typeface="Arial" pitchFamily="34" charset="0"/>
              <a:buChar char="•"/>
            </a:pPr>
            <a:r>
              <a:rPr lang="en-GB" sz="1600" dirty="0">
                <a:solidFill>
                  <a:prstClr val="black"/>
                </a:solidFill>
                <a:cs typeface="Arial" pitchFamily="34" charset="0"/>
              </a:rPr>
              <a:t>The </a:t>
            </a:r>
            <a:r>
              <a:rPr lang="en-GB" sz="1600" dirty="0" smtClean="0">
                <a:solidFill>
                  <a:prstClr val="black"/>
                </a:solidFill>
                <a:cs typeface="Arial" pitchFamily="34" charset="0"/>
              </a:rPr>
              <a:t>Any town suburban system </a:t>
            </a:r>
            <a:r>
              <a:rPr lang="en-GB" sz="1600" dirty="0">
                <a:solidFill>
                  <a:prstClr val="black"/>
                </a:solidFill>
                <a:cs typeface="Arial" pitchFamily="34" charset="0"/>
              </a:rPr>
              <a:t>appears to consist of a very similar demographic compared to a weighted average suburban </a:t>
            </a:r>
            <a:r>
              <a:rPr lang="en-GB" sz="1600" dirty="0" smtClean="0">
                <a:solidFill>
                  <a:prstClr val="black"/>
                </a:solidFill>
                <a:cs typeface="Arial" pitchFamily="34" charset="0"/>
              </a:rPr>
              <a:t>CCG.</a:t>
            </a:r>
            <a:endParaRPr lang="en-GB" sz="1600" dirty="0">
              <a:solidFill>
                <a:prstClr val="black"/>
              </a:solidFill>
              <a:cs typeface="Arial" pitchFamily="34" charset="0"/>
            </a:endParaRPr>
          </a:p>
          <a:p>
            <a:pPr marL="171450" indent="-171450" algn="just">
              <a:lnSpc>
                <a:spcPct val="120000"/>
              </a:lnSpc>
              <a:spcBef>
                <a:spcPts val="600"/>
              </a:spcBef>
              <a:buClr>
                <a:schemeClr val="accent1"/>
              </a:buClr>
              <a:buFont typeface="Arial" pitchFamily="34" charset="0"/>
              <a:buChar char="•"/>
            </a:pPr>
            <a:r>
              <a:rPr lang="en-GB" sz="1600" dirty="0">
                <a:solidFill>
                  <a:prstClr val="black"/>
                </a:solidFill>
                <a:cs typeface="Arial" pitchFamily="34" charset="0"/>
              </a:rPr>
              <a:t>Interventions focusing on the frail elderly population will have a similar impact here to all suburban </a:t>
            </a:r>
            <a:r>
              <a:rPr lang="en-GB" sz="1600" dirty="0" smtClean="0">
                <a:solidFill>
                  <a:prstClr val="black"/>
                </a:solidFill>
                <a:cs typeface="Arial" pitchFamily="34" charset="0"/>
              </a:rPr>
              <a:t>CCGs.</a:t>
            </a:r>
          </a:p>
          <a:p>
            <a:pPr marL="171450" indent="-171450" algn="just">
              <a:lnSpc>
                <a:spcPct val="120000"/>
              </a:lnSpc>
              <a:spcBef>
                <a:spcPts val="600"/>
              </a:spcBef>
              <a:buClr>
                <a:schemeClr val="accent1"/>
              </a:buClr>
              <a:buFont typeface="Arial" pitchFamily="34" charset="0"/>
              <a:buChar char="•"/>
            </a:pPr>
            <a:r>
              <a:rPr lang="en-GB" sz="1600" dirty="0">
                <a:solidFill>
                  <a:prstClr val="black"/>
                </a:solidFill>
                <a:cs typeface="Arial" pitchFamily="34" charset="0"/>
              </a:rPr>
              <a:t>CCGs must also consider the effect of </a:t>
            </a:r>
            <a:r>
              <a:rPr lang="en-GB" sz="1600" b="1" dirty="0">
                <a:solidFill>
                  <a:prstClr val="black"/>
                </a:solidFill>
                <a:cs typeface="Arial" pitchFamily="34" charset="0"/>
              </a:rPr>
              <a:t>service utilisation</a:t>
            </a:r>
            <a:r>
              <a:rPr lang="en-GB" sz="1600" dirty="0">
                <a:solidFill>
                  <a:prstClr val="black"/>
                </a:solidFill>
                <a:cs typeface="Arial" pitchFamily="34" charset="0"/>
              </a:rPr>
              <a:t> across various settings of </a:t>
            </a:r>
            <a:r>
              <a:rPr lang="en-GB" sz="1600" dirty="0" smtClean="0">
                <a:solidFill>
                  <a:prstClr val="black"/>
                </a:solidFill>
                <a:cs typeface="Arial" pitchFamily="34" charset="0"/>
              </a:rPr>
              <a:t>care.</a:t>
            </a:r>
            <a:endParaRPr lang="en-GB" sz="1600" dirty="0">
              <a:solidFill>
                <a:prstClr val="black"/>
              </a:solidFill>
              <a:cs typeface="Arial" pitchFamily="34" charset="0"/>
            </a:endParaRPr>
          </a:p>
        </p:txBody>
      </p:sp>
      <p:sp>
        <p:nvSpPr>
          <p:cNvPr id="27" name="Action Button: Return 26">
            <a:hlinkClick r:id="rId23"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p:cNvSpPr txBox="1">
            <a:spLocks/>
          </p:cNvSpPr>
          <p:nvPr/>
        </p:nvSpPr>
        <p:spPr>
          <a:xfrm>
            <a:off x="358775" y="192405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Suburban CCG</a:t>
            </a:r>
            <a:endParaRPr lang="en-GB" sz="1600" b="1" dirty="0">
              <a:solidFill>
                <a:prstClr val="white"/>
              </a:solidFill>
            </a:endParaRPr>
          </a:p>
        </p:txBody>
      </p:sp>
      <p:pic>
        <p:nvPicPr>
          <p:cNvPr id="63" name="Picture 37" descr="\\Cagmasrv1\sso$\Gestion_Deloitte\Global_Brand\- Templates\Icons\Iconography Deloitte\Icon_House_LGreen.png"/>
          <p:cNvPicPr>
            <a:picLocks noChangeAspect="1" noChangeArrowheads="1"/>
          </p:cNvPicPr>
          <p:nvPr/>
        </p:nvPicPr>
        <p:blipFill>
          <a:blip r:embed="rId24"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72878" y="1949530"/>
            <a:ext cx="287200" cy="279104"/>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5396550" y="589398"/>
            <a:ext cx="1649099" cy="295491"/>
            <a:chOff x="5970266" y="579280"/>
            <a:chExt cx="1649099" cy="295491"/>
          </a:xfrm>
        </p:grpSpPr>
        <p:sp>
          <p:nvSpPr>
            <p:cNvPr id="32" name="TextBox 31"/>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33" name="Picture 37" descr="\\Cagmasrv1\sso$\Gestion_Deloitte\Global_Brand\- Templates\Icons\Iconography Deloitte\Icon_House_LGreen.png"/>
            <p:cNvPicPr>
              <a:picLocks noChangeAspect="1" noChangeArrowheads="1"/>
            </p:cNvPicPr>
            <p:nvPr/>
          </p:nvPicPr>
          <p:blipFill>
            <a:blip r:embed="rId25"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3264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72065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5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Demographics – prevalence rates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19</a:t>
            </a:fld>
            <a:endParaRPr lang="en-GB">
              <a:solidFill>
                <a:prstClr val="black"/>
              </a:solidFill>
            </a:endParaRPr>
          </a:p>
        </p:txBody>
      </p:sp>
      <p:sp>
        <p:nvSpPr>
          <p:cNvPr id="3" name="Text Placeholder 2"/>
          <p:cNvSpPr>
            <a:spLocks noGrp="1"/>
          </p:cNvSpPr>
          <p:nvPr>
            <p:ph type="body" sz="quarter" idx="13"/>
          </p:nvPr>
        </p:nvSpPr>
        <p:spPr/>
        <p:txBody>
          <a:bodyPr/>
          <a:lstStyle/>
          <a:p>
            <a:r>
              <a:rPr lang="en-GB" b="0" dirty="0"/>
              <a:t>The </a:t>
            </a:r>
            <a:r>
              <a:rPr lang="en-GB" b="0" dirty="0" smtClean="0"/>
              <a:t>Any town suburban system </a:t>
            </a:r>
            <a:r>
              <a:rPr lang="en-GB" b="0" dirty="0"/>
              <a:t>has a higher prevalence of </a:t>
            </a:r>
            <a:r>
              <a:rPr lang="en-GB" b="0" dirty="0" smtClean="0"/>
              <a:t>most LTCs, with the exception of cancer.</a:t>
            </a:r>
            <a:endParaRPr lang="en-GB" b="0" dirty="0"/>
          </a:p>
        </p:txBody>
      </p:sp>
      <p:sp>
        <p:nvSpPr>
          <p:cNvPr id="77" name="Title 1"/>
          <p:cNvSpPr txBox="1">
            <a:spLocks/>
          </p:cNvSpPr>
          <p:nvPr/>
        </p:nvSpPr>
        <p:spPr>
          <a:xfrm>
            <a:off x="358775" y="1702290"/>
            <a:ext cx="8498621" cy="314850"/>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600" b="1" dirty="0" smtClean="0">
                <a:solidFill>
                  <a:prstClr val="white"/>
                </a:solidFill>
              </a:rPr>
              <a:t>Suburban CCG</a:t>
            </a:r>
            <a:endParaRPr lang="en-GB" sz="1600" b="1" dirty="0">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411008128"/>
              </p:ext>
            </p:extLst>
          </p:nvPr>
        </p:nvGraphicFramePr>
        <p:xfrm>
          <a:off x="3176" y="2423672"/>
          <a:ext cx="9070688" cy="2280726"/>
        </p:xfrm>
        <a:graphic>
          <a:graphicData uri="http://schemas.openxmlformats.org/drawingml/2006/table">
            <a:tbl>
              <a:tblPr firstRow="1" bandRow="1">
                <a:tableStyleId>{5C22544A-7EE6-4342-B048-85BDC9FD1C3A}</a:tableStyleId>
              </a:tblPr>
              <a:tblGrid>
                <a:gridCol w="540000"/>
                <a:gridCol w="568342"/>
                <a:gridCol w="568739"/>
                <a:gridCol w="568739"/>
                <a:gridCol w="568739"/>
                <a:gridCol w="568739"/>
                <a:gridCol w="568739"/>
                <a:gridCol w="568739"/>
                <a:gridCol w="568739"/>
                <a:gridCol w="568739"/>
                <a:gridCol w="568739"/>
                <a:gridCol w="568739"/>
                <a:gridCol w="568739"/>
                <a:gridCol w="568739"/>
                <a:gridCol w="588302"/>
                <a:gridCol w="549176"/>
              </a:tblGrid>
              <a:tr h="410400">
                <a:tc>
                  <a:txBody>
                    <a:bodyPr/>
                    <a:lstStyle/>
                    <a:p>
                      <a:endParaRPr lang="en-GB" sz="800" b="0"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CHD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CVD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HF</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Hyper-tension</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Stroke</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Obesity</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Diabetes</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CKD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COPD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Asthma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Cancer</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Mental Health</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dirty="0" err="1" smtClean="0">
                          <a:solidFill>
                            <a:schemeClr val="tx1"/>
                          </a:solidFill>
                        </a:rPr>
                        <a:t>Depre-ssion</a:t>
                      </a:r>
                      <a:endParaRPr lang="en-GB" sz="700" b="1" dirty="0" smtClean="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Dementia</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dirty="0" smtClean="0">
                          <a:solidFill>
                            <a:schemeClr val="tx1"/>
                          </a:solidFill>
                        </a:rPr>
                        <a:t>LD</a:t>
                      </a:r>
                      <a:endParaRPr lang="en-GB" sz="700" b="1" dirty="0">
                        <a:solidFill>
                          <a:schemeClr val="tx1"/>
                        </a:solidFill>
                      </a:endParaRPr>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Any town </a:t>
                      </a:r>
                      <a:r>
                        <a:rPr lang="en-GB" sz="800" b="0" dirty="0" err="1" smtClean="0">
                          <a:solidFill>
                            <a:schemeClr val="tx1"/>
                          </a:solidFill>
                        </a:rPr>
                        <a:t>Subu-rban</a:t>
                      </a:r>
                      <a:r>
                        <a:rPr lang="en-GB" sz="800" b="0" baseline="0" dirty="0" smtClean="0">
                          <a:solidFill>
                            <a:schemeClr val="tx1"/>
                          </a:solidFill>
                        </a:rPr>
                        <a:t> </a:t>
                      </a:r>
                      <a:r>
                        <a:rPr lang="en-GB" sz="800" b="0" dirty="0" smtClean="0">
                          <a:solidFill>
                            <a:schemeClr val="tx1"/>
                          </a:solidFill>
                        </a:rPr>
                        <a:t>system</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935163">
                <a:tc>
                  <a:txBody>
                    <a:bodyPr/>
                    <a:lstStyle/>
                    <a:p>
                      <a:r>
                        <a:rPr lang="en-GB" sz="800" b="0" dirty="0" smtClean="0">
                          <a:solidFill>
                            <a:schemeClr val="tx1"/>
                          </a:solidFill>
                        </a:rPr>
                        <a:t>All </a:t>
                      </a:r>
                      <a:r>
                        <a:rPr lang="en-GB" sz="800" b="0" dirty="0" err="1" smtClean="0">
                          <a:solidFill>
                            <a:schemeClr val="tx1"/>
                          </a:solidFill>
                        </a:rPr>
                        <a:t>subu-rban</a:t>
                      </a:r>
                      <a:r>
                        <a:rPr lang="en-GB" sz="800" b="0" dirty="0" smtClean="0">
                          <a:solidFill>
                            <a:schemeClr val="tx1"/>
                          </a:solidFill>
                        </a:rPr>
                        <a:t> CCGs</a:t>
                      </a:r>
                      <a:endParaRPr lang="en-GB" sz="800" b="0" dirty="0">
                        <a:solidFill>
                          <a:schemeClr val="tx1"/>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3.5%</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1.2%</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0.7%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14.1%</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1.8%</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10.2%</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5.4%</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4,5</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1.6%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6.2%</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1.7%</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0.7%</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12.0%</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smtClean="0">
                          <a:solidFill>
                            <a:srgbClr val="000000"/>
                          </a:solidFill>
                          <a:effectLst/>
                          <a:latin typeface="+mj-lt"/>
                        </a:rPr>
                        <a:t>0.5%</a:t>
                      </a:r>
                      <a:endParaRPr lang="en-GB" sz="800" b="0" i="0" u="none" strike="noStrike" dirty="0">
                        <a:solidFill>
                          <a:srgbClr val="000000"/>
                        </a:solidFill>
                        <a:effectLst/>
                        <a:latin typeface="+mj-lt"/>
                      </a:endParaRP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0.4%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Oval 19"/>
          <p:cNvSpPr/>
          <p:nvPr/>
        </p:nvSpPr>
        <p:spPr>
          <a:xfrm>
            <a:off x="628694"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Oval 54"/>
          <p:cNvSpPr/>
          <p:nvPr/>
        </p:nvSpPr>
        <p:spPr>
          <a:xfrm>
            <a:off x="1195698" y="318734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Oval 55"/>
          <p:cNvSpPr/>
          <p:nvPr/>
        </p:nvSpPr>
        <p:spPr>
          <a:xfrm>
            <a:off x="1762702"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Oval 56"/>
          <p:cNvSpPr/>
          <p:nvPr/>
        </p:nvSpPr>
        <p:spPr>
          <a:xfrm>
            <a:off x="2329706"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Oval 57"/>
          <p:cNvSpPr/>
          <p:nvPr/>
        </p:nvSpPr>
        <p:spPr>
          <a:xfrm>
            <a:off x="2896710"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9" name="Oval 58"/>
          <p:cNvSpPr/>
          <p:nvPr/>
        </p:nvSpPr>
        <p:spPr>
          <a:xfrm>
            <a:off x="3463714"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Oval 59"/>
          <p:cNvSpPr/>
          <p:nvPr/>
        </p:nvSpPr>
        <p:spPr>
          <a:xfrm>
            <a:off x="4030718"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Oval 60"/>
          <p:cNvSpPr/>
          <p:nvPr/>
        </p:nvSpPr>
        <p:spPr>
          <a:xfrm>
            <a:off x="4597722"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Oval 61"/>
          <p:cNvSpPr/>
          <p:nvPr/>
        </p:nvSpPr>
        <p:spPr>
          <a:xfrm>
            <a:off x="5164726"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Oval 62"/>
          <p:cNvSpPr/>
          <p:nvPr/>
        </p:nvSpPr>
        <p:spPr>
          <a:xfrm>
            <a:off x="5731730"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Oval 63"/>
          <p:cNvSpPr/>
          <p:nvPr/>
        </p:nvSpPr>
        <p:spPr>
          <a:xfrm>
            <a:off x="6298734" y="3187348"/>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Oval 64"/>
          <p:cNvSpPr/>
          <p:nvPr/>
        </p:nvSpPr>
        <p:spPr>
          <a:xfrm>
            <a:off x="6865738" y="318734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Oval 65"/>
          <p:cNvSpPr/>
          <p:nvPr/>
        </p:nvSpPr>
        <p:spPr>
          <a:xfrm>
            <a:off x="7432742" y="318734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 67"/>
          <p:cNvSpPr/>
          <p:nvPr/>
        </p:nvSpPr>
        <p:spPr>
          <a:xfrm>
            <a:off x="7999746"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Oval 68"/>
          <p:cNvSpPr/>
          <p:nvPr/>
        </p:nvSpPr>
        <p:spPr>
          <a:xfrm>
            <a:off x="8566746" y="318734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TextBox 78"/>
          <p:cNvSpPr txBox="1"/>
          <p:nvPr/>
        </p:nvSpPr>
        <p:spPr>
          <a:xfrm>
            <a:off x="278699" y="4886032"/>
            <a:ext cx="8719533" cy="892552"/>
          </a:xfrm>
          <a:prstGeom prst="rect">
            <a:avLst/>
          </a:prstGeom>
          <a:noFill/>
        </p:spPr>
        <p:txBody>
          <a:bodyPr wrap="square" lIns="0" tIns="0" rIns="0" bIns="0" rtlCol="0">
            <a:spAutoFit/>
          </a:bodyPr>
          <a:lstStyle/>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The Any town suburban system has higher prevalence rates (compared to all suburban CCGs) for CHD, HF, Hypertension, Stroke, Obesity, Diabetes, CKD, COPD, Asthma, Dementia and LD.</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Conversely it has a lower prevalence of cancer.</a:t>
            </a:r>
          </a:p>
          <a:p>
            <a:pPr marL="171450" indent="-171450">
              <a:lnSpc>
                <a:spcPct val="120000"/>
              </a:lnSpc>
              <a:spcBef>
                <a:spcPts val="600"/>
              </a:spcBef>
              <a:buClr>
                <a:schemeClr val="accent1"/>
              </a:buClr>
              <a:buFont typeface="Arial" pitchFamily="34" charset="0"/>
              <a:buChar char="•"/>
            </a:pPr>
            <a:r>
              <a:rPr lang="en-GB" sz="1000" dirty="0" smtClean="0">
                <a:solidFill>
                  <a:prstClr val="black"/>
                </a:solidFill>
                <a:cs typeface="Arial" pitchFamily="34" charset="0"/>
              </a:rPr>
              <a:t>Interventions that focus on heart and endocrine conditions are expected to have a bigger impact in this location.</a:t>
            </a:r>
          </a:p>
        </p:txBody>
      </p:sp>
      <p:sp>
        <p:nvSpPr>
          <p:cNvPr id="81" name="TextBox 80"/>
          <p:cNvSpPr txBox="1"/>
          <p:nvPr/>
        </p:nvSpPr>
        <p:spPr>
          <a:xfrm>
            <a:off x="1777212" y="2193143"/>
            <a:ext cx="5589576" cy="184666"/>
          </a:xfrm>
          <a:prstGeom prst="rect">
            <a:avLst/>
          </a:prstGeom>
          <a:noFill/>
        </p:spPr>
        <p:txBody>
          <a:bodyPr wrap="square" lIns="0" tIns="0" rIns="0" bIns="0" rtlCol="0">
            <a:spAutoFit/>
          </a:bodyPr>
          <a:lstStyle/>
          <a:p>
            <a:pPr algn="ctr"/>
            <a:r>
              <a:rPr lang="en-GB" sz="1200" b="1" dirty="0" smtClean="0">
                <a:solidFill>
                  <a:prstClr val="black"/>
                </a:solidFill>
                <a:cs typeface="Arial" pitchFamily="34" charset="0"/>
              </a:rPr>
              <a:t>Prevalence rates, Any town suburban system vs All suburban CCGs, 2010</a:t>
            </a:r>
            <a:endParaRPr lang="en-GB" sz="1200" b="1" dirty="0">
              <a:solidFill>
                <a:prstClr val="black"/>
              </a:solidFill>
              <a:cs typeface="Arial" pitchFamily="34" charset="0"/>
            </a:endParaRPr>
          </a:p>
        </p:txBody>
      </p:sp>
      <p:pic>
        <p:nvPicPr>
          <p:cNvPr id="43" name="Picture 37" descr="\\Cagmasrv1\sso$\Gestion_Deloitte\Global_Brand\- Templates\Icons\Iconography Deloitte\Icon_House_LGreen.png"/>
          <p:cNvPicPr>
            <a:picLocks noChangeAspect="1" noChangeArrowheads="1"/>
          </p:cNvPicPr>
          <p:nvPr/>
        </p:nvPicPr>
        <p:blipFill>
          <a:blip r:embed="rId8"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472878" y="1731162"/>
            <a:ext cx="287200" cy="279104"/>
          </a:xfrm>
          <a:prstGeom prst="rect">
            <a:avLst/>
          </a:prstGeom>
          <a:noFill/>
          <a:extLst>
            <a:ext uri="{909E8E84-426E-40DD-AFC4-6F175D3DCCD1}">
              <a14:hiddenFill xmlns:a14="http://schemas.microsoft.com/office/drawing/2010/main">
                <a:solidFill>
                  <a:srgbClr val="FFFFFF"/>
                </a:solidFill>
              </a14:hiddenFill>
            </a:ext>
          </a:extLst>
        </p:spPr>
      </p:pic>
      <p:sp>
        <p:nvSpPr>
          <p:cNvPr id="37" name="Action Button: Return 36">
            <a:hlinkClick r:id="rId9"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278699" y="5887496"/>
            <a:ext cx="3870228" cy="421341"/>
            <a:chOff x="4948518" y="6149788"/>
            <a:chExt cx="3870228" cy="421341"/>
          </a:xfrm>
        </p:grpSpPr>
        <p:sp>
          <p:nvSpPr>
            <p:cNvPr id="41" name="Oval 40"/>
            <p:cNvSpPr/>
            <p:nvPr/>
          </p:nvSpPr>
          <p:spPr>
            <a:xfrm>
              <a:off x="5062877" y="6224458"/>
              <a:ext cx="252000" cy="25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Oval 41"/>
            <p:cNvSpPr/>
            <p:nvPr/>
          </p:nvSpPr>
          <p:spPr>
            <a:xfrm>
              <a:off x="6391871" y="6224458"/>
              <a:ext cx="252000" cy="25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Oval 43"/>
            <p:cNvSpPr/>
            <p:nvPr/>
          </p:nvSpPr>
          <p:spPr>
            <a:xfrm>
              <a:off x="7747369" y="6224458"/>
              <a:ext cx="252000" cy="25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TextBox 44"/>
            <p:cNvSpPr txBox="1"/>
            <p:nvPr/>
          </p:nvSpPr>
          <p:spPr>
            <a:xfrm>
              <a:off x="5374405"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higher than all rural CCGs</a:t>
              </a:r>
              <a:endParaRPr lang="en-GB" sz="800" dirty="0">
                <a:solidFill>
                  <a:prstClr val="black"/>
                </a:solidFill>
                <a:cs typeface="Arial" pitchFamily="34" charset="0"/>
              </a:endParaRPr>
            </a:p>
          </p:txBody>
        </p:sp>
        <p:sp>
          <p:nvSpPr>
            <p:cNvPr id="46" name="TextBox 45"/>
            <p:cNvSpPr txBox="1"/>
            <p:nvPr/>
          </p:nvSpPr>
          <p:spPr>
            <a:xfrm>
              <a:off x="6745223" y="6227348"/>
              <a:ext cx="77716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c.f. all rural CCGs</a:t>
              </a:r>
              <a:endParaRPr lang="en-GB" sz="800" dirty="0">
                <a:solidFill>
                  <a:prstClr val="black"/>
                </a:solidFill>
                <a:cs typeface="Arial" pitchFamily="34" charset="0"/>
              </a:endParaRPr>
            </a:p>
          </p:txBody>
        </p:sp>
        <p:sp>
          <p:nvSpPr>
            <p:cNvPr id="47" name="TextBox 46"/>
            <p:cNvSpPr txBox="1"/>
            <p:nvPr/>
          </p:nvSpPr>
          <p:spPr>
            <a:xfrm>
              <a:off x="8070257" y="6227348"/>
              <a:ext cx="748489" cy="246221"/>
            </a:xfrm>
            <a:prstGeom prst="rect">
              <a:avLst/>
            </a:prstGeom>
            <a:noFill/>
          </p:spPr>
          <p:txBody>
            <a:bodyPr wrap="square" lIns="0" tIns="0" rIns="0" bIns="0" rtlCol="0">
              <a:spAutoFit/>
            </a:bodyPr>
            <a:lstStyle/>
            <a:p>
              <a:r>
                <a:rPr lang="en-GB" sz="800" dirty="0" smtClean="0">
                  <a:solidFill>
                    <a:prstClr val="black"/>
                  </a:solidFill>
                  <a:cs typeface="Arial" pitchFamily="34" charset="0"/>
                </a:rPr>
                <a:t>5% lower than all rural CCGs</a:t>
              </a:r>
              <a:endParaRPr lang="en-GB" sz="800" dirty="0">
                <a:solidFill>
                  <a:prstClr val="black"/>
                </a:solidFill>
                <a:cs typeface="Arial" pitchFamily="34" charset="0"/>
              </a:endParaRPr>
            </a:p>
          </p:txBody>
        </p:sp>
        <p:sp>
          <p:nvSpPr>
            <p:cNvPr id="48" name="Rectangle 47"/>
            <p:cNvSpPr/>
            <p:nvPr/>
          </p:nvSpPr>
          <p:spPr>
            <a:xfrm>
              <a:off x="4948518" y="6149788"/>
              <a:ext cx="3870228" cy="4213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49" name="Group 48"/>
          <p:cNvGrpSpPr/>
          <p:nvPr/>
        </p:nvGrpSpPr>
        <p:grpSpPr>
          <a:xfrm>
            <a:off x="5396550" y="589398"/>
            <a:ext cx="1649099" cy="295491"/>
            <a:chOff x="5970266" y="579280"/>
            <a:chExt cx="1649099" cy="295491"/>
          </a:xfrm>
        </p:grpSpPr>
        <p:sp>
          <p:nvSpPr>
            <p:cNvPr id="50" name="TextBox 49"/>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51" name="Picture 37" descr="\\Cagmasrv1\sso$\Gestion_Deloitte\Global_Brand\- Templates\Icons\Iconography Deloitte\Icon_House_LGreen.png"/>
            <p:cNvPicPr>
              <a:picLocks noChangeAspect="1" noChangeArrowheads="1"/>
            </p:cNvPicPr>
            <p:nvPr/>
          </p:nvPicPr>
          <p:blipFill>
            <a:blip r:embed="rId10"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smtClean="0">
                <a:solidFill>
                  <a:prstClr val="black"/>
                </a:solidFill>
              </a:rPr>
              <a:t>Source: </a:t>
            </a:r>
            <a:r>
              <a:rPr lang="en-GB" sz="800" dirty="0" smtClean="0">
                <a:solidFill>
                  <a:prstClr val="black"/>
                </a:solidFill>
              </a:rPr>
              <a:t>NHS indicator tool. </a:t>
            </a:r>
            <a:endParaRPr lang="en-GB" sz="800" dirty="0">
              <a:solidFill>
                <a:prstClr val="black"/>
              </a:solidFill>
            </a:endParaRPr>
          </a:p>
        </p:txBody>
      </p:sp>
    </p:spTree>
    <p:extLst>
      <p:ext uri="{BB962C8B-B14F-4D97-AF65-F5344CB8AC3E}">
        <p14:creationId xmlns:p14="http://schemas.microsoft.com/office/powerpoint/2010/main" val="82688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An introduction to Any town</a:t>
            </a:r>
            <a:endParaRPr lang="en-GB" dirty="0"/>
          </a:p>
        </p:txBody>
      </p:sp>
    </p:spTree>
    <p:extLst>
      <p:ext uri="{BB962C8B-B14F-4D97-AF65-F5344CB8AC3E}">
        <p14:creationId xmlns:p14="http://schemas.microsoft.com/office/powerpoint/2010/main" val="1362489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20</a:t>
            </a:fld>
            <a:endParaRPr lang="en-US" dirty="0">
              <a:solidFill>
                <a:srgbClr val="72C7E7"/>
              </a:solidFill>
            </a:endParaRPr>
          </a:p>
        </p:txBody>
      </p:sp>
      <p:sp>
        <p:nvSpPr>
          <p:cNvPr id="3" name="Title 2"/>
          <p:cNvSpPr>
            <a:spLocks noGrp="1"/>
          </p:cNvSpPr>
          <p:nvPr>
            <p:ph type="ctrTitle"/>
          </p:nvPr>
        </p:nvSpPr>
        <p:spPr>
          <a:xfrm>
            <a:off x="462901" y="1956761"/>
            <a:ext cx="7113556" cy="676707"/>
          </a:xfrm>
        </p:spPr>
        <p:txBody>
          <a:bodyPr/>
          <a:lstStyle/>
          <a:p>
            <a:r>
              <a:rPr lang="en-GB" dirty="0" smtClean="0"/>
              <a:t>How will the interventions impact the ambitions?</a:t>
            </a:r>
            <a:endParaRPr lang="en-GB" dirty="0"/>
          </a:p>
        </p:txBody>
      </p:sp>
    </p:spTree>
    <p:extLst>
      <p:ext uri="{BB962C8B-B14F-4D97-AF65-F5344CB8AC3E}">
        <p14:creationId xmlns:p14="http://schemas.microsoft.com/office/powerpoint/2010/main" val="412616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641172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0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a:solidFill>
                <a:prstClr val="white"/>
              </a:solidFill>
              <a:sym typeface="+mn-lt"/>
            </a:endParaRPr>
          </a:p>
        </p:txBody>
      </p:sp>
      <p:sp>
        <p:nvSpPr>
          <p:cNvPr id="56" name="Rectangle 55"/>
          <p:cNvSpPr/>
          <p:nvPr/>
        </p:nvSpPr>
        <p:spPr>
          <a:xfrm>
            <a:off x="6480970" y="1884611"/>
            <a:ext cx="1301816" cy="1096593"/>
          </a:xfrm>
          <a:prstGeom prst="rect">
            <a:avLst/>
          </a:prstGeom>
        </p:spPr>
        <p:txBody>
          <a:bodyPr wrap="square" lIns="80147" tIns="40074" rIns="80147" bIns="40074">
            <a:spAutoFit/>
          </a:bodyPr>
          <a:lstStyle/>
          <a:p>
            <a:pPr algn="ctr"/>
            <a:r>
              <a:rPr lang="en-GB" sz="1100" dirty="0"/>
              <a:t>Increasing the number of people having a positive experience of care outside </a:t>
            </a:r>
            <a:r>
              <a:rPr lang="en-GB" sz="1100" dirty="0" smtClean="0"/>
              <a:t>hospital</a:t>
            </a:r>
            <a:endParaRPr lang="en-GB" sz="1100" dirty="0">
              <a:solidFill>
                <a:prstClr val="black"/>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674622947"/>
              </p:ext>
            </p:extLst>
          </p:nvPr>
        </p:nvGraphicFramePr>
        <p:xfrm>
          <a:off x="267553" y="3153441"/>
          <a:ext cx="8742608" cy="3383280"/>
        </p:xfrm>
        <a:graphic>
          <a:graphicData uri="http://schemas.openxmlformats.org/drawingml/2006/table">
            <a:tbl>
              <a:tblPr firstRow="1" bandRow="1">
                <a:tableStyleId>{5C22544A-7EE6-4342-B048-85BDC9FD1C3A}</a:tableStyleId>
              </a:tblPr>
              <a:tblGrid>
                <a:gridCol w="1248944"/>
                <a:gridCol w="1248944"/>
                <a:gridCol w="1248944"/>
                <a:gridCol w="1248944"/>
                <a:gridCol w="1248944"/>
                <a:gridCol w="1248944"/>
                <a:gridCol w="1248944"/>
              </a:tblGrid>
              <a:tr h="816957">
                <a:tc>
                  <a:txBody>
                    <a:bodyPr/>
                    <a:lstStyle/>
                    <a:p>
                      <a:r>
                        <a:rPr lang="en-GB" sz="900" b="0" dirty="0" smtClean="0">
                          <a:solidFill>
                            <a:schemeClr val="tx1"/>
                          </a:solidFill>
                        </a:rPr>
                        <a:t>1.1 Potential years of life lost (PYLL) from causes considered amenable to healthcare.</a:t>
                      </a:r>
                      <a:endParaRPr lang="en-GB" sz="900" b="0" dirty="0">
                        <a:solidFill>
                          <a:schemeClr val="tx1"/>
                        </a:solidFill>
                      </a:endParaRPr>
                    </a:p>
                  </a:txBody>
                  <a:tcPr>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2 Health-related quality of life for people with long-term conditions.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2.6 Unplanned hospitalisation for chronic ambulatory care sensitive conditions.</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2B (OF) [Proxy] Proportion of older people who were still at home 91 days after hospital discharge into rehab services.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4.b Patient experience of hospital care.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 Patient experience of GP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5c Hospital deaths attributable to problems in care.</a:t>
                      </a:r>
                    </a:p>
                  </a:txBody>
                  <a:tcPr>
                    <a:lnL w="6350" cap="flat" cmpd="sng" algn="ctr">
                      <a:solidFill>
                        <a:schemeClr val="bg1">
                          <a:lumMod val="85000"/>
                        </a:schemeClr>
                      </a:solidFill>
                      <a:prstDash val="solid"/>
                      <a:round/>
                      <a:headEnd type="none" w="med" len="med"/>
                      <a:tailEnd type="none" w="med" len="med"/>
                    </a:lnL>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2.7 Unplanned hospitalisation for asthma, diabetes and epilepsy in under 19s.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4a.ii Patient experience of GP out of hours services.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8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3.1 Emergency admissions for acute conditions that should not usually require admission.</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4a.iii Patient experience of dental services (national only).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3.4 Emergency admissions for children with lower respiratory tract infections.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65" name="Rectangle 64"/>
          <p:cNvSpPr/>
          <p:nvPr/>
        </p:nvSpPr>
        <p:spPr>
          <a:xfrm>
            <a:off x="6509294" y="1650805"/>
            <a:ext cx="1263718" cy="4923072"/>
          </a:xfrm>
          <a:prstGeom prst="rect">
            <a:avLst/>
          </a:prstGeom>
          <a:solidFill>
            <a:srgbClr val="F2F2F2">
              <a:alpha val="76863"/>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b"/>
          <a:lstStyle/>
          <a:p>
            <a:pPr algn="ctr"/>
            <a:endParaRPr lang="en-GB" sz="1100" b="1" dirty="0">
              <a:solidFill>
                <a:srgbClr val="FF0000"/>
              </a:solidFill>
            </a:endParaRPr>
          </a:p>
        </p:txBody>
      </p:sp>
      <p:sp>
        <p:nvSpPr>
          <p:cNvPr id="15" name="Title 1"/>
          <p:cNvSpPr>
            <a:spLocks noGrp="1"/>
          </p:cNvSpPr>
          <p:nvPr>
            <p:ph type="title"/>
          </p:nvPr>
        </p:nvSpPr>
        <p:spPr>
          <a:solidFill>
            <a:srgbClr val="00ADC6"/>
          </a:solidFill>
        </p:spPr>
        <p:txBody>
          <a:bodyPr vert="horz" lIns="216000" tIns="0" rIns="0" bIns="0" rtlCol="0" anchor="ctr" anchorCtr="0">
            <a:noAutofit/>
          </a:bodyPr>
          <a:lstStyle/>
          <a:p>
            <a:r>
              <a:rPr lang="en-GB" dirty="0" smtClean="0"/>
              <a:t>Ambitions and quality </a:t>
            </a:r>
            <a:r>
              <a:rPr lang="en-GB" dirty="0"/>
              <a:t>i</a:t>
            </a:r>
            <a:r>
              <a:rPr lang="en-GB" dirty="0" smtClean="0"/>
              <a:t>ndicators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21</a:t>
            </a:fld>
            <a:endParaRPr lang="en-GB">
              <a:solidFill>
                <a:prstClr val="black"/>
              </a:solidFill>
            </a:endParaRPr>
          </a:p>
        </p:txBody>
      </p:sp>
      <p:sp>
        <p:nvSpPr>
          <p:cNvPr id="3" name="Text Placeholder 2"/>
          <p:cNvSpPr>
            <a:spLocks noGrp="1"/>
          </p:cNvSpPr>
          <p:nvPr>
            <p:ph type="body" sz="quarter" idx="13"/>
          </p:nvPr>
        </p:nvSpPr>
        <p:spPr/>
        <p:txBody>
          <a:bodyPr/>
          <a:lstStyle/>
          <a:p>
            <a:r>
              <a:rPr lang="en-GB" b="0" dirty="0">
                <a:solidFill>
                  <a:prstClr val="black"/>
                </a:solidFill>
              </a:rPr>
              <a:t>Quality </a:t>
            </a:r>
            <a:r>
              <a:rPr lang="en-GB" b="0" dirty="0" smtClean="0">
                <a:solidFill>
                  <a:prstClr val="black"/>
                </a:solidFill>
              </a:rPr>
              <a:t>indicators </a:t>
            </a:r>
            <a:r>
              <a:rPr lang="en-GB" b="0" dirty="0">
                <a:solidFill>
                  <a:prstClr val="black"/>
                </a:solidFill>
              </a:rPr>
              <a:t>are mapped to levels of ambition against which the impact of an intervention is </a:t>
            </a:r>
            <a:r>
              <a:rPr lang="en-GB" b="0" dirty="0" smtClean="0">
                <a:solidFill>
                  <a:prstClr val="black"/>
                </a:solidFill>
              </a:rPr>
              <a:t>measured: </a:t>
            </a:r>
            <a:endParaRPr lang="en-GB" b="0" dirty="0">
              <a:solidFill>
                <a:prstClr val="black"/>
              </a:solidFill>
            </a:endParaRPr>
          </a:p>
        </p:txBody>
      </p:sp>
      <p:sp>
        <p:nvSpPr>
          <p:cNvPr id="35" name="Rectangle 34"/>
          <p:cNvSpPr/>
          <p:nvPr/>
        </p:nvSpPr>
        <p:spPr>
          <a:xfrm>
            <a:off x="315367"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1</a:t>
            </a:r>
          </a:p>
        </p:txBody>
      </p:sp>
      <p:sp>
        <p:nvSpPr>
          <p:cNvPr id="36" name="Rectangle 35"/>
          <p:cNvSpPr/>
          <p:nvPr/>
        </p:nvSpPr>
        <p:spPr>
          <a:xfrm>
            <a:off x="1566929"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2</a:t>
            </a:r>
          </a:p>
        </p:txBody>
      </p:sp>
      <p:sp>
        <p:nvSpPr>
          <p:cNvPr id="38" name="Rectangle 37"/>
          <p:cNvSpPr/>
          <p:nvPr/>
        </p:nvSpPr>
        <p:spPr>
          <a:xfrm>
            <a:off x="2818490"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3</a:t>
            </a:r>
          </a:p>
        </p:txBody>
      </p:sp>
      <p:sp>
        <p:nvSpPr>
          <p:cNvPr id="39" name="Rectangle 38"/>
          <p:cNvSpPr/>
          <p:nvPr/>
        </p:nvSpPr>
        <p:spPr>
          <a:xfrm>
            <a:off x="4070052"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4</a:t>
            </a:r>
          </a:p>
        </p:txBody>
      </p:sp>
      <p:sp>
        <p:nvSpPr>
          <p:cNvPr id="40" name="Rectangle 39"/>
          <p:cNvSpPr/>
          <p:nvPr/>
        </p:nvSpPr>
        <p:spPr>
          <a:xfrm>
            <a:off x="5321614"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5</a:t>
            </a:r>
          </a:p>
        </p:txBody>
      </p:sp>
      <p:sp>
        <p:nvSpPr>
          <p:cNvPr id="45" name="Rectangle 44"/>
          <p:cNvSpPr/>
          <p:nvPr/>
        </p:nvSpPr>
        <p:spPr>
          <a:xfrm>
            <a:off x="782473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7</a:t>
            </a:r>
          </a:p>
        </p:txBody>
      </p:sp>
      <p:sp>
        <p:nvSpPr>
          <p:cNvPr id="51" name="Rectangle 50"/>
          <p:cNvSpPr/>
          <p:nvPr/>
        </p:nvSpPr>
        <p:spPr>
          <a:xfrm>
            <a:off x="222092" y="1884611"/>
            <a:ext cx="1301816" cy="1096593"/>
          </a:xfrm>
          <a:prstGeom prst="rect">
            <a:avLst/>
          </a:prstGeom>
        </p:spPr>
        <p:txBody>
          <a:bodyPr wrap="square" lIns="80147" tIns="40074" rIns="80147" bIns="40074">
            <a:spAutoFit/>
          </a:bodyPr>
          <a:lstStyle/>
          <a:p>
            <a:pPr algn="ctr"/>
            <a:r>
              <a:rPr lang="en-GB" sz="1100" dirty="0">
                <a:solidFill>
                  <a:prstClr val="black"/>
                </a:solidFill>
              </a:rPr>
              <a:t>Securing additional years of life for the people of England with treatable conditions</a:t>
            </a:r>
          </a:p>
        </p:txBody>
      </p:sp>
      <p:sp>
        <p:nvSpPr>
          <p:cNvPr id="52" name="Rectangle 51"/>
          <p:cNvSpPr/>
          <p:nvPr/>
        </p:nvSpPr>
        <p:spPr>
          <a:xfrm>
            <a:off x="1473868" y="1884611"/>
            <a:ext cx="1301816" cy="1265870"/>
          </a:xfrm>
          <a:prstGeom prst="rect">
            <a:avLst/>
          </a:prstGeom>
        </p:spPr>
        <p:txBody>
          <a:bodyPr wrap="square" lIns="80147" tIns="40074" rIns="80147" bIns="40074">
            <a:spAutoFit/>
          </a:bodyPr>
          <a:lstStyle/>
          <a:p>
            <a:pPr algn="ctr"/>
            <a:r>
              <a:rPr lang="en-GB" sz="1100" dirty="0" smtClean="0"/>
              <a:t>Improving </a:t>
            </a:r>
            <a:r>
              <a:rPr lang="en-GB" sz="1100" dirty="0"/>
              <a:t>health related quality of life of the 15 million+ people with one or more long-term condition</a:t>
            </a:r>
            <a:endParaRPr lang="en-GB" sz="1100" dirty="0">
              <a:solidFill>
                <a:prstClr val="black"/>
              </a:solidFill>
            </a:endParaRPr>
          </a:p>
        </p:txBody>
      </p:sp>
      <p:sp>
        <p:nvSpPr>
          <p:cNvPr id="53" name="Rectangle 52"/>
          <p:cNvSpPr/>
          <p:nvPr/>
        </p:nvSpPr>
        <p:spPr>
          <a:xfrm>
            <a:off x="2725643" y="1884611"/>
            <a:ext cx="1301816" cy="927316"/>
          </a:xfrm>
          <a:prstGeom prst="rect">
            <a:avLst/>
          </a:prstGeom>
        </p:spPr>
        <p:txBody>
          <a:bodyPr wrap="square" lIns="80147" tIns="40074" rIns="80147" bIns="40074">
            <a:spAutoFit/>
          </a:bodyPr>
          <a:lstStyle/>
          <a:p>
            <a:pPr algn="ctr"/>
            <a:r>
              <a:rPr lang="en-GB" sz="1100" dirty="0"/>
              <a:t>Reducing the amount of time people spend avoidably in </a:t>
            </a:r>
            <a:r>
              <a:rPr lang="en-GB" sz="1100" dirty="0" smtClean="0"/>
              <a:t>hospital</a:t>
            </a:r>
            <a:endParaRPr lang="en-GB" sz="1100" dirty="0">
              <a:solidFill>
                <a:prstClr val="black"/>
              </a:solidFill>
            </a:endParaRPr>
          </a:p>
        </p:txBody>
      </p:sp>
      <p:sp>
        <p:nvSpPr>
          <p:cNvPr id="54" name="Rectangle 53"/>
          <p:cNvSpPr/>
          <p:nvPr/>
        </p:nvSpPr>
        <p:spPr>
          <a:xfrm>
            <a:off x="3977419" y="1884611"/>
            <a:ext cx="1301816" cy="1265870"/>
          </a:xfrm>
          <a:prstGeom prst="rect">
            <a:avLst/>
          </a:prstGeom>
        </p:spPr>
        <p:txBody>
          <a:bodyPr wrap="square" lIns="80147" tIns="40074" rIns="80147" bIns="40074">
            <a:spAutoFit/>
          </a:bodyPr>
          <a:lstStyle/>
          <a:p>
            <a:pPr algn="ctr"/>
            <a:r>
              <a:rPr lang="en-GB" sz="1100" dirty="0"/>
              <a:t>Increasing the proportion of older people living independently at home following discharge from </a:t>
            </a:r>
            <a:r>
              <a:rPr lang="en-GB" sz="1100" dirty="0" smtClean="0"/>
              <a:t>hospital</a:t>
            </a:r>
            <a:endParaRPr lang="en-GB" sz="1100" dirty="0">
              <a:solidFill>
                <a:prstClr val="black"/>
              </a:solidFill>
            </a:endParaRPr>
          </a:p>
        </p:txBody>
      </p:sp>
      <p:sp>
        <p:nvSpPr>
          <p:cNvPr id="55" name="Rectangle 54"/>
          <p:cNvSpPr/>
          <p:nvPr/>
        </p:nvSpPr>
        <p:spPr>
          <a:xfrm>
            <a:off x="5229194" y="1884611"/>
            <a:ext cx="1301816" cy="927316"/>
          </a:xfrm>
          <a:prstGeom prst="rect">
            <a:avLst/>
          </a:prstGeom>
        </p:spPr>
        <p:txBody>
          <a:bodyPr wrap="square" lIns="80147" tIns="40074" rIns="80147" bIns="40074">
            <a:spAutoFit/>
          </a:bodyPr>
          <a:lstStyle/>
          <a:p>
            <a:pPr algn="ctr"/>
            <a:r>
              <a:rPr lang="en-GB" sz="1100" dirty="0"/>
              <a:t>Increasing the number of people having a positive experience of hospital care</a:t>
            </a:r>
            <a:endParaRPr lang="en-GB" sz="1100" dirty="0">
              <a:solidFill>
                <a:prstClr val="black"/>
              </a:solidFill>
            </a:endParaRPr>
          </a:p>
        </p:txBody>
      </p:sp>
      <p:sp>
        <p:nvSpPr>
          <p:cNvPr id="58" name="Rectangle 57"/>
          <p:cNvSpPr/>
          <p:nvPr/>
        </p:nvSpPr>
        <p:spPr>
          <a:xfrm>
            <a:off x="7732744" y="1884611"/>
            <a:ext cx="1301816" cy="927316"/>
          </a:xfrm>
          <a:prstGeom prst="rect">
            <a:avLst/>
          </a:prstGeom>
        </p:spPr>
        <p:txBody>
          <a:bodyPr wrap="square" lIns="80147" tIns="40074" rIns="80147" bIns="40074">
            <a:spAutoFit/>
          </a:bodyPr>
          <a:lstStyle/>
          <a:p>
            <a:pPr algn="ctr"/>
            <a:r>
              <a:rPr lang="en-GB" sz="1100" dirty="0"/>
              <a:t>Making significant progress towards eliminating avoidable deaths in our </a:t>
            </a:r>
            <a:r>
              <a:rPr lang="en-GB" sz="1100" dirty="0" smtClean="0"/>
              <a:t>hospitals</a:t>
            </a:r>
            <a:endParaRPr lang="en-GB" sz="1100" dirty="0">
              <a:solidFill>
                <a:prstClr val="black"/>
              </a:solidFill>
            </a:endParaRPr>
          </a:p>
        </p:txBody>
      </p:sp>
      <p:sp>
        <p:nvSpPr>
          <p:cNvPr id="62" name="Rectangle 61"/>
          <p:cNvSpPr/>
          <p:nvPr/>
        </p:nvSpPr>
        <p:spPr>
          <a:xfrm rot="21345616">
            <a:off x="48383" y="2955442"/>
            <a:ext cx="1029514" cy="235062"/>
          </a:xfrm>
          <a:prstGeom prst="rect">
            <a:avLst/>
          </a:prstGeom>
          <a:noFill/>
          <a:ln>
            <a:solidFill>
              <a:srgbClr val="00ADC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en-GB" sz="1100" dirty="0">
                <a:solidFill>
                  <a:prstClr val="black"/>
                </a:solidFill>
              </a:rPr>
              <a:t>Indicators</a:t>
            </a:r>
          </a:p>
        </p:txBody>
      </p:sp>
      <p:sp>
        <p:nvSpPr>
          <p:cNvPr id="71" name="TextBox 70"/>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a:solidFill>
                  <a:prstClr val="black"/>
                </a:solidFill>
              </a:rPr>
              <a:t>Note: </a:t>
            </a:r>
            <a:r>
              <a:rPr lang="en-GB" sz="800" dirty="0">
                <a:solidFill>
                  <a:prstClr val="black"/>
                </a:solidFill>
              </a:rPr>
              <a:t>Indicator numbers refer to CCG, not NHS Outcomes Framework indicators, except where </a:t>
            </a:r>
            <a:r>
              <a:rPr lang="en-GB" sz="800" dirty="0" smtClean="0">
                <a:solidFill>
                  <a:prstClr val="black"/>
                </a:solidFill>
              </a:rPr>
              <a:t>noted.</a:t>
            </a:r>
            <a:endParaRPr lang="en-GB" sz="800" dirty="0">
              <a:solidFill>
                <a:prstClr val="black"/>
              </a:solidFill>
            </a:endParaRPr>
          </a:p>
        </p:txBody>
      </p:sp>
      <p:sp>
        <p:nvSpPr>
          <p:cNvPr id="43" name="Rectangle 42"/>
          <p:cNvSpPr/>
          <p:nvPr/>
        </p:nvSpPr>
        <p:spPr>
          <a:xfrm>
            <a:off x="657317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6</a:t>
            </a:r>
          </a:p>
        </p:txBody>
      </p:sp>
      <p:sp>
        <p:nvSpPr>
          <p:cNvPr id="30" name="Action Button: Return 29">
            <a:hlinkClick r:id="rId8" action="ppaction://hlinksldjump" highlightClick="1"/>
          </p:cNvPr>
          <p:cNvSpPr/>
          <p:nvPr/>
        </p:nvSpPr>
        <p:spPr>
          <a:xfrm>
            <a:off x="8093413" y="6264612"/>
            <a:ext cx="882512" cy="42289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6509970" y="5722168"/>
            <a:ext cx="1263718" cy="727261"/>
          </a:xfrm>
          <a:prstGeom prst="rect">
            <a:avLst/>
          </a:prstGeom>
        </p:spPr>
        <p:txBody>
          <a:bodyPr wrap="square" lIns="36000" tIns="40074" rIns="36000" bIns="40074">
            <a:spAutoFit/>
          </a:bodyPr>
          <a:lstStyle/>
          <a:p>
            <a:pPr algn="ctr"/>
            <a:r>
              <a:rPr lang="en-GB" sz="1050" b="1" dirty="0" smtClean="0">
                <a:solidFill>
                  <a:srgbClr val="00AA9E"/>
                </a:solidFill>
              </a:rPr>
              <a:t>Captured in Direct Commissioning (not Any town health system)</a:t>
            </a:r>
            <a:endParaRPr lang="en-GB" sz="1050" b="1" dirty="0">
              <a:solidFill>
                <a:srgbClr val="00AA9E"/>
              </a:solidFill>
            </a:endParaRPr>
          </a:p>
        </p:txBody>
      </p:sp>
      <p:grpSp>
        <p:nvGrpSpPr>
          <p:cNvPr id="31" name="Group 30"/>
          <p:cNvGrpSpPr/>
          <p:nvPr/>
        </p:nvGrpSpPr>
        <p:grpSpPr>
          <a:xfrm>
            <a:off x="5396550" y="589398"/>
            <a:ext cx="1649099" cy="295491"/>
            <a:chOff x="5970266" y="579280"/>
            <a:chExt cx="1649099" cy="295491"/>
          </a:xfrm>
        </p:grpSpPr>
        <p:sp>
          <p:nvSpPr>
            <p:cNvPr id="32" name="TextBox 31"/>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33" name="Picture 37" descr="\\Cagmasrv1\sso$\Gestion_Deloitte\Global_Brand\- Templates\Icons\Iconography Deloitte\Icon_House_LGreen.png"/>
            <p:cNvPicPr>
              <a:picLocks noChangeAspect="1" noChangeArrowheads="1"/>
            </p:cNvPicPr>
            <p:nvPr/>
          </p:nvPicPr>
          <p:blipFill>
            <a:blip r:embed="rId9"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828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953065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26"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‘Do Nothing’ scenario to FY 18/19</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22</a:t>
            </a:fld>
            <a:endParaRPr lang="en-GB">
              <a:solidFill>
                <a:prstClr val="black"/>
              </a:solidFill>
            </a:endParaRPr>
          </a:p>
        </p:txBody>
      </p:sp>
      <p:sp>
        <p:nvSpPr>
          <p:cNvPr id="6" name="Text Placeholder 5"/>
          <p:cNvSpPr>
            <a:spLocks noGrp="1"/>
          </p:cNvSpPr>
          <p:nvPr>
            <p:ph type="body" sz="quarter" idx="13"/>
          </p:nvPr>
        </p:nvSpPr>
        <p:spPr>
          <a:xfrm>
            <a:off x="358774" y="1243308"/>
            <a:ext cx="8499600" cy="648512"/>
          </a:xfrm>
        </p:spPr>
        <p:txBody>
          <a:bodyPr/>
          <a:lstStyle/>
          <a:p>
            <a:r>
              <a:rPr lang="en-GB" b="0" dirty="0"/>
              <a:t>If no transformative action is taken, it is expected that health economies will endeavour to maintain constant quality standards by increasing their financial shortfall. In FY 18/19, under a Do Nothing </a:t>
            </a:r>
            <a:r>
              <a:rPr lang="en-GB" b="0" dirty="0" smtClean="0"/>
              <a:t>medium </a:t>
            </a:r>
            <a:r>
              <a:rPr lang="en-GB" b="0" dirty="0"/>
              <a:t>scenario, the </a:t>
            </a:r>
            <a:r>
              <a:rPr lang="en-GB" b="0" dirty="0" smtClean="0"/>
              <a:t>Suburban </a:t>
            </a:r>
            <a:r>
              <a:rPr lang="en-GB" b="0" dirty="0"/>
              <a:t>Any town health system will face a financial gap of </a:t>
            </a:r>
            <a:r>
              <a:rPr lang="en-GB" b="0" dirty="0" smtClean="0"/>
              <a:t>£41.5m.</a:t>
            </a:r>
            <a:endParaRPr lang="en-GB" b="0" dirty="0"/>
          </a:p>
        </p:txBody>
      </p:sp>
      <p:sp>
        <p:nvSpPr>
          <p:cNvPr id="3" name="Rectangle 2"/>
          <p:cNvSpPr/>
          <p:nvPr/>
        </p:nvSpPr>
        <p:spPr>
          <a:xfrm>
            <a:off x="323528" y="2492896"/>
            <a:ext cx="3888432" cy="2769989"/>
          </a:xfrm>
          <a:prstGeom prst="rect">
            <a:avLst/>
          </a:prstGeom>
        </p:spPr>
        <p:txBody>
          <a:bodyPr wrap="square">
            <a:spAutoFit/>
          </a:bodyPr>
          <a:lstStyle/>
          <a:p>
            <a:pPr marL="266700" indent="-177800">
              <a:spcAft>
                <a:spcPts val="600"/>
              </a:spcAft>
              <a:buClr>
                <a:schemeClr val="accent1"/>
              </a:buClr>
              <a:buFont typeface="Arial" pitchFamily="34" charset="0"/>
              <a:buChar char="•"/>
              <a:defRPr/>
            </a:pPr>
            <a:r>
              <a:rPr lang="en-GB" sz="1200" dirty="0">
                <a:solidFill>
                  <a:prstClr val="black"/>
                </a:solidFill>
              </a:rPr>
              <a:t>‘Do Nothing’ scenario assumes that the quality of the NHS services is prioritised, and so </a:t>
            </a:r>
            <a:r>
              <a:rPr lang="en-GB" sz="1200" b="1" dirty="0">
                <a:solidFill>
                  <a:prstClr val="black"/>
                </a:solidFill>
              </a:rPr>
              <a:t>remains effectively </a:t>
            </a:r>
            <a:r>
              <a:rPr lang="en-GB" sz="1200" b="1" dirty="0" smtClean="0">
                <a:solidFill>
                  <a:prstClr val="black"/>
                </a:solidFill>
              </a:rPr>
              <a:t>constant.</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Maintaining quality without intervention will result in </a:t>
            </a:r>
            <a:r>
              <a:rPr lang="en-GB" sz="1200" b="1" dirty="0">
                <a:solidFill>
                  <a:prstClr val="black"/>
                </a:solidFill>
              </a:rPr>
              <a:t>increasing financial </a:t>
            </a:r>
            <a:r>
              <a:rPr lang="en-GB" sz="1200" b="1" dirty="0" smtClean="0">
                <a:solidFill>
                  <a:prstClr val="black"/>
                </a:solidFill>
              </a:rPr>
              <a:t>shortfall.</a:t>
            </a:r>
          </a:p>
          <a:p>
            <a:pPr marL="266700" indent="-177800">
              <a:spcAft>
                <a:spcPts val="600"/>
              </a:spcAft>
              <a:buClr>
                <a:schemeClr val="accent1"/>
              </a:buClr>
              <a:buFont typeface="Arial" pitchFamily="34" charset="0"/>
              <a:buChar char="•"/>
              <a:defRPr/>
            </a:pPr>
            <a:endParaRPr lang="en-GB" sz="1200" b="1"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‘Do Nothing’ scenario is therefore considered </a:t>
            </a:r>
            <a:r>
              <a:rPr lang="en-GB" sz="1200" b="1" dirty="0">
                <a:solidFill>
                  <a:prstClr val="black"/>
                </a:solidFill>
              </a:rPr>
              <a:t>unsustainable</a:t>
            </a:r>
            <a:r>
              <a:rPr lang="en-GB" sz="1200" dirty="0">
                <a:solidFill>
                  <a:prstClr val="black"/>
                </a:solidFill>
              </a:rPr>
              <a:t> in the long </a:t>
            </a:r>
            <a:r>
              <a:rPr lang="en-GB" sz="1200" dirty="0" smtClean="0">
                <a:solidFill>
                  <a:prstClr val="black"/>
                </a:solidFill>
              </a:rPr>
              <a:t>term.  </a:t>
            </a:r>
          </a:p>
          <a:p>
            <a:pPr marL="266700" indent="-177800">
              <a:spcAft>
                <a:spcPts val="600"/>
              </a:spcAft>
              <a:buClr>
                <a:schemeClr val="accent1"/>
              </a:buClr>
              <a:buFont typeface="Arial" pitchFamily="34" charset="0"/>
              <a:buChar char="•"/>
              <a:defRPr/>
            </a:pPr>
            <a:endParaRPr lang="en-GB" sz="1200" dirty="0">
              <a:solidFill>
                <a:prstClr val="black"/>
              </a:solidFill>
            </a:endParaRPr>
          </a:p>
          <a:p>
            <a:pPr marL="266700" indent="-177800">
              <a:spcAft>
                <a:spcPts val="600"/>
              </a:spcAft>
              <a:buClr>
                <a:schemeClr val="accent1"/>
              </a:buClr>
              <a:buFont typeface="Arial" pitchFamily="34" charset="0"/>
              <a:buChar char="•"/>
              <a:defRPr/>
            </a:pPr>
            <a:r>
              <a:rPr lang="en-GB" sz="1200" dirty="0">
                <a:solidFill>
                  <a:prstClr val="black"/>
                </a:solidFill>
              </a:rPr>
              <a:t>The high impact intervention is </a:t>
            </a:r>
            <a:r>
              <a:rPr lang="en-GB" sz="1200" b="1" dirty="0">
                <a:solidFill>
                  <a:prstClr val="black"/>
                </a:solidFill>
              </a:rPr>
              <a:t>modelled against this ‘Do Nothing’ </a:t>
            </a:r>
            <a:r>
              <a:rPr lang="en-GB" sz="1200" b="1" dirty="0" smtClean="0">
                <a:solidFill>
                  <a:prstClr val="black"/>
                </a:solidFill>
              </a:rPr>
              <a:t>scenario.</a:t>
            </a:r>
            <a:endParaRPr lang="en-GB" sz="1200" b="1" dirty="0">
              <a:solidFill>
                <a:prstClr val="black"/>
              </a:solidFill>
            </a:endParaRPr>
          </a:p>
        </p:txBody>
      </p:sp>
      <p:sp>
        <p:nvSpPr>
          <p:cNvPr id="58" name="Title 1"/>
          <p:cNvSpPr txBox="1">
            <a:spLocks/>
          </p:cNvSpPr>
          <p:nvPr/>
        </p:nvSpPr>
        <p:spPr>
          <a:xfrm>
            <a:off x="358775"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Quality baseline</a:t>
            </a:r>
            <a:endParaRPr lang="en-GB" sz="1800" b="1" dirty="0">
              <a:solidFill>
                <a:sysClr val="window" lastClr="FFFFFF"/>
              </a:solidFill>
            </a:endParaRPr>
          </a:p>
        </p:txBody>
      </p:sp>
      <p:sp>
        <p:nvSpPr>
          <p:cNvPr id="59" name="Title 1"/>
          <p:cNvSpPr txBox="1">
            <a:spLocks/>
          </p:cNvSpPr>
          <p:nvPr/>
        </p:nvSpPr>
        <p:spPr>
          <a:xfrm>
            <a:off x="4580384" y="1851548"/>
            <a:ext cx="4014351" cy="490609"/>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800" b="1" dirty="0" smtClean="0">
                <a:solidFill>
                  <a:sysClr val="window" lastClr="FFFFFF"/>
                </a:solidFill>
              </a:rPr>
              <a:t>Financial gap pre-interventions</a:t>
            </a:r>
            <a:endParaRPr lang="en-GB" sz="1800" b="1" dirty="0">
              <a:solidFill>
                <a:sysClr val="window" lastClr="FFFFFF"/>
              </a:solidFill>
            </a:endParaRPr>
          </a:p>
        </p:txBody>
      </p:sp>
      <p:graphicFrame>
        <p:nvGraphicFramePr>
          <p:cNvPr id="60" name="Object 59"/>
          <p:cNvGraphicFramePr>
            <a:graphicFrameLocks/>
          </p:cNvGraphicFramePr>
          <p:nvPr>
            <p:custDataLst>
              <p:tags r:id="rId4"/>
            </p:custDataLst>
            <p:extLst>
              <p:ext uri="{D42A27DB-BD31-4B8C-83A1-F6EECF244321}">
                <p14:modId xmlns:p14="http://schemas.microsoft.com/office/powerpoint/2010/main" val="1803553319"/>
              </p:ext>
            </p:extLst>
          </p:nvPr>
        </p:nvGraphicFramePr>
        <p:xfrm>
          <a:off x="4876800" y="2666999"/>
          <a:ext cx="3581306" cy="2486088"/>
        </p:xfrm>
        <a:graphic>
          <a:graphicData uri="http://schemas.openxmlformats.org/presentationml/2006/ole">
            <mc:AlternateContent xmlns:mc="http://schemas.openxmlformats.org/markup-compatibility/2006">
              <mc:Choice xmlns:v="urn:schemas-microsoft-com:vml" Requires="v">
                <p:oleObj spid="_x0000_s43427" name="Chart" r:id="rId50" imgW="3581306" imgH="2486088" progId="MSGraph.Chart.8">
                  <p:embed followColorScheme="full"/>
                </p:oleObj>
              </mc:Choice>
              <mc:Fallback>
                <p:oleObj name="Chart" r:id="rId50" imgW="3581306" imgH="2486088" progId="MSGraph.Chart.8">
                  <p:embed followColorScheme="full"/>
                  <p:pic>
                    <p:nvPicPr>
                      <p:cNvPr id="0" name=""/>
                      <p:cNvPicPr/>
                      <p:nvPr/>
                    </p:nvPicPr>
                    <p:blipFill>
                      <a:blip r:embed="rId51"/>
                      <a:stretch>
                        <a:fillRect/>
                      </a:stretch>
                    </p:blipFill>
                    <p:spPr>
                      <a:xfrm>
                        <a:off x="4876800" y="2666999"/>
                        <a:ext cx="3581306" cy="2486088"/>
                      </a:xfrm>
                      <a:prstGeom prst="rect">
                        <a:avLst/>
                      </a:prstGeom>
                    </p:spPr>
                  </p:pic>
                </p:oleObj>
              </mc:Fallback>
            </mc:AlternateContent>
          </a:graphicData>
        </a:graphic>
      </p:graphicFrame>
      <p:sp>
        <p:nvSpPr>
          <p:cNvPr id="35" name="Rectangle 34"/>
          <p:cNvSpPr/>
          <p:nvPr>
            <p:custDataLst>
              <p:tags r:id="rId5"/>
            </p:custDataLst>
          </p:nvPr>
        </p:nvSpPr>
        <p:spPr bwMode="gray">
          <a:xfrm>
            <a:off x="4689475" y="27051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09F1B64-9555-4F0A-97A6-2D86B56D01B5}" type="datetime'''''''''''''''''''3''9''''''''''0'''''''''''''''''">
              <a:rPr lang="en-US" sz="1000">
                <a:solidFill>
                  <a:schemeClr val="tx1"/>
                </a:solidFill>
                <a:latin typeface="Arial"/>
                <a:sym typeface="Arial"/>
              </a:rPr>
              <a:pPr algn="r">
                <a:spcBef>
                  <a:spcPct val="0"/>
                </a:spcBef>
                <a:spcAft>
                  <a:spcPct val="0"/>
                </a:spcAft>
              </a:pPr>
              <a:t>390</a:t>
            </a:fld>
            <a:endParaRPr lang="en-GB" sz="1000">
              <a:solidFill>
                <a:schemeClr val="tx1"/>
              </a:solidFill>
              <a:latin typeface="Arial"/>
              <a:sym typeface="Arial"/>
            </a:endParaRPr>
          </a:p>
        </p:txBody>
      </p:sp>
      <p:sp>
        <p:nvSpPr>
          <p:cNvPr id="61" name="Rectangle 60"/>
          <p:cNvSpPr/>
          <p:nvPr>
            <p:custDataLst>
              <p:tags r:id="rId6"/>
            </p:custDataLst>
          </p:nvPr>
        </p:nvSpPr>
        <p:spPr bwMode="gray">
          <a:xfrm>
            <a:off x="4689475" y="29527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83D2C10-CEE8-4DC2-8A94-62B98ED4C7EB}" type="datetime'''''''3''''''''8''0'''''''">
              <a:rPr lang="en-US" sz="1000">
                <a:solidFill>
                  <a:schemeClr val="tx1"/>
                </a:solidFill>
              </a:rPr>
              <a:pPr algn="r">
                <a:spcBef>
                  <a:spcPct val="0"/>
                </a:spcBef>
                <a:spcAft>
                  <a:spcPct val="0"/>
                </a:spcAft>
              </a:pPr>
              <a:t>380</a:t>
            </a:fld>
            <a:endParaRPr lang="en-GB" sz="1000">
              <a:solidFill>
                <a:schemeClr val="tx1"/>
              </a:solidFill>
              <a:latin typeface="Arial"/>
              <a:sym typeface="Arial"/>
            </a:endParaRPr>
          </a:p>
        </p:txBody>
      </p:sp>
      <p:sp>
        <p:nvSpPr>
          <p:cNvPr id="32" name="Rectangle 31"/>
          <p:cNvSpPr/>
          <p:nvPr>
            <p:custDataLst>
              <p:tags r:id="rId7"/>
            </p:custDataLst>
          </p:nvPr>
        </p:nvSpPr>
        <p:spPr bwMode="gray">
          <a:xfrm>
            <a:off x="4689475" y="41910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28C3AEF-1CE4-42E8-BE45-F604579FA66F}" type="datetime'''''3''''''3''''''''''''0'''''''''''''''">
              <a:rPr lang="en-US" sz="1000">
                <a:solidFill>
                  <a:schemeClr val="tx1"/>
                </a:solidFill>
                <a:latin typeface="Arial"/>
                <a:sym typeface="Arial"/>
              </a:rPr>
              <a:pPr algn="r">
                <a:spcBef>
                  <a:spcPct val="0"/>
                </a:spcBef>
                <a:spcAft>
                  <a:spcPct val="0"/>
                </a:spcAft>
              </a:pPr>
              <a:t>330</a:t>
            </a:fld>
            <a:endParaRPr lang="en-GB" sz="1000">
              <a:solidFill>
                <a:schemeClr val="tx1"/>
              </a:solidFill>
              <a:latin typeface="Arial"/>
              <a:sym typeface="Arial"/>
            </a:endParaRPr>
          </a:p>
        </p:txBody>
      </p:sp>
      <p:sp>
        <p:nvSpPr>
          <p:cNvPr id="65" name="Rectangle 64"/>
          <p:cNvSpPr/>
          <p:nvPr>
            <p:custDataLst>
              <p:tags r:id="rId8"/>
            </p:custDataLst>
          </p:nvPr>
        </p:nvSpPr>
        <p:spPr bwMode="gray">
          <a:xfrm>
            <a:off x="4689475" y="39433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CFBB6C5-4D9B-45E3-B832-3DBB9E5E3A65}" type="datetime'3''''''''''4''''0'''''">
              <a:rPr lang="en-US" sz="1000">
                <a:solidFill>
                  <a:srgbClr val="000000"/>
                </a:solidFill>
              </a:rPr>
              <a:pPr algn="r">
                <a:spcBef>
                  <a:spcPct val="0"/>
                </a:spcBef>
                <a:spcAft>
                  <a:spcPct val="0"/>
                </a:spcAft>
              </a:pPr>
              <a:t>340</a:t>
            </a:fld>
            <a:endParaRPr lang="en-GB" sz="1000" dirty="0">
              <a:solidFill>
                <a:srgbClr val="000000"/>
              </a:solidFill>
              <a:sym typeface="Arial"/>
            </a:endParaRPr>
          </a:p>
        </p:txBody>
      </p:sp>
      <p:sp>
        <p:nvSpPr>
          <p:cNvPr id="33" name="Rectangle 32"/>
          <p:cNvSpPr/>
          <p:nvPr>
            <p:custDataLst>
              <p:tags r:id="rId9"/>
            </p:custDataLst>
          </p:nvPr>
        </p:nvSpPr>
        <p:spPr bwMode="gray">
          <a:xfrm>
            <a:off x="4689475" y="36957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6AF077-0421-45B8-BB40-128098D2AB4B}" type="datetime'3''''''5''''''''''''''''''''''0'">
              <a:rPr lang="en-US" sz="1000">
                <a:solidFill>
                  <a:schemeClr val="tx1"/>
                </a:solidFill>
                <a:latin typeface="Arial"/>
                <a:sym typeface="Arial"/>
              </a:rPr>
              <a:pPr algn="r">
                <a:spcBef>
                  <a:spcPct val="0"/>
                </a:spcBef>
                <a:spcAft>
                  <a:spcPct val="0"/>
                </a:spcAft>
              </a:pPr>
              <a:t>350</a:t>
            </a:fld>
            <a:endParaRPr lang="en-GB" sz="1000">
              <a:solidFill>
                <a:schemeClr val="tx1"/>
              </a:solidFill>
              <a:latin typeface="Arial"/>
              <a:sym typeface="Arial"/>
            </a:endParaRPr>
          </a:p>
        </p:txBody>
      </p:sp>
      <p:sp>
        <p:nvSpPr>
          <p:cNvPr id="63" name="Rectangle 62"/>
          <p:cNvSpPr/>
          <p:nvPr>
            <p:custDataLst>
              <p:tags r:id="rId10"/>
            </p:custDataLst>
          </p:nvPr>
        </p:nvSpPr>
        <p:spPr bwMode="gray">
          <a:xfrm>
            <a:off x="4689475" y="34480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A9FE57-1604-4FCC-B599-C311F283F48C}" type="datetime'''''''''''''''''''''3''''''''''''''''6''0'''''''">
              <a:rPr lang="en-US" sz="1000">
                <a:solidFill>
                  <a:srgbClr val="000000"/>
                </a:solidFill>
              </a:rPr>
              <a:pPr algn="r">
                <a:spcBef>
                  <a:spcPct val="0"/>
                </a:spcBef>
                <a:spcAft>
                  <a:spcPct val="0"/>
                </a:spcAft>
              </a:pPr>
              <a:t>360</a:t>
            </a:fld>
            <a:endParaRPr lang="en-GB" sz="1000" dirty="0">
              <a:solidFill>
                <a:srgbClr val="000000"/>
              </a:solidFill>
              <a:sym typeface="Arial"/>
            </a:endParaRPr>
          </a:p>
        </p:txBody>
      </p:sp>
      <p:sp>
        <p:nvSpPr>
          <p:cNvPr id="34" name="Rectangle 33"/>
          <p:cNvSpPr/>
          <p:nvPr>
            <p:custDataLst>
              <p:tags r:id="rId11"/>
            </p:custDataLst>
          </p:nvPr>
        </p:nvSpPr>
        <p:spPr bwMode="gray">
          <a:xfrm>
            <a:off x="4689475" y="32004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CD315E6-7848-46B8-9469-1164757B035C}" type="datetime'''3''7''''''''''''''''''''''''0'''''''''''''''''''''''''''''">
              <a:rPr lang="en-US" sz="1000">
                <a:solidFill>
                  <a:schemeClr val="tx1"/>
                </a:solidFill>
                <a:latin typeface="Arial"/>
                <a:sym typeface="Arial"/>
              </a:rPr>
              <a:pPr algn="r">
                <a:spcBef>
                  <a:spcPct val="0"/>
                </a:spcBef>
                <a:spcAft>
                  <a:spcPct val="0"/>
                </a:spcAft>
              </a:pPr>
              <a:t>370</a:t>
            </a:fld>
            <a:endParaRPr lang="en-GB" sz="1000">
              <a:solidFill>
                <a:schemeClr val="tx1"/>
              </a:solidFill>
              <a:latin typeface="Arial"/>
              <a:sym typeface="Arial"/>
            </a:endParaRPr>
          </a:p>
        </p:txBody>
      </p:sp>
      <p:sp>
        <p:nvSpPr>
          <p:cNvPr id="67" name="Rectangle 66"/>
          <p:cNvSpPr/>
          <p:nvPr>
            <p:custDataLst>
              <p:tags r:id="rId12"/>
            </p:custDataLst>
          </p:nvPr>
        </p:nvSpPr>
        <p:spPr bwMode="gray">
          <a:xfrm>
            <a:off x="4689475" y="443865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9E5090A-581B-455A-956F-778611759FDC}" type="datetime'''''''''3''2''0'''">
              <a:rPr lang="en-US" sz="1000">
                <a:solidFill>
                  <a:srgbClr val="000000"/>
                </a:solidFill>
              </a:rPr>
              <a:pPr algn="r">
                <a:spcBef>
                  <a:spcPct val="0"/>
                </a:spcBef>
                <a:spcAft>
                  <a:spcPct val="0"/>
                </a:spcAft>
              </a:pPr>
              <a:t>320</a:t>
            </a:fld>
            <a:endParaRPr lang="en-GB" sz="1000" dirty="0">
              <a:solidFill>
                <a:srgbClr val="000000"/>
              </a:solidFill>
              <a:sym typeface="Arial"/>
            </a:endParaRPr>
          </a:p>
        </p:txBody>
      </p:sp>
      <p:sp>
        <p:nvSpPr>
          <p:cNvPr id="31" name="Rectangle 30"/>
          <p:cNvSpPr/>
          <p:nvPr>
            <p:custDataLst>
              <p:tags r:id="rId13"/>
            </p:custDataLst>
          </p:nvPr>
        </p:nvSpPr>
        <p:spPr bwMode="gray">
          <a:xfrm>
            <a:off x="4689475" y="4686300"/>
            <a:ext cx="2095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53E0E36-ED8D-45EE-A32A-3D6CAB15BF75}" type="datetime'''3''''''''''''''''''''''''''''1''''''''''''0'''''''''''">
              <a:rPr lang="en-US" sz="1000">
                <a:solidFill>
                  <a:schemeClr val="tx1"/>
                </a:solidFill>
                <a:latin typeface="Arial"/>
                <a:sym typeface="Arial"/>
              </a:rPr>
              <a:pPr algn="r">
                <a:spcBef>
                  <a:spcPct val="0"/>
                </a:spcBef>
                <a:spcAft>
                  <a:spcPct val="0"/>
                </a:spcAft>
              </a:pPr>
              <a:t>310</a:t>
            </a:fld>
            <a:endParaRPr lang="en-GB" sz="1000">
              <a:solidFill>
                <a:schemeClr val="tx1"/>
              </a:solidFill>
              <a:latin typeface="Arial"/>
              <a:sym typeface="Arial"/>
            </a:endParaRPr>
          </a:p>
        </p:txBody>
      </p:sp>
      <p:sp>
        <p:nvSpPr>
          <p:cNvPr id="69" name="Rectangle 68"/>
          <p:cNvSpPr/>
          <p:nvPr>
            <p:custDataLst>
              <p:tags r:id="rId14"/>
            </p:custDataLst>
          </p:nvPr>
        </p:nvSpPr>
        <p:spPr bwMode="gray">
          <a:xfrm>
            <a:off x="4829175" y="494347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141EFAA-508C-40B2-8AA7-11097914D416}" type="datetime'''''''''''''''''''''''''''''0'''''">
              <a:rPr lang="en-US" sz="1000">
                <a:solidFill>
                  <a:srgbClr val="000000"/>
                </a:solidFill>
              </a:rPr>
              <a:pPr algn="r">
                <a:spcBef>
                  <a:spcPct val="0"/>
                </a:spcBef>
                <a:spcAft>
                  <a:spcPct val="0"/>
                </a:spcAft>
              </a:pPr>
              <a:t>0</a:t>
            </a:fld>
            <a:endParaRPr lang="en-GB" sz="1000" dirty="0">
              <a:solidFill>
                <a:srgbClr val="000000"/>
              </a:solidFill>
              <a:sym typeface="Arial"/>
            </a:endParaRPr>
          </a:p>
        </p:txBody>
      </p:sp>
      <p:cxnSp>
        <p:nvCxnSpPr>
          <p:cNvPr id="38" name="Straight Connector 37"/>
          <p:cNvCxnSpPr/>
          <p:nvPr>
            <p:custDataLst>
              <p:tags r:id="rId15"/>
            </p:custDataLst>
          </p:nvPr>
        </p:nvCxnSpPr>
        <p:spPr bwMode="auto">
          <a:xfrm>
            <a:off x="4957763" y="37719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6"/>
            </p:custDataLst>
          </p:nvPr>
        </p:nvCxnSpPr>
        <p:spPr bwMode="auto">
          <a:xfrm>
            <a:off x="4957763" y="40195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17"/>
            </p:custDataLst>
          </p:nvPr>
        </p:nvCxnSpPr>
        <p:spPr bwMode="auto">
          <a:xfrm>
            <a:off x="4957763" y="42672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18"/>
            </p:custDataLst>
          </p:nvPr>
        </p:nvCxnSpPr>
        <p:spPr bwMode="auto">
          <a:xfrm>
            <a:off x="4957763" y="45148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bwMode="auto">
          <a:xfrm>
            <a:off x="4957763" y="47625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20"/>
            </p:custDataLst>
          </p:nvPr>
        </p:nvCxnSpPr>
        <p:spPr bwMode="auto">
          <a:xfrm>
            <a:off x="4957763" y="5019675"/>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1"/>
            </p:custDataLst>
          </p:nvPr>
        </p:nvCxnSpPr>
        <p:spPr bwMode="auto">
          <a:xfrm>
            <a:off x="4957763" y="27813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22"/>
            </p:custDataLst>
          </p:nvPr>
        </p:nvCxnSpPr>
        <p:spPr bwMode="auto">
          <a:xfrm>
            <a:off x="4957763" y="302895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bwMode="auto">
          <a:xfrm>
            <a:off x="4957763" y="3276600"/>
            <a:ext cx="42862"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24"/>
            </p:custDataLst>
          </p:nvPr>
        </p:nvCxnSpPr>
        <p:spPr bwMode="auto">
          <a:xfrm>
            <a:off x="4957763" y="3524250"/>
            <a:ext cx="42863"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11" name="Freeform 10"/>
          <p:cNvSpPr/>
          <p:nvPr>
            <p:custDataLst>
              <p:tags r:id="rId25"/>
            </p:custDataLst>
          </p:nvPr>
        </p:nvSpPr>
        <p:spPr bwMode="auto">
          <a:xfrm>
            <a:off x="4930775" y="4899025"/>
            <a:ext cx="146051" cy="96839"/>
          </a:xfrm>
          <a:custGeom>
            <a:avLst/>
            <a:gdLst/>
            <a:ahLst/>
            <a:cxnLst/>
            <a:rect l="0" t="0" r="0" b="0"/>
            <a:pathLst>
              <a:path w="146051" h="96839">
                <a:moveTo>
                  <a:pt x="0" y="39688"/>
                </a:moveTo>
                <a:lnTo>
                  <a:pt x="146050" y="0"/>
                </a:lnTo>
                <a:lnTo>
                  <a:pt x="146050" y="57150"/>
                </a:lnTo>
                <a:lnTo>
                  <a:pt x="0" y="96838"/>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custDataLst>
              <p:tags r:id="rId26"/>
            </p:custDataLst>
          </p:nvPr>
        </p:nvSpPr>
        <p:spPr bwMode="auto">
          <a:xfrm>
            <a:off x="4930775" y="489902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custDataLst>
              <p:tags r:id="rId27"/>
            </p:custDataLst>
          </p:nvPr>
        </p:nvSpPr>
        <p:spPr bwMode="auto">
          <a:xfrm>
            <a:off x="4930775" y="495617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0" name="Straight Connector 89"/>
          <p:cNvCxnSpPr/>
          <p:nvPr>
            <p:custDataLst>
              <p:tags r:id="rId28"/>
            </p:custDataLst>
          </p:nvPr>
        </p:nvCxnSpPr>
        <p:spPr bwMode="auto">
          <a:xfrm>
            <a:off x="8353425" y="3286125"/>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29"/>
            </p:custDataLst>
          </p:nvPr>
        </p:nvCxnSpPr>
        <p:spPr bwMode="auto">
          <a:xfrm>
            <a:off x="8353425" y="4324350"/>
            <a:ext cx="114300"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0"/>
            </p:custDataLst>
          </p:nvPr>
        </p:nvCxnSpPr>
        <p:spPr bwMode="auto">
          <a:xfrm>
            <a:off x="8429625" y="3282950"/>
            <a:ext cx="0" cy="1044575"/>
          </a:xfrm>
          <a:prstGeom prst="line">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Oval 90"/>
          <p:cNvSpPr/>
          <p:nvPr>
            <p:custDataLst>
              <p:tags r:id="rId31"/>
            </p:custDataLst>
          </p:nvPr>
        </p:nvSpPr>
        <p:spPr bwMode="auto">
          <a:xfrm>
            <a:off x="8247063" y="3082925"/>
            <a:ext cx="365125" cy="155575"/>
          </a:xfrm>
          <a:prstGeom prst="ellipse">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02D0C081-27B2-46DC-8E60-8DDE0D5E619F}" type="datetime'''''''''£''''4''''''''''1''''''''''.''''''''''''''''5'''''">
              <a:rPr lang="en-US" sz="800">
                <a:solidFill>
                  <a:schemeClr val="tx1"/>
                </a:solidFill>
              </a:rPr>
              <a:pPr/>
              <a:t>£41.5</a:t>
            </a:fld>
            <a:endParaRPr lang="en-US" sz="800" dirty="0" smtClean="0">
              <a:solidFill>
                <a:schemeClr val="tx1"/>
              </a:solidFill>
            </a:endParaRPr>
          </a:p>
        </p:txBody>
      </p:sp>
      <p:sp>
        <p:nvSpPr>
          <p:cNvPr id="92" name="Rectangle 91"/>
          <p:cNvSpPr/>
          <p:nvPr>
            <p:custDataLst>
              <p:tags r:id="rId32"/>
            </p:custDataLst>
          </p:nvPr>
        </p:nvSpPr>
        <p:spPr bwMode="auto">
          <a:xfrm flipV="1">
            <a:off x="82772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50E7D85-96B6-4743-A914-A7B5BBF1F214}" type="datetime'''''''''''''''''''''2''''018''''/''''1''''''9'''">
              <a:rPr lang="en-US" sz="1000">
                <a:solidFill>
                  <a:srgbClr val="000000"/>
                </a:solidFill>
              </a:rPr>
              <a:pPr algn="r">
                <a:spcBef>
                  <a:spcPct val="0"/>
                </a:spcBef>
                <a:spcAft>
                  <a:spcPct val="0"/>
                </a:spcAft>
              </a:pPr>
              <a:t>2018/19</a:t>
            </a:fld>
            <a:endParaRPr lang="en-GB" sz="1000" dirty="0">
              <a:solidFill>
                <a:srgbClr val="000000"/>
              </a:solidFill>
              <a:sym typeface="+mn-lt"/>
            </a:endParaRPr>
          </a:p>
        </p:txBody>
      </p:sp>
      <p:sp>
        <p:nvSpPr>
          <p:cNvPr id="93" name="Rectangle 92"/>
          <p:cNvSpPr/>
          <p:nvPr>
            <p:custDataLst>
              <p:tags r:id="rId33"/>
            </p:custDataLst>
          </p:nvPr>
        </p:nvSpPr>
        <p:spPr bwMode="auto">
          <a:xfrm flipV="1">
            <a:off x="76104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AD634AD-7249-4A35-BB71-4B90293C5B28}" type="datetime'''2''01''7''''''''/1''''''''''''''''''''''''''8'''''''''''''''">
              <a:rPr lang="en-US" sz="1000">
                <a:solidFill>
                  <a:srgbClr val="000000"/>
                </a:solidFill>
              </a:rPr>
              <a:pPr algn="r">
                <a:spcBef>
                  <a:spcPct val="0"/>
                </a:spcBef>
                <a:spcAft>
                  <a:spcPct val="0"/>
                </a:spcAft>
              </a:pPr>
              <a:t>2017/18</a:t>
            </a:fld>
            <a:endParaRPr lang="en-GB" sz="1000" dirty="0">
              <a:solidFill>
                <a:srgbClr val="000000"/>
              </a:solidFill>
              <a:sym typeface="+mn-lt"/>
            </a:endParaRPr>
          </a:p>
        </p:txBody>
      </p:sp>
      <p:sp>
        <p:nvSpPr>
          <p:cNvPr id="94" name="Rectangle 93"/>
          <p:cNvSpPr/>
          <p:nvPr>
            <p:custDataLst>
              <p:tags r:id="rId34"/>
            </p:custDataLst>
          </p:nvPr>
        </p:nvSpPr>
        <p:spPr bwMode="auto">
          <a:xfrm flipV="1">
            <a:off x="693420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82DC847-905A-4F43-81EF-30A2688FFA08}" type="datetime'''''''2''''''''0''''''''''''''1''6/''''''''''''''1''7'''''">
              <a:rPr lang="en-US" sz="1000">
                <a:solidFill>
                  <a:srgbClr val="000000"/>
                </a:solidFill>
              </a:rPr>
              <a:pPr algn="r">
                <a:spcBef>
                  <a:spcPct val="0"/>
                </a:spcBef>
                <a:spcAft>
                  <a:spcPct val="0"/>
                </a:spcAft>
              </a:pPr>
              <a:t>2016/17</a:t>
            </a:fld>
            <a:endParaRPr lang="en-GB" sz="1000" dirty="0">
              <a:solidFill>
                <a:srgbClr val="000000"/>
              </a:solidFill>
              <a:sym typeface="+mn-lt"/>
            </a:endParaRPr>
          </a:p>
        </p:txBody>
      </p:sp>
      <p:sp>
        <p:nvSpPr>
          <p:cNvPr id="95" name="Rectangle 94"/>
          <p:cNvSpPr/>
          <p:nvPr>
            <p:custDataLst>
              <p:tags r:id="rId35"/>
            </p:custDataLst>
          </p:nvPr>
        </p:nvSpPr>
        <p:spPr bwMode="auto">
          <a:xfrm flipV="1">
            <a:off x="6267450"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1D3F2C-B977-408C-A607-17F18DCCA3E4}" type="datetime'''''''''''''''''''''''''2''''''''''''''0''1''''5/''1''''''6'''">
              <a:rPr lang="en-US" sz="1000">
                <a:solidFill>
                  <a:srgbClr val="000000"/>
                </a:solidFill>
              </a:rPr>
              <a:pPr algn="r">
                <a:spcBef>
                  <a:spcPct val="0"/>
                </a:spcBef>
                <a:spcAft>
                  <a:spcPct val="0"/>
                </a:spcAft>
              </a:pPr>
              <a:t>2015/16</a:t>
            </a:fld>
            <a:endParaRPr lang="en-GB" sz="1000" dirty="0">
              <a:solidFill>
                <a:srgbClr val="000000"/>
              </a:solidFill>
              <a:sym typeface="+mn-lt"/>
            </a:endParaRPr>
          </a:p>
        </p:txBody>
      </p:sp>
      <p:sp>
        <p:nvSpPr>
          <p:cNvPr id="96" name="Rectangle 95"/>
          <p:cNvSpPr/>
          <p:nvPr>
            <p:custDataLst>
              <p:tags r:id="rId36"/>
            </p:custDataLst>
          </p:nvPr>
        </p:nvSpPr>
        <p:spPr bwMode="auto">
          <a:xfrm flipV="1">
            <a:off x="559117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BFB89DD-9EEE-4355-BCB1-58AD33E15292}" type="datetime'''''20''''''''''''14''''''''''''/''''''''1''''5'''''''''''">
              <a:rPr lang="en-US" sz="1000">
                <a:solidFill>
                  <a:srgbClr val="000000"/>
                </a:solidFill>
              </a:rPr>
              <a:pPr algn="r">
                <a:spcBef>
                  <a:spcPct val="0"/>
                </a:spcBef>
                <a:spcAft>
                  <a:spcPct val="0"/>
                </a:spcAft>
              </a:pPr>
              <a:t>2014/15</a:t>
            </a:fld>
            <a:endParaRPr lang="en-GB" sz="1000" dirty="0">
              <a:solidFill>
                <a:srgbClr val="000000"/>
              </a:solidFill>
              <a:sym typeface="+mn-lt"/>
            </a:endParaRPr>
          </a:p>
        </p:txBody>
      </p:sp>
      <p:sp>
        <p:nvSpPr>
          <p:cNvPr id="97" name="Rectangle 96"/>
          <p:cNvSpPr/>
          <p:nvPr>
            <p:custDataLst>
              <p:tags r:id="rId37"/>
            </p:custDataLst>
          </p:nvPr>
        </p:nvSpPr>
        <p:spPr bwMode="auto">
          <a:xfrm flipV="1">
            <a:off x="4924425" y="5137150"/>
            <a:ext cx="152400" cy="454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8220F27-8760-48B9-9711-4B296DB1082E}" type="datetime'''''20''''''''''''13''''''''/''''''''''''''''''''14'''''''">
              <a:rPr lang="en-US" sz="1000">
                <a:solidFill>
                  <a:srgbClr val="000000"/>
                </a:solidFill>
              </a:rPr>
              <a:pPr algn="r">
                <a:spcBef>
                  <a:spcPct val="0"/>
                </a:spcBef>
                <a:spcAft>
                  <a:spcPct val="0"/>
                </a:spcAft>
              </a:pPr>
              <a:t>2013/14</a:t>
            </a:fld>
            <a:endParaRPr lang="en-GB" sz="1000" dirty="0">
              <a:solidFill>
                <a:srgbClr val="000000"/>
              </a:solidFill>
              <a:sym typeface="+mn-lt"/>
            </a:endParaRPr>
          </a:p>
        </p:txBody>
      </p:sp>
      <p:cxnSp>
        <p:nvCxnSpPr>
          <p:cNvPr id="102" name="Straight Connector 101"/>
          <p:cNvCxnSpPr/>
          <p:nvPr>
            <p:custDataLst>
              <p:tags r:id="rId38"/>
            </p:custDataLst>
          </p:nvPr>
        </p:nvCxnSpPr>
        <p:spPr bwMode="gray">
          <a:xfrm>
            <a:off x="5205413" y="3048000"/>
            <a:ext cx="328613" cy="0"/>
          </a:xfrm>
          <a:prstGeom prst="line">
            <a:avLst/>
          </a:prstGeom>
          <a:ln w="19050">
            <a:solidFill>
              <a:srgbClr val="336699"/>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39"/>
            </p:custDataLst>
          </p:nvPr>
        </p:nvCxnSpPr>
        <p:spPr bwMode="gray">
          <a:xfrm>
            <a:off x="5205413" y="3221038"/>
            <a:ext cx="328613" cy="0"/>
          </a:xfrm>
          <a:prstGeom prst="line">
            <a:avLst/>
          </a:prstGeom>
          <a:ln w="28575">
            <a:solidFill>
              <a:srgbClr val="80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custDataLst>
              <p:tags r:id="rId40"/>
            </p:custDataLst>
          </p:nvPr>
        </p:nvCxnSpPr>
        <p:spPr bwMode="gray">
          <a:xfrm>
            <a:off x="5205413" y="3394075"/>
            <a:ext cx="328613" cy="0"/>
          </a:xfrm>
          <a:prstGeom prst="line">
            <a:avLst/>
          </a:prstGeom>
          <a:ln w="19050">
            <a:solidFill>
              <a:srgbClr val="80CCCC"/>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custDataLst>
              <p:tags r:id="rId41"/>
            </p:custDataLst>
          </p:nvPr>
        </p:nvCxnSpPr>
        <p:spPr bwMode="gray">
          <a:xfrm>
            <a:off x="5205413" y="2874963"/>
            <a:ext cx="328613" cy="0"/>
          </a:xfrm>
          <a:prstGeom prst="line">
            <a:avLst/>
          </a:prstGeom>
          <a:ln w="28575">
            <a:solidFill>
              <a:srgbClr val="00999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Rectangle 103"/>
          <p:cNvSpPr/>
          <p:nvPr>
            <p:custDataLst>
              <p:tags r:id="rId42"/>
            </p:custDataLst>
          </p:nvPr>
        </p:nvSpPr>
        <p:spPr bwMode="auto">
          <a:xfrm>
            <a:off x="5584825" y="3338513"/>
            <a:ext cx="1454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4355CCD1-B4B8-47AA-8837-E12492D52E64}" type="datetime'Do Not''hin''''''g e''xp.'' ''-'' ''best (''''£''''1''7.7m'')'">
              <a:rPr lang="en-US" sz="800">
                <a:solidFill>
                  <a:schemeClr val="tx1"/>
                </a:solidFill>
              </a:rPr>
              <a:pPr/>
              <a:t>Do Nothing exp. - best (£17.7m)</a:t>
            </a:fld>
            <a:endParaRPr lang="en-GB" sz="800" dirty="0">
              <a:solidFill>
                <a:schemeClr val="tx1"/>
              </a:solidFill>
              <a:latin typeface="Arial"/>
              <a:sym typeface="Arial"/>
            </a:endParaRPr>
          </a:p>
        </p:txBody>
      </p:sp>
      <p:sp>
        <p:nvSpPr>
          <p:cNvPr id="105" name="Rectangle 104"/>
          <p:cNvSpPr/>
          <p:nvPr>
            <p:custDataLst>
              <p:tags r:id="rId43"/>
            </p:custDataLst>
          </p:nvPr>
        </p:nvSpPr>
        <p:spPr bwMode="auto">
          <a:xfrm>
            <a:off x="5584825" y="3165475"/>
            <a:ext cx="14525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EEF5DAB-C32F-4100-8C2C-D4441331998A}" type="datetime'D''''o N''oth''ing'' '''' ''''''e''xp.'' - ''mid (£41.5''''m)'">
              <a:rPr lang="en-US" sz="800">
                <a:solidFill>
                  <a:srgbClr val="000000"/>
                </a:solidFill>
              </a:rPr>
              <a:pPr/>
              <a:t>Do Nothing  exp. - mid (£41.5m)</a:t>
            </a:fld>
            <a:endParaRPr lang="en-GB" sz="800" dirty="0">
              <a:solidFill>
                <a:srgbClr val="000000"/>
              </a:solidFill>
              <a:sym typeface="+mn-lt"/>
            </a:endParaRPr>
          </a:p>
        </p:txBody>
      </p:sp>
      <p:sp>
        <p:nvSpPr>
          <p:cNvPr id="106" name="Rectangle 105"/>
          <p:cNvSpPr/>
          <p:nvPr>
            <p:custDataLst>
              <p:tags r:id="rId44"/>
            </p:custDataLst>
          </p:nvPr>
        </p:nvSpPr>
        <p:spPr bwMode="auto">
          <a:xfrm>
            <a:off x="5584825" y="2992438"/>
            <a:ext cx="15033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8333F3BF-9564-41CD-A363-E3B1FF83D4DB}" type="datetime'D''o No''thing ex''p.'''''''' -'' w''o''rst (£''61.''1''m'')'">
              <a:rPr lang="en-US" sz="800">
                <a:solidFill>
                  <a:srgbClr val="000000"/>
                </a:solidFill>
              </a:rPr>
              <a:pPr/>
              <a:t>Do Nothing exp. - worst (£61.1m)</a:t>
            </a:fld>
            <a:endParaRPr lang="en-GB" sz="800" dirty="0">
              <a:solidFill>
                <a:srgbClr val="000000"/>
              </a:solidFill>
              <a:sym typeface="+mn-lt"/>
            </a:endParaRPr>
          </a:p>
        </p:txBody>
      </p:sp>
      <p:sp>
        <p:nvSpPr>
          <p:cNvPr id="107" name="Rectangle 106"/>
          <p:cNvSpPr/>
          <p:nvPr>
            <p:custDataLst>
              <p:tags r:id="rId45"/>
            </p:custDataLst>
          </p:nvPr>
        </p:nvSpPr>
        <p:spPr bwMode="auto">
          <a:xfrm>
            <a:off x="5584825" y="2819400"/>
            <a:ext cx="88423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6E698AD-613F-486F-B179-0D7BF7816BCC}" type="datetime'F''i''''n''''''''''''a''''n''cial res''''''''''ou''''''''rces'">
              <a:rPr lang="en-US" sz="800">
                <a:solidFill>
                  <a:srgbClr val="000000"/>
                </a:solidFill>
              </a:rPr>
              <a:pPr>
                <a:spcBef>
                  <a:spcPct val="0"/>
                </a:spcBef>
                <a:spcAft>
                  <a:spcPct val="0"/>
                </a:spcAft>
              </a:pPr>
              <a:t>Financial resources</a:t>
            </a:fld>
            <a:endParaRPr lang="en-GB" sz="800" dirty="0">
              <a:solidFill>
                <a:srgbClr val="000000"/>
              </a:solidFill>
              <a:sym typeface="+mn-lt"/>
            </a:endParaRPr>
          </a:p>
        </p:txBody>
      </p:sp>
      <p:sp>
        <p:nvSpPr>
          <p:cNvPr id="108" name="TextBox 107"/>
          <p:cNvSpPr txBox="1"/>
          <p:nvPr/>
        </p:nvSpPr>
        <p:spPr>
          <a:xfrm>
            <a:off x="4704556" y="2492896"/>
            <a:ext cx="1776413" cy="276999"/>
          </a:xfrm>
          <a:prstGeom prst="rect">
            <a:avLst/>
          </a:prstGeom>
          <a:noFill/>
        </p:spPr>
        <p:txBody>
          <a:bodyPr wrap="square" lIns="0" tIns="0" rIns="0" bIns="0" rtlCol="0">
            <a:spAutoFit/>
          </a:bodyPr>
          <a:lstStyle/>
          <a:p>
            <a:r>
              <a:rPr lang="en-GB" sz="800" dirty="0" smtClean="0">
                <a:solidFill>
                  <a:prstClr val="black"/>
                </a:solidFill>
                <a:cs typeface="Arial" pitchFamily="34" charset="0"/>
              </a:rPr>
              <a:t>Figures projected, in £m</a:t>
            </a:r>
          </a:p>
          <a:p>
            <a:endParaRPr lang="en-GB" sz="1000" dirty="0">
              <a:solidFill>
                <a:prstClr val="black"/>
              </a:solidFill>
              <a:cs typeface="Arial" pitchFamily="34" charset="0"/>
            </a:endParaRPr>
          </a:p>
        </p:txBody>
      </p:sp>
      <p:sp>
        <p:nvSpPr>
          <p:cNvPr id="57" name="Action Button: Return 56">
            <a:hlinkClick r:id="rId52" action="ppaction://hlinksldjump" highlightClick="1"/>
          </p:cNvPr>
          <p:cNvSpPr/>
          <p:nvPr/>
        </p:nvSpPr>
        <p:spPr>
          <a:xfrm>
            <a:off x="8015591" y="5977719"/>
            <a:ext cx="841806"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p:cNvGrpSpPr/>
          <p:nvPr/>
        </p:nvGrpSpPr>
        <p:grpSpPr>
          <a:xfrm>
            <a:off x="5396550" y="589398"/>
            <a:ext cx="1649099" cy="295491"/>
            <a:chOff x="5970266" y="579280"/>
            <a:chExt cx="1649099" cy="295491"/>
          </a:xfrm>
        </p:grpSpPr>
        <p:sp>
          <p:nvSpPr>
            <p:cNvPr id="75" name="TextBox 74"/>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76" name="Picture 37" descr="\\Cagmasrv1\sso$\Gestion_Deloitte\Global_Brand\- Templates\Icons\Iconography Deloitte\Icon_House_LGreen.png"/>
            <p:cNvPicPr>
              <a:picLocks noChangeAspect="1" noChangeArrowheads="1"/>
            </p:cNvPicPr>
            <p:nvPr/>
          </p:nvPicPr>
          <p:blipFill>
            <a:blip r:embed="rId5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125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15335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The quality impact of the interventions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23</a:t>
            </a:fld>
            <a:endParaRPr lang="en-GB">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73320356"/>
              </p:ext>
            </p:extLst>
          </p:nvPr>
        </p:nvGraphicFramePr>
        <p:xfrm>
          <a:off x="277908" y="1348037"/>
          <a:ext cx="8388336" cy="49687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49876"/>
                <a:gridCol w="1006410"/>
                <a:gridCol w="1006410"/>
                <a:gridCol w="1006410"/>
                <a:gridCol w="1006410"/>
                <a:gridCol w="1006410"/>
                <a:gridCol w="1006410"/>
              </a:tblGrid>
              <a:tr h="189095">
                <a:tc>
                  <a:txBody>
                    <a:bodyPr/>
                    <a:lstStyle/>
                    <a:p>
                      <a:pPr algn="ctr"/>
                      <a:endParaRPr lang="en-GB" sz="900" b="0" dirty="0">
                        <a:solidFill>
                          <a:schemeClr val="tx1"/>
                        </a:solidFill>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1</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2</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3</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4</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5</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900" b="1" i="0" dirty="0" smtClean="0">
                          <a:solidFill>
                            <a:schemeClr val="tx1"/>
                          </a:solidFill>
                          <a:latin typeface="+mj-lt"/>
                          <a:cs typeface="Arial" charset="0"/>
                        </a:rPr>
                        <a:t>Ambition 7</a:t>
                      </a: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High Impact</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Early Diagnosis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2. Primary</a:t>
                      </a:r>
                      <a:r>
                        <a:rPr lang="en-GB" sz="900" b="0" baseline="0" dirty="0" smtClean="0">
                          <a:solidFill>
                            <a:schemeClr val="tx1"/>
                          </a:solidFill>
                          <a:latin typeface="+mj-lt"/>
                        </a:rPr>
                        <a:t>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t>
                      </a:r>
                      <a:r>
                        <a:rPr lang="en-GB" sz="900" b="0" baseline="0" dirty="0" smtClean="0">
                          <a:solidFill>
                            <a:schemeClr val="tx1"/>
                          </a:solidFill>
                          <a:latin typeface="+mj-lt"/>
                        </a:rPr>
                        <a:t> Self-help</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Telecare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Case Management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900" b="0" baseline="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900" b="0" kern="1200" baseline="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6. Mental</a:t>
                      </a:r>
                      <a:r>
                        <a:rPr lang="en-GB" sz="900" b="0" baseline="0" dirty="0" smtClean="0">
                          <a:solidFill>
                            <a:schemeClr val="tx1"/>
                          </a:solidFill>
                          <a:latin typeface="+mj-lt"/>
                        </a:rPr>
                        <a:t> Health</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Dementia</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Palliative Care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1" dirty="0" smtClean="0">
                          <a:solidFill>
                            <a:schemeClr val="tx1"/>
                          </a:solidFill>
                          <a:latin typeface="+mj-lt"/>
                        </a:rPr>
                        <a:t>Early Adopters</a:t>
                      </a:r>
                      <a:endParaRPr lang="en-GB" sz="900" b="1"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 Cancer screening</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mn-lt"/>
                        </a:rPr>
                        <a:t>2. GP </a:t>
                      </a:r>
                      <a:r>
                        <a:rPr kumimoji="0" lang="en-GB" sz="900" b="0" i="0" u="none" strike="noStrike" kern="1200" cap="none" spc="0" normalizeH="0" baseline="0" noProof="0" dirty="0" err="1" smtClean="0">
                          <a:ln>
                            <a:noFill/>
                          </a:ln>
                          <a:solidFill>
                            <a:prstClr val="black"/>
                          </a:solidFill>
                          <a:effectLst/>
                          <a:uLnTx/>
                          <a:uFillTx/>
                          <a:latin typeface="+mn-lt"/>
                        </a:rPr>
                        <a:t>teleconsultation</a:t>
                      </a:r>
                      <a:endParaRPr kumimoji="0" lang="en-GB" sz="900" b="0" i="0" u="none" strike="noStrike" kern="1200" cap="none" spc="0" normalizeH="0" baseline="0" noProof="0" dirty="0" smtClean="0">
                        <a:ln>
                          <a:noFill/>
                        </a:ln>
                        <a:solidFill>
                          <a:prstClr val="black"/>
                        </a:solidFill>
                        <a:effectLst/>
                        <a:uLnTx/>
                        <a:uFillTx/>
                        <a:latin typeface="+mn-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3a. Norfolk</a:t>
                      </a:r>
                      <a:r>
                        <a:rPr lang="en-GB" sz="900" b="0" baseline="0" dirty="0" smtClean="0">
                          <a:solidFill>
                            <a:schemeClr val="tx1"/>
                          </a:solidFill>
                          <a:latin typeface="+mj-lt"/>
                        </a:rPr>
                        <a:t> Med. Opt.</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dirty="0" smtClean="0"/>
                        <a:t>3b. PINCER</a:t>
                      </a:r>
                      <a:endParaRPr lang="en-GB" sz="900" dirty="0"/>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4. </a:t>
                      </a:r>
                      <a:r>
                        <a:rPr lang="en-GB" sz="900" b="0" dirty="0" err="1" smtClean="0">
                          <a:solidFill>
                            <a:schemeClr val="tx1"/>
                          </a:solidFill>
                          <a:latin typeface="+mj-lt"/>
                        </a:rPr>
                        <a:t>EclipseLive</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5. AVS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6. Reducing urgent care demand</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7. Asthma services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8. SUN</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kern="1200" dirty="0" smtClean="0">
                          <a:solidFill>
                            <a:schemeClr val="tx1"/>
                          </a:solidFill>
                          <a:latin typeface="+mj-lt"/>
                          <a:ea typeface="+mn-ea"/>
                          <a:cs typeface="+mn-cs"/>
                        </a:rPr>
                        <a:t>9. Reducing elective Caesarean sections</a:t>
                      </a:r>
                      <a:endParaRPr lang="en-GB" sz="900" b="0" kern="1200" dirty="0">
                        <a:solidFill>
                          <a:schemeClr val="tx1"/>
                        </a:solidFill>
                        <a:latin typeface="+mj-lt"/>
                        <a:ea typeface="+mn-ea"/>
                        <a:cs typeface="+mn-cs"/>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10. Acute Stroke</a:t>
                      </a: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11. Torbay</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07811">
                <a:tc>
                  <a:txBody>
                    <a:bodyPr/>
                    <a:lstStyle/>
                    <a:p>
                      <a:r>
                        <a:rPr lang="en-GB" sz="900" b="0" dirty="0" smtClean="0">
                          <a:solidFill>
                            <a:schemeClr val="tx1"/>
                          </a:solidFill>
                          <a:latin typeface="+mj-lt"/>
                        </a:rPr>
                        <a:t>12. </a:t>
                      </a:r>
                      <a:r>
                        <a:rPr lang="en-GB" sz="900" b="0" dirty="0" err="1" smtClean="0">
                          <a:solidFill>
                            <a:schemeClr val="tx1"/>
                          </a:solidFill>
                          <a:latin typeface="+mj-lt"/>
                        </a:rPr>
                        <a:t>EPaCCS</a:t>
                      </a:r>
                      <a:endParaRPr lang="en-GB" sz="900" b="0" dirty="0">
                        <a:solidFill>
                          <a:schemeClr val="tx1"/>
                        </a:solidFill>
                        <a:latin typeface="+mj-lt"/>
                      </a:endParaRPr>
                    </a:p>
                  </a:txBody>
                  <a:tcPr marL="10800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latin typeface="+mj-lt"/>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b="0" kern="1200" dirty="0" smtClean="0">
                        <a:solidFill>
                          <a:schemeClr val="tx1"/>
                        </a:solidFill>
                        <a:latin typeface="+mn-lt"/>
                        <a:ea typeface="+mn-ea"/>
                        <a:cs typeface="Arial" charset="0"/>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3340" y="156285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177281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772" y="1988212"/>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3813" y="551999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387974"/>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218258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260399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2819123"/>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4906777" y="4236060"/>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8" name="TextBox 137"/>
          <p:cNvSpPr txBox="1"/>
          <p:nvPr/>
        </p:nvSpPr>
        <p:spPr>
          <a:xfrm>
            <a:off x="4906777" y="2154122"/>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39" name="TextBox 138"/>
          <p:cNvSpPr txBox="1"/>
          <p:nvPr/>
        </p:nvSpPr>
        <p:spPr>
          <a:xfrm>
            <a:off x="5986897" y="2370146"/>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0" name="TextBox 139"/>
          <p:cNvSpPr txBox="1"/>
          <p:nvPr/>
        </p:nvSpPr>
        <p:spPr>
          <a:xfrm>
            <a:off x="4074361" y="1979909"/>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1" name="TextBox 140"/>
          <p:cNvSpPr txBox="1"/>
          <p:nvPr/>
        </p:nvSpPr>
        <p:spPr>
          <a:xfrm>
            <a:off x="4074361" y="281082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142" name="TextBox 141"/>
          <p:cNvSpPr txBox="1"/>
          <p:nvPr/>
        </p:nvSpPr>
        <p:spPr>
          <a:xfrm>
            <a:off x="6055094" y="2586170"/>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8" name="TextBox 47"/>
          <p:cNvSpPr txBox="1"/>
          <p:nvPr/>
        </p:nvSpPr>
        <p:spPr>
          <a:xfrm>
            <a:off x="2981272" y="5476496"/>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49" name="TextBox 48"/>
          <p:cNvSpPr txBox="1"/>
          <p:nvPr/>
        </p:nvSpPr>
        <p:spPr>
          <a:xfrm>
            <a:off x="3002863" y="341339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4059388"/>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944" y="385936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488807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4361" y="510312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906777" y="4878551"/>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56" name="TextBox 55"/>
          <p:cNvSpPr txBox="1"/>
          <p:nvPr/>
        </p:nvSpPr>
        <p:spPr>
          <a:xfrm>
            <a:off x="4979646" y="4446503"/>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pic>
        <p:nvPicPr>
          <p:cNvPr id="5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85374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892" y="572861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489637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92744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909" y="5519999"/>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582720" y="6416406"/>
            <a:ext cx="6956416" cy="369332"/>
          </a:xfrm>
          <a:prstGeom prst="rect">
            <a:avLst/>
          </a:prstGeom>
          <a:noFill/>
        </p:spPr>
        <p:txBody>
          <a:bodyPr wrap="square" lIns="0" tIns="0" rIns="0" bIns="0" rtlCol="0">
            <a:spAutoFit/>
          </a:bodyPr>
          <a:lstStyle/>
          <a:p>
            <a:r>
              <a:rPr lang="en-GB" sz="800" b="1" dirty="0">
                <a:solidFill>
                  <a:prstClr val="black"/>
                </a:solidFill>
                <a:cs typeface="Arial" pitchFamily="34" charset="0"/>
              </a:rPr>
              <a:t>Notes: </a:t>
            </a:r>
            <a:r>
              <a:rPr lang="en-GB" sz="800" dirty="0">
                <a:solidFill>
                  <a:prstClr val="black"/>
                </a:solidFill>
                <a:cs typeface="Arial" pitchFamily="34" charset="0"/>
              </a:rPr>
              <a:t>Ambitions: (1)</a:t>
            </a:r>
            <a:r>
              <a:rPr lang="en-GB" sz="800" i="1" dirty="0">
                <a:solidFill>
                  <a:prstClr val="black"/>
                </a:solidFill>
                <a:cs typeface="Arial" pitchFamily="34" charset="0"/>
              </a:rPr>
              <a:t> </a:t>
            </a:r>
            <a:r>
              <a:rPr lang="en-GB" sz="800" dirty="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endParaRPr lang="en-GB" sz="800" b="1" dirty="0">
              <a:solidFill>
                <a:prstClr val="black"/>
              </a:solidFill>
              <a:cs typeface="Arial" pitchFamily="34" charset="0"/>
            </a:endParaRPr>
          </a:p>
        </p:txBody>
      </p:sp>
      <p:sp>
        <p:nvSpPr>
          <p:cNvPr id="65" name="Cloud Callout 64"/>
          <p:cNvSpPr/>
          <p:nvPr/>
        </p:nvSpPr>
        <p:spPr>
          <a:xfrm>
            <a:off x="3043751" y="197990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Cloud Callout 65"/>
          <p:cNvSpPr/>
          <p:nvPr/>
        </p:nvSpPr>
        <p:spPr>
          <a:xfrm>
            <a:off x="3026499" y="2383093"/>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7" name="Cloud Callout 66"/>
          <p:cNvSpPr/>
          <p:nvPr/>
        </p:nvSpPr>
        <p:spPr>
          <a:xfrm>
            <a:off x="3026499" y="258854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9" name="Cloud Callout 68"/>
          <p:cNvSpPr/>
          <p:nvPr/>
        </p:nvSpPr>
        <p:spPr>
          <a:xfrm>
            <a:off x="4971772" y="238427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Cloud Callout 69"/>
          <p:cNvSpPr/>
          <p:nvPr/>
        </p:nvSpPr>
        <p:spPr>
          <a:xfrm>
            <a:off x="6049116" y="197990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Cloud Callout 70"/>
          <p:cNvSpPr/>
          <p:nvPr/>
        </p:nvSpPr>
        <p:spPr>
          <a:xfrm>
            <a:off x="604911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6936913" y="301821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73" name="Cloud Callout 72"/>
          <p:cNvSpPr/>
          <p:nvPr/>
        </p:nvSpPr>
        <p:spPr>
          <a:xfrm>
            <a:off x="8011166" y="28021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Cloud Callout 73"/>
          <p:cNvSpPr/>
          <p:nvPr/>
        </p:nvSpPr>
        <p:spPr>
          <a:xfrm>
            <a:off x="8011166" y="2380779"/>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5"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326" y="3041496"/>
            <a:ext cx="183304" cy="159216"/>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23433" y="962787"/>
            <a:ext cx="6731300" cy="369332"/>
            <a:chOff x="1930229" y="6129310"/>
            <a:chExt cx="6731300" cy="369332"/>
          </a:xfrm>
        </p:grpSpPr>
        <p:grpSp>
          <p:nvGrpSpPr>
            <p:cNvPr id="77" name="Group 76"/>
            <p:cNvGrpSpPr/>
            <p:nvPr/>
          </p:nvGrpSpPr>
          <p:grpSpPr>
            <a:xfrm>
              <a:off x="1930229" y="6129310"/>
              <a:ext cx="6731300" cy="369332"/>
              <a:chOff x="1878473" y="6137936"/>
              <a:chExt cx="6731300" cy="369332"/>
            </a:xfrm>
          </p:grpSpPr>
          <p:grpSp>
            <p:nvGrpSpPr>
              <p:cNvPr id="81" name="Group 80"/>
              <p:cNvGrpSpPr/>
              <p:nvPr/>
            </p:nvGrpSpPr>
            <p:grpSpPr>
              <a:xfrm>
                <a:off x="1878473" y="6231021"/>
                <a:ext cx="6731300" cy="254847"/>
                <a:chOff x="2319660" y="6521998"/>
                <a:chExt cx="6731300" cy="254847"/>
              </a:xfrm>
            </p:grpSpPr>
            <p:sp>
              <p:nvSpPr>
                <p:cNvPr id="86" name="TextBox 85"/>
                <p:cNvSpPr txBox="1"/>
                <p:nvPr/>
              </p:nvSpPr>
              <p:spPr>
                <a:xfrm>
                  <a:off x="2319660" y="6576282"/>
                  <a:ext cx="1354559" cy="123111"/>
                </a:xfrm>
                <a:prstGeom prst="rect">
                  <a:avLst/>
                </a:prstGeom>
                <a:noFill/>
              </p:spPr>
              <p:txBody>
                <a:bodyPr wrap="square" lIns="0" tIns="0" rIns="0" bIns="0" rtlCol="0">
                  <a:spAutoFit/>
                </a:bodyPr>
                <a:lstStyle/>
                <a:p>
                  <a:r>
                    <a:rPr lang="en-GB" sz="800" b="1" dirty="0">
                      <a:solidFill>
                        <a:prstClr val="black"/>
                      </a:solidFill>
                      <a:cs typeface="Arial" pitchFamily="34" charset="0"/>
                    </a:rPr>
                    <a:t>Strength of quality benefit:</a:t>
                  </a:r>
                </a:p>
              </p:txBody>
            </p:sp>
            <p:sp>
              <p:nvSpPr>
                <p:cNvPr id="87" name="TextBox 86"/>
                <p:cNvSpPr txBox="1"/>
                <p:nvPr/>
              </p:nvSpPr>
              <p:spPr>
                <a:xfrm>
                  <a:off x="7604820"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Strong quantified benefit</a:t>
                  </a:r>
                </a:p>
              </p:txBody>
            </p:sp>
            <p:sp>
              <p:nvSpPr>
                <p:cNvPr id="88" name="TextBox 87"/>
                <p:cNvSpPr txBox="1"/>
                <p:nvPr/>
              </p:nvSpPr>
              <p:spPr>
                <a:xfrm>
                  <a:off x="5073919"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Qualitative benefit</a:t>
                  </a:r>
                </a:p>
              </p:txBody>
            </p:sp>
            <p:pic>
              <p:nvPicPr>
                <p:cNvPr id="9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5974"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6114887" y="6573341"/>
                  <a:ext cx="1446140" cy="123111"/>
                </a:xfrm>
                <a:prstGeom prst="rect">
                  <a:avLst/>
                </a:prstGeom>
                <a:noFill/>
              </p:spPr>
              <p:txBody>
                <a:bodyPr wrap="square" lIns="0" tIns="0" rIns="0" bIns="0" rtlCol="0">
                  <a:spAutoFit/>
                </a:bodyPr>
                <a:lstStyle/>
                <a:p>
                  <a:r>
                    <a:rPr lang="en-GB" sz="800" dirty="0">
                      <a:solidFill>
                        <a:prstClr val="black"/>
                      </a:solidFill>
                      <a:cs typeface="Arial" pitchFamily="34" charset="0"/>
                    </a:rPr>
                    <a:t>Some quantified benefit</a:t>
                  </a:r>
                </a:p>
              </p:txBody>
            </p:sp>
            <p:sp>
              <p:nvSpPr>
                <p:cNvPr id="92" name="TextBox 91"/>
                <p:cNvSpPr txBox="1"/>
                <p:nvPr/>
              </p:nvSpPr>
              <p:spPr>
                <a:xfrm>
                  <a:off x="5944330" y="6530624"/>
                  <a:ext cx="180870"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sp>
              <p:nvSpPr>
                <p:cNvPr id="93" name="TextBox 92"/>
                <p:cNvSpPr txBox="1"/>
                <p:nvPr/>
              </p:nvSpPr>
              <p:spPr>
                <a:xfrm>
                  <a:off x="7271235" y="6521998"/>
                  <a:ext cx="313295" cy="246221"/>
                </a:xfrm>
                <a:prstGeom prst="rect">
                  <a:avLst/>
                </a:prstGeom>
                <a:noFill/>
              </p:spPr>
              <p:txBody>
                <a:bodyPr wrap="square" lIns="0" tIns="0" rIns="0" bIns="0" rtlCol="0">
                  <a:spAutoFit/>
                </a:bodyPr>
                <a:lstStyle/>
                <a:p>
                  <a:r>
                    <a:rPr lang="en-GB" sz="1600" b="1" dirty="0">
                      <a:solidFill>
                        <a:srgbClr val="92D050"/>
                      </a:solidFill>
                      <a:cs typeface="Arial" pitchFamily="34" charset="0"/>
                      <a:sym typeface="Wingdings 2"/>
                    </a:rPr>
                    <a:t></a:t>
                  </a:r>
                  <a:endParaRPr lang="en-GB" sz="1600" b="1" dirty="0">
                    <a:solidFill>
                      <a:srgbClr val="92D050"/>
                    </a:solidFill>
                    <a:cs typeface="Arial" pitchFamily="34" charset="0"/>
                  </a:endParaRPr>
                </a:p>
              </p:txBody>
            </p:sp>
          </p:grpSp>
          <p:sp>
            <p:nvSpPr>
              <p:cNvPr id="85" name="TextBox 84"/>
              <p:cNvSpPr txBox="1"/>
              <p:nvPr/>
            </p:nvSpPr>
            <p:spPr>
              <a:xfrm>
                <a:off x="8326780" y="6137936"/>
                <a:ext cx="239485" cy="369332"/>
              </a:xfrm>
              <a:prstGeom prst="rect">
                <a:avLst/>
              </a:prstGeom>
              <a:noFill/>
            </p:spPr>
            <p:txBody>
              <a:bodyPr wrap="square" lIns="0" tIns="0" rIns="0" bIns="0" rtlCol="0">
                <a:spAutoFit/>
              </a:bodyPr>
              <a:lstStyle/>
              <a:p>
                <a:endParaRPr lang="en-GB" sz="2400" dirty="0">
                  <a:solidFill>
                    <a:prstClr val="black"/>
                  </a:solidFill>
                  <a:cs typeface="Arial" pitchFamily="34" charset="0"/>
                </a:endParaRPr>
              </a:p>
            </p:txBody>
          </p:sp>
        </p:grpSp>
        <p:sp>
          <p:nvSpPr>
            <p:cNvPr id="78" name="Cloud Callout 77"/>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9" name="TextBox 78"/>
            <p:cNvSpPr txBox="1"/>
            <p:nvPr/>
          </p:nvSpPr>
          <p:spPr>
            <a:xfrm>
              <a:off x="3571224" y="6272714"/>
              <a:ext cx="852442" cy="123111"/>
            </a:xfrm>
            <a:prstGeom prst="rect">
              <a:avLst/>
            </a:prstGeom>
            <a:noFill/>
          </p:spPr>
          <p:txBody>
            <a:bodyPr wrap="square" lIns="0" tIns="0" rIns="0" bIns="0" rtlCol="0">
              <a:spAutoFit/>
            </a:bodyPr>
            <a:lstStyle/>
            <a:p>
              <a:r>
                <a:rPr lang="en-GB" sz="800" dirty="0">
                  <a:solidFill>
                    <a:prstClr val="black"/>
                  </a:solidFill>
                  <a:cs typeface="Arial" pitchFamily="34" charset="0"/>
                </a:rPr>
                <a:t>Suspected benefit</a:t>
              </a:r>
            </a:p>
          </p:txBody>
        </p:sp>
      </p:grpSp>
      <p:sp>
        <p:nvSpPr>
          <p:cNvPr id="98" name="Cloud Callout 97"/>
          <p:cNvSpPr/>
          <p:nvPr/>
        </p:nvSpPr>
        <p:spPr>
          <a:xfrm>
            <a:off x="7025116" y="384257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6" name="Cloud Callout 115"/>
          <p:cNvSpPr/>
          <p:nvPr/>
        </p:nvSpPr>
        <p:spPr>
          <a:xfrm>
            <a:off x="3025831" y="4050762"/>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8" name="Cloud Callout 117"/>
          <p:cNvSpPr/>
          <p:nvPr/>
        </p:nvSpPr>
        <p:spPr>
          <a:xfrm>
            <a:off x="3025831" y="4256250"/>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Cloud Callout 121"/>
          <p:cNvSpPr/>
          <p:nvPr/>
        </p:nvSpPr>
        <p:spPr>
          <a:xfrm>
            <a:off x="4080037" y="4256975"/>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Cloud Callout 122"/>
          <p:cNvSpPr/>
          <p:nvPr/>
        </p:nvSpPr>
        <p:spPr>
          <a:xfrm>
            <a:off x="4080037"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Cloud Callout 123"/>
          <p:cNvSpPr/>
          <p:nvPr/>
        </p:nvSpPr>
        <p:spPr>
          <a:xfrm>
            <a:off x="4971772" y="4053328"/>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6" name="Cloud Callout 125"/>
          <p:cNvSpPr/>
          <p:nvPr/>
        </p:nvSpPr>
        <p:spPr>
          <a:xfrm>
            <a:off x="6055094" y="446669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9" name="Cloud Callout 128"/>
          <p:cNvSpPr/>
          <p:nvPr/>
        </p:nvSpPr>
        <p:spPr>
          <a:xfrm>
            <a:off x="7013511" y="425697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0"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8429" y="3041496"/>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3" name="Cloud Callout 102"/>
          <p:cNvSpPr/>
          <p:nvPr/>
        </p:nvSpPr>
        <p:spPr>
          <a:xfrm>
            <a:off x="4067261"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Cloud Callout 104"/>
          <p:cNvSpPr/>
          <p:nvPr/>
        </p:nvSpPr>
        <p:spPr>
          <a:xfrm>
            <a:off x="6047029" y="362771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Cloud Callout 105"/>
          <p:cNvSpPr/>
          <p:nvPr/>
        </p:nvSpPr>
        <p:spPr>
          <a:xfrm>
            <a:off x="4080037"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4686277"/>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08" name="Cloud Callout 107"/>
          <p:cNvSpPr/>
          <p:nvPr/>
        </p:nvSpPr>
        <p:spPr>
          <a:xfrm>
            <a:off x="6065480"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Cloud Callout 110"/>
          <p:cNvSpPr/>
          <p:nvPr/>
        </p:nvSpPr>
        <p:spPr>
          <a:xfrm>
            <a:off x="7039409" y="4678114"/>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2" name="Cloud Callout 111"/>
          <p:cNvSpPr/>
          <p:nvPr/>
        </p:nvSpPr>
        <p:spPr>
          <a:xfrm>
            <a:off x="7025758" y="5297966"/>
            <a:ext cx="160097" cy="136831"/>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7" name="Picture 16" descr="C:\Users\jsauvageau\Desktop\4.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68266" y="3649948"/>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113" name="Action Button: Return 112">
            <a:hlinkClick r:id="rId8" action="ppaction://hlinksldjump" highlightClick="1"/>
          </p:cNvPr>
          <p:cNvSpPr/>
          <p:nvPr/>
        </p:nvSpPr>
        <p:spPr>
          <a:xfrm>
            <a:off x="8171263" y="6416405"/>
            <a:ext cx="863416" cy="3541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28" name="Group 127"/>
          <p:cNvGrpSpPr/>
          <p:nvPr/>
        </p:nvGrpSpPr>
        <p:grpSpPr>
          <a:xfrm>
            <a:off x="5396550" y="589398"/>
            <a:ext cx="1649099" cy="295491"/>
            <a:chOff x="5970266" y="579280"/>
            <a:chExt cx="1649099" cy="295491"/>
          </a:xfrm>
        </p:grpSpPr>
        <p:sp>
          <p:nvSpPr>
            <p:cNvPr id="131" name="TextBox 130"/>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132" name="Picture 37" descr="\\Cagmasrv1\sso$\Gestion_Deloitte\Global_Brand\- Templates\Icons\Iconography Deloitte\Icon_House_LGreen.png"/>
            <p:cNvPicPr>
              <a:picLocks noChangeAspect="1" noChangeArrowheads="1"/>
            </p:cNvPicPr>
            <p:nvPr/>
          </p:nvPicPr>
          <p:blipFill>
            <a:blip r:embed="rId9"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6486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840715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074"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sym typeface="+mn-lt"/>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a:t>
            </a:r>
            <a:r>
              <a:rPr lang="en-GB" dirty="0"/>
              <a:t>of all interventions on </a:t>
            </a:r>
            <a:r>
              <a:rPr lang="en-GB" dirty="0" smtClean="0"/>
              <a:t>ambitions </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24</a:t>
            </a:fld>
            <a:endParaRPr lang="en-GB">
              <a:solidFill>
                <a:prstClr val="black"/>
              </a:solidFill>
            </a:endParaRPr>
          </a:p>
        </p:txBody>
      </p:sp>
      <p:sp>
        <p:nvSpPr>
          <p:cNvPr id="7" name="Text Placeholder 6"/>
          <p:cNvSpPr>
            <a:spLocks noGrp="1"/>
          </p:cNvSpPr>
          <p:nvPr>
            <p:ph type="body" sz="quarter" idx="13"/>
          </p:nvPr>
        </p:nvSpPr>
        <p:spPr/>
        <p:txBody>
          <a:bodyPr/>
          <a:lstStyle/>
          <a:p>
            <a:pPr defTabSz="1042872"/>
            <a:r>
              <a:rPr lang="en-GB" b="0" dirty="0">
                <a:solidFill>
                  <a:prstClr val="black"/>
                </a:solidFill>
              </a:rPr>
              <a:t>The combined impact of HIIs and EAIs on indicator projections is represented as </a:t>
            </a:r>
            <a:r>
              <a:rPr lang="en-GB" b="0" dirty="0" smtClean="0">
                <a:solidFill>
                  <a:prstClr val="black"/>
                </a:solidFill>
              </a:rPr>
              <a:t>follows:</a:t>
            </a:r>
            <a:endParaRPr lang="en-GB" b="0" dirty="0">
              <a:solidFill>
                <a:prstClr val="black"/>
              </a:solidFill>
            </a:endParaRPr>
          </a:p>
        </p:txBody>
      </p:sp>
      <p:cxnSp>
        <p:nvCxnSpPr>
          <p:cNvPr id="33" name="Straight Connector 32"/>
          <p:cNvCxnSpPr/>
          <p:nvPr>
            <p:custDataLst>
              <p:tags r:id="rId4"/>
            </p:custDataLst>
          </p:nvPr>
        </p:nvCxnSpPr>
        <p:spPr bwMode="auto">
          <a:xfrm>
            <a:off x="5657850" y="51435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5"/>
            </p:custDataLst>
          </p:nvPr>
        </p:nvCxnSpPr>
        <p:spPr bwMode="auto">
          <a:xfrm>
            <a:off x="5038725" y="51816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6"/>
            </p:custDataLst>
          </p:nvPr>
        </p:nvCxnSpPr>
        <p:spPr bwMode="auto">
          <a:xfrm>
            <a:off x="4429125" y="53054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7"/>
            </p:custDataLst>
          </p:nvPr>
        </p:nvCxnSpPr>
        <p:spPr bwMode="white">
          <a:xfrm>
            <a:off x="3810000"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8"/>
            </p:custDataLst>
          </p:nvPr>
        </p:nvCxnSpPr>
        <p:spPr bwMode="white">
          <a:xfrm>
            <a:off x="3190875" y="5305425"/>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p:cNvGraphicFramePr>
          <p:nvPr>
            <p:custDataLst>
              <p:tags r:id="rId9"/>
            </p:custDataLst>
            <p:extLst>
              <p:ext uri="{D42A27DB-BD31-4B8C-83A1-F6EECF244321}">
                <p14:modId xmlns:p14="http://schemas.microsoft.com/office/powerpoint/2010/main" val="1682386061"/>
              </p:ext>
            </p:extLst>
          </p:nvPr>
        </p:nvGraphicFramePr>
        <p:xfrm>
          <a:off x="2400300" y="4838700"/>
          <a:ext cx="4124427" cy="1247903"/>
        </p:xfrm>
        <a:graphic>
          <a:graphicData uri="http://schemas.openxmlformats.org/presentationml/2006/ole">
            <mc:AlternateContent xmlns:mc="http://schemas.openxmlformats.org/markup-compatibility/2006">
              <mc:Choice xmlns:v="urn:schemas-microsoft-com:vml" Requires="v">
                <p:oleObj spid="_x0000_s57075" name="Chart" r:id="rId49" imgW="4124427" imgH="1247903" progId="MSGraph.Chart.8">
                  <p:embed followColorScheme="full"/>
                </p:oleObj>
              </mc:Choice>
              <mc:Fallback>
                <p:oleObj name="Chart" r:id="rId49" imgW="4124427" imgH="1247903" progId="MSGraph.Chart.8">
                  <p:embed followColorScheme="full"/>
                  <p:pic>
                    <p:nvPicPr>
                      <p:cNvPr id="0" name=""/>
                      <p:cNvPicPr/>
                      <p:nvPr/>
                    </p:nvPicPr>
                    <p:blipFill>
                      <a:blip r:embed="rId50"/>
                      <a:stretch>
                        <a:fillRect/>
                      </a:stretch>
                    </p:blipFill>
                    <p:spPr>
                      <a:xfrm>
                        <a:off x="2400300" y="4838700"/>
                        <a:ext cx="4124427" cy="1247903"/>
                      </a:xfrm>
                      <a:prstGeom prst="rect">
                        <a:avLst/>
                      </a:prstGeom>
                    </p:spPr>
                  </p:pic>
                </p:oleObj>
              </mc:Fallback>
            </mc:AlternateContent>
          </a:graphicData>
        </a:graphic>
      </p:graphicFrame>
      <p:sp>
        <p:nvSpPr>
          <p:cNvPr id="35" name="Rectangle 34"/>
          <p:cNvSpPr/>
          <p:nvPr>
            <p:custDataLst>
              <p:tags r:id="rId10"/>
            </p:custDataLst>
          </p:nvPr>
        </p:nvSpPr>
        <p:spPr bwMode="auto">
          <a:xfrm>
            <a:off x="3457575" y="5302250"/>
            <a:ext cx="352425" cy="6350"/>
          </a:xfrm>
          <a:prstGeom prst="rect">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ectangle 36"/>
          <p:cNvSpPr/>
          <p:nvPr>
            <p:custDataLst>
              <p:tags r:id="rId11"/>
            </p:custDataLst>
          </p:nvPr>
        </p:nvSpPr>
        <p:spPr bwMode="auto">
          <a:xfrm>
            <a:off x="2339975" y="5411788"/>
            <a:ext cx="90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en-US" sz="800" dirty="0" smtClean="0">
                <a:solidFill>
                  <a:prstClr val="black"/>
                </a:solidFill>
                <a:sym typeface="+mn-lt"/>
              </a:rPr>
              <a:t>%</a:t>
            </a:r>
            <a:endParaRPr lang="en-GB" sz="800" dirty="0">
              <a:solidFill>
                <a:prstClr val="black"/>
              </a:solidFill>
              <a:sym typeface="+mn-lt"/>
            </a:endParaRPr>
          </a:p>
        </p:txBody>
      </p:sp>
      <p:sp>
        <p:nvSpPr>
          <p:cNvPr id="40" name="Rectangle 39"/>
          <p:cNvSpPr/>
          <p:nvPr>
            <p:custDataLst>
              <p:tags r:id="rId12"/>
            </p:custDataLst>
          </p:nvPr>
        </p:nvSpPr>
        <p:spPr bwMode="auto">
          <a:xfrm>
            <a:off x="58864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3"/>
            </p:custDataLst>
          </p:nvPr>
        </p:nvSpPr>
        <p:spPr bwMode="auto">
          <a:xfrm>
            <a:off x="5322888" y="5949950"/>
            <a:ext cx="319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Mental Health</a:t>
            </a:r>
            <a:endParaRPr lang="en-GB" sz="800" dirty="0">
              <a:solidFill>
                <a:prstClr val="black"/>
              </a:solidFill>
              <a:sym typeface="+mn-lt"/>
            </a:endParaRPr>
          </a:p>
        </p:txBody>
      </p:sp>
      <p:sp useBgFill="1">
        <p:nvSpPr>
          <p:cNvPr id="11" name="Rectangle 10"/>
          <p:cNvSpPr/>
          <p:nvPr>
            <p:custDataLst>
              <p:tags r:id="rId14"/>
            </p:custDataLst>
          </p:nvPr>
        </p:nvSpPr>
        <p:spPr bwMode="gray">
          <a:xfrm>
            <a:off x="5394325" y="51022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C3667161-AEE5-453E-8B7C-37F444B88C7A}" type="datetime'4''.2'''''''''''''''''''''''''''''''''''''''''''">
              <a:rPr lang="en-US" sz="800">
                <a:solidFill>
                  <a:schemeClr val="tx1"/>
                </a:solidFill>
              </a:rPr>
              <a:pPr/>
              <a:t>4.2</a:t>
            </a:fld>
            <a:endParaRPr lang="en-GB" sz="800">
              <a:solidFill>
                <a:schemeClr val="tx1"/>
              </a:solidFill>
              <a:sym typeface="+mn-lt"/>
            </a:endParaRPr>
          </a:p>
        </p:txBody>
      </p:sp>
      <p:sp>
        <p:nvSpPr>
          <p:cNvPr id="42" name="Rectangle 41"/>
          <p:cNvSpPr/>
          <p:nvPr>
            <p:custDataLst>
              <p:tags r:id="rId15"/>
            </p:custDataLst>
          </p:nvPr>
        </p:nvSpPr>
        <p:spPr bwMode="auto">
          <a:xfrm>
            <a:off x="4600575" y="5949950"/>
            <a:ext cx="5334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Case </a:t>
            </a:r>
            <a:r>
              <a:rPr lang="en-GB" sz="800" dirty="0" err="1" smtClean="0">
                <a:solidFill>
                  <a:prstClr val="black"/>
                </a:solidFill>
                <a:sym typeface="+mn-lt"/>
              </a:rPr>
              <a:t>Mgmt</a:t>
            </a:r>
            <a:endParaRPr lang="en-GB" sz="800" dirty="0">
              <a:solidFill>
                <a:prstClr val="black"/>
              </a:solidFill>
              <a:sym typeface="+mn-lt"/>
            </a:endParaRPr>
          </a:p>
        </p:txBody>
      </p:sp>
      <p:sp>
        <p:nvSpPr>
          <p:cNvPr id="43" name="Rectangle 42"/>
          <p:cNvSpPr/>
          <p:nvPr>
            <p:custDataLst>
              <p:tags r:id="rId16"/>
            </p:custDataLst>
          </p:nvPr>
        </p:nvSpPr>
        <p:spPr bwMode="auto">
          <a:xfrm>
            <a:off x="3968750" y="59499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4" name="Rectangle 43"/>
          <p:cNvSpPr/>
          <p:nvPr>
            <p:custDataLst>
              <p:tags r:id="rId17"/>
            </p:custDataLst>
          </p:nvPr>
        </p:nvSpPr>
        <p:spPr bwMode="auto">
          <a:xfrm>
            <a:off x="2800350" y="59499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cxnSp>
        <p:nvCxnSpPr>
          <p:cNvPr id="63" name="Straight Connector 62"/>
          <p:cNvCxnSpPr/>
          <p:nvPr>
            <p:custDataLst>
              <p:tags r:id="rId18"/>
            </p:custDataLst>
          </p:nvPr>
        </p:nvCxnSpPr>
        <p:spPr bwMode="auto">
          <a:xfrm>
            <a:off x="5667375" y="204787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19"/>
            </p:custDataLst>
          </p:nvPr>
        </p:nvCxnSpPr>
        <p:spPr bwMode="auto">
          <a:xfrm>
            <a:off x="5048250" y="2028825"/>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20"/>
            </p:custDataLst>
          </p:nvPr>
        </p:nvCxnSpPr>
        <p:spPr bwMode="auto">
          <a:xfrm>
            <a:off x="4438650" y="2000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1"/>
            </p:custDataLst>
          </p:nvPr>
        </p:nvCxnSpPr>
        <p:spPr bwMode="white">
          <a:xfrm>
            <a:off x="3819525" y="2000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22"/>
            </p:custDataLst>
          </p:nvPr>
        </p:nvCxnSpPr>
        <p:spPr bwMode="white">
          <a:xfrm>
            <a:off x="3209925" y="190500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p:cNvGraphicFramePr>
          <p:nvPr>
            <p:custDataLst>
              <p:tags r:id="rId23"/>
            </p:custDataLst>
            <p:extLst>
              <p:ext uri="{D42A27DB-BD31-4B8C-83A1-F6EECF244321}">
                <p14:modId xmlns:p14="http://schemas.microsoft.com/office/powerpoint/2010/main" val="1849253093"/>
              </p:ext>
            </p:extLst>
          </p:nvPr>
        </p:nvGraphicFramePr>
        <p:xfrm>
          <a:off x="2247900" y="1562100"/>
          <a:ext cx="4267225" cy="1247903"/>
        </p:xfrm>
        <a:graphic>
          <a:graphicData uri="http://schemas.openxmlformats.org/presentationml/2006/ole">
            <mc:AlternateContent xmlns:mc="http://schemas.openxmlformats.org/markup-compatibility/2006">
              <mc:Choice xmlns:v="urn:schemas-microsoft-com:vml" Requires="v">
                <p:oleObj spid="_x0000_s57076" name="Chart" r:id="rId51" imgW="4267225" imgH="1247903" progId="MSGraph.Chart.8">
                  <p:embed followColorScheme="full"/>
                </p:oleObj>
              </mc:Choice>
              <mc:Fallback>
                <p:oleObj name="Chart" r:id="rId51" imgW="4267225" imgH="1247903" progId="MSGraph.Chart.8">
                  <p:embed followColorScheme="full"/>
                  <p:pic>
                    <p:nvPicPr>
                      <p:cNvPr id="0" name=""/>
                      <p:cNvPicPr/>
                      <p:nvPr/>
                    </p:nvPicPr>
                    <p:blipFill>
                      <a:blip r:embed="rId52"/>
                      <a:stretch>
                        <a:fillRect/>
                      </a:stretch>
                    </p:blipFill>
                    <p:spPr>
                      <a:xfrm>
                        <a:off x="2247900" y="1562100"/>
                        <a:ext cx="4267225" cy="1247903"/>
                      </a:xfrm>
                      <a:prstGeom prst="rect">
                        <a:avLst/>
                      </a:prstGeom>
                    </p:spPr>
                  </p:pic>
                </p:oleObj>
              </mc:Fallback>
            </mc:AlternateContent>
          </a:graphicData>
        </a:graphic>
      </p:graphicFrame>
      <p:sp>
        <p:nvSpPr>
          <p:cNvPr id="68" name="Rectangle 67"/>
          <p:cNvSpPr/>
          <p:nvPr>
            <p:custDataLst>
              <p:tags r:id="rId24"/>
            </p:custDataLst>
          </p:nvPr>
        </p:nvSpPr>
        <p:spPr bwMode="auto">
          <a:xfrm>
            <a:off x="5891213" y="267335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smtClean="0">
                <a:solidFill>
                  <a:prstClr val="black"/>
                </a:solidFill>
                <a:sym typeface="+mn-lt"/>
              </a:rPr>
              <a:t>Ints</a:t>
            </a:r>
            <a:r>
              <a:rPr lang="en-US" sz="800" dirty="0" smtClean="0">
                <a:solidFill>
                  <a:prstClr val="black"/>
                </a:solidFill>
                <a:sym typeface="+mn-lt"/>
              </a:rPr>
              <a:t> FY 18/19</a:t>
            </a:r>
            <a:endParaRPr lang="en-GB" sz="800" dirty="0">
              <a:solidFill>
                <a:prstClr val="black"/>
              </a:solidFill>
              <a:sym typeface="+mn-lt"/>
            </a:endParaRPr>
          </a:p>
        </p:txBody>
      </p:sp>
      <p:sp>
        <p:nvSpPr>
          <p:cNvPr id="70" name="Rectangle 69"/>
          <p:cNvSpPr/>
          <p:nvPr>
            <p:custDataLst>
              <p:tags r:id="rId25"/>
            </p:custDataLst>
          </p:nvPr>
        </p:nvSpPr>
        <p:spPr bwMode="auto">
          <a:xfrm>
            <a:off x="5192713" y="2673350"/>
            <a:ext cx="598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Acute Stroke</a:t>
            </a:r>
            <a:endParaRPr lang="en-GB" sz="800" dirty="0">
              <a:solidFill>
                <a:prstClr val="black"/>
              </a:solidFill>
              <a:sym typeface="+mn-lt"/>
            </a:endParaRPr>
          </a:p>
        </p:txBody>
      </p:sp>
      <p:sp>
        <p:nvSpPr>
          <p:cNvPr id="72" name="Rectangle 71"/>
          <p:cNvSpPr/>
          <p:nvPr>
            <p:custDataLst>
              <p:tags r:id="rId26"/>
            </p:custDataLst>
          </p:nvPr>
        </p:nvSpPr>
        <p:spPr bwMode="auto">
          <a:xfrm>
            <a:off x="4675188" y="2673350"/>
            <a:ext cx="4032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Cancer Services</a:t>
            </a:r>
            <a:endParaRPr lang="en-GB" sz="800" dirty="0">
              <a:solidFill>
                <a:prstClr val="black"/>
              </a:solidFill>
              <a:sym typeface="+mn-lt"/>
            </a:endParaRPr>
          </a:p>
        </p:txBody>
      </p:sp>
      <p:sp>
        <p:nvSpPr>
          <p:cNvPr id="74" name="Rectangle 73"/>
          <p:cNvSpPr/>
          <p:nvPr>
            <p:custDataLst>
              <p:tags r:id="rId27"/>
            </p:custDataLst>
          </p:nvPr>
        </p:nvSpPr>
        <p:spPr bwMode="auto">
          <a:xfrm>
            <a:off x="3978275" y="267335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67" name="Rectangle 66"/>
          <p:cNvSpPr/>
          <p:nvPr>
            <p:custDataLst>
              <p:tags r:id="rId28"/>
            </p:custDataLst>
          </p:nvPr>
        </p:nvSpPr>
        <p:spPr bwMode="auto">
          <a:xfrm>
            <a:off x="2743200" y="2673350"/>
            <a:ext cx="5810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5-year  base line to date</a:t>
            </a:r>
          </a:p>
        </p:txBody>
      </p:sp>
      <p:sp>
        <p:nvSpPr>
          <p:cNvPr id="69" name="Rectangle 68"/>
          <p:cNvSpPr/>
          <p:nvPr>
            <p:custDataLst>
              <p:tags r:id="rId29"/>
            </p:custDataLst>
          </p:nvPr>
        </p:nvSpPr>
        <p:spPr bwMode="auto">
          <a:xfrm flipV="1">
            <a:off x="2184400" y="18748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DSR per 100k</a:t>
            </a:r>
            <a:endParaRPr lang="en-GB" sz="800" dirty="0">
              <a:solidFill>
                <a:prstClr val="black"/>
              </a:solidFill>
              <a:sym typeface="+mn-lt"/>
            </a:endParaRPr>
          </a:p>
        </p:txBody>
      </p:sp>
      <p:sp>
        <p:nvSpPr>
          <p:cNvPr id="4" name="TextBox 3"/>
          <p:cNvSpPr txBox="1"/>
          <p:nvPr/>
        </p:nvSpPr>
        <p:spPr>
          <a:xfrm>
            <a:off x="6624167" y="1655970"/>
            <a:ext cx="2328790" cy="4524315"/>
          </a:xfrm>
          <a:prstGeom prst="rect">
            <a:avLst/>
          </a:prstGeom>
          <a:noFill/>
        </p:spPr>
        <p:txBody>
          <a:bodyPr wrap="square" lIns="0" tIns="0" rIns="0" bIns="0" rtlCol="0">
            <a:spAutoFit/>
          </a:bodyPr>
          <a:lstStyle/>
          <a:p>
            <a:endParaRPr lang="en-GB" sz="1100" dirty="0" smtClean="0">
              <a:solidFill>
                <a:prstClr val="black"/>
              </a:solidFill>
            </a:endParaRPr>
          </a:p>
          <a:p>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7.9% </a:t>
            </a:r>
            <a:r>
              <a:rPr lang="en-GB" sz="1100" dirty="0">
                <a:solidFill>
                  <a:prstClr val="black"/>
                </a:solidFill>
              </a:rPr>
              <a:t>decrease in potential years of life </a:t>
            </a:r>
            <a:r>
              <a:rPr lang="en-GB" sz="1100" dirty="0" smtClean="0">
                <a:solidFill>
                  <a:prstClr val="black"/>
                </a:solidFill>
              </a:rPr>
              <a:t>lost.</a:t>
            </a:r>
            <a:endParaRPr lang="en-GB" sz="1100" dirty="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pPr marL="285750" indent="-285750">
              <a:buFont typeface="Arial" panose="020B0604020202020204" pitchFamily="34" charset="0"/>
              <a:buChar char="•"/>
            </a:pPr>
            <a:endParaRPr lang="en-GB" sz="1100" dirty="0">
              <a:solidFill>
                <a:prstClr val="black"/>
              </a:solidFill>
            </a:endParaRPr>
          </a:p>
          <a:p>
            <a:pPr marL="285750" indent="-285750">
              <a:buFont typeface="Arial" panose="020B0604020202020204" pitchFamily="34" charset="0"/>
              <a:buChar char="•"/>
            </a:pPr>
            <a:endParaRPr lang="en-GB" sz="1100" dirty="0" smtClean="0">
              <a:solidFill>
                <a:prstClr val="black"/>
              </a:solidFill>
            </a:endParaRPr>
          </a:p>
          <a:p>
            <a:pPr marL="285750" indent="-285750">
              <a:buFont typeface="Arial" panose="020B0604020202020204" pitchFamily="34" charset="0"/>
              <a:buChar char="•"/>
            </a:pPr>
            <a:endParaRPr lang="en-GB" sz="1100" dirty="0">
              <a:solidFill>
                <a:prstClr val="black"/>
              </a:solidFill>
            </a:endParaRPr>
          </a:p>
          <a:p>
            <a:endParaRPr lang="en-GB" sz="1100" dirty="0" smtClean="0">
              <a:solidFill>
                <a:prstClr val="black"/>
              </a:solidFill>
            </a:endParaRPr>
          </a:p>
          <a:p>
            <a:endParaRPr lang="en-GB" sz="1100" dirty="0" smtClean="0">
              <a:solidFill>
                <a:prstClr val="black"/>
              </a:solidFill>
            </a:endParaRPr>
          </a:p>
          <a:p>
            <a:endParaRPr lang="en-GB" sz="1100" dirty="0" smtClean="0">
              <a:solidFill>
                <a:prstClr val="black"/>
              </a:solidFill>
            </a:endParaRPr>
          </a:p>
          <a:p>
            <a:r>
              <a:rPr lang="en-GB" sz="1100" dirty="0" smtClean="0">
                <a:solidFill>
                  <a:prstClr val="black"/>
                </a:solidFill>
              </a:rPr>
              <a:t>7.9</a:t>
            </a:r>
            <a:r>
              <a:rPr lang="en-GB" sz="1100" dirty="0">
                <a:solidFill>
                  <a:prstClr val="black"/>
                </a:solidFill>
              </a:rPr>
              <a:t>% increase in average health status of individuals with a </a:t>
            </a:r>
            <a:r>
              <a:rPr lang="en-GB" sz="1100" dirty="0" smtClean="0">
                <a:solidFill>
                  <a:prstClr val="black"/>
                </a:solidFill>
              </a:rPr>
              <a:t>LTC.</a:t>
            </a:r>
            <a:endParaRPr lang="en-GB" sz="1100" dirty="0">
              <a:solidFill>
                <a:prstClr val="black"/>
              </a:solidFill>
            </a:endParaRPr>
          </a:p>
          <a:p>
            <a:endParaRPr lang="en-GB" sz="1100" dirty="0"/>
          </a:p>
          <a:p>
            <a:endParaRPr lang="en-GB" sz="1100" dirty="0"/>
          </a:p>
          <a:p>
            <a:endParaRPr lang="en-GB" sz="1100" dirty="0" smtClean="0"/>
          </a:p>
          <a:p>
            <a:endParaRPr lang="en-GB" sz="1100" dirty="0"/>
          </a:p>
          <a:p>
            <a:pPr marL="285750" indent="-285750">
              <a:buFont typeface="Arial" panose="020B0604020202020204" pitchFamily="34" charset="0"/>
              <a:buChar char="•"/>
            </a:pPr>
            <a:endParaRPr lang="en-GB" sz="1100" baseline="30000" dirty="0"/>
          </a:p>
          <a:p>
            <a:pPr marL="285750" indent="-285750">
              <a:buFont typeface="Arial" panose="020B0604020202020204" pitchFamily="34" charset="0"/>
              <a:buChar char="•"/>
            </a:pPr>
            <a:endParaRPr lang="en-GB" sz="1100" baseline="30000" dirty="0"/>
          </a:p>
          <a:p>
            <a:pPr marL="285750" indent="-285750">
              <a:buFont typeface="Arial" panose="020B0604020202020204" pitchFamily="34" charset="0"/>
              <a:buChar char="•"/>
            </a:pPr>
            <a:endParaRPr lang="en-GB" sz="1100" baseline="30000" dirty="0"/>
          </a:p>
          <a:p>
            <a:pPr marL="285750" indent="-285750">
              <a:buFont typeface="Arial" panose="020B0604020202020204" pitchFamily="34" charset="0"/>
              <a:buChar char="•"/>
            </a:pPr>
            <a:endParaRPr lang="en-GB" sz="1100" baseline="30000" dirty="0"/>
          </a:p>
          <a:p>
            <a:pPr marL="285750" indent="-285750">
              <a:buFont typeface="Arial" panose="020B0604020202020204" pitchFamily="34" charset="0"/>
              <a:buChar char="•"/>
            </a:pPr>
            <a:endParaRPr lang="en-GB" sz="100" baseline="30000" dirty="0"/>
          </a:p>
          <a:p>
            <a:endParaRPr lang="en-GB" sz="1100" dirty="0"/>
          </a:p>
          <a:p>
            <a:r>
              <a:rPr lang="en-GB" sz="1100" dirty="0" smtClean="0">
                <a:solidFill>
                  <a:prstClr val="black"/>
                </a:solidFill>
              </a:rPr>
              <a:t>30.6% </a:t>
            </a:r>
            <a:r>
              <a:rPr lang="en-GB" sz="1100" dirty="0">
                <a:solidFill>
                  <a:prstClr val="black"/>
                </a:solidFill>
              </a:rPr>
              <a:t>improvement in proportion of elderly people still at home (not readmitted) over </a:t>
            </a:r>
            <a:r>
              <a:rPr lang="en-GB" sz="1100" dirty="0" smtClean="0">
                <a:solidFill>
                  <a:prstClr val="black"/>
                </a:solidFill>
              </a:rPr>
              <a:t>5 </a:t>
            </a:r>
            <a:r>
              <a:rPr lang="en-GB" sz="1100" dirty="0">
                <a:solidFill>
                  <a:prstClr val="black"/>
                </a:solidFill>
              </a:rPr>
              <a:t>years</a:t>
            </a:r>
            <a:endParaRPr lang="en-GB" sz="1100" baseline="30000" dirty="0">
              <a:solidFill>
                <a:prstClr val="black"/>
              </a:solidFill>
            </a:endParaRPr>
          </a:p>
          <a:p>
            <a:endParaRPr lang="en-GB" sz="1100" dirty="0">
              <a:solidFill>
                <a:prstClr val="black"/>
              </a:solidFill>
              <a:cs typeface="Arial" pitchFamily="34" charset="0"/>
            </a:endParaRPr>
          </a:p>
        </p:txBody>
      </p:sp>
      <p:sp>
        <p:nvSpPr>
          <p:cNvPr id="3" name="TextBox 2"/>
          <p:cNvSpPr txBox="1"/>
          <p:nvPr/>
        </p:nvSpPr>
        <p:spPr>
          <a:xfrm>
            <a:off x="313151" y="1525912"/>
            <a:ext cx="8517699" cy="184666"/>
          </a:xfrm>
          <a:prstGeom prst="rect">
            <a:avLst/>
          </a:prstGeom>
          <a:noFill/>
        </p:spPr>
        <p:txBody>
          <a:bodyPr wrap="square" lIns="0" tIns="0" rIns="0" bIns="0" rtlCol="0">
            <a:spAutoFit/>
          </a:bodyPr>
          <a:lstStyle/>
          <a:p>
            <a:pPr algn="ctr"/>
            <a:r>
              <a:rPr lang="en-GB" sz="1200" b="1" dirty="0">
                <a:solidFill>
                  <a:prstClr val="black"/>
                </a:solidFill>
              </a:rPr>
              <a:t>1.1 Potential years of life lost from causes considered </a:t>
            </a:r>
            <a:r>
              <a:rPr lang="en-GB" sz="1200" b="1" dirty="0" smtClean="0">
                <a:solidFill>
                  <a:prstClr val="black"/>
                </a:solidFill>
              </a:rPr>
              <a:t> amenable </a:t>
            </a:r>
            <a:r>
              <a:rPr lang="en-GB" sz="1200" b="1" dirty="0">
                <a:solidFill>
                  <a:prstClr val="black"/>
                </a:solidFill>
              </a:rPr>
              <a:t>to healthcare - Adults</a:t>
            </a:r>
          </a:p>
        </p:txBody>
      </p:sp>
      <p:sp>
        <p:nvSpPr>
          <p:cNvPr id="75" name="TextBox 74"/>
          <p:cNvSpPr txBox="1"/>
          <p:nvPr/>
        </p:nvSpPr>
        <p:spPr>
          <a:xfrm>
            <a:off x="812944" y="3077458"/>
            <a:ext cx="7518113" cy="184666"/>
          </a:xfrm>
          <a:prstGeom prst="rect">
            <a:avLst/>
          </a:prstGeom>
          <a:noFill/>
        </p:spPr>
        <p:txBody>
          <a:bodyPr wrap="square" lIns="0" tIns="0" rIns="0" bIns="0" rtlCol="0">
            <a:spAutoFit/>
          </a:bodyPr>
          <a:lstStyle/>
          <a:p>
            <a:pPr algn="ctr"/>
            <a:r>
              <a:rPr lang="en-GB" sz="1200" b="1" dirty="0">
                <a:solidFill>
                  <a:prstClr val="black"/>
                </a:solidFill>
              </a:rPr>
              <a:t>2 Average health status score for individuals aged 18 and over with </a:t>
            </a:r>
            <a:r>
              <a:rPr lang="en-GB" sz="1200" b="1" dirty="0" smtClean="0">
                <a:solidFill>
                  <a:prstClr val="black"/>
                </a:solidFill>
              </a:rPr>
              <a:t>a </a:t>
            </a:r>
            <a:r>
              <a:rPr lang="en-GB" sz="1200" b="1" dirty="0">
                <a:solidFill>
                  <a:prstClr val="black"/>
                </a:solidFill>
              </a:rPr>
              <a:t>LTC</a:t>
            </a:r>
          </a:p>
        </p:txBody>
      </p:sp>
      <p:sp>
        <p:nvSpPr>
          <p:cNvPr id="76" name="TextBox 75"/>
          <p:cNvSpPr txBox="1"/>
          <p:nvPr/>
        </p:nvSpPr>
        <p:spPr>
          <a:xfrm>
            <a:off x="1746000" y="4643438"/>
            <a:ext cx="5652000" cy="369332"/>
          </a:xfrm>
          <a:prstGeom prst="rect">
            <a:avLst/>
          </a:prstGeom>
          <a:noFill/>
        </p:spPr>
        <p:txBody>
          <a:bodyPr wrap="square" lIns="0" tIns="0" rIns="0" bIns="0" rtlCol="0">
            <a:spAutoFit/>
          </a:bodyPr>
          <a:lstStyle/>
          <a:p>
            <a:pPr algn="ctr"/>
            <a:r>
              <a:rPr lang="en-GB" sz="1200" b="1" dirty="0">
                <a:solidFill>
                  <a:prstClr val="black"/>
                </a:solidFill>
              </a:rPr>
              <a:t>2B Proportion of older people still at home 91 days after discharge from hospital into rehabilitation services </a:t>
            </a:r>
          </a:p>
        </p:txBody>
      </p:sp>
      <p:cxnSp>
        <p:nvCxnSpPr>
          <p:cNvPr id="13" name="Straight Connector 12"/>
          <p:cNvCxnSpPr/>
          <p:nvPr>
            <p:custDataLst>
              <p:tags r:id="rId30"/>
            </p:custDataLst>
          </p:nvPr>
        </p:nvCxnSpPr>
        <p:spPr bwMode="auto">
          <a:xfrm>
            <a:off x="5657850" y="346710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1"/>
            </p:custDataLst>
          </p:nvPr>
        </p:nvCxnSpPr>
        <p:spPr bwMode="auto">
          <a:xfrm>
            <a:off x="5048250"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2"/>
            </p:custDataLst>
          </p:nvPr>
        </p:nvCxnSpPr>
        <p:spPr bwMode="auto">
          <a:xfrm>
            <a:off x="4429125" y="3524250"/>
            <a:ext cx="2667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33"/>
            </p:custDataLst>
          </p:nvPr>
        </p:nvCxnSpPr>
        <p:spPr bwMode="white">
          <a:xfrm>
            <a:off x="32004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4"/>
            </p:custDataLst>
          </p:nvPr>
        </p:nvCxnSpPr>
        <p:spPr bwMode="white">
          <a:xfrm>
            <a:off x="3810000" y="3524250"/>
            <a:ext cx="266700"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35"/>
            </p:custDataLst>
          </p:nvPr>
        </p:nvSpPr>
        <p:spPr bwMode="auto">
          <a:xfrm>
            <a:off x="4695825" y="3521075"/>
            <a:ext cx="352425" cy="6350"/>
          </a:xfrm>
          <a:prstGeom prst="rect">
            <a:avLst/>
          </a:prstGeom>
          <a:solidFill>
            <a:srgbClr val="72C7E7"/>
          </a:solidFill>
          <a:ln w="9525">
            <a:solidFill>
              <a:srgbClr val="72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89"/>
          <p:cNvGraphicFramePr>
            <a:graphicFrameLocks/>
          </p:cNvGraphicFramePr>
          <p:nvPr>
            <p:custDataLst>
              <p:tags r:id="rId36"/>
            </p:custDataLst>
            <p:extLst>
              <p:ext uri="{D42A27DB-BD31-4B8C-83A1-F6EECF244321}">
                <p14:modId xmlns:p14="http://schemas.microsoft.com/office/powerpoint/2010/main" val="1520063373"/>
              </p:ext>
            </p:extLst>
          </p:nvPr>
        </p:nvGraphicFramePr>
        <p:xfrm>
          <a:off x="2362200" y="3238501"/>
          <a:ext cx="4152833" cy="1238385"/>
        </p:xfrm>
        <a:graphic>
          <a:graphicData uri="http://schemas.openxmlformats.org/presentationml/2006/ole">
            <mc:AlternateContent xmlns:mc="http://schemas.openxmlformats.org/markup-compatibility/2006">
              <mc:Choice xmlns:v="urn:schemas-microsoft-com:vml" Requires="v">
                <p:oleObj spid="_x0000_s57077" name="Chart" r:id="rId53" imgW="4152833" imgH="1238385" progId="MSGraph.Chart.8">
                  <p:embed followColorScheme="full"/>
                </p:oleObj>
              </mc:Choice>
              <mc:Fallback>
                <p:oleObj name="Chart" r:id="rId53" imgW="4152833" imgH="1238385" progId="MSGraph.Chart.8">
                  <p:embed followColorScheme="full"/>
                  <p:pic>
                    <p:nvPicPr>
                      <p:cNvPr id="0" name=""/>
                      <p:cNvPicPr/>
                      <p:nvPr/>
                    </p:nvPicPr>
                    <p:blipFill>
                      <a:blip r:embed="rId54"/>
                      <a:stretch>
                        <a:fillRect/>
                      </a:stretch>
                    </p:blipFill>
                    <p:spPr>
                      <a:xfrm>
                        <a:off x="2362200" y="3238501"/>
                        <a:ext cx="4152833" cy="1238385"/>
                      </a:xfrm>
                      <a:prstGeom prst="rect">
                        <a:avLst/>
                      </a:prstGeom>
                    </p:spPr>
                  </p:pic>
                </p:oleObj>
              </mc:Fallback>
            </mc:AlternateContent>
          </a:graphicData>
        </a:graphic>
      </p:graphicFrame>
      <p:sp>
        <p:nvSpPr>
          <p:cNvPr id="94" name="Rectangle 93"/>
          <p:cNvSpPr/>
          <p:nvPr>
            <p:custDataLst>
              <p:tags r:id="rId37"/>
            </p:custDataLst>
          </p:nvPr>
        </p:nvSpPr>
        <p:spPr bwMode="auto">
          <a:xfrm flipV="1">
            <a:off x="2289175" y="3697288"/>
            <a:ext cx="122238" cy="3111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prstClr val="black"/>
                </a:solidFill>
                <a:sym typeface="+mn-lt"/>
              </a:rPr>
              <a:t>EQ-5D</a:t>
            </a:r>
            <a:endParaRPr lang="en-GB" sz="800" dirty="0">
              <a:solidFill>
                <a:prstClr val="black"/>
              </a:solidFill>
              <a:sym typeface="+mn-lt"/>
            </a:endParaRPr>
          </a:p>
        </p:txBody>
      </p:sp>
      <p:sp>
        <p:nvSpPr>
          <p:cNvPr id="9" name="Rectangle 8"/>
          <p:cNvSpPr/>
          <p:nvPr>
            <p:custDataLst>
              <p:tags r:id="rId38"/>
            </p:custDataLst>
          </p:nvPr>
        </p:nvSpPr>
        <p:spPr bwMode="auto">
          <a:xfrm>
            <a:off x="5886450"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23" name="Rectangle 22"/>
          <p:cNvSpPr/>
          <p:nvPr>
            <p:custDataLst>
              <p:tags r:id="rId39"/>
            </p:custDataLst>
          </p:nvPr>
        </p:nvSpPr>
        <p:spPr bwMode="auto">
          <a:xfrm>
            <a:off x="5262563" y="4330700"/>
            <a:ext cx="4492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Self-</a:t>
            </a:r>
            <a:r>
              <a:rPr lang="en-US" sz="800" dirty="0" err="1" smtClean="0">
                <a:solidFill>
                  <a:prstClr val="black"/>
                </a:solidFill>
                <a:sym typeface="+mn-lt"/>
              </a:rPr>
              <a:t>mngt</a:t>
            </a:r>
            <a:endParaRPr lang="en-GB" sz="800" dirty="0">
              <a:solidFill>
                <a:prstClr val="black"/>
              </a:solidFill>
              <a:sym typeface="+mn-lt"/>
            </a:endParaRPr>
          </a:p>
        </p:txBody>
      </p:sp>
      <p:sp useBgFill="1">
        <p:nvSpPr>
          <p:cNvPr id="22" name="Rectangle 21"/>
          <p:cNvSpPr/>
          <p:nvPr>
            <p:custDataLst>
              <p:tags r:id="rId40"/>
            </p:custDataLst>
          </p:nvPr>
        </p:nvSpPr>
        <p:spPr bwMode="gray">
          <a:xfrm>
            <a:off x="5399088" y="3435350"/>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42311978-DF61-431A-BEC0-85CE65C5DD99}" type="datetime'''''''''''''0''''''.''''''''''''''''''''''''1'''''">
              <a:rPr lang="en-US" sz="800">
                <a:solidFill>
                  <a:schemeClr val="tx1"/>
                </a:solidFill>
              </a:rPr>
              <a:pPr/>
              <a:t>0.1</a:t>
            </a:fld>
            <a:endParaRPr lang="en-GB" sz="800">
              <a:solidFill>
                <a:schemeClr val="tx1"/>
              </a:solidFill>
              <a:latin typeface="Arial"/>
              <a:sym typeface="Arial"/>
            </a:endParaRPr>
          </a:p>
        </p:txBody>
      </p:sp>
      <p:sp>
        <p:nvSpPr>
          <p:cNvPr id="97" name="Rectangle 96"/>
          <p:cNvSpPr/>
          <p:nvPr>
            <p:custDataLst>
              <p:tags r:id="rId41"/>
            </p:custDataLst>
          </p:nvPr>
        </p:nvSpPr>
        <p:spPr bwMode="auto">
          <a:xfrm>
            <a:off x="4645025" y="4330700"/>
            <a:ext cx="455613"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prstClr val="black"/>
                </a:solidFill>
                <a:sym typeface="+mn-lt"/>
              </a:rPr>
              <a:t>Dementia Pathways</a:t>
            </a:r>
            <a:endParaRPr lang="en-GB" sz="800" dirty="0">
              <a:solidFill>
                <a:prstClr val="black"/>
              </a:solidFill>
              <a:sym typeface="+mn-lt"/>
            </a:endParaRPr>
          </a:p>
        </p:txBody>
      </p:sp>
      <p:sp useBgFill="1">
        <p:nvSpPr>
          <p:cNvPr id="21" name="Rectangle 20"/>
          <p:cNvSpPr/>
          <p:nvPr>
            <p:custDataLst>
              <p:tags r:id="rId42"/>
            </p:custDataLst>
          </p:nvPr>
        </p:nvSpPr>
        <p:spPr bwMode="gray">
          <a:xfrm>
            <a:off x="4784725" y="3463925"/>
            <a:ext cx="174625" cy="122238"/>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860CE067-0292-488A-AE97-3A3E4A8CA9E4}" type="datetime'0''''''.''''''''''''''''''''''''''''''''''''''''''0'''''''''">
              <a:rPr lang="en-US" sz="800">
                <a:solidFill>
                  <a:schemeClr val="tx1"/>
                </a:solidFill>
              </a:rPr>
              <a:pPr/>
              <a:t>0.0</a:t>
            </a:fld>
            <a:endParaRPr lang="en-GB" sz="800" dirty="0">
              <a:solidFill>
                <a:schemeClr val="tx1"/>
              </a:solidFill>
              <a:latin typeface="Arial"/>
              <a:sym typeface="Arial"/>
            </a:endParaRPr>
          </a:p>
        </p:txBody>
      </p:sp>
      <p:sp>
        <p:nvSpPr>
          <p:cNvPr id="98" name="Rectangle 97"/>
          <p:cNvSpPr/>
          <p:nvPr>
            <p:custDataLst>
              <p:tags r:id="rId43"/>
            </p:custDataLst>
          </p:nvPr>
        </p:nvSpPr>
        <p:spPr bwMode="auto">
          <a:xfrm>
            <a:off x="3968750" y="4330700"/>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99" name="Rectangle 98"/>
          <p:cNvSpPr/>
          <p:nvPr>
            <p:custDataLst>
              <p:tags r:id="rId44"/>
            </p:custDataLst>
          </p:nvPr>
        </p:nvSpPr>
        <p:spPr bwMode="auto">
          <a:xfrm>
            <a:off x="2809875" y="4330700"/>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LA </a:t>
            </a:r>
          </a:p>
          <a:p>
            <a:pPr algn="ctr">
              <a:spcBef>
                <a:spcPct val="0"/>
              </a:spcBef>
              <a:spcAft>
                <a:spcPct val="0"/>
              </a:spcAft>
            </a:pPr>
            <a:r>
              <a:rPr lang="en-US" sz="800" dirty="0" smtClean="0">
                <a:solidFill>
                  <a:prstClr val="black"/>
                </a:solidFill>
                <a:sym typeface="+mn-lt"/>
              </a:rPr>
              <a:t>FY 12/13</a:t>
            </a:r>
            <a:endParaRPr lang="en-GB" sz="800" dirty="0">
              <a:solidFill>
                <a:prstClr val="black"/>
              </a:solidFill>
              <a:sym typeface="+mn-lt"/>
            </a:endParaRPr>
          </a:p>
        </p:txBody>
      </p:sp>
      <p:sp>
        <p:nvSpPr>
          <p:cNvPr id="113" name="TextBox 112"/>
          <p:cNvSpPr txBox="1"/>
          <p:nvPr/>
        </p:nvSpPr>
        <p:spPr>
          <a:xfrm>
            <a:off x="655197" y="1804988"/>
            <a:ext cx="953367" cy="1231106"/>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1</a:t>
            </a:r>
          </a:p>
          <a:p>
            <a:pPr algn="ctr"/>
            <a:r>
              <a:rPr lang="en-GB" sz="1000" dirty="0"/>
              <a:t>Securing additional years of life for the people of England with treatable conditions</a:t>
            </a:r>
            <a:endParaRPr lang="en-GB" sz="1000" b="1" dirty="0">
              <a:latin typeface="Arial" pitchFamily="34" charset="0"/>
              <a:cs typeface="Arial" pitchFamily="34" charset="0"/>
            </a:endParaRPr>
          </a:p>
        </p:txBody>
      </p:sp>
      <p:sp>
        <p:nvSpPr>
          <p:cNvPr id="114" name="TextBox 113"/>
          <p:cNvSpPr txBox="1"/>
          <p:nvPr/>
        </p:nvSpPr>
        <p:spPr>
          <a:xfrm>
            <a:off x="540606" y="3478213"/>
            <a:ext cx="1182547" cy="1077218"/>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2</a:t>
            </a:r>
          </a:p>
          <a:p>
            <a:pPr algn="ctr"/>
            <a:r>
              <a:rPr lang="en-GB" sz="1000" dirty="0"/>
              <a:t>Improving the health related quality of life of the 15 million+ people with one or more long-term condition</a:t>
            </a:r>
          </a:p>
        </p:txBody>
      </p:sp>
      <p:sp>
        <p:nvSpPr>
          <p:cNvPr id="115" name="TextBox 114"/>
          <p:cNvSpPr txBox="1"/>
          <p:nvPr/>
        </p:nvSpPr>
        <p:spPr>
          <a:xfrm>
            <a:off x="426017" y="5013325"/>
            <a:ext cx="1411729" cy="923330"/>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4</a:t>
            </a:r>
          </a:p>
          <a:p>
            <a:pPr algn="ctr"/>
            <a:r>
              <a:rPr lang="en-GB" sz="1000" dirty="0"/>
              <a:t>Increasing the proportion of older people living independently at home following discharge from hospital</a:t>
            </a:r>
            <a:endParaRPr lang="en-GB" sz="1000" b="1" dirty="0">
              <a:latin typeface="Arial" pitchFamily="34" charset="0"/>
              <a:cs typeface="Arial" pitchFamily="34" charset="0"/>
            </a:endParaRPr>
          </a:p>
        </p:txBody>
      </p:sp>
      <p:sp>
        <p:nvSpPr>
          <p:cNvPr id="59" name="Action Button: Return 58">
            <a:hlinkClick r:id="rId55"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669523" y="6284616"/>
            <a:ext cx="6977741"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 EQ-5D = Standardized EuroQol score measuring of patient health-related quality of life across five dimensions.</a:t>
            </a:r>
            <a:endParaRPr lang="en-GB" sz="800" b="1" dirty="0">
              <a:solidFill>
                <a:prstClr val="black"/>
              </a:solidFill>
              <a:cs typeface="Arial" pitchFamily="34" charset="0"/>
            </a:endParaRPr>
          </a:p>
        </p:txBody>
      </p:sp>
      <p:sp>
        <p:nvSpPr>
          <p:cNvPr id="71" name="Action Button: Forward or Next 70">
            <a:hlinkClick r:id="" action="ppaction://hlinkshowjump?jump=nextslide" highlightClick="1"/>
          </p:cNvPr>
          <p:cNvSpPr/>
          <p:nvPr/>
        </p:nvSpPr>
        <p:spPr>
          <a:xfrm>
            <a:off x="7773690" y="1526319"/>
            <a:ext cx="1030085" cy="5595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7459979" y="1251942"/>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2 of 2</a:t>
            </a:r>
            <a:endParaRPr lang="en-GB" sz="1400" b="1" dirty="0">
              <a:latin typeface="Arial" pitchFamily="34" charset="0"/>
              <a:cs typeface="Arial" pitchFamily="34" charset="0"/>
            </a:endParaRPr>
          </a:p>
        </p:txBody>
      </p:sp>
      <p:grpSp>
        <p:nvGrpSpPr>
          <p:cNvPr id="80" name="Group 79"/>
          <p:cNvGrpSpPr/>
          <p:nvPr/>
        </p:nvGrpSpPr>
        <p:grpSpPr>
          <a:xfrm>
            <a:off x="5396550" y="589398"/>
            <a:ext cx="1649099" cy="295491"/>
            <a:chOff x="5970266" y="579280"/>
            <a:chExt cx="1649099" cy="295491"/>
          </a:xfrm>
        </p:grpSpPr>
        <p:sp>
          <p:nvSpPr>
            <p:cNvPr id="81" name="TextBox 80"/>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82" name="Picture 37" descr="\\Cagmasrv1\sso$\Gestion_Deloitte\Global_Brand\- Templates\Icons\Iconography Deloitte\Icon_House_LGreen.png"/>
            <p:cNvPicPr>
              <a:picLocks noChangeAspect="1" noChangeArrowheads="1"/>
            </p:cNvPicPr>
            <p:nvPr/>
          </p:nvPicPr>
          <p:blipFill>
            <a:blip r:embed="rId56"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1639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665330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910"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a:t>
            </a:r>
            <a:r>
              <a:rPr lang="en-GB" dirty="0"/>
              <a:t>of all interventions on </a:t>
            </a:r>
            <a:r>
              <a:rPr lang="en-GB" dirty="0" smtClean="0"/>
              <a:t>ambitions</a:t>
            </a:r>
            <a:endParaRPr lang="en-GB" dirty="0"/>
          </a:p>
        </p:txBody>
      </p:sp>
      <p:sp>
        <p:nvSpPr>
          <p:cNvPr id="17" name="Slide Number Placeholder 16"/>
          <p:cNvSpPr>
            <a:spLocks noGrp="1"/>
          </p:cNvSpPr>
          <p:nvPr>
            <p:ph type="sldNum" sz="quarter" idx="12"/>
          </p:nvPr>
        </p:nvSpPr>
        <p:spPr/>
        <p:txBody>
          <a:bodyPr/>
          <a:lstStyle/>
          <a:p>
            <a:fld id="{23134A5E-8B9A-4F1B-8A1C-D54727A06F98}" type="slidenum">
              <a:rPr lang="en-GB" smtClean="0">
                <a:solidFill>
                  <a:prstClr val="black"/>
                </a:solidFill>
              </a:rPr>
              <a:pPr/>
              <a:t>25</a:t>
            </a:fld>
            <a:endParaRPr lang="en-GB">
              <a:solidFill>
                <a:prstClr val="black"/>
              </a:solidFill>
            </a:endParaRPr>
          </a:p>
        </p:txBody>
      </p:sp>
      <p:sp>
        <p:nvSpPr>
          <p:cNvPr id="55" name="Text Placeholder 6"/>
          <p:cNvSpPr>
            <a:spLocks noGrp="1"/>
          </p:cNvSpPr>
          <p:nvPr>
            <p:ph type="body" sz="quarter" idx="13"/>
          </p:nvPr>
        </p:nvSpPr>
        <p:spPr>
          <a:prstGeom prst="rect">
            <a:avLst/>
          </a:prstGeom>
        </p:spPr>
        <p:txBody>
          <a:bodyPr/>
          <a:lstStyle/>
          <a:p>
            <a:pPr defTabSz="1042872"/>
            <a:r>
              <a:rPr lang="en-GB" b="0" dirty="0" smtClean="0">
                <a:solidFill>
                  <a:prstClr val="black"/>
                </a:solidFill>
              </a:rPr>
              <a:t>The combined impact of HIIs and EAIs on indicator projections is represented as follows:</a:t>
            </a:r>
            <a:endParaRPr lang="en-GB" b="0" dirty="0">
              <a:solidFill>
                <a:prstClr val="black"/>
              </a:solidFill>
            </a:endParaRPr>
          </a:p>
        </p:txBody>
      </p:sp>
      <p:sp>
        <p:nvSpPr>
          <p:cNvPr id="75" name="TextBox 74"/>
          <p:cNvSpPr txBox="1"/>
          <p:nvPr/>
        </p:nvSpPr>
        <p:spPr>
          <a:xfrm>
            <a:off x="2480448" y="1604963"/>
            <a:ext cx="4056611" cy="369332"/>
          </a:xfrm>
          <a:prstGeom prst="rect">
            <a:avLst/>
          </a:prstGeom>
          <a:noFill/>
        </p:spPr>
        <p:txBody>
          <a:bodyPr wrap="square" lIns="0" tIns="0" rIns="0" bIns="0" rtlCol="0">
            <a:spAutoFit/>
          </a:bodyPr>
          <a:lstStyle/>
          <a:p>
            <a:pPr algn="ctr"/>
            <a:r>
              <a:rPr lang="en-GB" sz="1200" b="1" dirty="0" smtClean="0">
                <a:solidFill>
                  <a:prstClr val="black"/>
                </a:solidFill>
              </a:rPr>
              <a:t>2.6 Unplanned hospitalisation for chronic ambulatory care </a:t>
            </a:r>
            <a:r>
              <a:rPr lang="en-GB" sz="1200" b="1" dirty="0">
                <a:solidFill>
                  <a:prstClr val="black"/>
                </a:solidFill>
              </a:rPr>
              <a:t>sensitive conditions</a:t>
            </a:r>
          </a:p>
        </p:txBody>
      </p:sp>
      <p:cxnSp>
        <p:nvCxnSpPr>
          <p:cNvPr id="32" name="Straight Connector 31"/>
          <p:cNvCxnSpPr/>
          <p:nvPr>
            <p:custDataLst>
              <p:tags r:id="rId4"/>
            </p:custDataLst>
          </p:nvPr>
        </p:nvCxnSpPr>
        <p:spPr bwMode="white">
          <a:xfrm>
            <a:off x="3743325" y="4791075"/>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bwMode="white">
          <a:xfrm>
            <a:off x="3076575" y="4857750"/>
            <a:ext cx="2952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6"/>
            </p:custDataLst>
          </p:nvPr>
        </p:nvCxnSpPr>
        <p:spPr bwMode="auto">
          <a:xfrm>
            <a:off x="5762625" y="54102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7"/>
            </p:custDataLst>
          </p:nvPr>
        </p:nvCxnSpPr>
        <p:spPr bwMode="auto">
          <a:xfrm>
            <a:off x="5086350" y="49530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8"/>
            </p:custDataLst>
          </p:nvPr>
        </p:nvCxnSpPr>
        <p:spPr bwMode="auto">
          <a:xfrm>
            <a:off x="4419600" y="47910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p:cNvGraphicFramePr>
          <p:nvPr>
            <p:custDataLst>
              <p:tags r:id="rId9"/>
            </p:custDataLst>
            <p:extLst>
              <p:ext uri="{D42A27DB-BD31-4B8C-83A1-F6EECF244321}">
                <p14:modId xmlns:p14="http://schemas.microsoft.com/office/powerpoint/2010/main" val="845200280"/>
              </p:ext>
            </p:extLst>
          </p:nvPr>
        </p:nvGraphicFramePr>
        <p:xfrm>
          <a:off x="2171700" y="4495800"/>
          <a:ext cx="4505313" cy="1752679"/>
        </p:xfrm>
        <a:graphic>
          <a:graphicData uri="http://schemas.openxmlformats.org/presentationml/2006/ole">
            <mc:AlternateContent xmlns:mc="http://schemas.openxmlformats.org/markup-compatibility/2006">
              <mc:Choice xmlns:v="urn:schemas-microsoft-com:vml" Requires="v">
                <p:oleObj spid="_x0000_s57911" name="Chart" r:id="rId35" imgW="4505313" imgH="1752679" progId="MSGraph.Chart.8">
                  <p:embed followColorScheme="full"/>
                </p:oleObj>
              </mc:Choice>
              <mc:Fallback>
                <p:oleObj name="Chart" r:id="rId35" imgW="4505313" imgH="1752679" progId="MSGraph.Chart.8">
                  <p:embed followColorScheme="full"/>
                  <p:pic>
                    <p:nvPicPr>
                      <p:cNvPr id="0" name=""/>
                      <p:cNvPicPr/>
                      <p:nvPr/>
                    </p:nvPicPr>
                    <p:blipFill>
                      <a:blip r:embed="rId36"/>
                      <a:stretch>
                        <a:fillRect/>
                      </a:stretch>
                    </p:blipFill>
                    <p:spPr>
                      <a:xfrm>
                        <a:off x="2171700" y="4495800"/>
                        <a:ext cx="4505313" cy="1752679"/>
                      </a:xfrm>
                      <a:prstGeom prst="rect">
                        <a:avLst/>
                      </a:prstGeom>
                    </p:spPr>
                  </p:pic>
                </p:oleObj>
              </mc:Fallback>
            </mc:AlternateContent>
          </a:graphicData>
        </a:graphic>
      </p:graphicFrame>
      <p:sp>
        <p:nvSpPr>
          <p:cNvPr id="9" name="Rectangle 8"/>
          <p:cNvSpPr/>
          <p:nvPr>
            <p:custDataLst>
              <p:tags r:id="rId10"/>
            </p:custDataLst>
          </p:nvPr>
        </p:nvSpPr>
        <p:spPr bwMode="auto">
          <a:xfrm flipV="1">
            <a:off x="2098675" y="5051425"/>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35" name="Rectangle 34"/>
          <p:cNvSpPr/>
          <p:nvPr>
            <p:custDataLst>
              <p:tags r:id="rId11"/>
            </p:custDataLst>
          </p:nvPr>
        </p:nvSpPr>
        <p:spPr bwMode="auto">
          <a:xfrm>
            <a:off x="6029325"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Post-</a:t>
            </a:r>
            <a:r>
              <a:rPr lang="en-US" sz="800" dirty="0" err="1">
                <a:solidFill>
                  <a:prstClr val="black"/>
                </a:solidFill>
                <a:sym typeface="+mn-lt"/>
              </a:rPr>
              <a:t>I</a:t>
            </a:r>
            <a:r>
              <a:rPr lang="en-US" sz="800" dirty="0" err="1" smtClean="0">
                <a:solidFill>
                  <a:prstClr val="black"/>
                </a:solidFill>
                <a:sym typeface="+mn-lt"/>
              </a:rPr>
              <a:t>nts</a:t>
            </a:r>
            <a:endParaRPr lang="en-US" sz="800" dirty="0" smtClean="0">
              <a:solidFill>
                <a:prstClr val="black"/>
              </a:solidFill>
              <a:sym typeface="+mn-lt"/>
            </a:endParaRP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36" name="Rectangle 35"/>
          <p:cNvSpPr/>
          <p:nvPr>
            <p:custDataLst>
              <p:tags r:id="rId12"/>
            </p:custDataLst>
          </p:nvPr>
        </p:nvSpPr>
        <p:spPr bwMode="auto">
          <a:xfrm>
            <a:off x="5259388" y="6111875"/>
            <a:ext cx="6254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24-hr Asthma services</a:t>
            </a:r>
            <a:endParaRPr lang="en-GB" sz="800" dirty="0">
              <a:solidFill>
                <a:prstClr val="black"/>
              </a:solidFill>
              <a:sym typeface="+mn-lt"/>
            </a:endParaRPr>
          </a:p>
        </p:txBody>
      </p:sp>
      <p:sp>
        <p:nvSpPr>
          <p:cNvPr id="38" name="Rectangle 37"/>
          <p:cNvSpPr/>
          <p:nvPr>
            <p:custDataLst>
              <p:tags r:id="rId13"/>
            </p:custDataLst>
          </p:nvPr>
        </p:nvSpPr>
        <p:spPr bwMode="auto">
          <a:xfrm>
            <a:off x="4616450" y="611187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40" name="Rectangle 39"/>
          <p:cNvSpPr/>
          <p:nvPr>
            <p:custDataLst>
              <p:tags r:id="rId14"/>
            </p:custDataLst>
          </p:nvPr>
        </p:nvSpPr>
        <p:spPr bwMode="auto">
          <a:xfrm>
            <a:off x="3944938" y="611187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a:solidFill>
                  <a:prstClr val="black"/>
                </a:solidFill>
                <a:sym typeface="+mn-lt"/>
              </a:rPr>
              <a:t>‘Do Nothing’</a:t>
            </a:r>
          </a:p>
          <a:p>
            <a:pPr algn="ctr">
              <a:spcBef>
                <a:spcPct val="0"/>
              </a:spcBef>
              <a:spcAft>
                <a:spcPct val="0"/>
              </a:spcAft>
            </a:pPr>
            <a:r>
              <a:rPr lang="en-US" sz="800" dirty="0" smtClean="0">
                <a:solidFill>
                  <a:prstClr val="black"/>
                </a:solidFill>
                <a:sym typeface="+mn-lt"/>
              </a:rPr>
              <a:t>FY 18/19</a:t>
            </a:r>
            <a:endParaRPr lang="en-GB" sz="800" dirty="0">
              <a:solidFill>
                <a:prstClr val="black"/>
              </a:solidFill>
              <a:sym typeface="+mn-lt"/>
            </a:endParaRPr>
          </a:p>
        </p:txBody>
      </p:sp>
      <p:sp>
        <p:nvSpPr>
          <p:cNvPr id="41" name="Rectangle 40"/>
          <p:cNvSpPr/>
          <p:nvPr>
            <p:custDataLst>
              <p:tags r:id="rId15"/>
            </p:custDataLst>
          </p:nvPr>
        </p:nvSpPr>
        <p:spPr bwMode="auto">
          <a:xfrm>
            <a:off x="2671763" y="611187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prstClr val="black"/>
                </a:solidFill>
                <a:sym typeface="+mn-lt"/>
              </a:rPr>
              <a:t>CCG</a:t>
            </a:r>
          </a:p>
          <a:p>
            <a:pPr algn="ctr">
              <a:spcBef>
                <a:spcPct val="0"/>
              </a:spcBef>
              <a:spcAft>
                <a:spcPct val="0"/>
              </a:spcAft>
            </a:pPr>
            <a:r>
              <a:rPr lang="en-US" sz="800" dirty="0" smtClean="0">
                <a:solidFill>
                  <a:prstClr val="black"/>
                </a:solidFill>
                <a:sym typeface="+mn-lt"/>
              </a:rPr>
              <a:t>FY 11/12</a:t>
            </a:r>
            <a:endParaRPr lang="en-GB" sz="800" dirty="0">
              <a:solidFill>
                <a:prstClr val="black"/>
              </a:solidFill>
              <a:sym typeface="+mn-lt"/>
            </a:endParaRPr>
          </a:p>
        </p:txBody>
      </p:sp>
      <p:sp>
        <p:nvSpPr>
          <p:cNvPr id="44" name="TextBox 43"/>
          <p:cNvSpPr txBox="1"/>
          <p:nvPr/>
        </p:nvSpPr>
        <p:spPr>
          <a:xfrm>
            <a:off x="1691680" y="4353783"/>
            <a:ext cx="5599101" cy="184666"/>
          </a:xfrm>
          <a:prstGeom prst="rect">
            <a:avLst/>
          </a:prstGeom>
          <a:noFill/>
        </p:spPr>
        <p:txBody>
          <a:bodyPr wrap="square" lIns="0" tIns="0" rIns="0" bIns="0" rtlCol="0">
            <a:spAutoFit/>
          </a:bodyPr>
          <a:lstStyle/>
          <a:p>
            <a:pPr algn="ctr"/>
            <a:r>
              <a:rPr lang="en-GB" sz="1200" b="1" dirty="0">
                <a:solidFill>
                  <a:prstClr val="black"/>
                </a:solidFill>
              </a:rPr>
              <a:t>2.7 Unplanned hospitalisation for </a:t>
            </a:r>
            <a:r>
              <a:rPr lang="en-GB" sz="1200" b="1" dirty="0" smtClean="0">
                <a:solidFill>
                  <a:prstClr val="black"/>
                </a:solidFill>
              </a:rPr>
              <a:t>asthma</a:t>
            </a:r>
            <a:r>
              <a:rPr lang="en-GB" sz="1200" b="1" dirty="0">
                <a:solidFill>
                  <a:prstClr val="black"/>
                </a:solidFill>
              </a:rPr>
              <a:t>, diabetes and epilepsy in under 19s</a:t>
            </a:r>
          </a:p>
        </p:txBody>
      </p:sp>
      <p:cxnSp>
        <p:nvCxnSpPr>
          <p:cNvPr id="43" name="Straight Connector 42"/>
          <p:cNvCxnSpPr/>
          <p:nvPr>
            <p:custDataLst>
              <p:tags r:id="rId16"/>
            </p:custDataLst>
          </p:nvPr>
        </p:nvCxnSpPr>
        <p:spPr bwMode="auto">
          <a:xfrm>
            <a:off x="5876925" y="272415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7"/>
            </p:custDataLst>
          </p:nvPr>
        </p:nvCxnSpPr>
        <p:spPr bwMode="auto">
          <a:xfrm>
            <a:off x="4143375" y="241935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18"/>
            </p:custDataLst>
          </p:nvPr>
        </p:nvCxnSpPr>
        <p:spPr bwMode="auto">
          <a:xfrm>
            <a:off x="5295900" y="2676525"/>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9"/>
            </p:custDataLst>
          </p:nvPr>
        </p:nvCxnSpPr>
        <p:spPr bwMode="auto">
          <a:xfrm>
            <a:off x="4724400" y="2514600"/>
            <a:ext cx="2571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0"/>
            </p:custDataLst>
          </p:nvPr>
        </p:nvCxnSpPr>
        <p:spPr bwMode="white">
          <a:xfrm>
            <a:off x="3571875" y="2419350"/>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1"/>
            </p:custDataLst>
          </p:nvPr>
        </p:nvCxnSpPr>
        <p:spPr bwMode="white">
          <a:xfrm>
            <a:off x="2990850" y="2428875"/>
            <a:ext cx="257175"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22"/>
            </p:custDataLst>
          </p:nvPr>
        </p:nvSpPr>
        <p:spPr bwMode="auto">
          <a:xfrm>
            <a:off x="3248025" y="2419350"/>
            <a:ext cx="323850" cy="9525"/>
          </a:xfrm>
          <a:prstGeom prst="rect">
            <a:avLst/>
          </a:prstGeom>
          <a:solidFill>
            <a:schemeClr val="bg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p:cNvGraphicFramePr>
            <a:graphicFrameLocks/>
          </p:cNvGraphicFramePr>
          <p:nvPr>
            <p:custDataLst>
              <p:tags r:id="rId23"/>
            </p:custDataLst>
            <p:extLst>
              <p:ext uri="{D42A27DB-BD31-4B8C-83A1-F6EECF244321}">
                <p14:modId xmlns:p14="http://schemas.microsoft.com/office/powerpoint/2010/main" val="1784101424"/>
              </p:ext>
            </p:extLst>
          </p:nvPr>
        </p:nvGraphicFramePr>
        <p:xfrm>
          <a:off x="2171699" y="2171701"/>
          <a:ext cx="4505376" cy="1733685"/>
        </p:xfrm>
        <a:graphic>
          <a:graphicData uri="http://schemas.openxmlformats.org/presentationml/2006/ole">
            <mc:AlternateContent xmlns:mc="http://schemas.openxmlformats.org/markup-compatibility/2006">
              <mc:Choice xmlns:v="urn:schemas-microsoft-com:vml" Requires="v">
                <p:oleObj spid="_x0000_s57912" name="Chart" r:id="rId37" imgW="4505376" imgH="1733685" progId="MSGraph.Chart.8">
                  <p:embed followColorScheme="full"/>
                </p:oleObj>
              </mc:Choice>
              <mc:Fallback>
                <p:oleObj name="Chart" r:id="rId37" imgW="4505376" imgH="1733685" progId="MSGraph.Chart.8">
                  <p:embed followColorScheme="full"/>
                  <p:pic>
                    <p:nvPicPr>
                      <p:cNvPr id="0" name=""/>
                      <p:cNvPicPr/>
                      <p:nvPr/>
                    </p:nvPicPr>
                    <p:blipFill>
                      <a:blip r:embed="rId38"/>
                      <a:stretch>
                        <a:fillRect/>
                      </a:stretch>
                    </p:blipFill>
                    <p:spPr>
                      <a:xfrm>
                        <a:off x="2171699" y="2171701"/>
                        <a:ext cx="4505376" cy="1733685"/>
                      </a:xfrm>
                      <a:prstGeom prst="rect">
                        <a:avLst/>
                      </a:prstGeom>
                    </p:spPr>
                  </p:pic>
                </p:oleObj>
              </mc:Fallback>
            </mc:AlternateContent>
          </a:graphicData>
        </a:graphic>
      </p:graphicFrame>
      <p:sp>
        <p:nvSpPr>
          <p:cNvPr id="4" name="Rectangle 3"/>
          <p:cNvSpPr/>
          <p:nvPr>
            <p:custDataLst>
              <p:tags r:id="rId24"/>
            </p:custDataLst>
          </p:nvPr>
        </p:nvSpPr>
        <p:spPr bwMode="auto">
          <a:xfrm>
            <a:off x="2635250" y="3768725"/>
            <a:ext cx="39687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smtClean="0">
                <a:solidFill>
                  <a:schemeClr val="tx1"/>
                </a:solidFill>
                <a:sym typeface="+mn-lt"/>
              </a:rPr>
              <a:t>CCG FY 11/12</a:t>
            </a:r>
            <a:endParaRPr lang="en-GB" sz="800" dirty="0">
              <a:solidFill>
                <a:schemeClr val="tx1"/>
              </a:solidFill>
              <a:sym typeface="+mn-lt"/>
            </a:endParaRPr>
          </a:p>
        </p:txBody>
      </p:sp>
      <p:sp>
        <p:nvSpPr>
          <p:cNvPr id="5" name="Rectangle 4"/>
          <p:cNvSpPr/>
          <p:nvPr>
            <p:custDataLst>
              <p:tags r:id="rId25"/>
            </p:custDataLst>
          </p:nvPr>
        </p:nvSpPr>
        <p:spPr bwMode="auto">
          <a:xfrm flipV="1">
            <a:off x="2098675" y="2713038"/>
            <a:ext cx="122238" cy="641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b"/>
          <a:lstStyle/>
          <a:p>
            <a:pPr algn="ctr">
              <a:spcBef>
                <a:spcPct val="0"/>
              </a:spcBef>
              <a:spcAft>
                <a:spcPct val="0"/>
              </a:spcAft>
            </a:pPr>
            <a:r>
              <a:rPr lang="en-US" sz="800" dirty="0" smtClean="0">
                <a:solidFill>
                  <a:schemeClr val="tx1"/>
                </a:solidFill>
                <a:sym typeface="+mn-lt"/>
              </a:rPr>
              <a:t>DSR per 100k</a:t>
            </a:r>
            <a:endParaRPr lang="en-GB" sz="800" dirty="0">
              <a:solidFill>
                <a:schemeClr val="tx1"/>
              </a:solidFill>
              <a:sym typeface="+mn-lt"/>
            </a:endParaRPr>
          </a:p>
        </p:txBody>
      </p:sp>
      <p:sp>
        <p:nvSpPr>
          <p:cNvPr id="42" name="Rectangle 41"/>
          <p:cNvSpPr/>
          <p:nvPr>
            <p:custDataLst>
              <p:tags r:id="rId26"/>
            </p:custDataLst>
          </p:nvPr>
        </p:nvSpPr>
        <p:spPr bwMode="auto">
          <a:xfrm>
            <a:off x="6076950" y="3768725"/>
            <a:ext cx="4286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latin typeface="Arial"/>
                <a:sym typeface="Arial"/>
              </a:rPr>
              <a:t>Post-</a:t>
            </a:r>
            <a:r>
              <a:rPr lang="en-US" sz="800" dirty="0" err="1" smtClean="0">
                <a:solidFill>
                  <a:schemeClr val="tx1"/>
                </a:solidFill>
                <a:latin typeface="Arial"/>
                <a:sym typeface="Arial"/>
              </a:rPr>
              <a:t>Ints</a:t>
            </a:r>
            <a:r>
              <a:rPr lang="en-US" sz="800" dirty="0" smtClean="0">
                <a:solidFill>
                  <a:schemeClr val="tx1"/>
                </a:solidFill>
                <a:latin typeface="Arial"/>
                <a:sym typeface="Arial"/>
              </a:rPr>
              <a:t> FY 18/19</a:t>
            </a:r>
            <a:endParaRPr lang="en-GB" sz="800" dirty="0">
              <a:solidFill>
                <a:schemeClr val="tx1"/>
              </a:solidFill>
              <a:latin typeface="Arial"/>
              <a:sym typeface="Arial"/>
            </a:endParaRPr>
          </a:p>
        </p:txBody>
      </p:sp>
      <p:sp>
        <p:nvSpPr>
          <p:cNvPr id="24" name="Rectangle 23"/>
          <p:cNvSpPr/>
          <p:nvPr>
            <p:custDataLst>
              <p:tags r:id="rId27"/>
            </p:custDataLst>
          </p:nvPr>
        </p:nvSpPr>
        <p:spPr bwMode="auto">
          <a:xfrm>
            <a:off x="5510213" y="3768725"/>
            <a:ext cx="4095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err="1" smtClean="0">
                <a:solidFill>
                  <a:schemeClr val="tx1"/>
                </a:solidFill>
                <a:latin typeface="Arial"/>
                <a:sym typeface="Arial"/>
              </a:rPr>
              <a:t>Telecare</a:t>
            </a:r>
            <a:endParaRPr lang="en-GB" sz="800" dirty="0">
              <a:solidFill>
                <a:schemeClr val="tx1"/>
              </a:solidFill>
              <a:latin typeface="Arial"/>
              <a:sym typeface="Arial"/>
            </a:endParaRPr>
          </a:p>
        </p:txBody>
      </p:sp>
      <p:sp>
        <p:nvSpPr>
          <p:cNvPr id="20" name="Rectangle 19"/>
          <p:cNvSpPr/>
          <p:nvPr>
            <p:custDataLst>
              <p:tags r:id="rId28"/>
            </p:custDataLst>
          </p:nvPr>
        </p:nvSpPr>
        <p:spPr bwMode="auto">
          <a:xfrm>
            <a:off x="4972050" y="3768726"/>
            <a:ext cx="33496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schemeClr val="tx1"/>
                </a:solidFill>
                <a:sym typeface="Arial"/>
              </a:rPr>
              <a:t>Acute visiting </a:t>
            </a:r>
            <a:r>
              <a:rPr lang="en-GB" sz="800" dirty="0" smtClean="0">
                <a:solidFill>
                  <a:schemeClr val="tx1"/>
                </a:solidFill>
                <a:sym typeface="Arial"/>
              </a:rPr>
              <a:t>service</a:t>
            </a:r>
            <a:endParaRPr lang="en-GB" sz="800" dirty="0">
              <a:solidFill>
                <a:schemeClr val="tx1"/>
              </a:solidFill>
              <a:sym typeface="Arial"/>
            </a:endParaRPr>
          </a:p>
        </p:txBody>
      </p:sp>
      <p:sp>
        <p:nvSpPr>
          <p:cNvPr id="18" name="Rectangle 17"/>
          <p:cNvSpPr/>
          <p:nvPr>
            <p:custDataLst>
              <p:tags r:id="rId29"/>
            </p:custDataLst>
          </p:nvPr>
        </p:nvSpPr>
        <p:spPr bwMode="auto">
          <a:xfrm>
            <a:off x="4278313" y="3768726"/>
            <a:ext cx="569913" cy="3667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GB" sz="800" dirty="0">
                <a:solidFill>
                  <a:prstClr val="black"/>
                </a:solidFill>
                <a:sym typeface="+mn-lt"/>
              </a:rPr>
              <a:t>Appropriate/ safe meds use</a:t>
            </a:r>
          </a:p>
        </p:txBody>
      </p:sp>
      <p:sp>
        <p:nvSpPr>
          <p:cNvPr id="6" name="Rectangle 5"/>
          <p:cNvSpPr/>
          <p:nvPr>
            <p:custDataLst>
              <p:tags r:id="rId30"/>
            </p:custDataLst>
          </p:nvPr>
        </p:nvSpPr>
        <p:spPr bwMode="auto">
          <a:xfrm>
            <a:off x="3702050" y="3768725"/>
            <a:ext cx="5683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800" dirty="0" smtClean="0">
                <a:solidFill>
                  <a:schemeClr val="tx1"/>
                </a:solidFill>
                <a:sym typeface="+mn-lt"/>
              </a:rPr>
              <a:t>‘Do Nothing’ FY 18/19</a:t>
            </a:r>
            <a:endParaRPr lang="en-GB" sz="800" dirty="0">
              <a:solidFill>
                <a:schemeClr val="tx1"/>
              </a:solidFill>
              <a:sym typeface="+mn-lt"/>
            </a:endParaRPr>
          </a:p>
        </p:txBody>
      </p:sp>
      <p:sp>
        <p:nvSpPr>
          <p:cNvPr id="46" name="TextBox 45"/>
          <p:cNvSpPr txBox="1"/>
          <p:nvPr/>
        </p:nvSpPr>
        <p:spPr>
          <a:xfrm>
            <a:off x="6636370" y="2266186"/>
            <a:ext cx="2328790" cy="3508653"/>
          </a:xfrm>
          <a:prstGeom prst="rect">
            <a:avLst/>
          </a:prstGeom>
          <a:noFill/>
        </p:spPr>
        <p:txBody>
          <a:bodyPr wrap="square" lIns="0" tIns="0" rIns="0" bIns="0" rtlCol="0">
            <a:spAutoFit/>
          </a:bodyPr>
          <a:lstStyle/>
          <a:p>
            <a:endParaRPr lang="en-GB" sz="1100" dirty="0" smtClean="0">
              <a:solidFill>
                <a:prstClr val="black"/>
              </a:solidFill>
            </a:endParaRPr>
          </a:p>
          <a:p>
            <a:endParaRPr lang="en-GB" sz="1100" dirty="0">
              <a:solidFill>
                <a:prstClr val="black"/>
              </a:solidFill>
            </a:endParaRPr>
          </a:p>
          <a:p>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24.0% </a:t>
            </a:r>
            <a:r>
              <a:rPr lang="en-GB" sz="1100" dirty="0">
                <a:solidFill>
                  <a:prstClr val="black"/>
                </a:solidFill>
              </a:rPr>
              <a:t>decrease in unplanned hospitalisation for chronic ambulatory care sensitive </a:t>
            </a:r>
            <a:r>
              <a:rPr lang="en-GB" sz="1100" dirty="0" smtClean="0">
                <a:solidFill>
                  <a:prstClr val="black"/>
                </a:solidFill>
              </a:rPr>
              <a:t>conditions.</a:t>
            </a:r>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endParaRPr lang="en-GB" sz="11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100" baseline="30000" dirty="0">
              <a:solidFill>
                <a:prstClr val="black"/>
              </a:solidFill>
            </a:endParaRPr>
          </a:p>
          <a:p>
            <a:pPr marL="285750" indent="-285750">
              <a:buFont typeface="Arial" panose="020B0604020202020204" pitchFamily="34" charset="0"/>
              <a:buChar char="•"/>
            </a:pPr>
            <a:endParaRPr lang="en-GB" sz="100" baseline="30000" dirty="0">
              <a:solidFill>
                <a:prstClr val="black"/>
              </a:solidFill>
            </a:endParaRPr>
          </a:p>
          <a:p>
            <a:endParaRPr lang="en-GB" sz="1100" dirty="0"/>
          </a:p>
          <a:p>
            <a:r>
              <a:rPr lang="en-GB" sz="1100" dirty="0" smtClean="0">
                <a:solidFill>
                  <a:prstClr val="black"/>
                </a:solidFill>
              </a:rPr>
              <a:t>50.0% </a:t>
            </a:r>
            <a:r>
              <a:rPr lang="en-GB" sz="1100" dirty="0">
                <a:solidFill>
                  <a:prstClr val="black"/>
                </a:solidFill>
              </a:rPr>
              <a:t>decrease in unplanned hospitalisation for asthma, diabetes and </a:t>
            </a:r>
            <a:r>
              <a:rPr lang="en-GB" sz="1100" dirty="0" smtClean="0">
                <a:solidFill>
                  <a:prstClr val="black"/>
                </a:solidFill>
              </a:rPr>
              <a:t>epilepsy.</a:t>
            </a:r>
            <a:endParaRPr lang="en-GB" sz="1100" dirty="0">
              <a:solidFill>
                <a:prstClr val="black"/>
              </a:solidFill>
            </a:endParaRPr>
          </a:p>
          <a:p>
            <a:endParaRPr lang="en-GB" sz="1100" dirty="0">
              <a:solidFill>
                <a:prstClr val="black"/>
              </a:solidFill>
              <a:cs typeface="Arial" pitchFamily="34" charset="0"/>
            </a:endParaRPr>
          </a:p>
        </p:txBody>
      </p:sp>
      <p:sp>
        <p:nvSpPr>
          <p:cNvPr id="50" name="TextBox 49"/>
          <p:cNvSpPr txBox="1"/>
          <p:nvPr/>
        </p:nvSpPr>
        <p:spPr>
          <a:xfrm>
            <a:off x="476418" y="2738835"/>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45" name="TextBox 44"/>
          <p:cNvSpPr txBox="1"/>
          <p:nvPr/>
        </p:nvSpPr>
        <p:spPr>
          <a:xfrm>
            <a:off x="493880" y="5140523"/>
            <a:ext cx="1197800" cy="769441"/>
          </a:xfrm>
          <a:prstGeom prst="rect">
            <a:avLst/>
          </a:prstGeom>
          <a:noFill/>
        </p:spPr>
        <p:txBody>
          <a:bodyPr wrap="square" lIns="0" tIns="0" rIns="0" bIns="0" rtlCol="0">
            <a:spAutoFit/>
          </a:bodyPr>
          <a:lstStyle/>
          <a:p>
            <a:pPr algn="ctr"/>
            <a:r>
              <a:rPr lang="en-GB" sz="1000" b="1" dirty="0" smtClean="0">
                <a:latin typeface="Arial" pitchFamily="34" charset="0"/>
                <a:cs typeface="Arial" pitchFamily="34" charset="0"/>
              </a:rPr>
              <a:t>Ambition 3</a:t>
            </a:r>
          </a:p>
          <a:p>
            <a:pPr algn="ctr"/>
            <a:r>
              <a:rPr lang="en-GB" sz="1000" dirty="0"/>
              <a:t>Reducing the amount of time people spend avoidably in hospital</a:t>
            </a:r>
            <a:endParaRPr lang="en-GB" sz="1000" b="1" dirty="0">
              <a:latin typeface="Arial" pitchFamily="34" charset="0"/>
              <a:cs typeface="Arial" pitchFamily="34" charset="0"/>
            </a:endParaRPr>
          </a:p>
        </p:txBody>
      </p:sp>
      <p:sp>
        <p:nvSpPr>
          <p:cNvPr id="51" name="Action Button: Return 50">
            <a:hlinkClick r:id="rId39" action="ppaction://hlinksldjump" highlightClick="1"/>
          </p:cNvPr>
          <p:cNvSpPr/>
          <p:nvPr/>
        </p:nvSpPr>
        <p:spPr>
          <a:xfrm>
            <a:off x="8054501" y="6111875"/>
            <a:ext cx="802895" cy="42540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p:cNvGrpSpPr/>
          <p:nvPr/>
        </p:nvGrpSpPr>
        <p:grpSpPr>
          <a:xfrm>
            <a:off x="5396550" y="589398"/>
            <a:ext cx="1649099" cy="295491"/>
            <a:chOff x="5970266" y="579280"/>
            <a:chExt cx="1649099" cy="295491"/>
          </a:xfrm>
        </p:grpSpPr>
        <p:sp>
          <p:nvSpPr>
            <p:cNvPr id="53" name="TextBox 52"/>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54" name="Picture 37" descr="\\Cagmasrv1\sso$\Gestion_Deloitte\Global_Brand\- Templates\Icons\Iconography Deloitte\Icon_House_LGreen.png"/>
            <p:cNvPicPr>
              <a:picLocks noChangeAspect="1" noChangeArrowheads="1"/>
            </p:cNvPicPr>
            <p:nvPr/>
          </p:nvPicPr>
          <p:blipFill>
            <a:blip r:embed="rId40"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a:xfrm>
            <a:off x="669523" y="6480567"/>
            <a:ext cx="6977741"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Notes: </a:t>
            </a:r>
            <a:r>
              <a:rPr lang="en-GB" sz="800" dirty="0" smtClean="0">
                <a:solidFill>
                  <a:prstClr val="black"/>
                </a:solidFill>
                <a:cs typeface="Arial" pitchFamily="34" charset="0"/>
              </a:rPr>
              <a:t>DSR = Directly Age-Standardized Rate</a:t>
            </a:r>
            <a:endParaRPr lang="en-GB" sz="800" b="1" dirty="0">
              <a:solidFill>
                <a:prstClr val="black"/>
              </a:solidFill>
              <a:cs typeface="Arial" pitchFamily="34" charset="0"/>
            </a:endParaRPr>
          </a:p>
        </p:txBody>
      </p:sp>
    </p:spTree>
    <p:extLst>
      <p:ext uri="{BB962C8B-B14F-4D97-AF65-F5344CB8AC3E}">
        <p14:creationId xmlns:p14="http://schemas.microsoft.com/office/powerpoint/2010/main" val="2972852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impact of further 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26</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396289444"/>
              </p:ext>
            </p:extLst>
          </p:nvPr>
        </p:nvGraphicFramePr>
        <p:xfrm>
          <a:off x="839808" y="1954992"/>
          <a:ext cx="7840168" cy="4506822"/>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Elective specialty </a:t>
                      </a:r>
                      <a:r>
                        <a:rPr lang="en-US" sz="1200" b="0" i="0" dirty="0" err="1" smtClean="0">
                          <a:solidFill>
                            <a:prstClr val="black"/>
                          </a:solidFill>
                        </a:rPr>
                        <a:t>centres</a:t>
                      </a: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quality benefits – please refer to the Further Information guide for greater detail.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92551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426728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85805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67476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3454021"/>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18" name="Action Button: Return 17">
            <a:hlinkClick r:id="rId7" action="ppaction://hlinksldjump" highlightClick="1"/>
          </p:cNvPr>
          <p:cNvSpPr/>
          <p:nvPr/>
        </p:nvSpPr>
        <p:spPr>
          <a:xfrm>
            <a:off x="7957225" y="6200585"/>
            <a:ext cx="900171" cy="3366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352111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r>
              <a:rPr lang="en-GB" sz="3000" dirty="0" smtClean="0">
                <a:solidFill>
                  <a:srgbClr val="00B0F0"/>
                </a:solidFill>
                <a:cs typeface="Arial" pitchFamily="34" charset="0"/>
                <a:sym typeface="Wingdings"/>
              </a:rPr>
              <a:t>41%</a:t>
            </a:r>
            <a:endParaRPr lang="en-GB" sz="3000" dirty="0">
              <a:solidFill>
                <a:srgbClr val="00B0F0"/>
              </a:solidFill>
              <a:cs typeface="Arial" pitchFamily="34" charset="0"/>
            </a:endParaRPr>
          </a:p>
        </p:txBody>
      </p:sp>
      <p:sp>
        <p:nvSpPr>
          <p:cNvPr id="5" name="TextBox 4"/>
          <p:cNvSpPr txBox="1"/>
          <p:nvPr/>
        </p:nvSpPr>
        <p:spPr>
          <a:xfrm>
            <a:off x="4913191" y="2074961"/>
            <a:ext cx="1705970" cy="246221"/>
          </a:xfrm>
          <a:prstGeom prst="rect">
            <a:avLst/>
          </a:prstGeom>
          <a:noFill/>
        </p:spPr>
        <p:txBody>
          <a:bodyPr wrap="square" lIns="0" tIns="0" rIns="0" bIns="0" rtlCol="0">
            <a:spAutoFit/>
          </a:bodyPr>
          <a:lstStyle/>
          <a:p>
            <a:r>
              <a:rPr lang="en-GB" sz="1600" dirty="0" smtClean="0">
                <a:solidFill>
                  <a:prstClr val="black"/>
                </a:solidFill>
                <a:cs typeface="Arial" pitchFamily="34" charset="0"/>
              </a:rPr>
              <a:t>complaints</a:t>
            </a:r>
            <a:endParaRPr lang="en-GB" sz="1600" dirty="0">
              <a:solidFill>
                <a:prstClr val="black"/>
              </a:solidFill>
              <a:cs typeface="Arial" pitchFamily="34" charset="0"/>
            </a:endParaRPr>
          </a:p>
        </p:txBody>
      </p:sp>
      <p:sp>
        <p:nvSpPr>
          <p:cNvPr id="23" name="TextBox 22"/>
          <p:cNvSpPr txBox="1"/>
          <p:nvPr/>
        </p:nvSpPr>
        <p:spPr>
          <a:xfrm>
            <a:off x="6078368" y="1967239"/>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r>
              <a:rPr lang="en-GB" sz="3000" dirty="0" smtClean="0">
                <a:solidFill>
                  <a:srgbClr val="00B0F0"/>
                </a:solidFill>
                <a:cs typeface="Arial" pitchFamily="34" charset="0"/>
                <a:sym typeface="Wingdings"/>
              </a:rPr>
              <a:t>15%</a:t>
            </a:r>
            <a:endParaRPr lang="en-GB" sz="3000" dirty="0">
              <a:solidFill>
                <a:srgbClr val="00B0F0"/>
              </a:solidFill>
              <a:cs typeface="Arial" pitchFamily="34" charset="0"/>
            </a:endParaRPr>
          </a:p>
        </p:txBody>
      </p:sp>
      <p:sp>
        <p:nvSpPr>
          <p:cNvPr id="24" name="TextBox 23"/>
          <p:cNvSpPr txBox="1"/>
          <p:nvPr/>
        </p:nvSpPr>
        <p:spPr>
          <a:xfrm>
            <a:off x="7429497" y="2074961"/>
            <a:ext cx="1705970" cy="246221"/>
          </a:xfrm>
          <a:prstGeom prst="rect">
            <a:avLst/>
          </a:prstGeom>
          <a:noFill/>
        </p:spPr>
        <p:txBody>
          <a:bodyPr wrap="square" lIns="0" tIns="0" rIns="0" bIns="0" rtlCol="0">
            <a:spAutoFit/>
          </a:bodyPr>
          <a:lstStyle/>
          <a:p>
            <a:r>
              <a:rPr lang="en-GB" sz="1600" dirty="0">
                <a:solidFill>
                  <a:prstClr val="black"/>
                </a:solidFill>
                <a:cs typeface="Arial" pitchFamily="34" charset="0"/>
              </a:rPr>
              <a:t>w</a:t>
            </a:r>
            <a:r>
              <a:rPr lang="en-GB" sz="1600" dirty="0" smtClean="0">
                <a:solidFill>
                  <a:prstClr val="black"/>
                </a:solidFill>
                <a:cs typeface="Arial" pitchFamily="34" charset="0"/>
              </a:rPr>
              <a:t>aiting times</a:t>
            </a:r>
            <a:endParaRPr lang="en-GB" sz="1600" dirty="0">
              <a:solidFill>
                <a:prstClr val="black"/>
              </a:solidFill>
              <a:cs typeface="Arial" pitchFamily="34" charset="0"/>
            </a:endParaRPr>
          </a:p>
        </p:txBody>
      </p:sp>
      <p:sp>
        <p:nvSpPr>
          <p:cNvPr id="25" name="TextBox 24"/>
          <p:cNvSpPr txBox="1"/>
          <p:nvPr/>
        </p:nvSpPr>
        <p:spPr>
          <a:xfrm>
            <a:off x="312532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26" name="TextBox 25"/>
          <p:cNvSpPr txBox="1"/>
          <p:nvPr/>
        </p:nvSpPr>
        <p:spPr>
          <a:xfrm>
            <a:off x="4098978" y="2781822"/>
            <a:ext cx="1705970" cy="246221"/>
          </a:xfrm>
          <a:prstGeom prst="rect">
            <a:avLst/>
          </a:prstGeom>
          <a:noFill/>
        </p:spPr>
        <p:txBody>
          <a:bodyPr wrap="square" lIns="0" tIns="0" rIns="0" bIns="0" rtlCol="0">
            <a:spAutoFit/>
          </a:bodyPr>
          <a:lstStyle/>
          <a:p>
            <a:r>
              <a:rPr lang="en-GB" sz="1600" dirty="0">
                <a:solidFill>
                  <a:prstClr val="black"/>
                </a:solidFill>
                <a:cs typeface="Arial" pitchFamily="34" charset="0"/>
              </a:rPr>
              <a:t>w</a:t>
            </a:r>
            <a:r>
              <a:rPr lang="en-GB" sz="1600" dirty="0" smtClean="0">
                <a:solidFill>
                  <a:prstClr val="black"/>
                </a:solidFill>
                <a:cs typeface="Arial" pitchFamily="34" charset="0"/>
              </a:rPr>
              <a:t>aiting times</a:t>
            </a:r>
            <a:endParaRPr lang="en-GB" sz="1600" dirty="0">
              <a:solidFill>
                <a:prstClr val="black"/>
              </a:solidFill>
              <a:cs typeface="Arial" pitchFamily="34" charset="0"/>
            </a:endParaRPr>
          </a:p>
        </p:txBody>
      </p:sp>
      <p:sp>
        <p:nvSpPr>
          <p:cNvPr id="27" name="TextBox 26"/>
          <p:cNvSpPr txBox="1"/>
          <p:nvPr/>
        </p:nvSpPr>
        <p:spPr>
          <a:xfrm>
            <a:off x="4915449"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28" name="TextBox 27"/>
          <p:cNvSpPr txBox="1"/>
          <p:nvPr/>
        </p:nvSpPr>
        <p:spPr>
          <a:xfrm>
            <a:off x="5905593" y="2658711"/>
            <a:ext cx="1705970"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ost-surgery complications</a:t>
            </a:r>
            <a:endParaRPr lang="en-GB" sz="1600" dirty="0">
              <a:solidFill>
                <a:prstClr val="black"/>
              </a:solidFill>
              <a:cs typeface="Arial" pitchFamily="34" charset="0"/>
            </a:endParaRPr>
          </a:p>
        </p:txBody>
      </p:sp>
      <p:sp>
        <p:nvSpPr>
          <p:cNvPr id="29" name="TextBox 28"/>
          <p:cNvSpPr txBox="1"/>
          <p:nvPr/>
        </p:nvSpPr>
        <p:spPr>
          <a:xfrm>
            <a:off x="6774416" y="2674100"/>
            <a:ext cx="1487609" cy="461665"/>
          </a:xfrm>
          <a:prstGeom prst="rect">
            <a:avLst/>
          </a:prstGeom>
          <a:noFill/>
        </p:spPr>
        <p:txBody>
          <a:bodyPr wrap="square" lIns="0" tIns="0" rIns="0" bIns="0" rtlCol="0">
            <a:spAutoFit/>
          </a:bodyPr>
          <a:lstStyle/>
          <a:p>
            <a:pPr algn="ctr"/>
            <a:r>
              <a:rPr lang="en-GB" sz="3000" b="1" dirty="0" smtClean="0">
                <a:solidFill>
                  <a:srgbClr val="99CC00"/>
                </a:solidFill>
                <a:cs typeface="Arial" pitchFamily="34" charset="0"/>
                <a:sym typeface="Wingdings"/>
              </a:rPr>
              <a:t></a:t>
            </a:r>
            <a:endParaRPr lang="en-GB" sz="3000" dirty="0">
              <a:solidFill>
                <a:srgbClr val="99CC00"/>
              </a:solidFill>
              <a:cs typeface="Arial" pitchFamily="34" charset="0"/>
            </a:endParaRPr>
          </a:p>
        </p:txBody>
      </p:sp>
      <p:sp>
        <p:nvSpPr>
          <p:cNvPr id="30" name="TextBox 29"/>
          <p:cNvSpPr txBox="1"/>
          <p:nvPr/>
        </p:nvSpPr>
        <p:spPr>
          <a:xfrm>
            <a:off x="7770697" y="2658711"/>
            <a:ext cx="1705970" cy="492443"/>
          </a:xfrm>
          <a:prstGeom prst="rect">
            <a:avLst/>
          </a:prstGeom>
          <a:noFill/>
        </p:spPr>
        <p:txBody>
          <a:bodyPr wrap="square" lIns="0" tIns="0" rIns="0" bIns="0" rtlCol="0">
            <a:spAutoFit/>
          </a:bodyPr>
          <a:lstStyle/>
          <a:p>
            <a:r>
              <a:rPr lang="en-GB" sz="1600" dirty="0">
                <a:solidFill>
                  <a:prstClr val="black"/>
                </a:solidFill>
                <a:cs typeface="Arial" pitchFamily="34" charset="0"/>
              </a:rPr>
              <a:t>l</a:t>
            </a:r>
            <a:r>
              <a:rPr lang="en-GB" sz="1600" dirty="0" smtClean="0">
                <a:solidFill>
                  <a:prstClr val="black"/>
                </a:solidFill>
                <a:cs typeface="Arial" pitchFamily="34" charset="0"/>
              </a:rPr>
              <a:t>onger lasting joints</a:t>
            </a:r>
            <a:endParaRPr lang="en-GB" sz="1600" dirty="0">
              <a:solidFill>
                <a:prstClr val="black"/>
              </a:solidFill>
              <a:cs typeface="Arial" pitchFamily="34" charset="0"/>
            </a:endParaRPr>
          </a:p>
        </p:txBody>
      </p:sp>
      <p:sp>
        <p:nvSpPr>
          <p:cNvPr id="31" name="TextBox 30"/>
          <p:cNvSpPr txBox="1"/>
          <p:nvPr/>
        </p:nvSpPr>
        <p:spPr>
          <a:xfrm>
            <a:off x="3102697"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2" name="TextBox 31"/>
          <p:cNvSpPr txBox="1"/>
          <p:nvPr/>
        </p:nvSpPr>
        <p:spPr>
          <a:xfrm>
            <a:off x="4098978" y="3357217"/>
            <a:ext cx="1250944" cy="492443"/>
          </a:xfrm>
          <a:prstGeom prst="rect">
            <a:avLst/>
          </a:prstGeom>
          <a:noFill/>
        </p:spPr>
        <p:txBody>
          <a:bodyPr wrap="square" lIns="0" tIns="0" rIns="0" bIns="0" rtlCol="0">
            <a:spAutoFit/>
          </a:bodyPr>
          <a:lstStyle/>
          <a:p>
            <a:r>
              <a:rPr lang="en-GB" sz="1600" dirty="0">
                <a:solidFill>
                  <a:prstClr val="black"/>
                </a:solidFill>
                <a:cs typeface="Arial" pitchFamily="34" charset="0"/>
              </a:rPr>
              <a:t>s</a:t>
            </a:r>
            <a:r>
              <a:rPr lang="en-GB" sz="1600" dirty="0" smtClean="0">
                <a:solidFill>
                  <a:prstClr val="black"/>
                </a:solidFill>
                <a:cs typeface="Arial" pitchFamily="34" charset="0"/>
              </a:rPr>
              <a:t>moking cessation</a:t>
            </a:r>
            <a:endParaRPr lang="en-GB" sz="1600" dirty="0">
              <a:solidFill>
                <a:prstClr val="black"/>
              </a:solidFill>
              <a:cs typeface="Arial" pitchFamily="34" charset="0"/>
            </a:endParaRPr>
          </a:p>
        </p:txBody>
      </p:sp>
      <p:sp>
        <p:nvSpPr>
          <p:cNvPr id="33" name="TextBox 32"/>
          <p:cNvSpPr txBox="1"/>
          <p:nvPr/>
        </p:nvSpPr>
        <p:spPr>
          <a:xfrm>
            <a:off x="4882016"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4" name="TextBox 33"/>
          <p:cNvSpPr txBox="1"/>
          <p:nvPr/>
        </p:nvSpPr>
        <p:spPr>
          <a:xfrm>
            <a:off x="5905593" y="3480328"/>
            <a:ext cx="1250944" cy="246221"/>
          </a:xfrm>
          <a:prstGeom prst="rect">
            <a:avLst/>
          </a:prstGeom>
          <a:noFill/>
        </p:spPr>
        <p:txBody>
          <a:bodyPr wrap="square" lIns="0" tIns="0" rIns="0" bIns="0" rtlCol="0">
            <a:spAutoFit/>
          </a:bodyPr>
          <a:lstStyle/>
          <a:p>
            <a:r>
              <a:rPr lang="en-GB" sz="1600" dirty="0" smtClean="0">
                <a:solidFill>
                  <a:prstClr val="black"/>
                </a:solidFill>
                <a:cs typeface="Arial" pitchFamily="34" charset="0"/>
              </a:rPr>
              <a:t>nutrition</a:t>
            </a:r>
            <a:endParaRPr lang="en-GB" sz="1600" dirty="0">
              <a:solidFill>
                <a:prstClr val="black"/>
              </a:solidFill>
              <a:cs typeface="Arial" pitchFamily="34" charset="0"/>
            </a:endParaRPr>
          </a:p>
        </p:txBody>
      </p:sp>
      <p:sp>
        <p:nvSpPr>
          <p:cNvPr id="35" name="TextBox 34"/>
          <p:cNvSpPr txBox="1"/>
          <p:nvPr/>
        </p:nvSpPr>
        <p:spPr>
          <a:xfrm>
            <a:off x="6777223" y="3372606"/>
            <a:ext cx="1487609" cy="461665"/>
          </a:xfrm>
          <a:prstGeom prst="rect">
            <a:avLst/>
          </a:prstGeom>
          <a:noFill/>
        </p:spPr>
        <p:txBody>
          <a:bodyPr wrap="square" lIns="0" tIns="0" rIns="0" bIns="0" rtlCol="0">
            <a:spAutoFit/>
          </a:bodyPr>
          <a:lstStyle/>
          <a:p>
            <a:pPr algn="ctr"/>
            <a:r>
              <a:rPr lang="en-GB" sz="3000" b="1" dirty="0" smtClean="0">
                <a:solidFill>
                  <a:srgbClr val="003893"/>
                </a:solidFill>
                <a:cs typeface="Arial" pitchFamily="34" charset="0"/>
                <a:sym typeface="Wingdings"/>
              </a:rPr>
              <a:t></a:t>
            </a:r>
            <a:endParaRPr lang="en-GB" sz="3000" dirty="0">
              <a:solidFill>
                <a:srgbClr val="003893"/>
              </a:solidFill>
              <a:cs typeface="Arial" pitchFamily="34" charset="0"/>
            </a:endParaRPr>
          </a:p>
        </p:txBody>
      </p:sp>
      <p:sp>
        <p:nvSpPr>
          <p:cNvPr id="36" name="TextBox 35"/>
          <p:cNvSpPr txBox="1"/>
          <p:nvPr/>
        </p:nvSpPr>
        <p:spPr>
          <a:xfrm>
            <a:off x="7770697" y="3357217"/>
            <a:ext cx="1250944"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hysical activity</a:t>
            </a:r>
            <a:endParaRPr lang="en-GB" sz="1600" dirty="0">
              <a:solidFill>
                <a:prstClr val="black"/>
              </a:solidFill>
              <a:cs typeface="Arial" pitchFamily="34" charset="0"/>
            </a:endParaRPr>
          </a:p>
        </p:txBody>
      </p:sp>
      <p:sp>
        <p:nvSpPr>
          <p:cNvPr id="37" name="TextBox 36"/>
          <p:cNvSpPr txBox="1"/>
          <p:nvPr/>
        </p:nvSpPr>
        <p:spPr>
          <a:xfrm>
            <a:off x="3091321" y="4234702"/>
            <a:ext cx="1487609" cy="461665"/>
          </a:xfrm>
          <a:prstGeom prst="rect">
            <a:avLst/>
          </a:prstGeom>
          <a:noFill/>
        </p:spPr>
        <p:txBody>
          <a:bodyPr wrap="square" lIns="0" tIns="0" rIns="0" bIns="0" rtlCol="0">
            <a:spAutoFit/>
          </a:bodyPr>
          <a:lstStyle/>
          <a:p>
            <a:pPr algn="ctr"/>
            <a:r>
              <a:rPr lang="en-GB" sz="3000" b="1" dirty="0" smtClean="0">
                <a:solidFill>
                  <a:srgbClr val="00B0F0"/>
                </a:solidFill>
                <a:cs typeface="Arial" pitchFamily="34" charset="0"/>
                <a:sym typeface="Wingdings"/>
              </a:rPr>
              <a:t></a:t>
            </a:r>
            <a:endParaRPr lang="en-GB" sz="3000" dirty="0">
              <a:solidFill>
                <a:srgbClr val="00B0F0"/>
              </a:solidFill>
              <a:cs typeface="Arial" pitchFamily="34" charset="0"/>
            </a:endParaRPr>
          </a:p>
        </p:txBody>
      </p:sp>
      <p:sp>
        <p:nvSpPr>
          <p:cNvPr id="38" name="TextBox 37"/>
          <p:cNvSpPr txBox="1"/>
          <p:nvPr/>
        </p:nvSpPr>
        <p:spPr>
          <a:xfrm>
            <a:off x="4087602" y="4219313"/>
            <a:ext cx="921125" cy="492443"/>
          </a:xfrm>
          <a:prstGeom prst="rect">
            <a:avLst/>
          </a:prstGeom>
          <a:noFill/>
        </p:spPr>
        <p:txBody>
          <a:bodyPr wrap="square" lIns="0" tIns="0" rIns="0" bIns="0" rtlCol="0">
            <a:spAutoFit/>
          </a:bodyPr>
          <a:lstStyle/>
          <a:p>
            <a:r>
              <a:rPr lang="en-GB" sz="1600" dirty="0">
                <a:solidFill>
                  <a:prstClr val="black"/>
                </a:solidFill>
                <a:cs typeface="Arial" pitchFamily="34" charset="0"/>
              </a:rPr>
              <a:t>p</a:t>
            </a:r>
            <a:r>
              <a:rPr lang="en-GB" sz="1600" dirty="0" smtClean="0">
                <a:solidFill>
                  <a:prstClr val="black"/>
                </a:solidFill>
                <a:cs typeface="Arial" pitchFamily="34" charset="0"/>
              </a:rPr>
              <a:t>atient safety</a:t>
            </a:r>
            <a:endParaRPr lang="en-GB" sz="1600" dirty="0">
              <a:solidFill>
                <a:prstClr val="black"/>
              </a:solidFill>
              <a:cs typeface="Arial" pitchFamily="34" charset="0"/>
            </a:endParaRPr>
          </a:p>
        </p:txBody>
      </p:sp>
      <p:sp>
        <p:nvSpPr>
          <p:cNvPr id="43" name="Text Placeholder 2"/>
          <p:cNvSpPr>
            <a:spLocks noGrp="1"/>
          </p:cNvSpPr>
          <p:nvPr>
            <p:ph type="body" sz="quarter" idx="13"/>
          </p:nvPr>
        </p:nvSpPr>
        <p:spPr>
          <a:xfrm>
            <a:off x="358773" y="1243308"/>
            <a:ext cx="8403089" cy="463846"/>
          </a:xfrm>
        </p:spPr>
        <p:txBody>
          <a:bodyPr/>
          <a:lstStyle/>
          <a:p>
            <a:r>
              <a:rPr lang="en-GB" b="0" dirty="0" smtClean="0">
                <a:solidFill>
                  <a:prstClr val="black"/>
                </a:solidFill>
              </a:rPr>
              <a:t>The further ideas all show promising signs for benefits around clinical quality and patient experience. Whilst the evidence base is not as comprehensive as the HIIs and EAIs, some benefits have been highlighted below</a:t>
            </a:r>
            <a:endParaRPr lang="en-GB" b="0" dirty="0">
              <a:solidFill>
                <a:prstClr val="black"/>
              </a:solidFill>
            </a:endParaRPr>
          </a:p>
        </p:txBody>
      </p:sp>
      <p:grpSp>
        <p:nvGrpSpPr>
          <p:cNvPr id="44" name="Group 43"/>
          <p:cNvGrpSpPr/>
          <p:nvPr/>
        </p:nvGrpSpPr>
        <p:grpSpPr>
          <a:xfrm>
            <a:off x="5396550" y="589398"/>
            <a:ext cx="1649099" cy="295491"/>
            <a:chOff x="5970266" y="579280"/>
            <a:chExt cx="1649099" cy="295491"/>
          </a:xfrm>
        </p:grpSpPr>
        <p:sp>
          <p:nvSpPr>
            <p:cNvPr id="45" name="TextBox 44"/>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46" name="Picture 37" descr="\\Cagmasrv1\sso$\Gestion_Deloitte\Global_Brand\- Templates\Icons\Iconography Deloitte\Icon_House_LGreen.png"/>
            <p:cNvPicPr>
              <a:picLocks noChangeAspect="1" noChangeArrowheads="1"/>
            </p:cNvPicPr>
            <p:nvPr/>
          </p:nvPicPr>
          <p:blipFill>
            <a:blip r:embed="rId8"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0647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27</a:t>
            </a:fld>
            <a:endParaRPr lang="en-US" dirty="0">
              <a:solidFill>
                <a:srgbClr val="72C7E7"/>
              </a:solidFill>
            </a:endParaRPr>
          </a:p>
        </p:txBody>
      </p:sp>
      <p:sp>
        <p:nvSpPr>
          <p:cNvPr id="5" name="Title 2"/>
          <p:cNvSpPr>
            <a:spLocks noGrp="1"/>
          </p:cNvSpPr>
          <p:nvPr>
            <p:ph type="ctrTitle"/>
          </p:nvPr>
        </p:nvSpPr>
        <p:spPr>
          <a:xfrm>
            <a:off x="462902" y="1956761"/>
            <a:ext cx="6731274" cy="1016800"/>
          </a:xfrm>
        </p:spPr>
        <p:txBody>
          <a:bodyPr/>
          <a:lstStyle/>
          <a:p>
            <a:r>
              <a:rPr lang="en-GB" dirty="0" smtClean="0"/>
              <a:t>How could the interventions impact finances?</a:t>
            </a:r>
            <a:endParaRPr lang="en-GB" dirty="0"/>
          </a:p>
        </p:txBody>
      </p:sp>
    </p:spTree>
    <p:extLst>
      <p:ext uri="{BB962C8B-B14F-4D97-AF65-F5344CB8AC3E}">
        <p14:creationId xmlns:p14="http://schemas.microsoft.com/office/powerpoint/2010/main" val="1255453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55608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0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Impact of the HIIs and EAIs on the financial challenge</a:t>
            </a:r>
            <a:endParaRPr lang="en-GB" dirty="0"/>
          </a:p>
        </p:txBody>
      </p:sp>
      <p:sp>
        <p:nvSpPr>
          <p:cNvPr id="72"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28</a:t>
            </a:fld>
            <a:endParaRPr lang="en-GB" dirty="0">
              <a:solidFill>
                <a:prstClr val="black"/>
              </a:solidFill>
            </a:endParaRPr>
          </a:p>
        </p:txBody>
      </p:sp>
      <p:sp>
        <p:nvSpPr>
          <p:cNvPr id="98" name="Title 1"/>
          <p:cNvSpPr txBox="1">
            <a:spLocks/>
          </p:cNvSpPr>
          <p:nvPr/>
        </p:nvSpPr>
        <p:spPr>
          <a:xfrm>
            <a:off x="1116313" y="1712600"/>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 Financial Benefits</a:t>
            </a:r>
            <a:endParaRPr lang="en-GB" sz="1200" b="1" dirty="0">
              <a:solidFill>
                <a:prstClr val="white"/>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520266889"/>
              </p:ext>
            </p:extLst>
          </p:nvPr>
        </p:nvGraphicFramePr>
        <p:xfrm>
          <a:off x="1621575" y="1993588"/>
          <a:ext cx="2326047" cy="3336755"/>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63750">
                <a:tc>
                  <a:txBody>
                    <a:bodyPr/>
                    <a:lstStyle/>
                    <a:p>
                      <a:pPr algn="l" fontAlgn="ctr"/>
                      <a:r>
                        <a:rPr lang="en-GB" sz="900" b="0" i="0" u="none" strike="noStrike" dirty="0">
                          <a:solidFill>
                            <a:srgbClr val="000000"/>
                          </a:solidFill>
                          <a:effectLst/>
                          <a:latin typeface="Arial"/>
                        </a:rPr>
                        <a:t>Early Diagnosis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0.6m</a:t>
                      </a:r>
                      <a:endParaRPr lang="en-GB" sz="900" b="0" i="0" u="none" strike="noStrike" dirty="0">
                        <a:solidFill>
                          <a:srgbClr val="000000"/>
                        </a:solidFill>
                        <a:effectLst/>
                        <a:latin typeface="Arial"/>
                      </a:endParaRPr>
                    </a:p>
                  </a:txBody>
                  <a:tcPr marL="0" marR="0" marT="0" marB="0" anchor="ctr">
                    <a:noFill/>
                  </a:tcPr>
                </a:tc>
              </a:tr>
              <a:tr h="337930">
                <a:tc>
                  <a:txBody>
                    <a:bodyPr/>
                    <a:lstStyle/>
                    <a:p>
                      <a:pPr algn="l" fontAlgn="ctr"/>
                      <a:r>
                        <a:rPr lang="en-GB" sz="900" b="0" i="0" u="none" strike="noStrike" dirty="0">
                          <a:solidFill>
                            <a:srgbClr val="000000"/>
                          </a:solidFill>
                          <a:effectLst/>
                          <a:latin typeface="Arial"/>
                        </a:rPr>
                        <a:t>Reducing variability within primary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5.3m</a:t>
                      </a:r>
                      <a:endParaRPr lang="en-GB" sz="900" b="0" i="0" u="none" strike="noStrike" dirty="0">
                        <a:solidFill>
                          <a:srgbClr val="000000"/>
                        </a:solidFill>
                        <a:effectLst/>
                        <a:latin typeface="Arial"/>
                      </a:endParaRPr>
                    </a:p>
                  </a:txBody>
                  <a:tcPr marL="0" marR="0" marT="0" marB="0" anchor="ctr">
                    <a:noFill/>
                  </a:tcPr>
                </a:tc>
              </a:tr>
              <a:tr h="433627">
                <a:tc>
                  <a:txBody>
                    <a:bodyPr/>
                    <a:lstStyle/>
                    <a:p>
                      <a:pPr algn="l" fontAlgn="ctr"/>
                      <a:r>
                        <a:rPr lang="en-GB" sz="900" b="0" i="0" u="none" strike="noStrike" dirty="0" smtClean="0">
                          <a:solidFill>
                            <a:srgbClr val="000000"/>
                          </a:solidFill>
                          <a:effectLst/>
                          <a:latin typeface="Arial"/>
                        </a:rPr>
                        <a:t>Self-Management: </a:t>
                      </a:r>
                      <a:r>
                        <a:rPr lang="en-GB" sz="900" b="0" i="0" u="none" strike="noStrike" dirty="0">
                          <a:solidFill>
                            <a:srgbClr val="000000"/>
                          </a:solidFill>
                          <a:effectLst/>
                          <a:latin typeface="Arial"/>
                        </a:rPr>
                        <a:t>Patient-Carer Communities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1.4m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a:solidFill>
                            <a:srgbClr val="000000"/>
                          </a:solidFill>
                          <a:effectLst/>
                          <a:latin typeface="Arial"/>
                        </a:rPr>
                        <a:t>Telehealth / Telecare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329688">
                <a:tc>
                  <a:txBody>
                    <a:bodyPr/>
                    <a:lstStyle/>
                    <a:p>
                      <a:pPr algn="l" fontAlgn="ctr"/>
                      <a:r>
                        <a:rPr lang="en-GB" sz="900" b="0" i="0" u="none" strike="noStrike" dirty="0">
                          <a:solidFill>
                            <a:srgbClr val="000000"/>
                          </a:solidFill>
                          <a:effectLst/>
                          <a:latin typeface="Arial"/>
                        </a:rPr>
                        <a:t>Case Management and Coordinated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4.8m</a:t>
                      </a:r>
                      <a:endParaRPr lang="en-GB" sz="900" b="0" i="0" u="none" strike="noStrike" dirty="0">
                        <a:solidFill>
                          <a:srgbClr val="000000"/>
                        </a:solidFill>
                        <a:effectLst/>
                        <a:latin typeface="Arial"/>
                      </a:endParaRPr>
                    </a:p>
                  </a:txBody>
                  <a:tcPr marL="0" marR="0" marT="0" marB="0" anchor="ctr">
                    <a:noFill/>
                  </a:tcPr>
                </a:tc>
              </a:tr>
              <a:tr h="494531">
                <a:tc>
                  <a:txBody>
                    <a:bodyPr/>
                    <a:lstStyle/>
                    <a:p>
                      <a:pPr algn="l" fontAlgn="ctr"/>
                      <a:r>
                        <a:rPr lang="en-GB" sz="900" b="0" i="0" u="none" strike="noStrike" dirty="0">
                          <a:solidFill>
                            <a:srgbClr val="000000"/>
                          </a:solidFill>
                          <a:effectLst/>
                          <a:latin typeface="Arial"/>
                        </a:rPr>
                        <a:t>Mental Health – Rapid Assessment Interface and Discharge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1.2m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a:solidFill>
                            <a:srgbClr val="000000"/>
                          </a:solidFill>
                          <a:effectLst/>
                          <a:latin typeface="Arial"/>
                        </a:rPr>
                        <a:t>Dementia Pathways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0.4m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a:solidFill>
                            <a:srgbClr val="000000"/>
                          </a:solidFill>
                          <a:effectLst/>
                          <a:latin typeface="Arial"/>
                        </a:rPr>
                        <a:t>Palliative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 *</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£1.6m)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a:solidFill>
                            <a:srgbClr val="000000"/>
                          </a:solidFill>
                          <a:effectLst/>
                          <a:latin typeface="Arial"/>
                        </a:rPr>
                        <a:t>£</a:t>
                      </a:r>
                      <a:r>
                        <a:rPr lang="en-GB" sz="900" b="1" i="0" u="none" strike="noStrike" dirty="0" smtClean="0">
                          <a:solidFill>
                            <a:srgbClr val="000000"/>
                          </a:solidFill>
                          <a:effectLst/>
                          <a:latin typeface="Arial"/>
                        </a:rPr>
                        <a:t>12.7m</a:t>
                      </a:r>
                      <a:endParaRPr lang="en-GB" sz="900" b="1" i="0" u="none" strike="noStrike" dirty="0">
                        <a:solidFill>
                          <a:srgbClr val="000000"/>
                        </a:solidFill>
                        <a:effectLst/>
                        <a:latin typeface="Arial"/>
                      </a:endParaRPr>
                    </a:p>
                  </a:txBody>
                  <a:tcPr marL="0" marR="0" marT="0" marB="0" anchor="ctr">
                    <a:noFill/>
                  </a:tcPr>
                </a:tc>
              </a:tr>
            </a:tbl>
          </a:graphicData>
        </a:graphic>
      </p:graphicFrame>
      <p:sp>
        <p:nvSpPr>
          <p:cNvPr id="2" name="Text Placeholder 1"/>
          <p:cNvSpPr>
            <a:spLocks noGrp="1"/>
          </p:cNvSpPr>
          <p:nvPr>
            <p:ph type="body" sz="quarter" idx="13"/>
          </p:nvPr>
        </p:nvSpPr>
        <p:spPr>
          <a:xfrm>
            <a:off x="358774" y="985116"/>
            <a:ext cx="7021643" cy="648512"/>
          </a:xfrm>
        </p:spPr>
        <p:txBody>
          <a:bodyPr lIns="0" rIns="0"/>
          <a:lstStyle/>
          <a:p>
            <a:pPr marL="0" lvl="1" indent="0">
              <a:lnSpc>
                <a:spcPct val="100000"/>
              </a:lnSpc>
              <a:spcBef>
                <a:spcPts val="0"/>
              </a:spcBef>
              <a:buNone/>
            </a:pPr>
            <a:r>
              <a:rPr lang="en-GB" sz="1200" dirty="0">
                <a:solidFill>
                  <a:prstClr val="black"/>
                </a:solidFill>
              </a:rPr>
              <a:t>In 2018/19, under a Do Nothing </a:t>
            </a:r>
            <a:r>
              <a:rPr lang="en-GB" sz="1200" dirty="0" smtClean="0">
                <a:solidFill>
                  <a:prstClr val="black"/>
                </a:solidFill>
              </a:rPr>
              <a:t>medium </a:t>
            </a:r>
            <a:r>
              <a:rPr lang="en-GB" sz="1200" dirty="0">
                <a:solidFill>
                  <a:prstClr val="black"/>
                </a:solidFill>
              </a:rPr>
              <a:t>scenario, the suburban </a:t>
            </a:r>
            <a:r>
              <a:rPr lang="en-GB" sz="1200" dirty="0" smtClean="0">
                <a:solidFill>
                  <a:prstClr val="black"/>
                </a:solidFill>
              </a:rPr>
              <a:t>Any town health system </a:t>
            </a:r>
            <a:r>
              <a:rPr lang="en-GB" sz="1200" dirty="0">
                <a:solidFill>
                  <a:prstClr val="black"/>
                </a:solidFill>
              </a:rPr>
              <a:t>will face a financial gap of </a:t>
            </a:r>
            <a:r>
              <a:rPr lang="en-GB" sz="1200" dirty="0" smtClean="0">
                <a:solidFill>
                  <a:prstClr val="black"/>
                </a:solidFill>
              </a:rPr>
              <a:t>£41.5m</a:t>
            </a:r>
            <a:r>
              <a:rPr lang="en-GB" sz="1200" dirty="0">
                <a:solidFill>
                  <a:prstClr val="black"/>
                </a:solidFill>
              </a:rPr>
              <a:t>. After the HIIs, this gap is narrowed by an estimated </a:t>
            </a:r>
            <a:r>
              <a:rPr lang="en-GB" sz="1200" dirty="0"/>
              <a:t>£</a:t>
            </a:r>
            <a:r>
              <a:rPr lang="en-GB" sz="1200" dirty="0" smtClean="0"/>
              <a:t>12.7m </a:t>
            </a:r>
            <a:r>
              <a:rPr lang="en-GB" sz="1200" dirty="0"/>
              <a:t>(</a:t>
            </a:r>
            <a:r>
              <a:rPr lang="en-GB" sz="1200" dirty="0" smtClean="0"/>
              <a:t>30.5</a:t>
            </a:r>
            <a:r>
              <a:rPr lang="en-GB" sz="1200" dirty="0"/>
              <a:t>% of the </a:t>
            </a:r>
            <a:endParaRPr lang="en-GB" sz="1200" dirty="0" smtClean="0"/>
          </a:p>
          <a:p>
            <a:pPr marL="0" lvl="1" indent="0">
              <a:lnSpc>
                <a:spcPct val="100000"/>
              </a:lnSpc>
              <a:spcBef>
                <a:spcPts val="0"/>
              </a:spcBef>
              <a:buNone/>
            </a:pPr>
            <a:r>
              <a:rPr lang="en-GB" sz="1200" dirty="0" smtClean="0"/>
              <a:t>total </a:t>
            </a:r>
            <a:r>
              <a:rPr lang="en-GB" sz="1200" dirty="0"/>
              <a:t>gap), while after the HIIs and EAIs this gap is narrowed by an estimated £</a:t>
            </a:r>
            <a:r>
              <a:rPr lang="en-GB" sz="1200" dirty="0" smtClean="0"/>
              <a:t>23.9m (58% </a:t>
            </a:r>
            <a:r>
              <a:rPr lang="en-GB" sz="1200" dirty="0"/>
              <a:t>of the </a:t>
            </a:r>
            <a:r>
              <a:rPr lang="en-GB" sz="1200" dirty="0" smtClean="0"/>
              <a:t>gap</a:t>
            </a:r>
            <a:r>
              <a:rPr lang="en-GB" sz="1200" dirty="0">
                <a:solidFill>
                  <a:prstClr val="black"/>
                </a:solidFill>
              </a:rPr>
              <a:t>).</a:t>
            </a:r>
          </a:p>
        </p:txBody>
      </p:sp>
      <p:grpSp>
        <p:nvGrpSpPr>
          <p:cNvPr id="5" name="Group 4"/>
          <p:cNvGrpSpPr/>
          <p:nvPr/>
        </p:nvGrpSpPr>
        <p:grpSpPr>
          <a:xfrm>
            <a:off x="1261556" y="2141225"/>
            <a:ext cx="252000" cy="2662731"/>
            <a:chOff x="3241743" y="2011363"/>
            <a:chExt cx="252000" cy="2662731"/>
          </a:xfrm>
        </p:grpSpPr>
        <p:pic>
          <p:nvPicPr>
            <p:cNvPr id="131"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1743" y="3019425"/>
              <a:ext cx="252000" cy="26684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1743" y="4087813"/>
              <a:ext cx="252000" cy="30719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1743" y="4468813"/>
              <a:ext cx="252000" cy="20528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1743" y="2678113"/>
              <a:ext cx="252000" cy="23405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1743" y="2320925"/>
              <a:ext cx="252000" cy="25153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1743" y="3384550"/>
              <a:ext cx="252000" cy="19442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41743" y="2011363"/>
              <a:ext cx="252000" cy="28661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41743" y="3703638"/>
              <a:ext cx="252000" cy="226843"/>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itle 1"/>
          <p:cNvSpPr txBox="1">
            <a:spLocks/>
          </p:cNvSpPr>
          <p:nvPr/>
        </p:nvSpPr>
        <p:spPr>
          <a:xfrm>
            <a:off x="4374609" y="1712600"/>
            <a:ext cx="2653364" cy="20340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 Financial Benefits</a:t>
            </a:r>
            <a:endParaRPr lang="en-GB" sz="1200" b="1" dirty="0">
              <a:solidFill>
                <a:prstClr val="white"/>
              </a:solidFill>
            </a:endParaRPr>
          </a:p>
        </p:txBody>
      </p:sp>
      <p:graphicFrame>
        <p:nvGraphicFramePr>
          <p:cNvPr id="78" name="Table 77"/>
          <p:cNvGraphicFramePr>
            <a:graphicFrameLocks noGrp="1"/>
          </p:cNvGraphicFramePr>
          <p:nvPr>
            <p:extLst>
              <p:ext uri="{D42A27DB-BD31-4B8C-83A1-F6EECF244321}">
                <p14:modId xmlns:p14="http://schemas.microsoft.com/office/powerpoint/2010/main" val="3101662883"/>
              </p:ext>
            </p:extLst>
          </p:nvPr>
        </p:nvGraphicFramePr>
        <p:xfrm>
          <a:off x="4801647" y="1961256"/>
          <a:ext cx="2326047" cy="3924023"/>
        </p:xfrm>
        <a:graphic>
          <a:graphicData uri="http://schemas.openxmlformats.org/drawingml/2006/table">
            <a:tbl>
              <a:tblPr>
                <a:tableStyleId>{5C22544A-7EE6-4342-B048-85BDC9FD1C3A}</a:tableStyleId>
              </a:tblPr>
              <a:tblGrid>
                <a:gridCol w="1551939"/>
                <a:gridCol w="774108"/>
              </a:tblGrid>
              <a:tr h="164843">
                <a:tc>
                  <a:txBody>
                    <a:bodyPr/>
                    <a:lstStyle/>
                    <a:p>
                      <a:pPr algn="l" rtl="0" fontAlgn="ctr"/>
                      <a:r>
                        <a:rPr lang="en-GB" sz="1000" b="1" u="none" strike="noStrike" dirty="0">
                          <a:effectLst/>
                        </a:rPr>
                        <a:t>Intervention</a:t>
                      </a:r>
                      <a:endParaRPr lang="en-GB" sz="1000" b="1" i="0" u="none" strike="noStrike" dirty="0">
                        <a:solidFill>
                          <a:srgbClr val="000000"/>
                        </a:solidFill>
                        <a:effectLst/>
                        <a:latin typeface="Arial"/>
                      </a:endParaRPr>
                    </a:p>
                  </a:txBody>
                  <a:tcPr marL="0" marR="0" marT="0" marB="0" anchor="ctr">
                    <a:noFill/>
                  </a:tcPr>
                </a:tc>
                <a:tc>
                  <a:txBody>
                    <a:bodyPr/>
                    <a:lstStyle/>
                    <a:p>
                      <a:pPr algn="l" fontAlgn="b"/>
                      <a:r>
                        <a:rPr lang="en-GB" sz="1000" b="1" u="none" strike="noStrike" dirty="0">
                          <a:effectLst/>
                        </a:rPr>
                        <a:t>Net benefit</a:t>
                      </a:r>
                      <a:endParaRPr lang="en-GB" sz="1000" b="1" i="0" u="none" strike="noStrike" dirty="0">
                        <a:solidFill>
                          <a:srgbClr val="000000"/>
                        </a:solidFill>
                        <a:effectLst/>
                        <a:latin typeface="Arial"/>
                      </a:endParaRPr>
                    </a:p>
                  </a:txBody>
                  <a:tcPr marL="0" marR="0" marT="0" marB="0" anchor="b">
                    <a:noFill/>
                  </a:tcPr>
                </a:tc>
              </a:tr>
              <a:tr h="274894">
                <a:tc>
                  <a:txBody>
                    <a:bodyPr/>
                    <a:lstStyle/>
                    <a:p>
                      <a:pPr algn="l" fontAlgn="ctr"/>
                      <a:r>
                        <a:rPr lang="en-GB" sz="900" b="0" i="0" u="none" strike="noStrike" dirty="0" smtClean="0">
                          <a:solidFill>
                            <a:srgbClr val="000000"/>
                          </a:solidFill>
                          <a:effectLst/>
                          <a:latin typeface="+mn-lt"/>
                        </a:rPr>
                        <a:t>Cancer Screening programmes</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0.1m</a:t>
                      </a:r>
                      <a:endParaRPr lang="en-GB" sz="900" b="0" i="0" u="none" strike="noStrike" dirty="0">
                        <a:solidFill>
                          <a:srgbClr val="000000"/>
                        </a:solidFill>
                        <a:effectLst/>
                        <a:latin typeface="Arial"/>
                      </a:endParaRPr>
                    </a:p>
                  </a:txBody>
                  <a:tcPr marL="0" marR="0" marT="0" marB="0" anchor="ctr">
                    <a:noFill/>
                  </a:tcPr>
                </a:tc>
              </a:tr>
              <a:tr h="295275">
                <a:tc>
                  <a:txBody>
                    <a:bodyPr/>
                    <a:lstStyle/>
                    <a:p>
                      <a:pPr algn="l" fontAlgn="ctr"/>
                      <a:r>
                        <a:rPr lang="en-GB" sz="900" b="0" i="0" u="none" strike="noStrike" dirty="0" smtClean="0">
                          <a:solidFill>
                            <a:srgbClr val="000000"/>
                          </a:solidFill>
                          <a:effectLst/>
                          <a:latin typeface="+mn-lt"/>
                        </a:rPr>
                        <a:t>GP </a:t>
                      </a:r>
                      <a:r>
                        <a:rPr lang="en-GB" sz="900" b="0" i="0" u="none" strike="noStrike" dirty="0" err="1" smtClean="0">
                          <a:solidFill>
                            <a:srgbClr val="000000"/>
                          </a:solidFill>
                          <a:effectLst/>
                          <a:latin typeface="+mn-lt"/>
                        </a:rPr>
                        <a:t>Teleconsultation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1.1m</a:t>
                      </a:r>
                      <a:endParaRPr lang="en-GB" sz="900" b="0" i="0" u="none" strike="noStrike" dirty="0">
                        <a:solidFill>
                          <a:srgbClr val="000000"/>
                        </a:solidFill>
                        <a:effectLst/>
                        <a:latin typeface="Arial"/>
                      </a:endParaRPr>
                    </a:p>
                  </a:txBody>
                  <a:tcPr marL="0" marR="0" marT="0" marB="0" anchor="ctr">
                    <a:noFill/>
                  </a:tcPr>
                </a:tc>
              </a:tr>
              <a:tr h="266700">
                <a:tc>
                  <a:txBody>
                    <a:bodyPr/>
                    <a:lstStyle/>
                    <a:p>
                      <a:pPr algn="l" fontAlgn="ctr"/>
                      <a:r>
                        <a:rPr lang="en-GB" sz="900" b="0" i="0" u="none" strike="noStrike" dirty="0" smtClean="0">
                          <a:solidFill>
                            <a:srgbClr val="000000"/>
                          </a:solidFill>
                          <a:effectLst/>
                          <a:latin typeface="+mn-lt"/>
                        </a:rPr>
                        <a:t>Medicines Optimisation</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0.7m</a:t>
                      </a:r>
                      <a:endParaRPr lang="en-GB" sz="900" b="0" i="0" u="none" strike="noStrike" dirty="0">
                        <a:solidFill>
                          <a:srgbClr val="000000"/>
                        </a:solidFill>
                        <a:effectLst/>
                        <a:latin typeface="Arial"/>
                      </a:endParaRPr>
                    </a:p>
                  </a:txBody>
                  <a:tcPr marL="0" marR="0" marT="0" marB="0" anchor="ctr">
                    <a:noFill/>
                  </a:tcPr>
                </a:tc>
              </a:tr>
              <a:tr h="247265">
                <a:tc>
                  <a:txBody>
                    <a:bodyPr/>
                    <a:lstStyle/>
                    <a:p>
                      <a:pPr algn="l" fontAlgn="ctr"/>
                      <a:r>
                        <a:rPr lang="en-GB" sz="900" b="0" i="0" u="none" strike="noStrike" dirty="0" smtClean="0">
                          <a:solidFill>
                            <a:srgbClr val="000000"/>
                          </a:solidFill>
                          <a:effectLst/>
                          <a:latin typeface="+mn-lt"/>
                        </a:rPr>
                        <a:t>Safe and Appropriate Use of Medicines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6.3m</a:t>
                      </a:r>
                      <a:endParaRPr lang="en-GB" sz="900" b="0" i="0" u="none" strike="noStrike" dirty="0">
                        <a:solidFill>
                          <a:srgbClr val="000000"/>
                        </a:solidFill>
                        <a:effectLst/>
                        <a:latin typeface="Arial"/>
                      </a:endParaRPr>
                    </a:p>
                  </a:txBody>
                  <a:tcPr marL="0" marR="0" marT="0" marB="0" anchor="ctr">
                    <a:noFill/>
                  </a:tcPr>
                </a:tc>
              </a:tr>
              <a:tr h="211455">
                <a:tc>
                  <a:txBody>
                    <a:bodyPr/>
                    <a:lstStyle/>
                    <a:p>
                      <a:r>
                        <a:rPr lang="en-GB" sz="900" b="0" i="0" u="none" strike="noStrike" dirty="0" smtClean="0">
                          <a:solidFill>
                            <a:srgbClr val="000000"/>
                          </a:solidFill>
                          <a:effectLst/>
                          <a:latin typeface="+mn-lt"/>
                        </a:rPr>
                        <a:t>Acute Visiting Service </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1.7m</a:t>
                      </a:r>
                      <a:endParaRPr lang="en-GB" sz="900" b="0" i="0" u="none" strike="noStrike" dirty="0">
                        <a:solidFill>
                          <a:srgbClr val="000000"/>
                        </a:solidFill>
                        <a:effectLst/>
                        <a:latin typeface="Arial"/>
                      </a:endParaRPr>
                    </a:p>
                  </a:txBody>
                  <a:tcPr marL="0" marR="0" marT="0" marB="0" anchor="ctr">
                    <a:noFill/>
                  </a:tcPr>
                </a:tc>
              </a:tr>
              <a:tr h="2952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dirty="0" smtClean="0"/>
                        <a:t>Reducing pressure on urgent care</a:t>
                      </a: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0.6m</a:t>
                      </a:r>
                      <a:endParaRPr lang="en-GB" sz="900" b="0" i="0" u="none" strike="noStrike" dirty="0">
                        <a:solidFill>
                          <a:srgbClr val="000000"/>
                        </a:solidFill>
                        <a:effectLst/>
                        <a:latin typeface="Arial"/>
                      </a:endParaRPr>
                    </a:p>
                  </a:txBody>
                  <a:tcPr marL="0" marR="0" marT="0" marB="0" anchor="ctr">
                    <a:noFill/>
                  </a:tcPr>
                </a:tc>
              </a:tr>
              <a:tr h="296718">
                <a:tc>
                  <a:txBody>
                    <a:bodyPr/>
                    <a:lstStyle/>
                    <a:p>
                      <a:pPr algn="l" fontAlgn="ctr"/>
                      <a:r>
                        <a:rPr lang="en-GB" sz="900" b="0" i="0" u="none" strike="noStrike" dirty="0" smtClean="0">
                          <a:solidFill>
                            <a:srgbClr val="000000"/>
                          </a:solidFill>
                          <a:effectLst/>
                          <a:latin typeface="+mn-lt"/>
                        </a:rPr>
                        <a:t>24-hour Asthma Services for</a:t>
                      </a:r>
                      <a:r>
                        <a:rPr lang="en-GB" sz="900" b="0" i="0" u="none" strike="noStrike" baseline="0" dirty="0" smtClean="0">
                          <a:solidFill>
                            <a:srgbClr val="000000"/>
                          </a:solidFill>
                          <a:effectLst/>
                          <a:latin typeface="+mn-lt"/>
                        </a:rPr>
                        <a:t> Children and Young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Service User Network</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0.5m</a:t>
                      </a:r>
                      <a:endParaRPr lang="en-GB" sz="900" b="0" i="0" u="none" strike="noStrike" dirty="0">
                        <a:solidFill>
                          <a:srgbClr val="000000"/>
                        </a:solidFill>
                        <a:effectLst/>
                        <a:latin typeface="Arial"/>
                      </a:endParaRPr>
                    </a:p>
                  </a:txBody>
                  <a:tcPr marL="0" marR="0" marT="0" marB="0" anchor="ctr">
                    <a:noFill/>
                  </a:tcPr>
                </a:tc>
              </a:tr>
              <a:tr h="263750">
                <a:tc>
                  <a:txBody>
                    <a:bodyPr/>
                    <a:lstStyle/>
                    <a:p>
                      <a:r>
                        <a:rPr lang="en-GB" sz="900" dirty="0" smtClean="0"/>
                        <a:t>Reducing elective Caesarean sections*</a:t>
                      </a:r>
                      <a:endParaRPr lang="en-GB" sz="900" dirty="0"/>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Acute Stroke Services**</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0.0m</a:t>
                      </a:r>
                      <a:endParaRPr lang="en-GB" sz="900" b="0" i="0" u="none" strike="noStrike" dirty="0">
                        <a:solidFill>
                          <a:srgbClr val="000000"/>
                        </a:solidFill>
                        <a:effectLst/>
                        <a:latin typeface="Arial"/>
                      </a:endParaRPr>
                    </a:p>
                  </a:txBody>
                  <a:tcPr marL="0" marR="0" marT="0" marB="0" anchor="ctr">
                    <a:noFill/>
                  </a:tcPr>
                </a:tc>
              </a:tr>
              <a:tr h="263750">
                <a:tc>
                  <a:txBody>
                    <a:bodyPr/>
                    <a:lstStyle/>
                    <a:p>
                      <a:pPr algn="l" fontAlgn="ctr"/>
                      <a:r>
                        <a:rPr lang="en-GB" sz="900" b="0" i="0" u="none" strike="noStrike" dirty="0" smtClean="0">
                          <a:solidFill>
                            <a:srgbClr val="000000"/>
                          </a:solidFill>
                          <a:effectLst/>
                          <a:latin typeface="+mn-lt"/>
                        </a:rPr>
                        <a:t>Integration of Health and Social Care for Older People</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637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900" b="0" i="0" u="none" strike="noStrike" dirty="0" err="1" smtClean="0">
                          <a:solidFill>
                            <a:srgbClr val="000000"/>
                          </a:solidFill>
                          <a:effectLst/>
                          <a:latin typeface="+mn-lt"/>
                        </a:rPr>
                        <a:t>ePaCCS</a:t>
                      </a:r>
                      <a:endParaRPr lang="en-GB" sz="900" b="0" i="0" u="none" strike="noStrike" dirty="0" smtClean="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Arial"/>
                        </a:rPr>
                        <a:t>£</a:t>
                      </a:r>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49145">
                <a:tc>
                  <a:txBody>
                    <a:bodyPr/>
                    <a:lstStyle/>
                    <a:p>
                      <a:pPr algn="l" fontAlgn="ctr"/>
                      <a:r>
                        <a:rPr lang="en-GB" sz="900" b="0" i="0" u="none" strike="noStrike" dirty="0" smtClean="0">
                          <a:solidFill>
                            <a:srgbClr val="000000"/>
                          </a:solidFill>
                          <a:effectLst/>
                          <a:latin typeface="Arial"/>
                        </a:rPr>
                        <a:t>Overlap *</a:t>
                      </a:r>
                      <a:endParaRPr lang="en-GB" sz="900" b="0" i="0" u="none" strike="noStrike" dirty="0">
                        <a:solidFill>
                          <a:srgbClr val="000000"/>
                        </a:solidFill>
                        <a:effectLst/>
                        <a:latin typeface="Arial"/>
                      </a:endParaRPr>
                    </a:p>
                  </a:txBody>
                  <a:tcPr marL="0" marR="0" marT="0" marB="0" anchor="ctr">
                    <a:noFill/>
                  </a:tcPr>
                </a:tc>
                <a:tc>
                  <a:txBody>
                    <a:bodyPr/>
                    <a:lstStyle/>
                    <a:p>
                      <a:pPr algn="ctr" fontAlgn="b"/>
                      <a:r>
                        <a:rPr lang="en-GB" sz="900" b="0" i="0" u="none" strike="noStrike" dirty="0" smtClean="0">
                          <a:solidFill>
                            <a:srgbClr val="000000"/>
                          </a:solidFill>
                          <a:effectLst/>
                          <a:latin typeface="Arial"/>
                        </a:rPr>
                        <a:t>(£0.3m)</a:t>
                      </a:r>
                      <a:endParaRPr lang="en-GB" sz="900" b="0" i="0" u="none" strike="noStrike" dirty="0">
                        <a:solidFill>
                          <a:srgbClr val="000000"/>
                        </a:solidFill>
                        <a:effectLst/>
                        <a:latin typeface="Arial"/>
                      </a:endParaRPr>
                    </a:p>
                  </a:txBody>
                  <a:tcPr marL="0" marR="0" marT="0" marB="0" anchor="ctr">
                    <a:noFill/>
                  </a:tcPr>
                </a:tc>
              </a:tr>
              <a:tr h="255508">
                <a:tc>
                  <a:txBody>
                    <a:bodyPr/>
                    <a:lstStyle/>
                    <a:p>
                      <a:pPr algn="l" rtl="0" fontAlgn="ctr"/>
                      <a:r>
                        <a:rPr lang="en-GB" sz="900" b="1" i="0" u="none" strike="noStrike" dirty="0">
                          <a:solidFill>
                            <a:srgbClr val="000000"/>
                          </a:solidFill>
                          <a:effectLst/>
                          <a:latin typeface="Arial"/>
                        </a:rPr>
                        <a:t>Total net benefit </a:t>
                      </a:r>
                    </a:p>
                  </a:txBody>
                  <a:tcPr marL="0" marR="0" marT="0" marB="0" anchor="ctr">
                    <a:noFill/>
                  </a:tcPr>
                </a:tc>
                <a:tc>
                  <a:txBody>
                    <a:bodyPr/>
                    <a:lstStyle/>
                    <a:p>
                      <a:pPr algn="ctr" fontAlgn="b"/>
                      <a:r>
                        <a:rPr lang="en-GB" sz="900" b="1" i="0" u="none" strike="noStrike" dirty="0" smtClean="0">
                          <a:solidFill>
                            <a:srgbClr val="000000"/>
                          </a:solidFill>
                          <a:effectLst/>
                          <a:latin typeface="Arial"/>
                        </a:rPr>
                        <a:t>£11.2m</a:t>
                      </a:r>
                      <a:endParaRPr lang="en-GB" sz="900" b="1" i="0" u="none" strike="noStrike" dirty="0">
                        <a:solidFill>
                          <a:srgbClr val="000000"/>
                        </a:solidFill>
                        <a:effectLst/>
                        <a:latin typeface="Arial"/>
                      </a:endParaRPr>
                    </a:p>
                  </a:txBody>
                  <a:tcPr marL="0" marR="0" marT="0" marB="0" anchor="ctr">
                    <a:noFill/>
                  </a:tcPr>
                </a:tc>
              </a:tr>
            </a:tbl>
          </a:graphicData>
        </a:graphic>
      </p:graphicFrame>
      <p:pic>
        <p:nvPicPr>
          <p:cNvPr id="88" name="Picture 4" descr="\\Cagmasrv1\sso$\Gestion_Deloitte\Global_Brand\- Templates\Icons\Iconography Deloitte\Icon_DNA_LBlu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4099" y="2208906"/>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agmasrv1\sso$\Gestion_Deloitte\Global_Brand\- Templates\Icons\Iconography Deloitte\Icon_Magnifying_glass_Gree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16049" y="2699443"/>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agmasrv1\sso$\Gestion_Deloitte\Global_Brand\- Templates\Icons\Iconography Deloitte\Icon_Computer_chip_Blu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52951" y="2996306"/>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Cagmasrv1\sso$\Gestion_Deloitte\Global_Brand\- Templates\Icons\Iconography Deloitte\Icon_Scooter_Gree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426298" y="3242368"/>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Cagmasrv1\sso$\Gestion_Deloitte\Global_Brand\- Templates\Icons\Iconography Deloitte\Icon_Clock_DarkGre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79376" y="3820218"/>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C:\Users\jsauvageau\Desktop\Untitled-2.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91894" y="4120256"/>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agmasrv1\sso$\Gestion_Deloitte\Global_Brand\- Templates\Icons\Iconography Deloitte\Icon_Ambulance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4546" y="4672706"/>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1" descr="C:\Users\jsauvageau\Desktop\1.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80248" y="4925118"/>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3" descr="C:\Users\jsauvageau\Desktop\3.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75105" y="5225156"/>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3"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99106" y="2464493"/>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Cagmasrv1\sso$\Gestion_Deloitte\Global_Brand\- Templates\Icons\Iconography Deloitte\Icon_Traffic_signal_LGreen.png"/>
          <p:cNvPicPr>
            <a:picLocks noChangeArrowheads="1"/>
          </p:cNvPicPr>
          <p:nvPr/>
        </p:nvPicPr>
        <p:blipFill>
          <a:blip r:embed="rId27" cstate="print">
            <a:duotone>
              <a:prstClr val="black"/>
              <a:schemeClr val="accent1">
                <a:tint val="45000"/>
                <a:satMod val="400000"/>
              </a:schemeClr>
            </a:duotone>
            <a:extLst>
              <a:ext uri="{BEBA8EAE-BF5A-486C-A8C5-ECC9F3942E4B}">
                <a14:imgProps xmlns:a14="http://schemas.microsoft.com/office/drawing/2010/main">
                  <a14:imgLayer r:embed="rId2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26402" y="3458268"/>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Cagmasrv1\sso$\Gestion_Deloitte\Global_Brand\- Templates\Icons\Iconography Deloitte\Icon_People_woman_MBlue.png"/>
          <p:cNvPicPr>
            <a:picLocks noChangeAspect="1" noChangeArrowheads="1"/>
          </p:cNvPicPr>
          <p:nvPr/>
        </p:nvPicPr>
        <p:blipFill>
          <a:blip r:embed="rId29" cstate="print">
            <a:duotone>
              <a:prstClr val="black"/>
              <a:schemeClr val="accent6">
                <a:tint val="45000"/>
                <a:satMod val="400000"/>
              </a:schemeClr>
            </a:duotone>
            <a:extLst>
              <a:ext uri="{BEBA8EAE-BF5A-486C-A8C5-ECC9F3942E4B}">
                <a14:imgProps xmlns:a14="http://schemas.microsoft.com/office/drawing/2010/main">
                  <a14:imgLayer r:embed="rId3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481188" y="4350443"/>
            <a:ext cx="155944" cy="259206"/>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4761795" y="5805488"/>
            <a:ext cx="2177477" cy="123111"/>
          </a:xfrm>
          <a:prstGeom prst="rect">
            <a:avLst/>
          </a:prstGeom>
          <a:noFill/>
        </p:spPr>
        <p:txBody>
          <a:bodyPr wrap="square" lIns="0" tIns="0" rIns="0" bIns="0" rtlCol="0">
            <a:spAutoFit/>
          </a:bodyPr>
          <a:lstStyle/>
          <a:p>
            <a:pPr marL="0" lvl="1" algn="just">
              <a:spcAft>
                <a:spcPts val="300"/>
              </a:spcAft>
              <a:buClr>
                <a:srgbClr val="00AA9E"/>
              </a:buClr>
            </a:pPr>
            <a:endParaRPr lang="en-GB" sz="800" dirty="0" smtClean="0">
              <a:solidFill>
                <a:prstClr val="black"/>
              </a:solidFill>
            </a:endParaRPr>
          </a:p>
        </p:txBody>
      </p:sp>
      <p:sp>
        <p:nvSpPr>
          <p:cNvPr id="85" name="TextBox 84"/>
          <p:cNvSpPr txBox="1"/>
          <p:nvPr/>
        </p:nvSpPr>
        <p:spPr>
          <a:xfrm>
            <a:off x="602290" y="6002976"/>
            <a:ext cx="6943883" cy="492443"/>
          </a:xfrm>
          <a:prstGeom prst="rect">
            <a:avLst/>
          </a:prstGeom>
          <a:noFill/>
        </p:spPr>
        <p:txBody>
          <a:bodyPr wrap="square" lIns="0" tIns="0" rIns="0" bIns="0" rtlCol="0">
            <a:spAutoFit/>
          </a:bodyPr>
          <a:lstStyle/>
          <a:p>
            <a:pPr marL="0" lvl="1" algn="just">
              <a:buClr>
                <a:srgbClr val="00AA9E"/>
              </a:buClr>
            </a:pPr>
            <a:r>
              <a:rPr lang="en-GB" sz="800" b="1" dirty="0" smtClean="0">
                <a:solidFill>
                  <a:prstClr val="black"/>
                </a:solidFill>
              </a:rPr>
              <a:t>Notes: </a:t>
            </a:r>
            <a:r>
              <a:rPr lang="en-GB" sz="800" dirty="0" smtClean="0">
                <a:solidFill>
                  <a:prstClr val="black"/>
                </a:solidFill>
              </a:rPr>
              <a:t>* </a:t>
            </a:r>
            <a:r>
              <a:rPr lang="en-GB" sz="800" dirty="0">
                <a:solidFill>
                  <a:prstClr val="black"/>
                </a:solidFill>
              </a:rPr>
              <a:t>The estimated activity changes and financial savings account for interactions and overlaps within the HIIs and the EAIs However, these do not fully account for the interaction between the HIIs and the EAIs.</a:t>
            </a:r>
          </a:p>
          <a:p>
            <a:pPr marL="0" lvl="1" algn="just">
              <a:buClr>
                <a:srgbClr val="00AA9E"/>
              </a:buClr>
            </a:pPr>
            <a:r>
              <a:rPr lang="en-GB" sz="800" dirty="0" smtClean="0"/>
              <a:t>** </a:t>
            </a:r>
            <a:r>
              <a:rPr lang="en-GB" sz="800" dirty="0" smtClean="0">
                <a:cs typeface="Arial" pitchFamily="34" charset="0"/>
              </a:rPr>
              <a:t>The </a:t>
            </a:r>
            <a:r>
              <a:rPr lang="en-GB" sz="800" dirty="0">
                <a:cs typeface="Arial" pitchFamily="34" charset="0"/>
              </a:rPr>
              <a:t>Acute stroke services intervention </a:t>
            </a:r>
            <a:r>
              <a:rPr lang="en-GB" sz="800" dirty="0" smtClean="0">
                <a:cs typeface="Arial" pitchFamily="34" charset="0"/>
              </a:rPr>
              <a:t>has ben assumed to be cost </a:t>
            </a:r>
            <a:r>
              <a:rPr lang="en-GB" sz="800" dirty="0">
                <a:cs typeface="Arial" pitchFamily="34" charset="0"/>
              </a:rPr>
              <a:t>neutral</a:t>
            </a:r>
            <a:r>
              <a:rPr lang="en-GB" sz="800" dirty="0" smtClean="0">
                <a:cs typeface="Arial" pitchFamily="34" charset="0"/>
              </a:rPr>
              <a:t>.</a:t>
            </a:r>
          </a:p>
          <a:p>
            <a:pPr marL="0" lvl="1" algn="just">
              <a:buClr>
                <a:srgbClr val="00AA9E"/>
              </a:buClr>
            </a:pPr>
            <a:r>
              <a:rPr lang="en-GB" sz="800" dirty="0" smtClean="0">
                <a:solidFill>
                  <a:prstClr val="black"/>
                </a:solidFill>
              </a:rPr>
              <a:t>*** </a:t>
            </a:r>
            <a:r>
              <a:rPr lang="en-GB" sz="800" dirty="0">
                <a:solidFill>
                  <a:prstClr val="black"/>
                </a:solidFill>
              </a:rPr>
              <a:t>The impact of the intervention is negligible because it affects a relatively small population sub group (long term condition children or maternity</a:t>
            </a:r>
            <a:r>
              <a:rPr lang="en-GB" sz="800" dirty="0" smtClean="0">
                <a:solidFill>
                  <a:prstClr val="black"/>
                </a:solidFill>
              </a:rPr>
              <a:t>).</a:t>
            </a:r>
            <a:endParaRPr lang="en-GB" sz="800" dirty="0">
              <a:solidFill>
                <a:prstClr val="black"/>
              </a:solidFill>
            </a:endParaRPr>
          </a:p>
        </p:txBody>
      </p:sp>
      <p:sp>
        <p:nvSpPr>
          <p:cNvPr id="82" name="Action Button: Return 81">
            <a:hlinkClick r:id="rId31"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7" name="Picture 37" descr="\\Cagmasrv1\sso$\Gestion_Deloitte\Global_Brand\- Templates\Icons\Iconography Deloitte\Icon_House_LGreen.png"/>
          <p:cNvPicPr>
            <a:picLocks noChangeAspect="1" noChangeArrowheads="1"/>
          </p:cNvPicPr>
          <p:nvPr/>
        </p:nvPicPr>
        <p:blipFill>
          <a:blip r:embed="rId32"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4998" y="589398"/>
            <a:ext cx="304062" cy="2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14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53131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86"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Financial bridge of 2018/19</a:t>
            </a:r>
            <a:r>
              <a:rPr lang="en-GB" sz="2000" dirty="0"/>
              <a:t> </a:t>
            </a:r>
            <a:r>
              <a:rPr lang="en-GB" sz="2000" dirty="0" smtClean="0"/>
              <a:t>(1/3)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29</a:t>
            </a:fld>
            <a:endParaRPr lang="en-GB" dirty="0">
              <a:solidFill>
                <a:prstClr val="black"/>
              </a:solidFill>
            </a:endParaRPr>
          </a:p>
        </p:txBody>
      </p:sp>
      <p:sp>
        <p:nvSpPr>
          <p:cNvPr id="7" name="Rectangle 6"/>
          <p:cNvSpPr/>
          <p:nvPr/>
        </p:nvSpPr>
        <p:spPr>
          <a:xfrm>
            <a:off x="358775" y="989437"/>
            <a:ext cx="6794500" cy="646331"/>
          </a:xfrm>
          <a:prstGeom prst="rect">
            <a:avLst/>
          </a:prstGeom>
        </p:spPr>
        <p:txBody>
          <a:bodyPr wrap="square">
            <a:spAutoFit/>
          </a:bodyPr>
          <a:lstStyle/>
          <a:p>
            <a:pPr marL="0" lvl="1" indent="0">
              <a:lnSpc>
                <a:spcPct val="100000"/>
              </a:lnSpc>
              <a:spcBef>
                <a:spcPts val="0"/>
              </a:spcBef>
              <a:buNone/>
            </a:pPr>
            <a:r>
              <a:rPr lang="en-GB" sz="1200" dirty="0">
                <a:solidFill>
                  <a:prstClr val="black"/>
                </a:solidFill>
              </a:rPr>
              <a:t>After accounting for the on-going costs of implementing the interventions, the net savings generated by HIIs are £12.7m. This implies that, overall, the HIIs reduce approximately 30.5% of the financial gap.</a:t>
            </a:r>
          </a:p>
        </p:txBody>
      </p:sp>
      <p:cxnSp>
        <p:nvCxnSpPr>
          <p:cNvPr id="12" name="Straight Connector 11"/>
          <p:cNvCxnSpPr/>
          <p:nvPr>
            <p:custDataLst>
              <p:tags r:id="rId4"/>
            </p:custDataLst>
          </p:nvPr>
        </p:nvCxnSpPr>
        <p:spPr bwMode="auto">
          <a:xfrm>
            <a:off x="6172200" y="29051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bwMode="auto">
          <a:xfrm>
            <a:off x="7610475" y="282892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6"/>
            </p:custDataLst>
          </p:nvPr>
        </p:nvCxnSpPr>
        <p:spPr bwMode="auto">
          <a:xfrm>
            <a:off x="6896100" y="29241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7"/>
            </p:custDataLst>
          </p:nvPr>
        </p:nvCxnSpPr>
        <p:spPr bwMode="auto">
          <a:xfrm>
            <a:off x="5457825" y="28860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8"/>
            </p:custDataLst>
          </p:nvPr>
        </p:nvCxnSpPr>
        <p:spPr bwMode="auto">
          <a:xfrm>
            <a:off x="4743450" y="281940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bwMode="auto">
          <a:xfrm>
            <a:off x="4029075" y="257175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0"/>
            </p:custDataLst>
          </p:nvPr>
        </p:nvCxnSpPr>
        <p:spPr bwMode="auto">
          <a:xfrm>
            <a:off x="3314700" y="255270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bwMode="auto">
          <a:xfrm>
            <a:off x="2600325" y="2476500"/>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bwMode="auto">
          <a:xfrm>
            <a:off x="1876425" y="22002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3"/>
            </p:custDataLst>
          </p:nvPr>
        </p:nvCxnSpPr>
        <p:spPr bwMode="auto">
          <a:xfrm>
            <a:off x="1162050" y="2162175"/>
            <a:ext cx="3143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p:cNvGraphicFramePr>
          <p:nvPr>
            <p:custDataLst>
              <p:tags r:id="rId14"/>
            </p:custDataLst>
            <p:extLst>
              <p:ext uri="{D42A27DB-BD31-4B8C-83A1-F6EECF244321}">
                <p14:modId xmlns:p14="http://schemas.microsoft.com/office/powerpoint/2010/main" val="3225904638"/>
              </p:ext>
            </p:extLst>
          </p:nvPr>
        </p:nvGraphicFramePr>
        <p:xfrm>
          <a:off x="457200" y="1866900"/>
          <a:ext cx="8124943" cy="2628900"/>
        </p:xfrm>
        <a:graphic>
          <a:graphicData uri="http://schemas.openxmlformats.org/presentationml/2006/ole">
            <mc:AlternateContent xmlns:mc="http://schemas.openxmlformats.org/markup-compatibility/2006">
              <mc:Choice xmlns:v="urn:schemas-microsoft-com:vml" Requires="v">
                <p:oleObj spid="_x0000_s88187" name="Chart" r:id="rId60" imgW="8124943" imgH="2628900" progId="MSGraph.Chart.8">
                  <p:embed followColorScheme="full"/>
                </p:oleObj>
              </mc:Choice>
              <mc:Fallback>
                <p:oleObj name="Chart" r:id="rId60" imgW="8124943" imgH="2628900" progId="MSGraph.Chart.8">
                  <p:embed followColorScheme="full"/>
                  <p:pic>
                    <p:nvPicPr>
                      <p:cNvPr id="0" name=""/>
                      <p:cNvPicPr/>
                      <p:nvPr/>
                    </p:nvPicPr>
                    <p:blipFill>
                      <a:blip r:embed="rId61"/>
                      <a:stretch>
                        <a:fillRect/>
                      </a:stretch>
                    </p:blipFill>
                    <p:spPr>
                      <a:xfrm>
                        <a:off x="457200" y="1866900"/>
                        <a:ext cx="8124943" cy="2628900"/>
                      </a:xfrm>
                      <a:prstGeom prst="rect">
                        <a:avLst/>
                      </a:prstGeom>
                    </p:spPr>
                  </p:pic>
                </p:oleObj>
              </mc:Fallback>
            </mc:AlternateContent>
          </a:graphicData>
        </a:graphic>
      </p:graphicFrame>
      <p:sp>
        <p:nvSpPr>
          <p:cNvPr id="24" name="Rectangle 23"/>
          <p:cNvSpPr/>
          <p:nvPr>
            <p:custDataLst>
              <p:tags r:id="rId15"/>
            </p:custDataLst>
          </p:nvPr>
        </p:nvSpPr>
        <p:spPr bwMode="gray">
          <a:xfrm>
            <a:off x="368300" y="19050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57270E3-293A-485E-8E5D-DE80C7243AF5}" type="datetime'''''''''''''''''4''''''''5'''''''''''''''''''''''''">
              <a:rPr lang="en-US" sz="1000">
                <a:solidFill>
                  <a:schemeClr val="tx1"/>
                </a:solidFill>
                <a:latin typeface="Arial"/>
                <a:sym typeface="Arial"/>
              </a:rPr>
              <a:pPr algn="r">
                <a:spcBef>
                  <a:spcPct val="0"/>
                </a:spcBef>
                <a:spcAft>
                  <a:spcPct val="0"/>
                </a:spcAft>
              </a:pPr>
              <a:t>45</a:t>
            </a:fld>
            <a:endParaRPr lang="en-GB" sz="1000">
              <a:solidFill>
                <a:schemeClr val="tx1"/>
              </a:solidFill>
              <a:latin typeface="Arial"/>
              <a:sym typeface="Arial"/>
            </a:endParaRPr>
          </a:p>
        </p:txBody>
      </p:sp>
      <p:sp>
        <p:nvSpPr>
          <p:cNvPr id="23" name="Rectangle 22"/>
          <p:cNvSpPr/>
          <p:nvPr>
            <p:custDataLst>
              <p:tags r:id="rId16"/>
            </p:custDataLst>
          </p:nvPr>
        </p:nvSpPr>
        <p:spPr bwMode="gray">
          <a:xfrm>
            <a:off x="368300" y="217170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57F420-7DC9-434D-B98D-E363588E6D71}" type="datetime'''''''''''''''4''''''''''''0'''''''''''''''''">
              <a:rPr lang="en-US" sz="1000">
                <a:solidFill>
                  <a:schemeClr val="tx1"/>
                </a:solidFill>
                <a:latin typeface="Arial"/>
                <a:sym typeface="Arial"/>
              </a:rPr>
              <a:pPr algn="r">
                <a:spcBef>
                  <a:spcPct val="0"/>
                </a:spcBef>
                <a:spcAft>
                  <a:spcPct val="0"/>
                </a:spcAft>
              </a:pPr>
              <a:t>40</a:t>
            </a:fld>
            <a:endParaRPr lang="en-GB" sz="1000">
              <a:solidFill>
                <a:schemeClr val="tx1"/>
              </a:solidFill>
              <a:latin typeface="Arial"/>
              <a:sym typeface="Arial"/>
            </a:endParaRPr>
          </a:p>
        </p:txBody>
      </p:sp>
      <p:sp>
        <p:nvSpPr>
          <p:cNvPr id="3" name="Rectangle 2"/>
          <p:cNvSpPr/>
          <p:nvPr>
            <p:custDataLst>
              <p:tags r:id="rId17"/>
            </p:custDataLst>
          </p:nvPr>
        </p:nvSpPr>
        <p:spPr bwMode="gray">
          <a:xfrm>
            <a:off x="368300" y="24288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DC411-A0EE-420E-AAF3-FA0710DFC144}" type="datetime'''''''3''''''''''''''5'''''''''''''">
              <a:rPr lang="en-US" sz="1000">
                <a:solidFill>
                  <a:schemeClr val="tx1"/>
                </a:solidFill>
                <a:latin typeface="Arial"/>
                <a:sym typeface="Arial"/>
              </a:rPr>
              <a:pPr algn="r">
                <a:spcBef>
                  <a:spcPct val="0"/>
                </a:spcBef>
                <a:spcAft>
                  <a:spcPct val="0"/>
                </a:spcAft>
              </a:pPr>
              <a:t>35</a:t>
            </a:fld>
            <a:endParaRPr lang="en-GB" sz="1000">
              <a:solidFill>
                <a:schemeClr val="tx1"/>
              </a:solidFill>
              <a:latin typeface="Arial"/>
              <a:sym typeface="Arial"/>
            </a:endParaRPr>
          </a:p>
        </p:txBody>
      </p:sp>
      <p:sp>
        <p:nvSpPr>
          <p:cNvPr id="78" name="Rectangle 77"/>
          <p:cNvSpPr/>
          <p:nvPr>
            <p:custDataLst>
              <p:tags r:id="rId18"/>
            </p:custDataLst>
          </p:nvPr>
        </p:nvSpPr>
        <p:spPr bwMode="gray">
          <a:xfrm>
            <a:off x="368300" y="26955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332F62F-D297-4A2B-945D-D58939A7B960}" type="datetime'''''''''''''''''''''''''''''''''''''''''3''''''0'''''''">
              <a:rPr lang="en-US" sz="1000">
                <a:solidFill>
                  <a:prstClr val="black"/>
                </a:solidFill>
                <a:sym typeface="Arial"/>
              </a:rPr>
              <a:pPr algn="r">
                <a:spcBef>
                  <a:spcPct val="0"/>
                </a:spcBef>
                <a:spcAft>
                  <a:spcPct val="0"/>
                </a:spcAft>
              </a:pPr>
              <a:t>30</a:t>
            </a:fld>
            <a:endParaRPr lang="en-GB" sz="1000" dirty="0">
              <a:solidFill>
                <a:prstClr val="black"/>
              </a:solidFill>
              <a:sym typeface="Arial"/>
            </a:endParaRPr>
          </a:p>
        </p:txBody>
      </p:sp>
      <p:sp>
        <p:nvSpPr>
          <p:cNvPr id="77" name="Rectangle 76"/>
          <p:cNvSpPr/>
          <p:nvPr>
            <p:custDataLst>
              <p:tags r:id="rId19"/>
            </p:custDataLst>
          </p:nvPr>
        </p:nvSpPr>
        <p:spPr bwMode="gray">
          <a:xfrm>
            <a:off x="368300" y="2962275"/>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2381786-089C-4FDC-8E48-ABA5A4D59FE7}" type="datetime'''2''''''''''''''''''''''''''''''5'''''''''''''''''''''''''''">
              <a:rPr lang="en-US" sz="1000">
                <a:solidFill>
                  <a:prstClr val="black"/>
                </a:solidFill>
                <a:sym typeface="Arial"/>
              </a:rPr>
              <a:pPr algn="r">
                <a:spcBef>
                  <a:spcPct val="0"/>
                </a:spcBef>
                <a:spcAft>
                  <a:spcPct val="0"/>
                </a:spcAft>
              </a:pPr>
              <a:t>25</a:t>
            </a:fld>
            <a:endParaRPr lang="en-GB" sz="1000" dirty="0">
              <a:solidFill>
                <a:prstClr val="black"/>
              </a:solidFill>
              <a:sym typeface="Arial"/>
            </a:endParaRPr>
          </a:p>
        </p:txBody>
      </p:sp>
      <p:sp>
        <p:nvSpPr>
          <p:cNvPr id="71" name="Rectangle 70"/>
          <p:cNvSpPr/>
          <p:nvPr>
            <p:custDataLst>
              <p:tags r:id="rId20"/>
            </p:custDataLst>
          </p:nvPr>
        </p:nvSpPr>
        <p:spPr bwMode="gray">
          <a:xfrm>
            <a:off x="368300" y="34861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D952E45-09AB-4461-AA6A-9EFD0E0389AA}" type="datetime'''''''''''''''''''1''''''''''''''''''''5'''''''''''">
              <a:rPr lang="en-US" sz="1000">
                <a:solidFill>
                  <a:prstClr val="black"/>
                </a:solidFill>
                <a:sym typeface="Arial"/>
              </a:rPr>
              <a:pPr algn="r">
                <a:spcBef>
                  <a:spcPct val="0"/>
                </a:spcBef>
                <a:spcAft>
                  <a:spcPct val="0"/>
                </a:spcAft>
              </a:pPr>
              <a:t>15</a:t>
            </a:fld>
            <a:endParaRPr lang="en-GB" sz="1000" dirty="0">
              <a:solidFill>
                <a:prstClr val="black"/>
              </a:solidFill>
              <a:sym typeface="Arial"/>
            </a:endParaRPr>
          </a:p>
        </p:txBody>
      </p:sp>
      <p:sp>
        <p:nvSpPr>
          <p:cNvPr id="70" name="Rectangle 69"/>
          <p:cNvSpPr/>
          <p:nvPr>
            <p:custDataLst>
              <p:tags r:id="rId21"/>
            </p:custDataLst>
          </p:nvPr>
        </p:nvSpPr>
        <p:spPr bwMode="gray">
          <a:xfrm>
            <a:off x="368300" y="37528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09934B1-1D2E-40A7-BC5C-FFEB46E5F9BC}" type="datetime'''''''''''''''''''''''''''''1''''''''''''0'''''''">
              <a:rPr lang="en-US" sz="1000">
                <a:solidFill>
                  <a:prstClr val="black"/>
                </a:solidFill>
                <a:sym typeface="Arial"/>
              </a:rPr>
              <a:pPr algn="r">
                <a:spcBef>
                  <a:spcPct val="0"/>
                </a:spcBef>
                <a:spcAft>
                  <a:spcPct val="0"/>
                </a:spcAft>
              </a:pPr>
              <a:t>10</a:t>
            </a:fld>
            <a:endParaRPr lang="en-GB" sz="1000" dirty="0">
              <a:solidFill>
                <a:prstClr val="black"/>
              </a:solidFill>
              <a:sym typeface="Arial"/>
            </a:endParaRPr>
          </a:p>
        </p:txBody>
      </p:sp>
      <p:sp>
        <p:nvSpPr>
          <p:cNvPr id="72" name="Rectangle 71"/>
          <p:cNvSpPr/>
          <p:nvPr>
            <p:custDataLst>
              <p:tags r:id="rId22"/>
            </p:custDataLst>
          </p:nvPr>
        </p:nvSpPr>
        <p:spPr bwMode="gray">
          <a:xfrm>
            <a:off x="368300" y="3219450"/>
            <a:ext cx="139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CC85DF-A3AC-46BE-A270-C9D8B8101CE0}" type="datetime'''''''''''''''''''''''''''''''''''''''2''0'''''''''''">
              <a:rPr lang="en-US" sz="1000">
                <a:solidFill>
                  <a:prstClr val="black"/>
                </a:solidFill>
                <a:sym typeface="Arial"/>
              </a:rPr>
              <a:pPr algn="r">
                <a:spcBef>
                  <a:spcPct val="0"/>
                </a:spcBef>
                <a:spcAft>
                  <a:spcPct val="0"/>
                </a:spcAft>
              </a:pPr>
              <a:t>20</a:t>
            </a:fld>
            <a:endParaRPr lang="en-GB" sz="1000" dirty="0">
              <a:solidFill>
                <a:prstClr val="black"/>
              </a:solidFill>
              <a:sym typeface="Arial"/>
            </a:endParaRPr>
          </a:p>
        </p:txBody>
      </p:sp>
      <p:sp>
        <p:nvSpPr>
          <p:cNvPr id="69" name="Rectangle 68"/>
          <p:cNvSpPr/>
          <p:nvPr>
            <p:custDataLst>
              <p:tags r:id="rId23"/>
            </p:custDataLst>
          </p:nvPr>
        </p:nvSpPr>
        <p:spPr bwMode="gray">
          <a:xfrm>
            <a:off x="438150" y="40100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064C87F-DCF9-4298-AF51-F802A56D80E2}" type="datetime'''''''''''''''''''''''''''''''''''''5'''''''''''''">
              <a:rPr lang="en-US" sz="1000">
                <a:solidFill>
                  <a:prstClr val="black"/>
                </a:solidFill>
                <a:sym typeface="Arial"/>
              </a:rPr>
              <a:pPr algn="r">
                <a:spcBef>
                  <a:spcPct val="0"/>
                </a:spcBef>
                <a:spcAft>
                  <a:spcPct val="0"/>
                </a:spcAft>
              </a:pPr>
              <a:t>5</a:t>
            </a:fld>
            <a:endParaRPr lang="en-GB" sz="1000" dirty="0">
              <a:solidFill>
                <a:prstClr val="black"/>
              </a:solidFill>
              <a:sym typeface="Arial"/>
            </a:endParaRPr>
          </a:p>
        </p:txBody>
      </p:sp>
      <p:sp>
        <p:nvSpPr>
          <p:cNvPr id="36" name="Rectangle 35"/>
          <p:cNvSpPr/>
          <p:nvPr>
            <p:custDataLst>
              <p:tags r:id="rId24"/>
            </p:custDataLst>
          </p:nvPr>
        </p:nvSpPr>
        <p:spPr bwMode="gray">
          <a:xfrm>
            <a:off x="438150" y="4276725"/>
            <a:ext cx="69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1000">
                <a:solidFill>
                  <a:prstClr val="black"/>
                </a:solidFill>
              </a:rPr>
              <a:pPr algn="r">
                <a:spcBef>
                  <a:spcPct val="0"/>
                </a:spcBef>
                <a:spcAft>
                  <a:spcPct val="0"/>
                </a:spcAft>
              </a:pPr>
              <a:t>0</a:t>
            </a:fld>
            <a:endParaRPr lang="en-GB" sz="1000" dirty="0">
              <a:solidFill>
                <a:prstClr val="black"/>
              </a:solidFill>
              <a:sym typeface="Arial"/>
            </a:endParaRPr>
          </a:p>
        </p:txBody>
      </p:sp>
      <p:cxnSp>
        <p:nvCxnSpPr>
          <p:cNvPr id="91" name="Straight Connector 90"/>
          <p:cNvCxnSpPr/>
          <p:nvPr>
            <p:custDataLst>
              <p:tags r:id="rId25"/>
            </p:custDataLst>
          </p:nvPr>
        </p:nvCxnSpPr>
        <p:spPr bwMode="auto">
          <a:xfrm>
            <a:off x="7410450" y="2803525"/>
            <a:ext cx="0" cy="730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26"/>
            </p:custDataLst>
          </p:nvPr>
        </p:nvCxnSpPr>
        <p:spPr bwMode="auto">
          <a:xfrm>
            <a:off x="6691313" y="287972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27"/>
            </p:custDataLst>
          </p:nvPr>
        </p:nvCxnSpPr>
        <p:spPr bwMode="auto">
          <a:xfrm>
            <a:off x="5972175" y="286067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28"/>
            </p:custDataLst>
          </p:nvPr>
        </p:nvCxnSpPr>
        <p:spPr bwMode="auto">
          <a:xfrm>
            <a:off x="5257800" y="2794000"/>
            <a:ext cx="0" cy="587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9"/>
            </p:custDataLst>
          </p:nvPr>
        </p:nvCxnSpPr>
        <p:spPr bwMode="auto">
          <a:xfrm>
            <a:off x="4543425" y="254635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30"/>
            </p:custDataLst>
          </p:nvPr>
        </p:nvCxnSpPr>
        <p:spPr bwMode="auto">
          <a:xfrm>
            <a:off x="3829050" y="2527300"/>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31"/>
            </p:custDataLst>
          </p:nvPr>
        </p:nvCxnSpPr>
        <p:spPr bwMode="auto">
          <a:xfrm>
            <a:off x="3114675" y="2451100"/>
            <a:ext cx="0" cy="635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2"/>
            </p:custDataLst>
          </p:nvPr>
        </p:nvCxnSpPr>
        <p:spPr bwMode="auto">
          <a:xfrm>
            <a:off x="1676400" y="2136775"/>
            <a:ext cx="0" cy="444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3"/>
            </p:custDataLst>
          </p:nvPr>
        </p:nvCxnSpPr>
        <p:spPr bwMode="auto">
          <a:xfrm>
            <a:off x="2395538" y="217487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 name="Rectangle 82"/>
          <p:cNvSpPr/>
          <p:nvPr>
            <p:custDataLst>
              <p:tags r:id="rId34"/>
            </p:custDataLst>
          </p:nvPr>
        </p:nvSpPr>
        <p:spPr bwMode="gray">
          <a:xfrm>
            <a:off x="6484938" y="257492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C3F61AD-CCF9-412A-B800-AE404C0EA9D2}" type="datetime'''''''-£''''0''''.''''''''3 '''''">
              <a:rPr lang="en-US" sz="1000">
                <a:solidFill>
                  <a:srgbClr val="000000"/>
                </a:solidFill>
              </a:rPr>
              <a:pPr/>
              <a:t>-£0.3 </a:t>
            </a:fld>
            <a:r>
              <a:rPr lang="en-US" sz="1000" smtClean="0">
                <a:solidFill>
                  <a:srgbClr val="000000"/>
                </a:solidFill>
              </a:rPr>
              <a:t/>
            </a:r>
            <a:br>
              <a:rPr lang="en-US" sz="1000" smtClean="0">
                <a:solidFill>
                  <a:srgbClr val="000000"/>
                </a:solidFill>
              </a:rPr>
            </a:br>
            <a:r>
              <a:rPr lang="en-US" sz="1000" smtClean="0">
                <a:solidFill>
                  <a:srgbClr val="000000"/>
                </a:solidFill>
              </a:rPr>
              <a:t>(</a:t>
            </a:r>
            <a:fld id="{E2FC9C76-E1C6-4921-8F8B-37001F89C2B4}" type="datetime'0''''''.''8''%'''''''''''''''''''''''''''''''''">
              <a:rPr lang="en-US" sz="1000">
                <a:solidFill>
                  <a:srgbClr val="000000"/>
                </a:solidFill>
              </a:rPr>
              <a:pPr/>
              <a:t>0.8%</a:t>
            </a:fld>
            <a:r>
              <a:rPr lang="en-US" sz="1000" smtClean="0">
                <a:solidFill>
                  <a:srgbClr val="000000"/>
                </a:solidFill>
              </a:rPr>
              <a:t>)</a:t>
            </a:r>
            <a:endParaRPr lang="en-GB" sz="1000" dirty="0">
              <a:solidFill>
                <a:srgbClr val="000000"/>
              </a:solidFill>
              <a:sym typeface="Arial"/>
            </a:endParaRPr>
          </a:p>
        </p:txBody>
      </p:sp>
      <p:sp>
        <p:nvSpPr>
          <p:cNvPr id="75" name="Rectangle 74"/>
          <p:cNvSpPr/>
          <p:nvPr>
            <p:custDataLst>
              <p:tags r:id="rId35"/>
            </p:custDataLst>
          </p:nvPr>
        </p:nvSpPr>
        <p:spPr bwMode="auto">
          <a:xfrm flipV="1">
            <a:off x="5895975" y="4470400"/>
            <a:ext cx="152400" cy="1060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6C06564-9789-4223-B5C9-D9B841D523BA}" type="datetime'D''''em''e''nt''''''''i''''a'''''''''''' P''at''h''w''ay'''">
              <a:rPr lang="en-US" sz="1000">
                <a:solidFill>
                  <a:prstClr val="black"/>
                </a:solidFill>
                <a:cs typeface="Arial"/>
                <a:sym typeface="Arial"/>
              </a:rPr>
              <a:pPr algn="r">
                <a:spcBef>
                  <a:spcPct val="0"/>
                </a:spcBef>
                <a:spcAft>
                  <a:spcPct val="0"/>
                </a:spcAft>
              </a:pPr>
              <a:t>Dementia Pathway</a:t>
            </a:fld>
            <a:endParaRPr lang="en-GB" sz="1000" dirty="0">
              <a:solidFill>
                <a:prstClr val="black"/>
              </a:solidFill>
              <a:cs typeface="Arial"/>
              <a:sym typeface="Arial"/>
            </a:endParaRPr>
          </a:p>
        </p:txBody>
      </p:sp>
      <p:sp>
        <p:nvSpPr>
          <p:cNvPr id="81" name="Rectangle 80"/>
          <p:cNvSpPr/>
          <p:nvPr>
            <p:custDataLst>
              <p:tags r:id="rId36"/>
            </p:custDataLst>
          </p:nvPr>
        </p:nvSpPr>
        <p:spPr bwMode="gray">
          <a:xfrm>
            <a:off x="5765800" y="25558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BCD795D-B93D-4199-A239-61E1000BE6AF}" type="datetime'''''''''''''''''''-''''''''''£0''.''''''''''''''''4'''''' '">
              <a:rPr lang="en-US" sz="1000" smtClean="0">
                <a:solidFill>
                  <a:srgbClr val="000000"/>
                </a:solidFill>
              </a:rPr>
              <a:pPr algn="ctr">
                <a:spcBef>
                  <a:spcPct val="0"/>
                </a:spcBef>
                <a:spcAft>
                  <a:spcPct val="0"/>
                </a:spcAft>
              </a:pPr>
              <a:t>-£0.4 </a:t>
            </a:fld>
            <a:r>
              <a:rPr lang="en-US" sz="1000" smtClean="0">
                <a:solidFill>
                  <a:srgbClr val="000000"/>
                </a:solidFill>
              </a:rPr>
              <a:t/>
            </a:r>
            <a:br>
              <a:rPr lang="en-US" sz="1000" smtClean="0">
                <a:solidFill>
                  <a:srgbClr val="000000"/>
                </a:solidFill>
              </a:rPr>
            </a:br>
            <a:r>
              <a:rPr lang="en-US" sz="1000" smtClean="0">
                <a:solidFill>
                  <a:srgbClr val="000000"/>
                </a:solidFill>
              </a:rPr>
              <a:t>(</a:t>
            </a:r>
            <a:fld id="{CEC78522-1804-4044-A593-52788CF77C4F}" type="datetime'''''''''''''0''''''''.''''''''''9''''%'''''''">
              <a:rPr lang="en-US" sz="1000">
                <a:solidFill>
                  <a:srgbClr val="000000"/>
                </a:solidFill>
              </a:rPr>
              <a:pPr/>
              <a:t>0.9%</a:t>
            </a:fld>
            <a:r>
              <a:rPr lang="en-US" sz="1000" smtClean="0">
                <a:solidFill>
                  <a:srgbClr val="000000"/>
                </a:solidFill>
              </a:rPr>
              <a:t>)</a:t>
            </a:r>
            <a:endParaRPr lang="en-GB" sz="1000" dirty="0">
              <a:solidFill>
                <a:srgbClr val="000000"/>
              </a:solidFill>
              <a:sym typeface="Arial"/>
            </a:endParaRPr>
          </a:p>
        </p:txBody>
      </p:sp>
      <p:sp>
        <p:nvSpPr>
          <p:cNvPr id="53" name="Rectangle 52"/>
          <p:cNvSpPr/>
          <p:nvPr>
            <p:custDataLst>
              <p:tags r:id="rId37"/>
            </p:custDataLst>
          </p:nvPr>
        </p:nvSpPr>
        <p:spPr bwMode="auto">
          <a:xfrm flipV="1">
            <a:off x="5181600" y="4470400"/>
            <a:ext cx="152400" cy="12033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672419E-E478-4E03-A3E7-BB65F9D585C9}" type="datetime'Me''''''''n''''tal ''H''ealt''h ''(''R''''''''''A''''''ID'')'">
              <a:rPr lang="en-US" sz="1000">
                <a:solidFill>
                  <a:srgbClr val="000000"/>
                </a:solidFill>
                <a:cs typeface="Arial"/>
              </a:rPr>
              <a:pPr algn="r">
                <a:spcBef>
                  <a:spcPct val="0"/>
                </a:spcBef>
                <a:spcAft>
                  <a:spcPct val="0"/>
                </a:spcAft>
              </a:pPr>
              <a:t>Mental Health (RAID)</a:t>
            </a:fld>
            <a:endParaRPr lang="en-GB" sz="1000" dirty="0">
              <a:solidFill>
                <a:srgbClr val="000000"/>
              </a:solidFill>
              <a:cs typeface="Arial"/>
              <a:sym typeface="Arial"/>
            </a:endParaRPr>
          </a:p>
        </p:txBody>
      </p:sp>
      <p:sp>
        <p:nvSpPr>
          <p:cNvPr id="54" name="Rectangle 53"/>
          <p:cNvSpPr/>
          <p:nvPr>
            <p:custDataLst>
              <p:tags r:id="rId38"/>
            </p:custDataLst>
          </p:nvPr>
        </p:nvSpPr>
        <p:spPr bwMode="gray">
          <a:xfrm>
            <a:off x="5051425" y="248920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41CE684-9CA0-4877-ABFE-8BA9BEB7424F}" type="datetime'''''''-''''''''£''''''1''.''''''2 '''''''''''''''''''''''''">
              <a:rPr lang="en-US" sz="1000">
                <a:solidFill>
                  <a:srgbClr val="000000"/>
                </a:solidFill>
              </a:rPr>
              <a:pPr/>
              <a:t>-£1.2 </a:t>
            </a:fld>
            <a:r>
              <a:rPr lang="en-US" sz="1000" smtClean="0">
                <a:solidFill>
                  <a:srgbClr val="000000"/>
                </a:solidFill>
              </a:rPr>
              <a:t/>
            </a:r>
            <a:br>
              <a:rPr lang="en-US" sz="1000" smtClean="0">
                <a:solidFill>
                  <a:srgbClr val="000000"/>
                </a:solidFill>
              </a:rPr>
            </a:br>
            <a:r>
              <a:rPr lang="en-US" sz="1000" smtClean="0">
                <a:solidFill>
                  <a:srgbClr val="000000"/>
                </a:solidFill>
              </a:rPr>
              <a:t>(</a:t>
            </a:r>
            <a:fld id="{3D8CD0F0-A8FA-4367-BEEA-0D90438898C8}" type="datetime'''''''''''''''''2''''''''.''''''''''8''''''''%'">
              <a:rPr lang="en-US" sz="1000">
                <a:solidFill>
                  <a:srgbClr val="000000"/>
                </a:solidFill>
              </a:rPr>
              <a:pPr/>
              <a:t>2.8%</a:t>
            </a:fld>
            <a:r>
              <a:rPr lang="en-US" sz="1000" smtClean="0">
                <a:solidFill>
                  <a:srgbClr val="000000"/>
                </a:solidFill>
              </a:rPr>
              <a:t>)</a:t>
            </a:r>
            <a:endParaRPr lang="en-GB" sz="1000" dirty="0">
              <a:solidFill>
                <a:srgbClr val="000000"/>
              </a:solidFill>
              <a:sym typeface="Arial"/>
            </a:endParaRPr>
          </a:p>
        </p:txBody>
      </p:sp>
      <p:sp>
        <p:nvSpPr>
          <p:cNvPr id="55" name="Rectangle 54"/>
          <p:cNvSpPr/>
          <p:nvPr>
            <p:custDataLst>
              <p:tags r:id="rId39"/>
            </p:custDataLst>
          </p:nvPr>
        </p:nvSpPr>
        <p:spPr bwMode="auto">
          <a:xfrm flipV="1">
            <a:off x="4467225" y="4470400"/>
            <a:ext cx="152400" cy="1066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495704C-8BE8-4438-A581-6B34888BBE98}" type="datetime'''C''a''se'''''''''' ''M''''''an''''ag''''''''''e''''''men''t'">
              <a:rPr lang="en-US" sz="1000">
                <a:solidFill>
                  <a:prstClr val="black"/>
                </a:solidFill>
                <a:cs typeface="Arial"/>
                <a:sym typeface="Arial"/>
              </a:rPr>
              <a:pPr algn="r">
                <a:spcBef>
                  <a:spcPct val="0"/>
                </a:spcBef>
                <a:spcAft>
                  <a:spcPct val="0"/>
                </a:spcAft>
              </a:pPr>
              <a:t>Case Management</a:t>
            </a:fld>
            <a:endParaRPr lang="en-GB" sz="1000" dirty="0">
              <a:solidFill>
                <a:prstClr val="black"/>
              </a:solidFill>
              <a:cs typeface="Arial"/>
              <a:sym typeface="Arial"/>
            </a:endParaRPr>
          </a:p>
        </p:txBody>
      </p:sp>
      <p:sp>
        <p:nvSpPr>
          <p:cNvPr id="56" name="Rectangle 55"/>
          <p:cNvSpPr/>
          <p:nvPr>
            <p:custDataLst>
              <p:tags r:id="rId40"/>
            </p:custDataLst>
          </p:nvPr>
        </p:nvSpPr>
        <p:spPr bwMode="gray">
          <a:xfrm>
            <a:off x="4302125" y="2241550"/>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rgbClr val="0082B0"/>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AA1FDF3-1B93-4F00-AC7B-B55A82019665}" type="datetime'''''''-''''''''''''''''£''''''''''''''4.''''''''''''8'' '">
              <a:rPr lang="en-US" sz="1000">
                <a:solidFill>
                  <a:srgbClr val="000000"/>
                </a:solidFill>
              </a:rPr>
              <a:pPr/>
              <a:t>-£4.8 </a:t>
            </a:fld>
            <a:r>
              <a:rPr lang="en-US" sz="1000" smtClean="0">
                <a:solidFill>
                  <a:prstClr val="black"/>
                </a:solidFill>
              </a:rPr>
              <a:t/>
            </a:r>
            <a:br>
              <a:rPr lang="en-US" sz="1000" smtClean="0">
                <a:solidFill>
                  <a:prstClr val="black"/>
                </a:solidFill>
              </a:rPr>
            </a:br>
            <a:r>
              <a:rPr lang="en-US" sz="1000" smtClean="0">
                <a:solidFill>
                  <a:prstClr val="black"/>
                </a:solidFill>
              </a:rPr>
              <a:t>(</a:t>
            </a:r>
            <a:fld id="{6A1EC05A-4F67-4A96-97EC-D7D4A05877CD}" type="datetime'''''''''''''1''''1''''''''''''''''.''5%'''''''''''''''''">
              <a:rPr lang="en-US" sz="1000">
                <a:solidFill>
                  <a:srgbClr val="000000"/>
                </a:solidFill>
              </a:rPr>
              <a:pPr/>
              <a:t>11.5%</a:t>
            </a:fld>
            <a:r>
              <a:rPr lang="en-US" sz="1000" smtClean="0">
                <a:solidFill>
                  <a:prstClr val="black"/>
                </a:solidFill>
              </a:rPr>
              <a:t>)</a:t>
            </a:r>
            <a:endParaRPr lang="en-GB" sz="1000" dirty="0">
              <a:solidFill>
                <a:prstClr val="black"/>
              </a:solidFill>
              <a:sym typeface="Arial"/>
            </a:endParaRPr>
          </a:p>
        </p:txBody>
      </p:sp>
      <p:sp>
        <p:nvSpPr>
          <p:cNvPr id="57" name="Rectangle 56"/>
          <p:cNvSpPr/>
          <p:nvPr>
            <p:custDataLst>
              <p:tags r:id="rId41"/>
            </p:custDataLst>
          </p:nvPr>
        </p:nvSpPr>
        <p:spPr bwMode="auto">
          <a:xfrm flipV="1">
            <a:off x="3752850" y="4470400"/>
            <a:ext cx="152400" cy="534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EEB0F9A-9E79-4535-8175-F6B0CA50D57A}" type="datetime'T''e''''''''le-''''c''ar''''''''''e'''''''''''''">
              <a:rPr lang="en-US" sz="1000">
                <a:solidFill>
                  <a:prstClr val="black"/>
                </a:solidFill>
                <a:cs typeface="Arial"/>
              </a:rPr>
              <a:pPr algn="r">
                <a:spcBef>
                  <a:spcPct val="0"/>
                </a:spcBef>
                <a:spcAft>
                  <a:spcPct val="0"/>
                </a:spcAft>
              </a:pPr>
              <a:t>Tele-care</a:t>
            </a:fld>
            <a:endParaRPr lang="en-GB" sz="1000" dirty="0">
              <a:solidFill>
                <a:prstClr val="black"/>
              </a:solidFill>
              <a:cs typeface="Arial"/>
              <a:sym typeface="Arial"/>
            </a:endParaRPr>
          </a:p>
        </p:txBody>
      </p:sp>
      <p:sp>
        <p:nvSpPr>
          <p:cNvPr id="58" name="Rectangle 57"/>
          <p:cNvSpPr/>
          <p:nvPr>
            <p:custDataLst>
              <p:tags r:id="rId42"/>
            </p:custDataLst>
          </p:nvPr>
        </p:nvSpPr>
        <p:spPr bwMode="gray">
          <a:xfrm>
            <a:off x="3622675" y="222250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B4F8D03-E82F-4E0B-A228-5F825B5CC4C5}" type="datetime'''''''''''''''''''-''''''''''''£0''''''''.''4 '''''''">
              <a:rPr lang="en-US" sz="1000">
                <a:solidFill>
                  <a:srgbClr val="000000"/>
                </a:solidFill>
              </a:rPr>
              <a:pPr/>
              <a:t>-£0.4 </a:t>
            </a:fld>
            <a:r>
              <a:rPr lang="en-US" sz="1000" smtClean="0">
                <a:solidFill>
                  <a:prstClr val="black"/>
                </a:solidFill>
              </a:rPr>
              <a:t/>
            </a:r>
            <a:br>
              <a:rPr lang="en-US" sz="1000" smtClean="0">
                <a:solidFill>
                  <a:prstClr val="black"/>
                </a:solidFill>
              </a:rPr>
            </a:br>
            <a:r>
              <a:rPr lang="en-US" sz="1000" smtClean="0">
                <a:solidFill>
                  <a:prstClr val="black"/>
                </a:solidFill>
              </a:rPr>
              <a:t>(</a:t>
            </a:r>
            <a:fld id="{A3D35D22-2175-404D-91F0-539D44195A1C}" type="datetime'''1''''''''''''.''''''''''1''''''%'''''''''''''''''''''">
              <a:rPr lang="en-US" sz="1000">
                <a:solidFill>
                  <a:srgbClr val="000000"/>
                </a:solidFill>
              </a:rPr>
              <a:pPr/>
              <a:t>1.1%</a:t>
            </a:fld>
            <a:r>
              <a:rPr lang="en-US" sz="1000" smtClean="0">
                <a:solidFill>
                  <a:prstClr val="black"/>
                </a:solidFill>
              </a:rPr>
              <a:t>)</a:t>
            </a:r>
            <a:endParaRPr lang="en-GB" sz="1000" dirty="0">
              <a:solidFill>
                <a:prstClr val="black"/>
              </a:solidFill>
              <a:sym typeface="Arial"/>
            </a:endParaRPr>
          </a:p>
        </p:txBody>
      </p:sp>
      <p:sp>
        <p:nvSpPr>
          <p:cNvPr id="68" name="Rectangle 67"/>
          <p:cNvSpPr/>
          <p:nvPr>
            <p:custDataLst>
              <p:tags r:id="rId43"/>
            </p:custDataLst>
          </p:nvPr>
        </p:nvSpPr>
        <p:spPr bwMode="auto">
          <a:xfrm flipV="1">
            <a:off x="8048625" y="4470400"/>
            <a:ext cx="152400" cy="174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677971D-1305-43E0-BECF-137527E49C15}" type="datetime'2''01''8''/1''9 ''P''ost''''''-''in''t''ervention''s g''ap'">
              <a:rPr lang="en-US" sz="1000">
                <a:solidFill>
                  <a:srgbClr val="000000"/>
                </a:solidFill>
                <a:cs typeface="Arial"/>
              </a:rPr>
              <a:pPr/>
              <a:t>2018/19 Post-interventions gap</a:t>
            </a:fld>
            <a:endParaRPr lang="en-GB" sz="1000" dirty="0">
              <a:solidFill>
                <a:srgbClr val="000000"/>
              </a:solidFill>
              <a:cs typeface="Arial"/>
              <a:sym typeface="Arial"/>
            </a:endParaRPr>
          </a:p>
        </p:txBody>
      </p:sp>
      <p:sp>
        <p:nvSpPr>
          <p:cNvPr id="60" name="Rectangle 59"/>
          <p:cNvSpPr/>
          <p:nvPr>
            <p:custDataLst>
              <p:tags r:id="rId44"/>
            </p:custDataLst>
          </p:nvPr>
        </p:nvSpPr>
        <p:spPr bwMode="gray">
          <a:xfrm>
            <a:off x="2908300" y="2146300"/>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361D2A7-CA14-480D-AD96-9D04A3C6BEAF}" type="datetime'''''''''''''''''''''''-''''''''''£''''''''1''.''4'' '''">
              <a:rPr lang="en-US" sz="1000">
                <a:solidFill>
                  <a:srgbClr val="000000"/>
                </a:solidFill>
              </a:rPr>
              <a:pPr/>
              <a:t>-£1.4 </a:t>
            </a:fld>
            <a:r>
              <a:rPr lang="en-US" sz="1000" smtClean="0">
                <a:solidFill>
                  <a:prstClr val="black"/>
                </a:solidFill>
              </a:rPr>
              <a:t/>
            </a:r>
            <a:br>
              <a:rPr lang="en-US" sz="1000" smtClean="0">
                <a:solidFill>
                  <a:prstClr val="black"/>
                </a:solidFill>
              </a:rPr>
            </a:br>
            <a:r>
              <a:rPr lang="en-US" sz="1000" smtClean="0">
                <a:solidFill>
                  <a:prstClr val="black"/>
                </a:solidFill>
              </a:rPr>
              <a:t>(</a:t>
            </a:r>
            <a:fld id="{7B91406F-C94C-4868-8646-0AB7DFF56FD6}" type="datetime'''''''''''''''''3.''3%'''''''''''''''''''">
              <a:rPr lang="en-US" sz="1000">
                <a:solidFill>
                  <a:srgbClr val="000000"/>
                </a:solidFill>
              </a:rPr>
              <a:pPr/>
              <a:t>3.3%</a:t>
            </a:fld>
            <a:r>
              <a:rPr lang="en-US" sz="1000" smtClean="0">
                <a:solidFill>
                  <a:prstClr val="black"/>
                </a:solidFill>
              </a:rPr>
              <a:t>)</a:t>
            </a:r>
            <a:endParaRPr lang="en-GB" sz="1000" dirty="0">
              <a:solidFill>
                <a:prstClr val="black"/>
              </a:solidFill>
              <a:sym typeface="Arial"/>
            </a:endParaRPr>
          </a:p>
        </p:txBody>
      </p:sp>
      <p:sp>
        <p:nvSpPr>
          <p:cNvPr id="61" name="Rectangle 60"/>
          <p:cNvSpPr/>
          <p:nvPr>
            <p:custDataLst>
              <p:tags r:id="rId45"/>
            </p:custDataLst>
          </p:nvPr>
        </p:nvSpPr>
        <p:spPr bwMode="auto">
          <a:xfrm flipV="1">
            <a:off x="2319338" y="4470400"/>
            <a:ext cx="152400" cy="2033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7A09909-DA8B-4616-97E4-DFB08BD9435D}" type="datetime'Reducing V''''''a''r''i''a''bili''t''y in'''' Prima''ry Care'">
              <a:rPr lang="en-US" sz="1000">
                <a:solidFill>
                  <a:srgbClr val="000000"/>
                </a:solidFill>
                <a:cs typeface="Arial"/>
              </a:rPr>
              <a:pPr algn="r">
                <a:spcBef>
                  <a:spcPct val="0"/>
                </a:spcBef>
                <a:spcAft>
                  <a:spcPct val="0"/>
                </a:spcAft>
              </a:pPr>
              <a:t>Reducing Variability in Primary Care</a:t>
            </a:fld>
            <a:endParaRPr lang="en-GB" sz="1000" dirty="0">
              <a:solidFill>
                <a:srgbClr val="000000"/>
              </a:solidFill>
              <a:cs typeface="Arial"/>
              <a:sym typeface="Arial"/>
            </a:endParaRPr>
          </a:p>
        </p:txBody>
      </p:sp>
      <p:sp>
        <p:nvSpPr>
          <p:cNvPr id="62" name="Rectangle 61"/>
          <p:cNvSpPr/>
          <p:nvPr>
            <p:custDataLst>
              <p:tags r:id="rId46"/>
            </p:custDataLst>
          </p:nvPr>
        </p:nvSpPr>
        <p:spPr bwMode="gray">
          <a:xfrm>
            <a:off x="2154238" y="1870075"/>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EB64EB6-A274-4DAA-ACB3-29B2651E8F1A}" type="datetime'''''''''''-''''''''''''''''''£5''.''''''''''3'' '">
              <a:rPr lang="en-US" sz="1000">
                <a:solidFill>
                  <a:srgbClr val="000000"/>
                </a:solidFill>
              </a:rPr>
              <a:pPr/>
              <a:t>-£5.3 </a:t>
            </a:fld>
            <a:r>
              <a:rPr lang="en-US" sz="1000" smtClean="0">
                <a:solidFill>
                  <a:prstClr val="black"/>
                </a:solidFill>
              </a:rPr>
              <a:t/>
            </a:r>
            <a:br>
              <a:rPr lang="en-US" sz="1000" smtClean="0">
                <a:solidFill>
                  <a:prstClr val="black"/>
                </a:solidFill>
              </a:rPr>
            </a:br>
            <a:r>
              <a:rPr lang="en-US" sz="1000" smtClean="0">
                <a:solidFill>
                  <a:prstClr val="black"/>
                </a:solidFill>
              </a:rPr>
              <a:t>(</a:t>
            </a:r>
            <a:fld id="{E4F8DFD5-957A-4268-9519-DD266042D6C1}" type="datetime'''''''1''''''''2''''''''''.''8''''''''''''%'''''''''''''''''''">
              <a:rPr lang="en-US" sz="1000">
                <a:solidFill>
                  <a:srgbClr val="000000"/>
                </a:solidFill>
              </a:rPr>
              <a:pPr/>
              <a:t>12.8%</a:t>
            </a:fld>
            <a:r>
              <a:rPr lang="en-US" sz="1000" smtClean="0">
                <a:solidFill>
                  <a:prstClr val="black"/>
                </a:solidFill>
              </a:rPr>
              <a:t>)</a:t>
            </a:r>
            <a:endParaRPr lang="en-GB" sz="1000" dirty="0">
              <a:solidFill>
                <a:prstClr val="black"/>
              </a:solidFill>
              <a:sym typeface="Arial"/>
            </a:endParaRPr>
          </a:p>
        </p:txBody>
      </p:sp>
      <p:sp>
        <p:nvSpPr>
          <p:cNvPr id="63" name="Rectangle 62"/>
          <p:cNvSpPr/>
          <p:nvPr>
            <p:custDataLst>
              <p:tags r:id="rId47"/>
            </p:custDataLst>
          </p:nvPr>
        </p:nvSpPr>
        <p:spPr bwMode="auto">
          <a:xfrm flipV="1">
            <a:off x="1600200" y="4470400"/>
            <a:ext cx="152400" cy="879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50F601-1C0E-4920-AC07-E9C92BDA79C8}" type="datetime'''E''ar''''ly ''''''''''''''D''''iagn''o''''''s''''''is'''''''">
              <a:rPr lang="en-US" sz="1000">
                <a:solidFill>
                  <a:prstClr val="black"/>
                </a:solidFill>
                <a:cs typeface="Arial"/>
                <a:sym typeface="Arial"/>
              </a:rPr>
              <a:pPr algn="r">
                <a:spcBef>
                  <a:spcPct val="0"/>
                </a:spcBef>
                <a:spcAft>
                  <a:spcPct val="0"/>
                </a:spcAft>
              </a:pPr>
              <a:t>Early Diagnosis</a:t>
            </a:fld>
            <a:endParaRPr lang="en-GB" sz="1000" dirty="0">
              <a:solidFill>
                <a:prstClr val="black"/>
              </a:solidFill>
              <a:cs typeface="Arial"/>
              <a:sym typeface="Arial"/>
            </a:endParaRPr>
          </a:p>
        </p:txBody>
      </p:sp>
      <p:sp>
        <p:nvSpPr>
          <p:cNvPr id="64" name="Rectangle 63"/>
          <p:cNvSpPr/>
          <p:nvPr>
            <p:custDataLst>
              <p:tags r:id="rId48"/>
            </p:custDataLst>
          </p:nvPr>
        </p:nvSpPr>
        <p:spPr bwMode="gray">
          <a:xfrm>
            <a:off x="1470025" y="1831975"/>
            <a:ext cx="4143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D3C1CA2-BF5D-44D5-839D-3F73DD685417}" type="datetime'''''''''''''''''''-''£0''''''.''6'''''''''''''''''''' '">
              <a:rPr lang="en-US" sz="1000">
                <a:solidFill>
                  <a:srgbClr val="000000"/>
                </a:solidFill>
              </a:rPr>
              <a:pPr/>
              <a:t>-£0.6 </a:t>
            </a:fld>
            <a:r>
              <a:rPr lang="en-US" sz="1000" smtClean="0">
                <a:solidFill>
                  <a:srgbClr val="000000"/>
                </a:solidFill>
              </a:rPr>
              <a:t/>
            </a:r>
            <a:br>
              <a:rPr lang="en-US" sz="1000" smtClean="0">
                <a:solidFill>
                  <a:srgbClr val="000000"/>
                </a:solidFill>
              </a:rPr>
            </a:br>
            <a:r>
              <a:rPr lang="en-US" sz="1000" smtClean="0">
                <a:solidFill>
                  <a:srgbClr val="000000"/>
                </a:solidFill>
              </a:rPr>
              <a:t>(</a:t>
            </a:r>
            <a:fld id="{E102AB3F-9B60-4425-B6B5-BC6B7F7BCEF2}" type="datetime'''1''.4%'''">
              <a:rPr lang="en-US" sz="1000">
                <a:solidFill>
                  <a:srgbClr val="000000"/>
                </a:solidFill>
              </a:rPr>
              <a:pPr/>
              <a:t>1.4%</a:t>
            </a:fld>
            <a:r>
              <a:rPr lang="en-US" sz="1000" smtClean="0">
                <a:solidFill>
                  <a:srgbClr val="000000"/>
                </a:solidFill>
              </a:rPr>
              <a:t>)</a:t>
            </a:r>
            <a:endParaRPr lang="en-GB" sz="1000" dirty="0">
              <a:solidFill>
                <a:srgbClr val="000000"/>
              </a:solidFill>
              <a:sym typeface="+mn-lt"/>
            </a:endParaRPr>
          </a:p>
        </p:txBody>
      </p:sp>
      <p:sp>
        <p:nvSpPr>
          <p:cNvPr id="59" name="Rectangle 58"/>
          <p:cNvSpPr/>
          <p:nvPr>
            <p:custDataLst>
              <p:tags r:id="rId49"/>
            </p:custDataLst>
          </p:nvPr>
        </p:nvSpPr>
        <p:spPr bwMode="auto">
          <a:xfrm flipV="1">
            <a:off x="3038475" y="4470400"/>
            <a:ext cx="152400" cy="1527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1A306C-0763-409C-A772-582DEAF86F5B}" type="datetime'Pa''ti''ent''''''-Car''er'' ''''''''C''om''mu''nit''''''ies'''">
              <a:rPr lang="en-US" sz="1000">
                <a:solidFill>
                  <a:prstClr val="black"/>
                </a:solidFill>
                <a:cs typeface="Arial"/>
                <a:sym typeface="Arial"/>
              </a:rPr>
              <a:pPr algn="r">
                <a:spcBef>
                  <a:spcPct val="0"/>
                </a:spcBef>
                <a:spcAft>
                  <a:spcPct val="0"/>
                </a:spcAft>
              </a:pPr>
              <a:t>Patient-Carer Communities</a:t>
            </a:fld>
            <a:endParaRPr lang="en-GB" sz="1000" dirty="0">
              <a:solidFill>
                <a:prstClr val="black"/>
              </a:solidFill>
              <a:cs typeface="Arial"/>
              <a:sym typeface="Arial"/>
            </a:endParaRPr>
          </a:p>
        </p:txBody>
      </p:sp>
      <p:sp>
        <p:nvSpPr>
          <p:cNvPr id="66" name="Rectangle 65"/>
          <p:cNvSpPr/>
          <p:nvPr>
            <p:custDataLst>
              <p:tags r:id="rId50"/>
            </p:custDataLst>
          </p:nvPr>
        </p:nvSpPr>
        <p:spPr bwMode="gray">
          <a:xfrm>
            <a:off x="685800" y="1831975"/>
            <a:ext cx="5540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752F87D-92DD-4D0E-8D7E-A776D728B0EB}" type="datetime''''''''''''''' ''''£''4''''''''''''''''''''''1''''''.5'''''' '">
              <a:rPr lang="en-US" sz="1000">
                <a:solidFill>
                  <a:srgbClr val="000000"/>
                </a:solidFill>
              </a:rPr>
              <a:pPr/>
              <a:t> £41.5 </a:t>
            </a:fld>
            <a:r>
              <a:rPr lang="en-US" sz="1000" dirty="0" smtClean="0">
                <a:solidFill>
                  <a:srgbClr val="000000"/>
                </a:solidFill>
              </a:rPr>
              <a:t/>
            </a:r>
            <a:br>
              <a:rPr lang="en-US" sz="1000" dirty="0" smtClean="0">
                <a:solidFill>
                  <a:srgbClr val="000000"/>
                </a:solidFill>
              </a:rPr>
            </a:br>
            <a:r>
              <a:rPr lang="en-US" sz="1000" dirty="0" smtClean="0">
                <a:solidFill>
                  <a:srgbClr val="000000"/>
                </a:solidFill>
              </a:rPr>
              <a:t>(</a:t>
            </a:r>
            <a:fld id="{B3B84E74-5860-45B6-B130-A3AA1B6436D3}" type="datetime'''''1''''''''''''0''''0''''''.''0''''%'''''''''''''">
              <a:rPr lang="en-US" sz="1000" smtClean="0">
                <a:solidFill>
                  <a:srgbClr val="000000"/>
                </a:solidFill>
              </a:rPr>
              <a:pPr algn="ctr">
                <a:spcBef>
                  <a:spcPct val="0"/>
                </a:spcBef>
                <a:spcAft>
                  <a:spcPct val="0"/>
                </a:spcAft>
              </a:pPr>
              <a:t>100.0%</a:t>
            </a:fld>
            <a:r>
              <a:rPr lang="en-US" sz="1000" dirty="0" smtClean="0">
                <a:solidFill>
                  <a:srgbClr val="000000"/>
                </a:solidFill>
              </a:rPr>
              <a:t>)</a:t>
            </a:r>
            <a:endParaRPr lang="en-GB" sz="1000" dirty="0">
              <a:solidFill>
                <a:srgbClr val="000000"/>
              </a:solidFill>
              <a:sym typeface="+mn-lt"/>
            </a:endParaRPr>
          </a:p>
        </p:txBody>
      </p:sp>
      <p:sp>
        <p:nvSpPr>
          <p:cNvPr id="27" name="Rectangle 26"/>
          <p:cNvSpPr/>
          <p:nvPr>
            <p:custDataLst>
              <p:tags r:id="rId51"/>
            </p:custDataLst>
          </p:nvPr>
        </p:nvSpPr>
        <p:spPr bwMode="gray">
          <a:xfrm>
            <a:off x="7883525" y="2498725"/>
            <a:ext cx="484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72E5862-37B7-48C8-988D-E9FC97B57FC6}" type="datetime' £2''''''''8''''''''''''''''''''''''''''''''''.8'''''''' '''''">
              <a:rPr lang="en-US" sz="1000">
                <a:solidFill>
                  <a:schemeClr val="tx1"/>
                </a:solidFill>
                <a:latin typeface="Arial"/>
                <a:sym typeface="Arial"/>
              </a:rPr>
              <a:pPr algn="ctr">
                <a:spcBef>
                  <a:spcPct val="0"/>
                </a:spcBef>
                <a:spcAft>
                  <a:spcPct val="0"/>
                </a:spcAft>
              </a:pPr>
              <a:t> £28.8 </a:t>
            </a:fld>
            <a:r>
              <a:rPr lang="en-US" sz="1000" smtClean="0">
                <a:solidFill>
                  <a:schemeClr val="tx1"/>
                </a:solidFill>
                <a:latin typeface="Arial"/>
                <a:sym typeface="Arial"/>
              </a:rPr>
              <a:t/>
            </a:r>
            <a:br>
              <a:rPr lang="en-US" sz="1000" smtClean="0">
                <a:solidFill>
                  <a:schemeClr val="tx1"/>
                </a:solidFill>
                <a:latin typeface="Arial"/>
                <a:sym typeface="Arial"/>
              </a:rPr>
            </a:br>
            <a:r>
              <a:rPr lang="en-US" sz="1000" smtClean="0">
                <a:solidFill>
                  <a:schemeClr val="tx1"/>
                </a:solidFill>
                <a:latin typeface="Arial"/>
                <a:sym typeface="Arial"/>
              </a:rPr>
              <a:t>(</a:t>
            </a:r>
            <a:fld id="{FA3C009B-D4A5-4F5F-80C3-9B64B1796A6E}" type="datetime'''''69''''''''''.''''''5''''''''''''''%'''''''''''''''''">
              <a:rPr lang="en-US" sz="1000" smtClean="0">
                <a:solidFill>
                  <a:schemeClr val="tx1"/>
                </a:solidFill>
                <a:latin typeface="Arial"/>
                <a:sym typeface="Arial"/>
              </a:rPr>
              <a:pPr algn="ctr">
                <a:spcBef>
                  <a:spcPct val="0"/>
                </a:spcBef>
                <a:spcAft>
                  <a:spcPct val="0"/>
                </a:spcAft>
              </a:pPr>
              <a:t>69.5%</a:t>
            </a:fld>
            <a:r>
              <a:rPr lang="en-GB" sz="1000" smtClean="0">
                <a:solidFill>
                  <a:schemeClr val="tx1"/>
                </a:solidFill>
                <a:latin typeface="Arial"/>
                <a:sym typeface="Arial"/>
              </a:rPr>
              <a:t>)</a:t>
            </a:r>
            <a:endParaRPr lang="en-GB" sz="1000">
              <a:solidFill>
                <a:schemeClr val="tx1"/>
              </a:solidFill>
              <a:latin typeface="Arial"/>
              <a:sym typeface="Arial"/>
            </a:endParaRPr>
          </a:p>
        </p:txBody>
      </p:sp>
      <p:sp>
        <p:nvSpPr>
          <p:cNvPr id="9" name="Rectangle 8"/>
          <p:cNvSpPr/>
          <p:nvPr>
            <p:custDataLst>
              <p:tags r:id="rId52"/>
            </p:custDataLst>
          </p:nvPr>
        </p:nvSpPr>
        <p:spPr bwMode="auto">
          <a:xfrm flipV="1">
            <a:off x="7334250" y="4470400"/>
            <a:ext cx="152400" cy="4429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E5879DA-82CD-45AD-B965-3AB0969F242E}" type="datetime'''''O''v''''''''''''e''''r''l''''''''''a''''''''''''p'''''''">
              <a:rPr lang="en-US" sz="1000">
                <a:solidFill>
                  <a:prstClr val="black"/>
                </a:solidFill>
                <a:cs typeface="Arial"/>
                <a:sym typeface="Arial"/>
              </a:rPr>
              <a:pPr algn="r">
                <a:spcBef>
                  <a:spcPct val="0"/>
                </a:spcBef>
                <a:spcAft>
                  <a:spcPct val="0"/>
                </a:spcAft>
              </a:pPr>
              <a:t>Overlap</a:t>
            </a:fld>
            <a:endParaRPr lang="en-GB" sz="1000" dirty="0">
              <a:solidFill>
                <a:prstClr val="black"/>
              </a:solidFill>
              <a:cs typeface="Arial"/>
              <a:sym typeface="Arial"/>
            </a:endParaRPr>
          </a:p>
        </p:txBody>
      </p:sp>
      <p:sp>
        <p:nvSpPr>
          <p:cNvPr id="67" name="Rectangle 66"/>
          <p:cNvSpPr/>
          <p:nvPr>
            <p:custDataLst>
              <p:tags r:id="rId53"/>
            </p:custDataLst>
          </p:nvPr>
        </p:nvSpPr>
        <p:spPr bwMode="gray">
          <a:xfrm>
            <a:off x="7181850" y="2498725"/>
            <a:ext cx="4572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E3C72D9-5829-4901-9361-C400738AFE87}" type="datetime''' ''''''''£''''1''''''''.''''''''''''''6'''''''' '''''''">
              <a:rPr lang="en-US" sz="1000">
                <a:solidFill>
                  <a:srgbClr val="000000"/>
                </a:solidFill>
              </a:rPr>
              <a:pPr/>
              <a:t> £1.6 </a:t>
            </a:fld>
            <a:r>
              <a:rPr lang="en-US" sz="1000" smtClean="0">
                <a:solidFill>
                  <a:srgbClr val="000000"/>
                </a:solidFill>
              </a:rPr>
              <a:t/>
            </a:r>
            <a:br>
              <a:rPr lang="en-US" sz="1000" smtClean="0">
                <a:solidFill>
                  <a:srgbClr val="000000"/>
                </a:solidFill>
              </a:rPr>
            </a:br>
            <a:r>
              <a:rPr lang="en-US" sz="1000" smtClean="0">
                <a:solidFill>
                  <a:srgbClr val="000000"/>
                </a:solidFill>
              </a:rPr>
              <a:t>(</a:t>
            </a:r>
            <a:fld id="{FE012B1B-1DB9-4A95-A61B-4ABCF19ACF16}" type="datetime'''''''''-''''3''.''9''''''''''''''''%'''''''''''''''''''">
              <a:rPr lang="en-US" sz="1000">
                <a:solidFill>
                  <a:srgbClr val="000000"/>
                </a:solidFill>
              </a:rPr>
              <a:pPr/>
              <a:t>-3.9%</a:t>
            </a:fld>
            <a:r>
              <a:rPr lang="en-US" sz="1000" smtClean="0">
                <a:solidFill>
                  <a:srgbClr val="000000"/>
                </a:solidFill>
              </a:rPr>
              <a:t>)</a:t>
            </a:r>
            <a:endParaRPr lang="en-GB" sz="1000" dirty="0">
              <a:solidFill>
                <a:srgbClr val="000000"/>
              </a:solidFill>
              <a:sym typeface="Arial"/>
            </a:endParaRPr>
          </a:p>
        </p:txBody>
      </p:sp>
      <p:sp>
        <p:nvSpPr>
          <p:cNvPr id="76" name="Rectangle 75"/>
          <p:cNvSpPr/>
          <p:nvPr>
            <p:custDataLst>
              <p:tags r:id="rId54"/>
            </p:custDataLst>
          </p:nvPr>
        </p:nvSpPr>
        <p:spPr bwMode="auto">
          <a:xfrm flipV="1">
            <a:off x="6615113" y="4470400"/>
            <a:ext cx="152400" cy="815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C996938-A849-44D1-9534-FBC71B294A99}" type="datetime'''P''''a''l''li''at''i''''''ve C''''''''ar''''''e'''''''''">
              <a:rPr lang="en-US" sz="1000">
                <a:solidFill>
                  <a:prstClr val="black"/>
                </a:solidFill>
                <a:cs typeface="Arial"/>
                <a:sym typeface="Arial"/>
              </a:rPr>
              <a:pPr algn="r">
                <a:spcBef>
                  <a:spcPct val="0"/>
                </a:spcBef>
                <a:spcAft>
                  <a:spcPct val="0"/>
                </a:spcAft>
              </a:pPr>
              <a:t>Palliative Care</a:t>
            </a:fld>
            <a:endParaRPr lang="en-GB" sz="1000" dirty="0">
              <a:solidFill>
                <a:prstClr val="black"/>
              </a:solidFill>
              <a:cs typeface="Arial"/>
              <a:sym typeface="Arial"/>
            </a:endParaRPr>
          </a:p>
        </p:txBody>
      </p:sp>
      <p:sp>
        <p:nvSpPr>
          <p:cNvPr id="65" name="Rectangle 64"/>
          <p:cNvSpPr/>
          <p:nvPr>
            <p:custDataLst>
              <p:tags r:id="rId55"/>
            </p:custDataLst>
          </p:nvPr>
        </p:nvSpPr>
        <p:spPr bwMode="auto">
          <a:xfrm flipV="1">
            <a:off x="885825" y="4470400"/>
            <a:ext cx="152400" cy="1870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8D6A4AA-6847-487A-A0EF-4C1B271DDB68}" type="datetime'Do Nothing ''201''''8''/''19 ''base''''''li''n''e g''a''''p'">
              <a:rPr lang="en-US" sz="1000">
                <a:solidFill>
                  <a:srgbClr val="000000"/>
                </a:solidFill>
              </a:rPr>
              <a:pPr algn="r">
                <a:spcBef>
                  <a:spcPct val="0"/>
                </a:spcBef>
                <a:spcAft>
                  <a:spcPct val="0"/>
                </a:spcAft>
              </a:pPr>
              <a:t>Do Nothing 2018/19 baseline gap</a:t>
            </a:fld>
            <a:endParaRPr lang="en-GB" sz="1000" dirty="0">
              <a:solidFill>
                <a:srgbClr val="000000"/>
              </a:solidFill>
              <a:sym typeface="+mn-lt"/>
            </a:endParaRPr>
          </a:p>
        </p:txBody>
      </p:sp>
      <p:pic>
        <p:nvPicPr>
          <p:cNvPr id="86" name="Picture 6" descr="\\Cagmasrv1\sso$\Gestion_Deloitte\Global_Brand\- Templates\Icons\Iconography Deloitte\Icon_Laptop_DarkGreen.png"/>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3657763" y="3620737"/>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jsauvageau\Desktop\5.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821697" y="3593808"/>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C:\Users\jsauvageau\Desktop\2.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534066" y="3661827"/>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6" descr="C:\Users\davichapman\Documents\Research Services\Icons Color Library\Icon_People_group_MBlue.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2972382" y="3642625"/>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1" descr="C:\Users\davichapman\Documents\Research Services\Icons Color Library\Icon_Capsule_DGray.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2241577" y="3630960"/>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2" descr="C:\Users\jsauvageau\Desktop\4.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415118" y="366907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7" descr="\\Cagmasrv1\sso$\Gestion_Deloitte\Global_Brand\- Templates\Icons\Iconography Deloitte\Icon_Stethoscope_Green.png"/>
          <p:cNvPicPr>
            <a:picLocks noChangeAspect="1" noChangeArrowheads="1"/>
          </p:cNvPicPr>
          <p:nvPr/>
        </p:nvPicPr>
        <p:blipFill>
          <a:blip r:embed="rId68" cstate="print">
            <a:duotone>
              <a:prstClr val="black"/>
              <a:schemeClr val="accent2">
                <a:tint val="45000"/>
                <a:satMod val="400000"/>
              </a:schemeClr>
            </a:duotone>
            <a:extLst>
              <a:ext uri="{BEBA8EAE-BF5A-486C-A8C5-ECC9F3942E4B}">
                <a14:imgProps xmlns:a14="http://schemas.microsoft.com/office/drawing/2010/main">
                  <a14:imgLayer r:embed="rId6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08507" y="3607545"/>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8" descr="C:\Users\jsauvageau\Desktop\3.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117555" y="3647434"/>
            <a:ext cx="336377" cy="302796"/>
          </a:xfrm>
          <a:prstGeom prst="rect">
            <a:avLst/>
          </a:prstGeom>
          <a:noFill/>
          <a:extLst>
            <a:ext uri="{909E8E84-426E-40DD-AFC4-6F175D3DCCD1}">
              <a14:hiddenFill xmlns:a14="http://schemas.microsoft.com/office/drawing/2010/main">
                <a:solidFill>
                  <a:srgbClr val="FFFFFF"/>
                </a:solidFill>
              </a14:hiddenFill>
            </a:ext>
          </a:extLst>
        </p:spPr>
      </p:pic>
      <p:sp>
        <p:nvSpPr>
          <p:cNvPr id="89" name="Action Button: Forward or Next 88">
            <a:hlinkClick r:id="" action="ppaction://hlinkshowjump?jump=nextslide" highlightClick="1"/>
          </p:cNvPr>
          <p:cNvSpPr/>
          <p:nvPr/>
        </p:nvSpPr>
        <p:spPr>
          <a:xfrm>
            <a:off x="7837488" y="1662112"/>
            <a:ext cx="1030085" cy="5595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2 of 3</a:t>
            </a:r>
            <a:endParaRPr lang="en-GB" sz="1400" b="1" dirty="0">
              <a:latin typeface="Arial" pitchFamily="34" charset="0"/>
              <a:cs typeface="Arial" pitchFamily="34" charset="0"/>
            </a:endParaRPr>
          </a:p>
        </p:txBody>
      </p:sp>
      <p:sp>
        <p:nvSpPr>
          <p:cNvPr id="92" name="Action Button: Return 91">
            <a:hlinkClick r:id="rId71" action="ppaction://hlinksldjump" highlightClick="1"/>
          </p:cNvPr>
          <p:cNvSpPr/>
          <p:nvPr/>
        </p:nvSpPr>
        <p:spPr>
          <a:xfrm>
            <a:off x="8215952" y="6381891"/>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itle 1"/>
          <p:cNvSpPr txBox="1">
            <a:spLocks/>
          </p:cNvSpPr>
          <p:nvPr/>
        </p:nvSpPr>
        <p:spPr>
          <a:xfrm>
            <a:off x="7093128" y="1662112"/>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HIIs</a:t>
            </a:r>
            <a:endParaRPr lang="en-GB" sz="1200" b="1" dirty="0">
              <a:solidFill>
                <a:prstClr val="white"/>
              </a:solidFill>
            </a:endParaRPr>
          </a:p>
        </p:txBody>
      </p:sp>
      <p:sp>
        <p:nvSpPr>
          <p:cNvPr id="94" name="TextBox 93"/>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grpSp>
        <p:nvGrpSpPr>
          <p:cNvPr id="95" name="Group 94"/>
          <p:cNvGrpSpPr/>
          <p:nvPr/>
        </p:nvGrpSpPr>
        <p:grpSpPr>
          <a:xfrm>
            <a:off x="5396550" y="589398"/>
            <a:ext cx="1649099" cy="295491"/>
            <a:chOff x="5970266" y="579280"/>
            <a:chExt cx="1649099" cy="295491"/>
          </a:xfrm>
        </p:grpSpPr>
        <p:sp>
          <p:nvSpPr>
            <p:cNvPr id="96" name="TextBox 95"/>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97" name="Picture 37" descr="\\Cagmasrv1\sso$\Gestion_Deloitte\Global_Brand\- Templates\Icons\Iconography Deloitte\Icon_House_LGreen.png"/>
            <p:cNvPicPr>
              <a:picLocks noChangeAspect="1" noChangeArrowheads="1"/>
            </p:cNvPicPr>
            <p:nvPr/>
          </p:nvPicPr>
          <p:blipFill>
            <a:blip r:embed="rId72"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Rectangular Callout 78"/>
          <p:cNvSpPr/>
          <p:nvPr/>
        </p:nvSpPr>
        <p:spPr>
          <a:xfrm>
            <a:off x="4521653" y="1676805"/>
            <a:ext cx="2500993" cy="386540"/>
          </a:xfrm>
          <a:prstGeom prst="wedgeRectCallout">
            <a:avLst>
              <a:gd name="adj1" fmla="val 81302"/>
              <a:gd name="adj2" fmla="val 1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prstClr val="white"/>
                </a:solidFill>
              </a:rPr>
              <a:t>Remaining gap to be filled through EAIs and international case studies</a:t>
            </a:r>
            <a:endParaRPr lang="en-GB" sz="1050" dirty="0">
              <a:solidFill>
                <a:prstClr val="white"/>
              </a:solidFill>
            </a:endParaRPr>
          </a:p>
        </p:txBody>
      </p:sp>
    </p:spTree>
    <p:extLst>
      <p:ext uri="{BB962C8B-B14F-4D97-AF65-F5344CB8AC3E}">
        <p14:creationId xmlns:p14="http://schemas.microsoft.com/office/powerpoint/2010/main" val="220754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questions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3</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3080693864"/>
              </p:ext>
            </p:extLst>
          </p:nvPr>
        </p:nvGraphicFramePr>
        <p:xfrm>
          <a:off x="358775" y="1588636"/>
          <a:ext cx="8208912" cy="3015335"/>
        </p:xfrm>
        <a:graphic>
          <a:graphicData uri="http://schemas.openxmlformats.org/drawingml/2006/table">
            <a:tbl>
              <a:tblPr firstRow="1" bandRow="1">
                <a:tableStyleId>{5C22544A-7EE6-4342-B048-85BDC9FD1C3A}</a:tableStyleId>
              </a:tblPr>
              <a:tblGrid>
                <a:gridCol w="396882"/>
                <a:gridCol w="349383"/>
                <a:gridCol w="7462647"/>
              </a:tblGrid>
              <a:tr h="603067">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What is Any town health system and how does it relate to a call to action?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What interventions are included in the report?</a:t>
                      </a:r>
                      <a:endParaRPr lang="en-US" sz="12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What are the three scenario CCGs and how do they differ?</a:t>
                      </a:r>
                      <a:endParaRPr lang="en-GB" sz="1200" b="0" i="1" dirty="0" smtClean="0">
                        <a:solidFill>
                          <a:prstClr val="black"/>
                        </a:solidFill>
                        <a:cs typeface="Arial"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What will the results look like?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3067">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How do I get started?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4" name="Group 13"/>
          <p:cNvGrpSpPr/>
          <p:nvPr/>
        </p:nvGrpSpPr>
        <p:grpSpPr>
          <a:xfrm>
            <a:off x="5299267" y="3426413"/>
            <a:ext cx="3153680" cy="2665290"/>
            <a:chOff x="358776" y="1863167"/>
            <a:chExt cx="3739229" cy="3934327"/>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6" y="1863167"/>
              <a:ext cx="2064746" cy="29226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54" y="2886756"/>
              <a:ext cx="2060551" cy="29107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515804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78739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06" name="think-cell Slide" r:id="rId99" imgW="270" imgH="270" progId="TCLayout.ActiveDocument.1">
                  <p:embed/>
                </p:oleObj>
              </mc:Choice>
              <mc:Fallback>
                <p:oleObj name="think-cell Slide" r:id="rId99" imgW="270" imgH="270" progId="TCLayout.ActiveDocument.1">
                  <p:embed/>
                  <p:pic>
                    <p:nvPicPr>
                      <p:cNvPr id="0" name=""/>
                      <p:cNvPicPr/>
                      <p:nvPr/>
                    </p:nvPicPr>
                    <p:blipFill>
                      <a:blip r:embed="rId10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Financial bridge of 2018/19</a:t>
            </a:r>
            <a:r>
              <a:rPr lang="en-GB" sz="2000" dirty="0"/>
              <a:t> </a:t>
            </a:r>
            <a:r>
              <a:rPr lang="en-GB" sz="2000" dirty="0" smtClean="0"/>
              <a:t>(2/3)</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30</a:t>
            </a:fld>
            <a:endParaRPr lang="en-GB" dirty="0">
              <a:solidFill>
                <a:prstClr val="black"/>
              </a:solidFill>
            </a:endParaRPr>
          </a:p>
        </p:txBody>
      </p:sp>
      <p:sp>
        <p:nvSpPr>
          <p:cNvPr id="7" name="Rectangle 6"/>
          <p:cNvSpPr/>
          <p:nvPr/>
        </p:nvSpPr>
        <p:spPr>
          <a:xfrm>
            <a:off x="358775" y="989437"/>
            <a:ext cx="7346951" cy="461665"/>
          </a:xfrm>
          <a:prstGeom prst="rect">
            <a:avLst/>
          </a:prstGeom>
        </p:spPr>
        <p:txBody>
          <a:bodyPr wrap="square">
            <a:spAutoFit/>
          </a:bodyPr>
          <a:lstStyle/>
          <a:p>
            <a:pPr marL="0" lvl="1" indent="0">
              <a:lnSpc>
                <a:spcPct val="100000"/>
              </a:lnSpc>
              <a:spcBef>
                <a:spcPts val="0"/>
              </a:spcBef>
              <a:buNone/>
            </a:pPr>
            <a:r>
              <a:rPr lang="en-GB" sz="1200" dirty="0">
                <a:solidFill>
                  <a:prstClr val="black"/>
                </a:solidFill>
              </a:rPr>
              <a:t>After accounting for the on-going costs of implementing the EAIs, the estimated net savings are an additional </a:t>
            </a:r>
            <a:r>
              <a:rPr lang="en-GB" sz="1200" dirty="0"/>
              <a:t>£11.2 m. This implies that the HIIs and the EAIs together reduce the gap by c.58%.*</a:t>
            </a:r>
          </a:p>
        </p:txBody>
      </p:sp>
      <p:cxnSp>
        <p:nvCxnSpPr>
          <p:cNvPr id="224" name="Straight Connector 223"/>
          <p:cNvCxnSpPr/>
          <p:nvPr>
            <p:custDataLst>
              <p:tags r:id="rId4"/>
            </p:custDataLst>
          </p:nvPr>
        </p:nvCxnSpPr>
        <p:spPr bwMode="auto">
          <a:xfrm>
            <a:off x="8010525" y="39433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bwMode="auto">
          <a:xfrm>
            <a:off x="7620000" y="30670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custDataLst>
              <p:tags r:id="rId6"/>
            </p:custDataLst>
          </p:nvPr>
        </p:nvCxnSpPr>
        <p:spPr bwMode="auto">
          <a:xfrm>
            <a:off x="7229475" y="30670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7"/>
            </p:custDataLst>
          </p:nvPr>
        </p:nvCxnSpPr>
        <p:spPr bwMode="auto">
          <a:xfrm>
            <a:off x="6838950" y="292417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8"/>
            </p:custDataLst>
          </p:nvPr>
        </p:nvCxnSpPr>
        <p:spPr bwMode="auto">
          <a:xfrm>
            <a:off x="3314700" y="2781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9"/>
            </p:custDataLst>
          </p:nvPr>
        </p:nvCxnSpPr>
        <p:spPr bwMode="auto">
          <a:xfrm>
            <a:off x="6438900" y="29432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0"/>
            </p:custDataLst>
          </p:nvPr>
        </p:nvCxnSpPr>
        <p:spPr bwMode="auto">
          <a:xfrm>
            <a:off x="962025" y="18002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1"/>
            </p:custDataLst>
          </p:nvPr>
        </p:nvCxnSpPr>
        <p:spPr bwMode="auto">
          <a:xfrm>
            <a:off x="6048375" y="29337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custDataLst>
              <p:tags r:id="rId12"/>
            </p:custDataLst>
          </p:nvPr>
        </p:nvCxnSpPr>
        <p:spPr bwMode="auto">
          <a:xfrm>
            <a:off x="4876800" y="29146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13"/>
            </p:custDataLst>
          </p:nvPr>
        </p:nvCxnSpPr>
        <p:spPr bwMode="auto">
          <a:xfrm>
            <a:off x="5657850" y="29146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4"/>
            </p:custDataLst>
          </p:nvPr>
        </p:nvCxnSpPr>
        <p:spPr bwMode="auto">
          <a:xfrm>
            <a:off x="8401050" y="39433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custDataLst>
              <p:tags r:id="rId15"/>
            </p:custDataLst>
          </p:nvPr>
        </p:nvCxnSpPr>
        <p:spPr bwMode="auto">
          <a:xfrm>
            <a:off x="5267325" y="29146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6"/>
            </p:custDataLst>
          </p:nvPr>
        </p:nvCxnSpPr>
        <p:spPr bwMode="auto">
          <a:xfrm>
            <a:off x="1352550" y="2400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7"/>
            </p:custDataLst>
          </p:nvPr>
        </p:nvCxnSpPr>
        <p:spPr bwMode="auto">
          <a:xfrm>
            <a:off x="1743075" y="2400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8"/>
            </p:custDataLst>
          </p:nvPr>
        </p:nvCxnSpPr>
        <p:spPr bwMode="auto">
          <a:xfrm>
            <a:off x="2133600" y="24003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9"/>
            </p:custDataLst>
          </p:nvPr>
        </p:nvCxnSpPr>
        <p:spPr bwMode="auto">
          <a:xfrm>
            <a:off x="2524125" y="245745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20"/>
            </p:custDataLst>
          </p:nvPr>
        </p:nvCxnSpPr>
        <p:spPr bwMode="auto">
          <a:xfrm>
            <a:off x="2924175" y="24860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21"/>
            </p:custDataLst>
          </p:nvPr>
        </p:nvCxnSpPr>
        <p:spPr bwMode="auto">
          <a:xfrm>
            <a:off x="3705225" y="2867025"/>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22"/>
            </p:custDataLst>
          </p:nvPr>
        </p:nvCxnSpPr>
        <p:spPr bwMode="auto">
          <a:xfrm>
            <a:off x="4095750" y="28956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3"/>
            </p:custDataLst>
          </p:nvPr>
        </p:nvCxnSpPr>
        <p:spPr bwMode="auto">
          <a:xfrm>
            <a:off x="4486275" y="2895600"/>
            <a:ext cx="1714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custDataLst>
              <p:tags r:id="rId24"/>
            </p:custDataLst>
          </p:nvPr>
        </p:nvSpPr>
        <p:spPr bwMode="auto">
          <a:xfrm>
            <a:off x="8181975" y="3940175"/>
            <a:ext cx="219075" cy="6350"/>
          </a:xfrm>
          <a:prstGeom prst="rect">
            <a:avLst/>
          </a:prstGeom>
          <a:pattFill prst="ltDnDiag">
            <a:fgClr>
              <a:srgbClr val="000000"/>
            </a:fgClr>
            <a:bgClr>
              <a:srgbClr val="FFFFFF"/>
            </a:bgClr>
          </a:patt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p:cNvSpPr/>
          <p:nvPr>
            <p:custDataLst>
              <p:tags r:id="rId25"/>
            </p:custDataLst>
          </p:nvPr>
        </p:nvSpPr>
        <p:spPr bwMode="auto">
          <a:xfrm>
            <a:off x="6219825" y="2933700"/>
            <a:ext cx="219075" cy="9525"/>
          </a:xfrm>
          <a:prstGeom prst="rect">
            <a:avLst/>
          </a:prstGeom>
          <a:solidFill>
            <a:srgbClr val="B5E1E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custDataLst>
              <p:tags r:id="rId26"/>
            </p:custDataLst>
          </p:nvPr>
        </p:nvSpPr>
        <p:spPr bwMode="auto">
          <a:xfrm>
            <a:off x="5438775" y="2911475"/>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p:cNvSpPr/>
          <p:nvPr>
            <p:custDataLst>
              <p:tags r:id="rId27"/>
            </p:custDataLst>
          </p:nvPr>
        </p:nvSpPr>
        <p:spPr bwMode="auto">
          <a:xfrm>
            <a:off x="5048250" y="2911475"/>
            <a:ext cx="219075" cy="6350"/>
          </a:xfrm>
          <a:prstGeom prst="rect">
            <a:avLst/>
          </a:prstGeom>
          <a:solidFill>
            <a:srgbClr val="BFC2D2"/>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custDataLst>
              <p:tags r:id="rId28"/>
            </p:custDataLst>
          </p:nvPr>
        </p:nvSpPr>
        <p:spPr bwMode="auto">
          <a:xfrm>
            <a:off x="1914525" y="2397125"/>
            <a:ext cx="219075" cy="6350"/>
          </a:xfrm>
          <a:prstGeom prst="rect">
            <a:avLst/>
          </a:prstGeom>
          <a:solidFill>
            <a:srgbClr val="A4C1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custDataLst>
              <p:tags r:id="rId29"/>
            </p:custDataLst>
          </p:nvPr>
        </p:nvSpPr>
        <p:spPr bwMode="auto">
          <a:xfrm>
            <a:off x="4267200" y="2892425"/>
            <a:ext cx="219075" cy="6350"/>
          </a:xfrm>
          <a:prstGeom prst="rect">
            <a:avLst/>
          </a:prstGeom>
          <a:solidFill>
            <a:srgbClr val="B5B8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2" name="Object 21"/>
          <p:cNvGraphicFramePr>
            <a:graphicFrameLocks/>
          </p:cNvGraphicFramePr>
          <p:nvPr>
            <p:custDataLst>
              <p:tags r:id="rId30"/>
            </p:custDataLst>
            <p:extLst>
              <p:ext uri="{D42A27DB-BD31-4B8C-83A1-F6EECF244321}">
                <p14:modId xmlns:p14="http://schemas.microsoft.com/office/powerpoint/2010/main" val="630221968"/>
              </p:ext>
            </p:extLst>
          </p:nvPr>
        </p:nvGraphicFramePr>
        <p:xfrm>
          <a:off x="495300" y="1524000"/>
          <a:ext cx="8477216" cy="2562157"/>
        </p:xfrm>
        <a:graphic>
          <a:graphicData uri="http://schemas.openxmlformats.org/presentationml/2006/ole">
            <mc:AlternateContent xmlns:mc="http://schemas.openxmlformats.org/markup-compatibility/2006">
              <mc:Choice xmlns:v="urn:schemas-microsoft-com:vml" Requires="v">
                <p:oleObj spid="_x0000_s89207" name="Chart" r:id="rId101" imgW="8477216" imgH="2562157" progId="MSGraph.Chart.8">
                  <p:embed followColorScheme="full"/>
                </p:oleObj>
              </mc:Choice>
              <mc:Fallback>
                <p:oleObj name="Chart" r:id="rId101" imgW="8477216" imgH="2562157" progId="MSGraph.Chart.8">
                  <p:embed followColorScheme="full"/>
                  <p:pic>
                    <p:nvPicPr>
                      <p:cNvPr id="0" name=""/>
                      <p:cNvPicPr/>
                      <p:nvPr/>
                    </p:nvPicPr>
                    <p:blipFill>
                      <a:blip r:embed="rId102"/>
                      <a:stretch>
                        <a:fillRect/>
                      </a:stretch>
                    </p:blipFill>
                    <p:spPr>
                      <a:xfrm>
                        <a:off x="495300" y="1524000"/>
                        <a:ext cx="8477216" cy="2562157"/>
                      </a:xfrm>
                      <a:prstGeom prst="rect">
                        <a:avLst/>
                      </a:prstGeom>
                    </p:spPr>
                  </p:pic>
                </p:oleObj>
              </mc:Fallback>
            </mc:AlternateContent>
          </a:graphicData>
        </a:graphic>
      </p:graphicFrame>
      <p:sp>
        <p:nvSpPr>
          <p:cNvPr id="239" name="Rectangle 238"/>
          <p:cNvSpPr/>
          <p:nvPr>
            <p:custDataLst>
              <p:tags r:id="rId31"/>
            </p:custDataLst>
          </p:nvPr>
        </p:nvSpPr>
        <p:spPr bwMode="gray">
          <a:xfrm>
            <a:off x="487363" y="3930650"/>
            <a:ext cx="90488"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F4325D5-6BAD-4863-A5C3-1994B01564C3}" type="datetime'''''''''''''''''''''-''''''''''5'''''''''''''''''">
              <a:rPr lang="en-US" sz="800">
                <a:solidFill>
                  <a:schemeClr val="tx1"/>
                </a:solidFill>
                <a:latin typeface="Arial"/>
                <a:sym typeface="Arial"/>
              </a:rPr>
              <a:pPr algn="r">
                <a:spcBef>
                  <a:spcPct val="0"/>
                </a:spcBef>
                <a:spcAft>
                  <a:spcPct val="0"/>
                </a:spcAft>
              </a:pPr>
              <a:t>-5</a:t>
            </a:fld>
            <a:endParaRPr lang="en-GB" sz="800">
              <a:solidFill>
                <a:schemeClr val="tx1"/>
              </a:solidFill>
              <a:latin typeface="Arial"/>
              <a:sym typeface="Arial"/>
            </a:endParaRPr>
          </a:p>
        </p:txBody>
      </p:sp>
      <p:sp>
        <p:nvSpPr>
          <p:cNvPr id="10" name="Rectangle 9"/>
          <p:cNvSpPr/>
          <p:nvPr>
            <p:custDataLst>
              <p:tags r:id="rId32"/>
            </p:custDataLst>
          </p:nvPr>
        </p:nvSpPr>
        <p:spPr bwMode="gray">
          <a:xfrm>
            <a:off x="463550" y="181610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A0EE59C-9C39-4C53-AF39-BE1CD55F92EC}" type="datetime'4''''''''''''0'''''''''''''''''''">
              <a:rPr lang="en-US" sz="800">
                <a:solidFill>
                  <a:schemeClr val="tx1"/>
                </a:solidFill>
                <a:latin typeface="Arial"/>
                <a:sym typeface="Arial"/>
              </a:rPr>
              <a:pPr algn="r">
                <a:spcBef>
                  <a:spcPct val="0"/>
                </a:spcBef>
                <a:spcAft>
                  <a:spcPct val="0"/>
                </a:spcAft>
              </a:pPr>
              <a:t>40</a:t>
            </a:fld>
            <a:endParaRPr lang="en-GB" sz="800">
              <a:solidFill>
                <a:schemeClr val="tx1"/>
              </a:solidFill>
              <a:latin typeface="Arial"/>
              <a:sym typeface="Arial"/>
            </a:endParaRPr>
          </a:p>
        </p:txBody>
      </p:sp>
      <p:sp>
        <p:nvSpPr>
          <p:cNvPr id="84" name="Rectangle 83"/>
          <p:cNvSpPr/>
          <p:nvPr>
            <p:custDataLst>
              <p:tags r:id="rId33"/>
            </p:custDataLst>
          </p:nvPr>
        </p:nvSpPr>
        <p:spPr bwMode="gray">
          <a:xfrm>
            <a:off x="463550" y="15779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D5A74F7-621E-4A97-B3F4-B08569979088}" type="datetime'''''''''''''''''''''''''''4''''''''''''''''5'''''''''''''''''">
              <a:rPr lang="en-US" sz="800">
                <a:solidFill>
                  <a:schemeClr val="tx1"/>
                </a:solidFill>
                <a:latin typeface="Arial"/>
                <a:sym typeface="Arial"/>
              </a:rPr>
              <a:pPr algn="r">
                <a:spcBef>
                  <a:spcPct val="0"/>
                </a:spcBef>
                <a:spcAft>
                  <a:spcPct val="0"/>
                </a:spcAft>
              </a:pPr>
              <a:t>45</a:t>
            </a:fld>
            <a:endParaRPr lang="en-GB" sz="800">
              <a:solidFill>
                <a:schemeClr val="tx1"/>
              </a:solidFill>
              <a:latin typeface="Arial"/>
              <a:sym typeface="Arial"/>
            </a:endParaRPr>
          </a:p>
        </p:txBody>
      </p:sp>
      <p:sp>
        <p:nvSpPr>
          <p:cNvPr id="83" name="Rectangle 82"/>
          <p:cNvSpPr/>
          <p:nvPr>
            <p:custDataLst>
              <p:tags r:id="rId34"/>
            </p:custDataLst>
          </p:nvPr>
        </p:nvSpPr>
        <p:spPr bwMode="gray">
          <a:xfrm>
            <a:off x="463550" y="204470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1E77A37-8FC8-4017-A55F-1068FD78DFC4}" type="datetime'''3''''''''''''''''''''''''''''''''''''''''5'''''''">
              <a:rPr lang="en-US" sz="800">
                <a:solidFill>
                  <a:schemeClr val="tx1"/>
                </a:solidFill>
                <a:latin typeface="Arial"/>
                <a:sym typeface="Arial"/>
              </a:rPr>
              <a:pPr algn="r">
                <a:spcBef>
                  <a:spcPct val="0"/>
                </a:spcBef>
                <a:spcAft>
                  <a:spcPct val="0"/>
                </a:spcAft>
              </a:pPr>
              <a:t>35</a:t>
            </a:fld>
            <a:endParaRPr lang="en-GB" sz="800">
              <a:solidFill>
                <a:schemeClr val="tx1"/>
              </a:solidFill>
              <a:latin typeface="Arial"/>
              <a:sym typeface="Arial"/>
            </a:endParaRPr>
          </a:p>
        </p:txBody>
      </p:sp>
      <p:sp>
        <p:nvSpPr>
          <p:cNvPr id="80" name="Rectangle 79"/>
          <p:cNvSpPr/>
          <p:nvPr>
            <p:custDataLst>
              <p:tags r:id="rId35"/>
            </p:custDataLst>
          </p:nvPr>
        </p:nvSpPr>
        <p:spPr bwMode="gray">
          <a:xfrm>
            <a:off x="520700" y="3463925"/>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A9109F2-5057-43B1-9E41-B657D0E63FA0}" type="datetime'''''''''''''''''''''''''''5'''''''">
              <a:rPr lang="en-US" sz="800">
                <a:solidFill>
                  <a:schemeClr val="tx1"/>
                </a:solidFill>
                <a:latin typeface="Arial"/>
                <a:sym typeface="Arial"/>
              </a:rPr>
              <a:pPr algn="r">
                <a:spcBef>
                  <a:spcPct val="0"/>
                </a:spcBef>
                <a:spcAft>
                  <a:spcPct val="0"/>
                </a:spcAft>
              </a:pPr>
              <a:t>5</a:t>
            </a:fld>
            <a:endParaRPr lang="en-GB" sz="800">
              <a:solidFill>
                <a:schemeClr val="tx1"/>
              </a:solidFill>
              <a:latin typeface="Arial"/>
              <a:sym typeface="Arial"/>
            </a:endParaRPr>
          </a:p>
        </p:txBody>
      </p:sp>
      <p:sp>
        <p:nvSpPr>
          <p:cNvPr id="36" name="Rectangle 35"/>
          <p:cNvSpPr/>
          <p:nvPr>
            <p:custDataLst>
              <p:tags r:id="rId36"/>
            </p:custDataLst>
          </p:nvPr>
        </p:nvSpPr>
        <p:spPr bwMode="gray">
          <a:xfrm>
            <a:off x="520700" y="3692525"/>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3916FFF-7ACC-453D-B090-6D85EDAD1FC7}" type="datetime'''''''''''''''''''''''''''''''''''''''''''0'''''''''''''''">
              <a:rPr lang="en-US" sz="800">
                <a:solidFill>
                  <a:prstClr val="black"/>
                </a:solidFill>
                <a:latin typeface="Arial"/>
                <a:sym typeface="Arial"/>
              </a:rPr>
              <a:pPr algn="r">
                <a:spcBef>
                  <a:spcPct val="0"/>
                </a:spcBef>
                <a:spcAft>
                  <a:spcPct val="0"/>
                </a:spcAft>
              </a:pPr>
              <a:t>0</a:t>
            </a:fld>
            <a:endParaRPr lang="en-GB" sz="800" dirty="0">
              <a:solidFill>
                <a:prstClr val="black"/>
              </a:solidFill>
              <a:latin typeface="Arial"/>
              <a:sym typeface="Arial"/>
            </a:endParaRPr>
          </a:p>
        </p:txBody>
      </p:sp>
      <p:sp>
        <p:nvSpPr>
          <p:cNvPr id="31" name="Rectangle 30"/>
          <p:cNvSpPr/>
          <p:nvPr>
            <p:custDataLst>
              <p:tags r:id="rId37"/>
            </p:custDataLst>
          </p:nvPr>
        </p:nvSpPr>
        <p:spPr bwMode="gray">
          <a:xfrm>
            <a:off x="463550" y="322580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199F8AF-5BD8-4B74-864A-49CD5585581F}" type="datetime'''''''''''''1''''''''''''''0'''''''''''">
              <a:rPr lang="en-US" sz="800">
                <a:solidFill>
                  <a:prstClr val="black"/>
                </a:solidFill>
                <a:latin typeface="Arial"/>
                <a:sym typeface="Arial"/>
              </a:rPr>
              <a:pPr algn="r">
                <a:spcBef>
                  <a:spcPct val="0"/>
                </a:spcBef>
                <a:spcAft>
                  <a:spcPct val="0"/>
                </a:spcAft>
              </a:pPr>
              <a:t>10</a:t>
            </a:fld>
            <a:endParaRPr lang="en-GB" sz="800" dirty="0">
              <a:solidFill>
                <a:prstClr val="black"/>
              </a:solidFill>
              <a:latin typeface="Arial"/>
              <a:sym typeface="Arial"/>
            </a:endParaRPr>
          </a:p>
        </p:txBody>
      </p:sp>
      <p:sp>
        <p:nvSpPr>
          <p:cNvPr id="81" name="Rectangle 80"/>
          <p:cNvSpPr/>
          <p:nvPr>
            <p:custDataLst>
              <p:tags r:id="rId38"/>
            </p:custDataLst>
          </p:nvPr>
        </p:nvSpPr>
        <p:spPr bwMode="gray">
          <a:xfrm>
            <a:off x="463550" y="29876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6133AC3-BF2A-4FEC-91EA-38523E9ED2ED}" type="datetime'1''''''''''''''''''''''''''''''''''''''5'">
              <a:rPr lang="en-US" sz="800">
                <a:solidFill>
                  <a:schemeClr val="tx1"/>
                </a:solidFill>
                <a:latin typeface="Arial"/>
                <a:sym typeface="Arial"/>
              </a:rPr>
              <a:pPr algn="r">
                <a:spcBef>
                  <a:spcPct val="0"/>
                </a:spcBef>
                <a:spcAft>
                  <a:spcPct val="0"/>
                </a:spcAft>
              </a:pPr>
              <a:t>15</a:t>
            </a:fld>
            <a:endParaRPr lang="en-GB" sz="800">
              <a:solidFill>
                <a:schemeClr val="tx1"/>
              </a:solidFill>
              <a:latin typeface="Arial"/>
              <a:sym typeface="Arial"/>
            </a:endParaRPr>
          </a:p>
        </p:txBody>
      </p:sp>
      <p:sp>
        <p:nvSpPr>
          <p:cNvPr id="29" name="Rectangle 28"/>
          <p:cNvSpPr/>
          <p:nvPr>
            <p:custDataLst>
              <p:tags r:id="rId39"/>
            </p:custDataLst>
          </p:nvPr>
        </p:nvSpPr>
        <p:spPr bwMode="gray">
          <a:xfrm>
            <a:off x="463550" y="275907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EE69C18-8170-466F-8CC5-F31F22760F76}" type="datetime'''''''''''''''''''''''''''''''2''''''''''''''0'''''''">
              <a:rPr lang="en-US" sz="800">
                <a:solidFill>
                  <a:prstClr val="black"/>
                </a:solidFill>
                <a:latin typeface="Arial"/>
                <a:sym typeface="Arial"/>
              </a:rPr>
              <a:pPr algn="r">
                <a:spcBef>
                  <a:spcPct val="0"/>
                </a:spcBef>
                <a:spcAft>
                  <a:spcPct val="0"/>
                </a:spcAft>
              </a:pPr>
              <a:t>20</a:t>
            </a:fld>
            <a:endParaRPr lang="en-GB" sz="800" dirty="0">
              <a:solidFill>
                <a:prstClr val="black"/>
              </a:solidFill>
              <a:latin typeface="Arial"/>
              <a:sym typeface="Arial"/>
            </a:endParaRPr>
          </a:p>
        </p:txBody>
      </p:sp>
      <p:sp>
        <p:nvSpPr>
          <p:cNvPr id="82" name="Rectangle 81"/>
          <p:cNvSpPr/>
          <p:nvPr>
            <p:custDataLst>
              <p:tags r:id="rId40"/>
            </p:custDataLst>
          </p:nvPr>
        </p:nvSpPr>
        <p:spPr bwMode="gray">
          <a:xfrm>
            <a:off x="463550" y="2520950"/>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A133809-9639-4F07-AFBB-0E4700B91E2D}" type="datetime'2''''''''''''''''''''''''''''5'''''''''''">
              <a:rPr lang="en-US" sz="800">
                <a:solidFill>
                  <a:schemeClr val="tx1"/>
                </a:solidFill>
                <a:latin typeface="Arial"/>
                <a:sym typeface="Arial"/>
              </a:rPr>
              <a:pPr algn="r">
                <a:spcBef>
                  <a:spcPct val="0"/>
                </a:spcBef>
                <a:spcAft>
                  <a:spcPct val="0"/>
                </a:spcAft>
              </a:pPr>
              <a:t>25</a:t>
            </a:fld>
            <a:endParaRPr lang="en-GB" sz="800">
              <a:solidFill>
                <a:schemeClr val="tx1"/>
              </a:solidFill>
              <a:latin typeface="Arial"/>
              <a:sym typeface="Arial"/>
            </a:endParaRPr>
          </a:p>
        </p:txBody>
      </p:sp>
      <p:sp>
        <p:nvSpPr>
          <p:cNvPr id="27" name="Rectangle 26"/>
          <p:cNvSpPr/>
          <p:nvPr>
            <p:custDataLst>
              <p:tags r:id="rId41"/>
            </p:custDataLst>
          </p:nvPr>
        </p:nvSpPr>
        <p:spPr bwMode="gray">
          <a:xfrm>
            <a:off x="463550" y="2282825"/>
            <a:ext cx="11430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6253317-FF0C-4002-8174-0E122AAD6E53}" type="datetime'''''''''''''''''''''''''''''''''3''0'''''''''''''''''">
              <a:rPr lang="en-US" sz="800">
                <a:solidFill>
                  <a:prstClr val="black"/>
                </a:solidFill>
                <a:latin typeface="Arial"/>
                <a:sym typeface="Arial"/>
              </a:rPr>
              <a:pPr algn="r">
                <a:spcBef>
                  <a:spcPct val="0"/>
                </a:spcBef>
                <a:spcAft>
                  <a:spcPct val="0"/>
                </a:spcAft>
              </a:pPr>
              <a:t>30</a:t>
            </a:fld>
            <a:endParaRPr lang="en-GB" sz="800" dirty="0">
              <a:solidFill>
                <a:prstClr val="black"/>
              </a:solidFill>
              <a:latin typeface="Arial"/>
              <a:sym typeface="Arial"/>
            </a:endParaRPr>
          </a:p>
        </p:txBody>
      </p:sp>
      <p:sp>
        <p:nvSpPr>
          <p:cNvPr id="4" name="Rectangle 3"/>
          <p:cNvSpPr/>
          <p:nvPr>
            <p:custDataLst>
              <p:tags r:id="rId42"/>
            </p:custDataLst>
          </p:nvPr>
        </p:nvSpPr>
        <p:spPr bwMode="auto">
          <a:xfrm>
            <a:off x="7796213" y="3735388"/>
            <a:ext cx="209550" cy="34925"/>
          </a:xfrm>
          <a:prstGeom prst="rect">
            <a:avLst/>
          </a:prstGeom>
          <a:pattFill prst="ltDnDiag">
            <a:fgClr>
              <a:srgbClr val="000000"/>
            </a:fgClr>
            <a:bgClr>
              <a:srgbClr val="FFFFFF"/>
            </a:bgClr>
          </a:pattFill>
          <a:ln w="9525" cap="flat" cmpd="sng" algn="ctr">
            <a:noFill/>
            <a:prstDash val="solid"/>
          </a:ln>
          <a:effectLst/>
          <a:extLst>
            <a:ext uri="{91240B29-F687-4F45-9708-019B960494DF}">
              <a14:hiddenLine xmlns:a14="http://schemas.microsoft.com/office/drawing/2010/main" w="9525" cap="flat" cmpd="sng" algn="ctr">
                <a:solidFill>
                  <a:srgbClr val="009999"/>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5" name="Straight Connector 224"/>
          <p:cNvCxnSpPr/>
          <p:nvPr>
            <p:custDataLst>
              <p:tags r:id="rId43"/>
            </p:custDataLst>
          </p:nvPr>
        </p:nvCxnSpPr>
        <p:spPr bwMode="auto">
          <a:xfrm flipV="1">
            <a:off x="7119938" y="2995613"/>
            <a:ext cx="0" cy="968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44"/>
            </p:custDataLst>
          </p:nvPr>
        </p:nvCxnSpPr>
        <p:spPr bwMode="auto">
          <a:xfrm>
            <a:off x="6329363" y="2908300"/>
            <a:ext cx="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5"/>
            </p:custDataLst>
          </p:nvPr>
        </p:nvCxnSpPr>
        <p:spPr bwMode="auto">
          <a:xfrm>
            <a:off x="5938838" y="2889250"/>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46"/>
            </p:custDataLst>
          </p:nvPr>
        </p:nvCxnSpPr>
        <p:spPr bwMode="auto">
          <a:xfrm>
            <a:off x="5157788" y="288925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47"/>
            </p:custDataLst>
          </p:nvPr>
        </p:nvCxnSpPr>
        <p:spPr bwMode="auto">
          <a:xfrm flipV="1">
            <a:off x="2809875" y="2471738"/>
            <a:ext cx="0" cy="396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48"/>
            </p:custDataLst>
          </p:nvPr>
        </p:nvCxnSpPr>
        <p:spPr bwMode="auto">
          <a:xfrm flipV="1">
            <a:off x="2414588" y="2428875"/>
            <a:ext cx="0" cy="539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custDataLst>
              <p:tags r:id="rId49"/>
            </p:custDataLst>
          </p:nvPr>
        </p:nvCxnSpPr>
        <p:spPr bwMode="auto">
          <a:xfrm flipV="1">
            <a:off x="2024063" y="240030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50"/>
            </p:custDataLst>
          </p:nvPr>
        </p:nvCxnSpPr>
        <p:spPr bwMode="auto">
          <a:xfrm>
            <a:off x="6724650" y="2898775"/>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custDataLst>
              <p:tags r:id="rId51"/>
            </p:custDataLst>
          </p:nvPr>
        </p:nvCxnSpPr>
        <p:spPr bwMode="auto">
          <a:xfrm>
            <a:off x="1314450" y="1774825"/>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custDataLst>
              <p:tags r:id="rId52"/>
            </p:custDataLst>
          </p:nvPr>
        </p:nvCxnSpPr>
        <p:spPr bwMode="auto">
          <a:xfrm>
            <a:off x="8291513" y="3917950"/>
            <a:ext cx="0" cy="254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53"/>
            </p:custDataLst>
          </p:nvPr>
        </p:nvCxnSpPr>
        <p:spPr bwMode="auto">
          <a:xfrm>
            <a:off x="4767263" y="2870200"/>
            <a:ext cx="0" cy="349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54"/>
            </p:custDataLst>
          </p:nvPr>
        </p:nvCxnSpPr>
        <p:spPr bwMode="auto">
          <a:xfrm>
            <a:off x="3986213" y="2841625"/>
            <a:ext cx="0" cy="396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55"/>
            </p:custDataLst>
          </p:nvPr>
        </p:nvCxnSpPr>
        <p:spPr bwMode="auto">
          <a:xfrm>
            <a:off x="3595688" y="2755900"/>
            <a:ext cx="0" cy="682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56"/>
            </p:custDataLst>
          </p:nvPr>
        </p:nvCxnSpPr>
        <p:spPr bwMode="auto">
          <a:xfrm flipV="1">
            <a:off x="3205163" y="2705100"/>
            <a:ext cx="0" cy="1016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custDataLst>
              <p:tags r:id="rId57"/>
            </p:custDataLst>
          </p:nvPr>
        </p:nvSpPr>
        <p:spPr bwMode="auto">
          <a:xfrm flipV="1">
            <a:off x="8621713" y="4183063"/>
            <a:ext cx="122238" cy="1069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E64AA7A-8DE6-4AFF-B3DD-73439E3D6334}" type="datetime'F''Y'''' 1''''8/''19 P''ost-''cha''n''''g''''es'''''''''''''''">
              <a:rPr lang="en-US" sz="800">
                <a:solidFill>
                  <a:schemeClr val="tx1"/>
                </a:solidFill>
                <a:latin typeface="Arial"/>
                <a:sym typeface="Arial"/>
              </a:rPr>
              <a:pPr algn="r">
                <a:spcBef>
                  <a:spcPct val="0"/>
                </a:spcBef>
                <a:spcAft>
                  <a:spcPct val="0"/>
                </a:spcAft>
              </a:pPr>
              <a:t>FY 18/19 Post-changes</a:t>
            </a:fld>
            <a:endParaRPr lang="en-GB" sz="800">
              <a:solidFill>
                <a:schemeClr val="tx1"/>
              </a:solidFill>
              <a:latin typeface="Arial"/>
              <a:sym typeface="Arial"/>
            </a:endParaRPr>
          </a:p>
        </p:txBody>
      </p:sp>
      <p:sp>
        <p:nvSpPr>
          <p:cNvPr id="241" name="Rectangle 240"/>
          <p:cNvSpPr/>
          <p:nvPr>
            <p:custDataLst>
              <p:tags r:id="rId58"/>
            </p:custDataLst>
          </p:nvPr>
        </p:nvSpPr>
        <p:spPr bwMode="gray">
          <a:xfrm>
            <a:off x="8550275" y="3968750"/>
            <a:ext cx="2651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r>
              <a:rPr lang="en-US" sz="800" dirty="0" smtClean="0">
                <a:solidFill>
                  <a:schemeClr val="tx1"/>
                </a:solidFill>
                <a:latin typeface="Arial"/>
                <a:sym typeface="Arial"/>
              </a:rPr>
              <a:t>-£7.0</a:t>
            </a:r>
            <a:endParaRPr lang="en-GB" sz="800" dirty="0">
              <a:solidFill>
                <a:schemeClr val="tx1"/>
              </a:solidFill>
              <a:latin typeface="Arial"/>
              <a:sym typeface="Arial"/>
            </a:endParaRPr>
          </a:p>
        </p:txBody>
      </p:sp>
      <p:sp>
        <p:nvSpPr>
          <p:cNvPr id="234" name="Rectangle 233"/>
          <p:cNvSpPr/>
          <p:nvPr>
            <p:custDataLst>
              <p:tags r:id="rId59"/>
            </p:custDataLst>
          </p:nvPr>
        </p:nvSpPr>
        <p:spPr bwMode="auto">
          <a:xfrm flipV="1">
            <a:off x="7840663" y="4183063"/>
            <a:ext cx="122238" cy="18526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082DA97-101B-480C-B4E7-7E00EE738F4D}" type="datetime'In''ternational exa''mpl''''es to fil''l res''idual'' gap'''''">
              <a:rPr lang="en-US" sz="800">
                <a:solidFill>
                  <a:schemeClr val="tx1"/>
                </a:solidFill>
                <a:latin typeface="Arial"/>
                <a:sym typeface="Arial"/>
              </a:rPr>
              <a:pPr algn="r">
                <a:spcBef>
                  <a:spcPct val="0"/>
                </a:spcBef>
                <a:spcAft>
                  <a:spcPct val="0"/>
                </a:spcAft>
              </a:pPr>
              <a:t>International examples to fill residual gap</a:t>
            </a:fld>
            <a:endParaRPr lang="en-GB" sz="800">
              <a:solidFill>
                <a:schemeClr val="tx1"/>
              </a:solidFill>
              <a:latin typeface="Arial"/>
              <a:sym typeface="Arial"/>
            </a:endParaRPr>
          </a:p>
        </p:txBody>
      </p:sp>
      <p:sp>
        <p:nvSpPr>
          <p:cNvPr id="63" name="Rectangle 62"/>
          <p:cNvSpPr/>
          <p:nvPr>
            <p:custDataLst>
              <p:tags r:id="rId60"/>
            </p:custDataLst>
          </p:nvPr>
        </p:nvSpPr>
        <p:spPr bwMode="auto">
          <a:xfrm flipV="1">
            <a:off x="1182688" y="4183063"/>
            <a:ext cx="122238" cy="1158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EE06FED-2F82-462E-B28B-7E8D3338B5B3}" type="datetime'Hi''g''''h ''''Im''p''''a''ct I''n''''''''''t''''erventions'''">
              <a:rPr lang="en-US" sz="800">
                <a:solidFill>
                  <a:srgbClr val="000000"/>
                </a:solidFill>
                <a:sym typeface="+mn-lt"/>
              </a:rPr>
              <a:pPr algn="r">
                <a:spcBef>
                  <a:spcPct val="0"/>
                </a:spcBef>
                <a:spcAft>
                  <a:spcPct val="0"/>
                </a:spcAft>
              </a:pPr>
              <a:t>High Impact Interventions</a:t>
            </a:fld>
            <a:endParaRPr lang="en-GB" sz="800" dirty="0">
              <a:solidFill>
                <a:srgbClr val="000000"/>
              </a:solidFill>
              <a:sym typeface="+mn-lt"/>
            </a:endParaRPr>
          </a:p>
        </p:txBody>
      </p:sp>
      <p:sp>
        <p:nvSpPr>
          <p:cNvPr id="56" name="Rectangle 55"/>
          <p:cNvSpPr/>
          <p:nvPr>
            <p:custDataLst>
              <p:tags r:id="rId61"/>
            </p:custDataLst>
          </p:nvPr>
        </p:nvSpPr>
        <p:spPr bwMode="gray">
          <a:xfrm>
            <a:off x="1120775" y="1530350"/>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61171E68-F4CE-4A33-B3C1-5921E9768EEC}" type="datetime'''''''''''''-£1''''''''''''''''''''2''''''''''.''''7'''''' '''">
              <a:rPr lang="en-US" sz="800">
                <a:solidFill>
                  <a:srgbClr val="000000"/>
                </a:solidFill>
              </a:rPr>
              <a:pPr/>
              <a:t>-£12.7 </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191E87E7-74E1-4553-8238-2D3B908CBB27}" type="datetime'3''''''0''''''''.''''''''''''''''''''5''''''%'''''''''">
              <a:rPr lang="en-US" sz="800">
                <a:solidFill>
                  <a:srgbClr val="000000"/>
                </a:solidFill>
              </a:rPr>
              <a:pPr/>
              <a:t>30.5%</a:t>
            </a:fld>
            <a:r>
              <a:rPr lang="en-US" sz="800" smtClean="0">
                <a:solidFill>
                  <a:prstClr val="black"/>
                </a:solidFill>
                <a:sym typeface="+mn-lt"/>
              </a:rPr>
              <a:t>)</a:t>
            </a:r>
            <a:endParaRPr lang="en-GB" sz="800" dirty="0">
              <a:solidFill>
                <a:prstClr val="black"/>
              </a:solidFill>
              <a:sym typeface="+mn-lt"/>
            </a:endParaRPr>
          </a:p>
        </p:txBody>
      </p:sp>
      <p:sp>
        <p:nvSpPr>
          <p:cNvPr id="65" name="Rectangle 64"/>
          <p:cNvSpPr/>
          <p:nvPr>
            <p:custDataLst>
              <p:tags r:id="rId62"/>
            </p:custDataLst>
          </p:nvPr>
        </p:nvSpPr>
        <p:spPr bwMode="auto">
          <a:xfrm flipV="1">
            <a:off x="792163" y="4183063"/>
            <a:ext cx="122238" cy="1320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F73C87-9B33-4534-BABD-7FBC7101DAB5}" type="datetime'''Do ''Not''hing'' ''''20''''1''8''''''/19 ''b''''aseli''ne'">
              <a:rPr lang="en-US" sz="800">
                <a:solidFill>
                  <a:prstClr val="black"/>
                </a:solidFill>
                <a:sym typeface="+mn-lt"/>
              </a:rPr>
              <a:pPr algn="r">
                <a:spcBef>
                  <a:spcPct val="0"/>
                </a:spcBef>
                <a:spcAft>
                  <a:spcPct val="0"/>
                </a:spcAft>
              </a:pPr>
              <a:t>Do Nothing 2018/19 baseline</a:t>
            </a:fld>
            <a:endParaRPr lang="en-GB" sz="800" dirty="0">
              <a:solidFill>
                <a:prstClr val="black"/>
              </a:solidFill>
              <a:sym typeface="+mn-lt"/>
            </a:endParaRPr>
          </a:p>
        </p:txBody>
      </p:sp>
      <p:sp>
        <p:nvSpPr>
          <p:cNvPr id="66" name="Rectangle 65"/>
          <p:cNvSpPr/>
          <p:nvPr>
            <p:custDataLst>
              <p:tags r:id="rId63"/>
            </p:custDataLst>
          </p:nvPr>
        </p:nvSpPr>
        <p:spPr bwMode="gray">
          <a:xfrm>
            <a:off x="666750" y="1530350"/>
            <a:ext cx="4460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ECBACDBB-4920-4630-A9C8-C4F9339E1B9D}" type="datetime''''''''' ''£4''''''1''.''''5'''''''''''''' '''''''''">
              <a:rPr lang="en-US" sz="800">
                <a:solidFill>
                  <a:srgbClr val="000000"/>
                </a:solidFill>
              </a:rPr>
              <a:pPr/>
              <a:t> £41.5 </a:t>
            </a:fld>
            <a:r>
              <a:rPr lang="en-US" sz="800" dirty="0" smtClean="0">
                <a:solidFill>
                  <a:srgbClr val="000000"/>
                </a:solidFill>
                <a:sym typeface="+mn-lt"/>
              </a:rPr>
              <a:t/>
            </a:r>
            <a:br>
              <a:rPr lang="en-US" sz="800" dirty="0" smtClean="0">
                <a:solidFill>
                  <a:srgbClr val="000000"/>
                </a:solidFill>
                <a:sym typeface="+mn-lt"/>
              </a:rPr>
            </a:br>
            <a:r>
              <a:rPr lang="en-US" sz="800" dirty="0" smtClean="0">
                <a:solidFill>
                  <a:srgbClr val="000000"/>
                </a:solidFill>
                <a:sym typeface="+mn-lt"/>
              </a:rPr>
              <a:t>(</a:t>
            </a:r>
            <a:fld id="{6C96C4EC-EB81-413B-8B3A-14F09996D40D}" type="datetime'''1''''''''''''00''.''''''''''0''''''''''''%'''''''''''''''">
              <a:rPr lang="en-US" sz="800" smtClean="0">
                <a:solidFill>
                  <a:srgbClr val="000000"/>
                </a:solidFill>
                <a:sym typeface="+mn-lt"/>
              </a:rPr>
              <a:pPr algn="ctr">
                <a:spcBef>
                  <a:spcPct val="0"/>
                </a:spcBef>
                <a:spcAft>
                  <a:spcPct val="0"/>
                </a:spcAft>
              </a:pPr>
              <a:t>100.0%</a:t>
            </a:fld>
            <a:r>
              <a:rPr lang="en-US" sz="800" dirty="0" smtClean="0">
                <a:solidFill>
                  <a:srgbClr val="000000"/>
                </a:solidFill>
                <a:sym typeface="+mn-lt"/>
              </a:rPr>
              <a:t>)</a:t>
            </a:r>
            <a:endParaRPr lang="en-GB" sz="800" dirty="0">
              <a:solidFill>
                <a:srgbClr val="000000"/>
              </a:solidFill>
              <a:sym typeface="+mn-lt"/>
            </a:endParaRPr>
          </a:p>
        </p:txBody>
      </p:sp>
      <p:sp>
        <p:nvSpPr>
          <p:cNvPr id="228" name="Rectangle 227"/>
          <p:cNvSpPr/>
          <p:nvPr>
            <p:custDataLst>
              <p:tags r:id="rId64"/>
            </p:custDataLst>
          </p:nvPr>
        </p:nvSpPr>
        <p:spPr bwMode="gray">
          <a:xfrm>
            <a:off x="8175625" y="3795713"/>
            <a:ext cx="2317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580DD771-07F7-42BB-AFCF-D2D2491B54D9}" type="datetime'''''''£''0''''''''''''.''''''''''''''0'">
              <a:rPr lang="en-US" sz="800">
                <a:solidFill>
                  <a:schemeClr val="tx1"/>
                </a:solidFill>
                <a:latin typeface="Arial"/>
                <a:sym typeface="Arial"/>
              </a:rPr>
              <a:pPr algn="ctr">
                <a:spcBef>
                  <a:spcPct val="0"/>
                </a:spcBef>
                <a:spcAft>
                  <a:spcPct val="0"/>
                </a:spcAft>
              </a:pPr>
              <a:t>£0.0</a:t>
            </a:fld>
            <a:endParaRPr lang="en-GB" sz="800">
              <a:solidFill>
                <a:schemeClr val="tx1"/>
              </a:solidFill>
              <a:latin typeface="Arial"/>
              <a:sym typeface="Arial"/>
            </a:endParaRPr>
          </a:p>
        </p:txBody>
      </p:sp>
      <p:sp>
        <p:nvSpPr>
          <p:cNvPr id="30" name="Rectangle 29"/>
          <p:cNvSpPr/>
          <p:nvPr>
            <p:custDataLst>
              <p:tags r:id="rId65"/>
            </p:custDataLst>
          </p:nvPr>
        </p:nvSpPr>
        <p:spPr bwMode="auto">
          <a:xfrm flipV="1">
            <a:off x="8231188" y="4183063"/>
            <a:ext cx="122238" cy="9604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C7573F6-AB66-4CDE-B4CD-AB44808D9CBA}" type="datetime'''Add''''i''t''i''''o''''''''n''al'' ''l''oca''l Q''''I''''PP'">
              <a:rPr lang="en-US" sz="800">
                <a:solidFill>
                  <a:schemeClr val="tx1"/>
                </a:solidFill>
                <a:latin typeface="Arial"/>
                <a:sym typeface="Arial"/>
              </a:rPr>
              <a:pPr algn="r">
                <a:spcBef>
                  <a:spcPct val="0"/>
                </a:spcBef>
                <a:spcAft>
                  <a:spcPct val="0"/>
                </a:spcAft>
              </a:pPr>
              <a:t>Additional local QIPP</a:t>
            </a:fld>
            <a:endParaRPr lang="en-GB" sz="800">
              <a:solidFill>
                <a:schemeClr val="tx1"/>
              </a:solidFill>
              <a:latin typeface="Arial"/>
              <a:sym typeface="Arial"/>
            </a:endParaRPr>
          </a:p>
        </p:txBody>
      </p:sp>
      <p:sp>
        <p:nvSpPr>
          <p:cNvPr id="249" name="Rectangle 248"/>
          <p:cNvSpPr/>
          <p:nvPr>
            <p:custDataLst>
              <p:tags r:id="rId66"/>
            </p:custDataLst>
          </p:nvPr>
        </p:nvSpPr>
        <p:spPr bwMode="gray">
          <a:xfrm>
            <a:off x="3430588" y="25114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D5A97302-289A-456B-95C4-1979828B956E}" type="datetime'-''£''''''1''''''''''''''''''''''''''''''''''''''''''.''7'''">
              <a:rPr lang="en-US" sz="800">
                <a:solidFill>
                  <a:srgbClr val="000000"/>
                </a:solidFill>
              </a:rPr>
              <a:pPr/>
              <a:t>-£1.7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BC792270-D24E-4D3F-A288-438F8BF2000F}" type="datetime'''''''''''''''''''''4''''''''''''''''.''''''''''''''''1''%'''">
              <a:rPr lang="en-US" sz="800">
                <a:solidFill>
                  <a:srgbClr val="000000"/>
                </a:solidFill>
              </a:rPr>
              <a:pPr/>
              <a:t>4.1%</a:t>
            </a:fld>
            <a:r>
              <a:rPr lang="en-GB" sz="800" smtClean="0">
                <a:solidFill>
                  <a:prstClr val="black"/>
                </a:solidFill>
                <a:sym typeface="+mn-lt"/>
              </a:rPr>
              <a:t>)</a:t>
            </a:r>
            <a:endParaRPr lang="en-GB" sz="800" dirty="0">
              <a:solidFill>
                <a:prstClr val="black"/>
              </a:solidFill>
              <a:sym typeface="+mn-lt"/>
            </a:endParaRPr>
          </a:p>
        </p:txBody>
      </p:sp>
      <p:sp>
        <p:nvSpPr>
          <p:cNvPr id="75" name="Rectangle 74"/>
          <p:cNvSpPr/>
          <p:nvPr>
            <p:custDataLst>
              <p:tags r:id="rId67"/>
            </p:custDataLst>
          </p:nvPr>
        </p:nvSpPr>
        <p:spPr bwMode="auto">
          <a:xfrm flipV="1">
            <a:off x="3535363" y="4183063"/>
            <a:ext cx="122238" cy="9874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578540B-A1BD-4AEE-A0CE-18483751DD91}" type="datetime'Ac''ut''''''''''e'' Visi''''t''ing'''''''''' S''er''''vice'''">
              <a:rPr lang="en-US" sz="800">
                <a:solidFill>
                  <a:srgbClr val="000000"/>
                </a:solidFill>
              </a:rPr>
              <a:pPr algn="r">
                <a:spcBef>
                  <a:spcPct val="0"/>
                </a:spcBef>
                <a:spcAft>
                  <a:spcPct val="0"/>
                </a:spcAft>
              </a:pPr>
              <a:t>Acute Visiting Service</a:t>
            </a:fld>
            <a:endParaRPr lang="en-GB" sz="800" dirty="0">
              <a:solidFill>
                <a:srgbClr val="000000"/>
              </a:solidFill>
              <a:sym typeface="+mn-lt"/>
            </a:endParaRPr>
          </a:p>
        </p:txBody>
      </p:sp>
      <p:sp>
        <p:nvSpPr>
          <p:cNvPr id="250" name="Rectangle 249"/>
          <p:cNvSpPr/>
          <p:nvPr>
            <p:custDataLst>
              <p:tags r:id="rId68"/>
            </p:custDataLst>
          </p:nvPr>
        </p:nvSpPr>
        <p:spPr bwMode="gray">
          <a:xfrm>
            <a:off x="3821113" y="25971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21FF4835-7873-4D7E-BA03-6494DD2A90A2}" type="datetime'-''''''''''''''''''''''''''£''''''''0''''''''''''.''6'''''">
              <a:rPr lang="en-US" sz="800">
                <a:solidFill>
                  <a:srgbClr val="000000"/>
                </a:solidFill>
              </a:rPr>
              <a:pPr/>
              <a:t>-£0.6</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AE9596C7-B672-4D97-A3A6-EE67C1D194E7}" type="datetime'''''''''''''''1''''''''''.''''''''''''''5''''''''''''''''%'">
              <a:rPr lang="en-US" sz="800">
                <a:solidFill>
                  <a:srgbClr val="000000"/>
                </a:solidFill>
              </a:rPr>
              <a:pPr/>
              <a:t>1.5%</a:t>
            </a:fld>
            <a:r>
              <a:rPr lang="en-GB" sz="800" smtClean="0">
                <a:solidFill>
                  <a:prstClr val="black"/>
                </a:solidFill>
                <a:sym typeface="+mn-lt"/>
              </a:rPr>
              <a:t>)</a:t>
            </a:r>
            <a:endParaRPr lang="en-GB" sz="800" dirty="0">
              <a:solidFill>
                <a:prstClr val="black"/>
              </a:solidFill>
              <a:sym typeface="+mn-lt"/>
            </a:endParaRPr>
          </a:p>
        </p:txBody>
      </p:sp>
      <p:sp>
        <p:nvSpPr>
          <p:cNvPr id="248" name="Rectangle 247"/>
          <p:cNvSpPr/>
          <p:nvPr>
            <p:custDataLst>
              <p:tags r:id="rId69"/>
            </p:custDataLst>
          </p:nvPr>
        </p:nvSpPr>
        <p:spPr bwMode="gray">
          <a:xfrm>
            <a:off x="3011488" y="2806700"/>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rgbClr val="BBD1E8"/>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99B5D798-1FDC-47D0-8385-28B235730A21}" type="datetime'''''-£''''''''''''''''''''''''''''''''6''''''.''''3'''">
              <a:rPr lang="en-US" sz="800">
                <a:solidFill>
                  <a:srgbClr val="000000"/>
                </a:solidFill>
              </a:rPr>
              <a:pPr/>
              <a:t>-£6.3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465B25A2-6188-46EC-9D0D-A8F354DA1FBC}" type="datetime'''''1''5''''''''''''.''''''''''''''1''''''''''''''''''%'''">
              <a:rPr lang="en-US" sz="800">
                <a:solidFill>
                  <a:srgbClr val="000000"/>
                </a:solidFill>
              </a:rPr>
              <a:pPr/>
              <a:t>15.1%</a:t>
            </a:fld>
            <a:r>
              <a:rPr lang="en-GB" sz="800" smtClean="0">
                <a:solidFill>
                  <a:prstClr val="black"/>
                </a:solidFill>
                <a:sym typeface="+mn-lt"/>
              </a:rPr>
              <a:t>)</a:t>
            </a:r>
            <a:endParaRPr lang="en-GB" sz="800">
              <a:solidFill>
                <a:prstClr val="black"/>
              </a:solidFill>
              <a:sym typeface="+mn-lt"/>
            </a:endParaRPr>
          </a:p>
        </p:txBody>
      </p:sp>
      <p:sp>
        <p:nvSpPr>
          <p:cNvPr id="55" name="Rectangle 54"/>
          <p:cNvSpPr/>
          <p:nvPr>
            <p:custDataLst>
              <p:tags r:id="rId70"/>
            </p:custDataLst>
          </p:nvPr>
        </p:nvSpPr>
        <p:spPr bwMode="auto">
          <a:xfrm flipV="1">
            <a:off x="2749550" y="4183063"/>
            <a:ext cx="122238" cy="10541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A6EEC95-BE70-4F68-9209-E2413BCAFC1C}" type="datetime'''Me''''d''i''ci''n''e''s'''' O''pt''''im''''is''at''''i''on'">
              <a:rPr lang="en-US" sz="800">
                <a:solidFill>
                  <a:srgbClr val="000000"/>
                </a:solidFill>
              </a:rPr>
              <a:pPr algn="r">
                <a:spcBef>
                  <a:spcPct val="0"/>
                </a:spcBef>
                <a:spcAft>
                  <a:spcPct val="0"/>
                </a:spcAft>
              </a:pPr>
              <a:t>Medicines Optimisation</a:t>
            </a:fld>
            <a:endParaRPr lang="en-GB" sz="800" dirty="0">
              <a:solidFill>
                <a:srgbClr val="000000"/>
              </a:solidFill>
              <a:sym typeface="+mn-lt"/>
            </a:endParaRPr>
          </a:p>
        </p:txBody>
      </p:sp>
      <p:sp>
        <p:nvSpPr>
          <p:cNvPr id="76" name="Rectangle 75"/>
          <p:cNvSpPr/>
          <p:nvPr>
            <p:custDataLst>
              <p:tags r:id="rId71"/>
            </p:custDataLst>
          </p:nvPr>
        </p:nvSpPr>
        <p:spPr bwMode="auto">
          <a:xfrm flipV="1">
            <a:off x="3925888" y="4183063"/>
            <a:ext cx="122238" cy="145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3879D2D-1B2A-4F66-8CE7-CECF6B48B688}" type="datetime'''Re''d''u''cin''g'' U''rgen''t'' ''''''Care Pr''ess''ur''''e'">
              <a:rPr lang="en-US" sz="800">
                <a:solidFill>
                  <a:srgbClr val="000000"/>
                </a:solidFill>
              </a:rPr>
              <a:pPr algn="r">
                <a:spcBef>
                  <a:spcPct val="0"/>
                </a:spcBef>
                <a:spcAft>
                  <a:spcPct val="0"/>
                </a:spcAft>
              </a:pPr>
              <a:t>Reducing Urgent Care Pressure</a:t>
            </a:fld>
            <a:endParaRPr lang="en-GB" sz="800" dirty="0">
              <a:solidFill>
                <a:srgbClr val="000000"/>
              </a:solidFill>
              <a:sym typeface="+mn-lt"/>
            </a:endParaRPr>
          </a:p>
        </p:txBody>
      </p:sp>
      <p:sp>
        <p:nvSpPr>
          <p:cNvPr id="9" name="Rectangle 8"/>
          <p:cNvSpPr/>
          <p:nvPr>
            <p:custDataLst>
              <p:tags r:id="rId72"/>
            </p:custDataLst>
          </p:nvPr>
        </p:nvSpPr>
        <p:spPr bwMode="auto">
          <a:xfrm flipV="1">
            <a:off x="4316413" y="4183063"/>
            <a:ext cx="122238" cy="1225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7EEB080-DA09-404F-9F03-13023EDDB702}" type="datetime'24''-''hou''r A''''s''th''ma S''''''''ervi''''''''c''es''''**'">
              <a:rPr lang="en-US" sz="800">
                <a:solidFill>
                  <a:srgbClr val="000000"/>
                </a:solidFill>
              </a:rPr>
              <a:pPr/>
              <a:t>24-hour Asthma Services**</a:t>
            </a:fld>
            <a:endParaRPr lang="en-GB" sz="800" dirty="0">
              <a:solidFill>
                <a:srgbClr val="000000"/>
              </a:solidFill>
              <a:sym typeface="+mn-lt"/>
            </a:endParaRPr>
          </a:p>
        </p:txBody>
      </p:sp>
      <p:sp>
        <p:nvSpPr>
          <p:cNvPr id="252" name="Rectangle 251"/>
          <p:cNvSpPr/>
          <p:nvPr>
            <p:custDataLst>
              <p:tags r:id="rId73"/>
            </p:custDataLst>
          </p:nvPr>
        </p:nvSpPr>
        <p:spPr bwMode="gray">
          <a:xfrm>
            <a:off x="4602163" y="26257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3F59E3DE-1F01-4F51-9130-95142DBCE850}" type="datetime'''-''''''''''''''£0''''''''''''.''''''''''''''''''5'''''''''">
              <a:rPr lang="en-US" sz="800">
                <a:solidFill>
                  <a:srgbClr val="000000"/>
                </a:solidFill>
              </a:rPr>
              <a:pPr/>
              <a:t>-£0.5</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884987C9-07EB-4339-AA2F-45F493610AB0}" type="datetime'''''''''''''''''''''''''''''1''''''''''''.2''''''''%'''">
              <a:rPr lang="en-US" sz="800">
                <a:solidFill>
                  <a:srgbClr val="000000"/>
                </a:solidFill>
              </a:rPr>
              <a:pPr/>
              <a:t>1.2%</a:t>
            </a:fld>
            <a:r>
              <a:rPr lang="en-GB" sz="800" smtClean="0">
                <a:solidFill>
                  <a:prstClr val="black"/>
                </a:solidFill>
                <a:sym typeface="+mn-lt"/>
              </a:rPr>
              <a:t>)</a:t>
            </a:r>
            <a:endParaRPr lang="en-GB" sz="800" dirty="0">
              <a:solidFill>
                <a:prstClr val="black"/>
              </a:solidFill>
              <a:sym typeface="+mn-lt"/>
            </a:endParaRPr>
          </a:p>
        </p:txBody>
      </p:sp>
      <p:sp>
        <p:nvSpPr>
          <p:cNvPr id="39" name="Rectangle 38"/>
          <p:cNvSpPr/>
          <p:nvPr>
            <p:custDataLst>
              <p:tags r:id="rId74"/>
            </p:custDataLst>
          </p:nvPr>
        </p:nvSpPr>
        <p:spPr bwMode="auto">
          <a:xfrm flipV="1">
            <a:off x="4706938" y="4183063"/>
            <a:ext cx="122238" cy="984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756121B-ED93-45BB-8E76-6C81BFE3AB3C}" type="datetime'''Ser''''''''v''i''''''''''''''''''ce User ''N''''etw''o''rk'">
              <a:rPr lang="en-US" sz="800">
                <a:solidFill>
                  <a:srgbClr val="000000"/>
                </a:solidFill>
              </a:rPr>
              <a:pPr/>
              <a:t>Service User Network</a:t>
            </a:fld>
            <a:endParaRPr lang="en-GB" sz="800" dirty="0">
              <a:solidFill>
                <a:srgbClr val="000000"/>
              </a:solidFill>
              <a:sym typeface="+mn-lt"/>
            </a:endParaRPr>
          </a:p>
        </p:txBody>
      </p:sp>
      <p:sp>
        <p:nvSpPr>
          <p:cNvPr id="253" name="Rectangle 252"/>
          <p:cNvSpPr/>
          <p:nvPr>
            <p:custDataLst>
              <p:tags r:id="rId75"/>
            </p:custDataLst>
          </p:nvPr>
        </p:nvSpPr>
        <p:spPr bwMode="gray">
          <a:xfrm>
            <a:off x="4992688" y="26447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0039AC6B-89F1-4B05-92DD-C3C25060E165}" type="datetime'''''''''''''£''''''''''''''0''''''''''.''''0'''''''">
              <a:rPr lang="en-US" sz="800">
                <a:solidFill>
                  <a:srgbClr val="000000"/>
                </a:solidFill>
              </a:rPr>
              <a:pPr/>
              <a:t>£0.0</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09C67D33-E219-4891-8CF5-F44334D27E72}" type="datetime'''0''''''.''''''''''1''%'''''''''''''''''''''''">
              <a:rPr lang="en-US" sz="800">
                <a:solidFill>
                  <a:srgbClr val="000000"/>
                </a:solidFill>
              </a:rPr>
              <a:pPr/>
              <a:t>0.1%</a:t>
            </a:fld>
            <a:r>
              <a:rPr lang="en-GB" sz="800" smtClean="0">
                <a:solidFill>
                  <a:prstClr val="black"/>
                </a:solidFill>
                <a:sym typeface="+mn-lt"/>
              </a:rPr>
              <a:t>)</a:t>
            </a:r>
            <a:endParaRPr lang="en-GB" sz="800" dirty="0">
              <a:solidFill>
                <a:prstClr val="black"/>
              </a:solidFill>
              <a:sym typeface="+mn-lt"/>
            </a:endParaRPr>
          </a:p>
        </p:txBody>
      </p:sp>
      <p:sp>
        <p:nvSpPr>
          <p:cNvPr id="149558" name="Rectangle 149557"/>
          <p:cNvSpPr/>
          <p:nvPr>
            <p:custDataLst>
              <p:tags r:id="rId76"/>
            </p:custDataLst>
          </p:nvPr>
        </p:nvSpPr>
        <p:spPr bwMode="auto">
          <a:xfrm flipV="1">
            <a:off x="5097463" y="4183063"/>
            <a:ext cx="122238" cy="136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20C8A43-BE5B-4B7E-8589-EBDAA8E2C982}" type="datetime'''R''ed''u''cing'''' El''''ect''i''''''ve Ca''e''s''a''rians'">
              <a:rPr lang="en-US" sz="800">
                <a:solidFill>
                  <a:prstClr val="black"/>
                </a:solidFill>
              </a:rPr>
              <a:pPr algn="r">
                <a:spcBef>
                  <a:spcPct val="0"/>
                </a:spcBef>
                <a:spcAft>
                  <a:spcPct val="0"/>
                </a:spcAft>
              </a:pPr>
              <a:t>Reducing Elective Caesarians</a:t>
            </a:fld>
            <a:endParaRPr lang="en-GB" sz="800" dirty="0">
              <a:solidFill>
                <a:prstClr val="black"/>
              </a:solidFill>
              <a:sym typeface="Arial"/>
            </a:endParaRPr>
          </a:p>
        </p:txBody>
      </p:sp>
      <p:sp>
        <p:nvSpPr>
          <p:cNvPr id="227" name="Rectangle 226"/>
          <p:cNvSpPr/>
          <p:nvPr>
            <p:custDataLst>
              <p:tags r:id="rId77"/>
            </p:custDataLst>
          </p:nvPr>
        </p:nvSpPr>
        <p:spPr bwMode="auto">
          <a:xfrm flipV="1">
            <a:off x="5487988" y="4183063"/>
            <a:ext cx="122238" cy="11239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EB09CF-8A08-4628-9129-3C5D6E5459EC}" type="datetime'''''''''Acute Str''ok''e S''''''er''vi''c''e''''s*''''''*''*'">
              <a:rPr lang="en-US" sz="800">
                <a:solidFill>
                  <a:srgbClr val="000000"/>
                </a:solidFill>
              </a:rPr>
              <a:pPr/>
              <a:t>Acute Stroke Services***</a:t>
            </a:fld>
            <a:endParaRPr lang="en-GB" sz="800">
              <a:solidFill>
                <a:srgbClr val="000000"/>
              </a:solidFill>
              <a:sym typeface="Arial"/>
            </a:endParaRPr>
          </a:p>
        </p:txBody>
      </p:sp>
      <p:sp>
        <p:nvSpPr>
          <p:cNvPr id="47" name="Rectangle 46"/>
          <p:cNvSpPr/>
          <p:nvPr>
            <p:custDataLst>
              <p:tags r:id="rId78"/>
            </p:custDataLst>
          </p:nvPr>
        </p:nvSpPr>
        <p:spPr bwMode="gray">
          <a:xfrm>
            <a:off x="5773738" y="264477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978DDF6D-BCE3-4C3B-A55D-5D2DC67471B0}" type="datetime'''''-''''£0''''''''''''''''''''''''''''.''3'''''''">
              <a:rPr lang="en-US" sz="80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32B3D44B-204A-4A30-9112-BAF77DB8C1D4}" type="datetime'''''''''''''''''0''''''''''''''''''.''''''6%'">
              <a:rPr lang="en-US" sz="800">
                <a:solidFill>
                  <a:srgbClr val="000000"/>
                </a:solidFill>
              </a:rPr>
              <a:pPr/>
              <a:t>0.6%</a:t>
            </a:fld>
            <a:r>
              <a:rPr lang="en-GB" sz="800" smtClean="0">
                <a:solidFill>
                  <a:prstClr val="black"/>
                </a:solidFill>
                <a:sym typeface="+mn-lt"/>
              </a:rPr>
              <a:t>)</a:t>
            </a:r>
            <a:endParaRPr lang="en-GB" sz="800" dirty="0">
              <a:solidFill>
                <a:prstClr val="black"/>
              </a:solidFill>
              <a:sym typeface="+mn-lt"/>
            </a:endParaRPr>
          </a:p>
        </p:txBody>
      </p:sp>
      <p:sp>
        <p:nvSpPr>
          <p:cNvPr id="43" name="Rectangle 42"/>
          <p:cNvSpPr/>
          <p:nvPr>
            <p:custDataLst>
              <p:tags r:id="rId79"/>
            </p:custDataLst>
          </p:nvPr>
        </p:nvSpPr>
        <p:spPr bwMode="auto">
          <a:xfrm flipV="1">
            <a:off x="5878513" y="4183063"/>
            <a:ext cx="122238" cy="1312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2069487-D57C-41EF-A299-BA56F2A30FD7}" type="datetime'Int''egrat''i''on'' ''''of So''ci''a''l'' ''C''are**''*''*'''">
              <a:rPr lang="en-US" sz="800">
                <a:solidFill>
                  <a:srgbClr val="000000"/>
                </a:solidFill>
              </a:rPr>
              <a:pPr/>
              <a:t>Integration of Social Care****</a:t>
            </a:fld>
            <a:endParaRPr lang="en-GB" sz="800">
              <a:solidFill>
                <a:srgbClr val="000000"/>
              </a:solidFill>
              <a:sym typeface="Arial"/>
            </a:endParaRPr>
          </a:p>
        </p:txBody>
      </p:sp>
      <p:sp>
        <p:nvSpPr>
          <p:cNvPr id="50" name="Rectangle 49"/>
          <p:cNvSpPr/>
          <p:nvPr>
            <p:custDataLst>
              <p:tags r:id="rId80"/>
            </p:custDataLst>
          </p:nvPr>
        </p:nvSpPr>
        <p:spPr bwMode="gray">
          <a:xfrm>
            <a:off x="6164263" y="26638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25C07C42-1B00-4866-8160-414B1C4300AA}" type="datetime'''''-''£''0''''''''.''''''''''''''''''''''''3'''''''''''">
              <a:rPr lang="en-US" sz="80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500BD2D5-B5C9-4345-ACD0-A5D49CEDBA93}" type="datetime'''''0''''''''''''''''''''''''''''.7''''''''''''%'''''''''">
              <a:rPr lang="en-US" sz="800">
                <a:solidFill>
                  <a:srgbClr val="000000"/>
                </a:solidFill>
              </a:rPr>
              <a:pPr/>
              <a:t>0.7%</a:t>
            </a:fld>
            <a:r>
              <a:rPr lang="en-GB" sz="800" smtClean="0">
                <a:solidFill>
                  <a:prstClr val="black"/>
                </a:solidFill>
                <a:sym typeface="+mn-lt"/>
              </a:rPr>
              <a:t>)</a:t>
            </a:r>
            <a:endParaRPr lang="en-GB" sz="800" dirty="0">
              <a:solidFill>
                <a:prstClr val="black"/>
              </a:solidFill>
              <a:sym typeface="+mn-lt"/>
            </a:endParaRPr>
          </a:p>
        </p:txBody>
      </p:sp>
      <p:sp>
        <p:nvSpPr>
          <p:cNvPr id="247" name="Rectangle 246"/>
          <p:cNvSpPr/>
          <p:nvPr>
            <p:custDataLst>
              <p:tags r:id="rId81"/>
            </p:custDataLst>
          </p:nvPr>
        </p:nvSpPr>
        <p:spPr bwMode="gray">
          <a:xfrm>
            <a:off x="2644775" y="2511425"/>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ACD490F4-BA7C-4A71-B15B-AF3A2F73634E}" type="datetime'''-''''''''''£''0.''''''''''''''''''''''''''''''''''''7'''''''">
              <a:rPr lang="en-US" sz="800">
                <a:solidFill>
                  <a:prstClr val="black"/>
                </a:solidFill>
              </a:rPr>
              <a:pPr algn="ctr">
                <a:spcBef>
                  <a:spcPct val="0"/>
                </a:spcBef>
                <a:spcAft>
                  <a:spcPct val="0"/>
                </a:spcAft>
              </a:pPr>
              <a:t>-£0.7</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2A5092A0-195A-4810-B128-31AB88405EEE}" type="datetime'''1''.''''''''''''''''''''''''''7''''''''''''''''''%'">
              <a:rPr lang="en-US" sz="800">
                <a:solidFill>
                  <a:srgbClr val="000000"/>
                </a:solidFill>
              </a:rPr>
              <a:pPr/>
              <a:t>1.7%</a:t>
            </a:fld>
            <a:r>
              <a:rPr lang="en-GB" sz="800" smtClean="0">
                <a:solidFill>
                  <a:prstClr val="black"/>
                </a:solidFill>
                <a:sym typeface="+mn-lt"/>
              </a:rPr>
              <a:t>)</a:t>
            </a:r>
            <a:endParaRPr lang="en-GB" sz="800">
              <a:solidFill>
                <a:prstClr val="black"/>
              </a:solidFill>
              <a:sym typeface="+mn-lt"/>
            </a:endParaRPr>
          </a:p>
        </p:txBody>
      </p:sp>
      <p:sp>
        <p:nvSpPr>
          <p:cNvPr id="49" name="Rectangle 48"/>
          <p:cNvSpPr/>
          <p:nvPr>
            <p:custDataLst>
              <p:tags r:id="rId82"/>
            </p:custDataLst>
          </p:nvPr>
        </p:nvSpPr>
        <p:spPr bwMode="auto">
          <a:xfrm flipV="1">
            <a:off x="6269038" y="4183063"/>
            <a:ext cx="122238"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6BCE2B2-E6A2-403D-B725-FD8E66BF0E17}" type="datetime'''''''''''E''''Pa''''C''C''''''''''''''''''''''S'''''''">
              <a:rPr lang="en-US" sz="800">
                <a:solidFill>
                  <a:prstClr val="black"/>
                </a:solidFill>
              </a:rPr>
              <a:pPr algn="r">
                <a:spcBef>
                  <a:spcPct val="0"/>
                </a:spcBef>
                <a:spcAft>
                  <a:spcPct val="0"/>
                </a:spcAft>
              </a:pPr>
              <a:t>EPaCCS</a:t>
            </a:fld>
            <a:endParaRPr lang="en-GB" sz="800">
              <a:solidFill>
                <a:prstClr val="black"/>
              </a:solidFill>
              <a:sym typeface="Arial"/>
            </a:endParaRPr>
          </a:p>
        </p:txBody>
      </p:sp>
      <p:sp>
        <p:nvSpPr>
          <p:cNvPr id="71" name="Rectangle 70"/>
          <p:cNvSpPr/>
          <p:nvPr>
            <p:custDataLst>
              <p:tags r:id="rId83"/>
            </p:custDataLst>
          </p:nvPr>
        </p:nvSpPr>
        <p:spPr bwMode="gray">
          <a:xfrm>
            <a:off x="6542088" y="2654300"/>
            <a:ext cx="3651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4113A70B-20BB-49AE-9A73-6444F0C72529}" type="datetime'''''£''''''''''''''0''''''''''''''''''.''''''3'''''''">
              <a:rPr lang="en-US" sz="800">
                <a:solidFill>
                  <a:srgbClr val="000000"/>
                </a:solidFill>
              </a:rPr>
              <a:pPr/>
              <a:t>£0.3</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2A309055-DD07-4040-9DA4-EF5824931AA4}" type="datetime'''''-''''''''''''''''''''0.''''''''8''''%'''''''''''''">
              <a:rPr lang="en-US" sz="800">
                <a:solidFill>
                  <a:srgbClr val="000000"/>
                </a:solidFill>
              </a:rPr>
              <a:pPr/>
              <a:t>-0.8%</a:t>
            </a:fld>
            <a:r>
              <a:rPr lang="en-GB" sz="800" smtClean="0">
                <a:solidFill>
                  <a:prstClr val="black"/>
                </a:solidFill>
                <a:sym typeface="+mn-lt"/>
              </a:rPr>
              <a:t>)</a:t>
            </a:r>
            <a:endParaRPr lang="en-GB" sz="800">
              <a:solidFill>
                <a:prstClr val="black"/>
              </a:solidFill>
              <a:sym typeface="+mn-lt"/>
            </a:endParaRPr>
          </a:p>
        </p:txBody>
      </p:sp>
      <p:sp>
        <p:nvSpPr>
          <p:cNvPr id="57" name="Rectangle 56"/>
          <p:cNvSpPr/>
          <p:nvPr>
            <p:custDataLst>
              <p:tags r:id="rId84"/>
            </p:custDataLst>
          </p:nvPr>
        </p:nvSpPr>
        <p:spPr bwMode="auto">
          <a:xfrm flipV="1">
            <a:off x="2354263" y="4183063"/>
            <a:ext cx="122238" cy="8921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C2F5D87-0CA3-45F3-A844-9152856EED0F}" type="datetime'''GP ''''Te''''l''''e''c''''o''n''sulatio''''''''''n'''''''''">
              <a:rPr lang="en-US" sz="800">
                <a:solidFill>
                  <a:srgbClr val="000000"/>
                </a:solidFill>
              </a:rPr>
              <a:pPr algn="r">
                <a:spcBef>
                  <a:spcPct val="0"/>
                </a:spcBef>
                <a:spcAft>
                  <a:spcPct val="0"/>
                </a:spcAft>
              </a:pPr>
              <a:t>GP Teleconsulation</a:t>
            </a:fld>
            <a:endParaRPr lang="en-GB" sz="800" dirty="0">
              <a:solidFill>
                <a:srgbClr val="000000"/>
              </a:solidFill>
              <a:sym typeface="+mn-lt"/>
            </a:endParaRPr>
          </a:p>
        </p:txBody>
      </p:sp>
      <p:sp>
        <p:nvSpPr>
          <p:cNvPr id="53" name="Rectangle 52"/>
          <p:cNvSpPr/>
          <p:nvPr>
            <p:custDataLst>
              <p:tags r:id="rId85"/>
            </p:custDataLst>
          </p:nvPr>
        </p:nvSpPr>
        <p:spPr bwMode="auto">
          <a:xfrm flipV="1">
            <a:off x="3144838" y="4183063"/>
            <a:ext cx="122238" cy="10223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364D2D4-35C4-49F9-997F-AF8B948605CD}" type="datetime'''S''a''''''fe U''se o''''''''''''f ''M''''ed''''ici''n''es'">
              <a:rPr lang="en-US" sz="800">
                <a:solidFill>
                  <a:srgbClr val="000000"/>
                </a:solidFill>
              </a:rPr>
              <a:pPr algn="r">
                <a:spcBef>
                  <a:spcPct val="0"/>
                </a:spcBef>
                <a:spcAft>
                  <a:spcPct val="0"/>
                </a:spcAft>
              </a:pPr>
              <a:t>Safe Use of Medicines</a:t>
            </a:fld>
            <a:endParaRPr lang="en-GB" sz="800" dirty="0">
              <a:solidFill>
                <a:srgbClr val="000000"/>
              </a:solidFill>
              <a:sym typeface="+mn-lt"/>
            </a:endParaRPr>
          </a:p>
        </p:txBody>
      </p:sp>
      <p:sp>
        <p:nvSpPr>
          <p:cNvPr id="246" name="Rectangle 245"/>
          <p:cNvSpPr/>
          <p:nvPr>
            <p:custDataLst>
              <p:tags r:id="rId86"/>
            </p:custDataLst>
          </p:nvPr>
        </p:nvSpPr>
        <p:spPr bwMode="gray">
          <a:xfrm>
            <a:off x="2249488" y="248285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7ABB4279-5DE8-438C-9959-E07D58E86255}" type="datetime'''-''''''£''''''''''''''''''''''1''''''''''''.''''''''''1'">
              <a:rPr lang="en-US" sz="800">
                <a:solidFill>
                  <a:srgbClr val="000000"/>
                </a:solidFill>
              </a:rPr>
              <a:pPr/>
              <a:t>-£1.1</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CA8703BE-B047-44E1-BADB-9DB53703C3FF}" type="datetime'''''''2''''.''''''''''''''''''''''''6''''''''''%'''''">
              <a:rPr lang="en-US" sz="800">
                <a:solidFill>
                  <a:srgbClr val="000000"/>
                </a:solidFill>
              </a:rPr>
              <a:pPr/>
              <a:t>2.6%</a:t>
            </a:fld>
            <a:r>
              <a:rPr lang="en-GB" sz="800" smtClean="0">
                <a:solidFill>
                  <a:prstClr val="black"/>
                </a:solidFill>
                <a:sym typeface="+mn-lt"/>
              </a:rPr>
              <a:t>)</a:t>
            </a:r>
            <a:endParaRPr lang="en-GB" sz="800">
              <a:solidFill>
                <a:prstClr val="black"/>
              </a:solidFill>
              <a:sym typeface="+mn-lt"/>
            </a:endParaRPr>
          </a:p>
        </p:txBody>
      </p:sp>
      <p:sp>
        <p:nvSpPr>
          <p:cNvPr id="51" name="Rectangle 50"/>
          <p:cNvSpPr/>
          <p:nvPr>
            <p:custDataLst>
              <p:tags r:id="rId87"/>
            </p:custDataLst>
          </p:nvPr>
        </p:nvSpPr>
        <p:spPr bwMode="auto">
          <a:xfrm flipV="1">
            <a:off x="6664325" y="4183063"/>
            <a:ext cx="122238" cy="890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1643C36-14AB-4A78-A933-1D1F1FE5D284}" type="datetime'O''v''''er''''la''p'' ''wi''''''thin ''E''''''AI''''''s'''''">
              <a:rPr lang="en-US" sz="800">
                <a:solidFill>
                  <a:prstClr val="black"/>
                </a:solidFill>
              </a:rPr>
              <a:pPr algn="r">
                <a:spcBef>
                  <a:spcPct val="0"/>
                </a:spcBef>
                <a:spcAft>
                  <a:spcPct val="0"/>
                </a:spcAft>
              </a:pPr>
              <a:t>Overlap within EAIs</a:t>
            </a:fld>
            <a:endParaRPr lang="en-GB" sz="800">
              <a:solidFill>
                <a:prstClr val="black"/>
              </a:solidFill>
              <a:sym typeface="Arial"/>
            </a:endParaRPr>
          </a:p>
        </p:txBody>
      </p:sp>
      <p:sp>
        <p:nvSpPr>
          <p:cNvPr id="59" name="Rectangle 58"/>
          <p:cNvSpPr/>
          <p:nvPr>
            <p:custDataLst>
              <p:tags r:id="rId88"/>
            </p:custDataLst>
          </p:nvPr>
        </p:nvSpPr>
        <p:spPr bwMode="auto">
          <a:xfrm flipV="1">
            <a:off x="1963738" y="4183063"/>
            <a:ext cx="122238" cy="817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8B9EE48-4E1A-4CFE-BA42-6E6174368CD4}" type="datetime'C''''''''''''an''cer'' ''Scr''''''''''e''en''''''''i''n''g'">
              <a:rPr lang="en-US" sz="800">
                <a:solidFill>
                  <a:srgbClr val="000000"/>
                </a:solidFill>
              </a:rPr>
              <a:pPr algn="r">
                <a:spcBef>
                  <a:spcPct val="0"/>
                </a:spcBef>
                <a:spcAft>
                  <a:spcPct val="0"/>
                </a:spcAft>
              </a:pPr>
              <a:t>Cancer Screening</a:t>
            </a:fld>
            <a:endParaRPr lang="en-GB" sz="800" dirty="0">
              <a:solidFill>
                <a:srgbClr val="000000"/>
              </a:solidFill>
              <a:sym typeface="+mn-lt"/>
            </a:endParaRPr>
          </a:p>
        </p:txBody>
      </p:sp>
      <p:sp>
        <p:nvSpPr>
          <p:cNvPr id="26" name="Rectangle 25"/>
          <p:cNvSpPr/>
          <p:nvPr>
            <p:custDataLst>
              <p:tags r:id="rId89"/>
            </p:custDataLst>
          </p:nvPr>
        </p:nvSpPr>
        <p:spPr bwMode="gray">
          <a:xfrm>
            <a:off x="6937375" y="3092450"/>
            <a:ext cx="365125"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2CB49FF6-8684-4CC6-B6B7-D7CDE9E52318}" type="datetime'''''''''''-2''.''''''''9''''''''5'''''''''''''''">
              <a:rPr lang="en-US" sz="800" smtClean="0">
                <a:solidFill>
                  <a:schemeClr val="tx1"/>
                </a:solidFill>
              </a:rPr>
              <a:pPr algn="ctr">
                <a:spcBef>
                  <a:spcPct val="0"/>
                </a:spcBef>
                <a:spcAft>
                  <a:spcPct val="0"/>
                </a:spcAft>
              </a:pPr>
              <a:t>-2.95</a:t>
            </a:fld>
            <a:r>
              <a:rPr lang="en-US" sz="800" dirty="0" smtClean="0">
                <a:solidFill>
                  <a:schemeClr val="tx1"/>
                </a:solidFill>
                <a:latin typeface="Arial"/>
                <a:sym typeface="Arial"/>
              </a:rPr>
              <a:t/>
            </a:r>
            <a:br>
              <a:rPr lang="en-US" sz="800" dirty="0" smtClean="0">
                <a:solidFill>
                  <a:schemeClr val="tx1"/>
                </a:solidFill>
                <a:latin typeface="Arial"/>
                <a:sym typeface="Arial"/>
              </a:rPr>
            </a:br>
            <a:r>
              <a:rPr lang="en-US" sz="800" dirty="0" smtClean="0">
                <a:solidFill>
                  <a:schemeClr val="tx1"/>
                </a:solidFill>
                <a:latin typeface="Arial"/>
                <a:sym typeface="Arial"/>
              </a:rPr>
              <a:t>(</a:t>
            </a:r>
            <a:fld id="{24E1E623-B16F-4A53-A658-16A13E59D206}" type="datetime'-''''''7''''''''''''''''''''''''''.1%'''''">
              <a:rPr lang="en-US" sz="800">
                <a:solidFill>
                  <a:schemeClr val="tx1"/>
                </a:solidFill>
              </a:rPr>
              <a:pPr algn="ctr">
                <a:spcBef>
                  <a:spcPct val="0"/>
                </a:spcBef>
                <a:spcAft>
                  <a:spcPct val="0"/>
                </a:spcAft>
              </a:pPr>
              <a:t>-7.1%</a:t>
            </a:fld>
            <a:r>
              <a:rPr lang="en-GB" sz="800" dirty="0" smtClean="0">
                <a:solidFill>
                  <a:schemeClr val="tx1"/>
                </a:solidFill>
                <a:latin typeface="Arial"/>
                <a:sym typeface="Arial"/>
              </a:rPr>
              <a:t>)</a:t>
            </a:r>
            <a:endParaRPr lang="en-GB" sz="800" dirty="0">
              <a:solidFill>
                <a:schemeClr val="tx1"/>
              </a:solidFill>
              <a:latin typeface="Arial"/>
              <a:sym typeface="Arial"/>
            </a:endParaRPr>
          </a:p>
        </p:txBody>
      </p:sp>
      <p:sp>
        <p:nvSpPr>
          <p:cNvPr id="237" name="Rectangle 236"/>
          <p:cNvSpPr/>
          <p:nvPr>
            <p:custDataLst>
              <p:tags r:id="rId90"/>
            </p:custDataLst>
          </p:nvPr>
        </p:nvSpPr>
        <p:spPr bwMode="gray">
          <a:xfrm>
            <a:off x="1858963" y="2425700"/>
            <a:ext cx="33178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t"/>
          <a:lstStyle/>
          <a:p>
            <a:pPr algn="ctr">
              <a:spcBef>
                <a:spcPct val="0"/>
              </a:spcBef>
              <a:spcAft>
                <a:spcPct val="0"/>
              </a:spcAft>
            </a:pPr>
            <a:fld id="{E3D59F10-FF17-4ADE-BD75-54541ABA0D88}" type="datetime'-''''''£''''''''''''''''''''''''''''''''''0''.1'''''''">
              <a:rPr lang="en-US" sz="800">
                <a:solidFill>
                  <a:srgbClr val="000000"/>
                </a:solidFill>
              </a:rPr>
              <a:pPr/>
              <a:t>-£0.1</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851925D5-6003-4701-A015-9A43BD451EAD}" type="datetime'''''''''''''''''''''''0.''2''''''%'''''''''''''''''''''">
              <a:rPr lang="en-US" sz="800">
                <a:solidFill>
                  <a:srgbClr val="000000"/>
                </a:solidFill>
              </a:rPr>
              <a:pPr/>
              <a:t>0.2%</a:t>
            </a:fld>
            <a:r>
              <a:rPr lang="en-GB" sz="800" smtClean="0">
                <a:solidFill>
                  <a:prstClr val="black"/>
                </a:solidFill>
                <a:sym typeface="+mn-lt"/>
              </a:rPr>
              <a:t>)</a:t>
            </a:r>
            <a:endParaRPr lang="en-GB" sz="800">
              <a:solidFill>
                <a:prstClr val="black"/>
              </a:solidFill>
              <a:sym typeface="+mn-lt"/>
            </a:endParaRPr>
          </a:p>
        </p:txBody>
      </p:sp>
      <p:sp>
        <p:nvSpPr>
          <p:cNvPr id="72" name="Rectangle 71"/>
          <p:cNvSpPr/>
          <p:nvPr>
            <p:custDataLst>
              <p:tags r:id="rId91"/>
            </p:custDataLst>
          </p:nvPr>
        </p:nvSpPr>
        <p:spPr bwMode="auto">
          <a:xfrm flipV="1">
            <a:off x="7059613" y="4183063"/>
            <a:ext cx="122238" cy="7953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DA5D49F-8E92-4FF8-B1DA-1D1CE4429B20}" type="datetime'Str''''''''e''tch ''''''EAIs ''''*''*''*''''''''''**'''''">
              <a:rPr lang="en-US" sz="800">
                <a:solidFill>
                  <a:srgbClr val="000000"/>
                </a:solidFill>
              </a:rPr>
              <a:pPr/>
              <a:t>Stretch EAIs *****</a:t>
            </a:fld>
            <a:endParaRPr lang="en-GB" sz="800" dirty="0">
              <a:solidFill>
                <a:srgbClr val="000000"/>
              </a:solidFill>
              <a:sym typeface="Arial"/>
            </a:endParaRPr>
          </a:p>
        </p:txBody>
      </p:sp>
      <p:sp>
        <p:nvSpPr>
          <p:cNvPr id="61" name="Rectangle 60"/>
          <p:cNvSpPr/>
          <p:nvPr>
            <p:custDataLst>
              <p:tags r:id="rId92"/>
            </p:custDataLst>
          </p:nvPr>
        </p:nvSpPr>
        <p:spPr bwMode="auto">
          <a:xfrm flipV="1">
            <a:off x="1573213" y="4183063"/>
            <a:ext cx="122238" cy="11779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3FBA4DD-679C-41FA-9515-15CBEA7B6C28}" type="datetime'''Pos''''''''t H''II'' I''''''nter''ve''ntions'' g''''a''''p'">
              <a:rPr lang="en-US" sz="800">
                <a:solidFill>
                  <a:srgbClr val="000000"/>
                </a:solidFill>
                <a:sym typeface="+mn-lt"/>
              </a:rPr>
              <a:pPr algn="r">
                <a:spcBef>
                  <a:spcPct val="0"/>
                </a:spcBef>
                <a:spcAft>
                  <a:spcPct val="0"/>
                </a:spcAft>
              </a:pPr>
              <a:t>Post HII Interventions gap</a:t>
            </a:fld>
            <a:endParaRPr lang="en-GB" sz="800" dirty="0">
              <a:solidFill>
                <a:srgbClr val="000000"/>
              </a:solidFill>
              <a:sym typeface="+mn-lt"/>
            </a:endParaRPr>
          </a:p>
        </p:txBody>
      </p:sp>
      <p:sp>
        <p:nvSpPr>
          <p:cNvPr id="230" name="Rectangle 229"/>
          <p:cNvSpPr/>
          <p:nvPr>
            <p:custDataLst>
              <p:tags r:id="rId93"/>
            </p:custDataLst>
          </p:nvPr>
        </p:nvSpPr>
        <p:spPr bwMode="gray">
          <a:xfrm>
            <a:off x="7366000" y="2919413"/>
            <a:ext cx="28892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r>
              <a:rPr lang="en-GB" sz="800" dirty="0" smtClean="0">
                <a:solidFill>
                  <a:schemeClr val="tx1"/>
                </a:solidFill>
                <a:latin typeface="Arial"/>
                <a:sym typeface="Arial"/>
              </a:rPr>
              <a:t>£14.6</a:t>
            </a:r>
            <a:endParaRPr lang="en-GB" sz="800" dirty="0">
              <a:solidFill>
                <a:schemeClr val="tx1"/>
              </a:solidFill>
              <a:latin typeface="Arial"/>
              <a:sym typeface="Arial"/>
            </a:endParaRPr>
          </a:p>
        </p:txBody>
      </p:sp>
      <p:sp>
        <p:nvSpPr>
          <p:cNvPr id="149549" name="Rectangle 149548"/>
          <p:cNvSpPr/>
          <p:nvPr>
            <p:custDataLst>
              <p:tags r:id="rId94"/>
            </p:custDataLst>
          </p:nvPr>
        </p:nvSpPr>
        <p:spPr bwMode="gray">
          <a:xfrm>
            <a:off x="1439863" y="2130425"/>
            <a:ext cx="388938" cy="2444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b"/>
          <a:lstStyle/>
          <a:p>
            <a:pPr algn="ctr">
              <a:spcBef>
                <a:spcPct val="0"/>
              </a:spcBef>
              <a:spcAft>
                <a:spcPct val="0"/>
              </a:spcAft>
            </a:pPr>
            <a:fld id="{72E0A58D-B828-480B-8941-28EA15409900}" type="datetime''''''''''''''''''''' ''''£''''''2''''''8''''''''''.8'''''' '">
              <a:rPr lang="en-US" sz="800">
                <a:solidFill>
                  <a:srgbClr val="000000"/>
                </a:solidFill>
              </a:rPr>
              <a:pPr/>
              <a:t> £28.8 </a:t>
            </a:fld>
            <a:r>
              <a:rPr lang="en-US" sz="800" smtClean="0">
                <a:solidFill>
                  <a:prstClr val="black"/>
                </a:solidFill>
                <a:sym typeface="+mn-lt"/>
              </a:rPr>
              <a:t/>
            </a:r>
            <a:br>
              <a:rPr lang="en-US" sz="800" smtClean="0">
                <a:solidFill>
                  <a:prstClr val="black"/>
                </a:solidFill>
                <a:sym typeface="+mn-lt"/>
              </a:rPr>
            </a:br>
            <a:r>
              <a:rPr lang="en-US" sz="800" smtClean="0">
                <a:solidFill>
                  <a:prstClr val="black"/>
                </a:solidFill>
                <a:sym typeface="+mn-lt"/>
              </a:rPr>
              <a:t>(</a:t>
            </a:r>
            <a:fld id="{C556F544-6F62-4C59-B7FE-56B191D7DDFD}" type="datetime'''''''''''69''''.5''''''''''''%'''''''''">
              <a:rPr lang="en-US" sz="800">
                <a:solidFill>
                  <a:srgbClr val="000000"/>
                </a:solidFill>
              </a:rPr>
              <a:pPr/>
              <a:t>69.5%</a:t>
            </a:fld>
            <a:r>
              <a:rPr lang="en-US" sz="800" smtClean="0">
                <a:solidFill>
                  <a:prstClr val="black"/>
                </a:solidFill>
                <a:sym typeface="+mn-lt"/>
              </a:rPr>
              <a:t>)</a:t>
            </a:r>
            <a:endParaRPr lang="en-GB" sz="800" dirty="0">
              <a:solidFill>
                <a:prstClr val="black"/>
              </a:solidFill>
              <a:sym typeface="+mn-lt"/>
            </a:endParaRPr>
          </a:p>
        </p:txBody>
      </p:sp>
      <p:sp>
        <p:nvSpPr>
          <p:cNvPr id="233" name="Rectangle 232"/>
          <p:cNvSpPr/>
          <p:nvPr>
            <p:custDataLst>
              <p:tags r:id="rId95"/>
            </p:custDataLst>
          </p:nvPr>
        </p:nvSpPr>
        <p:spPr bwMode="auto">
          <a:xfrm flipV="1">
            <a:off x="7450138" y="4183063"/>
            <a:ext cx="122238" cy="5969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386E868-92F7-4D98-9C0E-8226CEE925F4}" type="datetime'R''''''''e''si''d''''u''''''''''''''''''al'''''' ''g''a''p'''">
              <a:rPr lang="en-US" sz="800">
                <a:solidFill>
                  <a:schemeClr val="tx1"/>
                </a:solidFill>
                <a:latin typeface="Arial"/>
                <a:sym typeface="Arial"/>
              </a:rPr>
              <a:pPr algn="r">
                <a:spcBef>
                  <a:spcPct val="0"/>
                </a:spcBef>
                <a:spcAft>
                  <a:spcPct val="0"/>
                </a:spcAft>
              </a:pPr>
              <a:t>Residual gap</a:t>
            </a:fld>
            <a:endParaRPr lang="en-GB" sz="800">
              <a:solidFill>
                <a:schemeClr val="tx1"/>
              </a:solidFill>
              <a:latin typeface="Arial"/>
              <a:sym typeface="Arial"/>
            </a:endParaRPr>
          </a:p>
        </p:txBody>
      </p:sp>
      <p:sp>
        <p:nvSpPr>
          <p:cNvPr id="240" name="Rectangle 239"/>
          <p:cNvSpPr/>
          <p:nvPr>
            <p:custDataLst>
              <p:tags r:id="rId96"/>
            </p:custDataLst>
          </p:nvPr>
        </p:nvSpPr>
        <p:spPr bwMode="gray">
          <a:xfrm>
            <a:off x="7740650" y="3444875"/>
            <a:ext cx="322263" cy="122238"/>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5" tIns="0" rIns="15875" bIns="0" rtlCol="0" anchor="ctr"/>
          <a:lstStyle/>
          <a:p>
            <a:pPr algn="ctr">
              <a:spcBef>
                <a:spcPct val="0"/>
              </a:spcBef>
              <a:spcAft>
                <a:spcPct val="0"/>
              </a:spcAft>
            </a:pPr>
            <a:fld id="{B89DABD4-9D07-4F1A-BB79-2B938330051F}" type="datetime'''-''''''''£18''''''''''''''''''.''7'''''''''''''''''">
              <a:rPr lang="en-US" sz="800">
                <a:solidFill>
                  <a:schemeClr val="tx1"/>
                </a:solidFill>
              </a:rPr>
              <a:pPr/>
              <a:t>-£18.7</a:t>
            </a:fld>
            <a:endParaRPr lang="en-GB" sz="800" dirty="0">
              <a:solidFill>
                <a:schemeClr val="tx1"/>
              </a:solidFill>
              <a:latin typeface="Arial"/>
              <a:sym typeface="Arial"/>
            </a:endParaRPr>
          </a:p>
        </p:txBody>
      </p:sp>
      <p:sp>
        <p:nvSpPr>
          <p:cNvPr id="229" name="TextBox 228"/>
          <p:cNvSpPr txBox="1"/>
          <p:nvPr/>
        </p:nvSpPr>
        <p:spPr>
          <a:xfrm>
            <a:off x="5355495" y="2818834"/>
            <a:ext cx="392750" cy="123111"/>
          </a:xfrm>
          <a:prstGeom prst="rect">
            <a:avLst/>
          </a:prstGeom>
          <a:noFill/>
        </p:spPr>
        <p:txBody>
          <a:bodyPr wrap="square" lIns="0" tIns="0" rIns="0" bIns="0" rtlCol="0">
            <a:spAutoFit/>
          </a:bodyPr>
          <a:lstStyle/>
          <a:p>
            <a:r>
              <a:rPr lang="en-GB" sz="800" dirty="0" smtClean="0">
                <a:latin typeface="Arial" pitchFamily="34" charset="0"/>
                <a:cs typeface="Arial" pitchFamily="34" charset="0"/>
              </a:rPr>
              <a:t>See***</a:t>
            </a:r>
            <a:endParaRPr lang="en-GB" sz="800" dirty="0">
              <a:latin typeface="Arial" pitchFamily="34" charset="0"/>
              <a:cs typeface="Arial" pitchFamily="34" charset="0"/>
            </a:endParaRPr>
          </a:p>
        </p:txBody>
      </p:sp>
      <p:sp>
        <p:nvSpPr>
          <p:cNvPr id="112" name="TextBox 111"/>
          <p:cNvSpPr txBox="1"/>
          <p:nvPr/>
        </p:nvSpPr>
        <p:spPr>
          <a:xfrm>
            <a:off x="4226213" y="2779904"/>
            <a:ext cx="392750" cy="123111"/>
          </a:xfrm>
          <a:prstGeom prst="rect">
            <a:avLst/>
          </a:prstGeom>
          <a:noFill/>
        </p:spPr>
        <p:txBody>
          <a:bodyPr wrap="square" lIns="0" tIns="0" rIns="0" bIns="0" rtlCol="0">
            <a:spAutoFit/>
          </a:bodyPr>
          <a:lstStyle/>
          <a:p>
            <a:r>
              <a:rPr lang="en-GB" sz="800" dirty="0" smtClean="0">
                <a:latin typeface="Arial" pitchFamily="34" charset="0"/>
                <a:cs typeface="Arial" pitchFamily="34" charset="0"/>
              </a:rPr>
              <a:t>See**</a:t>
            </a:r>
            <a:endParaRPr lang="en-GB" sz="800" dirty="0">
              <a:latin typeface="Arial" pitchFamily="34" charset="0"/>
              <a:cs typeface="Arial" pitchFamily="34" charset="0"/>
            </a:endParaRPr>
          </a:p>
        </p:txBody>
      </p:sp>
      <p:sp>
        <p:nvSpPr>
          <p:cNvPr id="113" name="TextBox 112"/>
          <p:cNvSpPr txBox="1"/>
          <p:nvPr/>
        </p:nvSpPr>
        <p:spPr>
          <a:xfrm rot="16200000">
            <a:off x="-825001" y="2765010"/>
            <a:ext cx="2118894" cy="161583"/>
          </a:xfrm>
          <a:prstGeom prst="rect">
            <a:avLst/>
          </a:prstGeom>
          <a:noFill/>
        </p:spPr>
        <p:txBody>
          <a:bodyPr wrap="square" lIns="0" tIns="0" rIns="0" bIns="0" rtlCol="0">
            <a:spAutoFit/>
          </a:bodyPr>
          <a:lstStyle/>
          <a:p>
            <a:pPr algn="ctr"/>
            <a:r>
              <a:rPr lang="en-GB" sz="1050" dirty="0" smtClean="0">
                <a:solidFill>
                  <a:prstClr val="black"/>
                </a:solidFill>
                <a:cs typeface="Arial" pitchFamily="34" charset="0"/>
              </a:rPr>
              <a:t>Financial Gap (Figures in £m)</a:t>
            </a:r>
            <a:endParaRPr lang="en-GB" sz="1050" dirty="0">
              <a:solidFill>
                <a:prstClr val="black"/>
              </a:solidFill>
              <a:cs typeface="Arial" pitchFamily="34" charset="0"/>
            </a:endParaRPr>
          </a:p>
        </p:txBody>
      </p:sp>
      <p:sp>
        <p:nvSpPr>
          <p:cNvPr id="115" name="Action Button: Return 114">
            <a:hlinkClick r:id="rId103" action="ppaction://hlinksldjump" highlightClick="1"/>
          </p:cNvPr>
          <p:cNvSpPr/>
          <p:nvPr/>
        </p:nvSpPr>
        <p:spPr>
          <a:xfrm>
            <a:off x="8215952" y="6381892"/>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8" name="Picture 4" descr="\\Cagmasrv1\sso$\Gestion_Deloitte\Global_Brand\- Templates\Icons\Iconography Deloitte\Icon_DNA_LBlue.png"/>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1939154" y="3243373"/>
            <a:ext cx="105258" cy="19918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descr="\\Cagmasrv1\sso$\Gestion_Deloitte\Global_Brand\- Templates\Icons\Iconography Deloitte\Icon_Magnifying_glass_Green.png"/>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2704420" y="3249178"/>
            <a:ext cx="187574" cy="18757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Cagmasrv1\sso$\Gestion_Deloitte\Global_Brand\- Templates\Icons\Iconography Deloitte\Icon_Computer_chip_Blue.png"/>
          <p:cNvPicPr>
            <a:picLocks noChangeAspect="1" noChangeArrowheads="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3065036" y="3249608"/>
            <a:ext cx="268303" cy="18671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 descr="\\Cagmasrv1\sso$\Gestion_Deloitte\Global_Brand\- Templates\Icons\Iconography Deloitte\Icon_Scooter_Green.png"/>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462525" y="3250624"/>
            <a:ext cx="283580" cy="184682"/>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Cagmasrv1\sso$\Gestion_Deloitte\Global_Brand\- Templates\Icons\Iconography Deloitte\Icon_Clock_DarkGreen.png"/>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4284516" y="3233768"/>
            <a:ext cx="218395" cy="21839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descr="C:\Users\jsauvageau\Desktop\Untitled-2.png"/>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4681331" y="3253732"/>
            <a:ext cx="198259" cy="17846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agmasrv1\sso$\Gestion_Deloitte\Global_Brand\- Templates\Icons\Iconography Deloitte\Icon_Ambulance_LGreen.png"/>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5432909" y="3262308"/>
            <a:ext cx="233049" cy="16131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1" descr="C:\Users\jsauvageau\Desktop\1.png"/>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5861180" y="3245570"/>
            <a:ext cx="172822" cy="19479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3" descr="C:\Users\jsauvageau\Desktop\3.png"/>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6242479" y="3264692"/>
            <a:ext cx="187574" cy="15654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3" descr="C:\Users\jsauvageau\Desktop\4.png"/>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2308974" y="3257281"/>
            <a:ext cx="171368" cy="17136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Cagmasrv1\sso$\Gestion_Deloitte\Global_Brand\- Templates\Icons\Iconography Deloitte\Icon_Traffic_signal_LGreen.png"/>
          <p:cNvPicPr>
            <a:picLocks noChangeArrowheads="1"/>
          </p:cNvPicPr>
          <p:nvPr/>
        </p:nvPicPr>
        <p:blipFill>
          <a:blip r:embed="rId114" cstate="print">
            <a:duotone>
              <a:prstClr val="black"/>
              <a:schemeClr val="accent1">
                <a:tint val="45000"/>
                <a:satMod val="400000"/>
              </a:schemeClr>
            </a:duotone>
            <a:extLst>
              <a:ext uri="{BEBA8EAE-BF5A-486C-A8C5-ECC9F3942E4B}">
                <a14:imgProps xmlns:a14="http://schemas.microsoft.com/office/drawing/2010/main">
                  <a14:imgLayer r:embed="rId11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47474" y="3190828"/>
            <a:ext cx="110730" cy="304274"/>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descr="\\Cagmasrv1\sso$\Gestion_Deloitte\Global_Brand\- Templates\Icons\Iconography Deloitte\Icon_People_woman_MBlue.png"/>
          <p:cNvPicPr>
            <a:picLocks noChangeAspect="1" noChangeArrowheads="1"/>
          </p:cNvPicPr>
          <p:nvPr/>
        </p:nvPicPr>
        <p:blipFill>
          <a:blip r:embed="rId116" cstate="print">
            <a:duotone>
              <a:prstClr val="black"/>
              <a:schemeClr val="accent6">
                <a:tint val="45000"/>
                <a:satMod val="400000"/>
              </a:schemeClr>
            </a:duotone>
            <a:extLst>
              <a:ext uri="{BEBA8EAE-BF5A-486C-A8C5-ECC9F3942E4B}">
                <a14:imgProps xmlns:a14="http://schemas.microsoft.com/office/drawing/2010/main">
                  <a14:imgLayer r:embed="rId117">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83296" y="3213362"/>
            <a:ext cx="155944" cy="259206"/>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654123" y="5974133"/>
            <a:ext cx="7056437" cy="861774"/>
          </a:xfrm>
          <a:prstGeom prst="rect">
            <a:avLst/>
          </a:prstGeom>
          <a:noFill/>
        </p:spPr>
        <p:txBody>
          <a:bodyPr wrap="square" lIns="0" tIns="0" rIns="0" bIns="0" rtlCol="0">
            <a:spAutoFit/>
          </a:bodyPr>
          <a:lstStyle/>
          <a:p>
            <a:pPr marL="0" lvl="1"/>
            <a:r>
              <a:rPr lang="en-GB" sz="800" b="1" dirty="0" smtClean="0">
                <a:solidFill>
                  <a:prstClr val="black"/>
                </a:solidFill>
                <a:cs typeface="Arial" pitchFamily="34" charset="0"/>
              </a:rPr>
              <a:t>Notes</a:t>
            </a:r>
            <a:r>
              <a:rPr lang="en-GB" sz="800" b="1" dirty="0" smtClean="0">
                <a:cs typeface="Arial" pitchFamily="34" charset="0"/>
              </a:rPr>
              <a:t>: </a:t>
            </a:r>
            <a:r>
              <a:rPr lang="en-GB" sz="800" dirty="0">
                <a:solidFill>
                  <a:prstClr val="black"/>
                </a:solidFill>
              </a:rPr>
              <a:t>* The estimated activity changes and financial savings account for interactions and overlaps within the HIIs and the EAIs However, these do not fully account for the interaction between the HIIs and the EAIs.</a:t>
            </a:r>
          </a:p>
          <a:p>
            <a:r>
              <a:rPr lang="en-GB" sz="800" dirty="0" smtClean="0">
                <a:cs typeface="Arial" pitchFamily="34" charset="0"/>
              </a:rPr>
              <a:t>** The </a:t>
            </a:r>
            <a:r>
              <a:rPr lang="en-GB" sz="800" dirty="0">
                <a:cs typeface="Arial" pitchFamily="34" charset="0"/>
              </a:rPr>
              <a:t>financial benefits of 24-hout asthma services are less than £</a:t>
            </a:r>
            <a:r>
              <a:rPr lang="en-GB" sz="800" dirty="0" smtClean="0">
                <a:cs typeface="Arial" pitchFamily="34" charset="0"/>
              </a:rPr>
              <a:t>100,000.</a:t>
            </a:r>
            <a:endParaRPr lang="en-GB" sz="800" dirty="0">
              <a:cs typeface="Arial" pitchFamily="34" charset="0"/>
            </a:endParaRPr>
          </a:p>
          <a:p>
            <a:pPr marL="0" lvl="1" algn="just">
              <a:buClr>
                <a:srgbClr val="00AA9E"/>
              </a:buClr>
            </a:pPr>
            <a:r>
              <a:rPr lang="en-GB" sz="800" dirty="0" smtClean="0">
                <a:cs typeface="Arial" pitchFamily="34" charset="0"/>
              </a:rPr>
              <a:t>*** </a:t>
            </a:r>
            <a:r>
              <a:rPr lang="en-GB" sz="800" dirty="0">
                <a:cs typeface="Arial" pitchFamily="34" charset="0"/>
              </a:rPr>
              <a:t>The Acute stroke services intervention </a:t>
            </a:r>
            <a:r>
              <a:rPr lang="en-GB" sz="800" dirty="0" smtClean="0">
                <a:cs typeface="Arial" pitchFamily="34" charset="0"/>
              </a:rPr>
              <a:t>has been assumed to be cost </a:t>
            </a:r>
            <a:r>
              <a:rPr lang="en-GB" sz="800" dirty="0">
                <a:cs typeface="Arial" pitchFamily="34" charset="0"/>
              </a:rPr>
              <a:t>neutral.</a:t>
            </a:r>
            <a:endParaRPr lang="en-GB" sz="1000" dirty="0"/>
          </a:p>
          <a:p>
            <a:r>
              <a:rPr lang="en-GB" sz="800" dirty="0" smtClean="0">
                <a:solidFill>
                  <a:prstClr val="black"/>
                </a:solidFill>
                <a:cs typeface="Arial" pitchFamily="34" charset="0"/>
              </a:rPr>
              <a:t>**** </a:t>
            </a:r>
            <a:r>
              <a:rPr lang="en-GB" sz="800" dirty="0">
                <a:solidFill>
                  <a:prstClr val="black"/>
                </a:solidFill>
                <a:cs typeface="Arial" pitchFamily="34" charset="0"/>
              </a:rPr>
              <a:t>The full effects of this intervention would not be realised until 2019/20. For illustrative purposes, in the figure above the net savings from this intervention have been assumed to start in 2018/19</a:t>
            </a:r>
            <a:r>
              <a:rPr lang="en-GB" sz="800" dirty="0" smtClean="0">
                <a:solidFill>
                  <a:prstClr val="black"/>
                </a:solidFill>
                <a:cs typeface="Arial" pitchFamily="34" charset="0"/>
              </a:rPr>
              <a:t>.</a:t>
            </a:r>
          </a:p>
          <a:p>
            <a:r>
              <a:rPr lang="en-GB" sz="800" dirty="0">
                <a:solidFill>
                  <a:prstClr val="black"/>
                </a:solidFill>
                <a:cs typeface="Arial" pitchFamily="34" charset="0"/>
              </a:rPr>
              <a:t>***** Includes expansion of patient population covered by </a:t>
            </a:r>
            <a:r>
              <a:rPr lang="en-GB" sz="800" dirty="0" smtClean="0">
                <a:solidFill>
                  <a:prstClr val="black"/>
                </a:solidFill>
                <a:cs typeface="Arial" pitchFamily="34" charset="0"/>
              </a:rPr>
              <a:t>EAIs.</a:t>
            </a:r>
          </a:p>
        </p:txBody>
      </p:sp>
      <p:grpSp>
        <p:nvGrpSpPr>
          <p:cNvPr id="117" name="Group 116"/>
          <p:cNvGrpSpPr/>
          <p:nvPr/>
        </p:nvGrpSpPr>
        <p:grpSpPr>
          <a:xfrm>
            <a:off x="5396550" y="589398"/>
            <a:ext cx="1649099" cy="295491"/>
            <a:chOff x="5970266" y="579280"/>
            <a:chExt cx="1649099" cy="295491"/>
          </a:xfrm>
        </p:grpSpPr>
        <p:sp>
          <p:nvSpPr>
            <p:cNvPr id="130" name="TextBox 129"/>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latin typeface="Arial"/>
                  <a:cs typeface="Arial" pitchFamily="34" charset="0"/>
                </a:rPr>
                <a:t>Suburban CCG</a:t>
              </a:r>
            </a:p>
          </p:txBody>
        </p:sp>
        <p:pic>
          <p:nvPicPr>
            <p:cNvPr id="131" name="Picture 37" descr="\\Cagmasrv1\sso$\Gestion_Deloitte\Global_Brand\- Templates\Icons\Iconography Deloitte\Icon_House_LGreen.png"/>
            <p:cNvPicPr>
              <a:picLocks noChangeAspect="1" noChangeArrowheads="1"/>
            </p:cNvPicPr>
            <p:nvPr/>
          </p:nvPicPr>
          <p:blipFill>
            <a:blip r:embed="rId118"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4" name="Straight Connector 133"/>
          <p:cNvCxnSpPr/>
          <p:nvPr/>
        </p:nvCxnSpPr>
        <p:spPr>
          <a:xfrm>
            <a:off x="7684971" y="1652431"/>
            <a:ext cx="0" cy="44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5" name="Title 1"/>
          <p:cNvSpPr txBox="1">
            <a:spLocks/>
          </p:cNvSpPr>
          <p:nvPr/>
        </p:nvSpPr>
        <p:spPr>
          <a:xfrm>
            <a:off x="7092157" y="1656788"/>
            <a:ext cx="574497" cy="259132"/>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EAIs</a:t>
            </a:r>
            <a:endParaRPr lang="en-GB" sz="1200" b="1" dirty="0">
              <a:solidFill>
                <a:prstClr val="white"/>
              </a:solidFill>
            </a:endParaRPr>
          </a:p>
        </p:txBody>
      </p:sp>
      <p:sp>
        <p:nvSpPr>
          <p:cNvPr id="136" name="Rectangular Callout 135"/>
          <p:cNvSpPr/>
          <p:nvPr/>
        </p:nvSpPr>
        <p:spPr>
          <a:xfrm>
            <a:off x="4521653" y="1676805"/>
            <a:ext cx="2500993" cy="386540"/>
          </a:xfrm>
          <a:prstGeom prst="wedgeRectCallout">
            <a:avLst>
              <a:gd name="adj1" fmla="val 81302"/>
              <a:gd name="adj2" fmla="val 169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prstClr val="white"/>
                </a:solidFill>
              </a:rPr>
              <a:t>Residual gap may be filled through looking at international examples</a:t>
            </a:r>
            <a:endParaRPr lang="en-GB" sz="1050" dirty="0">
              <a:solidFill>
                <a:prstClr val="white"/>
              </a:solidFill>
            </a:endParaRPr>
          </a:p>
        </p:txBody>
      </p:sp>
      <p:sp>
        <p:nvSpPr>
          <p:cNvPr id="137" name="Action Button: Forward or Next 136">
            <a:hlinkClick r:id="" action="ppaction://hlinkshowjump?jump=nextslide" highlightClick="1"/>
          </p:cNvPr>
          <p:cNvSpPr/>
          <p:nvPr/>
        </p:nvSpPr>
        <p:spPr>
          <a:xfrm>
            <a:off x="8086725" y="1662112"/>
            <a:ext cx="780848" cy="4587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7192888" y="1374774"/>
            <a:ext cx="1657505"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Move to page 3 of 3</a:t>
            </a:r>
            <a:endParaRPr lang="en-GB" sz="1400" b="1" dirty="0">
              <a:latin typeface="Arial" pitchFamily="34" charset="0"/>
              <a:cs typeface="Arial" pitchFamily="34" charset="0"/>
            </a:endParaRPr>
          </a:p>
        </p:txBody>
      </p:sp>
    </p:spTree>
    <p:extLst>
      <p:ext uri="{BB962C8B-B14F-4D97-AF65-F5344CB8AC3E}">
        <p14:creationId xmlns:p14="http://schemas.microsoft.com/office/powerpoint/2010/main" val="4041861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1663440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1000" b="1">
              <a:solidFill>
                <a:prstClr val="white"/>
              </a:solidFill>
              <a:latin typeface="Arial"/>
              <a:cs typeface="Arial"/>
              <a:sym typeface="Arial"/>
            </a:endParaRPr>
          </a:p>
        </p:txBody>
      </p:sp>
      <p:sp>
        <p:nvSpPr>
          <p:cNvPr id="2" name="Title 1"/>
          <p:cNvSpPr>
            <a:spLocks noGrp="1"/>
          </p:cNvSpPr>
          <p:nvPr>
            <p:ph type="title"/>
          </p:nvPr>
        </p:nvSpPr>
        <p:spPr/>
        <p:txBody>
          <a:bodyPr/>
          <a:lstStyle/>
          <a:p>
            <a:r>
              <a:rPr lang="en-GB" dirty="0" smtClean="0"/>
              <a:t>Financial bridge 2018/19 (3/3)</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31</a:t>
            </a:fld>
            <a:endParaRPr lang="en-GB">
              <a:solidFill>
                <a:prstClr val="black"/>
              </a:solidFill>
            </a:endParaRPr>
          </a:p>
        </p:txBody>
      </p:sp>
      <p:sp>
        <p:nvSpPr>
          <p:cNvPr id="84" name="Rectangle 83"/>
          <p:cNvSpPr/>
          <p:nvPr/>
        </p:nvSpPr>
        <p:spPr>
          <a:xfrm>
            <a:off x="358775" y="989437"/>
            <a:ext cx="7346951" cy="461665"/>
          </a:xfrm>
          <a:prstGeom prst="rect">
            <a:avLst/>
          </a:prstGeom>
        </p:spPr>
        <p:txBody>
          <a:bodyPr wrap="square">
            <a:spAutoFit/>
          </a:bodyPr>
          <a:lstStyle/>
          <a:p>
            <a:pPr marL="0" lvl="1"/>
            <a:r>
              <a:rPr lang="en-GB" sz="1200" dirty="0" smtClean="0">
                <a:solidFill>
                  <a:prstClr val="black"/>
                </a:solidFill>
              </a:rPr>
              <a:t>The </a:t>
            </a:r>
            <a:r>
              <a:rPr lang="en-GB" sz="1200" dirty="0">
                <a:solidFill>
                  <a:prstClr val="black"/>
                </a:solidFill>
              </a:rPr>
              <a:t>HIIs and the EAIs together reduce the gap by </a:t>
            </a:r>
            <a:r>
              <a:rPr lang="en-GB" sz="1200" dirty="0" smtClean="0">
                <a:solidFill>
                  <a:prstClr val="black"/>
                </a:solidFill>
              </a:rPr>
              <a:t>58%. We have estimated the impact of </a:t>
            </a:r>
            <a:r>
              <a:rPr lang="en-GB" sz="1200" dirty="0" smtClean="0">
                <a:solidFill>
                  <a:prstClr val="black"/>
                </a:solidFill>
              </a:rPr>
              <a:t>international examples and </a:t>
            </a:r>
            <a:r>
              <a:rPr lang="en-GB" sz="1200" smtClean="0">
                <a:solidFill>
                  <a:prstClr val="black"/>
                </a:solidFill>
              </a:rPr>
              <a:t>further ideas to </a:t>
            </a:r>
            <a:r>
              <a:rPr lang="en-GB" sz="1200" dirty="0" smtClean="0">
                <a:solidFill>
                  <a:prstClr val="black"/>
                </a:solidFill>
              </a:rPr>
              <a:t>help close the financial gap</a:t>
            </a:r>
          </a:p>
        </p:txBody>
      </p:sp>
      <p:grpSp>
        <p:nvGrpSpPr>
          <p:cNvPr id="65" name="Group 64"/>
          <p:cNvGrpSpPr/>
          <p:nvPr/>
        </p:nvGrpSpPr>
        <p:grpSpPr>
          <a:xfrm>
            <a:off x="5396550" y="589398"/>
            <a:ext cx="1649099" cy="295491"/>
            <a:chOff x="5970266" y="579280"/>
            <a:chExt cx="1649099" cy="295491"/>
          </a:xfrm>
        </p:grpSpPr>
        <p:sp>
          <p:nvSpPr>
            <p:cNvPr id="66" name="TextBox 65"/>
            <p:cNvSpPr txBox="1"/>
            <p:nvPr/>
          </p:nvSpPr>
          <p:spPr>
            <a:xfrm>
              <a:off x="6335359" y="635577"/>
              <a:ext cx="1284006" cy="215444"/>
            </a:xfrm>
            <a:prstGeom prst="rect">
              <a:avLst/>
            </a:prstGeom>
            <a:noFill/>
          </p:spPr>
          <p:txBody>
            <a:bodyPr wrap="none" lIns="0" tIns="0" rIns="0" bIns="0" rtlCol="0">
              <a:spAutoFit/>
            </a:bodyPr>
            <a:lstStyle/>
            <a:p>
              <a:pPr algn="ctr"/>
              <a:r>
                <a:rPr lang="en-GB" sz="1400" b="1" dirty="0">
                  <a:solidFill>
                    <a:prstClr val="black"/>
                  </a:solidFill>
                  <a:cs typeface="Arial" pitchFamily="34" charset="0"/>
                </a:rPr>
                <a:t>Suburban CCG</a:t>
              </a:r>
            </a:p>
          </p:txBody>
        </p:sp>
        <p:pic>
          <p:nvPicPr>
            <p:cNvPr id="67" name="Picture 37" descr="\\Cagmasrv1\sso$\Gestion_Deloitte\Global_Brand\- Templates\Icons\Iconography Deloitte\Icon_House_LGreen.png"/>
            <p:cNvPicPr>
              <a:picLocks noChangeAspect="1" noChangeArrowheads="1"/>
            </p:cNvPicPr>
            <p:nvPr/>
          </p:nvPicPr>
          <p:blipFill>
            <a:blip r:embed="rId7"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5970266" y="579280"/>
              <a:ext cx="304062" cy="295491"/>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TextBox 70"/>
          <p:cNvSpPr txBox="1"/>
          <p:nvPr/>
        </p:nvSpPr>
        <p:spPr>
          <a:xfrm>
            <a:off x="700088" y="6167945"/>
            <a:ext cx="6889750" cy="369332"/>
          </a:xfrm>
          <a:prstGeom prst="rect">
            <a:avLst/>
          </a:prstGeom>
          <a:noFill/>
        </p:spPr>
        <p:txBody>
          <a:bodyPr wrap="square" lIns="0" tIns="0" rIns="0" bIns="0" rtlCol="0">
            <a:spAutoFit/>
          </a:bodyPr>
          <a:lstStyle/>
          <a:p>
            <a:r>
              <a:rPr lang="en-GB" sz="800" dirty="0" smtClean="0">
                <a:solidFill>
                  <a:prstClr val="black"/>
                </a:solidFill>
                <a:cs typeface="Arial" pitchFamily="34" charset="0"/>
              </a:rPr>
              <a:t>Note: Transformative changes have been largely calculated by applying the healthcare savings described in the evidence base to the healthcare expenditure for each CCG, segmented where appropriate into population sub-groups and points of delivery for each CCG. Savings are gross, with no non-recurrent or recurrent costs modelled. Not all transformative changes have been modelled due to data limitations within the evidence base. </a:t>
            </a:r>
            <a:endParaRPr lang="en-GB" sz="800" dirty="0">
              <a:solidFill>
                <a:prstClr val="black"/>
              </a:solidFill>
              <a:cs typeface="Arial" pitchFamily="34" charset="0"/>
            </a:endParaRPr>
          </a:p>
        </p:txBody>
      </p:sp>
      <p:sp>
        <p:nvSpPr>
          <p:cNvPr id="68" name="Action Button: Return 67">
            <a:hlinkClick r:id="rId8"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Action Button: Back or Previous 71">
            <a:hlinkClick r:id="rId9" action="ppaction://hlinksldjump" highlightClick="1"/>
          </p:cNvPr>
          <p:cNvSpPr/>
          <p:nvPr/>
        </p:nvSpPr>
        <p:spPr>
          <a:xfrm>
            <a:off x="7837488" y="1662112"/>
            <a:ext cx="1019909" cy="547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7309851" y="1374774"/>
            <a:ext cx="1777731" cy="215444"/>
          </a:xfrm>
          <a:prstGeom prst="rect">
            <a:avLst/>
          </a:prstGeom>
          <a:noFill/>
        </p:spPr>
        <p:txBody>
          <a:bodyPr wrap="none" lIns="0" tIns="0" rIns="0" bIns="0" rtlCol="0">
            <a:spAutoFit/>
          </a:bodyPr>
          <a:lstStyle/>
          <a:p>
            <a:r>
              <a:rPr lang="en-GB" sz="1400" b="1" dirty="0" smtClean="0">
                <a:latin typeface="Arial" pitchFamily="34" charset="0"/>
                <a:cs typeface="Arial" pitchFamily="34" charset="0"/>
              </a:rPr>
              <a:t>Return to page 1 of 3</a:t>
            </a:r>
            <a:endParaRPr lang="en-GB" sz="1400" b="1" dirty="0">
              <a:latin typeface="Arial" pitchFamily="34" charset="0"/>
              <a:cs typeface="Arial" pitchFamily="34" charset="0"/>
            </a:endParaRPr>
          </a:p>
        </p:txBody>
      </p:sp>
      <p:graphicFrame>
        <p:nvGraphicFramePr>
          <p:cNvPr id="77" name="Table 76"/>
          <p:cNvGraphicFramePr>
            <a:graphicFrameLocks noGrp="1"/>
          </p:cNvGraphicFramePr>
          <p:nvPr>
            <p:extLst>
              <p:ext uri="{D42A27DB-BD31-4B8C-83A1-F6EECF244321}">
                <p14:modId xmlns:p14="http://schemas.microsoft.com/office/powerpoint/2010/main" val="1322435203"/>
              </p:ext>
            </p:extLst>
          </p:nvPr>
        </p:nvGraphicFramePr>
        <p:xfrm>
          <a:off x="839808" y="2083182"/>
          <a:ext cx="7840168" cy="4517685"/>
        </p:xfrm>
        <a:graphic>
          <a:graphicData uri="http://schemas.openxmlformats.org/drawingml/2006/table">
            <a:tbl>
              <a:tblPr firstRow="1" bandRow="1">
                <a:tableStyleId>{5C22544A-7EE6-4342-B048-85BDC9FD1C3A}</a:tableStyleId>
              </a:tblPr>
              <a:tblGrid>
                <a:gridCol w="345235"/>
                <a:gridCol w="208280"/>
                <a:gridCol w="2086856"/>
                <a:gridCol w="5199797"/>
              </a:tblGrid>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1</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Urgent and emergency care networks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2</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Elective specialty </a:t>
                      </a:r>
                      <a:r>
                        <a:rPr lang="en-US" sz="1200" b="1" i="0" dirty="0" err="1" smtClean="0">
                          <a:solidFill>
                            <a:prstClr val="black"/>
                          </a:solidFill>
                        </a:rPr>
                        <a:t>centres</a:t>
                      </a:r>
                      <a:endParaRPr lang="en-US" sz="1200" b="1"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GB" sz="120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smtClean="0">
                          <a:solidFill>
                            <a:schemeClr val="accent1"/>
                          </a:solidFill>
                        </a:rPr>
                        <a:t>3</a:t>
                      </a:r>
                      <a:endParaRPr lang="en-GB" sz="1200" b="1" dirty="0">
                        <a:solidFill>
                          <a:schemeClr val="accent1"/>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prstClr val="black"/>
                          </a:solidFill>
                        </a:rPr>
                        <a:t>Wellness programmes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4</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prstClr val="black"/>
                          </a:solidFill>
                        </a:rPr>
                        <a:t>Interoperability of systems and patient records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smtClean="0">
                          <a:solidFill>
                            <a:schemeClr val="accent1"/>
                          </a:solidFill>
                          <a:latin typeface="+mn-lt"/>
                          <a:ea typeface="+mn-ea"/>
                          <a:cs typeface="+mn-cs"/>
                        </a:rPr>
                        <a:t>5</a:t>
                      </a:r>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prstClr val="black"/>
                          </a:solidFill>
                          <a:latin typeface="+mn-lt"/>
                          <a:ea typeface="+mn-ea"/>
                          <a:cs typeface="+mn-cs"/>
                        </a:rPr>
                        <a:t>Public Health England case studies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prstClr val="black"/>
                          </a:solidFill>
                          <a:latin typeface="+mn-lt"/>
                          <a:ea typeface="+mn-ea"/>
                          <a:cs typeface="+mn-cs"/>
                        </a:rPr>
                        <a:t>Various programmes with some</a:t>
                      </a:r>
                      <a:r>
                        <a:rPr lang="en-US" sz="1600" b="0" kern="1200" baseline="0" dirty="0" smtClean="0">
                          <a:solidFill>
                            <a:prstClr val="black"/>
                          </a:solidFill>
                          <a:latin typeface="+mn-lt"/>
                          <a:ea typeface="+mn-ea"/>
                          <a:cs typeface="+mn-cs"/>
                        </a:rPr>
                        <a:t> </a:t>
                      </a:r>
                      <a:r>
                        <a:rPr lang="en-US" sz="1600" b="0" kern="1200" dirty="0" smtClean="0">
                          <a:solidFill>
                            <a:prstClr val="black"/>
                          </a:solidFill>
                          <a:latin typeface="+mn-lt"/>
                          <a:ea typeface="+mn-ea"/>
                          <a:cs typeface="+mn-cs"/>
                        </a:rPr>
                        <a:t>evidence of financial benefits – please refer to the further information guide</a:t>
                      </a:r>
                      <a:endParaRPr lang="en-GB" sz="1200" b="0"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2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200" b="1" kern="1200" dirty="0">
                        <a:solidFill>
                          <a:schemeClr val="accent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1"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729" y="5053702"/>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18" descr="C:\Users\jsauvageau\Desktop\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623" y="4395470"/>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9" descr="C:\Users\jsauvageau\Desktop\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475" y="1986245"/>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7" descr="\\Cagmasrv1\sso$\Gestion_Deloitte\Global_Brand\- Templates\Icons\Iconography Deloitte\Icon_Stethoscope_Gr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2269" y="2802953"/>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agmasrv1\sso$\Gestion_Deloitte\Global_Brand\- Templates\Icons\Iconography Deloitte\Icon_Sprout_Blu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7685" y="3582211"/>
            <a:ext cx="388105" cy="529771"/>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608207" y="2060593"/>
            <a:ext cx="1828804" cy="461665"/>
          </a:xfrm>
          <a:prstGeom prst="rect">
            <a:avLst/>
          </a:prstGeom>
          <a:noFill/>
        </p:spPr>
        <p:txBody>
          <a:bodyPr wrap="square" lIns="0" tIns="0" rIns="0" bIns="0" rtlCol="0">
            <a:spAutoFit/>
          </a:bodyPr>
          <a:lstStyle/>
          <a:p>
            <a:r>
              <a:rPr lang="en-GB" sz="3000" b="1" dirty="0" smtClean="0">
                <a:solidFill>
                  <a:srgbClr val="00B0F0"/>
                </a:solidFill>
                <a:latin typeface="Arial" pitchFamily="34" charset="0"/>
                <a:cs typeface="Arial" pitchFamily="34" charset="0"/>
                <a:sym typeface="Wingdings"/>
              </a:rPr>
              <a:t>c. £5.3m</a:t>
            </a:r>
            <a:endParaRPr lang="en-GB" sz="3000" dirty="0">
              <a:solidFill>
                <a:srgbClr val="00B0F0"/>
              </a:solidFill>
              <a:latin typeface="Arial" pitchFamily="34" charset="0"/>
              <a:cs typeface="Arial" pitchFamily="34" charset="0"/>
            </a:endParaRPr>
          </a:p>
        </p:txBody>
      </p:sp>
      <p:sp>
        <p:nvSpPr>
          <p:cNvPr id="91" name="TextBox 90"/>
          <p:cNvSpPr txBox="1"/>
          <p:nvPr/>
        </p:nvSpPr>
        <p:spPr>
          <a:xfrm>
            <a:off x="5550227" y="2055097"/>
            <a:ext cx="2178953"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Senior clinicians in the emergency department</a:t>
            </a:r>
            <a:endParaRPr lang="en-GB" sz="1600" dirty="0">
              <a:latin typeface="Arial" pitchFamily="34" charset="0"/>
              <a:cs typeface="Arial" pitchFamily="34" charset="0"/>
            </a:endParaRPr>
          </a:p>
        </p:txBody>
      </p:sp>
      <p:sp>
        <p:nvSpPr>
          <p:cNvPr id="92" name="TextBox 91"/>
          <p:cNvSpPr txBox="1"/>
          <p:nvPr/>
        </p:nvSpPr>
        <p:spPr>
          <a:xfrm>
            <a:off x="3608207" y="2714427"/>
            <a:ext cx="1828804" cy="461665"/>
          </a:xfrm>
          <a:prstGeom prst="rect">
            <a:avLst/>
          </a:prstGeom>
          <a:noFill/>
        </p:spPr>
        <p:txBody>
          <a:bodyPr wrap="square" lIns="0" tIns="0" rIns="0" bIns="0" rtlCol="0">
            <a:spAutoFit/>
          </a:bodyPr>
          <a:lstStyle/>
          <a:p>
            <a:r>
              <a:rPr lang="en-GB" sz="3000" b="1" dirty="0" smtClean="0">
                <a:solidFill>
                  <a:srgbClr val="99CC00"/>
                </a:solidFill>
                <a:latin typeface="Arial" pitchFamily="34" charset="0"/>
                <a:cs typeface="Arial" pitchFamily="34" charset="0"/>
                <a:sym typeface="Wingdings"/>
              </a:rPr>
              <a:t>c. £3.7m</a:t>
            </a:r>
            <a:endParaRPr lang="en-GB" sz="3000" dirty="0">
              <a:solidFill>
                <a:srgbClr val="99CC00"/>
              </a:solidFill>
              <a:latin typeface="Arial" pitchFamily="34" charset="0"/>
              <a:cs typeface="Arial" pitchFamily="34" charset="0"/>
            </a:endParaRPr>
          </a:p>
        </p:txBody>
      </p:sp>
      <p:sp>
        <p:nvSpPr>
          <p:cNvPr id="93" name="TextBox 92"/>
          <p:cNvSpPr txBox="1"/>
          <p:nvPr/>
        </p:nvSpPr>
        <p:spPr>
          <a:xfrm>
            <a:off x="5550227" y="2708931"/>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Orthopaedics, heart surgery, maternity, cataracts</a:t>
            </a:r>
            <a:endParaRPr lang="en-GB" sz="1600" dirty="0">
              <a:latin typeface="Arial" pitchFamily="34" charset="0"/>
              <a:cs typeface="Arial" pitchFamily="34" charset="0"/>
            </a:endParaRPr>
          </a:p>
        </p:txBody>
      </p:sp>
      <p:sp>
        <p:nvSpPr>
          <p:cNvPr id="94" name="TextBox 93"/>
          <p:cNvSpPr txBox="1"/>
          <p:nvPr/>
        </p:nvSpPr>
        <p:spPr>
          <a:xfrm>
            <a:off x="3608207" y="3478244"/>
            <a:ext cx="1828804" cy="461665"/>
          </a:xfrm>
          <a:prstGeom prst="rect">
            <a:avLst/>
          </a:prstGeom>
          <a:noFill/>
        </p:spPr>
        <p:txBody>
          <a:bodyPr wrap="square" lIns="0" tIns="0" rIns="0" bIns="0" rtlCol="0">
            <a:spAutoFit/>
          </a:bodyPr>
          <a:lstStyle/>
          <a:p>
            <a:r>
              <a:rPr lang="en-GB" sz="3000" b="1" dirty="0" smtClean="0">
                <a:solidFill>
                  <a:schemeClr val="tx2"/>
                </a:solidFill>
                <a:latin typeface="Arial" pitchFamily="34" charset="0"/>
                <a:cs typeface="Arial" pitchFamily="34" charset="0"/>
                <a:sym typeface="Wingdings"/>
              </a:rPr>
              <a:t>c. £9.8m</a:t>
            </a:r>
            <a:endParaRPr lang="en-GB" sz="3000" dirty="0">
              <a:solidFill>
                <a:schemeClr val="tx2"/>
              </a:solidFill>
              <a:latin typeface="Arial" pitchFamily="34" charset="0"/>
              <a:cs typeface="Arial" pitchFamily="34" charset="0"/>
            </a:endParaRPr>
          </a:p>
        </p:txBody>
      </p:sp>
      <p:sp>
        <p:nvSpPr>
          <p:cNvPr id="95" name="TextBox 94"/>
          <p:cNvSpPr txBox="1"/>
          <p:nvPr/>
        </p:nvSpPr>
        <p:spPr>
          <a:xfrm>
            <a:off x="5550227" y="3472748"/>
            <a:ext cx="3245438" cy="492443"/>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Vitality programmes, Partnerships for Older People’s Project</a:t>
            </a:r>
            <a:endParaRPr lang="en-GB" sz="1600" dirty="0">
              <a:latin typeface="Arial" pitchFamily="34" charset="0"/>
              <a:cs typeface="Arial" pitchFamily="34" charset="0"/>
            </a:endParaRPr>
          </a:p>
        </p:txBody>
      </p:sp>
      <p:sp>
        <p:nvSpPr>
          <p:cNvPr id="96" name="TextBox 95"/>
          <p:cNvSpPr txBox="1"/>
          <p:nvPr/>
        </p:nvSpPr>
        <p:spPr>
          <a:xfrm>
            <a:off x="3631479" y="1749202"/>
            <a:ext cx="2682240" cy="184666"/>
          </a:xfrm>
          <a:prstGeom prst="rect">
            <a:avLst/>
          </a:prstGeom>
          <a:noFill/>
        </p:spPr>
        <p:txBody>
          <a:bodyPr wrap="square" lIns="0" tIns="0" rIns="0" bIns="0" rtlCol="0">
            <a:spAutoFit/>
          </a:bodyPr>
          <a:lstStyle/>
          <a:p>
            <a:r>
              <a:rPr lang="en-GB" sz="1200" dirty="0" smtClean="0">
                <a:latin typeface="Arial" pitchFamily="34" charset="0"/>
                <a:cs typeface="Arial" pitchFamily="34" charset="0"/>
              </a:rPr>
              <a:t>Estimated savings</a:t>
            </a:r>
            <a:endParaRPr lang="en-GB" sz="1200" dirty="0">
              <a:latin typeface="Arial" pitchFamily="34" charset="0"/>
              <a:cs typeface="Arial" pitchFamily="34" charset="0"/>
            </a:endParaRPr>
          </a:p>
        </p:txBody>
      </p:sp>
    </p:spTree>
    <p:extLst>
      <p:ext uri="{BB962C8B-B14F-4D97-AF65-F5344CB8AC3E}">
        <p14:creationId xmlns:p14="http://schemas.microsoft.com/office/powerpoint/2010/main" val="1836939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32</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Are the interventions deliverable?</a:t>
            </a:r>
            <a:endParaRPr lang="en-GB" dirty="0"/>
          </a:p>
        </p:txBody>
      </p:sp>
    </p:spTree>
    <p:extLst>
      <p:ext uri="{BB962C8B-B14F-4D97-AF65-F5344CB8AC3E}">
        <p14:creationId xmlns:p14="http://schemas.microsoft.com/office/powerpoint/2010/main" val="4093558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4150816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23"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a:t>
            </a:r>
            <a:r>
              <a:rPr lang="en-GB" dirty="0"/>
              <a:t>Interventions to Implement (1): HIIs</a:t>
            </a:r>
          </a:p>
        </p:txBody>
      </p:sp>
      <p:sp>
        <p:nvSpPr>
          <p:cNvPr id="2" name="Text Placeholder 1"/>
          <p:cNvSpPr>
            <a:spLocks noGrp="1"/>
          </p:cNvSpPr>
          <p:nvPr>
            <p:ph type="body" sz="quarter" idx="13"/>
          </p:nvPr>
        </p:nvSpPr>
        <p:spPr>
          <a:xfrm>
            <a:off x="358774" y="985116"/>
            <a:ext cx="7234254" cy="463846"/>
          </a:xfrm>
        </p:spPr>
        <p:txBody>
          <a:bodyPr wrap="square">
            <a:spAutoFit/>
          </a:bodyPr>
          <a:lstStyle/>
          <a:p>
            <a:r>
              <a:rPr lang="en-GB" b="0" dirty="0">
                <a:solidFill>
                  <a:prstClr val="black"/>
                </a:solidFill>
              </a:rPr>
              <a:t>To aid with </a:t>
            </a:r>
            <a:r>
              <a:rPr lang="en-GB" b="0" dirty="0" smtClean="0">
                <a:solidFill>
                  <a:prstClr val="black"/>
                </a:solidFill>
              </a:rPr>
              <a:t>prioritisation </a:t>
            </a:r>
            <a:r>
              <a:rPr lang="en-GB" b="0" dirty="0">
                <a:solidFill>
                  <a:prstClr val="black"/>
                </a:solidFill>
              </a:rPr>
              <a:t>of intervention implementation we have assessed the </a:t>
            </a:r>
            <a:r>
              <a:rPr lang="en-GB" b="0" dirty="0" smtClean="0">
                <a:solidFill>
                  <a:prstClr val="black"/>
                </a:solidFill>
              </a:rPr>
              <a:t>High Impact Interventions for </a:t>
            </a:r>
            <a:r>
              <a:rPr lang="en-GB" b="0" dirty="0">
                <a:solidFill>
                  <a:prstClr val="black"/>
                </a:solidFill>
              </a:rPr>
              <a:t>their </a:t>
            </a:r>
            <a:r>
              <a:rPr lang="en-GB" b="0" dirty="0" smtClean="0">
                <a:solidFill>
                  <a:prstClr val="black"/>
                </a:solidFill>
              </a:rPr>
              <a:t>quality </a:t>
            </a:r>
            <a:r>
              <a:rPr lang="en-GB" b="0" dirty="0">
                <a:solidFill>
                  <a:prstClr val="black"/>
                </a:solidFill>
              </a:rPr>
              <a:t>benefits </a:t>
            </a:r>
            <a:r>
              <a:rPr lang="en-GB" b="0" dirty="0" smtClean="0">
                <a:solidFill>
                  <a:prstClr val="black"/>
                </a:solidFill>
              </a:rPr>
              <a:t>&amp; financial </a:t>
            </a:r>
            <a:r>
              <a:rPr lang="en-GB" b="0" dirty="0">
                <a:solidFill>
                  <a:prstClr val="black"/>
                </a:solidFill>
              </a:rPr>
              <a:t>savings, as well as deliverability and </a:t>
            </a:r>
            <a:r>
              <a:rPr lang="en-GB" b="0" dirty="0" smtClean="0">
                <a:solidFill>
                  <a:prstClr val="black"/>
                </a:solidFill>
              </a:rPr>
              <a:t>scalability.</a:t>
            </a:r>
            <a:endParaRPr lang="en-GB" b="0" dirty="0">
              <a:solidFill>
                <a:prstClr val="black"/>
              </a:solidFill>
            </a:endParaRPr>
          </a:p>
        </p:txBody>
      </p:sp>
      <p:pic>
        <p:nvPicPr>
          <p:cNvPr id="60" name="Picture 8" descr="C:\Users\jsauvageau\Desktop\2.png"/>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10651" y="5774755"/>
            <a:ext cx="309834" cy="274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4" name="Slide Number Placeholder 4"/>
          <p:cNvSpPr>
            <a:spLocks noGrp="1"/>
          </p:cNvSpPr>
          <p:nvPr>
            <p:ph type="sldNum" sz="quarter" idx="12"/>
          </p:nvPr>
        </p:nvSpPr>
        <p:spPr>
          <a:xfrm>
            <a:off x="354024" y="6309700"/>
            <a:ext cx="301175" cy="180000"/>
          </a:xfrm>
        </p:spPr>
        <p:txBody>
          <a:bodyPr/>
          <a:lstStyle/>
          <a:p>
            <a:fld id="{23134A5E-8B9A-4F1B-8A1C-D54727A06F98}" type="slidenum">
              <a:rPr lang="en-GB" noProof="0" smtClean="0"/>
              <a:pPr/>
              <a:t>33</a:t>
            </a:fld>
            <a:endParaRPr lang="en-GB" noProof="0" dirty="0"/>
          </a:p>
        </p:txBody>
      </p:sp>
      <p:graphicFrame>
        <p:nvGraphicFramePr>
          <p:cNvPr id="74" name="Table 73"/>
          <p:cNvGraphicFramePr>
            <a:graphicFrameLocks noGrp="1"/>
          </p:cNvGraphicFramePr>
          <p:nvPr>
            <p:extLst>
              <p:ext uri="{D42A27DB-BD31-4B8C-83A1-F6EECF244321}">
                <p14:modId xmlns:p14="http://schemas.microsoft.com/office/powerpoint/2010/main" val="1597287439"/>
              </p:ext>
            </p:extLst>
          </p:nvPr>
        </p:nvGraphicFramePr>
        <p:xfrm>
          <a:off x="354024" y="1431353"/>
          <a:ext cx="8690585" cy="4712800"/>
        </p:xfrm>
        <a:graphic>
          <a:graphicData uri="http://schemas.openxmlformats.org/drawingml/2006/table">
            <a:tbl>
              <a:tblPr firstRow="1" bandRow="1">
                <a:tableStyleId>{5C22544A-7EE6-4342-B048-85BDC9FD1C3A}</a:tableStyleId>
              </a:tblPr>
              <a:tblGrid>
                <a:gridCol w="2443767"/>
                <a:gridCol w="1228299"/>
                <a:gridCol w="1023582"/>
                <a:gridCol w="1091821"/>
                <a:gridCol w="2903116"/>
              </a:tblGrid>
              <a:tr h="262071">
                <a:tc>
                  <a:txBody>
                    <a:bodyPr/>
                    <a:lstStyle/>
                    <a:p>
                      <a:pPr algn="l"/>
                      <a:r>
                        <a:rPr lang="en-GB" sz="1200" dirty="0" smtClean="0"/>
                        <a:t>Intervention</a:t>
                      </a:r>
                      <a:endParaRPr lang="en-GB" sz="1200" dirty="0"/>
                    </a:p>
                  </a:txBody>
                  <a:tcPr/>
                </a:tc>
                <a:tc gridSpan="2">
                  <a:txBody>
                    <a:bodyPr/>
                    <a:lstStyle/>
                    <a:p>
                      <a:pPr algn="l"/>
                      <a:r>
                        <a:rPr lang="en-GB" sz="1200" dirty="0" smtClean="0"/>
                        <a:t>Relative benefits</a:t>
                      </a:r>
                      <a:endParaRPr lang="en-GB" sz="12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Implementation</a:t>
                      </a:r>
                      <a:endParaRPr lang="en-GB" sz="1200" dirty="0"/>
                    </a:p>
                  </a:txBody>
                  <a:tcPr/>
                </a:tc>
                <a:tc hMerge="1">
                  <a:txBody>
                    <a:bodyPr/>
                    <a:lstStyle/>
                    <a:p>
                      <a:pPr algn="ctr"/>
                      <a:endParaRPr lang="en-GB" sz="1400" dirty="0"/>
                    </a:p>
                  </a:txBody>
                  <a:tcPr/>
                </a:tc>
              </a:tr>
              <a:tr h="393107">
                <a:tc>
                  <a:txBody>
                    <a:bodyPr/>
                    <a:lstStyle/>
                    <a:p>
                      <a:pPr algn="l"/>
                      <a:endParaRPr lang="en-GB" sz="1200" dirty="0"/>
                    </a:p>
                  </a:txBody>
                  <a:tcPr/>
                </a:tc>
                <a:tc>
                  <a:txBody>
                    <a:bodyPr/>
                    <a:lstStyle/>
                    <a:p>
                      <a:pPr algn="ctr"/>
                      <a:r>
                        <a:rPr lang="en-GB" sz="1050" b="1" dirty="0" smtClean="0"/>
                        <a:t>Quality Ambitions</a:t>
                      </a:r>
                      <a:endParaRPr lang="en-GB" sz="1050" b="1" dirty="0"/>
                    </a:p>
                  </a:txBody>
                  <a:tcPr anchor="ctr"/>
                </a:tc>
                <a:tc>
                  <a:txBody>
                    <a:bodyPr/>
                    <a:lstStyle/>
                    <a:p>
                      <a:pPr algn="ctr"/>
                      <a:r>
                        <a:rPr lang="en-GB" sz="1050" b="1" dirty="0" smtClean="0"/>
                        <a:t>Financial Savings</a:t>
                      </a:r>
                      <a:endParaRPr lang="en-GB" sz="105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t>Deliverability</a:t>
                      </a:r>
                      <a:endParaRPr lang="en-GB" sz="1050" b="1" dirty="0"/>
                    </a:p>
                  </a:txBody>
                  <a:tcPr anchor="ctr"/>
                </a:tc>
                <a:tc>
                  <a:txBody>
                    <a:bodyPr/>
                    <a:lstStyle/>
                    <a:p>
                      <a:pPr algn="l"/>
                      <a:r>
                        <a:rPr lang="en-GB" sz="1050" b="1" dirty="0" smtClean="0"/>
                        <a:t>Scalability</a:t>
                      </a:r>
                      <a:endParaRPr lang="en-GB" sz="1050" b="1" dirty="0"/>
                    </a:p>
                  </a:txBody>
                  <a:tcPr anchor="ctr"/>
                </a:tc>
              </a:tr>
              <a:tr h="410382">
                <a:tc>
                  <a:txBody>
                    <a:bodyPr/>
                    <a:lstStyle/>
                    <a:p>
                      <a:pPr lvl="1" algn="l"/>
                      <a:r>
                        <a:rPr lang="en-GB" sz="1100" smtClean="0"/>
                        <a:t>1. Early diagnosis</a:t>
                      </a:r>
                      <a:endParaRPr lang="en-GB" sz="1100" dirty="0"/>
                    </a:p>
                  </a:txBody>
                  <a:tcPr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dirty="0" smtClean="0"/>
                        <a:t>1:</a:t>
                      </a:r>
                      <a:r>
                        <a:rPr lang="en-GB" sz="800" baseline="0" dirty="0" smtClean="0"/>
                        <a:t> Qual.</a:t>
                      </a:r>
                      <a:r>
                        <a:rPr lang="en-GB" sz="800" dirty="0" smtClean="0"/>
                        <a:t> </a:t>
                      </a:r>
                    </a:p>
                    <a:p>
                      <a:pPr marL="179388" indent="357188" algn="l"/>
                      <a:r>
                        <a:rPr lang="en-GB" sz="800" dirty="0" smtClean="0"/>
                        <a:t>2: Qual.</a:t>
                      </a:r>
                    </a:p>
                    <a:p>
                      <a:pPr marL="179388" indent="357188" algn="l"/>
                      <a:r>
                        <a:rPr lang="en-GB" sz="800" dirty="0" smtClean="0"/>
                        <a:t>3: Qual. </a:t>
                      </a:r>
                      <a:endParaRPr lang="en-GB" sz="800" dirty="0"/>
                    </a:p>
                  </a:txBody>
                  <a:tcPr marL="90000" marR="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0.6m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many conditions (e.g., diabetes, cancers). Applicable across geographies.</a:t>
                      </a:r>
                      <a:endParaRPr lang="en-GB" sz="900" dirty="0"/>
                    </a:p>
                  </a:txBody>
                  <a:tcPr anchor="ctr">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2. Reducing variability within primary care </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4: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5.3m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Taken from a small-scale local study.</a:t>
                      </a:r>
                      <a:r>
                        <a:rPr lang="en-GB" sz="900" baseline="0" dirty="0" smtClean="0"/>
                        <a:t> Buy-in across GP community may be challenging.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3. Self-management: patient-carer communities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 7.7% </a:t>
                      </a:r>
                      <a:endParaRPr lang="en-GB" sz="800" b="1" dirty="0" smtClean="0">
                        <a:sym typeface="Wingdings 3"/>
                      </a:endParaRPr>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1.4m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low / medium-risk chronic conditions. Easily applicable across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36785">
                <a:tc>
                  <a:txBody>
                    <a:bodyPr/>
                    <a:lstStyle/>
                    <a:p>
                      <a:pPr lvl="1" algn="l"/>
                      <a:r>
                        <a:rPr lang="en-GB" sz="1100" dirty="0" smtClean="0"/>
                        <a:t>4. Telehealth/telecare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1: Qual.</a:t>
                      </a:r>
                    </a:p>
                    <a:p>
                      <a:pPr marL="0" indent="536575" algn="l"/>
                      <a:r>
                        <a:rPr lang="en-GB" sz="800" dirty="0" smtClean="0"/>
                        <a:t>2: Qual.</a:t>
                      </a:r>
                    </a:p>
                    <a:p>
                      <a:pPr marL="0" indent="536575" algn="l"/>
                      <a:r>
                        <a:rPr lang="en-GB" sz="800" b="1" dirty="0" smtClean="0"/>
                        <a:t>3: </a:t>
                      </a:r>
                      <a:r>
                        <a:rPr lang="en-GB" sz="800" b="1" spc="-30" baseline="0" dirty="0" smtClean="0"/>
                        <a:t>5.9</a:t>
                      </a:r>
                      <a:r>
                        <a:rPr lang="en-GB" sz="800" b="1" dirty="0" smtClean="0"/>
                        <a:t>%</a:t>
                      </a:r>
                      <a:endParaRPr lang="en-GB" sz="800" b="1"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0.4m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Scalability dependent on technology</a:t>
                      </a:r>
                      <a:r>
                        <a:rPr lang="en-GB" sz="900" baseline="0" dirty="0" smtClean="0"/>
                        <a:t> / service. Potential for wide scalability, and most effective when deployed at scale.</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505950">
                <a:tc>
                  <a:txBody>
                    <a:bodyPr/>
                    <a:lstStyle/>
                    <a:p>
                      <a:pPr lvl="1" algn="l"/>
                      <a:r>
                        <a:rPr lang="en-GB" sz="1100" dirty="0" smtClean="0"/>
                        <a:t>5. Case management and coordinated care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p>
                    <a:p>
                      <a:pPr marL="0" indent="536575" algn="l"/>
                      <a:r>
                        <a:rPr lang="en-GB" sz="800" b="1" baseline="0" dirty="0" smtClean="0"/>
                        <a:t>4: 23.2%</a:t>
                      </a:r>
                      <a:endParaRPr lang="en-GB" sz="800" b="1"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4.8m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many chronic conditions and</a:t>
                      </a:r>
                      <a:r>
                        <a:rPr lang="en-GB" sz="900" baseline="0" dirty="0" smtClean="0"/>
                        <a:t> care for frail / elderly patients.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708330">
                <a:tc>
                  <a:txBody>
                    <a:bodyPr/>
                    <a:lstStyle/>
                    <a:p>
                      <a:pPr lvl="1" algn="l"/>
                      <a:r>
                        <a:rPr lang="en-GB" sz="1100" dirty="0" smtClean="0"/>
                        <a:t>6. Mental Health – Rapid Assessment Interface and Discharge (RAID)</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b="1" dirty="0" smtClean="0"/>
                        <a:t>4: 7.4%</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1.2m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Only relevant</a:t>
                      </a:r>
                      <a:r>
                        <a:rPr lang="en-GB" sz="900" baseline="0" dirty="0" smtClean="0"/>
                        <a:t> for mental health patients, but applicable across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72780">
                <a:tc>
                  <a:txBody>
                    <a:bodyPr/>
                    <a:lstStyle/>
                    <a:p>
                      <a:pPr lvl="1" algn="l"/>
                      <a:r>
                        <a:rPr lang="en-GB" sz="1100" dirty="0" smtClean="0"/>
                        <a:t>7. Dementia pathway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b="1" dirty="0" smtClean="0"/>
                        <a:t>2:</a:t>
                      </a:r>
                      <a:r>
                        <a:rPr lang="en-GB" sz="800" b="1" baseline="0" dirty="0" smtClean="0"/>
                        <a:t> </a:t>
                      </a:r>
                      <a:r>
                        <a:rPr lang="en-GB" sz="800" b="1" spc="-70" dirty="0" smtClean="0"/>
                        <a:t>0</a:t>
                      </a:r>
                      <a:r>
                        <a:rPr lang="en-GB" sz="800" b="1" spc="-70" baseline="0" dirty="0" smtClean="0"/>
                        <a:t>.2</a:t>
                      </a:r>
                      <a:r>
                        <a:rPr lang="en-GB" sz="800" b="1" spc="-70" dirty="0" smtClean="0"/>
                        <a:t>%</a:t>
                      </a:r>
                    </a:p>
                    <a:p>
                      <a:pPr marL="0" indent="536575" algn="l"/>
                      <a:r>
                        <a:rPr lang="en-GB" sz="800" dirty="0" smtClean="0"/>
                        <a:t>4: Qual.</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0.4m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dementia patients, but applicable across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0382">
                <a:tc>
                  <a:txBody>
                    <a:bodyPr/>
                    <a:lstStyle/>
                    <a:p>
                      <a:pPr lvl="1" algn="l"/>
                      <a:r>
                        <a:rPr lang="en-GB" sz="1100" dirty="0" smtClean="0"/>
                        <a:t>8. Palliative care</a:t>
                      </a:r>
                    </a:p>
                  </a:txBody>
                  <a:tcPr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2: Qual.</a:t>
                      </a:r>
                    </a:p>
                    <a:p>
                      <a:pPr marL="0" indent="536575" algn="l"/>
                      <a:r>
                        <a:rPr lang="en-GB" sz="800" b="0" dirty="0" smtClean="0"/>
                        <a:t>3: Qual.</a:t>
                      </a:r>
                    </a:p>
                    <a:p>
                      <a:pPr marL="0" indent="536575" algn="l"/>
                      <a:r>
                        <a:rPr lang="en-GB" sz="800" dirty="0" smtClean="0"/>
                        <a:t>5: Qual.</a:t>
                      </a:r>
                      <a:endParaRPr lang="en-GB" sz="800" dirty="0"/>
                    </a:p>
                  </a:txBody>
                  <a:tcPr marL="90000" marR="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Only relevant</a:t>
                      </a:r>
                      <a:r>
                        <a:rPr lang="en-GB" sz="900" baseline="0" dirty="0" smtClean="0"/>
                        <a:t> for end-of-life patients, but applicable across geographies.</a:t>
                      </a:r>
                      <a:endParaRPr lang="en-GB" sz="900" dirty="0" smtClean="0"/>
                    </a:p>
                  </a:txBody>
                  <a:tcPr anchor="ctr">
                    <a:lnT w="12700" cap="flat" cmpd="sng" algn="ctr">
                      <a:solidFill>
                        <a:schemeClr val="accent1"/>
                      </a:solidFill>
                      <a:prstDash val="solid"/>
                      <a:round/>
                      <a:headEnd type="none" w="med" len="med"/>
                      <a:tailEnd type="none" w="med" len="med"/>
                    </a:lnT>
                    <a:noFill/>
                  </a:tcPr>
                </a:tc>
              </a:tr>
            </a:tbl>
          </a:graphicData>
        </a:graphic>
      </p:graphicFrame>
      <p:grpSp>
        <p:nvGrpSpPr>
          <p:cNvPr id="3" name="Group 2"/>
          <p:cNvGrpSpPr/>
          <p:nvPr/>
        </p:nvGrpSpPr>
        <p:grpSpPr>
          <a:xfrm>
            <a:off x="486039" y="2137791"/>
            <a:ext cx="330471" cy="3560266"/>
            <a:chOff x="522288" y="2154238"/>
            <a:chExt cx="330471" cy="3560266"/>
          </a:xfrm>
        </p:grpSpPr>
        <p:pic>
          <p:nvPicPr>
            <p:cNvPr id="78" name="Picture 6" descr="\\Cagmasrv1\sso$\Gestion_Deloitte\Global_Brand\- Templates\Icons\Iconography Deloitte\Icon_Laptop_DarkGreen.png"/>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522288" y="3594100"/>
              <a:ext cx="309834" cy="3561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0" name="Picture 5" descr="C:\Users\jsauvageau\Desktop\5.png"/>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42925" y="5304455"/>
              <a:ext cx="309834" cy="4100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4" name="Picture 46" descr="C:\Users\davichapman\Documents\Research Services\Icons Color Library\Icon_People_group_MBlue.png"/>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22288" y="3217863"/>
              <a:ext cx="309834" cy="3124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5" name="Picture 41" descr="C:\Users\davichapman\Documents\Research Services\Icons Color Library\Icon_Capsule_DGray.png"/>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522288" y="2678113"/>
              <a:ext cx="309834" cy="33574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descr="C:\Users\jsauvageau\Desktop\4.pn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542925" y="4170363"/>
              <a:ext cx="309834" cy="2595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7" name="Picture 7" descr="\\Cagmasrv1\sso$\Gestion_Deloitte\Global_Brand\- Templates\Icons\Iconography Deloitte\Icon_Stethoscope_Green.pn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522288" y="2154238"/>
              <a:ext cx="309834" cy="3825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8" name="Picture 18" descr="C:\Users\jsauvageau\Desktop\3.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39750" y="4746625"/>
              <a:ext cx="309834" cy="30279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39" name="Action Button: Forward or Next 138">
            <a:hlinkClick r:id="" action="ppaction://hlinkshowjump?jump=nextslide" highlightClick="1"/>
          </p:cNvPr>
          <p:cNvSpPr/>
          <p:nvPr/>
        </p:nvSpPr>
        <p:spPr>
          <a:xfrm>
            <a:off x="7800983" y="1444431"/>
            <a:ext cx="1030085" cy="55955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custDataLst>
              <p:tags r:id="rId3"/>
            </p:custDataLst>
          </p:nvPr>
        </p:nvSpPr>
        <p:spPr bwMode="auto">
          <a:xfrm>
            <a:off x="3089275" y="2671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Arc 112"/>
          <p:cNvSpPr/>
          <p:nvPr>
            <p:custDataLst>
              <p:tags r:id="rId4"/>
            </p:custDataLst>
          </p:nvPr>
        </p:nvSpPr>
        <p:spPr bwMode="gray">
          <a:xfrm>
            <a:off x="3089276" y="267176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Oval 113"/>
          <p:cNvSpPr/>
          <p:nvPr>
            <p:custDataLst>
              <p:tags r:id="rId5"/>
            </p:custDataLst>
          </p:nvPr>
        </p:nvSpPr>
        <p:spPr bwMode="auto">
          <a:xfrm>
            <a:off x="4168775" y="267176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custDataLst>
              <p:tags r:id="rId6"/>
            </p:custDataLst>
          </p:nvPr>
        </p:nvSpPr>
        <p:spPr bwMode="auto">
          <a:xfrm>
            <a:off x="5503863" y="2671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Arc 115"/>
          <p:cNvSpPr/>
          <p:nvPr>
            <p:custDataLst>
              <p:tags r:id="rId7"/>
            </p:custDataLst>
          </p:nvPr>
        </p:nvSpPr>
        <p:spPr bwMode="gray">
          <a:xfrm>
            <a:off x="5503864" y="267176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Oval 116"/>
          <p:cNvSpPr/>
          <p:nvPr>
            <p:custDataLst>
              <p:tags r:id="rId8"/>
            </p:custDataLst>
          </p:nvPr>
        </p:nvSpPr>
        <p:spPr bwMode="auto">
          <a:xfrm>
            <a:off x="3089275" y="3182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Arc 117"/>
          <p:cNvSpPr/>
          <p:nvPr>
            <p:custDataLst>
              <p:tags r:id="rId9"/>
            </p:custDataLst>
          </p:nvPr>
        </p:nvSpPr>
        <p:spPr bwMode="gray">
          <a:xfrm>
            <a:off x="3089276" y="31829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Oval 118"/>
          <p:cNvSpPr/>
          <p:nvPr>
            <p:custDataLst>
              <p:tags r:id="rId10"/>
            </p:custDataLst>
          </p:nvPr>
        </p:nvSpPr>
        <p:spPr bwMode="auto">
          <a:xfrm>
            <a:off x="4168775" y="3182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Arc 119"/>
          <p:cNvSpPr/>
          <p:nvPr>
            <p:custDataLst>
              <p:tags r:id="rId11"/>
            </p:custDataLst>
          </p:nvPr>
        </p:nvSpPr>
        <p:spPr bwMode="gray">
          <a:xfrm>
            <a:off x="4168776" y="31829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Oval 120"/>
          <p:cNvSpPr/>
          <p:nvPr>
            <p:custDataLst>
              <p:tags r:id="rId12"/>
            </p:custDataLst>
          </p:nvPr>
        </p:nvSpPr>
        <p:spPr bwMode="auto">
          <a:xfrm>
            <a:off x="5503863" y="3182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13"/>
            </p:custDataLst>
          </p:nvPr>
        </p:nvSpPr>
        <p:spPr bwMode="gray">
          <a:xfrm>
            <a:off x="5503864" y="318293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Oval 121"/>
          <p:cNvSpPr/>
          <p:nvPr>
            <p:custDataLst>
              <p:tags r:id="rId14"/>
            </p:custDataLst>
          </p:nvPr>
        </p:nvSpPr>
        <p:spPr bwMode="auto">
          <a:xfrm>
            <a:off x="3089275" y="22098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custDataLst>
              <p:tags r:id="rId15"/>
            </p:custDataLst>
          </p:nvPr>
        </p:nvSpPr>
        <p:spPr bwMode="auto">
          <a:xfrm>
            <a:off x="4168775" y="22098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c 123"/>
          <p:cNvSpPr/>
          <p:nvPr>
            <p:custDataLst>
              <p:tags r:id="rId16"/>
            </p:custDataLst>
          </p:nvPr>
        </p:nvSpPr>
        <p:spPr bwMode="gray">
          <a:xfrm>
            <a:off x="4168776" y="22098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Oval 124"/>
          <p:cNvSpPr/>
          <p:nvPr>
            <p:custDataLst>
              <p:tags r:id="rId17"/>
            </p:custDataLst>
          </p:nvPr>
        </p:nvSpPr>
        <p:spPr bwMode="auto">
          <a:xfrm>
            <a:off x="5503863" y="22098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c 7"/>
          <p:cNvSpPr/>
          <p:nvPr>
            <p:custDataLst>
              <p:tags r:id="rId18"/>
            </p:custDataLst>
          </p:nvPr>
        </p:nvSpPr>
        <p:spPr bwMode="gray">
          <a:xfrm>
            <a:off x="5503864" y="22098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Oval 125"/>
          <p:cNvSpPr/>
          <p:nvPr>
            <p:custDataLst>
              <p:tags r:id="rId19"/>
            </p:custDataLst>
          </p:nvPr>
        </p:nvSpPr>
        <p:spPr bwMode="auto">
          <a:xfrm>
            <a:off x="3089275" y="365125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custDataLst>
              <p:tags r:id="rId20"/>
            </p:custDataLst>
          </p:nvPr>
        </p:nvSpPr>
        <p:spPr bwMode="auto">
          <a:xfrm>
            <a:off x="4168775" y="36512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c 4"/>
          <p:cNvSpPr/>
          <p:nvPr>
            <p:custDataLst>
              <p:tags r:id="rId21"/>
            </p:custDataLst>
          </p:nvPr>
        </p:nvSpPr>
        <p:spPr bwMode="gray">
          <a:xfrm>
            <a:off x="4168776" y="365125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Oval 128"/>
          <p:cNvSpPr/>
          <p:nvPr>
            <p:custDataLst>
              <p:tags r:id="rId22"/>
            </p:custDataLst>
          </p:nvPr>
        </p:nvSpPr>
        <p:spPr bwMode="auto">
          <a:xfrm>
            <a:off x="5503863" y="36512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Arc 129"/>
          <p:cNvSpPr/>
          <p:nvPr>
            <p:custDataLst>
              <p:tags r:id="rId23"/>
            </p:custDataLst>
          </p:nvPr>
        </p:nvSpPr>
        <p:spPr bwMode="gray">
          <a:xfrm>
            <a:off x="5503864" y="365125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Oval 130"/>
          <p:cNvSpPr/>
          <p:nvPr>
            <p:custDataLst>
              <p:tags r:id="rId24"/>
            </p:custDataLst>
          </p:nvPr>
        </p:nvSpPr>
        <p:spPr bwMode="auto">
          <a:xfrm>
            <a:off x="3089275" y="41481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Arc 131"/>
          <p:cNvSpPr/>
          <p:nvPr>
            <p:custDataLst>
              <p:tags r:id="rId25"/>
            </p:custDataLst>
          </p:nvPr>
        </p:nvSpPr>
        <p:spPr bwMode="gray">
          <a:xfrm>
            <a:off x="3089276" y="414813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Oval 132"/>
          <p:cNvSpPr/>
          <p:nvPr>
            <p:custDataLst>
              <p:tags r:id="rId26"/>
            </p:custDataLst>
          </p:nvPr>
        </p:nvSpPr>
        <p:spPr bwMode="auto">
          <a:xfrm>
            <a:off x="4168775" y="414813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custDataLst>
              <p:tags r:id="rId27"/>
            </p:custDataLst>
          </p:nvPr>
        </p:nvSpPr>
        <p:spPr bwMode="auto">
          <a:xfrm>
            <a:off x="5503863" y="41481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c 134"/>
          <p:cNvSpPr/>
          <p:nvPr>
            <p:custDataLst>
              <p:tags r:id="rId28"/>
            </p:custDataLst>
          </p:nvPr>
        </p:nvSpPr>
        <p:spPr bwMode="gray">
          <a:xfrm>
            <a:off x="5503864" y="414813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Oval 135"/>
          <p:cNvSpPr/>
          <p:nvPr>
            <p:custDataLst>
              <p:tags r:id="rId29"/>
            </p:custDataLst>
          </p:nvPr>
        </p:nvSpPr>
        <p:spPr bwMode="auto">
          <a:xfrm>
            <a:off x="3089275" y="47752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custDataLst>
              <p:tags r:id="rId30"/>
            </p:custDataLst>
          </p:nvPr>
        </p:nvSpPr>
        <p:spPr bwMode="auto">
          <a:xfrm>
            <a:off x="4168775" y="47752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Arc 140"/>
          <p:cNvSpPr/>
          <p:nvPr>
            <p:custDataLst>
              <p:tags r:id="rId31"/>
            </p:custDataLst>
          </p:nvPr>
        </p:nvSpPr>
        <p:spPr bwMode="gray">
          <a:xfrm>
            <a:off x="4168776" y="47752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Oval 142"/>
          <p:cNvSpPr/>
          <p:nvPr>
            <p:custDataLst>
              <p:tags r:id="rId32"/>
            </p:custDataLst>
          </p:nvPr>
        </p:nvSpPr>
        <p:spPr bwMode="auto">
          <a:xfrm>
            <a:off x="5503863" y="47752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Arc 143"/>
          <p:cNvSpPr/>
          <p:nvPr>
            <p:custDataLst>
              <p:tags r:id="rId33"/>
            </p:custDataLst>
          </p:nvPr>
        </p:nvSpPr>
        <p:spPr bwMode="gray">
          <a:xfrm>
            <a:off x="5503864" y="47752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Oval 144"/>
          <p:cNvSpPr/>
          <p:nvPr>
            <p:custDataLst>
              <p:tags r:id="rId34"/>
            </p:custDataLst>
          </p:nvPr>
        </p:nvSpPr>
        <p:spPr bwMode="auto">
          <a:xfrm>
            <a:off x="3089275" y="534987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custDataLst>
              <p:tags r:id="rId35"/>
            </p:custDataLst>
          </p:nvPr>
        </p:nvSpPr>
        <p:spPr bwMode="auto">
          <a:xfrm>
            <a:off x="4168775" y="53498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Arc 148"/>
          <p:cNvSpPr/>
          <p:nvPr>
            <p:custDataLst>
              <p:tags r:id="rId36"/>
            </p:custDataLst>
          </p:nvPr>
        </p:nvSpPr>
        <p:spPr bwMode="gray">
          <a:xfrm>
            <a:off x="4168776" y="534987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Oval 149"/>
          <p:cNvSpPr/>
          <p:nvPr>
            <p:custDataLst>
              <p:tags r:id="rId37"/>
            </p:custDataLst>
          </p:nvPr>
        </p:nvSpPr>
        <p:spPr bwMode="auto">
          <a:xfrm>
            <a:off x="5503863" y="53498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Arc 152"/>
          <p:cNvSpPr/>
          <p:nvPr>
            <p:custDataLst>
              <p:tags r:id="rId38"/>
            </p:custDataLst>
          </p:nvPr>
        </p:nvSpPr>
        <p:spPr bwMode="gray">
          <a:xfrm>
            <a:off x="5503864" y="534987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Oval 153"/>
          <p:cNvSpPr/>
          <p:nvPr>
            <p:custDataLst>
              <p:tags r:id="rId39"/>
            </p:custDataLst>
          </p:nvPr>
        </p:nvSpPr>
        <p:spPr bwMode="auto">
          <a:xfrm>
            <a:off x="3089275" y="5826125"/>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custDataLst>
              <p:tags r:id="rId40"/>
            </p:custDataLst>
          </p:nvPr>
        </p:nvSpPr>
        <p:spPr bwMode="auto">
          <a:xfrm>
            <a:off x="4168775" y="58261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c 6"/>
          <p:cNvSpPr/>
          <p:nvPr>
            <p:custDataLst>
              <p:tags r:id="rId41"/>
            </p:custDataLst>
          </p:nvPr>
        </p:nvSpPr>
        <p:spPr bwMode="gray">
          <a:xfrm>
            <a:off x="4168776" y="582612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Oval 158"/>
          <p:cNvSpPr/>
          <p:nvPr>
            <p:custDataLst>
              <p:tags r:id="rId42"/>
            </p:custDataLst>
          </p:nvPr>
        </p:nvSpPr>
        <p:spPr bwMode="auto">
          <a:xfrm>
            <a:off x="5503863" y="58261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custDataLst>
              <p:tags r:id="rId43"/>
            </p:custDataLst>
          </p:nvPr>
        </p:nvSpPr>
        <p:spPr bwMode="gray">
          <a:xfrm>
            <a:off x="5503864" y="58261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Oval 161"/>
          <p:cNvSpPr/>
          <p:nvPr>
            <p:custDataLst>
              <p:tags r:id="rId44"/>
            </p:custDataLst>
          </p:nvPr>
        </p:nvSpPr>
        <p:spPr bwMode="auto">
          <a:xfrm>
            <a:off x="4003675"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custDataLst>
              <p:tags r:id="rId45"/>
            </p:custDataLst>
          </p:nvPr>
        </p:nvSpPr>
        <p:spPr bwMode="auto">
          <a:xfrm>
            <a:off x="4572000"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c 163"/>
          <p:cNvSpPr/>
          <p:nvPr>
            <p:custDataLst>
              <p:tags r:id="rId46"/>
            </p:custDataLst>
          </p:nvPr>
        </p:nvSpPr>
        <p:spPr bwMode="gray">
          <a:xfrm>
            <a:off x="4572000" y="6346825"/>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Oval 166"/>
          <p:cNvSpPr/>
          <p:nvPr>
            <p:custDataLst>
              <p:tags r:id="rId47"/>
            </p:custDataLst>
          </p:nvPr>
        </p:nvSpPr>
        <p:spPr bwMode="auto">
          <a:xfrm>
            <a:off x="51736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Arc 167"/>
          <p:cNvSpPr/>
          <p:nvPr>
            <p:custDataLst>
              <p:tags r:id="rId48"/>
            </p:custDataLst>
          </p:nvPr>
        </p:nvSpPr>
        <p:spPr bwMode="gray">
          <a:xfrm>
            <a:off x="5173663" y="6346825"/>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Oval 168"/>
          <p:cNvSpPr/>
          <p:nvPr>
            <p:custDataLst>
              <p:tags r:id="rId49"/>
            </p:custDataLst>
          </p:nvPr>
        </p:nvSpPr>
        <p:spPr bwMode="auto">
          <a:xfrm>
            <a:off x="5745163" y="6346825"/>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Arc 171"/>
          <p:cNvSpPr/>
          <p:nvPr>
            <p:custDataLst>
              <p:tags r:id="rId50"/>
            </p:custDataLst>
          </p:nvPr>
        </p:nvSpPr>
        <p:spPr bwMode="gray">
          <a:xfrm>
            <a:off x="5745163" y="6346825"/>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3" name="Oval 172"/>
          <p:cNvSpPr/>
          <p:nvPr>
            <p:custDataLst>
              <p:tags r:id="rId51"/>
            </p:custDataLst>
          </p:nvPr>
        </p:nvSpPr>
        <p:spPr bwMode="auto">
          <a:xfrm>
            <a:off x="6303963" y="6346825"/>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p:cNvSpPr txBox="1"/>
          <p:nvPr/>
        </p:nvSpPr>
        <p:spPr>
          <a:xfrm>
            <a:off x="3865563" y="6216650"/>
            <a:ext cx="3827721" cy="492443"/>
          </a:xfrm>
          <a:prstGeom prst="rect">
            <a:avLst/>
          </a:prstGeom>
          <a:noFill/>
        </p:spPr>
        <p:txBody>
          <a:bodyPr wrap="square" lIns="0" tIns="0" rIns="0" bIns="0" rtlCol="0">
            <a:spAutoFit/>
          </a:bodyPr>
          <a:lstStyle/>
          <a:p>
            <a:r>
              <a:rPr lang="en-GB" sz="800" b="1" dirty="0" smtClean="0">
                <a:latin typeface="Arial" pitchFamily="34" charset="0"/>
                <a:cs typeface="Arial" pitchFamily="34" charset="0"/>
              </a:rPr>
              <a:t>Key – financial savings</a:t>
            </a:r>
          </a:p>
          <a:p>
            <a:r>
              <a:rPr lang="en-GB" sz="800" dirty="0" smtClean="0">
                <a:latin typeface="Arial" pitchFamily="34" charset="0"/>
                <a:cs typeface="Arial" pitchFamily="34" charset="0"/>
              </a:rPr>
              <a:t>£0       £0-0.5m        £0.5-1m       £1-1.5m       £1.5m+</a:t>
            </a:r>
          </a:p>
          <a:p>
            <a:r>
              <a:rPr lang="en-GB" sz="800" b="1" dirty="0">
                <a:latin typeface="Arial" pitchFamily="34" charset="0"/>
                <a:cs typeface="Arial" pitchFamily="34" charset="0"/>
              </a:rPr>
              <a:t>Key – </a:t>
            </a:r>
            <a:r>
              <a:rPr lang="en-GB" sz="800" b="1" dirty="0" smtClean="0">
                <a:latin typeface="Arial" pitchFamily="34" charset="0"/>
                <a:cs typeface="Arial" pitchFamily="34" charset="0"/>
              </a:rPr>
              <a:t>quality impacts and deliverability</a:t>
            </a:r>
          </a:p>
          <a:p>
            <a:r>
              <a:rPr lang="en-GB" sz="800" dirty="0" smtClean="0">
                <a:latin typeface="Arial" pitchFamily="34" charset="0"/>
                <a:cs typeface="Arial" pitchFamily="34" charset="0"/>
              </a:rPr>
              <a:t>Very low       Low       Medium       High       Very high</a:t>
            </a:r>
            <a:endParaRPr lang="en-GB" sz="800" dirty="0">
              <a:latin typeface="Arial" pitchFamily="34" charset="0"/>
              <a:cs typeface="Arial" pitchFamily="34" charset="0"/>
            </a:endParaRPr>
          </a:p>
        </p:txBody>
      </p:sp>
      <p:sp>
        <p:nvSpPr>
          <p:cNvPr id="177" name="Oval 176"/>
          <p:cNvSpPr/>
          <p:nvPr>
            <p:custDataLst>
              <p:tags r:id="rId52"/>
            </p:custDataLst>
          </p:nvPr>
        </p:nvSpPr>
        <p:spPr bwMode="auto">
          <a:xfrm>
            <a:off x="430053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custDataLst>
              <p:tags r:id="rId53"/>
            </p:custDataLst>
          </p:nvPr>
        </p:nvSpPr>
        <p:spPr bwMode="auto">
          <a:xfrm>
            <a:off x="4687888"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Arc 178"/>
          <p:cNvSpPr/>
          <p:nvPr>
            <p:custDataLst>
              <p:tags r:id="rId54"/>
            </p:custDataLst>
          </p:nvPr>
        </p:nvSpPr>
        <p:spPr bwMode="gray">
          <a:xfrm>
            <a:off x="4687888" y="6592888"/>
            <a:ext cx="114300" cy="114300"/>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0" name="Oval 179"/>
          <p:cNvSpPr/>
          <p:nvPr>
            <p:custDataLst>
              <p:tags r:id="rId55"/>
            </p:custDataLst>
          </p:nvPr>
        </p:nvSpPr>
        <p:spPr bwMode="auto">
          <a:xfrm>
            <a:off x="523240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Arc 180"/>
          <p:cNvSpPr/>
          <p:nvPr>
            <p:custDataLst>
              <p:tags r:id="rId56"/>
            </p:custDataLst>
          </p:nvPr>
        </p:nvSpPr>
        <p:spPr bwMode="gray">
          <a:xfrm>
            <a:off x="5232400" y="6592888"/>
            <a:ext cx="114300" cy="114300"/>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2" name="Oval 181"/>
          <p:cNvSpPr/>
          <p:nvPr>
            <p:custDataLst>
              <p:tags r:id="rId57"/>
            </p:custDataLst>
          </p:nvPr>
        </p:nvSpPr>
        <p:spPr bwMode="auto">
          <a:xfrm>
            <a:off x="5657850" y="6592888"/>
            <a:ext cx="114300" cy="114300"/>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Arc 182"/>
          <p:cNvSpPr/>
          <p:nvPr>
            <p:custDataLst>
              <p:tags r:id="rId58"/>
            </p:custDataLst>
          </p:nvPr>
        </p:nvSpPr>
        <p:spPr bwMode="gray">
          <a:xfrm>
            <a:off x="5657850" y="6592888"/>
            <a:ext cx="114300" cy="114300"/>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4" name="Oval 183"/>
          <p:cNvSpPr/>
          <p:nvPr>
            <p:custDataLst>
              <p:tags r:id="rId59"/>
            </p:custDataLst>
          </p:nvPr>
        </p:nvSpPr>
        <p:spPr bwMode="auto">
          <a:xfrm>
            <a:off x="6294438" y="6592888"/>
            <a:ext cx="114300" cy="114300"/>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TextBox 184"/>
          <p:cNvSpPr txBox="1"/>
          <p:nvPr/>
        </p:nvSpPr>
        <p:spPr>
          <a:xfrm>
            <a:off x="510332" y="6168185"/>
            <a:ext cx="3024582" cy="646331"/>
          </a:xfrm>
          <a:prstGeom prst="rect">
            <a:avLst/>
          </a:prstGeom>
          <a:noFill/>
        </p:spPr>
        <p:txBody>
          <a:bodyPr wrap="square" lIns="0" tIns="0" rIns="0" bIns="0" rtlCol="0">
            <a:spAutoFit/>
          </a:bodyPr>
          <a:lstStyle/>
          <a:p>
            <a:r>
              <a:rPr lang="en-GB" sz="700" b="1" dirty="0" smtClean="0">
                <a:solidFill>
                  <a:prstClr val="black"/>
                </a:solidFill>
                <a:cs typeface="Arial" pitchFamily="34" charset="0"/>
              </a:rPr>
              <a:t>Notes: </a:t>
            </a:r>
            <a:r>
              <a:rPr lang="en-GB" sz="700" dirty="0" smtClean="0">
                <a:solidFill>
                  <a:prstClr val="black"/>
                </a:solidFill>
                <a:cs typeface="Arial" pitchFamily="34" charset="0"/>
              </a:rPr>
              <a:t>Ambitions: (1)</a:t>
            </a:r>
            <a:r>
              <a:rPr lang="en-GB" sz="700" i="1" dirty="0" smtClean="0">
                <a:solidFill>
                  <a:prstClr val="black"/>
                </a:solidFill>
                <a:cs typeface="Arial" pitchFamily="34" charset="0"/>
              </a:rPr>
              <a:t> </a:t>
            </a:r>
            <a:r>
              <a:rPr lang="en-GB" sz="700" dirty="0" smtClean="0">
                <a:solidFill>
                  <a:prstClr val="black"/>
                </a:solidFill>
                <a:cs typeface="Arial" pitchFamily="34" charset="0"/>
              </a:rPr>
              <a:t>Secure additional years of life; (2) Increase QoL for People with Long-Term Conditions; (3) Reduce unnecessary time spent in hospital; (4) Increase the proportion of older people living independently following discharge; (5) Reduce poor hospital care feedback; (7) Significantly reduce hospital avoidable deaths.</a:t>
            </a:r>
          </a:p>
          <a:p>
            <a:r>
              <a:rPr lang="en-GB" sz="700" b="1" dirty="0" smtClean="0">
                <a:solidFill>
                  <a:prstClr val="black"/>
                </a:solidFill>
                <a:cs typeface="Arial" pitchFamily="34" charset="0"/>
              </a:rPr>
              <a:t>Where financial, savings are shown as £0 this is due to rounding.</a:t>
            </a:r>
            <a:endParaRPr lang="en-GB" sz="700" b="1" dirty="0">
              <a:solidFill>
                <a:prstClr val="black"/>
              </a:solidFill>
              <a:cs typeface="Arial" pitchFamily="34" charset="0"/>
            </a:endParaRPr>
          </a:p>
        </p:txBody>
      </p:sp>
      <p:sp>
        <p:nvSpPr>
          <p:cNvPr id="76" name="Action Button: Return 75">
            <a:hlinkClick r:id="rId71" action="ppaction://hlinksldjump"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2" name="Picture 37" descr="\\Cagmasrv1\sso$\Gestion_Deloitte\Global_Brand\- Templates\Icons\Iconography Deloitte\Icon_House_LGreen.png"/>
          <p:cNvPicPr>
            <a:picLocks noChangeAspect="1" noChangeArrowheads="1"/>
          </p:cNvPicPr>
          <p:nvPr/>
        </p:nvPicPr>
        <p:blipFill>
          <a:blip r:embed="rId72"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4998" y="589398"/>
            <a:ext cx="304062" cy="2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09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586905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49" name="think-cell Slide" r:id="rId68" imgW="270" imgH="270" progId="TCLayout.ActiveDocument.1">
                  <p:embed/>
                </p:oleObj>
              </mc:Choice>
              <mc:Fallback>
                <p:oleObj name="think-cell Slide" r:id="rId68" imgW="270" imgH="270" progId="TCLayout.ActiveDocument.1">
                  <p:embed/>
                  <p:pic>
                    <p:nvPicPr>
                      <p:cNvPr id="0" name=""/>
                      <p:cNvPicPr/>
                      <p:nvPr/>
                    </p:nvPicPr>
                    <p:blipFill>
                      <a:blip r:embed="rId69"/>
                      <a:stretch>
                        <a:fillRect/>
                      </a:stretch>
                    </p:blipFill>
                    <p:spPr>
                      <a:xfrm>
                        <a:off x="1588" y="1588"/>
                        <a:ext cx="1587" cy="1587"/>
                      </a:xfrm>
                      <a:prstGeom prst="rect">
                        <a:avLst/>
                      </a:prstGeom>
                    </p:spPr>
                  </p:pic>
                </p:oleObj>
              </mc:Fallback>
            </mc:AlternateContent>
          </a:graphicData>
        </a:graphic>
      </p:graphicFrame>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Selecting </a:t>
            </a:r>
            <a:r>
              <a:rPr lang="en-GB" dirty="0"/>
              <a:t>i</a:t>
            </a:r>
            <a:r>
              <a:rPr lang="en-GB" dirty="0" smtClean="0"/>
              <a:t>nterventions to implement (2): EAIs</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34</a:t>
            </a:fld>
            <a:endParaRPr lang="en-GB" noProof="0"/>
          </a:p>
        </p:txBody>
      </p:sp>
      <p:sp>
        <p:nvSpPr>
          <p:cNvPr id="125" name="Text Placeholder 45"/>
          <p:cNvSpPr>
            <a:spLocks noGrp="1"/>
          </p:cNvSpPr>
          <p:nvPr>
            <p:ph type="body" sz="quarter" idx="13"/>
          </p:nvPr>
        </p:nvSpPr>
        <p:spPr>
          <a:xfrm>
            <a:off x="350838" y="1236663"/>
            <a:ext cx="8499600" cy="279180"/>
          </a:xfrm>
        </p:spPr>
        <p:txBody>
          <a:bodyPr>
            <a:spAutoFit/>
          </a:bodyPr>
          <a:lstStyle/>
          <a:p>
            <a:endParaRPr lang="en-GB"/>
          </a:p>
        </p:txBody>
      </p:sp>
      <p:graphicFrame>
        <p:nvGraphicFramePr>
          <p:cNvPr id="126" name="Table 125"/>
          <p:cNvGraphicFramePr>
            <a:graphicFrameLocks noGrp="1"/>
          </p:cNvGraphicFramePr>
          <p:nvPr>
            <p:extLst>
              <p:ext uri="{D42A27DB-BD31-4B8C-83A1-F6EECF244321}">
                <p14:modId xmlns:p14="http://schemas.microsoft.com/office/powerpoint/2010/main" val="3090885453"/>
              </p:ext>
            </p:extLst>
          </p:nvPr>
        </p:nvGraphicFramePr>
        <p:xfrm>
          <a:off x="336952" y="1169988"/>
          <a:ext cx="8750868" cy="5525194"/>
        </p:xfrm>
        <a:graphic>
          <a:graphicData uri="http://schemas.openxmlformats.org/drawingml/2006/table">
            <a:tbl>
              <a:tblPr firstRow="1" bandRow="1">
                <a:tableStyleId>{5C22544A-7EE6-4342-B048-85BDC9FD1C3A}</a:tableStyleId>
              </a:tblPr>
              <a:tblGrid>
                <a:gridCol w="2394000"/>
                <a:gridCol w="1036800"/>
                <a:gridCol w="1037230"/>
                <a:gridCol w="1023582"/>
                <a:gridCol w="3259256"/>
              </a:tblGrid>
              <a:tr h="228111">
                <a:tc>
                  <a:txBody>
                    <a:bodyPr/>
                    <a:lstStyle/>
                    <a:p>
                      <a:pPr algn="l"/>
                      <a:r>
                        <a:rPr lang="en-GB" sz="1100" dirty="0" smtClean="0"/>
                        <a:t>Intervention</a:t>
                      </a:r>
                      <a:endParaRPr lang="en-GB" sz="1100" dirty="0"/>
                    </a:p>
                  </a:txBody>
                  <a:tcPr/>
                </a:tc>
                <a:tc gridSpan="2">
                  <a:txBody>
                    <a:bodyPr/>
                    <a:lstStyle/>
                    <a:p>
                      <a:pPr algn="l"/>
                      <a:r>
                        <a:rPr lang="en-GB" sz="1100" dirty="0" smtClean="0"/>
                        <a:t>Relative benefits</a:t>
                      </a:r>
                      <a:endParaRPr lang="en-GB" sz="1100" dirty="0"/>
                    </a:p>
                  </a:txBody>
                  <a:tcPr/>
                </a:tc>
                <a:tc hMerge="1">
                  <a:txBody>
                    <a:bodyPr/>
                    <a:lstStyle/>
                    <a:p>
                      <a:pPr algn="l"/>
                      <a:endParaRPr lang="en-GB"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t>Implementation</a:t>
                      </a:r>
                      <a:endParaRPr lang="en-GB" sz="1100" dirty="0"/>
                    </a:p>
                  </a:txBody>
                  <a:tcPr/>
                </a:tc>
                <a:tc hMerge="1">
                  <a:txBody>
                    <a:bodyPr/>
                    <a:lstStyle/>
                    <a:p>
                      <a:pPr algn="ctr"/>
                      <a:endParaRPr lang="en-GB" sz="1400" dirty="0"/>
                    </a:p>
                  </a:txBody>
                  <a:tcPr/>
                </a:tc>
              </a:tr>
              <a:tr h="324000">
                <a:tc>
                  <a:txBody>
                    <a:bodyPr/>
                    <a:lstStyle/>
                    <a:p>
                      <a:pPr algn="l"/>
                      <a:endParaRPr lang="en-GB" sz="1200" dirty="0"/>
                    </a:p>
                  </a:txBody>
                  <a:tcPr/>
                </a:tc>
                <a:tc>
                  <a:txBody>
                    <a:bodyPr/>
                    <a:lstStyle/>
                    <a:p>
                      <a:pPr algn="ctr"/>
                      <a:r>
                        <a:rPr lang="en-GB" sz="800" b="1" dirty="0" smtClean="0"/>
                        <a:t>Quality Ambitions</a:t>
                      </a:r>
                      <a:endParaRPr lang="en-GB" sz="800" b="1" dirty="0"/>
                    </a:p>
                  </a:txBody>
                  <a:tcPr anchor="ctr"/>
                </a:tc>
                <a:tc>
                  <a:txBody>
                    <a:bodyPr/>
                    <a:lstStyle/>
                    <a:p>
                      <a:pPr algn="ctr"/>
                      <a:r>
                        <a:rPr lang="en-GB" sz="800" b="1" dirty="0" smtClean="0"/>
                        <a:t>Financial savings</a:t>
                      </a:r>
                      <a:endParaRPr lang="en-GB" sz="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dirty="0" smtClean="0"/>
                        <a:t>Deliverability</a:t>
                      </a:r>
                      <a:endParaRPr lang="en-GB" sz="800" b="1" dirty="0"/>
                    </a:p>
                  </a:txBody>
                  <a:tcPr anchor="ctr"/>
                </a:tc>
                <a:tc>
                  <a:txBody>
                    <a:bodyPr/>
                    <a:lstStyle/>
                    <a:p>
                      <a:pPr algn="l"/>
                      <a:r>
                        <a:rPr lang="en-GB" sz="800" b="1" dirty="0" smtClean="0"/>
                        <a:t>Scalability</a:t>
                      </a:r>
                      <a:endParaRPr lang="en-GB" sz="800" b="1" dirty="0"/>
                    </a:p>
                  </a:txBody>
                  <a:tcPr anchor="ctr"/>
                </a:tc>
              </a:tr>
              <a:tr h="300550">
                <a:tc>
                  <a:txBody>
                    <a:bodyPr/>
                    <a:lstStyle/>
                    <a:p>
                      <a:pPr lvl="1" algn="l"/>
                      <a:r>
                        <a:rPr lang="en-GB" sz="900" dirty="0" smtClean="0"/>
                        <a:t>1. Cancer</a:t>
                      </a:r>
                      <a:r>
                        <a:rPr lang="en-GB" sz="900" baseline="0" dirty="0" smtClean="0"/>
                        <a:t> screening programmes</a:t>
                      </a:r>
                      <a:endParaRPr lang="en-GB" sz="900" dirty="0"/>
                    </a:p>
                  </a:txBody>
                  <a:tcPr marR="0" anchor="ctr">
                    <a:lnB w="12700" cap="flat" cmpd="sng" algn="ctr">
                      <a:solidFill>
                        <a:schemeClr val="accent1"/>
                      </a:solidFill>
                      <a:prstDash val="solid"/>
                      <a:round/>
                      <a:headEnd type="none" w="med" len="med"/>
                      <a:tailEnd type="none" w="med" len="med"/>
                    </a:lnB>
                    <a:noFill/>
                  </a:tcPr>
                </a:tc>
                <a:tc>
                  <a:txBody>
                    <a:bodyPr/>
                    <a:lstStyle/>
                    <a:p>
                      <a:pPr marL="179388" indent="357188" algn="l"/>
                      <a:r>
                        <a:rPr lang="en-GB" sz="800" b="1" spc="0" dirty="0" smtClean="0"/>
                        <a:t>1: 4.5</a:t>
                      </a:r>
                      <a:r>
                        <a:rPr lang="en-GB" sz="800" b="1" spc="0" baseline="0" dirty="0" smtClean="0"/>
                        <a:t>%</a:t>
                      </a:r>
                      <a:endParaRPr lang="en-GB" sz="800" b="1" spc="0" baseline="0" dirty="0"/>
                    </a:p>
                  </a:txBody>
                  <a:tcPr marL="90000" marR="0" marT="46800" marB="0" anchor="ctr">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0.1m</a:t>
                      </a:r>
                      <a:endParaRPr lang="en-GB" sz="1000" b="0" i="0" u="none" strike="noStrike" dirty="0">
                        <a:solidFill>
                          <a:srgbClr val="000000"/>
                        </a:solidFill>
                        <a:effectLst/>
                        <a:latin typeface="Arial"/>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a:t>
                      </a:r>
                      <a:r>
                        <a:rPr lang="en-GB" sz="900" baseline="0" dirty="0" smtClean="0"/>
                        <a:t> a range of cancers. Applicable across all geographies.</a:t>
                      </a:r>
                      <a:endParaRPr lang="en-GB" sz="900" dirty="0"/>
                    </a:p>
                  </a:txBody>
                  <a:tcPr anchor="ctr">
                    <a:lnB w="12700" cap="flat" cmpd="sng" algn="ctr">
                      <a:solidFill>
                        <a:schemeClr val="accent1"/>
                      </a:solidFill>
                      <a:prstDash val="solid"/>
                      <a:round/>
                      <a:headEnd type="none" w="med" len="med"/>
                      <a:tailEnd type="none" w="med" len="med"/>
                    </a:lnB>
                    <a:noFill/>
                  </a:tcPr>
                </a:tc>
              </a:tr>
              <a:tr h="327741">
                <a:tc>
                  <a:txBody>
                    <a:bodyPr/>
                    <a:lstStyle/>
                    <a:p>
                      <a:pPr lvl="1" algn="l"/>
                      <a:r>
                        <a:rPr lang="en-GB" sz="900" dirty="0" smtClean="0"/>
                        <a:t>2. GP </a:t>
                      </a:r>
                      <a:r>
                        <a:rPr lang="en-GB" sz="900" dirty="0" err="1" smtClean="0"/>
                        <a:t>tele</a:t>
                      </a:r>
                      <a:r>
                        <a:rPr lang="en-GB" sz="900" dirty="0" smtClean="0"/>
                        <a:t>-consultation</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1.1m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all primary care practices in any geography.</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3. Medicines optimisation</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a:t>
                      </a:r>
                      <a:r>
                        <a:rPr lang="en-GB" sz="900" baseline="0" dirty="0" smtClean="0"/>
                        <a:t> across a wide range of conditions.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67200">
                <a:tc>
                  <a:txBody>
                    <a:bodyPr/>
                    <a:lstStyle/>
                    <a:p>
                      <a:pPr lvl="1" algn="l"/>
                      <a:r>
                        <a:rPr lang="en-GB" sz="900" dirty="0" smtClean="0"/>
                        <a:t>4. Safe and appropriate use of medicines</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7.8%</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baseline="0" dirty="0" smtClean="0"/>
                        <a:t>    </a:t>
                      </a:r>
                      <a:r>
                        <a:rPr lang="en-GB" sz="800" b="1" dirty="0" smtClean="0"/>
                        <a:t>13.6</a:t>
                      </a:r>
                      <a:r>
                        <a:rPr lang="en-GB" sz="800" b="1" spc="-40" baseline="0" dirty="0" smtClean="0"/>
                        <a:t>%</a:t>
                      </a:r>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6.3m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 for wide scalability,</a:t>
                      </a:r>
                      <a:r>
                        <a:rPr lang="en-GB" sz="900" baseline="0" dirty="0" smtClean="0"/>
                        <a:t> dependent on adoption of technology. Applicable across al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5. Acute</a:t>
                      </a:r>
                      <a:r>
                        <a:rPr lang="en-GB" sz="900" baseline="0" dirty="0" smtClean="0"/>
                        <a:t> visiting service</a:t>
                      </a:r>
                      <a:endParaRPr lang="en-GB" sz="900" dirty="0" smtClean="0"/>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 13.6%</a:t>
                      </a:r>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1.7m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Potentially</a:t>
                      </a:r>
                      <a:r>
                        <a:rPr lang="en-GB" sz="900" baseline="0" dirty="0" smtClean="0"/>
                        <a:t> applicable to a wide range of urgent care patients.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42570">
                <a:tc>
                  <a:txBody>
                    <a:bodyPr/>
                    <a:lstStyle/>
                    <a:p>
                      <a:pPr lvl="1" algn="l"/>
                      <a:r>
                        <a:rPr lang="en-GB" sz="900" dirty="0" smtClean="0"/>
                        <a:t>6. Reducing urgent care demand</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a:t>
                      </a:r>
                      <a:r>
                        <a:rPr lang="en-GB" sz="800" b="1" baseline="0" dirty="0" smtClean="0"/>
                        <a:t> </a:t>
                      </a:r>
                      <a:r>
                        <a:rPr lang="en-GB" sz="800" b="0" baseline="0" dirty="0" smtClean="0"/>
                        <a:t>Qual.</a:t>
                      </a:r>
                      <a:endParaRPr lang="en-GB" sz="800" b="0" dirty="0" smtClean="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0.6m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Scalable across acute providers in a wide range of geographies.</a:t>
                      </a:r>
                      <a:r>
                        <a:rPr lang="en-GB" sz="900" baseline="0" dirty="0" smtClean="0"/>
                        <a:t> Applicable across multiple patient groups.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6714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7. </a:t>
                      </a:r>
                      <a:r>
                        <a:rPr lang="en-US" sz="900" kern="1200" dirty="0" smtClean="0">
                          <a:solidFill>
                            <a:schemeClr val="tx1"/>
                          </a:solidFill>
                          <a:latin typeface="+mn-lt"/>
                          <a:ea typeface="+mn-ea"/>
                          <a:cs typeface="+mn-cs"/>
                        </a:rPr>
                        <a:t>24-hour asthma services for children and young people</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2: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3: 77%</a:t>
                      </a:r>
                    </a:p>
                    <a:p>
                      <a:pPr marL="0" indent="536575" algn="l"/>
                      <a:r>
                        <a:rPr lang="en-GB" sz="800" b="0" dirty="0" smtClean="0"/>
                        <a:t>5:</a:t>
                      </a:r>
                      <a:r>
                        <a:rPr lang="en-GB" sz="800" b="0" baseline="0" dirty="0" smtClean="0"/>
                        <a:t> Qual.</a:t>
                      </a:r>
                      <a:endParaRPr lang="en-GB" sz="800" b="0" dirty="0" smtClean="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 children and young people with severe asthma (previously requiring hospitalisation). Applicable across all geographies.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54213">
                <a:tc>
                  <a:txBody>
                    <a:bodyPr/>
                    <a:lstStyle/>
                    <a:p>
                      <a:pPr lvl="1" algn="l"/>
                      <a:r>
                        <a:rPr lang="en-GB" sz="900" dirty="0" smtClean="0"/>
                        <a:t>8. Service user network</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endParaRPr lang="en-GB" sz="800" b="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0.5m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a:t>
                      </a:r>
                      <a:r>
                        <a:rPr lang="en-GB" sz="900" baseline="0" dirty="0" smtClean="0"/>
                        <a:t> only for mental health patients. Applicable across all geographies, but may have more impact in urban areas.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07553">
                <a:tc>
                  <a:txBody>
                    <a:bodyPr/>
                    <a:lstStyle/>
                    <a:p>
                      <a:pPr lvl="1" algn="l"/>
                      <a:r>
                        <a:rPr lang="en-GB" sz="900" dirty="0" smtClean="0"/>
                        <a:t>9. Reducing elective caesarean sections</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endParaRPr lang="en-GB" sz="800" dirty="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GB" sz="900" dirty="0" smtClean="0"/>
                        <a:t>Relevant only</a:t>
                      </a:r>
                      <a:r>
                        <a:rPr lang="en-GB" sz="900" baseline="0" dirty="0" smtClean="0"/>
                        <a:t> for maternity patients, but scalable across a wide range of geographies in select provider Trusts.</a:t>
                      </a:r>
                      <a:endParaRPr lang="en-GB" sz="90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379271">
                <a:tc>
                  <a:txBody>
                    <a:bodyPr/>
                    <a:lstStyle/>
                    <a:p>
                      <a:pPr lvl="1" algn="l"/>
                      <a:r>
                        <a:rPr lang="en-GB" sz="900" dirty="0" smtClean="0"/>
                        <a:t>10. Acute stroke services</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536575" algn="l" defTabSz="914400" rtl="0" eaLnBrk="1" fontAlgn="auto" latinLnBrk="0" hangingPunct="1">
                        <a:lnSpc>
                          <a:spcPct val="100000"/>
                        </a:lnSpc>
                        <a:spcBef>
                          <a:spcPts val="0"/>
                        </a:spcBef>
                        <a:spcAft>
                          <a:spcPts val="0"/>
                        </a:spcAft>
                        <a:buClrTx/>
                        <a:buSzTx/>
                        <a:buFontTx/>
                        <a:buNone/>
                        <a:tabLst/>
                        <a:defRPr/>
                      </a:pPr>
                      <a:r>
                        <a:rPr lang="en-GB" sz="800" b="1" dirty="0" smtClean="0"/>
                        <a:t>1: 3.4%</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dirty="0" smtClean="0"/>
                        <a:t>5:</a:t>
                      </a:r>
                      <a:r>
                        <a:rPr lang="en-GB" sz="800" b="0" baseline="0" dirty="0" smtClean="0"/>
                        <a:t> Qual.</a:t>
                      </a:r>
                    </a:p>
                    <a:p>
                      <a:pPr marL="0" marR="0" indent="536575" algn="l" defTabSz="914400" rtl="0" eaLnBrk="1" fontAlgn="auto" latinLnBrk="0" hangingPunct="1">
                        <a:lnSpc>
                          <a:spcPct val="100000"/>
                        </a:lnSpc>
                        <a:spcBef>
                          <a:spcPts val="0"/>
                        </a:spcBef>
                        <a:spcAft>
                          <a:spcPts val="0"/>
                        </a:spcAft>
                        <a:buClrTx/>
                        <a:buSzTx/>
                        <a:buFontTx/>
                        <a:buNone/>
                        <a:tabLst/>
                        <a:defRPr/>
                      </a:pPr>
                      <a:r>
                        <a:rPr lang="en-GB" sz="800" b="0" baseline="0" dirty="0" smtClean="0"/>
                        <a:t>6: Qual.</a:t>
                      </a:r>
                      <a:endParaRPr lang="en-GB" sz="800" b="1" dirty="0" smtClean="0"/>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0.00m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for stroke patients. Applicable across urban areas and conurbations.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77350">
                <a:tc>
                  <a:txBody>
                    <a:bodyPr/>
                    <a:lstStyle/>
                    <a:p>
                      <a:pPr lvl="1" algn="l"/>
                      <a:r>
                        <a:rPr lang="en-GB" sz="900" dirty="0" smtClean="0"/>
                        <a:t>11. Integration of Health and   Social Care for Older People</a:t>
                      </a:r>
                    </a:p>
                  </a:txBody>
                  <a:tcPr marR="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536575" algn="l"/>
                      <a:r>
                        <a:rPr lang="en-GB" sz="800" dirty="0" smtClean="0"/>
                        <a:t>2: Qual.</a:t>
                      </a:r>
                    </a:p>
                    <a:p>
                      <a:pPr marL="0" indent="536575" algn="l"/>
                      <a:r>
                        <a:rPr lang="en-GB" sz="800" dirty="0" smtClean="0"/>
                        <a:t>3:</a:t>
                      </a:r>
                      <a:r>
                        <a:rPr lang="en-GB" sz="800" baseline="0" dirty="0" smtClean="0"/>
                        <a:t> Qual.</a:t>
                      </a:r>
                      <a:endParaRPr lang="en-GB" sz="800" dirty="0" smtClean="0"/>
                    </a:p>
                    <a:p>
                      <a:pPr marL="0" indent="536575" algn="l"/>
                      <a:r>
                        <a:rPr lang="en-GB" sz="800" dirty="0" smtClean="0"/>
                        <a:t>4: Qual.</a:t>
                      </a:r>
                    </a:p>
                    <a:p>
                      <a:pPr marL="0" indent="536575" algn="l"/>
                      <a:r>
                        <a:rPr lang="en-GB" sz="800" b="0" dirty="0" smtClean="0"/>
                        <a:t>5: Qual.</a:t>
                      </a:r>
                    </a:p>
                  </a:txBody>
                  <a:tcPr marL="90000" marR="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Primarily</a:t>
                      </a:r>
                      <a:r>
                        <a:rPr lang="en-GB" sz="900" baseline="0" dirty="0" smtClean="0"/>
                        <a:t> relevant for services for older patients, but potentially scalable across the wider health economy. Applicable across all geographies.</a:t>
                      </a:r>
                      <a:endParaRPr lang="en-GB" sz="900" dirty="0" smtClean="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1788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t>12. </a:t>
                      </a:r>
                      <a:r>
                        <a:rPr lang="en-GB" sz="900" dirty="0" err="1" smtClean="0"/>
                        <a:t>EPaCCS</a:t>
                      </a:r>
                      <a:endParaRPr lang="en-GB" sz="900" dirty="0" smtClean="0"/>
                    </a:p>
                    <a:p>
                      <a:pPr lvl="1" algn="l"/>
                      <a:endParaRPr lang="en-GB" sz="900" dirty="0" smtClean="0"/>
                    </a:p>
                  </a:txBody>
                  <a:tcPr marR="0" anchor="ctr">
                    <a:lnT w="12700" cap="flat" cmpd="sng" algn="ctr">
                      <a:solidFill>
                        <a:schemeClr val="accent1"/>
                      </a:solidFill>
                      <a:prstDash val="solid"/>
                      <a:round/>
                      <a:headEnd type="none" w="med" len="med"/>
                      <a:tailEnd type="none" w="med" len="med"/>
                    </a:lnT>
                    <a:noFill/>
                  </a:tcPr>
                </a:tc>
                <a:tc>
                  <a:txBody>
                    <a:bodyPr/>
                    <a:lstStyle/>
                    <a:p>
                      <a:pPr marL="0" indent="536575" algn="l"/>
                      <a:r>
                        <a:rPr lang="en-GB" sz="800" dirty="0" smtClean="0"/>
                        <a:t>4: Qual.</a:t>
                      </a:r>
                    </a:p>
                    <a:p>
                      <a:pPr marL="0" indent="536575" algn="l"/>
                      <a:r>
                        <a:rPr lang="en-GB" sz="800" dirty="0" smtClean="0"/>
                        <a:t>5: Qual.</a:t>
                      </a:r>
                    </a:p>
                  </a:txBody>
                  <a:tcPr marL="90000" marR="0" marT="46800" marB="0" anchor="ctr">
                    <a:lnT w="12700" cap="flat" cmpd="sng" algn="ctr">
                      <a:solidFill>
                        <a:schemeClr val="accent1"/>
                      </a:solidFill>
                      <a:prstDash val="solid"/>
                      <a:round/>
                      <a:headEnd type="none" w="med" len="med"/>
                      <a:tailEnd type="none" w="med" len="med"/>
                    </a:lnT>
                    <a:noFill/>
                  </a:tcPr>
                </a:tc>
                <a:tc>
                  <a:txBody>
                    <a:bodyPr/>
                    <a:lstStyle/>
                    <a:p>
                      <a:pPr algn="r" fontAlgn="b"/>
                      <a:r>
                        <a:rPr lang="en-GB" sz="1000" b="0" i="0" u="none" strike="noStrike" dirty="0">
                          <a:solidFill>
                            <a:srgbClr val="000000"/>
                          </a:solidFill>
                          <a:effectLst/>
                          <a:latin typeface="Arial"/>
                        </a:rPr>
                        <a:t>£</a:t>
                      </a:r>
                      <a:r>
                        <a:rPr lang="en-GB" sz="1000" b="0" i="0" u="none" strike="noStrike" dirty="0" smtClean="0">
                          <a:solidFill>
                            <a:srgbClr val="000000"/>
                          </a:solidFill>
                          <a:effectLst/>
                          <a:latin typeface="Arial"/>
                        </a:rPr>
                        <a:t>0.3m</a:t>
                      </a:r>
                      <a:endParaRPr lang="en-GB" sz="1000" b="0" i="0" u="none" strike="noStrike" dirty="0">
                        <a:solidFill>
                          <a:srgbClr val="000000"/>
                        </a:solidFill>
                        <a:effectLst/>
                        <a:latin typeface="Arial"/>
                      </a:endParaRPr>
                    </a:p>
                  </a:txBody>
                  <a:tcPr marL="0" marR="0" marT="0" marB="0" anchor="ctr">
                    <a:lnT w="12700" cap="flat" cmpd="sng" algn="ctr">
                      <a:solidFill>
                        <a:schemeClr val="accent1"/>
                      </a:solidFill>
                      <a:prstDash val="solid"/>
                      <a:round/>
                      <a:headEnd type="none" w="med" len="med"/>
                      <a:tailEnd type="none" w="med" len="med"/>
                    </a:lnT>
                    <a:noFill/>
                  </a:tcPr>
                </a:tc>
                <a:tc>
                  <a:txBody>
                    <a:bodyPr/>
                    <a:lstStyle/>
                    <a:p>
                      <a:endParaRPr lang="en-GB" sz="800" dirty="0"/>
                    </a:p>
                  </a:txBody>
                  <a:tcPr marL="90000" marR="90000" marT="46800" marB="0" anchor="ctr">
                    <a:lnT w="12700" cap="flat" cmpd="sng" algn="ctr">
                      <a:solidFill>
                        <a:schemeClr val="accent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Relevant</a:t>
                      </a:r>
                      <a:r>
                        <a:rPr lang="en-GB" sz="900" baseline="0" dirty="0" smtClean="0"/>
                        <a:t> only to end of life care. Dependent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on adoption of appropriate technology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platforms. Applicable across all geographies.</a:t>
                      </a:r>
                      <a:endParaRPr lang="en-GB" sz="900" dirty="0" smtClean="0"/>
                    </a:p>
                  </a:txBody>
                  <a:tcPr anchor="ctr">
                    <a:lnT w="12700" cap="flat" cmpd="sng" algn="ctr">
                      <a:solidFill>
                        <a:schemeClr val="accent1"/>
                      </a:solidFill>
                      <a:prstDash val="solid"/>
                      <a:round/>
                      <a:headEnd type="none" w="med" len="med"/>
                      <a:tailEnd type="none" w="med" len="med"/>
                    </a:lnT>
                    <a:noFill/>
                  </a:tcPr>
                </a:tc>
              </a:tr>
            </a:tbl>
          </a:graphicData>
        </a:graphic>
      </p:graphicFrame>
      <p:grpSp>
        <p:nvGrpSpPr>
          <p:cNvPr id="2" name="Group 1"/>
          <p:cNvGrpSpPr/>
          <p:nvPr/>
        </p:nvGrpSpPr>
        <p:grpSpPr>
          <a:xfrm>
            <a:off x="544981" y="1857375"/>
            <a:ext cx="285840" cy="4651377"/>
            <a:chOff x="536575" y="1971675"/>
            <a:chExt cx="285840" cy="4651377"/>
          </a:xfrm>
        </p:grpSpPr>
        <p:pic>
          <p:nvPicPr>
            <p:cNvPr id="179" name="Picture 4" descr="\\Cagmasrv1\sso$\Gestion_Deloitte\Global_Brand\- Templates\Icons\Iconography Deloitte\Icon_DNA_LBlue.pn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98488" y="1971675"/>
              <a:ext cx="137178" cy="25959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5" descr="\\Cagmasrv1\sso$\Gestion_Deloitte\Global_Brand\- Templates\Icons\Iconography Deloitte\Icon_Magnifying_glass_Green.png"/>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554038" y="2716213"/>
              <a:ext cx="226305" cy="226305"/>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3" descr="\\Cagmasrv1\sso$\Gestion_Deloitte\Global_Brand\- Templates\Icons\Iconography Deloitte\Icon_Computer_chip_Blue.png"/>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557213" y="3090863"/>
              <a:ext cx="247913" cy="172524"/>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5" descr="\\Cagmasrv1\sso$\Gestion_Deloitte\Global_Brand\- Templates\Icons\Iconography Deloitte\Icon_Scooter_Green.png"/>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539750" y="3416300"/>
              <a:ext cx="282665" cy="18408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agmasrv1\sso$\Gestion_Deloitte\Global_Brand\- Templates\Icons\Iconography Deloitte\Icon_Clock_DarkGreen.png"/>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581025" y="4225925"/>
              <a:ext cx="204128" cy="204128"/>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jsauvageau\Desktop\Untitled-2.png"/>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63563" y="4706938"/>
              <a:ext cx="208320" cy="187523"/>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 descr="\\Cagmasrv1\sso$\Gestion_Deloitte\Global_Brand\- Templates\Icons\Iconography Deloitte\Icon_Ambulance_LGreen.png"/>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536575" y="5497513"/>
              <a:ext cx="260596" cy="18038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1" descr="C:\Users\jsauvageau\Desktop\1.png"/>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554038" y="5911850"/>
              <a:ext cx="199931" cy="22534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3" descr="C:\Users\jsauvageau\Desktop\3.png"/>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544513" y="6418263"/>
              <a:ext cx="245377" cy="204789"/>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3" descr="C:\Users\jsauvageau\Desktop\4.png"/>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46100" y="2351088"/>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descr="\\Cagmasrv1\sso$\Gestion_Deloitte\Global_Brand\- Templates\Icons\Iconography Deloitte\Icon_Traffic_signal_LGreen.png"/>
            <p:cNvPicPr>
              <a:picLocks noChangeArrowheads="1"/>
            </p:cNvPicPr>
            <p:nvPr/>
          </p:nvPicPr>
          <p:blipFill>
            <a:blip r:embed="rId80" cstate="print">
              <a:duotone>
                <a:prstClr val="black"/>
                <a:schemeClr val="accent1">
                  <a:tint val="45000"/>
                  <a:satMod val="400000"/>
                </a:schemeClr>
              </a:duotone>
              <a:extLst>
                <a:ext uri="{BEBA8EAE-BF5A-486C-A8C5-ECC9F3942E4B}">
                  <a14:imgProps xmlns:a14="http://schemas.microsoft.com/office/drawing/2010/main">
                    <a14:imgLayer r:embed="rId8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3413" y="3722688"/>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98" descr="\\Cagmasrv1\sso$\Gestion_Deloitte\Global_Brand\- Templates\Icons\Iconography Deloitte\Icon_People_woman_MBlue.png"/>
            <p:cNvPicPr>
              <a:picLocks noChangeAspect="1" noChangeArrowheads="1"/>
            </p:cNvPicPr>
            <p:nvPr/>
          </p:nvPicPr>
          <p:blipFill>
            <a:blip r:embed="rId82" cstate="print">
              <a:duotone>
                <a:prstClr val="black"/>
                <a:schemeClr val="accent6">
                  <a:tint val="45000"/>
                  <a:satMod val="400000"/>
                </a:schemeClr>
              </a:duotone>
              <a:extLst>
                <a:ext uri="{BEBA8EAE-BF5A-486C-A8C5-ECC9F3942E4B}">
                  <a14:imgProps xmlns:a14="http://schemas.microsoft.com/office/drawing/2010/main">
                    <a14:imgLayer r:embed="rId83">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4200" y="5102225"/>
              <a:ext cx="165721" cy="275455"/>
            </a:xfrm>
            <a:prstGeom prst="rect">
              <a:avLst/>
            </a:prstGeom>
            <a:noFill/>
            <a:extLst>
              <a:ext uri="{909E8E84-426E-40DD-AFC4-6F175D3DCCD1}">
                <a14:hiddenFill xmlns:a14="http://schemas.microsoft.com/office/drawing/2010/main">
                  <a:solidFill>
                    <a:srgbClr val="FFFFFF"/>
                  </a:solidFill>
                </a14:hiddenFill>
              </a:ext>
            </a:extLst>
          </p:spPr>
        </p:pic>
      </p:grpSp>
      <p:sp>
        <p:nvSpPr>
          <p:cNvPr id="225" name="Action Button: Return 224">
            <a:hlinkClick r:id="rId84" action="ppaction://hlinksldjump" highlightClick="1"/>
          </p:cNvPr>
          <p:cNvSpPr/>
          <p:nvPr/>
        </p:nvSpPr>
        <p:spPr>
          <a:xfrm>
            <a:off x="8215952" y="6254750"/>
            <a:ext cx="818866" cy="4339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p:cNvSpPr/>
          <p:nvPr>
            <p:custDataLst>
              <p:tags r:id="rId3"/>
            </p:custDataLst>
          </p:nvPr>
        </p:nvSpPr>
        <p:spPr bwMode="auto">
          <a:xfrm>
            <a:off x="4049713" y="25003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Arc 247"/>
          <p:cNvSpPr/>
          <p:nvPr>
            <p:custDataLst>
              <p:tags r:id="rId4"/>
            </p:custDataLst>
          </p:nvPr>
        </p:nvSpPr>
        <p:spPr bwMode="gray">
          <a:xfrm>
            <a:off x="4049714" y="2500313"/>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0" name="Oval 249"/>
          <p:cNvSpPr/>
          <p:nvPr>
            <p:custDataLst>
              <p:tags r:id="rId5"/>
            </p:custDataLst>
          </p:nvPr>
        </p:nvSpPr>
        <p:spPr bwMode="auto">
          <a:xfrm>
            <a:off x="4059238" y="286385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p:cNvSpPr/>
          <p:nvPr>
            <p:custDataLst>
              <p:tags r:id="rId6"/>
            </p:custDataLst>
          </p:nvPr>
        </p:nvSpPr>
        <p:spPr bwMode="auto">
          <a:xfrm>
            <a:off x="4059238" y="3224213"/>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p:cNvSpPr/>
          <p:nvPr>
            <p:custDataLst>
              <p:tags r:id="rId7"/>
            </p:custDataLst>
          </p:nvPr>
        </p:nvSpPr>
        <p:spPr bwMode="auto">
          <a:xfrm>
            <a:off x="4059238" y="40719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p:cNvSpPr/>
          <p:nvPr>
            <p:custDataLst>
              <p:tags r:id="rId8"/>
            </p:custDataLst>
          </p:nvPr>
        </p:nvSpPr>
        <p:spPr bwMode="auto">
          <a:xfrm>
            <a:off x="4049713" y="45069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Arc 260"/>
          <p:cNvSpPr/>
          <p:nvPr>
            <p:custDataLst>
              <p:tags r:id="rId9"/>
            </p:custDataLst>
          </p:nvPr>
        </p:nvSpPr>
        <p:spPr bwMode="gray">
          <a:xfrm>
            <a:off x="4049714" y="450691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4" name="Oval 263"/>
          <p:cNvSpPr/>
          <p:nvPr>
            <p:custDataLst>
              <p:tags r:id="rId10"/>
            </p:custDataLst>
          </p:nvPr>
        </p:nvSpPr>
        <p:spPr bwMode="auto">
          <a:xfrm>
            <a:off x="4059238" y="53197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p:cNvSpPr/>
          <p:nvPr>
            <p:custDataLst>
              <p:tags r:id="rId11"/>
            </p:custDataLst>
          </p:nvPr>
        </p:nvSpPr>
        <p:spPr bwMode="auto">
          <a:xfrm>
            <a:off x="4059238" y="57864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c 268"/>
          <p:cNvSpPr/>
          <p:nvPr>
            <p:custDataLst>
              <p:tags r:id="rId12"/>
            </p:custDataLst>
          </p:nvPr>
        </p:nvSpPr>
        <p:spPr bwMode="gray">
          <a:xfrm>
            <a:off x="4059239" y="578643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2" name="Oval 271"/>
          <p:cNvSpPr/>
          <p:nvPr>
            <p:custDataLst>
              <p:tags r:id="rId13"/>
            </p:custDataLst>
          </p:nvPr>
        </p:nvSpPr>
        <p:spPr bwMode="auto">
          <a:xfrm>
            <a:off x="4059238" y="626903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Arc 272"/>
          <p:cNvSpPr/>
          <p:nvPr>
            <p:custDataLst>
              <p:tags r:id="rId14"/>
            </p:custDataLst>
          </p:nvPr>
        </p:nvSpPr>
        <p:spPr bwMode="gray">
          <a:xfrm>
            <a:off x="4059239" y="626903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6" name="Oval 275"/>
          <p:cNvSpPr/>
          <p:nvPr>
            <p:custDataLst>
              <p:tags r:id="rId15"/>
            </p:custDataLst>
          </p:nvPr>
        </p:nvSpPr>
        <p:spPr bwMode="auto">
          <a:xfrm>
            <a:off x="4059238" y="217487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Arc 276"/>
          <p:cNvSpPr/>
          <p:nvPr>
            <p:custDataLst>
              <p:tags r:id="rId16"/>
            </p:custDataLst>
          </p:nvPr>
        </p:nvSpPr>
        <p:spPr bwMode="gray">
          <a:xfrm>
            <a:off x="4059239" y="217487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8" name="Oval 277"/>
          <p:cNvSpPr/>
          <p:nvPr>
            <p:custDataLst>
              <p:tags r:id="rId17"/>
            </p:custDataLst>
          </p:nvPr>
        </p:nvSpPr>
        <p:spPr bwMode="auto">
          <a:xfrm>
            <a:off x="4059238" y="36036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c 2"/>
          <p:cNvSpPr/>
          <p:nvPr>
            <p:custDataLst>
              <p:tags r:id="rId18"/>
            </p:custDataLst>
          </p:nvPr>
        </p:nvSpPr>
        <p:spPr bwMode="gray">
          <a:xfrm>
            <a:off x="4059239" y="36036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9" name="Oval 278"/>
          <p:cNvSpPr/>
          <p:nvPr>
            <p:custDataLst>
              <p:tags r:id="rId19"/>
            </p:custDataLst>
          </p:nvPr>
        </p:nvSpPr>
        <p:spPr bwMode="auto">
          <a:xfrm>
            <a:off x="4059238" y="18097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Arc 279"/>
          <p:cNvSpPr/>
          <p:nvPr>
            <p:custDataLst>
              <p:tags r:id="rId20"/>
            </p:custDataLst>
          </p:nvPr>
        </p:nvSpPr>
        <p:spPr bwMode="gray">
          <a:xfrm>
            <a:off x="4059239" y="180975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1" name="Oval 280"/>
          <p:cNvSpPr/>
          <p:nvPr>
            <p:custDataLst>
              <p:tags r:id="rId21"/>
            </p:custDataLst>
          </p:nvPr>
        </p:nvSpPr>
        <p:spPr bwMode="auto">
          <a:xfrm>
            <a:off x="4049713" y="49212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custDataLst>
              <p:tags r:id="rId22"/>
            </p:custDataLst>
          </p:nvPr>
        </p:nvSpPr>
        <p:spPr bwMode="auto">
          <a:xfrm>
            <a:off x="2938463" y="35941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c 83"/>
          <p:cNvSpPr/>
          <p:nvPr>
            <p:custDataLst>
              <p:tags r:id="rId23"/>
            </p:custDataLst>
          </p:nvPr>
        </p:nvSpPr>
        <p:spPr bwMode="gray">
          <a:xfrm>
            <a:off x="2938464" y="359410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Oval 84"/>
          <p:cNvSpPr/>
          <p:nvPr>
            <p:custDataLst>
              <p:tags r:id="rId24"/>
            </p:custDataLst>
          </p:nvPr>
        </p:nvSpPr>
        <p:spPr bwMode="auto">
          <a:xfrm>
            <a:off x="2936875" y="5321300"/>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p:custDataLst>
              <p:tags r:id="rId25"/>
            </p:custDataLst>
          </p:nvPr>
        </p:nvSpPr>
        <p:spPr bwMode="auto">
          <a:xfrm>
            <a:off x="2938463" y="49291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custDataLst>
              <p:tags r:id="rId26"/>
            </p:custDataLst>
          </p:nvPr>
        </p:nvSpPr>
        <p:spPr bwMode="auto">
          <a:xfrm>
            <a:off x="2938463" y="18097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Arc 88"/>
          <p:cNvSpPr/>
          <p:nvPr>
            <p:custDataLst>
              <p:tags r:id="rId27"/>
            </p:custDataLst>
          </p:nvPr>
        </p:nvSpPr>
        <p:spPr bwMode="gray">
          <a:xfrm>
            <a:off x="2938464" y="180975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Oval 89"/>
          <p:cNvSpPr/>
          <p:nvPr>
            <p:custDataLst>
              <p:tags r:id="rId28"/>
            </p:custDataLst>
          </p:nvPr>
        </p:nvSpPr>
        <p:spPr bwMode="auto">
          <a:xfrm>
            <a:off x="2938463" y="21605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Arc 90"/>
          <p:cNvSpPr/>
          <p:nvPr>
            <p:custDataLst>
              <p:tags r:id="rId29"/>
            </p:custDataLst>
          </p:nvPr>
        </p:nvSpPr>
        <p:spPr bwMode="gray">
          <a:xfrm>
            <a:off x="2938464" y="2160588"/>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Oval 91"/>
          <p:cNvSpPr/>
          <p:nvPr>
            <p:custDataLst>
              <p:tags r:id="rId30"/>
            </p:custDataLst>
          </p:nvPr>
        </p:nvSpPr>
        <p:spPr bwMode="auto">
          <a:xfrm>
            <a:off x="2938463" y="25082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Arc 92"/>
          <p:cNvSpPr/>
          <p:nvPr>
            <p:custDataLst>
              <p:tags r:id="rId31"/>
            </p:custDataLst>
          </p:nvPr>
        </p:nvSpPr>
        <p:spPr bwMode="gray">
          <a:xfrm>
            <a:off x="2938464" y="250825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Oval 93"/>
          <p:cNvSpPr/>
          <p:nvPr>
            <p:custDataLst>
              <p:tags r:id="rId32"/>
            </p:custDataLst>
          </p:nvPr>
        </p:nvSpPr>
        <p:spPr bwMode="auto">
          <a:xfrm>
            <a:off x="2938463" y="28670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Arc 94"/>
          <p:cNvSpPr/>
          <p:nvPr>
            <p:custDataLst>
              <p:tags r:id="rId33"/>
            </p:custDataLst>
          </p:nvPr>
        </p:nvSpPr>
        <p:spPr bwMode="gray">
          <a:xfrm>
            <a:off x="2938464" y="28670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Oval 95"/>
          <p:cNvSpPr/>
          <p:nvPr>
            <p:custDataLst>
              <p:tags r:id="rId34"/>
            </p:custDataLst>
          </p:nvPr>
        </p:nvSpPr>
        <p:spPr bwMode="auto">
          <a:xfrm>
            <a:off x="2938463" y="32226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Arc 96"/>
          <p:cNvSpPr/>
          <p:nvPr>
            <p:custDataLst>
              <p:tags r:id="rId35"/>
            </p:custDataLst>
          </p:nvPr>
        </p:nvSpPr>
        <p:spPr bwMode="gray">
          <a:xfrm>
            <a:off x="2938464" y="3222625"/>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Oval 97"/>
          <p:cNvSpPr/>
          <p:nvPr>
            <p:custDataLst>
              <p:tags r:id="rId36"/>
            </p:custDataLst>
          </p:nvPr>
        </p:nvSpPr>
        <p:spPr bwMode="auto">
          <a:xfrm>
            <a:off x="2938463" y="45021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Arc 98"/>
          <p:cNvSpPr/>
          <p:nvPr>
            <p:custDataLst>
              <p:tags r:id="rId37"/>
            </p:custDataLst>
          </p:nvPr>
        </p:nvSpPr>
        <p:spPr bwMode="gray">
          <a:xfrm>
            <a:off x="2938464" y="4502150"/>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Oval 99"/>
          <p:cNvSpPr/>
          <p:nvPr>
            <p:custDataLst>
              <p:tags r:id="rId38"/>
            </p:custDataLst>
          </p:nvPr>
        </p:nvSpPr>
        <p:spPr bwMode="auto">
          <a:xfrm>
            <a:off x="2938463" y="57769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Arc 100"/>
          <p:cNvSpPr/>
          <p:nvPr>
            <p:custDataLst>
              <p:tags r:id="rId39"/>
            </p:custDataLst>
          </p:nvPr>
        </p:nvSpPr>
        <p:spPr bwMode="gray">
          <a:xfrm>
            <a:off x="2938464" y="577691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Oval 101"/>
          <p:cNvSpPr/>
          <p:nvPr>
            <p:custDataLst>
              <p:tags r:id="rId40"/>
            </p:custDataLst>
          </p:nvPr>
        </p:nvSpPr>
        <p:spPr bwMode="auto">
          <a:xfrm>
            <a:off x="2938463" y="62611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Arc 102"/>
          <p:cNvSpPr/>
          <p:nvPr>
            <p:custDataLst>
              <p:tags r:id="rId41"/>
            </p:custDataLst>
          </p:nvPr>
        </p:nvSpPr>
        <p:spPr bwMode="gray">
          <a:xfrm>
            <a:off x="2938464" y="62611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Oval 103"/>
          <p:cNvSpPr/>
          <p:nvPr>
            <p:custDataLst>
              <p:tags r:id="rId42"/>
            </p:custDataLst>
          </p:nvPr>
        </p:nvSpPr>
        <p:spPr bwMode="auto">
          <a:xfrm>
            <a:off x="5313363" y="25082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c 3"/>
          <p:cNvSpPr/>
          <p:nvPr>
            <p:custDataLst>
              <p:tags r:id="rId43"/>
            </p:custDataLst>
          </p:nvPr>
        </p:nvSpPr>
        <p:spPr bwMode="gray">
          <a:xfrm>
            <a:off x="5313364" y="250825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Oval 104"/>
          <p:cNvSpPr/>
          <p:nvPr>
            <p:custDataLst>
              <p:tags r:id="rId44"/>
            </p:custDataLst>
          </p:nvPr>
        </p:nvSpPr>
        <p:spPr bwMode="auto">
          <a:xfrm>
            <a:off x="5311775" y="28670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c 6"/>
          <p:cNvSpPr/>
          <p:nvPr>
            <p:custDataLst>
              <p:tags r:id="rId45"/>
            </p:custDataLst>
          </p:nvPr>
        </p:nvSpPr>
        <p:spPr bwMode="gray">
          <a:xfrm>
            <a:off x="5311776" y="2867025"/>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Oval 105"/>
          <p:cNvSpPr/>
          <p:nvPr>
            <p:custDataLst>
              <p:tags r:id="rId46"/>
            </p:custDataLst>
          </p:nvPr>
        </p:nvSpPr>
        <p:spPr bwMode="auto">
          <a:xfrm>
            <a:off x="5313363" y="18097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c 7"/>
          <p:cNvSpPr/>
          <p:nvPr>
            <p:custDataLst>
              <p:tags r:id="rId47"/>
            </p:custDataLst>
          </p:nvPr>
        </p:nvSpPr>
        <p:spPr bwMode="gray">
          <a:xfrm>
            <a:off x="5313364" y="180975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Oval 106"/>
          <p:cNvSpPr/>
          <p:nvPr>
            <p:custDataLst>
              <p:tags r:id="rId48"/>
            </p:custDataLst>
          </p:nvPr>
        </p:nvSpPr>
        <p:spPr bwMode="auto">
          <a:xfrm>
            <a:off x="5313363" y="21605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custDataLst>
              <p:tags r:id="rId49"/>
            </p:custDataLst>
          </p:nvPr>
        </p:nvSpPr>
        <p:spPr bwMode="gray">
          <a:xfrm>
            <a:off x="5313364" y="2160588"/>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Oval 107"/>
          <p:cNvSpPr/>
          <p:nvPr>
            <p:custDataLst>
              <p:tags r:id="rId50"/>
            </p:custDataLst>
          </p:nvPr>
        </p:nvSpPr>
        <p:spPr bwMode="auto">
          <a:xfrm>
            <a:off x="5313363" y="3222625"/>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Arc 108"/>
          <p:cNvSpPr/>
          <p:nvPr>
            <p:custDataLst>
              <p:tags r:id="rId51"/>
            </p:custDataLst>
          </p:nvPr>
        </p:nvSpPr>
        <p:spPr bwMode="gray">
          <a:xfrm>
            <a:off x="5313364" y="3222625"/>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Oval 109"/>
          <p:cNvSpPr/>
          <p:nvPr>
            <p:custDataLst>
              <p:tags r:id="rId52"/>
            </p:custDataLst>
          </p:nvPr>
        </p:nvSpPr>
        <p:spPr bwMode="auto">
          <a:xfrm>
            <a:off x="5313363" y="35941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Arc 110"/>
          <p:cNvSpPr/>
          <p:nvPr>
            <p:custDataLst>
              <p:tags r:id="rId53"/>
            </p:custDataLst>
          </p:nvPr>
        </p:nvSpPr>
        <p:spPr bwMode="gray">
          <a:xfrm>
            <a:off x="5313364" y="359410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Oval 111"/>
          <p:cNvSpPr/>
          <p:nvPr>
            <p:custDataLst>
              <p:tags r:id="rId54"/>
            </p:custDataLst>
          </p:nvPr>
        </p:nvSpPr>
        <p:spPr bwMode="auto">
          <a:xfrm>
            <a:off x="5311775" y="406876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Arc 112"/>
          <p:cNvSpPr/>
          <p:nvPr>
            <p:custDataLst>
              <p:tags r:id="rId55"/>
            </p:custDataLst>
          </p:nvPr>
        </p:nvSpPr>
        <p:spPr bwMode="gray">
          <a:xfrm>
            <a:off x="5311776" y="4068763"/>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Oval 113"/>
          <p:cNvSpPr/>
          <p:nvPr>
            <p:custDataLst>
              <p:tags r:id="rId56"/>
            </p:custDataLst>
          </p:nvPr>
        </p:nvSpPr>
        <p:spPr bwMode="auto">
          <a:xfrm>
            <a:off x="5313363" y="450215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Arc 114"/>
          <p:cNvSpPr/>
          <p:nvPr>
            <p:custDataLst>
              <p:tags r:id="rId57"/>
            </p:custDataLst>
          </p:nvPr>
        </p:nvSpPr>
        <p:spPr bwMode="gray">
          <a:xfrm>
            <a:off x="5313364" y="4502150"/>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Oval 115"/>
          <p:cNvSpPr/>
          <p:nvPr>
            <p:custDataLst>
              <p:tags r:id="rId58"/>
            </p:custDataLst>
          </p:nvPr>
        </p:nvSpPr>
        <p:spPr bwMode="auto">
          <a:xfrm>
            <a:off x="5313363" y="4929188"/>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Arc 116"/>
          <p:cNvSpPr/>
          <p:nvPr>
            <p:custDataLst>
              <p:tags r:id="rId59"/>
            </p:custDataLst>
          </p:nvPr>
        </p:nvSpPr>
        <p:spPr bwMode="gray">
          <a:xfrm>
            <a:off x="5313364" y="4929188"/>
            <a:ext cx="250823" cy="250823"/>
          </a:xfrm>
          <a:prstGeom prst="arc">
            <a:avLst>
              <a:gd name="adj1" fmla="val 16200000"/>
              <a:gd name="adj2" fmla="val 54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Oval 117"/>
          <p:cNvSpPr/>
          <p:nvPr>
            <p:custDataLst>
              <p:tags r:id="rId60"/>
            </p:custDataLst>
          </p:nvPr>
        </p:nvSpPr>
        <p:spPr bwMode="auto">
          <a:xfrm>
            <a:off x="5313363" y="53213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Arc 118"/>
          <p:cNvSpPr/>
          <p:nvPr>
            <p:custDataLst>
              <p:tags r:id="rId61"/>
            </p:custDataLst>
          </p:nvPr>
        </p:nvSpPr>
        <p:spPr bwMode="gray">
          <a:xfrm>
            <a:off x="5313364" y="53213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Oval 119"/>
          <p:cNvSpPr/>
          <p:nvPr>
            <p:custDataLst>
              <p:tags r:id="rId62"/>
            </p:custDataLst>
          </p:nvPr>
        </p:nvSpPr>
        <p:spPr bwMode="auto">
          <a:xfrm>
            <a:off x="5313363" y="5776913"/>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Arc 120"/>
          <p:cNvSpPr/>
          <p:nvPr>
            <p:custDataLst>
              <p:tags r:id="rId63"/>
            </p:custDataLst>
          </p:nvPr>
        </p:nvSpPr>
        <p:spPr bwMode="gray">
          <a:xfrm>
            <a:off x="5313364" y="5776913"/>
            <a:ext cx="250823" cy="250823"/>
          </a:xfrm>
          <a:prstGeom prst="arc">
            <a:avLst>
              <a:gd name="adj1" fmla="val 16200000"/>
              <a:gd name="adj2" fmla="val 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Oval 121"/>
          <p:cNvSpPr/>
          <p:nvPr>
            <p:custDataLst>
              <p:tags r:id="rId64"/>
            </p:custDataLst>
          </p:nvPr>
        </p:nvSpPr>
        <p:spPr bwMode="auto">
          <a:xfrm>
            <a:off x="5313363" y="6261100"/>
            <a:ext cx="250825" cy="250825"/>
          </a:xfrm>
          <a:prstGeom prst="ellipse">
            <a:avLst/>
          </a:prstGeom>
          <a:solidFill>
            <a:schemeClr val="bg1"/>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Arc 122"/>
          <p:cNvSpPr/>
          <p:nvPr>
            <p:custDataLst>
              <p:tags r:id="rId65"/>
            </p:custDataLst>
          </p:nvPr>
        </p:nvSpPr>
        <p:spPr bwMode="gray">
          <a:xfrm>
            <a:off x="5313364" y="6261100"/>
            <a:ext cx="250823" cy="250823"/>
          </a:xfrm>
          <a:prstGeom prst="arc">
            <a:avLst>
              <a:gd name="adj1" fmla="val 16200000"/>
              <a:gd name="adj2" fmla="val 10800000"/>
            </a:avLst>
          </a:prstGeom>
          <a:solidFill>
            <a:srgbClr val="002776"/>
          </a:solidFill>
          <a:ln w="3175">
            <a:solidFill>
              <a:srgbClr val="00277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Oval 86"/>
          <p:cNvSpPr/>
          <p:nvPr>
            <p:custDataLst>
              <p:tags r:id="rId66"/>
            </p:custDataLst>
          </p:nvPr>
        </p:nvSpPr>
        <p:spPr bwMode="auto">
          <a:xfrm>
            <a:off x="2938463" y="4071938"/>
            <a:ext cx="250825" cy="250825"/>
          </a:xfrm>
          <a:prstGeom prst="ellipse">
            <a:avLst/>
          </a:prstGeom>
          <a:solidFill>
            <a:srgbClr val="002776"/>
          </a:solidFill>
          <a:ln w="3175">
            <a:solidFill>
              <a:srgbClr val="0027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TextBox 123"/>
          <p:cNvSpPr txBox="1"/>
          <p:nvPr/>
        </p:nvSpPr>
        <p:spPr>
          <a:xfrm>
            <a:off x="327552" y="6677593"/>
            <a:ext cx="7056437" cy="123111"/>
          </a:xfrm>
          <a:prstGeom prst="rect">
            <a:avLst/>
          </a:prstGeom>
          <a:noFill/>
        </p:spPr>
        <p:txBody>
          <a:bodyPr wrap="square" lIns="0" tIns="0" rIns="0" bIns="0" rtlCol="0">
            <a:spAutoFit/>
          </a:bodyPr>
          <a:lstStyle/>
          <a:p>
            <a:pPr marL="0" lvl="1"/>
            <a:r>
              <a:rPr lang="en-GB" sz="800" b="1" dirty="0" smtClean="0">
                <a:solidFill>
                  <a:prstClr val="black"/>
                </a:solidFill>
                <a:cs typeface="Arial" pitchFamily="34" charset="0"/>
              </a:rPr>
              <a:t>Notes: </a:t>
            </a:r>
            <a:r>
              <a:rPr lang="en-GB" sz="800" dirty="0" smtClean="0">
                <a:solidFill>
                  <a:prstClr val="black"/>
                </a:solidFill>
                <a:cs typeface="Arial" pitchFamily="34" charset="0"/>
              </a:rPr>
              <a:t>EAI4 – impacts two indicators within Ambition 3</a:t>
            </a:r>
          </a:p>
        </p:txBody>
      </p:sp>
      <p:pic>
        <p:nvPicPr>
          <p:cNvPr id="127" name="Picture 37" descr="\\Cagmasrv1\sso$\Gestion_Deloitte\Global_Brand\- Templates\Icons\Iconography Deloitte\Icon_House_LGreen.png"/>
          <p:cNvPicPr>
            <a:picLocks noChangeAspect="1" noChangeArrowheads="1"/>
          </p:cNvPicPr>
          <p:nvPr/>
        </p:nvPicPr>
        <p:blipFill>
          <a:blip r:embed="rId85"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4998" y="589398"/>
            <a:ext cx="304062" cy="2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26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35</a:t>
            </a:fld>
            <a:endParaRPr lang="en-US" dirty="0">
              <a:solidFill>
                <a:srgbClr val="72C7E7"/>
              </a:solidFill>
            </a:endParaRPr>
          </a:p>
        </p:txBody>
      </p:sp>
      <p:sp>
        <p:nvSpPr>
          <p:cNvPr id="3" name="Title 2"/>
          <p:cNvSpPr>
            <a:spLocks noGrp="1"/>
          </p:cNvSpPr>
          <p:nvPr>
            <p:ph type="ctrTitle"/>
          </p:nvPr>
        </p:nvSpPr>
        <p:spPr>
          <a:xfrm>
            <a:off x="462902" y="1956761"/>
            <a:ext cx="6544420" cy="1016800"/>
          </a:xfrm>
        </p:spPr>
        <p:txBody>
          <a:bodyPr/>
          <a:lstStyle/>
          <a:p>
            <a:r>
              <a:rPr lang="en-GB" dirty="0" smtClean="0"/>
              <a:t>How will activity change if the interventions are implemented?</a:t>
            </a:r>
            <a:endParaRPr lang="en-GB" dirty="0"/>
          </a:p>
        </p:txBody>
      </p:sp>
    </p:spTree>
    <p:extLst>
      <p:ext uri="{BB962C8B-B14F-4D97-AF65-F5344CB8AC3E}">
        <p14:creationId xmlns:p14="http://schemas.microsoft.com/office/powerpoint/2010/main" val="3058673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882663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578" name="think-cell Slide" r:id="rId61" imgW="270" imgH="270" progId="TCLayout.ActiveDocument.1">
                  <p:embed/>
                </p:oleObj>
              </mc:Choice>
              <mc:Fallback>
                <p:oleObj name="think-cell Slide" r:id="rId61" imgW="270" imgH="270" progId="TCLayout.ActiveDocument.1">
                  <p:embed/>
                  <p:pic>
                    <p:nvPicPr>
                      <p:cNvPr id="0" name=""/>
                      <p:cNvPicPr/>
                      <p:nvPr/>
                    </p:nvPicPr>
                    <p:blipFill>
                      <a:blip r:embed="rId6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GB" sz="1200" b="1"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a:t>Activity impact on acute sector post 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36</a:t>
            </a:fld>
            <a:endParaRPr lang="en-GB" dirty="0">
              <a:solidFill>
                <a:prstClr val="black"/>
              </a:solidFill>
            </a:endParaRPr>
          </a:p>
        </p:txBody>
      </p:sp>
      <p:sp>
        <p:nvSpPr>
          <p:cNvPr id="6" name="Text Placeholder 5"/>
          <p:cNvSpPr>
            <a:spLocks noGrp="1"/>
          </p:cNvSpPr>
          <p:nvPr>
            <p:ph type="body" sz="quarter" idx="13"/>
          </p:nvPr>
        </p:nvSpPr>
        <p:spPr>
          <a:xfrm>
            <a:off x="320660" y="986251"/>
            <a:ext cx="6777053" cy="648512"/>
          </a:xfrm>
        </p:spPr>
        <p:txBody>
          <a:bodyPr/>
          <a:lstStyle/>
          <a:p>
            <a:r>
              <a:rPr lang="en-GB" b="0" dirty="0">
                <a:solidFill>
                  <a:prstClr val="black"/>
                </a:solidFill>
              </a:rPr>
              <a:t>When implemented together, the HII and EAIs translate into the following percentage changes in activity by point of delivery within secondary </a:t>
            </a:r>
            <a:r>
              <a:rPr lang="en-GB" b="0" dirty="0" smtClean="0">
                <a:solidFill>
                  <a:prstClr val="black"/>
                </a:solidFill>
              </a:rPr>
              <a:t>care.</a:t>
            </a:r>
            <a:endParaRPr lang="en-GB" b="0" dirty="0">
              <a:solidFill>
                <a:prstClr val="black"/>
              </a:solidFill>
            </a:endParaRPr>
          </a:p>
          <a:p>
            <a:endParaRPr lang="en-GB" b="0" dirty="0"/>
          </a:p>
        </p:txBody>
      </p:sp>
      <p:sp>
        <p:nvSpPr>
          <p:cNvPr id="52" name="Rectangle 51"/>
          <p:cNvSpPr/>
          <p:nvPr/>
        </p:nvSpPr>
        <p:spPr>
          <a:xfrm>
            <a:off x="603115" y="5213457"/>
            <a:ext cx="6764473" cy="1508105"/>
          </a:xfrm>
          <a:prstGeom prst="rect">
            <a:avLst/>
          </a:prstGeom>
        </p:spPr>
        <p:txBody>
          <a:bodyPr wrap="square">
            <a:spAutoFit/>
          </a:bodyPr>
          <a:lstStyle/>
          <a:p>
            <a:pPr marL="171450" lvl="1" indent="-171450" algn="just">
              <a:spcAft>
                <a:spcPts val="600"/>
              </a:spcAft>
              <a:buClr>
                <a:srgbClr val="00AA9E"/>
              </a:buClr>
              <a:buFont typeface="Arial" panose="020B0604020202020204" pitchFamily="34" charset="0"/>
              <a:buChar char="•"/>
            </a:pPr>
            <a:r>
              <a:rPr lang="en-GB" sz="1100" dirty="0">
                <a:solidFill>
                  <a:prstClr val="black"/>
                </a:solidFill>
              </a:rPr>
              <a:t>The HIIs and EAIs collectively impact activity within </a:t>
            </a:r>
            <a:r>
              <a:rPr lang="en-GB" sz="1100" dirty="0" smtClean="0">
                <a:solidFill>
                  <a:prstClr val="black"/>
                </a:solidFill>
              </a:rPr>
              <a:t>inpatients – elective</a:t>
            </a:r>
            <a:r>
              <a:rPr lang="en-GB" sz="1100" dirty="0">
                <a:solidFill>
                  <a:prstClr val="black"/>
                </a:solidFill>
              </a:rPr>
              <a:t>, </a:t>
            </a:r>
            <a:r>
              <a:rPr lang="en-GB" sz="1100" dirty="0" smtClean="0">
                <a:solidFill>
                  <a:prstClr val="black"/>
                </a:solidFill>
              </a:rPr>
              <a:t>outpatients – 1</a:t>
            </a:r>
            <a:r>
              <a:rPr lang="en-GB" sz="1100" baseline="30000" dirty="0" smtClean="0">
                <a:solidFill>
                  <a:prstClr val="black"/>
                </a:solidFill>
              </a:rPr>
              <a:t>st, </a:t>
            </a:r>
            <a:r>
              <a:rPr lang="en-GB" sz="1100" dirty="0">
                <a:solidFill>
                  <a:prstClr val="black"/>
                </a:solidFill>
              </a:rPr>
              <a:t>and </a:t>
            </a:r>
            <a:r>
              <a:rPr lang="en-GB" sz="1100" dirty="0" smtClean="0">
                <a:solidFill>
                  <a:prstClr val="black"/>
                </a:solidFill>
              </a:rPr>
              <a:t>inpatients </a:t>
            </a:r>
            <a:r>
              <a:rPr lang="en-GB" sz="1100" dirty="0">
                <a:solidFill>
                  <a:prstClr val="black"/>
                </a:solidFill>
              </a:rPr>
              <a:t>– emergency </a:t>
            </a:r>
            <a:r>
              <a:rPr lang="en-GB" sz="1100" dirty="0" smtClean="0">
                <a:solidFill>
                  <a:prstClr val="black"/>
                </a:solidFill>
              </a:rPr>
              <a:t>the </a:t>
            </a:r>
            <a:r>
              <a:rPr lang="en-GB" sz="1100" dirty="0">
                <a:solidFill>
                  <a:prstClr val="black"/>
                </a:solidFill>
              </a:rPr>
              <a:t>most with </a:t>
            </a:r>
            <a:r>
              <a:rPr lang="en-GB" sz="1100" dirty="0" smtClean="0">
                <a:solidFill>
                  <a:prstClr val="black"/>
                </a:solidFill>
              </a:rPr>
              <a:t>36.0%, 26.0% and 24.4% </a:t>
            </a:r>
            <a:r>
              <a:rPr lang="en-GB" sz="1100" dirty="0">
                <a:solidFill>
                  <a:prstClr val="black"/>
                </a:solidFill>
              </a:rPr>
              <a:t>reductions in activity  respectively</a:t>
            </a:r>
            <a:r>
              <a:rPr lang="en-GB" sz="1100" dirty="0" smtClean="0">
                <a:solidFill>
                  <a:prstClr val="black"/>
                </a:solidFill>
              </a:rPr>
              <a:t>.</a:t>
            </a:r>
          </a:p>
          <a:p>
            <a:pPr marL="171450" lvl="1" indent="-171450" algn="just">
              <a:spcAft>
                <a:spcPts val="600"/>
              </a:spcAft>
              <a:buClr>
                <a:srgbClr val="00AA9E"/>
              </a:buClr>
              <a:buFont typeface="Arial" panose="020B0604020202020204" pitchFamily="34" charset="0"/>
              <a:buChar char="•"/>
            </a:pPr>
            <a:r>
              <a:rPr lang="en-GB" sz="1100" dirty="0">
                <a:solidFill>
                  <a:prstClr val="black"/>
                </a:solidFill>
              </a:rPr>
              <a:t>We also show the relative change from the 2013/13 baseline to 2018/19 </a:t>
            </a:r>
            <a:r>
              <a:rPr lang="en-GB" sz="1100" dirty="0" smtClean="0">
                <a:solidFill>
                  <a:prstClr val="black"/>
                </a:solidFill>
              </a:rPr>
              <a:t>post-interventions.</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This chart does not show the alternative provision required to implement the activity changes highlighted above</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Whilst </a:t>
            </a:r>
            <a:r>
              <a:rPr lang="en-GB" sz="1100" dirty="0">
                <a:solidFill>
                  <a:prstClr val="black"/>
                </a:solidFill>
              </a:rPr>
              <a:t>this work shows the high-level impact on the acute sector, we have not set out to understand the full impact, including the provider level of efficiency required in the sector.</a:t>
            </a:r>
          </a:p>
        </p:txBody>
      </p:sp>
      <p:pic>
        <p:nvPicPr>
          <p:cNvPr id="44" name="Picture 37" descr="\\Cagmasrv1\sso$\Gestion_Deloitte\Global_Brand\- Templates\Icons\Iconography Deloitte\Icon_House_LGreen.png"/>
          <p:cNvPicPr>
            <a:picLocks noChangeAspect="1" noChangeArrowheads="1"/>
          </p:cNvPicPr>
          <p:nvPr/>
        </p:nvPicPr>
        <p:blipFill>
          <a:blip r:embed="rId63"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4998" y="589398"/>
            <a:ext cx="304062" cy="295491"/>
          </a:xfrm>
          <a:prstGeom prst="rect">
            <a:avLst/>
          </a:prstGeom>
          <a:noFill/>
          <a:extLst>
            <a:ext uri="{909E8E84-426E-40DD-AFC4-6F175D3DCCD1}">
              <a14:hiddenFill xmlns:a14="http://schemas.microsoft.com/office/drawing/2010/main">
                <a:solidFill>
                  <a:srgbClr val="FFFFFF"/>
                </a:solidFill>
              </a14:hiddenFill>
            </a:ext>
          </a:extLst>
        </p:spPr>
      </p:pic>
      <p:sp>
        <p:nvSpPr>
          <p:cNvPr id="40" name="Action Button: Return 39">
            <a:hlinkClick r:id="rId64" action="ppaction://hlinksldjump" highlightClick="1"/>
          </p:cNvPr>
          <p:cNvSpPr/>
          <p:nvPr/>
        </p:nvSpPr>
        <p:spPr>
          <a:xfrm>
            <a:off x="7990565" y="6257497"/>
            <a:ext cx="866832" cy="27977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80" name="Object 79"/>
          <p:cNvGraphicFramePr>
            <a:graphicFrameLocks/>
          </p:cNvGraphicFramePr>
          <p:nvPr>
            <p:custDataLst>
              <p:tags r:id="rId4"/>
            </p:custDataLst>
            <p:extLst>
              <p:ext uri="{D42A27DB-BD31-4B8C-83A1-F6EECF244321}">
                <p14:modId xmlns:p14="http://schemas.microsoft.com/office/powerpoint/2010/main" val="2488048493"/>
              </p:ext>
            </p:extLst>
          </p:nvPr>
        </p:nvGraphicFramePr>
        <p:xfrm>
          <a:off x="495300" y="1790700"/>
          <a:ext cx="8191567" cy="3162300"/>
        </p:xfrm>
        <a:graphic>
          <a:graphicData uri="http://schemas.openxmlformats.org/presentationml/2006/ole">
            <mc:AlternateContent xmlns:mc="http://schemas.openxmlformats.org/markup-compatibility/2006">
              <mc:Choice xmlns:v="urn:schemas-microsoft-com:vml" Requires="v">
                <p:oleObj spid="_x0000_s49579" name="Chart" r:id="rId65" imgW="8191567" imgH="3162300" progId="MSGraph.Chart.8">
                  <p:embed followColorScheme="full"/>
                </p:oleObj>
              </mc:Choice>
              <mc:Fallback>
                <p:oleObj name="Chart" r:id="rId65" imgW="8191567" imgH="3162300" progId="MSGraph.Chart.8">
                  <p:embed followColorScheme="full"/>
                  <p:pic>
                    <p:nvPicPr>
                      <p:cNvPr id="0" name=""/>
                      <p:cNvPicPr/>
                      <p:nvPr/>
                    </p:nvPicPr>
                    <p:blipFill>
                      <a:blip r:embed="rId66"/>
                      <a:stretch>
                        <a:fillRect/>
                      </a:stretch>
                    </p:blipFill>
                    <p:spPr>
                      <a:xfrm>
                        <a:off x="495300" y="1790700"/>
                        <a:ext cx="8191567" cy="3162300"/>
                      </a:xfrm>
                      <a:prstGeom prst="rect">
                        <a:avLst/>
                      </a:prstGeom>
                    </p:spPr>
                  </p:pic>
                </p:oleObj>
              </mc:Fallback>
            </mc:AlternateContent>
          </a:graphicData>
        </a:graphic>
      </p:graphicFrame>
      <p:cxnSp>
        <p:nvCxnSpPr>
          <p:cNvPr id="8" name="Straight Connector 7"/>
          <p:cNvCxnSpPr/>
          <p:nvPr>
            <p:custDataLst>
              <p:tags r:id="rId5"/>
            </p:custDataLst>
          </p:nvPr>
        </p:nvCxnSpPr>
        <p:spPr bwMode="auto">
          <a:xfrm>
            <a:off x="1319214" y="16160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
            </p:custDataLst>
          </p:nvPr>
        </p:nvCxnSpPr>
        <p:spPr bwMode="auto">
          <a:xfrm>
            <a:off x="1614488" y="1616075"/>
            <a:ext cx="0" cy="7842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7"/>
            </p:custDataLst>
          </p:nvPr>
        </p:nvCxnSpPr>
        <p:spPr bwMode="auto">
          <a:xfrm flipV="1">
            <a:off x="1319213" y="161607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bwMode="auto">
          <a:xfrm>
            <a:off x="5281614" y="16541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bwMode="auto">
          <a:xfrm>
            <a:off x="5576888" y="1654175"/>
            <a:ext cx="0" cy="86042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0"/>
            </p:custDataLst>
          </p:nvPr>
        </p:nvCxnSpPr>
        <p:spPr bwMode="auto">
          <a:xfrm flipV="1">
            <a:off x="2638425" y="177800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1"/>
            </p:custDataLst>
          </p:nvPr>
        </p:nvCxnSpPr>
        <p:spPr bwMode="auto">
          <a:xfrm>
            <a:off x="2928938" y="1778000"/>
            <a:ext cx="0" cy="8794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bwMode="auto">
          <a:xfrm>
            <a:off x="4252913" y="1778000"/>
            <a:ext cx="0" cy="7651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3"/>
            </p:custDataLst>
          </p:nvPr>
        </p:nvCxnSpPr>
        <p:spPr bwMode="auto">
          <a:xfrm>
            <a:off x="3957638" y="1778000"/>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4"/>
            </p:custDataLst>
          </p:nvPr>
        </p:nvCxnSpPr>
        <p:spPr bwMode="auto">
          <a:xfrm>
            <a:off x="2638425" y="1778000"/>
            <a:ext cx="290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5"/>
            </p:custDataLst>
          </p:nvPr>
        </p:nvCxnSpPr>
        <p:spPr bwMode="auto">
          <a:xfrm flipV="1">
            <a:off x="5281613" y="165417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6"/>
            </p:custDataLst>
          </p:nvPr>
        </p:nvCxnSpPr>
        <p:spPr bwMode="auto">
          <a:xfrm flipV="1">
            <a:off x="3957638" y="1778000"/>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7"/>
            </p:custDataLst>
          </p:nvPr>
        </p:nvCxnSpPr>
        <p:spPr bwMode="auto">
          <a:xfrm>
            <a:off x="6600825" y="1787525"/>
            <a:ext cx="29051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bwMode="auto">
          <a:xfrm>
            <a:off x="8215313" y="1577975"/>
            <a:ext cx="0" cy="2698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9"/>
            </p:custDataLst>
          </p:nvPr>
        </p:nvCxnSpPr>
        <p:spPr bwMode="auto">
          <a:xfrm>
            <a:off x="7920038" y="1577975"/>
            <a:ext cx="2952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20"/>
            </p:custDataLst>
          </p:nvPr>
        </p:nvCxnSpPr>
        <p:spPr bwMode="auto">
          <a:xfrm flipV="1">
            <a:off x="6600825" y="1787525"/>
            <a:ext cx="0"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bwMode="auto">
          <a:xfrm flipV="1">
            <a:off x="7920038" y="1577975"/>
            <a:ext cx="0" cy="2698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2"/>
            </p:custDataLst>
          </p:nvPr>
        </p:nvCxnSpPr>
        <p:spPr bwMode="auto">
          <a:xfrm>
            <a:off x="6891338" y="1787525"/>
            <a:ext cx="0" cy="11461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93" name="Rectangle 92"/>
          <p:cNvSpPr/>
          <p:nvPr>
            <p:custDataLst>
              <p:tags r:id="rId23"/>
            </p:custDataLst>
          </p:nvPr>
        </p:nvSpPr>
        <p:spPr bwMode="auto">
          <a:xfrm>
            <a:off x="7367588" y="4914900"/>
            <a:ext cx="11049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CD70AFA-D820-4760-9621-31D16B2A922E}" type="datetime'I''''''n''''pati''''en''''t''s ''– ma''''''terni''''ty'''">
              <a:rPr lang="en-US" sz="900">
                <a:solidFill>
                  <a:srgbClr val="000000"/>
                </a:solidFill>
              </a:rPr>
              <a:pPr algn="ctr">
                <a:spcBef>
                  <a:spcPct val="0"/>
                </a:spcBef>
                <a:spcAft>
                  <a:spcPct val="0"/>
                </a:spcAft>
              </a:pPr>
              <a:t>Inpatients – maternity</a:t>
            </a:fld>
            <a:endParaRPr lang="en-GB" sz="900">
              <a:solidFill>
                <a:srgbClr val="000000"/>
              </a:solidFill>
              <a:sym typeface="+mn-lt"/>
            </a:endParaRPr>
          </a:p>
        </p:txBody>
      </p:sp>
      <p:sp>
        <p:nvSpPr>
          <p:cNvPr id="94" name="Rectangle 93"/>
          <p:cNvSpPr/>
          <p:nvPr>
            <p:custDataLst>
              <p:tags r:id="rId24"/>
            </p:custDataLst>
          </p:nvPr>
        </p:nvSpPr>
        <p:spPr bwMode="gray">
          <a:xfrm>
            <a:off x="8050213" y="18859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AEE7025-3719-4418-A6F5-F41B63D1BD45}" type="datetime'''''''''1''''''''1''''''''5''''''''''''''%'''''''''''''">
              <a:rPr lang="en-US" sz="900">
                <a:solidFill>
                  <a:schemeClr val="tx1"/>
                </a:solidFill>
              </a:rPr>
              <a:pPr algn="ctr">
                <a:spcBef>
                  <a:spcPct val="0"/>
                </a:spcBef>
                <a:spcAft>
                  <a:spcPct val="0"/>
                </a:spcAft>
              </a:pPr>
              <a:t>115%</a:t>
            </a:fld>
            <a:endParaRPr lang="en-GB" sz="900" dirty="0">
              <a:solidFill>
                <a:schemeClr val="tx1"/>
              </a:solidFill>
              <a:latin typeface="Arial"/>
              <a:sym typeface="Arial"/>
            </a:endParaRPr>
          </a:p>
        </p:txBody>
      </p:sp>
      <p:sp>
        <p:nvSpPr>
          <p:cNvPr id="95" name="Rectangle 94"/>
          <p:cNvSpPr/>
          <p:nvPr>
            <p:custDataLst>
              <p:tags r:id="rId25"/>
            </p:custDataLst>
          </p:nvPr>
        </p:nvSpPr>
        <p:spPr bwMode="gray">
          <a:xfrm>
            <a:off x="7754938" y="18859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CDA1F82-70A5-43AA-9BB2-88725AB9BE28}" type="datetime'''''1''''''''''''''''''''''''''''''''''15''''''''''%'''''''''">
              <a:rPr lang="en-US" sz="900">
                <a:solidFill>
                  <a:srgbClr val="000000"/>
                </a:solidFill>
              </a:rPr>
              <a:pPr algn="ctr">
                <a:spcBef>
                  <a:spcPct val="0"/>
                </a:spcBef>
                <a:spcAft>
                  <a:spcPct val="0"/>
                </a:spcAft>
              </a:pPr>
              <a:t>115%</a:t>
            </a:fld>
            <a:endParaRPr lang="en-GB" sz="900" dirty="0">
              <a:solidFill>
                <a:srgbClr val="000000"/>
              </a:solidFill>
              <a:sym typeface="+mn-lt"/>
            </a:endParaRPr>
          </a:p>
        </p:txBody>
      </p:sp>
      <p:sp>
        <p:nvSpPr>
          <p:cNvPr id="96" name="Rectangle 95"/>
          <p:cNvSpPr/>
          <p:nvPr>
            <p:custDataLst>
              <p:tags r:id="rId26"/>
            </p:custDataLst>
          </p:nvPr>
        </p:nvSpPr>
        <p:spPr bwMode="gray">
          <a:xfrm>
            <a:off x="7459663" y="22574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436F274-914E-4BAE-87BD-FB9DDA0D3EAF}"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97" name="Rectangle 96"/>
          <p:cNvSpPr/>
          <p:nvPr>
            <p:custDataLst>
              <p:tags r:id="rId27"/>
            </p:custDataLst>
          </p:nvPr>
        </p:nvSpPr>
        <p:spPr bwMode="auto">
          <a:xfrm>
            <a:off x="6089650" y="4914900"/>
            <a:ext cx="10223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D381A69-17F0-4717-A40A-42B14265EEE4}" type="datetime'''''''''I''np''a''''t''i''e''nts ''– ''''ele''''''''ct''iv''e'">
              <a:rPr lang="en-US" sz="900">
                <a:solidFill>
                  <a:srgbClr val="000000"/>
                </a:solidFill>
              </a:rPr>
              <a:pPr algn="ctr">
                <a:spcBef>
                  <a:spcPct val="0"/>
                </a:spcBef>
                <a:spcAft>
                  <a:spcPct val="0"/>
                </a:spcAft>
              </a:pPr>
              <a:t>Inpatients – elective</a:t>
            </a:fld>
            <a:endParaRPr lang="en-GB" sz="900" dirty="0">
              <a:solidFill>
                <a:srgbClr val="000000"/>
              </a:solidFill>
              <a:sym typeface="+mn-lt"/>
            </a:endParaRPr>
          </a:p>
        </p:txBody>
      </p:sp>
      <p:sp>
        <p:nvSpPr>
          <p:cNvPr id="98" name="Rectangle 97"/>
          <p:cNvSpPr/>
          <p:nvPr>
            <p:custDataLst>
              <p:tags r:id="rId28"/>
            </p:custDataLst>
          </p:nvPr>
        </p:nvSpPr>
        <p:spPr bwMode="gray">
          <a:xfrm>
            <a:off x="6757988" y="29718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2FED1564-1D4A-4E5A-A622-CB663BD81262}" type="datetime'''''''''''''''''''''''''''''''''7''''''''2''''''''%'''">
              <a:rPr lang="en-US" sz="900">
                <a:solidFill>
                  <a:schemeClr val="tx1"/>
                </a:solidFill>
              </a:rPr>
              <a:pPr algn="ctr">
                <a:spcBef>
                  <a:spcPct val="0"/>
                </a:spcBef>
                <a:spcAft>
                  <a:spcPct val="0"/>
                </a:spcAft>
              </a:pPr>
              <a:t>72%</a:t>
            </a:fld>
            <a:endParaRPr lang="en-GB" sz="900" dirty="0">
              <a:solidFill>
                <a:schemeClr val="tx1"/>
              </a:solidFill>
              <a:latin typeface="Arial"/>
              <a:sym typeface="Arial"/>
            </a:endParaRPr>
          </a:p>
        </p:txBody>
      </p:sp>
      <p:sp>
        <p:nvSpPr>
          <p:cNvPr id="99" name="Rectangle 98"/>
          <p:cNvSpPr/>
          <p:nvPr>
            <p:custDataLst>
              <p:tags r:id="rId29"/>
            </p:custDataLst>
          </p:nvPr>
        </p:nvSpPr>
        <p:spPr bwMode="gray">
          <a:xfrm>
            <a:off x="6435725" y="20193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FF175007-8993-4320-83DD-5B195B6E6654}" type="datetime'''''''1''''''''''''''''''''''1''''''''''''''''2%'''''''">
              <a:rPr lang="en-US" sz="900">
                <a:solidFill>
                  <a:srgbClr val="000000"/>
                </a:solidFill>
              </a:rPr>
              <a:pPr algn="ctr">
                <a:spcBef>
                  <a:spcPct val="0"/>
                </a:spcBef>
                <a:spcAft>
                  <a:spcPct val="0"/>
                </a:spcAft>
              </a:pPr>
              <a:t>112%</a:t>
            </a:fld>
            <a:endParaRPr lang="en-GB" sz="900" dirty="0">
              <a:solidFill>
                <a:srgbClr val="000000"/>
              </a:solidFill>
              <a:sym typeface="+mn-lt"/>
            </a:endParaRPr>
          </a:p>
        </p:txBody>
      </p:sp>
      <p:sp>
        <p:nvSpPr>
          <p:cNvPr id="100" name="Rectangle 99"/>
          <p:cNvSpPr/>
          <p:nvPr>
            <p:custDataLst>
              <p:tags r:id="rId30"/>
            </p:custDataLst>
          </p:nvPr>
        </p:nvSpPr>
        <p:spPr bwMode="gray">
          <a:xfrm>
            <a:off x="6145213" y="23145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D5E2AE76-4F9F-4C0A-B2A7-ADDD198F10DC}"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101" name="Rectangle 100"/>
          <p:cNvSpPr/>
          <p:nvPr>
            <p:custDataLst>
              <p:tags r:id="rId31"/>
            </p:custDataLst>
          </p:nvPr>
        </p:nvSpPr>
        <p:spPr bwMode="auto">
          <a:xfrm>
            <a:off x="4681538" y="4914900"/>
            <a:ext cx="12001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15D57AC-8C23-4E10-9985-257F8F4F505D}" type="datetime'I''''''npat''ie''nts ''''–'' ''''''eme''rg''e''''''ncy'''''">
              <a:rPr lang="en-US" sz="900">
                <a:solidFill>
                  <a:srgbClr val="000000"/>
                </a:solidFill>
              </a:rPr>
              <a:pPr algn="ctr">
                <a:spcBef>
                  <a:spcPct val="0"/>
                </a:spcBef>
                <a:spcAft>
                  <a:spcPct val="0"/>
                </a:spcAft>
              </a:pPr>
              <a:t>Inpatients – emergency</a:t>
            </a:fld>
            <a:endParaRPr lang="en-GB" sz="900">
              <a:solidFill>
                <a:srgbClr val="000000"/>
              </a:solidFill>
              <a:sym typeface="+mn-lt"/>
            </a:endParaRPr>
          </a:p>
        </p:txBody>
      </p:sp>
      <p:sp>
        <p:nvSpPr>
          <p:cNvPr id="104" name="Rectangle 103"/>
          <p:cNvSpPr/>
          <p:nvPr>
            <p:custDataLst>
              <p:tags r:id="rId32"/>
            </p:custDataLst>
          </p:nvPr>
        </p:nvSpPr>
        <p:spPr bwMode="gray">
          <a:xfrm>
            <a:off x="5443538" y="25527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CAED7C47-DC8D-40BF-8804-6E1137CEA00C}" type="datetime'''8''''''''''''''''7''''''''''''''''''''''%'''''''''''''''">
              <a:rPr lang="en-US" sz="900">
                <a:solidFill>
                  <a:schemeClr val="tx1"/>
                </a:solidFill>
              </a:rPr>
              <a:pPr algn="ctr">
                <a:spcBef>
                  <a:spcPct val="0"/>
                </a:spcBef>
                <a:spcAft>
                  <a:spcPct val="0"/>
                </a:spcAft>
              </a:pPr>
              <a:t>87%</a:t>
            </a:fld>
            <a:endParaRPr lang="en-GB" sz="900" dirty="0">
              <a:solidFill>
                <a:schemeClr val="tx1"/>
              </a:solidFill>
              <a:latin typeface="Arial"/>
              <a:sym typeface="Arial"/>
            </a:endParaRPr>
          </a:p>
        </p:txBody>
      </p:sp>
      <p:sp>
        <p:nvSpPr>
          <p:cNvPr id="102" name="Rectangle 101"/>
          <p:cNvSpPr/>
          <p:nvPr>
            <p:custDataLst>
              <p:tags r:id="rId33"/>
            </p:custDataLst>
          </p:nvPr>
        </p:nvSpPr>
        <p:spPr bwMode="gray">
          <a:xfrm>
            <a:off x="5116513" y="18859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733FD23-BD12-48E4-9026-EF4E0169D671}" type="datetime'''''''1''''''''''''''''''''''1''''''''''''5%'''">
              <a:rPr lang="en-US" sz="900">
                <a:solidFill>
                  <a:srgbClr val="000000"/>
                </a:solidFill>
              </a:rPr>
              <a:pPr algn="ctr">
                <a:spcBef>
                  <a:spcPct val="0"/>
                </a:spcBef>
                <a:spcAft>
                  <a:spcPct val="0"/>
                </a:spcAft>
              </a:pPr>
              <a:t>115%</a:t>
            </a:fld>
            <a:endParaRPr lang="en-GB" sz="900" dirty="0">
              <a:solidFill>
                <a:srgbClr val="000000"/>
              </a:solidFill>
              <a:sym typeface="+mn-lt"/>
            </a:endParaRPr>
          </a:p>
        </p:txBody>
      </p:sp>
      <p:sp>
        <p:nvSpPr>
          <p:cNvPr id="103" name="Rectangle 102"/>
          <p:cNvSpPr/>
          <p:nvPr>
            <p:custDataLst>
              <p:tags r:id="rId34"/>
            </p:custDataLst>
          </p:nvPr>
        </p:nvSpPr>
        <p:spPr bwMode="gray">
          <a:xfrm>
            <a:off x="4821238" y="22479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43E9261A-3AD2-4E75-B8EC-24D5CA3C5BF0}"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92" name="Rectangle 91"/>
          <p:cNvSpPr/>
          <p:nvPr>
            <p:custDataLst>
              <p:tags r:id="rId35"/>
            </p:custDataLst>
          </p:nvPr>
        </p:nvSpPr>
        <p:spPr bwMode="auto">
          <a:xfrm>
            <a:off x="3367088" y="4914900"/>
            <a:ext cx="11811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465546B-70B5-44BF-B522-DD6A2710A152}" type="datetime'''O''''u''tp''''''at''i''en''t''''s'' – ''foll''''o''w-up'''">
              <a:rPr lang="en-US" sz="900">
                <a:solidFill>
                  <a:srgbClr val="000000"/>
                </a:solidFill>
              </a:rPr>
              <a:pPr algn="ctr">
                <a:spcBef>
                  <a:spcPct val="0"/>
                </a:spcBef>
                <a:spcAft>
                  <a:spcPct val="0"/>
                </a:spcAft>
              </a:pPr>
              <a:t>Outpatients – follow-up</a:t>
            </a:fld>
            <a:endParaRPr lang="en-GB" sz="900" dirty="0">
              <a:solidFill>
                <a:srgbClr val="000000"/>
              </a:solidFill>
              <a:sym typeface="+mn-lt"/>
            </a:endParaRPr>
          </a:p>
        </p:txBody>
      </p:sp>
      <p:sp>
        <p:nvSpPr>
          <p:cNvPr id="81" name="Rectangle 80"/>
          <p:cNvSpPr/>
          <p:nvPr>
            <p:custDataLst>
              <p:tags r:id="rId36"/>
            </p:custDataLst>
          </p:nvPr>
        </p:nvSpPr>
        <p:spPr bwMode="gray">
          <a:xfrm>
            <a:off x="4119563" y="258127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26DB06D8-1F70-4737-8B7F-217212917407}" type="datetime'''''''''''89''''''''''%'''''''''''''''''''">
              <a:rPr lang="en-US" sz="900">
                <a:solidFill>
                  <a:schemeClr val="tx1"/>
                </a:solidFill>
              </a:rPr>
              <a:pPr algn="ctr">
                <a:spcBef>
                  <a:spcPct val="0"/>
                </a:spcBef>
                <a:spcAft>
                  <a:spcPct val="0"/>
                </a:spcAft>
              </a:pPr>
              <a:t>89%</a:t>
            </a:fld>
            <a:endParaRPr lang="en-GB" sz="900" dirty="0">
              <a:solidFill>
                <a:schemeClr val="tx1"/>
              </a:solidFill>
              <a:latin typeface="Arial"/>
              <a:sym typeface="Arial"/>
            </a:endParaRPr>
          </a:p>
        </p:txBody>
      </p:sp>
      <p:sp>
        <p:nvSpPr>
          <p:cNvPr id="82" name="Rectangle 81"/>
          <p:cNvSpPr/>
          <p:nvPr>
            <p:custDataLst>
              <p:tags r:id="rId37"/>
            </p:custDataLst>
          </p:nvPr>
        </p:nvSpPr>
        <p:spPr bwMode="gray">
          <a:xfrm>
            <a:off x="3792538" y="2009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F1C376B-1B39-4F1B-AE56-B3253F27730B}" type="datetime'''''''''''''''''''''''''1''''''1''''3''''''''%'''''''''''''">
              <a:rPr lang="en-US" sz="900">
                <a:solidFill>
                  <a:srgbClr val="000000"/>
                </a:solidFill>
              </a:rPr>
              <a:pPr algn="ctr">
                <a:spcBef>
                  <a:spcPct val="0"/>
                </a:spcBef>
                <a:spcAft>
                  <a:spcPct val="0"/>
                </a:spcAft>
              </a:pPr>
              <a:t>113%</a:t>
            </a:fld>
            <a:endParaRPr lang="en-GB" sz="900" dirty="0">
              <a:solidFill>
                <a:srgbClr val="000000"/>
              </a:solidFill>
              <a:sym typeface="+mn-lt"/>
            </a:endParaRPr>
          </a:p>
        </p:txBody>
      </p:sp>
      <p:sp>
        <p:nvSpPr>
          <p:cNvPr id="83" name="Rectangle 82"/>
          <p:cNvSpPr/>
          <p:nvPr>
            <p:custDataLst>
              <p:tags r:id="rId38"/>
            </p:custDataLst>
          </p:nvPr>
        </p:nvSpPr>
        <p:spPr bwMode="gray">
          <a:xfrm>
            <a:off x="3497263" y="23145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893ECF9-B8E0-4183-B803-D064800C4F96}"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84" name="Rectangle 83"/>
          <p:cNvSpPr/>
          <p:nvPr>
            <p:custDataLst>
              <p:tags r:id="rId39"/>
            </p:custDataLst>
          </p:nvPr>
        </p:nvSpPr>
        <p:spPr bwMode="auto">
          <a:xfrm>
            <a:off x="2200275" y="4914900"/>
            <a:ext cx="876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AE27974-631B-4297-8DEF-25350526267D}" type="datetime'Outpat''''''''''''ie''''nt''s ''–'''''' 1s''t'''''''''''">
              <a:rPr lang="en-US" sz="900">
                <a:solidFill>
                  <a:srgbClr val="000000"/>
                </a:solidFill>
              </a:rPr>
              <a:pPr algn="ctr">
                <a:spcBef>
                  <a:spcPct val="0"/>
                </a:spcBef>
                <a:spcAft>
                  <a:spcPct val="0"/>
                </a:spcAft>
              </a:pPr>
              <a:t>Outpatients – 1st</a:t>
            </a:fld>
            <a:endParaRPr lang="en-GB" sz="900" dirty="0">
              <a:solidFill>
                <a:srgbClr val="000000"/>
              </a:solidFill>
              <a:sym typeface="+mn-lt"/>
            </a:endParaRPr>
          </a:p>
        </p:txBody>
      </p:sp>
      <p:sp>
        <p:nvSpPr>
          <p:cNvPr id="86" name="Rectangle 85"/>
          <p:cNvSpPr/>
          <p:nvPr>
            <p:custDataLst>
              <p:tags r:id="rId40"/>
            </p:custDataLst>
          </p:nvPr>
        </p:nvSpPr>
        <p:spPr bwMode="gray">
          <a:xfrm>
            <a:off x="2473325" y="20097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2C4C9AF-6ED1-4ABE-A214-ABFE2197555F}" type="datetime'''1''1''''3''''''%'''''''''''''''''">
              <a:rPr lang="en-US" sz="900">
                <a:solidFill>
                  <a:srgbClr val="000000"/>
                </a:solidFill>
              </a:rPr>
              <a:pPr algn="ctr">
                <a:spcBef>
                  <a:spcPct val="0"/>
                </a:spcBef>
                <a:spcAft>
                  <a:spcPct val="0"/>
                </a:spcAft>
              </a:pPr>
              <a:t>113%</a:t>
            </a:fld>
            <a:endParaRPr lang="en-GB" sz="900" dirty="0">
              <a:solidFill>
                <a:srgbClr val="000000"/>
              </a:solidFill>
              <a:sym typeface="+mn-lt"/>
            </a:endParaRPr>
          </a:p>
        </p:txBody>
      </p:sp>
      <p:sp>
        <p:nvSpPr>
          <p:cNvPr id="16" name="Oval 15"/>
          <p:cNvSpPr/>
          <p:nvPr>
            <p:custDataLst>
              <p:tags r:id="rId41"/>
            </p:custDataLst>
          </p:nvPr>
        </p:nvSpPr>
        <p:spPr bwMode="auto">
          <a:xfrm>
            <a:off x="3765550" y="166052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DEC9313-28D6-41BF-B20E-525753F80EB5}" type="datetime'''-''''''''''''''''''2''''''''''''''1.''4%'">
              <a:rPr lang="en-US" sz="1200" b="1">
                <a:solidFill>
                  <a:schemeClr val="tx1"/>
                </a:solidFill>
              </a:rPr>
              <a:pPr/>
              <a:t>-21.4%</a:t>
            </a:fld>
            <a:endParaRPr lang="en-GB" sz="1200" b="1" dirty="0">
              <a:solidFill>
                <a:schemeClr val="tx1"/>
              </a:solidFill>
              <a:sym typeface="+mn-lt"/>
            </a:endParaRPr>
          </a:p>
        </p:txBody>
      </p:sp>
      <p:sp>
        <p:nvSpPr>
          <p:cNvPr id="90" name="Rectangle 89"/>
          <p:cNvSpPr/>
          <p:nvPr>
            <p:custDataLst>
              <p:tags r:id="rId42"/>
            </p:custDataLst>
          </p:nvPr>
        </p:nvSpPr>
        <p:spPr bwMode="gray">
          <a:xfrm>
            <a:off x="1154113" y="18478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AD56F86-CBE2-4744-AB7E-0D2E94DFF969}" type="datetime'''''''''''''''''1''''''''''''''1''6''''''''''''%'''''''">
              <a:rPr lang="en-US" sz="900">
                <a:solidFill>
                  <a:srgbClr val="000000"/>
                </a:solidFill>
              </a:rPr>
              <a:pPr algn="ctr">
                <a:spcBef>
                  <a:spcPct val="0"/>
                </a:spcBef>
                <a:spcAft>
                  <a:spcPct val="0"/>
                </a:spcAft>
              </a:pPr>
              <a:t>116%</a:t>
            </a:fld>
            <a:endParaRPr lang="en-GB" sz="900" dirty="0">
              <a:solidFill>
                <a:srgbClr val="000000"/>
              </a:solidFill>
              <a:sym typeface="Arial"/>
            </a:endParaRPr>
          </a:p>
        </p:txBody>
      </p:sp>
      <p:sp>
        <p:nvSpPr>
          <p:cNvPr id="89" name="Rectangle 88"/>
          <p:cNvSpPr/>
          <p:nvPr>
            <p:custDataLst>
              <p:tags r:id="rId43"/>
            </p:custDataLst>
          </p:nvPr>
        </p:nvSpPr>
        <p:spPr bwMode="gray">
          <a:xfrm>
            <a:off x="1481138" y="24384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92FFD115-E125-4B3C-9CEB-5F831FC5C151}" type="datetime'''''9''''''''''''''''2%'''''''''''''''''''''''">
              <a:rPr lang="en-US" sz="900">
                <a:solidFill>
                  <a:schemeClr val="tx1"/>
                </a:solidFill>
              </a:rPr>
              <a:pPr algn="ctr">
                <a:spcBef>
                  <a:spcPct val="0"/>
                </a:spcBef>
                <a:spcAft>
                  <a:spcPct val="0"/>
                </a:spcAft>
              </a:pPr>
              <a:t>92%</a:t>
            </a:fld>
            <a:endParaRPr lang="en-GB" sz="900" dirty="0">
              <a:solidFill>
                <a:schemeClr val="tx1"/>
              </a:solidFill>
              <a:latin typeface="Arial"/>
              <a:sym typeface="Arial"/>
            </a:endParaRPr>
          </a:p>
        </p:txBody>
      </p:sp>
      <p:sp>
        <p:nvSpPr>
          <p:cNvPr id="20" name="Oval 19"/>
          <p:cNvSpPr/>
          <p:nvPr>
            <p:custDataLst>
              <p:tags r:id="rId44"/>
            </p:custDataLst>
          </p:nvPr>
        </p:nvSpPr>
        <p:spPr bwMode="auto">
          <a:xfrm>
            <a:off x="5089525" y="153670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BA5424E2-101A-4F39-82B2-502342A22DDB}" type="datetime'''''-''''''''''''''''''''2''4''''.''''''''''''4%'''''''">
              <a:rPr lang="en-US" sz="1200" b="1">
                <a:solidFill>
                  <a:schemeClr val="tx1"/>
                </a:solidFill>
              </a:rPr>
              <a:pPr/>
              <a:t>-24.4%</a:t>
            </a:fld>
            <a:endParaRPr lang="en-GB" sz="1200" b="1" dirty="0">
              <a:solidFill>
                <a:schemeClr val="tx1"/>
              </a:solidFill>
              <a:sym typeface="+mn-lt"/>
            </a:endParaRPr>
          </a:p>
        </p:txBody>
      </p:sp>
      <p:sp>
        <p:nvSpPr>
          <p:cNvPr id="88" name="Rectangle 87"/>
          <p:cNvSpPr/>
          <p:nvPr>
            <p:custDataLst>
              <p:tags r:id="rId45"/>
            </p:custDataLst>
          </p:nvPr>
        </p:nvSpPr>
        <p:spPr bwMode="auto">
          <a:xfrm>
            <a:off x="1198563" y="4914900"/>
            <a:ext cx="2413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6491F6C-A7F3-4408-8E9B-6C4DBDDA5431}" type="datetime'''A''''&amp;''''''''''''''''E'''''''''''''''''''''">
              <a:rPr lang="en-US" sz="900">
                <a:solidFill>
                  <a:srgbClr val="000000"/>
                </a:solidFill>
              </a:rPr>
              <a:pPr algn="ctr">
                <a:spcBef>
                  <a:spcPct val="0"/>
                </a:spcBef>
                <a:spcAft>
                  <a:spcPct val="0"/>
                </a:spcAft>
              </a:pPr>
              <a:t>A&amp;E</a:t>
            </a:fld>
            <a:endParaRPr lang="en-GB" sz="900" dirty="0">
              <a:solidFill>
                <a:srgbClr val="000000"/>
              </a:solidFill>
              <a:sym typeface="+mn-lt"/>
            </a:endParaRPr>
          </a:p>
        </p:txBody>
      </p:sp>
      <p:sp>
        <p:nvSpPr>
          <p:cNvPr id="10" name="Oval 9"/>
          <p:cNvSpPr/>
          <p:nvPr>
            <p:custDataLst>
              <p:tags r:id="rId46"/>
            </p:custDataLst>
          </p:nvPr>
        </p:nvSpPr>
        <p:spPr bwMode="auto">
          <a:xfrm>
            <a:off x="2443163" y="1660525"/>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903BB207-010B-4DC2-AD57-5B3DB2D76559}" type="datetime'''''-''''''''''''''''''''2''''''''''''''''''6.''0%'">
              <a:rPr lang="en-US" sz="1200" b="1">
                <a:solidFill>
                  <a:schemeClr val="tx1"/>
                </a:solidFill>
              </a:rPr>
              <a:pPr/>
              <a:t>-26.0%</a:t>
            </a:fld>
            <a:endParaRPr lang="en-GB" sz="1200" b="1" dirty="0">
              <a:solidFill>
                <a:schemeClr val="tx1"/>
              </a:solidFill>
              <a:sym typeface="+mn-lt"/>
            </a:endParaRPr>
          </a:p>
        </p:txBody>
      </p:sp>
      <p:sp>
        <p:nvSpPr>
          <p:cNvPr id="3" name="Oval 2"/>
          <p:cNvSpPr/>
          <p:nvPr>
            <p:custDataLst>
              <p:tags r:id="rId47"/>
            </p:custDataLst>
          </p:nvPr>
        </p:nvSpPr>
        <p:spPr bwMode="auto">
          <a:xfrm>
            <a:off x="1127125" y="149860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175665B3-8ACA-45C8-A754-F0442212EEAB}" type="datetime'''''''''-''''2''''''1.''''''''''''''''''''''''''0''''%'''''">
              <a:rPr lang="en-US" sz="1200" b="1">
                <a:solidFill>
                  <a:schemeClr val="tx1"/>
                </a:solidFill>
              </a:rPr>
              <a:pPr/>
              <a:t>-21.0%</a:t>
            </a:fld>
            <a:endParaRPr lang="en-GB" sz="1200" b="1" dirty="0">
              <a:solidFill>
                <a:schemeClr val="tx1"/>
              </a:solidFill>
              <a:sym typeface="+mn-lt"/>
            </a:endParaRPr>
          </a:p>
        </p:txBody>
      </p:sp>
      <p:sp>
        <p:nvSpPr>
          <p:cNvPr id="28" name="Oval 27"/>
          <p:cNvSpPr/>
          <p:nvPr>
            <p:custDataLst>
              <p:tags r:id="rId48"/>
            </p:custDataLst>
          </p:nvPr>
        </p:nvSpPr>
        <p:spPr bwMode="auto">
          <a:xfrm>
            <a:off x="7823200" y="1460500"/>
            <a:ext cx="4905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4EA5864D-E1F3-4A78-A0B0-608F2D660D87}" type="datetime'''''''''''''''0''''.''''''''''''''''''''''0%'''''''''''">
              <a:rPr lang="en-US" sz="1200" b="1">
                <a:solidFill>
                  <a:schemeClr val="tx1"/>
                </a:solidFill>
              </a:rPr>
              <a:pPr/>
              <a:t>0.0%</a:t>
            </a:fld>
            <a:endParaRPr lang="en-GB" sz="1200" b="1" dirty="0">
              <a:solidFill>
                <a:schemeClr val="tx1"/>
              </a:solidFill>
              <a:sym typeface="+mn-lt"/>
            </a:endParaRPr>
          </a:p>
        </p:txBody>
      </p:sp>
      <p:sp>
        <p:nvSpPr>
          <p:cNvPr id="91" name="Rectangle 90"/>
          <p:cNvSpPr/>
          <p:nvPr>
            <p:custDataLst>
              <p:tags r:id="rId49"/>
            </p:custDataLst>
          </p:nvPr>
        </p:nvSpPr>
        <p:spPr bwMode="gray">
          <a:xfrm>
            <a:off x="858838" y="22383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42FFE87E-935C-45FF-B16B-9146309E3C38}"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24" name="Oval 23"/>
          <p:cNvSpPr/>
          <p:nvPr>
            <p:custDataLst>
              <p:tags r:id="rId50"/>
            </p:custDataLst>
          </p:nvPr>
        </p:nvSpPr>
        <p:spPr bwMode="auto">
          <a:xfrm>
            <a:off x="6405563" y="1670050"/>
            <a:ext cx="68103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A99FCA7F-C51C-4275-BEC6-1BA0D2266B20}" type="datetime'''''-''''''''''3''''''''6''''''''''.''''0''''''''%'''''''''''">
              <a:rPr lang="en-US" sz="1200" b="1">
                <a:solidFill>
                  <a:schemeClr val="tx1"/>
                </a:solidFill>
              </a:rPr>
              <a:pPr/>
              <a:t>-36.0%</a:t>
            </a:fld>
            <a:endParaRPr lang="en-GB" sz="1200" b="1" dirty="0">
              <a:solidFill>
                <a:schemeClr val="tx1"/>
              </a:solidFill>
              <a:sym typeface="+mn-lt"/>
            </a:endParaRPr>
          </a:p>
        </p:txBody>
      </p:sp>
      <p:sp>
        <p:nvSpPr>
          <p:cNvPr id="85" name="Rectangle 84"/>
          <p:cNvSpPr/>
          <p:nvPr>
            <p:custDataLst>
              <p:tags r:id="rId51"/>
            </p:custDataLst>
          </p:nvPr>
        </p:nvSpPr>
        <p:spPr bwMode="gray">
          <a:xfrm>
            <a:off x="2795588" y="269557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8CEE86A9-5011-490F-9544-2752E5B865D6}" type="datetime'''''''''''''83%'''''''''''''''''''''''''''''''''''''">
              <a:rPr lang="en-US" sz="900">
                <a:solidFill>
                  <a:schemeClr val="tx1"/>
                </a:solidFill>
              </a:rPr>
              <a:pPr algn="ctr">
                <a:spcBef>
                  <a:spcPct val="0"/>
                </a:spcBef>
                <a:spcAft>
                  <a:spcPct val="0"/>
                </a:spcAft>
              </a:pPr>
              <a:t>83%</a:t>
            </a:fld>
            <a:endParaRPr lang="en-GB" sz="900" dirty="0">
              <a:solidFill>
                <a:schemeClr val="tx1"/>
              </a:solidFill>
              <a:latin typeface="Arial"/>
              <a:sym typeface="Arial"/>
            </a:endParaRPr>
          </a:p>
        </p:txBody>
      </p:sp>
      <p:sp>
        <p:nvSpPr>
          <p:cNvPr id="87" name="Rectangle 86"/>
          <p:cNvSpPr/>
          <p:nvPr>
            <p:custDataLst>
              <p:tags r:id="rId52"/>
            </p:custDataLst>
          </p:nvPr>
        </p:nvSpPr>
        <p:spPr bwMode="gray">
          <a:xfrm>
            <a:off x="2182813" y="23050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32E2FE39-8901-4DC6-8A8D-1B2D25DEB0D3}"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grpSp>
        <p:nvGrpSpPr>
          <p:cNvPr id="4" name="Group 3"/>
          <p:cNvGrpSpPr/>
          <p:nvPr/>
        </p:nvGrpSpPr>
        <p:grpSpPr>
          <a:xfrm>
            <a:off x="7483273" y="5271822"/>
            <a:ext cx="1582738" cy="511175"/>
            <a:chOff x="50800" y="5381625"/>
            <a:chExt cx="1582738" cy="511175"/>
          </a:xfrm>
        </p:grpSpPr>
        <p:sp>
          <p:nvSpPr>
            <p:cNvPr id="106" name="Rectangle 105"/>
            <p:cNvSpPr/>
            <p:nvPr>
              <p:custDataLst>
                <p:tags r:id="rId53"/>
              </p:custDataLst>
            </p:nvPr>
          </p:nvSpPr>
          <p:spPr bwMode="auto">
            <a:xfrm>
              <a:off x="50800" y="5759450"/>
              <a:ext cx="160337"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custDataLst>
                <p:tags r:id="rId54"/>
              </p:custDataLst>
            </p:nvPr>
          </p:nvSpPr>
          <p:spPr bwMode="auto">
            <a:xfrm>
              <a:off x="50800" y="5384800"/>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custDataLst>
                <p:tags r:id="rId55"/>
              </p:custDataLst>
            </p:nvPr>
          </p:nvSpPr>
          <p:spPr bwMode="auto">
            <a:xfrm>
              <a:off x="50800" y="5572125"/>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8" name="Rectangle 107"/>
            <p:cNvSpPr/>
            <p:nvPr>
              <p:custDataLst>
                <p:tags r:id="rId56"/>
              </p:custDataLst>
            </p:nvPr>
          </p:nvSpPr>
          <p:spPr bwMode="auto">
            <a:xfrm>
              <a:off x="261938" y="5756275"/>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B8D33163-3073-408A-B63B-2B273EE3BCF4}"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109" name="Rectangle 108"/>
            <p:cNvSpPr/>
            <p:nvPr>
              <p:custDataLst>
                <p:tags r:id="rId57"/>
              </p:custDataLst>
            </p:nvPr>
          </p:nvSpPr>
          <p:spPr bwMode="auto">
            <a:xfrm>
              <a:off x="261938" y="5568950"/>
              <a:ext cx="1085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883726C-09A0-4DA6-8619-A8299B41A490}"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110" name="Rectangle 109"/>
            <p:cNvSpPr/>
            <p:nvPr>
              <p:custDataLst>
                <p:tags r:id="rId58"/>
              </p:custDataLst>
            </p:nvPr>
          </p:nvSpPr>
          <p:spPr bwMode="auto">
            <a:xfrm>
              <a:off x="261938" y="5381625"/>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BF554FD-1BE7-4EFA-9BE6-2DEC4694543D}" type="datetime'''20''''''''''''''''''13''/''''''''''''''''''''''1''''''4'''''">
                <a:rPr lang="en-US" sz="900">
                  <a:solidFill>
                    <a:schemeClr val="tx1"/>
                  </a:solidFill>
                </a:rPr>
                <a:pPr>
                  <a:spcBef>
                    <a:spcPct val="0"/>
                  </a:spcBef>
                  <a:spcAft>
                    <a:spcPct val="0"/>
                  </a:spcAft>
                </a:pPr>
                <a:t>2013/14</a:t>
              </a:fld>
              <a:endParaRPr lang="en-GB" sz="900">
                <a:solidFill>
                  <a:schemeClr val="tx1"/>
                </a:solidFill>
                <a:latin typeface="Arial"/>
                <a:sym typeface="Arial"/>
              </a:endParaRPr>
            </a:p>
          </p:txBody>
        </p:sp>
      </p:grpSp>
      <p:sp>
        <p:nvSpPr>
          <p:cNvPr id="32" name="TextBox 31"/>
          <p:cNvSpPr txBox="1"/>
          <p:nvPr/>
        </p:nvSpPr>
        <p:spPr>
          <a:xfrm>
            <a:off x="253522" y="2535886"/>
            <a:ext cx="153888" cy="1586898"/>
          </a:xfrm>
          <a:prstGeom prst="rect">
            <a:avLst/>
          </a:prstGeom>
          <a:noFill/>
        </p:spPr>
        <p:txBody>
          <a:bodyPr vert="vert270" wrap="square" lIns="0" tIns="0" rIns="0" bIns="0" rtlCol="0">
            <a:spAutoFit/>
          </a:bodyPr>
          <a:lstStyle/>
          <a:p>
            <a:pPr algn="ctr"/>
            <a:r>
              <a:rPr lang="en-GB" sz="1000" dirty="0" smtClean="0">
                <a:latin typeface="Arial" pitchFamily="34" charset="0"/>
                <a:cs typeface="Arial" pitchFamily="34" charset="0"/>
              </a:rPr>
              <a:t>Relative changes in activity</a:t>
            </a:r>
            <a:endParaRPr lang="en-GB" sz="1000" dirty="0">
              <a:latin typeface="Arial" pitchFamily="34" charset="0"/>
              <a:cs typeface="Arial" pitchFamily="34" charset="0"/>
            </a:endParaRPr>
          </a:p>
        </p:txBody>
      </p:sp>
    </p:spTree>
    <p:extLst>
      <p:ext uri="{BB962C8B-B14F-4D97-AF65-F5344CB8AC3E}">
        <p14:creationId xmlns:p14="http://schemas.microsoft.com/office/powerpoint/2010/main" val="4280594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62485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54"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9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a:t>Gross expenditure impact </a:t>
            </a:r>
            <a:r>
              <a:rPr lang="en-GB" sz="1800" dirty="0" smtClean="0"/>
              <a:t>post </a:t>
            </a:r>
            <a:r>
              <a:rPr lang="en-GB" sz="1800" dirty="0"/>
              <a:t>HIIs and EAIs</a:t>
            </a:r>
            <a:endParaRPr lang="en-GB" sz="14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37</a:t>
            </a:fld>
            <a:endParaRPr lang="en-GB" dirty="0">
              <a:solidFill>
                <a:prstClr val="black"/>
              </a:solidFill>
            </a:endParaRPr>
          </a:p>
        </p:txBody>
      </p:sp>
      <p:sp>
        <p:nvSpPr>
          <p:cNvPr id="41" name="Action Button: Return 40">
            <a:hlinkClick r:id="" action="ppaction://noaction" highlightClick="1"/>
          </p:cNvPr>
          <p:cNvSpPr/>
          <p:nvPr/>
        </p:nvSpPr>
        <p:spPr>
          <a:xfrm>
            <a:off x="7724633" y="5977719"/>
            <a:ext cx="1132764" cy="55955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37" descr="\\Cagmasrv1\sso$\Gestion_Deloitte\Global_Brand\- Templates\Icons\Iconography Deloitte\Icon_House_LGreen.png"/>
          <p:cNvPicPr>
            <a:picLocks noChangeAspect="1" noChangeArrowheads="1"/>
          </p:cNvPicPr>
          <p:nvPr/>
        </p:nvPicPr>
        <p:blipFill>
          <a:blip r:embed="rId39" cstate="print">
            <a:duotone>
              <a:srgbClr val="00AA9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774998" y="589398"/>
            <a:ext cx="304062" cy="2954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46113" y="4840288"/>
            <a:ext cx="6114396" cy="1600438"/>
          </a:xfrm>
          <a:prstGeom prst="rect">
            <a:avLst/>
          </a:prstGeom>
        </p:spPr>
        <p:txBody>
          <a:bodyPr wrap="square">
            <a:spAutoFit/>
          </a:bodyPr>
          <a:lstStyle/>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To facilitate the change in activity from the acute sector, alternative provision is required in primary care, community care and increased self-management.</a:t>
            </a:r>
          </a:p>
          <a:p>
            <a:pPr marL="171450" lvl="1" indent="-171450" algn="just">
              <a:spcAft>
                <a:spcPts val="600"/>
              </a:spcAft>
              <a:buClr>
                <a:srgbClr val="00AA9E"/>
              </a:buClr>
              <a:buFont typeface="Arial" panose="020B0604020202020204" pitchFamily="34" charset="0"/>
              <a:buChar char="•"/>
            </a:pPr>
            <a:r>
              <a:rPr lang="en-GB" sz="1100" dirty="0" smtClean="0">
                <a:solidFill>
                  <a:prstClr val="black"/>
                </a:solidFill>
              </a:rPr>
              <a:t>The chart above illustrates gross expenditure impact in different settings based on 13/14 expenditure levels and the two scenarios of do nothing and post interventions being implemented.</a:t>
            </a:r>
          </a:p>
          <a:p>
            <a:pPr marL="171450" lvl="1" indent="-171450" algn="just">
              <a:spcAft>
                <a:spcPts val="600"/>
              </a:spcAft>
              <a:buClr>
                <a:srgbClr val="00AA9E"/>
              </a:buClr>
              <a:buFont typeface="Arial" panose="020B0604020202020204" pitchFamily="34" charset="0"/>
              <a:buChar char="•"/>
            </a:pPr>
            <a:r>
              <a:rPr lang="en-GB" sz="1100" dirty="0">
                <a:solidFill>
                  <a:prstClr val="black"/>
                </a:solidFill>
              </a:rPr>
              <a:t>The reduction in primary care expenditure (relating to CCG budgets only, not direct commissioning) is driven by the reductions in prescribing expenditure delivered by the interventions</a:t>
            </a:r>
            <a:r>
              <a:rPr lang="en-GB" sz="1100" dirty="0" smtClean="0">
                <a:solidFill>
                  <a:prstClr val="black"/>
                </a:solidFill>
              </a:rPr>
              <a:t>.</a:t>
            </a:r>
            <a:endParaRPr lang="en-GB" sz="1100" dirty="0">
              <a:solidFill>
                <a:prstClr val="black"/>
              </a:solidFill>
            </a:endParaRPr>
          </a:p>
        </p:txBody>
      </p:sp>
      <p:sp>
        <p:nvSpPr>
          <p:cNvPr id="30" name="Rectangle 29"/>
          <p:cNvSpPr/>
          <p:nvPr/>
        </p:nvSpPr>
        <p:spPr>
          <a:xfrm>
            <a:off x="320660" y="986252"/>
            <a:ext cx="6777054" cy="461665"/>
          </a:xfrm>
          <a:prstGeom prst="rect">
            <a:avLst/>
          </a:prstGeom>
        </p:spPr>
        <p:txBody>
          <a:bodyPr wrap="square">
            <a:spAutoFit/>
          </a:bodyPr>
          <a:lstStyle/>
          <a:p>
            <a:r>
              <a:rPr lang="en-GB" sz="1200" dirty="0" smtClean="0">
                <a:solidFill>
                  <a:prstClr val="black"/>
                </a:solidFill>
              </a:rPr>
              <a:t>When implemented together, the HII and EAIs translate into the following percentage changes in gross expenditure by setting of care</a:t>
            </a:r>
            <a:endParaRPr lang="en-GB" sz="1200" dirty="0">
              <a:solidFill>
                <a:prstClr val="black"/>
              </a:solidFill>
            </a:endParaRPr>
          </a:p>
        </p:txBody>
      </p:sp>
      <p:graphicFrame>
        <p:nvGraphicFramePr>
          <p:cNvPr id="33" name="Object 32"/>
          <p:cNvGraphicFramePr>
            <a:graphicFrameLocks/>
          </p:cNvGraphicFramePr>
          <p:nvPr>
            <p:custDataLst>
              <p:tags r:id="rId4"/>
            </p:custDataLst>
            <p:extLst>
              <p:ext uri="{D42A27DB-BD31-4B8C-83A1-F6EECF244321}">
                <p14:modId xmlns:p14="http://schemas.microsoft.com/office/powerpoint/2010/main" val="1263570850"/>
              </p:ext>
            </p:extLst>
          </p:nvPr>
        </p:nvGraphicFramePr>
        <p:xfrm>
          <a:off x="495300" y="1714500"/>
          <a:ext cx="8077200" cy="2676457"/>
        </p:xfrm>
        <a:graphic>
          <a:graphicData uri="http://schemas.openxmlformats.org/presentationml/2006/ole">
            <mc:AlternateContent xmlns:mc="http://schemas.openxmlformats.org/markup-compatibility/2006">
              <mc:Choice xmlns:v="urn:schemas-microsoft-com:vml" Requires="v">
                <p:oleObj spid="_x0000_s99355" name="Chart" r:id="rId40" imgW="8077200" imgH="2676457" progId="MSGraph.Chart.8">
                  <p:embed followColorScheme="full"/>
                </p:oleObj>
              </mc:Choice>
              <mc:Fallback>
                <p:oleObj name="Chart" r:id="rId40" imgW="8077200" imgH="2676457" progId="MSGraph.Chart.8">
                  <p:embed followColorScheme="full"/>
                  <p:pic>
                    <p:nvPicPr>
                      <p:cNvPr id="0" name=""/>
                      <p:cNvPicPr/>
                      <p:nvPr/>
                    </p:nvPicPr>
                    <p:blipFill>
                      <a:blip r:embed="rId41"/>
                      <a:stretch>
                        <a:fillRect/>
                      </a:stretch>
                    </p:blipFill>
                    <p:spPr>
                      <a:xfrm>
                        <a:off x="495300" y="1714500"/>
                        <a:ext cx="8077200" cy="2676457"/>
                      </a:xfrm>
                      <a:prstGeom prst="rect">
                        <a:avLst/>
                      </a:prstGeom>
                    </p:spPr>
                  </p:pic>
                </p:oleObj>
              </mc:Fallback>
            </mc:AlternateContent>
          </a:graphicData>
        </a:graphic>
      </p:graphicFrame>
      <p:cxnSp>
        <p:nvCxnSpPr>
          <p:cNvPr id="34" name="Straight Connector 33"/>
          <p:cNvCxnSpPr/>
          <p:nvPr>
            <p:custDataLst>
              <p:tags r:id="rId5"/>
            </p:custDataLst>
          </p:nvPr>
        </p:nvCxnSpPr>
        <p:spPr bwMode="auto">
          <a:xfrm flipV="1">
            <a:off x="4552950" y="1654175"/>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6"/>
            </p:custDataLst>
          </p:nvPr>
        </p:nvCxnSpPr>
        <p:spPr bwMode="auto">
          <a:xfrm flipV="1">
            <a:off x="7158038" y="1939925"/>
            <a:ext cx="0" cy="2413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7"/>
            </p:custDataLst>
          </p:nvPr>
        </p:nvCxnSpPr>
        <p:spPr bwMode="auto">
          <a:xfrm flipV="1">
            <a:off x="1947863" y="2073275"/>
            <a:ext cx="0" cy="1555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8"/>
            </p:custDataLst>
          </p:nvPr>
        </p:nvCxnSpPr>
        <p:spPr bwMode="auto">
          <a:xfrm>
            <a:off x="2528888" y="2073275"/>
            <a:ext cx="0" cy="66040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9"/>
            </p:custDataLst>
          </p:nvPr>
        </p:nvCxnSpPr>
        <p:spPr bwMode="auto">
          <a:xfrm>
            <a:off x="1947863" y="2073275"/>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10"/>
            </p:custDataLst>
          </p:nvPr>
        </p:nvCxnSpPr>
        <p:spPr bwMode="auto">
          <a:xfrm>
            <a:off x="5129213" y="1654175"/>
            <a:ext cx="0" cy="298450"/>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1"/>
            </p:custDataLst>
          </p:nvPr>
        </p:nvCxnSpPr>
        <p:spPr bwMode="auto">
          <a:xfrm>
            <a:off x="7158038" y="1939925"/>
            <a:ext cx="58102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12"/>
            </p:custDataLst>
          </p:nvPr>
        </p:nvCxnSpPr>
        <p:spPr bwMode="auto">
          <a:xfrm>
            <a:off x="4552950" y="1654175"/>
            <a:ext cx="57626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bwMode="auto">
          <a:xfrm>
            <a:off x="7739063" y="1939925"/>
            <a:ext cx="0" cy="155575"/>
          </a:xfrm>
          <a:prstGeom prst="line">
            <a:avLst/>
          </a:prstGeom>
          <a:ln w="635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custDataLst>
              <p:tags r:id="rId14"/>
            </p:custDataLst>
          </p:nvPr>
        </p:nvSpPr>
        <p:spPr bwMode="auto">
          <a:xfrm>
            <a:off x="6735763" y="4352925"/>
            <a:ext cx="8445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B14742E-9E2F-4550-8C71-C9FE600E767A}" type="datetime'''''''''''C''omm''un''''it''y ''''''c''''a''''''''''''r''e'">
              <a:rPr lang="en-US" sz="900">
                <a:solidFill>
                  <a:srgbClr val="000000"/>
                </a:solidFill>
              </a:rPr>
              <a:pPr algn="ctr">
                <a:spcBef>
                  <a:spcPct val="0"/>
                </a:spcBef>
                <a:spcAft>
                  <a:spcPct val="0"/>
                </a:spcAft>
              </a:pPr>
              <a:t>Community care</a:t>
            </a:fld>
            <a:endParaRPr lang="en-GB" sz="900" dirty="0">
              <a:solidFill>
                <a:srgbClr val="000000"/>
              </a:solidFill>
              <a:sym typeface="+mn-lt"/>
            </a:endParaRPr>
          </a:p>
        </p:txBody>
      </p:sp>
      <p:sp>
        <p:nvSpPr>
          <p:cNvPr id="46" name="Rectangle 45"/>
          <p:cNvSpPr/>
          <p:nvPr>
            <p:custDataLst>
              <p:tags r:id="rId15"/>
            </p:custDataLst>
          </p:nvPr>
        </p:nvSpPr>
        <p:spPr bwMode="gray">
          <a:xfrm>
            <a:off x="7573963" y="21336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0F45B7CE-9F7F-43E7-8CEB-4D59196FB099}" type="datetime'1''''''''''''''''''''2''''''''''''''''4''''''''%'''">
              <a:rPr lang="en-US" sz="900">
                <a:solidFill>
                  <a:schemeClr val="tx1"/>
                </a:solidFill>
              </a:rPr>
              <a:pPr/>
              <a:t>124%</a:t>
            </a:fld>
            <a:endParaRPr lang="en-GB" sz="900" dirty="0">
              <a:solidFill>
                <a:schemeClr val="tx1"/>
              </a:solidFill>
              <a:latin typeface="Arial"/>
              <a:sym typeface="Arial"/>
            </a:endParaRPr>
          </a:p>
        </p:txBody>
      </p:sp>
      <p:sp>
        <p:nvSpPr>
          <p:cNvPr id="47" name="Rectangle 46"/>
          <p:cNvSpPr/>
          <p:nvPr>
            <p:custDataLst>
              <p:tags r:id="rId16"/>
            </p:custDataLst>
          </p:nvPr>
        </p:nvSpPr>
        <p:spPr bwMode="gray">
          <a:xfrm>
            <a:off x="6992938" y="22193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5429F1E-2702-4A7F-B4C5-54C7761A09E2}" type="datetime'1''''''''''''''''''''''''''1''''''''''8''%'''''''">
              <a:rPr lang="en-US" sz="900">
                <a:solidFill>
                  <a:schemeClr val="tx1"/>
                </a:solidFill>
              </a:rPr>
              <a:pPr/>
              <a:t>118%</a:t>
            </a:fld>
            <a:endParaRPr lang="en-GB" sz="900" dirty="0">
              <a:solidFill>
                <a:schemeClr val="tx1"/>
              </a:solidFill>
              <a:latin typeface="Arial"/>
              <a:sym typeface="Arial"/>
            </a:endParaRPr>
          </a:p>
        </p:txBody>
      </p:sp>
      <p:sp>
        <p:nvSpPr>
          <p:cNvPr id="48" name="Rectangle 47"/>
          <p:cNvSpPr/>
          <p:nvPr>
            <p:custDataLst>
              <p:tags r:id="rId17"/>
            </p:custDataLst>
          </p:nvPr>
        </p:nvSpPr>
        <p:spPr bwMode="gray">
          <a:xfrm>
            <a:off x="6411913" y="250507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B0B5A5E-9DA4-4439-9FAD-396CC22C4FC8}"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49" name="Rectangle 48"/>
          <p:cNvSpPr/>
          <p:nvPr>
            <p:custDataLst>
              <p:tags r:id="rId18"/>
            </p:custDataLst>
          </p:nvPr>
        </p:nvSpPr>
        <p:spPr bwMode="auto">
          <a:xfrm>
            <a:off x="3603625" y="4352925"/>
            <a:ext cx="18986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AF31870-4028-483E-A41A-C0A741A78509}" type="datetime'''Primary care'' (r''e''la''ti''n''g to'' CC''G'' spen''d)'''">
              <a:rPr lang="en-US" sz="900">
                <a:solidFill>
                  <a:srgbClr val="000000"/>
                </a:solidFill>
              </a:rPr>
              <a:pPr/>
              <a:t>Primary care (relating to CCG spend)</a:t>
            </a:fld>
            <a:endParaRPr lang="en-GB" sz="900" dirty="0">
              <a:solidFill>
                <a:srgbClr val="000000"/>
              </a:solidFill>
              <a:sym typeface="+mn-lt"/>
            </a:endParaRPr>
          </a:p>
        </p:txBody>
      </p:sp>
      <p:sp>
        <p:nvSpPr>
          <p:cNvPr id="50" name="Rectangle 49"/>
          <p:cNvSpPr/>
          <p:nvPr>
            <p:custDataLst>
              <p:tags r:id="rId19"/>
            </p:custDataLst>
          </p:nvPr>
        </p:nvSpPr>
        <p:spPr bwMode="gray">
          <a:xfrm>
            <a:off x="4964113" y="19907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1690D5CD-CFB0-471B-ADD5-51C352050785}" type="datetime'''''''''''''''''''''''''''''1''21''''''''''''%'''''''''''''''">
              <a:rPr lang="en-US" sz="900">
                <a:solidFill>
                  <a:schemeClr val="tx1"/>
                </a:solidFill>
              </a:rPr>
              <a:pPr algn="ctr">
                <a:spcBef>
                  <a:spcPct val="0"/>
                </a:spcBef>
                <a:spcAft>
                  <a:spcPct val="0"/>
                </a:spcAft>
              </a:pPr>
              <a:t>121%</a:t>
            </a:fld>
            <a:endParaRPr lang="en-GB" sz="900" dirty="0">
              <a:solidFill>
                <a:schemeClr val="tx1"/>
              </a:solidFill>
              <a:latin typeface="Arial"/>
              <a:sym typeface="Arial"/>
            </a:endParaRPr>
          </a:p>
        </p:txBody>
      </p:sp>
      <p:sp>
        <p:nvSpPr>
          <p:cNvPr id="51" name="Rectangle 50"/>
          <p:cNvSpPr/>
          <p:nvPr>
            <p:custDataLst>
              <p:tags r:id="rId20"/>
            </p:custDataLst>
          </p:nvPr>
        </p:nvSpPr>
        <p:spPr bwMode="gray">
          <a:xfrm>
            <a:off x="4387850" y="18478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E98CA89F-F5C8-4687-8ED7-965EFFACD14B}" type="datetime'''''''1''''''''3''''0%'''''">
              <a:rPr lang="en-US" sz="900">
                <a:solidFill>
                  <a:schemeClr val="tx1"/>
                </a:solidFill>
              </a:rPr>
              <a:pPr/>
              <a:t>130%</a:t>
            </a:fld>
            <a:endParaRPr lang="en-GB" sz="900" dirty="0">
              <a:solidFill>
                <a:schemeClr val="tx1"/>
              </a:solidFill>
              <a:latin typeface="Arial"/>
              <a:sym typeface="Arial"/>
            </a:endParaRPr>
          </a:p>
        </p:txBody>
      </p:sp>
      <p:sp>
        <p:nvSpPr>
          <p:cNvPr id="52" name="Rectangle 51"/>
          <p:cNvSpPr/>
          <p:nvPr>
            <p:custDataLst>
              <p:tags r:id="rId21"/>
            </p:custDataLst>
          </p:nvPr>
        </p:nvSpPr>
        <p:spPr bwMode="gray">
          <a:xfrm>
            <a:off x="3811588" y="236220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4C7D7E11-1AED-4AA9-BB12-A709789BA2D1}"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53" name="Rectangle 52"/>
          <p:cNvSpPr/>
          <p:nvPr>
            <p:custDataLst>
              <p:tags r:id="rId22"/>
            </p:custDataLst>
          </p:nvPr>
        </p:nvSpPr>
        <p:spPr bwMode="auto">
          <a:xfrm>
            <a:off x="1541463" y="4352925"/>
            <a:ext cx="812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0E8F30E-65B9-4F65-BE56-5D4AB5E7D89C}" type="datetime'S''e''''''c''o''''''''''''n''''''''''d''''a''ry ''''c''are'">
              <a:rPr lang="en-US" sz="900">
                <a:solidFill>
                  <a:srgbClr val="000000"/>
                </a:solidFill>
              </a:rPr>
              <a:pPr algn="ctr">
                <a:spcBef>
                  <a:spcPct val="0"/>
                </a:spcBef>
                <a:spcAft>
                  <a:spcPct val="0"/>
                </a:spcAft>
              </a:pPr>
              <a:t>Secondary care</a:t>
            </a:fld>
            <a:endParaRPr lang="en-GB" sz="900" dirty="0">
              <a:solidFill>
                <a:srgbClr val="000000"/>
              </a:solidFill>
              <a:sym typeface="+mn-lt"/>
            </a:endParaRPr>
          </a:p>
        </p:txBody>
      </p:sp>
      <p:sp>
        <p:nvSpPr>
          <p:cNvPr id="54" name="Rectangle 53"/>
          <p:cNvSpPr/>
          <p:nvPr>
            <p:custDataLst>
              <p:tags r:id="rId23"/>
            </p:custDataLst>
          </p:nvPr>
        </p:nvSpPr>
        <p:spPr bwMode="gray">
          <a:xfrm>
            <a:off x="2395538" y="2771775"/>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6E7FEE2F-1EED-47CA-A66B-2AE29360C9B0}" type="datetime'''''''''''''''''''''8''''''''''''''''''''''''''''''''4''''%'''">
              <a:rPr lang="en-US" sz="900">
                <a:solidFill>
                  <a:schemeClr val="tx1"/>
                </a:solidFill>
              </a:rPr>
              <a:pPr/>
              <a:t>84%</a:t>
            </a:fld>
            <a:endParaRPr lang="en-GB" sz="900" dirty="0">
              <a:solidFill>
                <a:schemeClr val="tx1"/>
              </a:solidFill>
              <a:latin typeface="Arial"/>
              <a:sym typeface="Arial"/>
            </a:endParaRPr>
          </a:p>
        </p:txBody>
      </p:sp>
      <p:sp>
        <p:nvSpPr>
          <p:cNvPr id="55" name="Rectangle 54"/>
          <p:cNvSpPr/>
          <p:nvPr>
            <p:custDataLst>
              <p:tags r:id="rId24"/>
            </p:custDataLst>
          </p:nvPr>
        </p:nvSpPr>
        <p:spPr bwMode="gray">
          <a:xfrm>
            <a:off x="1782763" y="2266950"/>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71631C41-3F80-48E6-86A7-A96C359C0334}" type="datetime'''''''''''''''''''''''''117''''''''''''''''''''''''''%'">
              <a:rPr lang="en-US" sz="900">
                <a:solidFill>
                  <a:schemeClr val="tx1"/>
                </a:solidFill>
              </a:rPr>
              <a:pPr/>
              <a:t>117%</a:t>
            </a:fld>
            <a:endParaRPr lang="en-GB" sz="900" dirty="0">
              <a:solidFill>
                <a:schemeClr val="tx1"/>
              </a:solidFill>
              <a:latin typeface="Arial"/>
              <a:sym typeface="Arial"/>
            </a:endParaRPr>
          </a:p>
        </p:txBody>
      </p:sp>
      <p:sp>
        <p:nvSpPr>
          <p:cNvPr id="56" name="Rectangle 55"/>
          <p:cNvSpPr/>
          <p:nvPr>
            <p:custDataLst>
              <p:tags r:id="rId25"/>
            </p:custDataLst>
          </p:nvPr>
        </p:nvSpPr>
        <p:spPr bwMode="gray">
          <a:xfrm>
            <a:off x="1201738" y="2524125"/>
            <a:ext cx="3302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9050" tIns="0" rIns="19050" bIns="0" rtlCol="0" anchor="b"/>
          <a:lstStyle/>
          <a:p>
            <a:pPr algn="ctr">
              <a:spcBef>
                <a:spcPct val="0"/>
              </a:spcBef>
              <a:spcAft>
                <a:spcPct val="0"/>
              </a:spcAft>
            </a:pPr>
            <a:fld id="{518F7F14-C7BA-4EE0-9CBF-4A14C51F1E33}" type="datetime'''''''''''''''''''''''''''''1''0''0''''''''''''''''''''%'">
              <a:rPr lang="en-US" sz="900">
                <a:solidFill>
                  <a:schemeClr val="tx1"/>
                </a:solidFill>
              </a:rPr>
              <a:pPr algn="ctr">
                <a:spcBef>
                  <a:spcPct val="0"/>
                </a:spcBef>
                <a:spcAft>
                  <a:spcPct val="0"/>
                </a:spcAft>
              </a:pPr>
              <a:t>100%</a:t>
            </a:fld>
            <a:endParaRPr lang="en-GB" sz="900" dirty="0">
              <a:solidFill>
                <a:schemeClr val="tx1"/>
              </a:solidFill>
              <a:latin typeface="Arial"/>
              <a:sym typeface="Arial"/>
            </a:endParaRPr>
          </a:p>
        </p:txBody>
      </p:sp>
      <p:sp>
        <p:nvSpPr>
          <p:cNvPr id="57" name="Oval 56"/>
          <p:cNvSpPr/>
          <p:nvPr>
            <p:custDataLst>
              <p:tags r:id="rId26"/>
            </p:custDataLst>
          </p:nvPr>
        </p:nvSpPr>
        <p:spPr bwMode="auto">
          <a:xfrm>
            <a:off x="1987550" y="1955800"/>
            <a:ext cx="5016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AFAFCF41-D7AD-43C2-BDC8-550A69ACAA4F}" type="datetime'''''''''''''''''''''''''''''''''''''''-''''''28''''''%'">
              <a:rPr lang="en-US" sz="1200" b="1">
                <a:solidFill>
                  <a:schemeClr val="tx1"/>
                </a:solidFill>
              </a:rPr>
              <a:pPr/>
              <a:t>-28%</a:t>
            </a:fld>
            <a:endParaRPr lang="en-GB" sz="1200" b="1">
              <a:solidFill>
                <a:schemeClr val="tx1"/>
              </a:solidFill>
              <a:sym typeface="+mn-lt"/>
            </a:endParaRPr>
          </a:p>
        </p:txBody>
      </p:sp>
      <p:sp>
        <p:nvSpPr>
          <p:cNvPr id="58" name="Oval 57"/>
          <p:cNvSpPr/>
          <p:nvPr>
            <p:custDataLst>
              <p:tags r:id="rId27"/>
            </p:custDataLst>
          </p:nvPr>
        </p:nvSpPr>
        <p:spPr bwMode="auto">
          <a:xfrm>
            <a:off x="7231063" y="1822450"/>
            <a:ext cx="436563"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724B17E8-0BC5-40F6-B80C-D235BC39425A}" type="datetime'''''''''''+''''''''''''''''''''''''5''''''%'''''''''''''">
              <a:rPr lang="en-US" sz="1200" b="1">
                <a:solidFill>
                  <a:schemeClr val="tx1"/>
                </a:solidFill>
              </a:rPr>
              <a:pPr/>
              <a:t>+5%</a:t>
            </a:fld>
            <a:endParaRPr lang="en-GB" sz="1200" b="1">
              <a:solidFill>
                <a:schemeClr val="tx1"/>
              </a:solidFill>
              <a:sym typeface="+mn-lt"/>
            </a:endParaRPr>
          </a:p>
        </p:txBody>
      </p:sp>
      <p:sp>
        <p:nvSpPr>
          <p:cNvPr id="59" name="Oval 58"/>
          <p:cNvSpPr/>
          <p:nvPr>
            <p:custDataLst>
              <p:tags r:id="rId28"/>
            </p:custDataLst>
          </p:nvPr>
        </p:nvSpPr>
        <p:spPr bwMode="auto">
          <a:xfrm>
            <a:off x="4649788" y="1536700"/>
            <a:ext cx="382588"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fld id="{48F3425E-81BF-404E-9B76-99717BC3B6B6}" type="datetime'''''''''''''''''''''''''-''''''''''''6%'''''''''''''''''">
              <a:rPr lang="en-US" sz="1200" b="1">
                <a:solidFill>
                  <a:schemeClr val="tx1"/>
                </a:solidFill>
              </a:rPr>
              <a:pPr/>
              <a:t>-6%</a:t>
            </a:fld>
            <a:endParaRPr lang="en-GB" sz="1200" b="1">
              <a:solidFill>
                <a:schemeClr val="tx1"/>
              </a:solidFill>
              <a:sym typeface="+mn-lt"/>
            </a:endParaRPr>
          </a:p>
        </p:txBody>
      </p:sp>
      <p:sp>
        <p:nvSpPr>
          <p:cNvPr id="60" name="Rectangle 59"/>
          <p:cNvSpPr/>
          <p:nvPr>
            <p:custDataLst>
              <p:tags r:id="rId29"/>
            </p:custDataLst>
          </p:nvPr>
        </p:nvSpPr>
        <p:spPr bwMode="auto">
          <a:xfrm>
            <a:off x="6845300" y="4894263"/>
            <a:ext cx="160338" cy="120650"/>
          </a:xfrm>
          <a:prstGeom prst="rect">
            <a:avLst/>
          </a:prstGeom>
          <a:solidFill>
            <a:srgbClr val="009999"/>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p:cNvSpPr/>
          <p:nvPr>
            <p:custDataLst>
              <p:tags r:id="rId30"/>
            </p:custDataLst>
          </p:nvPr>
        </p:nvSpPr>
        <p:spPr bwMode="auto">
          <a:xfrm>
            <a:off x="6845300" y="5268913"/>
            <a:ext cx="160338" cy="120650"/>
          </a:xfrm>
          <a:prstGeom prst="rect">
            <a:avLst/>
          </a:prstGeom>
          <a:solidFill>
            <a:srgbClr val="80CC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custDataLst>
              <p:tags r:id="rId31"/>
            </p:custDataLst>
          </p:nvPr>
        </p:nvSpPr>
        <p:spPr bwMode="auto">
          <a:xfrm>
            <a:off x="6845300" y="5081588"/>
            <a:ext cx="160338" cy="120650"/>
          </a:xfrm>
          <a:prstGeom prst="rect">
            <a:avLst/>
          </a:prstGeom>
          <a:solidFill>
            <a:srgbClr val="8099CC"/>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Rectangle 62"/>
          <p:cNvSpPr/>
          <p:nvPr>
            <p:custDataLst>
              <p:tags r:id="rId32"/>
            </p:custDataLst>
          </p:nvPr>
        </p:nvSpPr>
        <p:spPr bwMode="auto">
          <a:xfrm>
            <a:off x="7056438" y="5265738"/>
            <a:ext cx="13716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12F1BA42-FCC5-41A7-BB27-391C9EDB6459}" type="datetime'''201''''''8/''''''19 ''- Post''-''int''''e''rv''e''nt''io''n'">
              <a:rPr lang="en-US" sz="900">
                <a:solidFill>
                  <a:schemeClr val="tx1"/>
                </a:solidFill>
              </a:rPr>
              <a:pPr>
                <a:spcBef>
                  <a:spcPct val="0"/>
                </a:spcBef>
                <a:spcAft>
                  <a:spcPct val="0"/>
                </a:spcAft>
              </a:pPr>
              <a:t>2018/19 - Post-intervention</a:t>
            </a:fld>
            <a:endParaRPr lang="en-GB" sz="900" dirty="0">
              <a:solidFill>
                <a:schemeClr val="tx1"/>
              </a:solidFill>
              <a:latin typeface="Arial"/>
              <a:sym typeface="Arial"/>
            </a:endParaRPr>
          </a:p>
        </p:txBody>
      </p:sp>
      <p:sp>
        <p:nvSpPr>
          <p:cNvPr id="64" name="Rectangle 63"/>
          <p:cNvSpPr/>
          <p:nvPr>
            <p:custDataLst>
              <p:tags r:id="rId33"/>
            </p:custDataLst>
          </p:nvPr>
        </p:nvSpPr>
        <p:spPr bwMode="auto">
          <a:xfrm>
            <a:off x="7056438" y="5078413"/>
            <a:ext cx="10668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CF34589D-CB8A-483E-BD63-D8B4FCC096B1}" type="datetime'''20''18''''/''1''''9'' ''''''- Do n''''oth''''i''''n''''''g'">
              <a:rPr lang="en-US" sz="900">
                <a:solidFill>
                  <a:srgbClr val="000000"/>
                </a:solidFill>
              </a:rPr>
              <a:pPr>
                <a:spcBef>
                  <a:spcPct val="0"/>
                </a:spcBef>
                <a:spcAft>
                  <a:spcPct val="0"/>
                </a:spcAft>
              </a:pPr>
              <a:t>2018/19 - Do nothing</a:t>
            </a:fld>
            <a:endParaRPr lang="en-GB" sz="900" dirty="0">
              <a:solidFill>
                <a:srgbClr val="000000"/>
              </a:solidFill>
              <a:sym typeface="+mn-lt"/>
            </a:endParaRPr>
          </a:p>
        </p:txBody>
      </p:sp>
      <p:sp>
        <p:nvSpPr>
          <p:cNvPr id="65" name="Rectangle 64"/>
          <p:cNvSpPr/>
          <p:nvPr>
            <p:custDataLst>
              <p:tags r:id="rId34"/>
            </p:custDataLst>
          </p:nvPr>
        </p:nvSpPr>
        <p:spPr bwMode="auto">
          <a:xfrm>
            <a:off x="7056438" y="4891088"/>
            <a:ext cx="4127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045F099B-A0AF-4C4B-936E-EBA8C2292BBE}" type="datetime'''''''''201''''''''3''''''/''''''''''''''''1''''4'''''''">
              <a:rPr lang="en-US" sz="900">
                <a:solidFill>
                  <a:srgbClr val="000000"/>
                </a:solidFill>
              </a:rPr>
              <a:pPr>
                <a:spcBef>
                  <a:spcPct val="0"/>
                </a:spcBef>
                <a:spcAft>
                  <a:spcPct val="0"/>
                </a:spcAft>
              </a:pPr>
              <a:t>2013/14</a:t>
            </a:fld>
            <a:endParaRPr lang="en-GB" sz="900" dirty="0">
              <a:solidFill>
                <a:srgbClr val="000000"/>
              </a:solidFill>
              <a:sym typeface="+mn-lt"/>
            </a:endParaRPr>
          </a:p>
        </p:txBody>
      </p:sp>
    </p:spTree>
    <p:extLst>
      <p:ext uri="{BB962C8B-B14F-4D97-AF65-F5344CB8AC3E}">
        <p14:creationId xmlns:p14="http://schemas.microsoft.com/office/powerpoint/2010/main" val="344600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13880FF-B11A-4FA9-B5CC-7226C1B8517C}" type="slidenum">
              <a:rPr lang="en-US" smtClean="0">
                <a:solidFill>
                  <a:srgbClr val="72C7E7"/>
                </a:solidFill>
              </a:rPr>
              <a:pPr/>
              <a:t>38</a:t>
            </a:fld>
            <a:endParaRPr lang="en-US" dirty="0">
              <a:solidFill>
                <a:srgbClr val="72C7E7"/>
              </a:solidFill>
            </a:endParaRPr>
          </a:p>
        </p:txBody>
      </p:sp>
      <p:sp>
        <p:nvSpPr>
          <p:cNvPr id="3" name="Title 2"/>
          <p:cNvSpPr>
            <a:spLocks noGrp="1"/>
          </p:cNvSpPr>
          <p:nvPr>
            <p:ph type="ctrTitle"/>
          </p:nvPr>
        </p:nvSpPr>
        <p:spPr/>
        <p:txBody>
          <a:bodyPr/>
          <a:lstStyle/>
          <a:p>
            <a:r>
              <a:rPr lang="en-GB" dirty="0" smtClean="0"/>
              <a:t>Glossary</a:t>
            </a:r>
            <a:endParaRPr lang="en-GB" dirty="0"/>
          </a:p>
        </p:txBody>
      </p:sp>
    </p:spTree>
    <p:extLst>
      <p:ext uri="{BB962C8B-B14F-4D97-AF65-F5344CB8AC3E}">
        <p14:creationId xmlns:p14="http://schemas.microsoft.com/office/powerpoint/2010/main" val="2465412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33349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28935481"/>
              </p:ext>
            </p:extLst>
          </p:nvPr>
        </p:nvGraphicFramePr>
        <p:xfrm>
          <a:off x="358774" y="1220512"/>
          <a:ext cx="8335059" cy="5431536"/>
        </p:xfrm>
        <a:graphic>
          <a:graphicData uri="http://schemas.openxmlformats.org/drawingml/2006/table">
            <a:tbl>
              <a:tblPr firstRow="1" bandRow="1">
                <a:tableStyleId>{5C22544A-7EE6-4342-B048-85BDC9FD1C3A}</a:tableStyleId>
              </a:tblPr>
              <a:tblGrid>
                <a:gridCol w="983138"/>
                <a:gridCol w="7351921"/>
              </a:tblGrid>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ACS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Ambulatory Care Sensitive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4176">
                <a:tc>
                  <a:txBody>
                    <a:bodyPr/>
                    <a:lstStyle/>
                    <a:p>
                      <a:pPr marL="0" algn="l" defTabSz="914400" rtl="0" eaLnBrk="1" latinLnBrk="0" hangingPunct="1">
                        <a:lnSpc>
                          <a:spcPct val="115000"/>
                        </a:lnSpc>
                        <a:spcAft>
                          <a:spcPts val="1000"/>
                        </a:spcAft>
                      </a:pPr>
                      <a:r>
                        <a:rPr lang="en-GB" sz="1200" b="1" kern="1200" dirty="0" smtClean="0">
                          <a:solidFill>
                            <a:schemeClr val="accent1"/>
                          </a:solidFill>
                          <a:latin typeface="+mn-lt"/>
                          <a:ea typeface="+mn-ea"/>
                          <a:cs typeface="+mn-cs"/>
                        </a:rPr>
                        <a:t>BCF</a:t>
                      </a:r>
                      <a:endParaRPr lang="en-GB" sz="1200" b="1" kern="1200" dirty="0">
                        <a:solidFill>
                          <a:schemeClr val="accent1"/>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smtClean="0">
                          <a:solidFill>
                            <a:prstClr val="black"/>
                          </a:solidFill>
                          <a:latin typeface="+mn-lt"/>
                          <a:ea typeface="+mn-ea"/>
                          <a:cs typeface="+mn-cs"/>
                        </a:rPr>
                        <a:t>Better Care Fund</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CCG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Clinical Commissioning Group</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CHD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Coronary Heart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CKD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Kidney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COPD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Chronic Obstructive Pulmonary Disease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DSR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Directly Age-Standardized Rate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EAI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Early Adopter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EPaCCS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Electronic palliative care coordination systems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EQ5D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GB" sz="1200" b="0" kern="1200" dirty="0">
                          <a:solidFill>
                            <a:prstClr val="black"/>
                          </a:solidFill>
                          <a:latin typeface="+mn-lt"/>
                          <a:ea typeface="+mn-ea"/>
                          <a:cs typeface="+mn-cs"/>
                        </a:rPr>
                        <a:t>Standardized </a:t>
                      </a:r>
                      <a:r>
                        <a:rPr lang="en-GB" sz="1200" b="0" kern="1200" dirty="0" err="1">
                          <a:solidFill>
                            <a:prstClr val="black"/>
                          </a:solidFill>
                          <a:latin typeface="+mn-lt"/>
                          <a:ea typeface="+mn-ea"/>
                          <a:cs typeface="+mn-cs"/>
                        </a:rPr>
                        <a:t>EuroQol</a:t>
                      </a:r>
                      <a:r>
                        <a:rPr lang="en-GB" sz="1200" b="0" kern="1200" dirty="0">
                          <a:solidFill>
                            <a:prstClr val="black"/>
                          </a:solidFill>
                          <a:latin typeface="+mn-lt"/>
                          <a:ea typeface="+mn-ea"/>
                          <a:cs typeface="+mn-cs"/>
                        </a:rPr>
                        <a:t> score measuring of patient health-related quality of life across five dimensions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FY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Financial Year</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HF</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Heart Failure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HII</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High Impact Intervention</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LTC</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Long term condition, e.g</a:t>
                      </a:r>
                      <a:r>
                        <a:rPr lang="en-US" sz="1200" b="0" kern="1200" dirty="0" smtClean="0">
                          <a:solidFill>
                            <a:prstClr val="black"/>
                          </a:solidFill>
                          <a:latin typeface="+mn-lt"/>
                          <a:ea typeface="+mn-ea"/>
                          <a:cs typeface="+mn-cs"/>
                        </a:rPr>
                        <a:t>., </a:t>
                      </a:r>
                      <a:r>
                        <a:rPr lang="en-US" sz="1200" b="0" kern="1200" dirty="0">
                          <a:solidFill>
                            <a:prstClr val="black"/>
                          </a:solidFill>
                          <a:latin typeface="+mn-lt"/>
                          <a:ea typeface="+mn-ea"/>
                          <a:cs typeface="+mn-cs"/>
                        </a:rPr>
                        <a:t>asthma, diabetes</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NICE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National Institute of Clinical Excellence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PYLL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Potential Years of Life Lost</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QoL</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Quality of Life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0779">
                <a:tc>
                  <a:txBody>
                    <a:bodyPr/>
                    <a:lstStyle/>
                    <a:p>
                      <a:pPr marL="0" algn="l" defTabSz="914400" rtl="0" eaLnBrk="1" latinLnBrk="0" hangingPunct="1">
                        <a:lnSpc>
                          <a:spcPct val="115000"/>
                        </a:lnSpc>
                        <a:spcAft>
                          <a:spcPts val="1000"/>
                        </a:spcAft>
                      </a:pPr>
                      <a:r>
                        <a:rPr lang="en-GB" sz="1200" b="1" kern="1200" dirty="0">
                          <a:solidFill>
                            <a:schemeClr val="accent1"/>
                          </a:solidFill>
                          <a:latin typeface="+mn-lt"/>
                          <a:ea typeface="+mn-ea"/>
                          <a:cs typeface="+mn-cs"/>
                        </a:rPr>
                        <a:t>RAID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5000"/>
                        </a:lnSpc>
                        <a:spcAft>
                          <a:spcPts val="1000"/>
                        </a:spcAft>
                        <a:defRPr/>
                      </a:pPr>
                      <a:r>
                        <a:rPr lang="en-US" sz="1200" b="0" kern="1200" dirty="0">
                          <a:solidFill>
                            <a:prstClr val="black"/>
                          </a:solidFill>
                          <a:latin typeface="+mn-lt"/>
                          <a:ea typeface="+mn-ea"/>
                          <a:cs typeface="+mn-cs"/>
                        </a:rPr>
                        <a:t>Rapid Assessment Interface and Discharge (psychiatric liaison service)</a:t>
                      </a:r>
                      <a:endParaRPr lang="en-GB" sz="1200" b="0" kern="1200" dirty="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58774" y="518870"/>
            <a:ext cx="6780213" cy="406800"/>
          </a:xfrm>
        </p:spPr>
        <p:txBody>
          <a:bodyPr/>
          <a:lstStyle/>
          <a:p>
            <a:r>
              <a:rPr lang="en-GB" dirty="0" smtClean="0"/>
              <a:t>Glossary</a:t>
            </a:r>
            <a:endParaRPr lang="en-GB" dirty="0"/>
          </a:p>
        </p:txBody>
      </p:sp>
      <p:sp>
        <p:nvSpPr>
          <p:cNvPr id="3" name="Slide Number Placeholder 2"/>
          <p:cNvSpPr>
            <a:spLocks noGrp="1"/>
          </p:cNvSpPr>
          <p:nvPr>
            <p:ph type="sldNum" sz="quarter" idx="12"/>
          </p:nvPr>
        </p:nvSpPr>
        <p:spPr>
          <a:xfrm>
            <a:off x="354024" y="6592087"/>
            <a:ext cx="301175" cy="180000"/>
          </a:xfrm>
        </p:spPr>
        <p:txBody>
          <a:bodyPr/>
          <a:lstStyle/>
          <a:p>
            <a:fld id="{23134A5E-8B9A-4F1B-8A1C-D54727A06F98}" type="slidenum">
              <a:rPr lang="en-GB" noProof="0" smtClean="0"/>
              <a:pPr/>
              <a:t>39</a:t>
            </a:fld>
            <a:endParaRPr lang="en-GB" noProof="0" dirty="0"/>
          </a:p>
        </p:txBody>
      </p:sp>
    </p:spTree>
    <p:extLst>
      <p:ext uri="{BB962C8B-B14F-4D97-AF65-F5344CB8AC3E}">
        <p14:creationId xmlns:p14="http://schemas.microsoft.com/office/powerpoint/2010/main" val="273293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719582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4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1 | A call to action</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4</a:t>
            </a:fld>
            <a:endParaRPr lang="en-GB" noProof="0"/>
          </a:p>
        </p:txBody>
      </p:sp>
      <p:sp>
        <p:nvSpPr>
          <p:cNvPr id="24" name="TextBox 23"/>
          <p:cNvSpPr txBox="1"/>
          <p:nvPr/>
        </p:nvSpPr>
        <p:spPr>
          <a:xfrm>
            <a:off x="358775" y="1120462"/>
            <a:ext cx="8600221" cy="5463034"/>
          </a:xfrm>
          <a:prstGeom prst="rect">
            <a:avLst/>
          </a:prstGeom>
          <a:noFill/>
        </p:spPr>
        <p:txBody>
          <a:bodyPr wrap="square" lIns="0" tIns="0" rIns="0" bIns="0" rtlCol="0">
            <a:spAutoFit/>
          </a:bodyPr>
          <a:lstStyle/>
          <a:p>
            <a:pPr algn="just"/>
            <a:r>
              <a:rPr lang="en-GB" sz="1400" b="1" dirty="0" smtClean="0">
                <a:solidFill>
                  <a:schemeClr val="accent1"/>
                </a:solidFill>
                <a:latin typeface="Arial" pitchFamily="34" charset="0"/>
                <a:cs typeface="Arial" pitchFamily="34" charset="0"/>
              </a:rPr>
              <a:t>The objectives of a </a:t>
            </a:r>
            <a:r>
              <a:rPr lang="en-GB" sz="1400" b="1" dirty="0">
                <a:solidFill>
                  <a:schemeClr val="accent1"/>
                </a:solidFill>
                <a:latin typeface="Arial" pitchFamily="34" charset="0"/>
                <a:cs typeface="Arial" pitchFamily="34" charset="0"/>
              </a:rPr>
              <a:t>c</a:t>
            </a:r>
            <a:r>
              <a:rPr lang="en-GB" sz="1400" b="1" dirty="0" smtClean="0">
                <a:solidFill>
                  <a:schemeClr val="accent1"/>
                </a:solidFill>
                <a:latin typeface="Arial" pitchFamily="34" charset="0"/>
                <a:cs typeface="Arial" pitchFamily="34" charset="0"/>
              </a:rPr>
              <a:t>all to action</a:t>
            </a:r>
          </a:p>
          <a:p>
            <a:pPr marL="454025" lvl="1" indent="-366713" algn="just">
              <a:buClr>
                <a:schemeClr val="accent1"/>
              </a:buClr>
              <a:buFont typeface="Arial" pitchFamily="34" charset="0"/>
              <a:buChar char="•"/>
            </a:pPr>
            <a:r>
              <a:rPr lang="en-GB" sz="1200" dirty="0"/>
              <a:t>NHS England has set out a call to action to the public, patients, staff, and politicians to help the NHS meet </a:t>
            </a:r>
            <a:r>
              <a:rPr lang="en-GB" sz="1200" dirty="0" smtClean="0"/>
              <a:t>current </a:t>
            </a:r>
            <a:r>
              <a:rPr lang="en-GB" sz="1200" dirty="0"/>
              <a:t>quality challenges, future demand and tackle the funding gap through ‘honest and realistic’ </a:t>
            </a:r>
            <a:r>
              <a:rPr lang="en-GB" sz="1200" dirty="0" smtClean="0"/>
              <a:t>debate.</a:t>
            </a:r>
          </a:p>
          <a:p>
            <a:pPr marL="454025" lvl="1" indent="-366713" algn="just">
              <a:buClr>
                <a:schemeClr val="accent1"/>
              </a:buClr>
              <a:buFont typeface="Arial" pitchFamily="34" charset="0"/>
              <a:buChar char="•"/>
            </a:pPr>
            <a:r>
              <a:rPr lang="en-GB" sz="1200" dirty="0" smtClean="0">
                <a:latin typeface="Arial" pitchFamily="34" charset="0"/>
                <a:cs typeface="Arial" pitchFamily="34" charset="0"/>
              </a:rPr>
              <a:t>It sets out challenges facing the NHS and how we must change to overcome these challenges.</a:t>
            </a:r>
          </a:p>
          <a:p>
            <a:pPr algn="just">
              <a:buClr>
                <a:schemeClr val="accent1"/>
              </a:buClr>
            </a:pPr>
            <a:endParaRPr lang="en-GB" sz="1000" dirty="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The results of these call to action debates will be captured in five year strategic plans</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Health systems are asked to provide </a:t>
            </a:r>
            <a:r>
              <a:rPr lang="en-GB" sz="1200" dirty="0" smtClean="0"/>
              <a:t>locally </a:t>
            </a:r>
            <a:r>
              <a:rPr lang="en-GB" sz="1200" dirty="0"/>
              <a:t>owned, outcome focused, sustainable </a:t>
            </a:r>
            <a:r>
              <a:rPr lang="en-GB" sz="1200" dirty="0" smtClean="0"/>
              <a:t>plans, developed and co-signed in partnership with the wider health and social care economy that address the challenges identified in a call to action.</a:t>
            </a:r>
          </a:p>
          <a:p>
            <a:pPr marL="454025" indent="-366713" algn="just">
              <a:buClr>
                <a:schemeClr val="accent1"/>
              </a:buClr>
              <a:buFont typeface="Arial" pitchFamily="34" charset="0"/>
              <a:buChar char="•"/>
            </a:pPr>
            <a:r>
              <a:rPr lang="en-GB" sz="1200" dirty="0" smtClean="0">
                <a:latin typeface="Arial" pitchFamily="34" charset="0"/>
                <a:cs typeface="Arial" pitchFamily="34" charset="0"/>
              </a:rPr>
              <a:t>This is a five year strategic planning exercise, within which is a two year detailed operational plan.</a:t>
            </a:r>
          </a:p>
          <a:p>
            <a:pPr marL="285750" indent="-285750" algn="just">
              <a:buClr>
                <a:schemeClr val="accent1"/>
              </a:buClr>
              <a:buFont typeface="Arial" pitchFamily="34" charset="0"/>
              <a:buChar char="•"/>
            </a:pPr>
            <a:endParaRPr lang="en-GB" sz="700" dirty="0">
              <a:latin typeface="Arial" pitchFamily="34" charset="0"/>
              <a:cs typeface="Arial" pitchFamily="34" charset="0"/>
            </a:endParaRPr>
          </a:p>
          <a:p>
            <a:pPr algn="just">
              <a:buClr>
                <a:schemeClr val="accent1"/>
              </a:buClr>
            </a:pPr>
            <a:endParaRPr lang="en-GB" sz="500" dirty="0" smtClean="0">
              <a:latin typeface="Arial" pitchFamily="34" charset="0"/>
              <a:cs typeface="Arial" pitchFamily="34" charset="0"/>
            </a:endParaRPr>
          </a:p>
          <a:p>
            <a:pPr algn="just">
              <a:buClr>
                <a:schemeClr val="accent1"/>
              </a:buClr>
            </a:pPr>
            <a:r>
              <a:rPr lang="en-GB" sz="1400" b="1" dirty="0" smtClean="0">
                <a:solidFill>
                  <a:schemeClr val="accent1"/>
                </a:solidFill>
                <a:latin typeface="Arial" pitchFamily="34" charset="0"/>
                <a:cs typeface="Arial" pitchFamily="34" charset="0"/>
              </a:rPr>
              <a:t>What is Any town?</a:t>
            </a:r>
          </a:p>
          <a:p>
            <a:pPr marL="450850" indent="-450850" algn="just">
              <a:buClr>
                <a:schemeClr val="accent1"/>
              </a:buClr>
              <a:buFont typeface="Arial" panose="020B0604020202020204" pitchFamily="34" charset="0"/>
              <a:buChar char="•"/>
            </a:pPr>
            <a:r>
              <a:rPr lang="en-GB" sz="1200" dirty="0" smtClean="0"/>
              <a:t>Any town </a:t>
            </a:r>
            <a:r>
              <a:rPr lang="en-GB" sz="1200" dirty="0"/>
              <a:t>health system is an additional resource planners can refer to when developing their local strategic plans with the support and input from local communities.  It is called </a:t>
            </a:r>
            <a:r>
              <a:rPr lang="en-GB" sz="1200" dirty="0" smtClean="0"/>
              <a:t>Any town </a:t>
            </a:r>
            <a:r>
              <a:rPr lang="en-GB" sz="1200" dirty="0"/>
              <a:t>as the data is </a:t>
            </a:r>
            <a:r>
              <a:rPr lang="en-GB" sz="1200" dirty="0" smtClean="0"/>
              <a:t>of interest to </a:t>
            </a:r>
            <a:r>
              <a:rPr lang="en-GB" sz="1200" dirty="0"/>
              <a:t>all health economies</a:t>
            </a:r>
            <a:r>
              <a:rPr lang="en-GB" sz="1200" dirty="0" smtClean="0"/>
              <a:t>.  It contains:</a:t>
            </a:r>
            <a:endParaRPr lang="en-GB" sz="1200" dirty="0"/>
          </a:p>
          <a:p>
            <a:pPr marL="171450" indent="-171450" algn="just">
              <a:buFont typeface="Arial" panose="020B0604020202020204" pitchFamily="34" charset="0"/>
              <a:buChar char="•"/>
            </a:pPr>
            <a:endParaRPr lang="en-GB" sz="1200"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1000" b="1" dirty="0">
              <a:solidFill>
                <a:schemeClr val="accent1"/>
              </a:solidFill>
              <a:latin typeface="Arial" pitchFamily="34" charset="0"/>
              <a:cs typeface="Arial" pitchFamily="34" charset="0"/>
            </a:endParaRPr>
          </a:p>
          <a:p>
            <a:pPr algn="just"/>
            <a:endParaRPr lang="en-GB" sz="12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What it isn’t</a:t>
            </a:r>
            <a:endParaRPr lang="en-GB" sz="1400" b="1" dirty="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endParaRPr lang="en-GB" sz="700" b="1" dirty="0" smtClean="0">
              <a:solidFill>
                <a:schemeClr val="accent1"/>
              </a:solidFill>
              <a:latin typeface="Arial" pitchFamily="34" charset="0"/>
              <a:cs typeface="Arial" pitchFamily="34" charset="0"/>
            </a:endParaRPr>
          </a:p>
          <a:p>
            <a:pPr algn="just"/>
            <a:r>
              <a:rPr lang="en-GB" sz="1400" b="1" dirty="0" smtClean="0">
                <a:solidFill>
                  <a:schemeClr val="accent1"/>
                </a:solidFill>
                <a:latin typeface="Arial" pitchFamily="34" charset="0"/>
                <a:cs typeface="Arial" pitchFamily="34" charset="0"/>
              </a:rPr>
              <a:t>Additional interventions</a:t>
            </a:r>
            <a:endParaRPr lang="en-GB" sz="1400" b="1" dirty="0">
              <a:solidFill>
                <a:schemeClr val="accent1"/>
              </a:solidFill>
              <a:latin typeface="Arial" pitchFamily="34" charset="0"/>
              <a:cs typeface="Arial" pitchFamily="34" charset="0"/>
            </a:endParaRPr>
          </a:p>
          <a:p>
            <a:pPr marL="450850" indent="-355600">
              <a:buClr>
                <a:schemeClr val="accent1"/>
              </a:buClr>
              <a:buFont typeface="Arial" panose="020B0604020202020204" pitchFamily="34" charset="0"/>
              <a:buChar char="•"/>
            </a:pPr>
            <a:r>
              <a:rPr lang="en-GB" sz="1200" dirty="0">
                <a:latin typeface="Arial" pitchFamily="34" charset="0"/>
                <a:cs typeface="Arial" pitchFamily="34" charset="0"/>
              </a:rPr>
              <a:t>In addition to the interventions included in Any town we have also found further interventions that we were unable to model at this stage but may provide additional resource for planners. These additional interventions are shared in the report and further information guide but the results shared should not be viewed as robust as the modelled interventions.  Some of the interventions have been provided by Public Health England and we are grateful for their contribution.</a:t>
            </a:r>
          </a:p>
        </p:txBody>
      </p:sp>
      <p:sp>
        <p:nvSpPr>
          <p:cNvPr id="18" name="Rectangle 17"/>
          <p:cNvSpPr/>
          <p:nvPr/>
        </p:nvSpPr>
        <p:spPr>
          <a:xfrm>
            <a:off x="1050990" y="3719808"/>
            <a:ext cx="8203175" cy="474638"/>
          </a:xfrm>
          <a:prstGeom prst="rect">
            <a:avLst/>
          </a:prstGeom>
        </p:spPr>
        <p:txBody>
          <a:bodyPr wrap="square" lIns="104287" tIns="52144" rIns="104287" bIns="52144">
            <a:spAutoFit/>
          </a:bodyPr>
          <a:lstStyle/>
          <a:p>
            <a:pPr defTabSz="1042872"/>
            <a:r>
              <a:rPr lang="en-GB" sz="1200" dirty="0" smtClean="0">
                <a:solidFill>
                  <a:prstClr val="black"/>
                </a:solidFill>
              </a:rPr>
              <a:t>A set of evidence-based interventions that could be applied in a local health economy, some of which will also support BCF planning;</a:t>
            </a:r>
          </a:p>
        </p:txBody>
      </p:sp>
      <p:sp>
        <p:nvSpPr>
          <p:cNvPr id="21" name="Rectangle 20"/>
          <p:cNvSpPr/>
          <p:nvPr/>
        </p:nvSpPr>
        <p:spPr>
          <a:xfrm>
            <a:off x="720568" y="3737478"/>
            <a:ext cx="325730" cy="206001"/>
          </a:xfrm>
          <a:prstGeom prst="rect">
            <a:avLst/>
          </a:prstGeom>
        </p:spPr>
        <p:txBody>
          <a:bodyPr wrap="none">
            <a:spAutoFit/>
          </a:bodyPr>
          <a:lstStyle/>
          <a:p>
            <a:r>
              <a:rPr lang="en-GB" sz="1100" dirty="0">
                <a:solidFill>
                  <a:srgbClr val="00B050"/>
                </a:solidFill>
              </a:rPr>
              <a:t>✓</a:t>
            </a:r>
          </a:p>
        </p:txBody>
      </p:sp>
      <p:sp>
        <p:nvSpPr>
          <p:cNvPr id="22" name="Rectangle 21"/>
          <p:cNvSpPr/>
          <p:nvPr/>
        </p:nvSpPr>
        <p:spPr>
          <a:xfrm>
            <a:off x="1067205" y="4071160"/>
            <a:ext cx="8173311" cy="474638"/>
          </a:xfrm>
          <a:prstGeom prst="rect">
            <a:avLst/>
          </a:prstGeom>
        </p:spPr>
        <p:txBody>
          <a:bodyPr wrap="square" lIns="104287" tIns="52144" rIns="104287" bIns="52144">
            <a:spAutoFit/>
          </a:bodyPr>
          <a:lstStyle/>
          <a:p>
            <a:pPr defTabSz="1042872"/>
            <a:r>
              <a:rPr lang="en-GB" sz="1200" dirty="0" smtClean="0">
                <a:solidFill>
                  <a:prstClr val="black"/>
                </a:solidFill>
              </a:rPr>
              <a:t>A calculation of how quality and finance could be affected through the impact of the interventions, using the seven outcome ambition metrics as our marker for quality.</a:t>
            </a:r>
          </a:p>
        </p:txBody>
      </p:sp>
      <p:sp>
        <p:nvSpPr>
          <p:cNvPr id="23" name="Rectangle 22"/>
          <p:cNvSpPr/>
          <p:nvPr/>
        </p:nvSpPr>
        <p:spPr>
          <a:xfrm>
            <a:off x="727828" y="4079799"/>
            <a:ext cx="325730" cy="206001"/>
          </a:xfrm>
          <a:prstGeom prst="rect">
            <a:avLst/>
          </a:prstGeom>
        </p:spPr>
        <p:txBody>
          <a:bodyPr wrap="none">
            <a:spAutoFit/>
          </a:bodyPr>
          <a:lstStyle/>
          <a:p>
            <a:r>
              <a:rPr lang="en-GB" sz="1100" dirty="0">
                <a:solidFill>
                  <a:srgbClr val="00B050"/>
                </a:solidFill>
              </a:rPr>
              <a:t>✓</a:t>
            </a:r>
          </a:p>
        </p:txBody>
      </p:sp>
      <p:sp>
        <p:nvSpPr>
          <p:cNvPr id="25" name="Rectangle 24"/>
          <p:cNvSpPr/>
          <p:nvPr/>
        </p:nvSpPr>
        <p:spPr>
          <a:xfrm>
            <a:off x="699974" y="4734138"/>
            <a:ext cx="364202" cy="307777"/>
          </a:xfrm>
          <a:prstGeom prst="rect">
            <a:avLst/>
          </a:prstGeom>
        </p:spPr>
        <p:txBody>
          <a:bodyPr wrap="none">
            <a:spAutoFit/>
          </a:bodyPr>
          <a:lstStyle/>
          <a:p>
            <a:r>
              <a:rPr lang="en-GB" sz="1400" dirty="0">
                <a:solidFill>
                  <a:srgbClr val="C00000"/>
                </a:solidFill>
              </a:rPr>
              <a:t>✗</a:t>
            </a:r>
          </a:p>
        </p:txBody>
      </p:sp>
      <p:sp>
        <p:nvSpPr>
          <p:cNvPr id="27" name="Rectangle 26"/>
          <p:cNvSpPr/>
          <p:nvPr/>
        </p:nvSpPr>
        <p:spPr>
          <a:xfrm>
            <a:off x="1067205" y="4738295"/>
            <a:ext cx="5189696" cy="289972"/>
          </a:xfrm>
          <a:prstGeom prst="rect">
            <a:avLst/>
          </a:prstGeom>
        </p:spPr>
        <p:txBody>
          <a:bodyPr wrap="square" lIns="104287" tIns="52144" rIns="104287" bIns="52144">
            <a:spAutoFit/>
          </a:bodyPr>
          <a:lstStyle/>
          <a:p>
            <a:pPr defTabSz="1042872"/>
            <a:r>
              <a:rPr lang="en-GB" sz="1200" dirty="0" smtClean="0">
                <a:solidFill>
                  <a:prstClr val="black"/>
                </a:solidFill>
              </a:rPr>
              <a:t>A collectively exhaustive list of interventions that fill the financial gap;</a:t>
            </a:r>
          </a:p>
        </p:txBody>
      </p:sp>
      <p:sp>
        <p:nvSpPr>
          <p:cNvPr id="28" name="Rectangle 27"/>
          <p:cNvSpPr/>
          <p:nvPr/>
        </p:nvSpPr>
        <p:spPr>
          <a:xfrm>
            <a:off x="1067205" y="4948978"/>
            <a:ext cx="3770400" cy="289972"/>
          </a:xfrm>
          <a:prstGeom prst="rect">
            <a:avLst/>
          </a:prstGeom>
        </p:spPr>
        <p:txBody>
          <a:bodyPr wrap="square" lIns="104287" tIns="52144" rIns="104287" bIns="52144">
            <a:spAutoFit/>
          </a:bodyPr>
          <a:lstStyle/>
          <a:p>
            <a:pPr defTabSz="1042872"/>
            <a:r>
              <a:rPr lang="en-GB" sz="1200" dirty="0" smtClean="0">
                <a:solidFill>
                  <a:prstClr val="black"/>
                </a:solidFill>
              </a:rPr>
              <a:t>A provider-side reconfiguration tool;</a:t>
            </a:r>
          </a:p>
        </p:txBody>
      </p:sp>
      <p:sp>
        <p:nvSpPr>
          <p:cNvPr id="29" name="Rectangle 28"/>
          <p:cNvSpPr/>
          <p:nvPr/>
        </p:nvSpPr>
        <p:spPr>
          <a:xfrm>
            <a:off x="699975" y="4940076"/>
            <a:ext cx="364202" cy="307777"/>
          </a:xfrm>
          <a:prstGeom prst="rect">
            <a:avLst/>
          </a:prstGeom>
        </p:spPr>
        <p:txBody>
          <a:bodyPr wrap="none">
            <a:spAutoFit/>
          </a:bodyPr>
          <a:lstStyle/>
          <a:p>
            <a:r>
              <a:rPr lang="en-GB" sz="1400" dirty="0">
                <a:solidFill>
                  <a:srgbClr val="C00000"/>
                </a:solidFill>
              </a:rPr>
              <a:t>✗</a:t>
            </a:r>
          </a:p>
        </p:txBody>
      </p:sp>
      <p:sp>
        <p:nvSpPr>
          <p:cNvPr id="16" name="Rectangle 15"/>
          <p:cNvSpPr/>
          <p:nvPr/>
        </p:nvSpPr>
        <p:spPr>
          <a:xfrm>
            <a:off x="702247" y="5133420"/>
            <a:ext cx="364202" cy="307777"/>
          </a:xfrm>
          <a:prstGeom prst="rect">
            <a:avLst/>
          </a:prstGeom>
        </p:spPr>
        <p:txBody>
          <a:bodyPr wrap="none">
            <a:spAutoFit/>
          </a:bodyPr>
          <a:lstStyle/>
          <a:p>
            <a:r>
              <a:rPr lang="en-GB" sz="1400" dirty="0">
                <a:solidFill>
                  <a:srgbClr val="C00000"/>
                </a:solidFill>
              </a:rPr>
              <a:t>✗</a:t>
            </a:r>
          </a:p>
        </p:txBody>
      </p:sp>
      <p:sp>
        <p:nvSpPr>
          <p:cNvPr id="17" name="Rectangle 16"/>
          <p:cNvSpPr/>
          <p:nvPr/>
        </p:nvSpPr>
        <p:spPr>
          <a:xfrm>
            <a:off x="1069477" y="5142322"/>
            <a:ext cx="4375980" cy="289972"/>
          </a:xfrm>
          <a:prstGeom prst="rect">
            <a:avLst/>
          </a:prstGeom>
        </p:spPr>
        <p:txBody>
          <a:bodyPr wrap="square" lIns="104287" tIns="52144" rIns="104287" bIns="52144">
            <a:spAutoFit/>
          </a:bodyPr>
          <a:lstStyle/>
          <a:p>
            <a:pPr defTabSz="1042872"/>
            <a:r>
              <a:rPr lang="en-GB" sz="1200" dirty="0" smtClean="0">
                <a:solidFill>
                  <a:prstClr val="black"/>
                </a:solidFill>
              </a:rPr>
              <a:t>A mandate to include these interventions in all strategic plans.</a:t>
            </a:r>
          </a:p>
        </p:txBody>
      </p:sp>
    </p:spTree>
    <p:extLst>
      <p:ext uri="{BB962C8B-B14F-4D97-AF65-F5344CB8AC3E}">
        <p14:creationId xmlns:p14="http://schemas.microsoft.com/office/powerpoint/2010/main" val="370135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report works on several assumptions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5</a:t>
            </a:fld>
            <a:endParaRPr lang="en-GB">
              <a:solidFill>
                <a:prstClr val="black"/>
              </a:solidFill>
            </a:endParaRPr>
          </a:p>
        </p:txBody>
      </p:sp>
      <p:sp>
        <p:nvSpPr>
          <p:cNvPr id="4" name="Text Placeholder 3"/>
          <p:cNvSpPr>
            <a:spLocks noGrp="1"/>
          </p:cNvSpPr>
          <p:nvPr>
            <p:ph type="body" sz="quarter" idx="13"/>
          </p:nvPr>
        </p:nvSpPr>
        <p:spPr>
          <a:xfrm>
            <a:off x="358774" y="1243308"/>
            <a:ext cx="8499600" cy="5457521"/>
          </a:xfrm>
        </p:spPr>
        <p:txBody>
          <a:bodyPr/>
          <a:lstStyle/>
          <a:p>
            <a:pPr marL="171450" indent="-171450">
              <a:buFont typeface="Arial" panose="020B0604020202020204" pitchFamily="34" charset="0"/>
              <a:buChar char="•"/>
            </a:pPr>
            <a:r>
              <a:rPr lang="en-GB" sz="1400" b="0" dirty="0"/>
              <a:t>To make projections over a five year period, the workings make various assumptions that support the estimates. </a:t>
            </a:r>
            <a:br>
              <a:rPr lang="en-GB" sz="1400" b="0" dirty="0"/>
            </a:br>
            <a:endParaRPr lang="en-GB" sz="1400" b="0" dirty="0"/>
          </a:p>
          <a:p>
            <a:pPr marL="171450" indent="-171450">
              <a:buFont typeface="Arial" panose="020B0604020202020204" pitchFamily="34" charset="0"/>
              <a:buChar char="•"/>
            </a:pPr>
            <a:r>
              <a:rPr lang="en-GB" sz="1400" b="0" dirty="0"/>
              <a:t>These assumptions over inflation, productivity and demand will be subject to change over the time period and therefore the results are dependent upon the information available at the time of publication.</a:t>
            </a:r>
            <a:br>
              <a:rPr lang="en-GB" sz="1400" b="0" dirty="0"/>
            </a:br>
            <a:endParaRPr lang="en-GB" sz="1400" b="0" dirty="0"/>
          </a:p>
          <a:p>
            <a:pPr marL="171450" indent="-171450">
              <a:lnSpc>
                <a:spcPts val="1300"/>
              </a:lnSpc>
              <a:buFont typeface="Arial" panose="020B0604020202020204" pitchFamily="34" charset="0"/>
              <a:buChar char="•"/>
            </a:pPr>
            <a:r>
              <a:rPr lang="en-GB" sz="1400" b="0" dirty="0"/>
              <a:t>In addition to these assumptions, we recognise that not all health economies are the same: </a:t>
            </a:r>
          </a:p>
          <a:p>
            <a:pPr marL="603450" lvl="1" indent="-171450">
              <a:lnSpc>
                <a:spcPts val="1300"/>
              </a:lnSpc>
            </a:pPr>
            <a:r>
              <a:rPr lang="en-GB" sz="1400" dirty="0"/>
              <a:t>Their demographic make-up and the prevalence of conditions among the population will vary considerably; and</a:t>
            </a:r>
          </a:p>
          <a:p>
            <a:pPr marL="603450" lvl="1" indent="-171450">
              <a:lnSpc>
                <a:spcPts val="1300"/>
              </a:lnSpc>
            </a:pPr>
            <a:r>
              <a:rPr lang="en-GB" sz="1400" dirty="0"/>
              <a:t>Some health economies may already have begun implementing some of the initiatives we have discussed.</a:t>
            </a:r>
            <a:br>
              <a:rPr lang="en-GB" sz="1400" dirty="0"/>
            </a:br>
            <a:endParaRPr lang="en-GB" sz="1400" dirty="0"/>
          </a:p>
          <a:p>
            <a:pPr marL="171450" indent="-171450">
              <a:buFont typeface="Arial" panose="020B0604020202020204" pitchFamily="34" charset="0"/>
              <a:buChar char="•"/>
            </a:pPr>
            <a:r>
              <a:rPr lang="en-GB" sz="1400" b="0" dirty="0"/>
              <a:t>Furthermore, we recognise that implementing each of these interventions could pose a significant challenge. </a:t>
            </a:r>
            <a:r>
              <a:rPr lang="en-GB" sz="1400" b="0" dirty="0" smtClean="0"/>
              <a:t>For all interventions included in the detailed model, the </a:t>
            </a:r>
            <a:r>
              <a:rPr lang="en-GB" sz="1400" b="0" dirty="0"/>
              <a:t>impact will be shown net of investment costs required for implementation, although it is noted this is often challenging to estimate from the literature</a:t>
            </a:r>
            <a:r>
              <a:rPr lang="en-GB" sz="1400" b="0" dirty="0" smtClean="0"/>
              <a:t>.</a:t>
            </a:r>
            <a:endParaRPr lang="en-GB" sz="1400" b="0" dirty="0" smtClean="0">
              <a:solidFill>
                <a:srgbClr val="FF0000"/>
              </a:solidFill>
            </a:endParaRPr>
          </a:p>
          <a:p>
            <a:endParaRPr lang="en-GB" sz="1400" b="0" dirty="0">
              <a:solidFill>
                <a:srgbClr val="FF0000"/>
              </a:solidFill>
            </a:endParaRPr>
          </a:p>
          <a:p>
            <a:pPr marL="171450" indent="-171450">
              <a:lnSpc>
                <a:spcPts val="900"/>
              </a:lnSpc>
              <a:buFont typeface="Arial" panose="020B0604020202020204" pitchFamily="34" charset="0"/>
              <a:buChar char="•"/>
            </a:pPr>
            <a:r>
              <a:rPr lang="en-GB" sz="1400" b="0" dirty="0"/>
              <a:t>The actual impact </a:t>
            </a:r>
            <a:r>
              <a:rPr lang="en-GB" sz="1400" b="0" dirty="0" smtClean="0"/>
              <a:t>in </a:t>
            </a:r>
            <a:r>
              <a:rPr lang="en-GB" sz="1400" b="0" dirty="0"/>
              <a:t>any local health economy will depend on:</a:t>
            </a:r>
          </a:p>
          <a:p>
            <a:pPr marL="603450" lvl="1" indent="-171450">
              <a:lnSpc>
                <a:spcPts val="900"/>
              </a:lnSpc>
            </a:pPr>
            <a:r>
              <a:rPr lang="en-GB" sz="1400" dirty="0"/>
              <a:t>Their starting position in relation to the interventions </a:t>
            </a:r>
            <a:r>
              <a:rPr lang="en-GB" sz="1400" dirty="0" smtClean="0"/>
              <a:t>described;</a:t>
            </a:r>
            <a:endParaRPr lang="en-GB" sz="1400" dirty="0"/>
          </a:p>
          <a:p>
            <a:pPr marL="603450" lvl="1" indent="-171450">
              <a:lnSpc>
                <a:spcPts val="900"/>
              </a:lnSpc>
            </a:pPr>
            <a:r>
              <a:rPr lang="en-GB" sz="1400" dirty="0"/>
              <a:t>How the interventions are implemented locally; and</a:t>
            </a:r>
          </a:p>
          <a:p>
            <a:pPr marL="603450" lvl="1" indent="-171450">
              <a:lnSpc>
                <a:spcPts val="900"/>
              </a:lnSpc>
            </a:pPr>
            <a:r>
              <a:rPr lang="en-GB" sz="1400" dirty="0"/>
              <a:t>Other / existing interventions being implemented at the same time.</a:t>
            </a:r>
          </a:p>
          <a:p>
            <a:pPr marL="171450" indent="-171450">
              <a:lnSpc>
                <a:spcPts val="900"/>
              </a:lnSpc>
            </a:pPr>
            <a:r>
              <a:rPr lang="en-GB" sz="200" dirty="0" smtClean="0"/>
              <a:t>T</a:t>
            </a:r>
          </a:p>
          <a:p>
            <a:pPr marL="171450" indent="-171450"/>
            <a:r>
              <a:rPr lang="en-GB" sz="1400" dirty="0"/>
              <a:t>W</a:t>
            </a:r>
            <a:r>
              <a:rPr lang="en-GB" sz="1400" dirty="0" smtClean="0"/>
              <a:t>e recommend all health systems use the data provided in the reports with these caveats in mind and that appropriate local validation is undertaken prior to implementation decisions being made.</a:t>
            </a:r>
            <a:endParaRPr lang="en-GB" sz="2600" b="0" dirty="0"/>
          </a:p>
        </p:txBody>
      </p:sp>
    </p:spTree>
    <p:extLst>
      <p:ext uri="{BB962C8B-B14F-4D97-AF65-F5344CB8AC3E}">
        <p14:creationId xmlns:p14="http://schemas.microsoft.com/office/powerpoint/2010/main" val="192986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Any town health system interventions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6</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64410267"/>
              </p:ext>
            </p:extLst>
          </p:nvPr>
        </p:nvGraphicFramePr>
        <p:xfrm>
          <a:off x="323528" y="1142216"/>
          <a:ext cx="8496944" cy="3685064"/>
        </p:xfrm>
        <a:graphic>
          <a:graphicData uri="http://schemas.openxmlformats.org/drawingml/2006/table">
            <a:tbl>
              <a:tblPr firstRow="1" bandRow="1">
                <a:tableStyleId>{5C22544A-7EE6-4342-B048-85BDC9FD1C3A}</a:tableStyleId>
              </a:tblPr>
              <a:tblGrid>
                <a:gridCol w="4115737"/>
                <a:gridCol w="208280"/>
                <a:gridCol w="208280"/>
                <a:gridCol w="3964647"/>
              </a:tblGrid>
              <a:tr h="354320">
                <a:tc>
                  <a:txBody>
                    <a:bodyPr/>
                    <a:lstStyle/>
                    <a:p>
                      <a:pPr algn="l">
                        <a:buClr>
                          <a:schemeClr val="accent1"/>
                        </a:buClr>
                      </a:pPr>
                      <a:r>
                        <a:rPr lang="en-GB" sz="2000" dirty="0" smtClean="0">
                          <a:solidFill>
                            <a:schemeClr val="accent1"/>
                          </a:solidFill>
                        </a:rPr>
                        <a:t>High i</a:t>
                      </a:r>
                      <a:r>
                        <a:rPr lang="en-GB" sz="2000" baseline="0" dirty="0" smtClean="0">
                          <a:solidFill>
                            <a:schemeClr val="accent1"/>
                          </a:solidFill>
                        </a:rPr>
                        <a:t>mpact interventions</a:t>
                      </a:r>
                      <a:endParaRPr lang="en-GB" sz="2000" dirty="0">
                        <a:solidFill>
                          <a:schemeClr val="accent1"/>
                        </a:solidFill>
                      </a:endParaRPr>
                    </a:p>
                  </a:txBody>
                  <a:tcPr marL="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
                          <a:schemeClr val="accent1"/>
                        </a:buClr>
                      </a:pPr>
                      <a:endParaRPr lang="en-GB" sz="20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
                          <a:schemeClr val="accent1"/>
                        </a:buClr>
                      </a:pPr>
                      <a:endParaRPr lang="en-GB" sz="20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Clr>
                          <a:schemeClr val="accent1"/>
                        </a:buClr>
                      </a:pPr>
                      <a:r>
                        <a:rPr lang="en-GB" sz="2000" dirty="0" smtClean="0">
                          <a:solidFill>
                            <a:schemeClr val="accent1"/>
                          </a:solidFill>
                        </a:rPr>
                        <a:t>Early adopter interventions</a:t>
                      </a:r>
                      <a:endParaRPr lang="en-GB" sz="2000" dirty="0">
                        <a:solidFill>
                          <a:schemeClr val="accent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A set of evidence-based interventions that could be applied in a local health economy.</a:t>
                      </a:r>
                    </a:p>
                    <a:p>
                      <a:pPr marL="177800" indent="-177800" defTabSz="1042872">
                        <a:spcAft>
                          <a:spcPts val="600"/>
                        </a:spcAft>
                        <a:buClr>
                          <a:schemeClr val="accent1"/>
                        </a:buClr>
                        <a:buFont typeface="Arial" panose="020B0604020202020204" pitchFamily="34" charset="0"/>
                        <a:buChar char="•"/>
                      </a:pPr>
                      <a:r>
                        <a:rPr lang="en-GB" sz="1400" dirty="0" smtClean="0">
                          <a:solidFill>
                            <a:prstClr val="black"/>
                          </a:solidFill>
                        </a:rPr>
                        <a:t>Selected for their high impact and robust evidence of real-world impacts delivered.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1" indent="-177800">
                        <a:spcAft>
                          <a:spcPts val="600"/>
                        </a:spcAft>
                        <a:buClr>
                          <a:schemeClr val="accent1"/>
                        </a:buClr>
                        <a:buFont typeface="Arial" panose="020B0604020202020204" pitchFamily="34" charset="0"/>
                        <a:buChar char="•"/>
                      </a:pPr>
                      <a:r>
                        <a:rPr lang="en-GB" sz="1400" dirty="0" smtClean="0">
                          <a:solidFill>
                            <a:schemeClr val="tx1"/>
                          </a:solidFill>
                        </a:rPr>
                        <a:t>Promising ideas which may offer commissioners further benefits.</a:t>
                      </a:r>
                    </a:p>
                    <a:p>
                      <a:pPr marL="177800" lvl="1" indent="-177800">
                        <a:spcAft>
                          <a:spcPts val="600"/>
                        </a:spcAft>
                        <a:buClr>
                          <a:schemeClr val="accent1"/>
                        </a:buClr>
                        <a:buFont typeface="Arial" panose="020B0604020202020204" pitchFamily="34" charset="0"/>
                        <a:buChar char="•"/>
                      </a:pPr>
                      <a:r>
                        <a:rPr lang="en-GB" sz="1400" baseline="0" dirty="0" smtClean="0">
                          <a:solidFill>
                            <a:schemeClr val="tx1"/>
                          </a:solidFill>
                        </a:rPr>
                        <a:t>They have not yet been widely adopted or fully impact assessed.</a:t>
                      </a:r>
                      <a:endParaRPr lang="en-GB" sz="140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Clr>
                          <a:schemeClr val="accent1"/>
                        </a:buClr>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indent="-342900">
                        <a:spcAft>
                          <a:spcPts val="600"/>
                        </a:spcAft>
                        <a:buClr>
                          <a:schemeClr val="accent1"/>
                        </a:buClr>
                        <a:buFont typeface="+mj-lt"/>
                        <a:buAutoNum type="arabicPeriod"/>
                      </a:pPr>
                      <a:r>
                        <a:rPr lang="en-GB" sz="1400" dirty="0" smtClean="0">
                          <a:solidFill>
                            <a:schemeClr val="tx1"/>
                          </a:solidFill>
                        </a:rPr>
                        <a:t>Fully impact</a:t>
                      </a:r>
                      <a:r>
                        <a:rPr lang="en-GB" sz="1400" baseline="0" dirty="0" smtClean="0">
                          <a:solidFill>
                            <a:schemeClr val="tx1"/>
                          </a:solidFill>
                        </a:rPr>
                        <a:t> assessed </a:t>
                      </a:r>
                      <a:r>
                        <a:rPr lang="en-GB" sz="1400" dirty="0" smtClean="0">
                          <a:solidFill>
                            <a:schemeClr val="tx1"/>
                          </a:solidFill>
                        </a:rPr>
                        <a:t>for</a:t>
                      </a:r>
                      <a:r>
                        <a:rPr lang="en-GB" sz="1400" baseline="0" dirty="0" smtClean="0">
                          <a:solidFill>
                            <a:schemeClr val="tx1"/>
                          </a:solidFill>
                        </a:rPr>
                        <a:t> financial and quality impact.</a:t>
                      </a:r>
                    </a:p>
                    <a:p>
                      <a:pPr marL="342900" indent="-342900">
                        <a:spcAft>
                          <a:spcPts val="600"/>
                        </a:spcAft>
                        <a:buClr>
                          <a:schemeClr val="accent1"/>
                        </a:buClr>
                        <a:buFont typeface="+mj-lt"/>
                        <a:buAutoNum type="arabicPeriod"/>
                      </a:pPr>
                      <a:r>
                        <a:rPr lang="en-GB" sz="1400" baseline="0" dirty="0" smtClean="0">
                          <a:solidFill>
                            <a:schemeClr val="tx1"/>
                          </a:solidFill>
                        </a:rPr>
                        <a:t>Contribute to the financial and quality challenges articulated in this report.</a:t>
                      </a:r>
                    </a:p>
                    <a:p>
                      <a:pPr marL="342900" indent="-342900">
                        <a:spcAft>
                          <a:spcPts val="600"/>
                        </a:spcAft>
                        <a:buClr>
                          <a:schemeClr val="accent1"/>
                        </a:buClr>
                        <a:buFont typeface="+mj-lt"/>
                        <a:buAutoNum type="arabicPeriod"/>
                      </a:pPr>
                      <a:r>
                        <a:rPr lang="en-GB" sz="1400" baseline="0" dirty="0" smtClean="0">
                          <a:solidFill>
                            <a:schemeClr val="tx1"/>
                          </a:solidFill>
                        </a:rPr>
                        <a:t>Have a clear narrative to guide implementation.</a:t>
                      </a:r>
                    </a:p>
                    <a:p>
                      <a:pPr marL="342900" indent="-342900">
                        <a:spcAft>
                          <a:spcPts val="600"/>
                        </a:spcAft>
                        <a:buClr>
                          <a:schemeClr val="accent1"/>
                        </a:buClr>
                        <a:buFont typeface="+mj-lt"/>
                        <a:buAutoNum type="arabicPeriod"/>
                      </a:pPr>
                      <a:r>
                        <a:rPr lang="en-GB" sz="1400" baseline="0" dirty="0" smtClean="0">
                          <a:solidFill>
                            <a:schemeClr val="tx1"/>
                          </a:solidFill>
                        </a:rPr>
                        <a:t>Scalable across a broad population group.</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buClr>
                          <a:schemeClr val="accent1"/>
                        </a:buClr>
                      </a:pPr>
                      <a:endParaRPr lang="en-GB" sz="1500" dirty="0">
                        <a:solidFill>
                          <a:schemeClr val="tx1"/>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spcAft>
                          <a:spcPts val="600"/>
                        </a:spcAft>
                        <a:buClr>
                          <a:schemeClr val="accent1"/>
                        </a:buClr>
                        <a:buFont typeface="+mj-lt"/>
                        <a:buNone/>
                      </a:pPr>
                      <a:r>
                        <a:rPr lang="en-GB" sz="1500" b="1" i="1" dirty="0" smtClean="0">
                          <a:solidFill>
                            <a:schemeClr val="tx1"/>
                          </a:solidFill>
                        </a:rPr>
                        <a:t>Selection criteria:</a:t>
                      </a:r>
                    </a:p>
                    <a:p>
                      <a:pPr marL="342900" indent="-342900">
                        <a:spcAft>
                          <a:spcPts val="600"/>
                        </a:spcAft>
                        <a:buClr>
                          <a:schemeClr val="accent1"/>
                        </a:buClr>
                        <a:buFont typeface="+mj-lt"/>
                        <a:buAutoNum type="arabicPeriod"/>
                      </a:pPr>
                      <a:r>
                        <a:rPr lang="en-GB" sz="1400" dirty="0" smtClean="0">
                          <a:solidFill>
                            <a:prstClr val="black"/>
                          </a:solidFill>
                          <a:cs typeface="Arial" pitchFamily="34" charset="0"/>
                        </a:rPr>
                        <a:t>The intervention is innovative and cutting edge. </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There are </a:t>
                      </a:r>
                      <a:r>
                        <a:rPr lang="en-GB" sz="1400" dirty="0" smtClean="0">
                          <a:solidFill>
                            <a:prstClr val="black"/>
                          </a:solidFill>
                          <a:cs typeface="Arial" pitchFamily="34" charset="0"/>
                        </a:rPr>
                        <a:t>demonstrated quality impacts.</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a:t>
                      </a:r>
                      <a:r>
                        <a:rPr lang="en-GB" sz="1400" dirty="0" smtClean="0">
                          <a:solidFill>
                            <a:prstClr val="black"/>
                          </a:solidFill>
                          <a:cs typeface="Arial" pitchFamily="34" charset="0"/>
                        </a:rPr>
                        <a:t>appears likely to be either cost-neutral or cost-saving.</a:t>
                      </a:r>
                    </a:p>
                    <a:p>
                      <a:pPr marL="342900" indent="-342900">
                        <a:spcAft>
                          <a:spcPts val="600"/>
                        </a:spcAft>
                        <a:buClr>
                          <a:schemeClr val="accent1"/>
                        </a:buClr>
                        <a:buFont typeface="+mj-lt"/>
                        <a:buAutoNum type="arabicPeriod"/>
                      </a:pPr>
                      <a:r>
                        <a:rPr lang="en-GB" sz="1400" baseline="0" dirty="0" smtClean="0">
                          <a:solidFill>
                            <a:prstClr val="black"/>
                          </a:solidFill>
                          <a:cs typeface="Arial" pitchFamily="34" charset="0"/>
                        </a:rPr>
                        <a:t>It has a clear narrative and is appropriate for wide scale adoption by commissioners.</a:t>
                      </a:r>
                      <a:endParaRPr lang="en-GB" sz="1400" baseline="0" dirty="0" smtClean="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433890" y="4934346"/>
            <a:ext cx="8424936" cy="1224136"/>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To select these interventions we have reviewed:</a:t>
            </a:r>
          </a:p>
          <a:p>
            <a:pPr marL="530225" lvl="1" indent="-265113">
              <a:buClr>
                <a:schemeClr val="accent1"/>
              </a:buClr>
              <a:buFont typeface="Arial" panose="020B0604020202020204" pitchFamily="34" charset="0"/>
              <a:buChar char="•"/>
            </a:pPr>
            <a:r>
              <a:rPr lang="en-GB" sz="1400" b="1" dirty="0">
                <a:solidFill>
                  <a:schemeClr val="tx1"/>
                </a:solidFill>
              </a:rPr>
              <a:t>O</a:t>
            </a:r>
            <a:r>
              <a:rPr lang="en-GB" sz="1400" b="1" dirty="0" smtClean="0">
                <a:solidFill>
                  <a:schemeClr val="tx1"/>
                </a:solidFill>
              </a:rPr>
              <a:t>ver 270 </a:t>
            </a:r>
            <a:r>
              <a:rPr lang="en-GB" sz="1400" dirty="0">
                <a:solidFill>
                  <a:prstClr val="black"/>
                </a:solidFill>
                <a:cs typeface="Arial" pitchFamily="34" charset="0"/>
              </a:rPr>
              <a:t>self-reported case studies of healthcare interventions currently being implemented by CCGs around the </a:t>
            </a:r>
            <a:r>
              <a:rPr lang="en-GB" sz="1400" dirty="0" smtClean="0">
                <a:solidFill>
                  <a:prstClr val="black"/>
                </a:solidFill>
                <a:cs typeface="Arial" pitchFamily="34" charset="0"/>
              </a:rPr>
              <a:t>country.</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Over 100 </a:t>
            </a:r>
            <a:r>
              <a:rPr lang="en-GB" sz="1400" dirty="0" smtClean="0">
                <a:solidFill>
                  <a:prstClr val="black"/>
                </a:solidFill>
                <a:cs typeface="Arial" pitchFamily="34" charset="0"/>
              </a:rPr>
              <a:t>additional examples of interventions provided by NHS stakeholders.</a:t>
            </a:r>
          </a:p>
          <a:p>
            <a:pPr marL="530225" lvl="1" indent="-265113">
              <a:buClr>
                <a:schemeClr val="accent1"/>
              </a:buClr>
              <a:buFont typeface="Arial" panose="020B0604020202020204" pitchFamily="34" charset="0"/>
              <a:buChar char="•"/>
            </a:pPr>
            <a:r>
              <a:rPr lang="en-GB" sz="1400" b="1" dirty="0" smtClean="0">
                <a:solidFill>
                  <a:prstClr val="black"/>
                </a:solidFill>
                <a:cs typeface="Arial" pitchFamily="34" charset="0"/>
              </a:rPr>
              <a:t>A</a:t>
            </a:r>
            <a:r>
              <a:rPr lang="en-GB" sz="1400" dirty="0" smtClean="0">
                <a:solidFill>
                  <a:prstClr val="black"/>
                </a:solidFill>
                <a:cs typeface="Arial" pitchFamily="34" charset="0"/>
              </a:rPr>
              <a:t> </a:t>
            </a:r>
            <a:r>
              <a:rPr lang="en-GB" sz="1400" b="1" dirty="0" smtClean="0">
                <a:solidFill>
                  <a:prstClr val="black"/>
                </a:solidFill>
                <a:cs typeface="Arial" pitchFamily="34" charset="0"/>
              </a:rPr>
              <a:t>wide range </a:t>
            </a:r>
            <a:r>
              <a:rPr lang="en-GB" sz="1400" dirty="0" smtClean="0">
                <a:solidFill>
                  <a:prstClr val="black"/>
                </a:solidFill>
                <a:cs typeface="Arial" pitchFamily="34" charset="0"/>
              </a:rPr>
              <a:t>of material from academic reviews and third sector organisations.</a:t>
            </a:r>
            <a:endParaRPr lang="en-GB" sz="1400" dirty="0">
              <a:solidFill>
                <a:schemeClr val="tx1"/>
              </a:solidFill>
            </a:endParaRPr>
          </a:p>
        </p:txBody>
      </p:sp>
    </p:spTree>
    <p:extLst>
      <p:ext uri="{BB962C8B-B14F-4D97-AF65-F5344CB8AC3E}">
        <p14:creationId xmlns:p14="http://schemas.microsoft.com/office/powerpoint/2010/main" val="1810590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 The high impact interventions (HIIs)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7</a:t>
            </a:fld>
            <a:endParaRPr lang="en-GB" noProof="0"/>
          </a:p>
        </p:txBody>
      </p:sp>
      <p:graphicFrame>
        <p:nvGraphicFramePr>
          <p:cNvPr id="16" name="Table 15"/>
          <p:cNvGraphicFramePr>
            <a:graphicFrameLocks noGrp="1"/>
          </p:cNvGraphicFramePr>
          <p:nvPr>
            <p:extLst>
              <p:ext uri="{D42A27DB-BD31-4B8C-83A1-F6EECF244321}">
                <p14:modId xmlns:p14="http://schemas.microsoft.com/office/powerpoint/2010/main" val="1773061725"/>
              </p:ext>
            </p:extLst>
          </p:nvPr>
        </p:nvGraphicFramePr>
        <p:xfrm>
          <a:off x="539552" y="1196747"/>
          <a:ext cx="8208912" cy="5358714"/>
        </p:xfrm>
        <a:graphic>
          <a:graphicData uri="http://schemas.openxmlformats.org/drawingml/2006/table">
            <a:tbl>
              <a:tblPr firstRow="1" bandRow="1">
                <a:tableStyleId>{5C22544A-7EE6-4342-B048-85BDC9FD1C3A}</a:tableStyleId>
              </a:tblPr>
              <a:tblGrid>
                <a:gridCol w="396882"/>
                <a:gridCol w="349383"/>
                <a:gridCol w="7462647"/>
              </a:tblGrid>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en-US" sz="1400" b="0" dirty="0" smtClean="0">
                          <a:solidFill>
                            <a:prstClr val="black"/>
                          </a:solidFill>
                        </a:rPr>
                        <a:t>Early diagnosis</a:t>
                      </a:r>
                    </a:p>
                    <a:p>
                      <a:pPr>
                        <a:defRPr/>
                      </a:pPr>
                      <a:r>
                        <a:rPr lang="en-US" sz="1200" b="0" i="1" dirty="0" smtClean="0">
                          <a:solidFill>
                            <a:prstClr val="black"/>
                          </a:solidFill>
                        </a:rPr>
                        <a:t>Early detection and diagnosis to improve survival rates and lower overall treatment costs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Reducing variability within primary</a:t>
                      </a:r>
                      <a:r>
                        <a:rPr lang="en-GB" sz="1400" b="0" baseline="0" dirty="0" smtClean="0">
                          <a:solidFill>
                            <a:prstClr val="black"/>
                          </a:solidFill>
                          <a:cs typeface="Arial" charset="0"/>
                        </a:rPr>
                        <a:t> c</a:t>
                      </a:r>
                      <a:r>
                        <a:rPr lang="en-GB" sz="1400" b="0" dirty="0" smtClean="0">
                          <a:solidFill>
                            <a:prstClr val="black"/>
                          </a:solidFill>
                          <a:cs typeface="Arial" charset="0"/>
                        </a:rPr>
                        <a:t>are by optimising medicines use and referring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Reducing unwanted variation in primary care referring and prescribing</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Self-management: Patient-</a:t>
                      </a:r>
                      <a:r>
                        <a:rPr lang="en-US" sz="1400" b="0" dirty="0" err="1" smtClean="0">
                          <a:solidFill>
                            <a:prstClr val="black"/>
                          </a:solidFill>
                        </a:rPr>
                        <a:t>carer</a:t>
                      </a:r>
                      <a:r>
                        <a:rPr lang="en-US" sz="1400" b="0" dirty="0" smtClean="0">
                          <a:solidFill>
                            <a:prstClr val="black"/>
                          </a:solidFill>
                        </a:rPr>
                        <a:t>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Self-management programme for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prstClr val="black"/>
                          </a:solidFill>
                        </a:rPr>
                        <a:t>Telehealth/Telecare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Health apps, </a:t>
                      </a:r>
                      <a:r>
                        <a:rPr lang="en-GB" sz="1200" b="0" i="1" dirty="0" err="1" smtClean="0">
                          <a:solidFill>
                            <a:prstClr val="black"/>
                          </a:solidFill>
                        </a:rPr>
                        <a:t>telehealth</a:t>
                      </a:r>
                      <a:r>
                        <a:rPr lang="en-GB" sz="1200" b="0" i="1" dirty="0" smtClean="0">
                          <a:solidFill>
                            <a:prstClr val="black"/>
                          </a:solidFill>
                        </a:rPr>
                        <a:t> and </a:t>
                      </a:r>
                      <a:r>
                        <a:rPr lang="en-GB" sz="1200" b="0" i="1" dirty="0" err="1" smtClean="0">
                          <a:solidFill>
                            <a:prstClr val="black"/>
                          </a:solidFill>
                        </a:rPr>
                        <a:t>telecare</a:t>
                      </a:r>
                      <a:r>
                        <a:rPr lang="en-GB" sz="1200" b="0" i="1" dirty="0" smtClean="0">
                          <a:solidFill>
                            <a:prstClr val="black"/>
                          </a:solidFill>
                        </a:rPr>
                        <a:t> equipment which help people to manage their own long term conditions in conjunction with their clinicians, introduced to empower people whilst at the same time ensure that their own actions remain embedded in the care they receive from the NHS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Case management and coordinated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Multi-disciplinary case management for the frail elderly and those suffering with a long-term condition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Mental Health – Rapid Assessment Interface and Discharge (RAID)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rPr>
                        <a:t>Psychiatric liaison services that provide mental health care to people being treated for physical health conditions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cs typeface="Arial" charset="0"/>
                        </a:rPr>
                        <a:t>Dementia pathway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dirty="0" smtClean="0">
                          <a:solidFill>
                            <a:prstClr val="black"/>
                          </a:solidFill>
                          <a:cs typeface="Arial" charset="0"/>
                        </a:rPr>
                        <a:t>Fully integrated network model</a:t>
                      </a:r>
                      <a:r>
                        <a:rPr lang="en-GB" sz="1200" b="0" i="1" baseline="0" dirty="0" smtClean="0">
                          <a:solidFill>
                            <a:prstClr val="black"/>
                          </a:solidFill>
                          <a:cs typeface="Arial" charset="0"/>
                        </a:rPr>
                        <a:t> to improve </a:t>
                      </a:r>
                      <a:r>
                        <a:rPr lang="en-GB" sz="1200" b="0" i="1" dirty="0" smtClean="0">
                          <a:solidFill>
                            <a:prstClr val="black"/>
                          </a:solidFill>
                          <a:cs typeface="Arial" charset="0"/>
                        </a:rPr>
                        <a:t>health outcomes and achieve efficiencies in dementia care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9119">
                <a:tc>
                  <a:txBody>
                    <a:bodyPr/>
                    <a:lstStyle/>
                    <a:p>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prstClr val="black"/>
                          </a:solidFill>
                        </a:rPr>
                        <a:t>Palliative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prstClr val="black"/>
                          </a:solidFill>
                        </a:rPr>
                        <a:t>Community based, consultant-led palliative care service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 name="Picture 6" descr="\\Cagmasrv1\sso$\Gestion_Deloitte\Global_Brand\- Templates\Icons\Iconography Deloitte\Icon_Laptop_Dark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87" y="317488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87" y="524876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87" y="5962102"/>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87" y="2524987"/>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987" y="1899053"/>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987" y="4062660"/>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18987" y="1178990"/>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987" y="4699183"/>
            <a:ext cx="336377" cy="30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2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dirty="0" smtClean="0"/>
              <a:t> | The </a:t>
            </a:r>
            <a:r>
              <a:rPr lang="en-GB" dirty="0"/>
              <a:t>e</a:t>
            </a:r>
            <a:r>
              <a:rPr lang="en-GB" dirty="0" smtClean="0"/>
              <a:t>arly </a:t>
            </a:r>
            <a:r>
              <a:rPr lang="en-GB" dirty="0"/>
              <a:t>a</a:t>
            </a:r>
            <a:r>
              <a:rPr lang="en-GB" dirty="0" smtClean="0"/>
              <a:t>dopter </a:t>
            </a:r>
            <a:r>
              <a:rPr lang="en-GB" dirty="0"/>
              <a:t>i</a:t>
            </a:r>
            <a:r>
              <a:rPr lang="en-GB" dirty="0" smtClean="0"/>
              <a:t>nterventions (EAIs)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8</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3362679051"/>
              </p:ext>
            </p:extLst>
          </p:nvPr>
        </p:nvGraphicFramePr>
        <p:xfrm>
          <a:off x="554065" y="979051"/>
          <a:ext cx="8430277" cy="5626464"/>
        </p:xfrm>
        <a:graphic>
          <a:graphicData uri="http://schemas.openxmlformats.org/drawingml/2006/table">
            <a:tbl>
              <a:tblPr firstRow="1" bandRow="1">
                <a:tableStyleId>{5C22544A-7EE6-4342-B048-85BDC9FD1C3A}</a:tableStyleId>
              </a:tblPr>
              <a:tblGrid>
                <a:gridCol w="389863"/>
                <a:gridCol w="390700"/>
                <a:gridCol w="7649714"/>
              </a:tblGrid>
              <a:tr h="468872">
                <a:tc>
                  <a:txBody>
                    <a:bodyPr/>
                    <a:lstStyle/>
                    <a:p>
                      <a:endParaRPr lang="en-GB"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rPr>
                        <a:t>Cancer</a:t>
                      </a:r>
                      <a:r>
                        <a:rPr lang="en-GB" sz="1400" b="0" baseline="0" dirty="0" smtClean="0">
                          <a:solidFill>
                            <a:schemeClr val="tx1"/>
                          </a:solidFill>
                        </a:rPr>
                        <a:t> screening programmes</a:t>
                      </a:r>
                    </a:p>
                    <a:p>
                      <a:r>
                        <a:rPr lang="en-GB" sz="1200" b="0" i="1" baseline="0" dirty="0" smtClean="0">
                          <a:solidFill>
                            <a:schemeClr val="tx1"/>
                          </a:solidFill>
                        </a:rPr>
                        <a:t>Early diagnosis of colorectal, breast and lung cancer to increase survival rates</a:t>
                      </a: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latin typeface="+mn-lt"/>
                          <a:ea typeface="+mn-ea"/>
                          <a:cs typeface="+mn-cs"/>
                        </a:rPr>
                        <a:t>GP</a:t>
                      </a:r>
                      <a:r>
                        <a:rPr lang="en-US" sz="1400" b="0" i="0" kern="1200" baseline="0" dirty="0" smtClean="0">
                          <a:solidFill>
                            <a:schemeClr val="tx1"/>
                          </a:solidFill>
                          <a:latin typeface="+mn-lt"/>
                          <a:ea typeface="+mn-ea"/>
                          <a:cs typeface="+mn-cs"/>
                        </a:rPr>
                        <a:t> </a:t>
                      </a:r>
                      <a:r>
                        <a:rPr lang="en-US" sz="1400" b="0" i="0" kern="1200" baseline="0" dirty="0" err="1" smtClean="0">
                          <a:solidFill>
                            <a:schemeClr val="tx1"/>
                          </a:solidFill>
                          <a:latin typeface="+mn-lt"/>
                          <a:ea typeface="+mn-ea"/>
                          <a:cs typeface="+mn-cs"/>
                        </a:rPr>
                        <a:t>tele</a:t>
                      </a:r>
                      <a:r>
                        <a:rPr lang="en-US" sz="1400" b="0" i="0" kern="1200" baseline="0" dirty="0" smtClean="0">
                          <a:solidFill>
                            <a:schemeClr val="tx1"/>
                          </a:solidFill>
                          <a:latin typeface="+mn-lt"/>
                          <a:ea typeface="+mn-ea"/>
                          <a:cs typeface="+mn-cs"/>
                        </a:rPr>
                        <a:t>-consultation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baseline="0" dirty="0" smtClean="0">
                          <a:solidFill>
                            <a:schemeClr val="tx1"/>
                          </a:solidFill>
                          <a:latin typeface="+mn-lt"/>
                          <a:ea typeface="+mn-ea"/>
                          <a:cs typeface="+mn-cs"/>
                        </a:rPr>
                        <a:t>Systemic approach to </a:t>
                      </a:r>
                      <a:r>
                        <a:rPr lang="en-US" sz="1200" i="1" kern="1200" baseline="0" dirty="0" err="1" smtClean="0">
                          <a:solidFill>
                            <a:schemeClr val="tx1"/>
                          </a:solidFill>
                          <a:latin typeface="+mn-lt"/>
                          <a:ea typeface="+mn-ea"/>
                          <a:cs typeface="+mn-cs"/>
                        </a:rPr>
                        <a:t>tele</a:t>
                      </a:r>
                      <a:r>
                        <a:rPr lang="en-US" sz="1200" i="1" kern="1200" baseline="0" dirty="0" smtClean="0">
                          <a:solidFill>
                            <a:schemeClr val="tx1"/>
                          </a:solidFill>
                          <a:latin typeface="+mn-lt"/>
                          <a:ea typeface="+mn-ea"/>
                          <a:cs typeface="+mn-cs"/>
                        </a:rPr>
                        <a:t>-consultation in primary care, as a complement to practice-based consultations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3</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Medicines </a:t>
                      </a:r>
                      <a:r>
                        <a:rPr lang="en-GB" sz="1400" kern="1200" noProof="0" dirty="0" smtClean="0">
                          <a:solidFill>
                            <a:schemeClr val="tx1"/>
                          </a:solidFill>
                          <a:latin typeface="+mn-lt"/>
                          <a:ea typeface="+mn-ea"/>
                          <a:cs typeface="+mn-cs"/>
                        </a:rPr>
                        <a:t>optimisation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i="1" kern="1200" dirty="0" smtClean="0">
                          <a:solidFill>
                            <a:schemeClr val="tx1"/>
                          </a:solidFill>
                          <a:latin typeface="+mn-lt"/>
                          <a:ea typeface="+mn-ea"/>
                          <a:cs typeface="+mn-cs"/>
                        </a:rPr>
                        <a:t>Pharmacist-led </a:t>
                      </a:r>
                      <a:r>
                        <a:rPr lang="en-US" sz="1200" i="1" kern="1200" baseline="0" dirty="0" smtClean="0">
                          <a:solidFill>
                            <a:schemeClr val="tx1"/>
                          </a:solidFill>
                          <a:latin typeface="+mn-lt"/>
                          <a:ea typeface="+mn-ea"/>
                          <a:cs typeface="+mn-cs"/>
                        </a:rPr>
                        <a:t>interventions to support optimal prescribing and use of medicines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Safe and appropriate use of medicines</a:t>
                      </a:r>
                    </a:p>
                    <a:p>
                      <a:r>
                        <a:rPr lang="en-GB" sz="1200" i="1" dirty="0" smtClean="0">
                          <a:solidFill>
                            <a:schemeClr val="tx1"/>
                          </a:solidFill>
                        </a:rPr>
                        <a:t>Reducing </a:t>
                      </a:r>
                      <a:r>
                        <a:rPr lang="en-GB" sz="1200" i="1" baseline="0" dirty="0" smtClean="0">
                          <a:solidFill>
                            <a:schemeClr val="tx1"/>
                          </a:solidFill>
                          <a:latin typeface="+mn-lt"/>
                          <a:cs typeface="Calibri" pitchFamily="34" charset="0"/>
                        </a:rPr>
                        <a:t>the number of preventable deaths from medication-related incidents through Eclipse Live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5</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Acute visiting</a:t>
                      </a:r>
                      <a:r>
                        <a:rPr lang="en-GB" sz="1400" baseline="0" dirty="0" smtClean="0">
                          <a:solidFill>
                            <a:schemeClr val="tx1"/>
                          </a:solidFill>
                        </a:rPr>
                        <a:t> service</a:t>
                      </a:r>
                    </a:p>
                    <a:p>
                      <a:r>
                        <a:rPr lang="en-GB" sz="1200" i="1" baseline="0" dirty="0" smtClean="0">
                          <a:solidFill>
                            <a:schemeClr val="tx1"/>
                          </a:solidFill>
                        </a:rPr>
                        <a:t>Reducing demand for emergency care through providing a rapid-access doctor at home</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6</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i="0" dirty="0" smtClean="0">
                          <a:solidFill>
                            <a:schemeClr val="tx1"/>
                          </a:solidFill>
                        </a:rPr>
                        <a:t>Reducing urgent care demand</a:t>
                      </a:r>
                    </a:p>
                    <a:p>
                      <a:r>
                        <a:rPr lang="en-GB" sz="1200" i="0" dirty="0" smtClean="0">
                          <a:solidFill>
                            <a:schemeClr val="tx1"/>
                          </a:solidFill>
                        </a:rPr>
                        <a:t>Acute GP unit</a:t>
                      </a:r>
                      <a:r>
                        <a:rPr lang="en-GB" sz="1200" i="0" baseline="0" dirty="0" smtClean="0">
                          <a:solidFill>
                            <a:schemeClr val="tx1"/>
                          </a:solidFill>
                        </a:rPr>
                        <a:t> to triage emergency arrivals; occupational therapists in A&amp;E to reduce low-risk admissions</a:t>
                      </a:r>
                      <a:endParaRPr lang="en-GB" sz="1200" i="0"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7</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24-hour asthma services for children and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Reducing</a:t>
                      </a:r>
                      <a:r>
                        <a:rPr lang="en-US" sz="1200" i="1" kern="1200" baseline="0" dirty="0" smtClean="0">
                          <a:solidFill>
                            <a:schemeClr val="tx1"/>
                          </a:solidFill>
                          <a:latin typeface="+mn-lt"/>
                          <a:ea typeface="+mn-ea"/>
                          <a:cs typeface="+mn-cs"/>
                        </a:rPr>
                        <a:t> unnecessary hospital admissions through </a:t>
                      </a:r>
                      <a:r>
                        <a:rPr lang="en-GB" sz="1200" i="1" baseline="0" dirty="0" smtClean="0">
                          <a:solidFill>
                            <a:schemeClr val="tx1"/>
                          </a:solidFill>
                          <a:latin typeface="+mn-lt"/>
                          <a:cs typeface="Calibri" pitchFamily="34" charset="0"/>
                        </a:rPr>
                        <a:t>a 24-hour home nursing service</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8</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Service user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Mental</a:t>
                      </a:r>
                      <a:r>
                        <a:rPr lang="en-US" sz="1200" i="1" kern="1200" baseline="0" dirty="0" smtClean="0">
                          <a:solidFill>
                            <a:schemeClr val="tx1"/>
                          </a:solidFill>
                          <a:latin typeface="+mn-lt"/>
                          <a:ea typeface="+mn-ea"/>
                          <a:cs typeface="+mn-cs"/>
                        </a:rPr>
                        <a:t> health co-designed support service </a:t>
                      </a:r>
                      <a:r>
                        <a:rPr lang="en-GB" sz="1200" i="1" dirty="0" smtClean="0">
                          <a:solidFill>
                            <a:schemeClr val="tx1"/>
                          </a:solidFill>
                          <a:latin typeface="+mn-lt"/>
                          <a:cs typeface="Calibri" pitchFamily="34" charset="0"/>
                        </a:rPr>
                        <a:t>developed for and by people with emotional/behavioural</a:t>
                      </a:r>
                      <a:r>
                        <a:rPr lang="en-GB" sz="1200" i="1" baseline="0" dirty="0" smtClean="0">
                          <a:solidFill>
                            <a:schemeClr val="tx1"/>
                          </a:solidFill>
                          <a:latin typeface="+mn-lt"/>
                          <a:cs typeface="Calibri" pitchFamily="34" charset="0"/>
                        </a:rPr>
                        <a:t> problems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9</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mn-lt"/>
                          <a:ea typeface="+mn-ea"/>
                          <a:cs typeface="+mn-cs"/>
                        </a:rPr>
                        <a:t>Reducing</a:t>
                      </a:r>
                      <a:r>
                        <a:rPr lang="en-US" sz="1400" b="0" i="0" kern="1200" baseline="0" dirty="0" smtClean="0">
                          <a:solidFill>
                            <a:schemeClr val="tx1"/>
                          </a:solidFill>
                          <a:latin typeface="+mn-lt"/>
                          <a:ea typeface="+mn-ea"/>
                          <a:cs typeface="+mn-cs"/>
                        </a:rPr>
                        <a:t> elective caesarian sections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Campaign</a:t>
                      </a:r>
                      <a:r>
                        <a:rPr lang="en-US" sz="1200" i="1" kern="1200" baseline="0" dirty="0" smtClean="0">
                          <a:solidFill>
                            <a:schemeClr val="tx1"/>
                          </a:solidFill>
                          <a:latin typeface="+mn-lt"/>
                          <a:ea typeface="+mn-ea"/>
                          <a:cs typeface="+mn-cs"/>
                        </a:rPr>
                        <a:t> for Normal Births to lower rate of unnecessary elective Caesarian sections</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10</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Acute stroke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Creating a hyper-acute stroke unit to </a:t>
                      </a:r>
                      <a:r>
                        <a:rPr lang="en-GB" sz="1200" i="1" dirty="0" smtClean="0">
                          <a:solidFill>
                            <a:schemeClr val="tx1"/>
                          </a:solidFill>
                          <a:latin typeface="+mn-lt"/>
                          <a:cs typeface="Calibri" pitchFamily="34" charset="0"/>
                        </a:rPr>
                        <a:t>optimise acute stroke services and ensure 24/7 access to specialist care </a:t>
                      </a:r>
                      <a:endParaRPr lang="en-US" sz="1200" i="1" kern="1200" dirty="0" smtClean="0">
                        <a:solidFill>
                          <a:schemeClr val="tx1"/>
                        </a:solidFill>
                        <a:latin typeface="+mn-lt"/>
                        <a:ea typeface="+mn-ea"/>
                        <a:cs typeface="+mn-cs"/>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11</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solidFill>
                            <a:schemeClr val="tx1"/>
                          </a:solidFill>
                        </a:rPr>
                        <a:t>Integration of health and social care for older people</a:t>
                      </a:r>
                    </a:p>
                    <a:p>
                      <a:r>
                        <a:rPr lang="en-GB" sz="1200" b="0" i="1" kern="1200" baseline="0" dirty="0" smtClean="0">
                          <a:solidFill>
                            <a:schemeClr val="tx1"/>
                          </a:solidFill>
                          <a:latin typeface="+mn-lt"/>
                          <a:ea typeface="+mn-ea"/>
                          <a:cs typeface="Arial" charset="0"/>
                        </a:rPr>
                        <a:t>Integrating care through organisational, procedural and cultural changes</a:t>
                      </a:r>
                      <a:endParaRPr lang="en-GB" sz="120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872">
                <a:tc>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12</a:t>
                      </a:r>
                      <a:endParaRPr lang="en-GB" sz="1400" b="1" dirty="0">
                        <a:solidFill>
                          <a:schemeClr val="accent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0"/>
                        </a:spcAft>
                        <a:buNone/>
                        <a:defRPr/>
                      </a:pPr>
                      <a:r>
                        <a:rPr lang="en-GB" sz="1400" b="0" dirty="0" smtClean="0">
                          <a:solidFill>
                            <a:schemeClr val="tx1"/>
                          </a:solidFill>
                        </a:rPr>
                        <a:t>Electronic palliative care coordination systems (</a:t>
                      </a:r>
                      <a:r>
                        <a:rPr lang="en-GB" sz="1400" b="0" dirty="0" err="1" smtClean="0">
                          <a:solidFill>
                            <a:schemeClr val="tx1"/>
                          </a:solidFill>
                        </a:rPr>
                        <a:t>EPaCCS</a:t>
                      </a:r>
                      <a:r>
                        <a:rPr lang="en-GB" sz="1400" b="0" dirty="0" smtClean="0">
                          <a:solidFill>
                            <a:schemeClr val="tx1"/>
                          </a:solidFill>
                        </a:rPr>
                        <a:t>)</a:t>
                      </a:r>
                    </a:p>
                    <a:p>
                      <a:pPr marL="0" indent="0">
                        <a:spcAft>
                          <a:spcPts val="1500"/>
                        </a:spcAft>
                        <a:buNone/>
                        <a:defRPr/>
                      </a:pPr>
                      <a:r>
                        <a:rPr lang="en-GB" sz="1200" i="1" baseline="0" dirty="0" smtClean="0">
                          <a:solidFill>
                            <a:schemeClr val="tx1"/>
                          </a:solidFill>
                          <a:latin typeface="+mn-lt"/>
                          <a:cs typeface="Calibri" pitchFamily="34" charset="0"/>
                        </a:rPr>
                        <a:t>Improving care and helping patients to die in the location of their choice through a shared electronic record</a:t>
                      </a:r>
                      <a:endParaRPr lang="en-GB" sz="1200" b="0" i="1" dirty="0" smtClean="0">
                        <a:solidFill>
                          <a:schemeClr val="tx1"/>
                        </a:solidFill>
                      </a:endParaRPr>
                    </a:p>
                  </a:txBody>
                  <a:tcPr marL="46800" marR="46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4" descr="\\Cagmasrv1\sso$\Gestion_Deloitte\Global_Brand\- Templates\Icons\Iconography Deloitte\Icon_DNA_L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09" y="953642"/>
            <a:ext cx="200843" cy="380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agmasrv1\sso$\Gestion_Deloitte\Global_Brand\- Templates\Icons\Iconography Deloitte\Icon_Magnifying_glass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25" y="1966090"/>
            <a:ext cx="301211" cy="3012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agmasrv1\sso$\Gestion_Deloitte\Global_Brand\- Templates\Icons\Iconography Deloitte\Icon_Computer_chip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45" y="2426784"/>
            <a:ext cx="329970" cy="229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agmasrv1\sso$\Gestion_Deloitte\Global_Brand\- Templates\Icons\Iconography Deloitte\Icon_Scooter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17" y="2866366"/>
            <a:ext cx="376226" cy="245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gmasrv1\sso$\Gestion_Deloitte\Global_Brand\- Templates\Icons\Iconography Deloitte\Icon_Clock_Dark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83" y="3821532"/>
            <a:ext cx="271695" cy="2716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auvageau\Desktop\Untitled-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393" y="4282604"/>
            <a:ext cx="277274" cy="2495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gmasrv1\sso$\Gestion_Deloitte\Global_Brand\- Templates\Icons\Iconography Deloitte\Icon_Ambulance_L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603" y="5223502"/>
            <a:ext cx="346854" cy="240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jsauvageau\Deskto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977" y="5668347"/>
            <a:ext cx="266107" cy="299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731" y="6088554"/>
            <a:ext cx="326598" cy="2725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agmasrv1\sso$\Gestion_Deloitte\Global_Brand\- Templates\Icons\Iconography Deloitte\Icon_People_woman_MBlue.png"/>
          <p:cNvPicPr>
            <a:picLocks noChangeAspect="1" noChangeArrowheads="1"/>
          </p:cNvPicPr>
          <p:nvPr/>
        </p:nvPicPr>
        <p:blipFill>
          <a:blip r:embed="rId11" cstate="print">
            <a:duotone>
              <a:prstClr val="black"/>
              <a:schemeClr val="accent6">
                <a:tint val="45000"/>
                <a:satMod val="400000"/>
              </a:schemeClr>
            </a:duotone>
            <a:extLst>
              <a:ext uri="{BEBA8EAE-BF5A-486C-A8C5-ECC9F3942E4B}">
                <a14:imgProps xmlns:a14="http://schemas.microsoft.com/office/drawing/2010/main">
                  <a14:imgLayer r:embed="rId1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6715" y="4678434"/>
            <a:ext cx="242631" cy="403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agmasrv1\sso$\Gestion_Deloitte\Global_Brand\- Templates\Icons\Iconography Deloitte\Icon_Traffic_signal_LGreen.png"/>
          <p:cNvPicPr>
            <a:picLocks noChangeArrowheads="1"/>
          </p:cNvPicPr>
          <p:nvPr/>
        </p:nvPicPr>
        <p:blipFill>
          <a:blip r:embed="rId13" cstate="print">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4030" y="3263441"/>
            <a:ext cx="108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3" descr="C:\Users\jsauvageau\Desktop\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4014" y="1468142"/>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9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Additional </a:t>
            </a:r>
            <a:r>
              <a:rPr lang="en-GB" dirty="0" smtClean="0"/>
              <a:t>ideas to be considered</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a:t>
            </a:fld>
            <a:endParaRPr lang="en-GB">
              <a:solidFill>
                <a:prstClr val="black"/>
              </a:solidFill>
            </a:endParaRPr>
          </a:p>
        </p:txBody>
      </p:sp>
      <p:sp>
        <p:nvSpPr>
          <p:cNvPr id="4" name="Text Placeholder 3"/>
          <p:cNvSpPr>
            <a:spLocks noGrp="1"/>
          </p:cNvSpPr>
          <p:nvPr>
            <p:ph type="body" sz="quarter" idx="13"/>
          </p:nvPr>
        </p:nvSpPr>
        <p:spPr>
          <a:xfrm>
            <a:off x="358774" y="1243308"/>
            <a:ext cx="8499600" cy="463846"/>
          </a:xfrm>
        </p:spPr>
        <p:txBody>
          <a:bodyPr/>
          <a:lstStyle/>
          <a:p>
            <a:r>
              <a:rPr lang="en-GB" dirty="0" smtClean="0"/>
              <a:t>Following the HIIs and EAIs, there are several additional international case studies that could be implemented within a local health economy which may lead to quality improvements and cost savings.</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940920261"/>
              </p:ext>
            </p:extLst>
          </p:nvPr>
        </p:nvGraphicFramePr>
        <p:xfrm>
          <a:off x="1043608" y="1989757"/>
          <a:ext cx="7272808" cy="3886402"/>
        </p:xfrm>
        <a:graphic>
          <a:graphicData uri="http://schemas.openxmlformats.org/drawingml/2006/table">
            <a:tbl>
              <a:tblPr firstRow="1" bandRow="1">
                <a:tableStyleId>{5C22544A-7EE6-4342-B048-85BDC9FD1C3A}</a:tableStyleId>
              </a:tblPr>
              <a:tblGrid>
                <a:gridCol w="7272808"/>
              </a:tblGrid>
              <a:tr h="354320">
                <a:tc>
                  <a:txBody>
                    <a:bodyPr/>
                    <a:lstStyle/>
                    <a:p>
                      <a:pPr algn="l"/>
                      <a:r>
                        <a:rPr lang="en-GB" sz="2000" dirty="0" smtClean="0">
                          <a:solidFill>
                            <a:schemeClr val="accent1"/>
                          </a:solidFill>
                        </a:rPr>
                        <a:t>Further Ideas</a:t>
                      </a:r>
                      <a:endParaRPr lang="en-GB" sz="2000" dirty="0">
                        <a:solidFill>
                          <a:schemeClr val="accent1"/>
                        </a:solidFill>
                      </a:endParaRPr>
                    </a:p>
                  </a:txBody>
                  <a:tcPr marL="9000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70464">
                <a:tc>
                  <a:txBody>
                    <a:bodyPr/>
                    <a:lstStyle/>
                    <a:p>
                      <a:pPr marL="177800" indent="-177800" defTabSz="1042872">
                        <a:spcAft>
                          <a:spcPts val="600"/>
                        </a:spcAft>
                        <a:buFont typeface="Arial" panose="020B0604020202020204" pitchFamily="34" charset="0"/>
                        <a:buChar char="•"/>
                      </a:pPr>
                      <a:r>
                        <a:rPr lang="en-GB" sz="1400" dirty="0" smtClean="0">
                          <a:solidFill>
                            <a:prstClr val="black"/>
                          </a:solidFill>
                        </a:rPr>
                        <a:t>A set of programmes that, although not impacted assessed to the level of other interventions, could lead</a:t>
                      </a:r>
                      <a:r>
                        <a:rPr lang="en-GB" sz="1400" baseline="0" dirty="0" smtClean="0">
                          <a:solidFill>
                            <a:prstClr val="black"/>
                          </a:solidFill>
                        </a:rPr>
                        <a:t> to improvements i</a:t>
                      </a:r>
                      <a:r>
                        <a:rPr lang="en-GB" sz="1400" dirty="0" smtClean="0">
                          <a:solidFill>
                            <a:prstClr val="black"/>
                          </a:solidFill>
                        </a:rPr>
                        <a:t>n a local health economy.</a:t>
                      </a:r>
                    </a:p>
                    <a:p>
                      <a:pPr marL="177800" indent="-177800" defTabSz="1042872">
                        <a:spcAft>
                          <a:spcPts val="600"/>
                        </a:spcAft>
                        <a:buFont typeface="Arial" panose="020B0604020202020204" pitchFamily="34" charset="0"/>
                        <a:buChar char="•"/>
                      </a:pPr>
                      <a:r>
                        <a:rPr lang="en-GB" sz="1400" baseline="0" dirty="0" smtClean="0">
                          <a:solidFill>
                            <a:prstClr val="black"/>
                          </a:solidFill>
                        </a:rPr>
                        <a:t>Selected for their ambitious and aspirational nature, having not been widely adopted or implemented nationwide.</a:t>
                      </a:r>
                    </a:p>
                    <a:p>
                      <a:pPr marL="177800" indent="-177800" defTabSz="1042872">
                        <a:spcAft>
                          <a:spcPts val="600"/>
                        </a:spcAft>
                        <a:buFont typeface="Arial" panose="020B0604020202020204" pitchFamily="34" charset="0"/>
                        <a:buChar char="•"/>
                      </a:pPr>
                      <a:r>
                        <a:rPr lang="en-GB" sz="1400" baseline="0" dirty="0" smtClean="0">
                          <a:solidFill>
                            <a:prstClr val="black"/>
                          </a:solidFill>
                        </a:rPr>
                        <a:t>The modelling of these ideas </a:t>
                      </a:r>
                      <a:r>
                        <a:rPr lang="en-GB" sz="1400" u="sng" baseline="0" dirty="0" smtClean="0">
                          <a:solidFill>
                            <a:prstClr val="black"/>
                          </a:solidFill>
                        </a:rPr>
                        <a:t>does not </a:t>
                      </a:r>
                      <a:r>
                        <a:rPr lang="en-GB" sz="1400" baseline="0" dirty="0" smtClean="0">
                          <a:solidFill>
                            <a:prstClr val="black"/>
                          </a:solidFill>
                        </a:rPr>
                        <a:t>follow the same rigorous methodology as the HIIs and EAIs, with savings presented as gross savings, and should be viewed as indicative only.</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52802">
                <a:tc>
                  <a:txBody>
                    <a:bodyPr/>
                    <a:lstStyle/>
                    <a:p>
                      <a:pPr marL="0" indent="0">
                        <a:spcAft>
                          <a:spcPts val="600"/>
                        </a:spcAft>
                        <a:buFont typeface="+mj-lt"/>
                        <a:buNone/>
                      </a:pPr>
                      <a:r>
                        <a:rPr lang="en-GB" sz="1500" b="1" i="1" dirty="0" smtClean="0">
                          <a:solidFill>
                            <a:schemeClr val="tx1"/>
                          </a:solidFill>
                        </a:rPr>
                        <a:t>Selection</a:t>
                      </a:r>
                      <a:r>
                        <a:rPr lang="en-GB" sz="1500" b="1" i="1" baseline="0" dirty="0" smtClean="0">
                          <a:solidFill>
                            <a:schemeClr val="tx1"/>
                          </a:solidFill>
                        </a:rPr>
                        <a:t> criteria</a:t>
                      </a:r>
                      <a:r>
                        <a:rPr lang="en-GB" sz="1500" b="1" i="1" dirty="0" smtClean="0">
                          <a:solidFill>
                            <a:schemeClr val="tx1"/>
                          </a:solidFill>
                        </a:rPr>
                        <a:t>:</a:t>
                      </a:r>
                    </a:p>
                    <a:p>
                      <a:pPr marL="342900"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sz="1400" dirty="0" smtClean="0">
                          <a:solidFill>
                            <a:schemeClr val="tx1"/>
                          </a:solidFill>
                        </a:rPr>
                        <a:t>Aspirational in design and implementation.</a:t>
                      </a:r>
                    </a:p>
                    <a:p>
                      <a:pPr marL="342900" indent="-342900">
                        <a:spcAft>
                          <a:spcPts val="600"/>
                        </a:spcAft>
                        <a:buFont typeface="+mj-lt"/>
                        <a:buAutoNum type="arabicPeriod"/>
                      </a:pPr>
                      <a:r>
                        <a:rPr lang="en-GB" sz="1400" dirty="0" smtClean="0">
                          <a:solidFill>
                            <a:schemeClr val="tx1"/>
                          </a:solidFill>
                        </a:rPr>
                        <a:t>Relevant to be implemented</a:t>
                      </a:r>
                      <a:r>
                        <a:rPr lang="en-GB" sz="1400" baseline="0" dirty="0" smtClean="0">
                          <a:solidFill>
                            <a:schemeClr val="tx1"/>
                          </a:solidFill>
                        </a:rPr>
                        <a:t> </a:t>
                      </a:r>
                      <a:r>
                        <a:rPr lang="en-GB" sz="1400" dirty="0" smtClean="0">
                          <a:solidFill>
                            <a:schemeClr val="tx1"/>
                          </a:solidFill>
                        </a:rPr>
                        <a:t>for a health economy, as well as open to further development</a:t>
                      </a:r>
                      <a:r>
                        <a:rPr lang="en-GB" sz="1400" baseline="0" dirty="0" smtClean="0">
                          <a:solidFill>
                            <a:schemeClr val="tx1"/>
                          </a:solidFill>
                        </a:rPr>
                        <a:t> and refinement.</a:t>
                      </a:r>
                      <a:endParaRPr lang="en-GB" sz="1400" dirty="0" smtClean="0">
                        <a:solidFill>
                          <a:schemeClr val="tx1"/>
                        </a:solidFill>
                      </a:endParaRPr>
                    </a:p>
                    <a:p>
                      <a:pPr marL="342900" indent="-342900">
                        <a:spcAft>
                          <a:spcPts val="600"/>
                        </a:spcAft>
                        <a:buFont typeface="+mj-lt"/>
                        <a:buAutoNum type="arabicPeriod"/>
                      </a:pPr>
                      <a:r>
                        <a:rPr lang="en-GB" sz="1400" dirty="0" smtClean="0">
                          <a:solidFill>
                            <a:schemeClr val="tx1"/>
                          </a:solidFill>
                        </a:rPr>
                        <a:t>Have some indication of financial and quality impacts.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559813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HWKdYpyqESvkO40cEawr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M9xgeTNOU0SfIsDIRLxM_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vgybsWr2kWn4NcPKacz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UOFoVLYWke9lgR0EwzEF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nJh6c3xMUOv1wMUDTwKj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ilJjJRHLk2Demxxk8TI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AMl3jPnxUqO00ITssfjM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NSUwguH7kG0mcpCy6ch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y2x87lYiEOQ7iYTfLEzU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6Lc0fJkE0S8Hg_KNf33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8hzzn4vO.UamL92xFoX2H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xoDBQyW_7kiQZ4mpAe5G3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kmFuTcFskOZLDQSYZsza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s.RDjhAJ0KR79uXnotNX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ZAUEVX3KEW8kgNyck3Z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s9qlQGYDUurm.Sht4vIr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Q_VAW0qRkkuUozJA9DK84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2T4_klcAk.46y2ou67IL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4vNA5lxskCgP70mrMLS1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gtfDpG.8k6bcQOfEMtk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zFdwkK02UWhgMrvVRms0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JIJ21oW.E6rp0o0eRA1R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cb1wCpSWEW3pHZWW3i0E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yBmLyAGRgUmbLUTAbn_fx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M8NJtKOrkCwptyN9pl6.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jtpNe74Q0u.Aq8fRmB3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o3z48rgn0G6QI8DAMtuh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SS87V1SPI0OnT7ji6xqo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xXQ_Wy_8Uqvab.Bbbqb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m7cYVi9_Ey5iKEg7VwH5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8tbOVNI6T0qTPE.rTBft0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4RZcjApchk6OJ63OEYlqT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D1XZb7RZUiA.knSkTWb6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zToZUc_ZEqjEkvWxRCBc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rtHIpVI6EyA5EMngs_nV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0L1_8muwkmYLkASXUhKe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jMocWBVYk2tXauBvjwV9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979sFMaXUy4_PQpJ0Fc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qVej8ZeskKqHIl.vyOvG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JwqjX0VdX0GhDuu7O2ZA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15hLVpPkGe9t5tj8XUB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6UUMxzg2EaYXqsJdhbiy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sSMJI1zcJkadBWiS4TAeu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lV9h7.ixE6kSD9XCv6G5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54bK0ggGAEurpJckc_171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buhbfU7d0Clmghh6IR7n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47RYlDyOVE2051hWy8y0Q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ityEdpHcUe17HjMoxre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3qXw6_rqUuLBnfs8RMq.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gNpo7rkGEO7YCcf0z_q4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kAizHnneEGLoInMrC1qP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XaNj._nOkeGc3DA.IiK4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a.d4AyIW0aqrRt2PSsn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dfOknOOMcUGBl6GKvyep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b9jzsL9FUuYFU5_mjTNO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g_MWaHJ7EiQos415Bo8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IvF4zTy20W5PlvxmOSvp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lxxmUOd3kmjAmNCx8r_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2w2ifE1CE6kra8RL5u6P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xigqyhaxyUKVwLIsroHS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Z03Q7VOgU6JSEij3ekbL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3s.SW5MTCEGO1RocKslhq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WodAADLJUemVaJVw8MS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GsvmzqxMs06z7dZBOHhDu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cTfClwoFo0ugTPNaOBLty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ny22fA3V06ze0DujbAi2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Hmb0WXxp06cG5dSpzkOn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iYm4U4hmUauboQPIdhHi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35wA02DZFEeKe1HfWqGxW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4H4DCRW4xkegc_4veflEW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bjpUKUJsE.yz4jDRv1S3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UyPFCNvSEyMUCcVQyZSx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AGGIYaBQ0OkbmtbsxcqN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LfeK71vGk6TTkG0CEqb8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xtmEBM8pEi_GskDYWJWh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LlSobHcR50.5ur4CXODud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Zgi47D3Ua49KbwZK7HN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6JF9nXN9S0mIZwpq8pbb2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_pbrl.toCk2rGRMJtWQD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3VNimvaAEWB0UwEToLaC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mdESTgYRk2l8WKxw1ktR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1Vo2buJC_0C_IGqPiaE.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na7f4.Z_Y0KrGTf2cHjK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OMHeZEgoUW_AtsmjGbkM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xnzHxpCZB0KZvWfVjOFTG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u8SnmyGSE6PUlPxRw5ZI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RAcmJgbj0OBBJRSY_c1I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XSdP4O6akWw91uVVUrm_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g9y6xhM.yECJRRpsFo5NN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WZ5qODdyXUSHL9ibbgVJ.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hhfEb4EVEC9jp7rD8qn6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4wR2wFp_UKkNN7bq0kw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KYmTkh6sEawbAF7jZBy7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HWUvgwmzEmsa_uMOr10M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wHZTFuAvgEyioPlgSdeUF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quOkc9_Z0kq9kx0U.ejrY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WuvioAIF0iRWkUUpRqPx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lG0ENRPwUiPkMv4G0TPQ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gC7v_0HrAUCWF_ewTLTXE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3pSftKc_gUKk2.aQ3VjzB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wViTsRB.zkK95z05u6ftG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sxbcboRj_UaepEEppc.X3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h.2.EJ4pUe3PFXLV84pF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lKSyARWjES3a2.BXEtm5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YrtJ9KzI7kOTN2ZmU1sYi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pq7oOzVJk.8t0CZFMENw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CkDsPsDZwEyC25axQ2BJT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XL.O5lsrEOG6zlRXjR2U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sPN.hREEE2812lVKaY3o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A.9JNQOkWJsGsHKDiNH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qQ5qbRG9pUCvlw8MK6EId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AueiqSpj0eGqYPqHr_Br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psYQbXOsPkeekAPlLYODY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y5uIWliMU220gQIiye0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CxxZEtGmEyBgCfOzSYc_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iUsACk3NUu6EPvw.urYO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mHbd.nYAAku_IK_WjVFss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Pj1WGMVi4E2G206be2vIr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u_hpo6vumEKkOKNCwjNZ4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U._SJEYPa0ygHZYO9UXO5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Y9sW_lN6VkyT9tiCqWWq4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WDiXHY2IkyWsx0LOekOS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8xhnPYbfq06qtkLbRgeVJ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nnj5tra.0KCGiu41RHx.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5JH2WwCIUyVV8Kp7wRr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wn.DdPT9kCbcDoERFb7s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n.xj2Bt4u0afLsEVTl6Gd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ZCQfNqbuEku.gU_O.Nmcr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mnCdj97B60a7c4wmo6VeR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C8TXUJH7U.guPxlsgLm4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fak50uSp0qJI3me.KUwp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50GYgonbk0.C2djz5FNg5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iFBnih.uMUmr0wnP0Gl4a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hkMDSDq20etoRGNq.bR8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twgLzpsAEekCy_uBPmb9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8KrUweSv02ICv9RdZAu1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Q4FEh7MB0KBNofoVI2GT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BSsZnu5j0i53YKkftbC2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V258wBfNTk60c1RkJ7H.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YoLkmXgBUursL_ERUJtR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eS2UUQ1NkyGX2g3.fapR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PsKOtU6bE.vkRZ8OUFZe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6p0j8bjULEe12bl6_3QIW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qJWAcgPQUmRwYufI2zAs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LomEmpbkNkCxW3AxQljlc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PausqpcGE6RVRWxh9o.4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jTklEZs0kWuzdB1LEq8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2HnFC8GgJE6NRQ8zRXnvi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sMN3CtX.kW8UpD0M2V5c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zMVHn.4xEut_s8HPAKr9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VNszT9wp0.bYInFwDaPg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xvmNsUssD0KZcmPniyz1_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L0DcQP9vkiX6krzm0xLV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vOoyCCxuR0STkJYCSoqgC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RuJk9lWyeUSk8n7h6l8LL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vL3JmOhnO0KH37pMQYhhz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6Y8je4ObsUOGG7Auru6ya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L1CRwmsNWEK1zlreEWhP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_Nc6DckC0u9EMZhc5D_h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_VneJzZA0yXWRsamHEXi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Y78aUY_CEeixO.KMppo3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o55eRfV6LEuI9Ns23r41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1QVtLTHp0aCLvk09zKxo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FNJaTykXFU._VzMyJ1hu.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vwy6U61yXUeYQ0E_DVSXF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4U5vy2gNke5W8cQWDx1D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iMPE.SdEEy8d3kbu_lyk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rZEtpSyD02YbmnwogXHD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syAJZBSYEW9XNQ1DS.9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16bN6HfJUKmwLLdZWoJz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5iSptkeGkK7X3pFwOhkM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aapmLRLTEePVOOOvzbH7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xlzyKKxrU06SRN4bFAxrx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pY1W8afWRE6CKsYZBMZKV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1qiuOqeRbkKN9RRGjM6rz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aDL2JMRmk.is2DTRyO2b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RdnoP3qw0uvcifjMTRnM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ms4Bu.neBEy6RYf1jC0XK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3AKqWfuat0eLdXCZzrdgX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sAO1mdrdk2B65amJjsD3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wI0OYaFHUaPqPk4T0r9t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QW.koZ7gEODNjU8qyKnf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zXQ9fN6CkudymFPwgVec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iWKstJFqcUKOl5PONKQaq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O1DGvQ8.wUOJ7_.pP24Rp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Uzlo0E6hU6dYEPguSbWF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KjoMJMkl.kGKtZCPevAAC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AeRTjwyEKVXhEva1N76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0NOURPxEB0aAcai_r5rmj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al4OFKeTUm4i7mLdSZVZ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Fc5A6nF_kaLnRkRpr1yA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fL_jq6WQXUOEyW.1lo4Wd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OvrZ6mQvh0GcZyOJAgxAV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nXmpTqk8UkKZTwLTycdUh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dSncUykLEyDiE3ldneUe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EtPd2iqzUSv9jOog5csX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gwIkgqDQjEWAbIGRY2z3j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nC3TeKZD0m2P7pGV6icI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tuFNUwOJWUCCwMCkijAm7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VPhr_hy5E.rf1MgT3zQ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PXldFS1Rka0ZHD_Nomt5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s5L9529crEadFneY_45gV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m26Xaid9UerMdBVxiyEn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qTjH4atU4UOjp590Y9Bp1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ty1Ke6J_wkGfyRFIrRR0C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CPW8anZdvUCACXhL8boMZ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m0XK.0J70KxHqo4QUMJr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TRUFMuriUqok4KSjsMAG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7pHoaCJsUmLcOTg.tqHT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zOTPEZc31k2DxkDH9wvVv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iULwFKa9kuklHDI9U5p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sEH0uGYAkOfU04tah1w4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LUlovKy2mEWdMEk1I0Nzx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XVy7tMHyPUiNuLyB20PSW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2BaPsHE85kuVBJH1tcvSA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drxDchWnVUq4JYgiAgZ7u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78UQCp_6kWoDEZXMGR_o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Uikw.ZMiTEeYcDL1XnM1y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5gti4Year0et_s0hyu7C4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CiHw93TJ0e0nbbD.C4b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F0Yms2oGF0CPJmkhO2VTI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GknLgf4_02qn0eHbFr9b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Zoa.4EJokimjhRZ6_R1X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zqvvY5eYaUmr3qIgT8nCa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gAwFHIvb0WElNoJWY3Py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8JYEX_6Pwkekazt0PNip_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cIjsJJM7IU6TRTI_5r_lu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zzG0gni49kmL.uBhEKNW4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KfRIXfJ3UWOkxCd6jzNd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UuJSfxacIUK16D1N3vzJq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nPenN3xTEave_WiDDvo7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aI4wsU8b_k6.tvQMQUTQ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sTUbdZcQ0E.j76fZ0_LJQ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j_TqoIjR0CKAZ4hCYt15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ywUpd7oFkyHRflNafnH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rTt0gb_lkGn61Xe7WBzc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nUnwmF_xykyC2eR3s.Urc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auHIHmEAK0unvysGFQaVq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gZCCXau_bEO75icLm7LDK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AYcoIoQL0EWSPCyT1E1Xv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dlAuYARqIkGYJm6itqOJE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OYzNDvX6IUW1zU6nINRP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6Oatbow470WZTH3ENK6yF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QesYv1RZrkydKPFo4uqch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moKIMTfCPkGwFuHx.GrlF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xqzODsGwQEq_Jo1mfmvG7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KVmgBaXgtECk76UpDFl8o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3ongR3b5OEqN8YOLctW8b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kIxqLIDcR06tISWZ1QmUT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fPJbhxdqmU.qi5oRTDIWA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Lttuw0Nt7k.iwN_Q7AG_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y.PVyvRR0GKmWFuqs2Eu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0hZPi889L0O4Que7UMDyO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2k8B.NcxUK8tsw9Jb8ub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wSpoKBPFBE2SQEY63Ingn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BcEdO_9T0CuFR2pJStDw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9UzXpJp28EO0o2hmNHYfr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Lt5r1DfVDkGLCBUd3X2ev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oPUEWRaQg0.jcnyJLqH6Y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C4bm4AGezk6H7F5PL379K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X3OxvIiujUugAgceNSg9p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pk3DTZ9YUye_RjV7UObr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UCTVo2cHEqH5j4spU67o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rPhsSz_UUCdcVZ5wRD2G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tFV1yD7LfEquKm37m7vB5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w0d7AT6l0y4RbcvG9eNJ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sCCzNsBgoUOIfpqYFLOov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SHd07plAkOmOzw5ZmOIy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ahSadZMrZ0eZN86nv5ueu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YfIjf31jEOnfyY4y4DtB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XrKVFPVGUqaMU0v9CD1X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d8RnncfykmXwOYgQsLZj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06h_i4_sUuXfXUCTfQxl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siUHM.0WLECYw9v.CVX28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GUVQJSK_kmkFZpRDLIZs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ne7uKnfwCkulrQRoIdCLs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gd0VJt3MnkS18zkocZLqe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lqQr0czwrEalzAOhAF0Nj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TOEx24fORk6swsb_of8gm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LhTlKB6SzkuEjcwytAgty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5ZJeeisF0W4owszwMgY2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GQrxnErfqU.e31xbgjtLi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NcifqKiEVkKTeiKgLReMM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R.SZt1E0eFIMdk4jIIn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oJN5pWD90SAjXSr3wv6F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Jopj2Pada0y5734cZbQ1L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WM0r.icA7Uuw1BlNvzTIQ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DVKtnUkNb0euAEsKAQUzd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0pyt3Re.lUuiEieBCZVSv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vK2.REER0S1uOeLbOiUN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aQkCPJeg0.V7jIf2HDEH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n8751qzorEG.h.LL8m8Qd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0klkO3EZEGNUY7vE8qQo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adZ3xtg4Um_9VAXrvZi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8pPAxOJJU6DK3bpGPH3L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qfl8y7enk6al822ps6y3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ppDxJR280a_2ePJs6Zp.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PH9IWfbV0a_L0s9Yy9yo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93fvhf.l5U.3tYeQMDQdw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STxmYKYde0uaSU05V3a2j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Y0FmYXxqHkGktSzZEUyR9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5RW_aHAtkE.l0iMeC6vJj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DsHQ9bAK0qg.695MATtT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TI6Eej4OUuUiYpkvDJei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a3YfbGBM7k62PmYdERrG_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0q4PNUrPk2zHKWnGZMNk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5HDe_..pkqZT.kGdavwb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d7DSqawFBU6sXtE3gcpi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U15u0ENPY0W2877hUfzgR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l3iUl0Aa2k.c6llzRgJfn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Av5ekMSqKUacajdSb5Vo0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LP_gln4fCU.NrJo2GvFiX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G.YVIp.iWkKPPE1_QnkB_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pS.8IV5Fo0uK880cOSh0L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L_p7w6nfDk6OhmCpWCg6C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ooLSHWICzUWy.N3rdpvpz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erPuND8pEe0pGr3Xe9Ns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jP7JHm7bHE2s5.HUDx2Xz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L5j_Than8EaFE7d.NblPy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IxQl3riQsUGh9u8aMLJl7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ANrXZfhJEKbZsl0G.k.O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QcJ7tmkqpkyICOk.JGQTf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RyDw1tmPQ0mtHM7zX67eb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Ufn6nc5mPk..K4tsPUHT6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NbZ3Bb8uRUOG32vmMcXlx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iLXXxAIo0aunLTgpgdEt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NMThXZ1h5EuxojTXzhLUx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_zvCSCPmEyzoj3q8Fgs3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Z2zNhOllok23MBkEVkRnU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XugMQyV1EulLqX6yhbDR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z9b._TwW6020SAMuI7AZI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ow9W3WN27UGf_O7GeVIS5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aLrUMa_840WswnkuIVgIZ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D._vd.tEk6ny7_K.znEO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LC78rW8HG0iToGQTMlhKF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DtJgEyNO8Uq2hFzi9m14H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n_6sRCinkWSbLa46B2aa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P8WB2sKvTUOOIpuMOq5qN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CmbT.fe81UO6QuBPk9DBb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aOLUNchg0eQRX0UxATn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TgzrMaPxUuPorLRgrV6G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NQ2Zb9uTfUK5CpqtLdRn1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erheLkSelUev7rIfAVS6Q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OZtE9wg.KE6XE2GFK1XCX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G3gQT3k0sUKh8xhtMLZWE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Zq_dLs6jU.vIUouZWHpM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LsxzLzOpvkWt97IILTIz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eeqo6KAi06XBpAHL8b..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ZrwqGWMJk60DOdDVtJ0A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QX3DcQvEk2ZI4x9ZYHdR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NNLLXATLWEq6YH9l7gufd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dJGmSOj1w06tQOKFapG3E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U7w86qvfv0WCzWh4SAKSZ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zGLORhwFxU.wVk3.Olry.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WCMd6ig6kyJXj8zBCzN6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9FD_iIOgn0yuyxyGiRk.n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agtt2DnQ0msBkgTXD2Lz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sXDtS219kavN8I_rhoAW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qFmDNE9p0CM0_7CtAuXP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gyb43JQnQ0iY5f5O4M9w_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A7l0kVJZ02uE1nqPfJ91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V5j4Mtjz.kuipogiHN6VR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K7OuVWBq70i8ie0ooZUOo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K3K4OjNS0EWZQAK8.2gKe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wPR_wt4kb0WClw_9a_czY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ATboCXHrjUinAduxaiZZb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NIsOkgwOEuvEH2rLOjWC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OSRL5cZnUuQEqmZA7Xvi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3QVwG8OkU2IQ6lKIrgM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oUH.0noN0aPpwS8nsnaB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_Qx8vIHwMEWZTWrSvXmk.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zvs1IRyKkyfzId8WtS0V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0aGQJe2j8kqNXL6yKjV4D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38lIwHvdYke_suxJuk3Bo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CB3Auqg05kijFSkw3IL.e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WFZp8oBiEE6rBP9a8m4XK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FVC293jk0y.xEWY1IMOL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LzjBqs5wX0e_Yd6F8fycj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OXjIwOjkE2hS0dpMwkav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0TqJoQ.qn0i2IdB5_RFvL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_tLMu1aOEKGgPrYjSFzZ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9D9DyBKUREinauoe49n1q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zS0cNoZWPkiQPDRG6gwjE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Vf5x4wzpuUKXLjqJpUjDd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0aWb8qsihU26kUd43F9sM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_XUUHI4a_Ua2yI2FLbhXl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rxGc5iK5gE.WpuXwg7pFj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Cglc50tisUyYZ_NPvg5xn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DlaoGHNSeES.wJl5Tt8Z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887n1A0e0q8tCuuX3XWY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MlPuYtRD5Ee7Fk6PIQb6s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aFZm5_xQcUqFuGJDFVHwp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3g.RtY.a00mv9zjCbIgp4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8M8WybI9kyUddwDT15hw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w7uwGzvdSken6eahjm13x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bLJ5CKk7I0GRh9jEzfsr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7T5XL5JyEyH3.4bUCvQ1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yzvyjXw.Uy3AARWnVJh5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xgEXvMHYukqnh1Ry6e7vB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L6u33CRpEkOG1U9AtDov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0_WZwgujq0yPOI.ywtqd7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twg_BF1sTE.dXNpUGpe0r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gQNctLl9oECLQoL3t72c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PsQhi.ZWQkaqcjKicc3aj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T8ix9UWg80C8kXQjjEABk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FV.GflFAf06BHQ_35EETj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l99YPilxpkGOcxlKhnl9I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CraOCRGTdUGTV_eP1tm71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lGIow2x_Z06fadQMlnmaJ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DhPtzrSeOkW6LeBvjKFGZ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7lO2qONbU2hB5ERRxgmN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NJcHF4S30OpFllTsMrj4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rsOfR_af0aBpjqnEpe7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sriuananUCxA4Ppe8Qx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ziYhhA3UUiBq04OL97X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KtQmOSiwE2oUZuGiRqP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2RPwn5YBkWVf91UmIyf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vRgvN_ho0O8SodmvlQe2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a83vsNWtEevf4s84Rad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RZnbyZh0O89hTxsAfq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Sg978BwPykGQyNJhFgly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RKPYs2Z.HUCHX9pXeHrK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Lb9oH5oPk6wRHkN5_rNW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k7lYgiaiEahwlZCST_b7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Ce7yR7nNEy4.LM8dviu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q.rYDabpUWdASFqmea7o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q11Q4MhNky2TwU71N06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ZE7YhYhbU6NgLYRtsrAn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H1LQHxCCEuM6M46fBJC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9yeFd1W.0OC42LjSnEmX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10tBV3x702zjoFtOxpAH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qkwpQuylUqGYXHX7dNIq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WVBaHUFmkSz93sv6Nvf7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AuQ7nKjq0e35ZDfu0LHR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Iqm1DZGkUuYL3woF1Yo6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i1nETef30Wk3XtxBa7N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_AbvS_oU0Cxc_JS9AUS5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4FiQ6nMUU.mlCaVH4Te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3D8..etZUmvB1F9C0mL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fvsCTaO60e_pc0Ux_Qze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hXdRHw01EuYslmR2Ubcp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oXNYoE.UEOYaPrjxOP0l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2_Buex.O0CF9azOYopmo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aGrhluATku1Z2sNcP1nG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IsbcDxbLEyDUSv2UYIgB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q8wh14BXkimh0L0Vn15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uRmxEr8MU6uhM_Vxhyvf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U9mgYExh0W1bkFqPUwSb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j6BkKsDYEa3.BaDJHe.c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boZtsFigU.ACjhiBJuEv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VUJLq3_rUGQ0NC8LXvws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4uz6jA2fDUiM8bmdi5g9j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Ki7ukPgik.GwCL8ylE2z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tOp_pQbskKOYDRiw.xk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0O46ocnl0Woi9rfW8lw4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xDL_9MGk.Rmc.VtD6OtA"/>
</p:tagLst>
</file>

<file path=ppt/theme/theme1.xml><?xml version="1.0" encoding="utf-8"?>
<a:theme xmlns:a="http://schemas.openxmlformats.org/drawingml/2006/main" name="5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2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4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6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7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2840</TotalTime>
  <Words>5595</Words>
  <Application>Microsoft Office PowerPoint</Application>
  <PresentationFormat>On-screen Show (4:3)</PresentationFormat>
  <Paragraphs>1087</Paragraphs>
  <Slides>39</Slides>
  <Notes>17</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39</vt:i4>
      </vt:variant>
    </vt:vector>
  </HeadingPairs>
  <TitlesOfParts>
    <vt:vector size="49" baseType="lpstr">
      <vt:lpstr>5_NHS CB Presentation (Screen 4x3)</vt:lpstr>
      <vt:lpstr>NHS CB Presentation (Screen 4x3)</vt:lpstr>
      <vt:lpstr>1_NHS CB Presentation (Screen 4x3)</vt:lpstr>
      <vt:lpstr>3_NHS CB Presentation (Screen 4x3)</vt:lpstr>
      <vt:lpstr>2_NHS CB Presentation (Screen 4x3)</vt:lpstr>
      <vt:lpstr>4_NHS CB Presentation (Screen 4x3)</vt:lpstr>
      <vt:lpstr>6_NHS CB Presentation (Screen 4x3)</vt:lpstr>
      <vt:lpstr>7_NHS CB Presentation (Screen 4x3)</vt:lpstr>
      <vt:lpstr>think-cell Slide</vt:lpstr>
      <vt:lpstr>Chart</vt:lpstr>
      <vt:lpstr>Any town health system Suburban CCG data</vt:lpstr>
      <vt:lpstr>An introduction to Any town</vt:lpstr>
      <vt:lpstr>The key questions</vt:lpstr>
      <vt:lpstr>1 | A call to action</vt:lpstr>
      <vt:lpstr>The report works on several assumptions</vt:lpstr>
      <vt:lpstr>2 | The Any town health system interventions</vt:lpstr>
      <vt:lpstr>2 | The high impact interventions (HIIs)</vt:lpstr>
      <vt:lpstr>2 | The early adopter interventions (EAIs)</vt:lpstr>
      <vt:lpstr>2 | Additional ideas to be considered</vt:lpstr>
      <vt:lpstr>2 | Further ideas</vt:lpstr>
      <vt:lpstr>3 | The three scenarios</vt:lpstr>
      <vt:lpstr>4 | What will the results look like? </vt:lpstr>
      <vt:lpstr>5 | How do I get started?</vt:lpstr>
      <vt:lpstr>Suburban results</vt:lpstr>
      <vt:lpstr>Navigation home</vt:lpstr>
      <vt:lpstr>How representative is the suburban scenario?</vt:lpstr>
      <vt:lpstr>Demographic comparison</vt:lpstr>
      <vt:lpstr>Demographics – age profile</vt:lpstr>
      <vt:lpstr>Demographics – prevalence rates</vt:lpstr>
      <vt:lpstr>How will the interventions impact the ambitions?</vt:lpstr>
      <vt:lpstr>Ambitions and quality indicators</vt:lpstr>
      <vt:lpstr>The ‘Do Nothing’ scenario to FY 18/19</vt:lpstr>
      <vt:lpstr>The quality impact of the interventions</vt:lpstr>
      <vt:lpstr>Impact of all interventions on ambitions </vt:lpstr>
      <vt:lpstr>Impact of all interventions on ambitions</vt:lpstr>
      <vt:lpstr>Quality impact of further ideas</vt:lpstr>
      <vt:lpstr>How could the interventions impact finances?</vt:lpstr>
      <vt:lpstr>Impact of the HIIs and EAIs on the financial challenge</vt:lpstr>
      <vt:lpstr>Financial bridge of 2018/19 (1/3)</vt:lpstr>
      <vt:lpstr>Financial bridge of 2018/19 (2/3)</vt:lpstr>
      <vt:lpstr>Financial bridge 2018/19 (3/3)</vt:lpstr>
      <vt:lpstr>Are the interventions deliverable?</vt:lpstr>
      <vt:lpstr>Selecting Interventions to Implement (1): HIIs</vt:lpstr>
      <vt:lpstr>Selecting interventions to implement (2): EAIs</vt:lpstr>
      <vt:lpstr>How will activity change if the interventions are implemented?</vt:lpstr>
      <vt:lpstr>Activity impact on acute sector post HIIs and EAIs</vt:lpstr>
      <vt:lpstr>Gross expenditure impact post HIIs and EAIs</vt:lpstr>
      <vt:lpstr>Glossary</vt:lpstr>
      <vt:lpstr>Glossary</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 town health system Urban health system impact assessment For discussion only – not for wider circulation</dc:title>
  <dc:creator>rogorrie</dc:creator>
  <cp:lastModifiedBy>cpettinicchio</cp:lastModifiedBy>
  <cp:revision>225</cp:revision>
  <cp:lastPrinted>2013-12-17T14:14:27Z</cp:lastPrinted>
  <dcterms:created xsi:type="dcterms:W3CDTF">2013-12-02T16:15:38Z</dcterms:created>
  <dcterms:modified xsi:type="dcterms:W3CDTF">2014-01-14T17:10:00Z</dcterms:modified>
</cp:coreProperties>
</file>