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13"/>
  </p:notesMasterIdLst>
  <p:handoutMasterIdLst>
    <p:handoutMasterId r:id="rId14"/>
  </p:handoutMasterIdLst>
  <p:sldIdLst>
    <p:sldId id="259" r:id="rId4"/>
    <p:sldId id="262" r:id="rId5"/>
    <p:sldId id="268" r:id="rId6"/>
    <p:sldId id="269" r:id="rId7"/>
    <p:sldId id="260" r:id="rId8"/>
    <p:sldId id="261" r:id="rId9"/>
    <p:sldId id="257" r:id="rId10"/>
    <p:sldId id="270" r:id="rId11"/>
    <p:sldId id="267"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79C2"/>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1" autoAdjust="0"/>
  </p:normalViewPr>
  <p:slideViewPr>
    <p:cSldViewPr snapToGrid="0">
      <p:cViewPr>
        <p:scale>
          <a:sx n="100" d="100"/>
          <a:sy n="100" d="100"/>
        </p:scale>
        <p:origin x="-29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76"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r>
              <a:rPr lang="en-GB" smtClean="0"/>
              <a:t>RESTRICTED</a:t>
            </a:r>
            <a:endParaRPr lang="en-GB"/>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B7EE9024-0B7F-4E4D-93A7-204F1584CAFC}" type="datetime1">
              <a:rPr lang="en-GB" smtClean="0"/>
              <a:t>04/12/2013</a:t>
            </a:fld>
            <a:endParaRPr lang="en-GB"/>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BEC09E32-EE25-41C3-9A15-133EF0A04694}" type="slidenum">
              <a:rPr lang="en-GB" smtClean="0"/>
              <a:t>‹#›</a:t>
            </a:fld>
            <a:endParaRPr lang="en-GB"/>
          </a:p>
        </p:txBody>
      </p:sp>
    </p:spTree>
    <p:extLst>
      <p:ext uri="{BB962C8B-B14F-4D97-AF65-F5344CB8AC3E}">
        <p14:creationId xmlns:p14="http://schemas.microsoft.com/office/powerpoint/2010/main" val="35236035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r>
              <a:rPr lang="en-GB" smtClean="0"/>
              <a:t>RESTRICTED</a:t>
            </a:r>
            <a:endParaRPr lang="en-GB"/>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F6FD74B0-6BAB-4D14-BD59-EC9ECAC8EBDE}" type="datetime1">
              <a:rPr lang="en-GB" smtClean="0"/>
              <a:t>04/12/2013</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D996419B-4624-4E8B-9D4D-73C6968B1BF2}" type="slidenum">
              <a:rPr lang="en-GB" smtClean="0"/>
              <a:t>‹#›</a:t>
            </a:fld>
            <a:endParaRPr lang="en-GB"/>
          </a:p>
        </p:txBody>
      </p:sp>
    </p:spTree>
    <p:extLst>
      <p:ext uri="{BB962C8B-B14F-4D97-AF65-F5344CB8AC3E}">
        <p14:creationId xmlns:p14="http://schemas.microsoft.com/office/powerpoint/2010/main" val="5921976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Header Placeholder 4"/>
          <p:cNvSpPr>
            <a:spLocks noGrp="1"/>
          </p:cNvSpPr>
          <p:nvPr>
            <p:ph type="hdr" sz="quarter" idx="10"/>
          </p:nvPr>
        </p:nvSpPr>
        <p:spPr/>
        <p:txBody>
          <a:bodyPr/>
          <a:lstStyle/>
          <a:p>
            <a:r>
              <a:rPr lang="en-GB" dirty="0" smtClean="0"/>
              <a:t>RESTRICTED</a:t>
            </a:r>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996419B-4624-4E8B-9D4D-73C6968B1BF2}" type="slidenum">
              <a:rPr lang="en-GB" smtClean="0"/>
              <a:t>1</a:t>
            </a:fld>
            <a:endParaRPr lang="en-GB" dirty="0"/>
          </a:p>
        </p:txBody>
      </p:sp>
    </p:spTree>
    <p:extLst>
      <p:ext uri="{BB962C8B-B14F-4D97-AF65-F5344CB8AC3E}">
        <p14:creationId xmlns:p14="http://schemas.microsoft.com/office/powerpoint/2010/main" val="3519478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gi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3334296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192039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3817567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smtClean="0">
                <a:solidFill>
                  <a:prstClr val="white"/>
                </a:solidFill>
              </a:rPr>
              <a:pPr/>
              <a:t>‹#›</a:t>
            </a:fld>
            <a:endParaRPr lang="en-GB">
              <a:solidFill>
                <a:prstClr val="white"/>
              </a:solidFill>
            </a:endParaRPr>
          </a:p>
        </p:txBody>
      </p:sp>
      <p:sp>
        <p:nvSpPr>
          <p:cNvPr id="2" name="Title 1"/>
          <p:cNvSpPr>
            <a:spLocks noGrp="1"/>
          </p:cNvSpPr>
          <p:nvPr>
            <p:ph type="ctrTitle"/>
          </p:nvPr>
        </p:nvSpPr>
        <p:spPr>
          <a:xfrm>
            <a:off x="358775" y="1494000"/>
            <a:ext cx="5580000" cy="1587600"/>
          </a:xfrm>
        </p:spPr>
        <p:txBody>
          <a:bodyPr lIns="108000" tIns="72000"/>
          <a:lstStyle>
            <a:lvl1pPr>
              <a:lnSpc>
                <a:spcPts val="4800"/>
              </a:lnSpc>
              <a:defRPr sz="4000"/>
            </a:lvl1pPr>
          </a:lstStyle>
          <a:p>
            <a:r>
              <a:rPr lang="en-US" noProof="0" smtClean="0"/>
              <a:t>Click to edit Master title style</a:t>
            </a:r>
            <a:endParaRPr lang="en-GB" noProof="0"/>
          </a:p>
        </p:txBody>
      </p:sp>
      <p:sp>
        <p:nvSpPr>
          <p:cNvPr id="3" name="Subtitle 2"/>
          <p:cNvSpPr>
            <a:spLocks noGrp="1"/>
          </p:cNvSpPr>
          <p:nvPr>
            <p:ph type="subTitle" idx="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7" name="Rectangle 6"/>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Rectangle 7"/>
          <p:cNvSpPr/>
          <p:nvPr userDrawn="1"/>
        </p:nvSpPr>
        <p:spPr>
          <a:xfrm>
            <a:off x="6048375" y="3198049"/>
            <a:ext cx="1314000" cy="15894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Rectangle 9"/>
          <p:cNvSpPr/>
          <p:nvPr userDrawn="1"/>
        </p:nvSpPr>
        <p:spPr>
          <a:xfrm>
            <a:off x="3203575" y="4902100"/>
            <a:ext cx="1314000" cy="1587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1027"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203576" y="3199891"/>
            <a:ext cx="2735200" cy="1587600"/>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6048375" y="4902100"/>
            <a:ext cx="1314000" cy="1587600"/>
          </a:xfrm>
          <a:prstGeom prst="rect">
            <a:avLst/>
          </a:prstGeom>
          <a:noFill/>
          <a:ln w="9525">
            <a:noFill/>
            <a:miter lim="800000"/>
            <a:headEnd/>
            <a:tailEnd/>
          </a:ln>
        </p:spPr>
      </p:pic>
      <p:pic>
        <p:nvPicPr>
          <p:cNvPr id="16" name="Picture 15" descr="NHS_Constitution_RGB.gif"/>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715919" y="5427700"/>
            <a:ext cx="1106952" cy="1062000"/>
          </a:xfrm>
          <a:prstGeom prst="rect">
            <a:avLst/>
          </a:prstGeom>
        </p:spPr>
      </p:pic>
      <p:pic>
        <p:nvPicPr>
          <p:cNvPr id="1029" name="Picture 5"/>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7470775" y="3201732"/>
            <a:ext cx="1314000" cy="1585759"/>
          </a:xfrm>
          <a:prstGeom prst="rect">
            <a:avLst/>
          </a:prstGeom>
          <a:noFill/>
          <a:ln w="9525">
            <a:noFill/>
            <a:miter lim="800000"/>
            <a:headEnd/>
            <a:tailEnd/>
          </a:ln>
        </p:spPr>
      </p:pic>
      <p:sp>
        <p:nvSpPr>
          <p:cNvPr id="18" name="Rectangle 17"/>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organisation / date</a:t>
            </a:r>
            <a:endParaRPr lang="en-GB" noProof="0" dirty="0"/>
          </a:p>
        </p:txBody>
      </p:sp>
      <p:pic>
        <p:nvPicPr>
          <p:cNvPr id="1026" name="Picture 2" descr="J:\NHS CB\Communication\Branding\Templates\Template photos\3 elderly ladies.JPG"/>
          <p:cNvPicPr>
            <a:picLocks noChangeAspect="1" noChangeArrowheads="1"/>
          </p:cNvPicPr>
          <p:nvPr userDrawn="1"/>
        </p:nvPicPr>
        <p:blipFill rotWithShape="1">
          <a:blip r:embed="rId6" cstate="email">
            <a:extLst>
              <a:ext uri="{28A0092B-C50C-407E-A947-70E740481C1C}">
                <a14:useLocalDpi xmlns:a14="http://schemas.microsoft.com/office/drawing/2010/main"/>
              </a:ext>
            </a:extLst>
          </a:blip>
          <a:srcRect/>
          <a:stretch/>
        </p:blipFill>
        <p:spPr bwMode="auto">
          <a:xfrm>
            <a:off x="358775" y="3198049"/>
            <a:ext cx="1310682" cy="15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782934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075"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047237" y="4902100"/>
            <a:ext cx="1314000" cy="1585759"/>
          </a:xfrm>
          <a:prstGeom prst="rect">
            <a:avLst/>
          </a:prstGeom>
          <a:noFill/>
          <a:ln w="9525">
            <a:noFill/>
            <a:miter lim="800000"/>
            <a:headEnd/>
            <a:tailEnd/>
          </a:ln>
        </p:spPr>
      </p:pic>
      <p:sp>
        <p:nvSpPr>
          <p:cNvPr id="9"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smtClean="0">
                <a:solidFill>
                  <a:prstClr val="white"/>
                </a:solidFill>
              </a:rPr>
              <a:pPr/>
              <a:t>‹#›</a:t>
            </a:fld>
            <a:endParaRPr lang="en-GB">
              <a:solidFill>
                <a:prstClr val="white"/>
              </a:solidFill>
            </a:endParaRPr>
          </a:p>
        </p:txBody>
      </p:sp>
      <p:sp>
        <p:nvSpPr>
          <p:cNvPr id="10" name="Title 1"/>
          <p:cNvSpPr>
            <a:spLocks noGrp="1"/>
          </p:cNvSpPr>
          <p:nvPr>
            <p:ph type="ctrTitle" hasCustomPrompt="1"/>
          </p:nvPr>
        </p:nvSpPr>
        <p:spPr>
          <a:xfrm>
            <a:off x="358774" y="1493999"/>
            <a:ext cx="7002463" cy="3293491"/>
          </a:xfrm>
        </p:spPr>
        <p:txBody>
          <a:bodyPr lIns="108000" tIns="72000"/>
          <a:lstStyle>
            <a:lvl1pPr>
              <a:lnSpc>
                <a:spcPts val="4800"/>
              </a:lnSpc>
              <a:defRPr sz="4000"/>
            </a:lvl1pPr>
          </a:lstStyle>
          <a:p>
            <a:r>
              <a:rPr lang="en-GB" noProof="0" dirty="0" smtClean="0"/>
              <a:t>Click to edit Section title</a:t>
            </a:r>
            <a:endParaRPr lang="en-GB" noProof="0" dirty="0"/>
          </a:p>
        </p:txBody>
      </p:sp>
      <p:sp>
        <p:nvSpPr>
          <p:cNvPr id="11" name="Subtitle 2"/>
          <p:cNvSpPr>
            <a:spLocks noGrp="1"/>
          </p:cNvSpPr>
          <p:nvPr>
            <p:ph type="subTitle" idx="1" hasCustomPrompt="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Section subtitle</a:t>
            </a:r>
            <a:endParaRPr lang="en-GB" noProof="0" dirty="0"/>
          </a:p>
        </p:txBody>
      </p:sp>
      <p:sp>
        <p:nvSpPr>
          <p:cNvPr id="12" name="Rectangle 11"/>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Rectangle 19"/>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1"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section number</a:t>
            </a:r>
            <a:endParaRPr lang="en-GB" noProof="0" dirty="0"/>
          </a:p>
        </p:txBody>
      </p:sp>
      <p:pic>
        <p:nvPicPr>
          <p:cNvPr id="307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81615" y="3205038"/>
            <a:ext cx="1314000" cy="1582452"/>
          </a:xfrm>
          <a:prstGeom prst="rect">
            <a:avLst/>
          </a:prstGeom>
          <a:noFill/>
          <a:ln w="9525">
            <a:noFill/>
            <a:miter lim="800000"/>
            <a:headEnd/>
            <a:tailEnd/>
          </a:ln>
        </p:spPr>
      </p:pic>
      <p:pic>
        <p:nvPicPr>
          <p:cNvPr id="13" name="Picture 3" descr="J:\NHS CB\Communication\Branding\Templates\Template photos\Smiling baby.JPG"/>
          <p:cNvPicPr>
            <a:picLocks noChangeAspect="1" noChangeArrowheads="1"/>
          </p:cNvPicPr>
          <p:nvPr userDrawn="1"/>
        </p:nvPicPr>
        <p:blipFill rotWithShape="1">
          <a:blip r:embed="rId4" cstate="email">
            <a:extLst>
              <a:ext uri="{28A0092B-C50C-407E-A947-70E740481C1C}">
                <a14:useLocalDpi xmlns:a14="http://schemas.microsoft.com/office/drawing/2010/main"/>
              </a:ext>
            </a:extLst>
          </a:blip>
          <a:srcRect/>
          <a:stretch/>
        </p:blipFill>
        <p:spPr bwMode="auto">
          <a:xfrm>
            <a:off x="3206347" y="4902100"/>
            <a:ext cx="1314000" cy="1609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92044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173454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58775" y="2052001"/>
            <a:ext cx="7002463" cy="20879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Slide Number Placeholder 5"/>
          <p:cNvSpPr>
            <a:spLocks noGrp="1"/>
          </p:cNvSpPr>
          <p:nvPr>
            <p:ph type="sldNum" sz="quarter" idx="12"/>
          </p:nvPr>
        </p:nvSpPr>
        <p:spPr/>
        <p:txBody>
          <a:bodyPr/>
          <a:lstStyle/>
          <a:p>
            <a:fld id="{23134A5E-8B9A-4F1B-8A1C-D54727A06F98}" type="slidenum">
              <a:rPr lang="en-GB" smtClean="0">
                <a:solidFill>
                  <a:prstClr val="black"/>
                </a:solidFill>
              </a:rPr>
              <a:pPr/>
              <a:t>‹#›</a:t>
            </a:fld>
            <a:endParaRPr lang="en-GB">
              <a:solidFill>
                <a:prstClr val="black"/>
              </a:solidFill>
            </a:endParaRPr>
          </a:p>
        </p:txBody>
      </p:sp>
      <p:sp>
        <p:nvSpPr>
          <p:cNvPr id="7" name="Picture Placeholder 21"/>
          <p:cNvSpPr>
            <a:spLocks noGrp="1"/>
          </p:cNvSpPr>
          <p:nvPr>
            <p:ph type="pic" sz="quarter" idx="14"/>
          </p:nvPr>
        </p:nvSpPr>
        <p:spPr>
          <a:xfrm>
            <a:off x="358775" y="4320000"/>
            <a:ext cx="1314450" cy="1587500"/>
          </a:xfrm>
        </p:spPr>
        <p:txBody>
          <a:bodyPr/>
          <a:lstStyle>
            <a:lvl1pPr>
              <a:buFontTx/>
              <a:buNone/>
              <a:defRPr/>
            </a:lvl1pPr>
          </a:lstStyle>
          <a:p>
            <a:r>
              <a:rPr lang="en-US" smtClean="0"/>
              <a:t>Click icon to add picture</a:t>
            </a:r>
            <a:endParaRPr lang="en-GB"/>
          </a:p>
        </p:txBody>
      </p:sp>
      <p:sp>
        <p:nvSpPr>
          <p:cNvPr id="8" name="Picture Placeholder 21"/>
          <p:cNvSpPr>
            <a:spLocks noGrp="1"/>
          </p:cNvSpPr>
          <p:nvPr>
            <p:ph type="pic" sz="quarter" idx="15"/>
          </p:nvPr>
        </p:nvSpPr>
        <p:spPr>
          <a:xfrm>
            <a:off x="1780725" y="4320000"/>
            <a:ext cx="2736850" cy="1587500"/>
          </a:xfrm>
        </p:spPr>
        <p:txBody>
          <a:bodyPr/>
          <a:lstStyle>
            <a:lvl1pPr>
              <a:buFontTx/>
              <a:buNone/>
              <a:defRPr/>
            </a:lvl1pPr>
          </a:lstStyle>
          <a:p>
            <a:r>
              <a:rPr lang="en-US" smtClean="0"/>
              <a:t>Click icon to add picture</a:t>
            </a:r>
            <a:endParaRPr lang="en-GB"/>
          </a:p>
        </p:txBody>
      </p:sp>
      <p:sp>
        <p:nvSpPr>
          <p:cNvPr id="9" name="Picture Placeholder 21"/>
          <p:cNvSpPr>
            <a:spLocks noGrp="1"/>
          </p:cNvSpPr>
          <p:nvPr>
            <p:ph type="pic" sz="quarter" idx="16"/>
          </p:nvPr>
        </p:nvSpPr>
        <p:spPr>
          <a:xfrm>
            <a:off x="4624326" y="4320000"/>
            <a:ext cx="1314450" cy="1587500"/>
          </a:xfrm>
        </p:spPr>
        <p:txBody>
          <a:bodyPr/>
          <a:lstStyle>
            <a:lvl1pPr>
              <a:buFontTx/>
              <a:buNone/>
              <a:defRPr/>
            </a:lvl1pPr>
          </a:lstStyle>
          <a:p>
            <a:r>
              <a:rPr lang="en-US" smtClean="0"/>
              <a:t>Click icon to add picture</a:t>
            </a:r>
            <a:endParaRPr lang="en-GB"/>
          </a:p>
        </p:txBody>
      </p:sp>
    </p:spTree>
    <p:extLst>
      <p:ext uri="{BB962C8B-B14F-4D97-AF65-F5344CB8AC3E}">
        <p14:creationId xmlns:p14="http://schemas.microsoft.com/office/powerpoint/2010/main" val="393841105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hasCustomPrompt="1"/>
          </p:nvPr>
        </p:nvSpPr>
        <p:spPr>
          <a:xfrm>
            <a:off x="358775" y="2052001"/>
            <a:ext cx="8426449" cy="424799"/>
          </a:xfrm>
        </p:spPr>
        <p:txBody>
          <a:bodyPr/>
          <a:lstStyle>
            <a:lvl1pPr marL="216000" indent="0">
              <a:buFontTx/>
              <a:buNone/>
              <a:defRPr baseline="0"/>
            </a:lvl1pPr>
          </a:lstStyle>
          <a:p>
            <a:pPr lvl="0"/>
            <a:r>
              <a:rPr lang="en-GB" noProof="0" dirty="0" smtClean="0"/>
              <a:t>Click to add subtitle / further information</a:t>
            </a:r>
            <a:endParaRPr lang="en-GB" noProof="0" dirty="0"/>
          </a:p>
        </p:txBody>
      </p:sp>
      <p:sp>
        <p:nvSpPr>
          <p:cNvPr id="6" name="Slide Number Placeholder 5"/>
          <p:cNvSpPr>
            <a:spLocks noGrp="1"/>
          </p:cNvSpPr>
          <p:nvPr>
            <p:ph type="sldNum" sz="quarter" idx="12"/>
          </p:nvPr>
        </p:nvSpPr>
        <p:spPr/>
        <p:txBody>
          <a:bodyPr/>
          <a:lstStyle/>
          <a:p>
            <a:fld id="{23134A5E-8B9A-4F1B-8A1C-D54727A06F98}" type="slidenum">
              <a:rPr lang="en-GB" smtClean="0">
                <a:solidFill>
                  <a:prstClr val="black"/>
                </a:solidFill>
              </a:rPr>
              <a:pPr/>
              <a:t>‹#›</a:t>
            </a:fld>
            <a:endParaRPr lang="en-GB">
              <a:solidFill>
                <a:prstClr val="black"/>
              </a:solidFill>
            </a:endParaRPr>
          </a:p>
        </p:txBody>
      </p:sp>
      <p:sp>
        <p:nvSpPr>
          <p:cNvPr id="8" name="Chart Placeholder 7"/>
          <p:cNvSpPr>
            <a:spLocks noGrp="1"/>
          </p:cNvSpPr>
          <p:nvPr>
            <p:ph type="chart" sz="quarter" idx="13"/>
          </p:nvPr>
        </p:nvSpPr>
        <p:spPr>
          <a:xfrm>
            <a:off x="179512" y="2385060"/>
            <a:ext cx="8616827" cy="3710939"/>
          </a:xfrm>
        </p:spPr>
        <p:txBody>
          <a:bodyPr/>
          <a:lstStyle/>
          <a:p>
            <a:r>
              <a:rPr lang="en-US" smtClean="0"/>
              <a:t>Click icon to add chart</a:t>
            </a:r>
            <a:endParaRPr lang="en-GB"/>
          </a:p>
        </p:txBody>
      </p:sp>
      <p:sp>
        <p:nvSpPr>
          <p:cNvPr id="10" name="Text Placeholder 9"/>
          <p:cNvSpPr>
            <a:spLocks noGrp="1"/>
          </p:cNvSpPr>
          <p:nvPr>
            <p:ph type="body" sz="quarter" idx="14" hasCustomPrompt="1"/>
          </p:nvPr>
        </p:nvSpPr>
        <p:spPr>
          <a:xfrm>
            <a:off x="358775" y="5849937"/>
            <a:ext cx="8426450" cy="246062"/>
          </a:xfrm>
        </p:spPr>
        <p:txBody>
          <a:bodyPr anchor="b" anchorCtr="0"/>
          <a:lstStyle>
            <a:lvl1pPr indent="0" algn="r">
              <a:lnSpc>
                <a:spcPct val="100000"/>
              </a:lnSpc>
              <a:buFontTx/>
              <a:buNone/>
              <a:defRPr sz="1200">
                <a:solidFill>
                  <a:schemeClr val="tx2"/>
                </a:solidFill>
              </a:defRPr>
            </a:lvl1pPr>
            <a:lvl2pPr indent="0" algn="r">
              <a:lnSpc>
                <a:spcPct val="100000"/>
              </a:lnSpc>
              <a:buFontTx/>
              <a:buNone/>
              <a:defRPr sz="1200"/>
            </a:lvl2pPr>
            <a:lvl3pPr indent="0" algn="r">
              <a:lnSpc>
                <a:spcPct val="100000"/>
              </a:lnSpc>
              <a:buFontTx/>
              <a:buNone/>
              <a:defRPr sz="1200"/>
            </a:lvl3pPr>
            <a:lvl4pPr indent="0" algn="r">
              <a:lnSpc>
                <a:spcPct val="100000"/>
              </a:lnSpc>
              <a:buFontTx/>
              <a:buNone/>
              <a:defRPr sz="1200"/>
            </a:lvl4pPr>
            <a:lvl5pPr indent="0" algn="r">
              <a:lnSpc>
                <a:spcPct val="100000"/>
              </a:lnSpc>
              <a:buFontTx/>
              <a:buNone/>
              <a:defRPr sz="1200"/>
            </a:lvl5pPr>
          </a:lstStyle>
          <a:p>
            <a:pPr lvl="0"/>
            <a:r>
              <a:rPr lang="en-US" dirty="0" smtClean="0"/>
              <a:t>Click to add source/notes</a:t>
            </a:r>
            <a:endParaRPr lang="en-GB" dirty="0"/>
          </a:p>
        </p:txBody>
      </p:sp>
    </p:spTree>
    <p:extLst>
      <p:ext uri="{BB962C8B-B14F-4D97-AF65-F5344CB8AC3E}">
        <p14:creationId xmlns:p14="http://schemas.microsoft.com/office/powerpoint/2010/main" val="267854573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5" name="Slide Number Placeholder 4"/>
          <p:cNvSpPr>
            <a:spLocks noGrp="1"/>
          </p:cNvSpPr>
          <p:nvPr>
            <p:ph type="sldNum" sz="quarter" idx="12"/>
          </p:nvPr>
        </p:nvSpPr>
        <p:spPr/>
        <p:txBody>
          <a:bodyPr/>
          <a:lstStyle/>
          <a:p>
            <a:fld id="{23134A5E-8B9A-4F1B-8A1C-D54727A06F98}"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308238991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895615" y="6309700"/>
            <a:ext cx="900000" cy="180000"/>
          </a:xfrm>
          <a:prstGeom prst="rect">
            <a:avLst/>
          </a:prstGeom>
        </p:spPr>
        <p:txBody>
          <a:bodyPr/>
          <a:lstStyle/>
          <a:p>
            <a:fld id="{FD652546-5CA5-40B0-8284-9ABC1E76E622}" type="datetime1">
              <a:rPr lang="en-GB" smtClean="0">
                <a:solidFill>
                  <a:prstClr val="black"/>
                </a:solidFill>
              </a:rPr>
              <a:pPr/>
              <a:t>04/12/2013</a:t>
            </a:fld>
            <a:endParaRPr lang="en-GB">
              <a:solidFill>
                <a:prstClr val="black"/>
              </a:solidFill>
            </a:endParaRPr>
          </a:p>
        </p:txBody>
      </p:sp>
      <p:sp>
        <p:nvSpPr>
          <p:cNvPr id="3" name="Footer Placeholder 2"/>
          <p:cNvSpPr>
            <a:spLocks noGrp="1"/>
          </p:cNvSpPr>
          <p:nvPr>
            <p:ph type="ftr" sz="quarter" idx="11"/>
          </p:nvPr>
        </p:nvSpPr>
        <p:spPr>
          <a:xfrm>
            <a:off x="655199" y="6309700"/>
            <a:ext cx="7240415" cy="180000"/>
          </a:xfrm>
          <a:prstGeom prst="rect">
            <a:avLst/>
          </a:prstGeom>
        </p:spPr>
        <p:txBody>
          <a:bodyPr/>
          <a:lstStyle/>
          <a:p>
            <a:r>
              <a:rPr lang="en-GB" smtClean="0">
                <a:solidFill>
                  <a:prstClr val="black"/>
                </a:solidFill>
              </a:rPr>
              <a:t>NHS | Presentation to [XXXX Company] | [Type Date]</a:t>
            </a:r>
            <a:endParaRPr lang="en-GB">
              <a:solidFill>
                <a:prstClr val="black"/>
              </a:solidFill>
            </a:endParaRPr>
          </a:p>
        </p:txBody>
      </p:sp>
      <p:sp>
        <p:nvSpPr>
          <p:cNvPr id="4" name="Slide Number Placeholder 3"/>
          <p:cNvSpPr>
            <a:spLocks noGrp="1"/>
          </p:cNvSpPr>
          <p:nvPr>
            <p:ph type="sldNum" sz="quarter" idx="12"/>
          </p:nvPr>
        </p:nvSpPr>
        <p:spPr/>
        <p:txBody>
          <a:bodyPr/>
          <a:lstStyle/>
          <a:p>
            <a:fld id="{23134A5E-8B9A-4F1B-8A1C-D54727A06F98}"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2057007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135252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31598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25104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208955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2980018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104640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1195487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212F8-EE5C-4438-88DC-669BE1195C70}" type="datetimeFigureOut">
              <a:rPr lang="en-GB" smtClean="0"/>
              <a:pPr/>
              <a:t>04/12/2013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4F44A0-C00A-4D27-853B-6DD78940DCC9}" type="slidenum">
              <a:rPr lang="en-GB" smtClean="0"/>
              <a:pPr/>
              <a:t>‹#›</a:t>
            </a:fld>
            <a:endParaRPr lang="en-GB"/>
          </a:p>
        </p:txBody>
      </p:sp>
    </p:spTree>
    <p:extLst>
      <p:ext uri="{BB962C8B-B14F-4D97-AF65-F5344CB8AC3E}">
        <p14:creationId xmlns:p14="http://schemas.microsoft.com/office/powerpoint/2010/main" val="1309021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212F8-EE5C-4438-88DC-669BE1195C70}" type="datetimeFigureOut">
              <a:rPr lang="en-GB" smtClean="0"/>
              <a:pPr/>
              <a:t>04/12/2013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F44A0-C00A-4D27-853B-6DD78940DCC9}" type="slidenum">
              <a:rPr lang="en-GB" smtClean="0"/>
              <a:pPr/>
              <a:t>‹#›</a:t>
            </a:fld>
            <a:endParaRPr lang="en-GB"/>
          </a:p>
        </p:txBody>
      </p:sp>
    </p:spTree>
    <p:extLst>
      <p:ext uri="{BB962C8B-B14F-4D97-AF65-F5344CB8AC3E}">
        <p14:creationId xmlns:p14="http://schemas.microsoft.com/office/powerpoint/2010/main" val="3902147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775" y="1386000"/>
            <a:ext cx="8426449" cy="565200"/>
          </a:xfrm>
          <a:prstGeom prst="rect">
            <a:avLst/>
          </a:prstGeom>
          <a:solidFill>
            <a:schemeClr val="accent1"/>
          </a:solidFill>
        </p:spPr>
        <p:txBody>
          <a:bodyPr vert="horz" lIns="21600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358775" y="2052001"/>
            <a:ext cx="7002463" cy="3780000"/>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Slide Number Placeholder 5"/>
          <p:cNvSpPr>
            <a:spLocks noGrp="1"/>
          </p:cNvSpPr>
          <p:nvPr>
            <p:ph type="sldNum" sz="quarter" idx="4"/>
          </p:nvPr>
        </p:nvSpPr>
        <p:spPr>
          <a:xfrm>
            <a:off x="237600" y="6309700"/>
            <a:ext cx="301175" cy="180000"/>
          </a:xfrm>
          <a:prstGeom prst="rect">
            <a:avLst/>
          </a:prstGeom>
        </p:spPr>
        <p:txBody>
          <a:bodyPr vert="horz" lIns="0" tIns="0" rIns="0" bIns="0" rtlCol="0" anchor="b" anchorCtr="0">
            <a:noAutofit/>
          </a:bodyPr>
          <a:lstStyle>
            <a:lvl1pPr algn="r">
              <a:defRPr sz="1200" b="1">
                <a:solidFill>
                  <a:schemeClr val="tx1"/>
                </a:solidFill>
                <a:latin typeface="Arial" pitchFamily="34" charset="0"/>
                <a:cs typeface="Arial" pitchFamily="34" charset="0"/>
              </a:defRPr>
            </a:lvl1pPr>
          </a:lstStyle>
          <a:p>
            <a:fld id="{23134A5E-8B9A-4F1B-8A1C-D54727A06F98}" type="slidenum">
              <a:rPr lang="en-GB" smtClean="0">
                <a:solidFill>
                  <a:prstClr val="black"/>
                </a:solidFill>
              </a:rPr>
              <a:pPr/>
              <a:t>‹#›</a:t>
            </a:fld>
            <a:endParaRPr lang="en-GB">
              <a:solidFill>
                <a:prstClr val="black"/>
              </a:solidFill>
            </a:endParaRPr>
          </a:p>
        </p:txBody>
      </p:sp>
      <p:pic>
        <p:nvPicPr>
          <p:cNvPr id="8" name="Picture 7" descr="NHS IQ and England.jpg"/>
          <p:cNvPicPr>
            <a:picLocks noChangeAspect="1"/>
          </p:cNvPicPr>
          <p:nvPr userDrawn="1"/>
        </p:nvPicPr>
        <p:blipFill>
          <a:blip r:embed="rId9"/>
          <a:stretch>
            <a:fillRect/>
          </a:stretch>
        </p:blipFill>
        <p:spPr>
          <a:xfrm>
            <a:off x="5181600" y="304801"/>
            <a:ext cx="3618738" cy="614949"/>
          </a:xfrm>
          <a:prstGeom prst="rect">
            <a:avLst/>
          </a:prstGeom>
        </p:spPr>
      </p:pic>
    </p:spTree>
    <p:extLst>
      <p:ext uri="{BB962C8B-B14F-4D97-AF65-F5344CB8AC3E}">
        <p14:creationId xmlns:p14="http://schemas.microsoft.com/office/powerpoint/2010/main" val="131002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dt="0"/>
  <p:txStyles>
    <p:titleStyle>
      <a:lvl1pPr algn="l" defTabSz="914400" rtl="0" eaLnBrk="1" latinLnBrk="0" hangingPunct="1">
        <a:spcBef>
          <a:spcPct val="0"/>
        </a:spcBef>
        <a:buNone/>
        <a:defRPr sz="3400" kern="1200">
          <a:solidFill>
            <a:schemeClr val="bg1"/>
          </a:solidFill>
          <a:latin typeface="Arial" pitchFamily="34" charset="0"/>
          <a:ea typeface="+mj-ea"/>
          <a:cs typeface="Arial" pitchFamily="34" charset="0"/>
        </a:defRPr>
      </a:lvl1pPr>
    </p:titleStyle>
    <p:bodyStyle>
      <a:lvl1pPr marL="216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1pPr>
      <a:lvl2pPr marL="432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2pPr>
      <a:lvl3pPr marL="648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3pPr>
      <a:lvl4pPr marL="864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4pPr>
      <a:lvl5pPr marL="1080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a:lnSpc>
                <a:spcPct val="100000"/>
              </a:lnSpc>
            </a:pPr>
            <a:r>
              <a:rPr lang="en-GB" sz="3200" dirty="0" smtClean="0"/>
              <a:t>The Patient Safety Collaboratives Programme 2014-2019</a:t>
            </a:r>
            <a:endParaRPr lang="en-GB" sz="3200" dirty="0"/>
          </a:p>
        </p:txBody>
      </p:sp>
      <p:sp>
        <p:nvSpPr>
          <p:cNvPr id="18" name="Text Placeholder 17"/>
          <p:cNvSpPr>
            <a:spLocks noGrp="1"/>
          </p:cNvSpPr>
          <p:nvPr>
            <p:ph type="body" sz="quarter" idx="13"/>
          </p:nvPr>
        </p:nvSpPr>
        <p:spPr>
          <a:xfrm>
            <a:off x="358775" y="4895251"/>
            <a:ext cx="2701057" cy="1558085"/>
          </a:xfrm>
          <a:solidFill>
            <a:schemeClr val="accent2"/>
          </a:solidFill>
        </p:spPr>
        <p:txBody>
          <a:bodyPr anchor="ctr"/>
          <a:lstStyle/>
          <a:p>
            <a:pPr algn="ctr">
              <a:lnSpc>
                <a:spcPct val="100000"/>
              </a:lnSpc>
              <a:spcBef>
                <a:spcPts val="0"/>
              </a:spcBef>
            </a:pPr>
            <a:r>
              <a:rPr lang="en-GB" sz="2400" dirty="0" smtClean="0"/>
              <a:t>Creating a system devoted to continual learning and improvement</a:t>
            </a:r>
            <a:endParaRPr lang="en-GB" sz="2400" dirty="0"/>
          </a:p>
        </p:txBody>
      </p:sp>
      <p:sp>
        <p:nvSpPr>
          <p:cNvPr id="4" name="TextBox 3"/>
          <p:cNvSpPr txBox="1"/>
          <p:nvPr/>
        </p:nvSpPr>
        <p:spPr>
          <a:xfrm>
            <a:off x="552450" y="266700"/>
            <a:ext cx="1800225"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5325" y="3362325"/>
            <a:ext cx="133350" cy="133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8924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533399" y="1600200"/>
            <a:ext cx="8077201" cy="167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GB" sz="1700" b="1" i="1" dirty="0" smtClean="0"/>
              <a:t>‘’The </a:t>
            </a:r>
            <a:r>
              <a:rPr lang="en-GB" sz="1700" b="1" i="1" dirty="0"/>
              <a:t>most important single change in the NHS </a:t>
            </a:r>
            <a:r>
              <a:rPr lang="en-GB" sz="1700" i="1" dirty="0"/>
              <a:t>in response to this report would be for it to become, more than ever before</a:t>
            </a:r>
            <a:r>
              <a:rPr lang="en-GB" sz="1700" b="1" i="1" dirty="0"/>
              <a:t>, a system devoted to continual learning and improvement of patient care, </a:t>
            </a:r>
            <a:r>
              <a:rPr lang="en-GB" sz="1700" i="1" dirty="0"/>
              <a:t>top to bottom and end to </a:t>
            </a:r>
            <a:r>
              <a:rPr lang="en-GB" sz="1700" i="1" dirty="0" smtClean="0"/>
              <a:t>end</a:t>
            </a:r>
            <a:r>
              <a:rPr lang="en-GB" sz="1700" b="1" i="1" dirty="0" smtClean="0"/>
              <a:t>.’’</a:t>
            </a:r>
          </a:p>
          <a:p>
            <a:pPr lvl="0" fontAlgn="base">
              <a:spcBef>
                <a:spcPct val="0"/>
              </a:spcBef>
              <a:spcAft>
                <a:spcPct val="0"/>
              </a:spcAft>
            </a:pPr>
            <a:endParaRPr lang="en-GB" sz="1700" b="1" i="1" dirty="0" smtClean="0"/>
          </a:p>
          <a:p>
            <a:pPr lvl="0" fontAlgn="base">
              <a:spcBef>
                <a:spcPct val="0"/>
              </a:spcBef>
              <a:spcAft>
                <a:spcPct val="0"/>
              </a:spcAft>
            </a:pPr>
            <a:r>
              <a:rPr lang="en-GB" sz="1700" i="1" dirty="0" smtClean="0">
                <a:latin typeface="Arial" pitchFamily="34" charset="0"/>
                <a:ea typeface="Calibri" pitchFamily="34" charset="0"/>
                <a:cs typeface="Arial" pitchFamily="34" charset="0"/>
              </a:rPr>
              <a:t>‘’O</a:t>
            </a:r>
            <a:r>
              <a:rPr kumimoji="0" lang="en-GB" sz="1700" i="1" u="none" strike="noStrike" cap="none" normalizeH="0" baseline="0" dirty="0" smtClean="0">
                <a:ln>
                  <a:noFill/>
                </a:ln>
                <a:solidFill>
                  <a:schemeClr val="tx1"/>
                </a:solidFill>
                <a:effectLst/>
                <a:latin typeface="Arial" pitchFamily="34" charset="0"/>
                <a:ea typeface="Calibri" pitchFamily="34" charset="0"/>
                <a:cs typeface="Arial" pitchFamily="34" charset="0"/>
              </a:rPr>
              <a:t>ur most important recommendations for the way forward </a:t>
            </a:r>
            <a:r>
              <a:rPr kumimoji="0" lang="en-GB" sz="1700" b="1" i="1" u="none" strike="noStrike" cap="none" normalizeH="0" baseline="0" dirty="0" smtClean="0">
                <a:ln>
                  <a:noFill/>
                </a:ln>
                <a:solidFill>
                  <a:schemeClr val="tx1"/>
                </a:solidFill>
                <a:effectLst/>
                <a:latin typeface="Arial" pitchFamily="34" charset="0"/>
                <a:ea typeface="Calibri" pitchFamily="34" charset="0"/>
                <a:cs typeface="Arial" pitchFamily="34" charset="0"/>
              </a:rPr>
              <a:t>envision the NHS </a:t>
            </a:r>
            <a:br>
              <a:rPr kumimoji="0" lang="en-GB" sz="1700" b="1" i="1" u="none" strike="noStrike" cap="none" normalizeH="0" baseline="0" dirty="0" smtClean="0">
                <a:ln>
                  <a:noFill/>
                </a:ln>
                <a:solidFill>
                  <a:schemeClr val="tx1"/>
                </a:solidFill>
                <a:effectLst/>
                <a:latin typeface="Arial" pitchFamily="34" charset="0"/>
                <a:ea typeface="Calibri" pitchFamily="34" charset="0"/>
                <a:cs typeface="Arial" pitchFamily="34" charset="0"/>
              </a:rPr>
            </a:br>
            <a:r>
              <a:rPr kumimoji="0" lang="en-GB" sz="1700" b="1" i="1" u="none" strike="noStrike" cap="none" normalizeH="0" baseline="0" dirty="0" smtClean="0">
                <a:ln>
                  <a:noFill/>
                </a:ln>
                <a:solidFill>
                  <a:schemeClr val="tx1"/>
                </a:solidFill>
                <a:effectLst/>
                <a:latin typeface="Arial" pitchFamily="34" charset="0"/>
                <a:ea typeface="Calibri" pitchFamily="34" charset="0"/>
                <a:cs typeface="Arial" pitchFamily="34" charset="0"/>
              </a:rPr>
              <a:t>as a learning organisation</a:t>
            </a:r>
            <a:r>
              <a:rPr kumimoji="0" lang="en-GB" sz="1700" i="1" u="none" strike="noStrike" cap="none" normalizeH="0" baseline="0" dirty="0" smtClean="0">
                <a:ln>
                  <a:noFill/>
                </a:ln>
                <a:solidFill>
                  <a:schemeClr val="tx1"/>
                </a:solidFill>
                <a:effectLst/>
                <a:latin typeface="Arial" pitchFamily="34" charset="0"/>
                <a:ea typeface="Calibri" pitchFamily="34" charset="0"/>
                <a:cs typeface="Arial" pitchFamily="34" charset="0"/>
              </a:rPr>
              <a:t>, fully committed to the following:’</a:t>
            </a:r>
            <a:r>
              <a:rPr kumimoji="0" lang="en-GB" i="1"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n-GB" sz="1800" i="1" u="none" strike="noStrike" cap="none" normalizeH="0" baseline="0" dirty="0" smtClean="0">
              <a:ln>
                <a:noFill/>
              </a:ln>
              <a:solidFill>
                <a:schemeClr val="tx1"/>
              </a:solidFill>
              <a:effectLst/>
              <a:latin typeface="Arial" pitchFamily="34" charset="0"/>
              <a:cs typeface="Arial" pitchFamily="34" charset="0"/>
            </a:endParaRPr>
          </a:p>
        </p:txBody>
      </p:sp>
      <p:sp>
        <p:nvSpPr>
          <p:cNvPr id="6" name="Rounded Rectangle 5"/>
          <p:cNvSpPr/>
          <p:nvPr/>
        </p:nvSpPr>
        <p:spPr>
          <a:xfrm>
            <a:off x="538775" y="3505200"/>
            <a:ext cx="8148025" cy="2819400"/>
          </a:xfrm>
          <a:prstGeom prst="roundRect">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lvl="0" indent="-342900">
              <a:spcAft>
                <a:spcPts val="0"/>
              </a:spcAft>
              <a:buFont typeface="Symbol"/>
              <a:buChar char=""/>
            </a:pPr>
            <a:r>
              <a:rPr lang="en-GB" dirty="0" smtClean="0">
                <a:solidFill>
                  <a:srgbClr val="000000"/>
                </a:solidFill>
                <a:effectLst/>
                <a:latin typeface="Arial"/>
                <a:ea typeface="Calibri"/>
                <a:cs typeface="Times New Roman"/>
              </a:rPr>
              <a:t>Placing </a:t>
            </a:r>
            <a:r>
              <a:rPr lang="en-GB" dirty="0">
                <a:solidFill>
                  <a:srgbClr val="000000"/>
                </a:solidFill>
                <a:effectLst/>
                <a:latin typeface="Arial"/>
                <a:ea typeface="Calibri"/>
                <a:cs typeface="Times New Roman"/>
              </a:rPr>
              <a:t>the quality of patient care, especially patient safety, above all other aims:</a:t>
            </a:r>
            <a:endParaRPr lang="en-GB" dirty="0">
              <a:effectLst/>
              <a:ea typeface="Calibri"/>
              <a:cs typeface="Times New Roman"/>
            </a:endParaRPr>
          </a:p>
          <a:p>
            <a:pPr marL="342900" lvl="0" indent="-342900">
              <a:spcAft>
                <a:spcPts val="0"/>
              </a:spcAft>
              <a:buFont typeface="Symbol"/>
              <a:buChar char=""/>
            </a:pPr>
            <a:r>
              <a:rPr lang="en-GB" dirty="0">
                <a:solidFill>
                  <a:srgbClr val="000000"/>
                </a:solidFill>
                <a:effectLst/>
                <a:latin typeface="Arial"/>
                <a:ea typeface="Calibri"/>
                <a:cs typeface="Times New Roman"/>
              </a:rPr>
              <a:t>Engaging, empowering, and hearing patients and carers throughout the entire system and at all times:</a:t>
            </a:r>
            <a:endParaRPr lang="en-GB" dirty="0">
              <a:effectLst/>
              <a:ea typeface="Calibri"/>
              <a:cs typeface="Times New Roman"/>
            </a:endParaRPr>
          </a:p>
          <a:p>
            <a:pPr marL="342900" lvl="0" indent="-342900">
              <a:spcAft>
                <a:spcPts val="0"/>
              </a:spcAft>
              <a:buFont typeface="Symbol"/>
              <a:buChar char=""/>
            </a:pPr>
            <a:r>
              <a:rPr lang="en-GB" dirty="0">
                <a:solidFill>
                  <a:srgbClr val="000000"/>
                </a:solidFill>
                <a:effectLst/>
                <a:latin typeface="Arial"/>
                <a:ea typeface="Calibri"/>
                <a:cs typeface="Times New Roman"/>
              </a:rPr>
              <a:t>Fostering whole-heartedly the growth and development of all staff, including their ability and support to improve the processes in which they work:</a:t>
            </a:r>
            <a:endParaRPr lang="en-GB" dirty="0">
              <a:effectLst/>
              <a:ea typeface="Calibri"/>
              <a:cs typeface="Times New Roman"/>
            </a:endParaRPr>
          </a:p>
          <a:p>
            <a:pPr marL="342900" lvl="0" indent="-342900">
              <a:spcAft>
                <a:spcPts val="0"/>
              </a:spcAft>
              <a:buFont typeface="Symbol"/>
              <a:buChar char=""/>
            </a:pPr>
            <a:r>
              <a:rPr lang="en-GB" dirty="0">
                <a:solidFill>
                  <a:srgbClr val="000000"/>
                </a:solidFill>
                <a:effectLst/>
                <a:latin typeface="Arial"/>
                <a:ea typeface="Calibri"/>
                <a:cs typeface="Times New Roman"/>
              </a:rPr>
              <a:t>Embracing transparency unequivocally and everywhere, in the service of accountability, trust, and the growth of knowledge</a:t>
            </a:r>
            <a:r>
              <a:rPr lang="en-GB" dirty="0" smtClean="0">
                <a:solidFill>
                  <a:srgbClr val="000000"/>
                </a:solidFill>
                <a:effectLst/>
                <a:latin typeface="Arial"/>
                <a:ea typeface="Calibri"/>
                <a:cs typeface="Times New Roman"/>
              </a:rPr>
              <a:t>.</a:t>
            </a:r>
            <a:r>
              <a:rPr lang="en-GB" sz="1100" dirty="0" smtClean="0">
                <a:effectLst/>
                <a:ea typeface="Calibri"/>
                <a:cs typeface="Times New Roman"/>
              </a:rPr>
              <a:t> </a:t>
            </a:r>
            <a:endParaRPr lang="en-GB" sz="1100" dirty="0">
              <a:effectLst/>
              <a:ea typeface="Calibri"/>
              <a:cs typeface="Times New Roman"/>
            </a:endParaRPr>
          </a:p>
        </p:txBody>
      </p:sp>
      <p:sp>
        <p:nvSpPr>
          <p:cNvPr id="7"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Don</a:t>
            </a:r>
            <a:r>
              <a:rPr kumimoji="0" lang="en-GB" sz="2500" b="0" i="0" u="none" strike="noStrike" kern="0" cap="none" spc="0" normalizeH="0" noProof="0" dirty="0" smtClean="0">
                <a:ln>
                  <a:noFill/>
                </a:ln>
                <a:solidFill>
                  <a:prstClr val="white"/>
                </a:solidFill>
                <a:effectLst/>
                <a:uLnTx/>
                <a:uFillTx/>
                <a:latin typeface="Arial" charset="0"/>
                <a:cs typeface="Arial" charset="0"/>
              </a:rPr>
              <a:t> Berwick Findings</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9" name="Rounded Rectangle 8"/>
          <p:cNvSpPr/>
          <p:nvPr/>
        </p:nvSpPr>
        <p:spPr>
          <a:xfrm>
            <a:off x="447675" y="169887"/>
            <a:ext cx="3219449" cy="647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i="1" dirty="0" smtClean="0">
                <a:latin typeface="Calibri" pitchFamily="34" charset="0"/>
                <a:cs typeface="Calibri" pitchFamily="34" charset="0"/>
              </a:rPr>
              <a:t>A system devoted to continual learning and improvement</a:t>
            </a:r>
            <a:endParaRPr lang="en-GB" sz="1600" i="1" dirty="0">
              <a:latin typeface="Calibri" pitchFamily="34" charset="0"/>
              <a:cs typeface="Calibri" pitchFamily="34" charset="0"/>
            </a:endParaRPr>
          </a:p>
        </p:txBody>
      </p:sp>
      <p:sp>
        <p:nvSpPr>
          <p:cNvPr id="2" name="TextBox 1"/>
          <p:cNvSpPr txBox="1"/>
          <p:nvPr/>
        </p:nvSpPr>
        <p:spPr>
          <a:xfrm>
            <a:off x="4624006" y="361950"/>
            <a:ext cx="1586294" cy="369332"/>
          </a:xfrm>
          <a:prstGeom prst="rect">
            <a:avLst/>
          </a:prstGeom>
          <a:noFill/>
        </p:spPr>
        <p:txBody>
          <a:bodyPr wrap="square" lIns="0" tIns="0" rIns="0" bIns="0" rtlCol="0">
            <a:spAutoFit/>
          </a:bodyPr>
          <a:lstStyle/>
          <a:p>
            <a:endParaRPr lang="en-GB" sz="2400" dirty="0">
              <a:latin typeface="Arial" pitchFamily="34" charset="0"/>
              <a:cs typeface="Arial" pitchFamily="34" charset="0"/>
            </a:endParaRPr>
          </a:p>
        </p:txBody>
      </p:sp>
      <p:sp>
        <p:nvSpPr>
          <p:cNvPr id="3" name="TextBox 2"/>
          <p:cNvSpPr txBox="1"/>
          <p:nvPr/>
        </p:nvSpPr>
        <p:spPr>
          <a:xfrm>
            <a:off x="4191000" y="361950"/>
            <a:ext cx="1695450"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spTree>
    <p:extLst>
      <p:ext uri="{BB962C8B-B14F-4D97-AF65-F5344CB8AC3E}">
        <p14:creationId xmlns:p14="http://schemas.microsoft.com/office/powerpoint/2010/main" val="1546073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3134A5E-8B9A-4F1B-8A1C-D54727A06F98}" type="slidenum">
              <a:rPr lang="en-GB" smtClean="0">
                <a:solidFill>
                  <a:prstClr val="black"/>
                </a:solidFill>
              </a:rPr>
              <a:pPr/>
              <a:t>3</a:t>
            </a:fld>
            <a:endParaRPr lang="en-GB" dirty="0">
              <a:solidFill>
                <a:prstClr val="black"/>
              </a:solidFill>
            </a:endParaRPr>
          </a:p>
        </p:txBody>
      </p:sp>
      <p:sp>
        <p:nvSpPr>
          <p:cNvPr id="4"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The</a:t>
            </a:r>
            <a:r>
              <a:rPr kumimoji="0" lang="en-GB" sz="2500" b="0" i="0" u="none" strike="noStrike" kern="0" cap="none" spc="0" normalizeH="0" noProof="0" dirty="0" smtClean="0">
                <a:ln>
                  <a:noFill/>
                </a:ln>
                <a:solidFill>
                  <a:prstClr val="white"/>
                </a:solidFill>
                <a:effectLst/>
                <a:uLnTx/>
                <a:uFillTx/>
                <a:latin typeface="Arial" charset="0"/>
                <a:cs typeface="Arial" charset="0"/>
              </a:rPr>
              <a:t> Patient Safety Collaborative for England</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5" name="Rounded Rectangle 4"/>
          <p:cNvSpPr/>
          <p:nvPr/>
        </p:nvSpPr>
        <p:spPr>
          <a:xfrm>
            <a:off x="447675" y="169887"/>
            <a:ext cx="3219449" cy="647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i="1" dirty="0" smtClean="0">
                <a:latin typeface="Calibri" pitchFamily="34" charset="0"/>
                <a:cs typeface="Calibri" pitchFamily="34" charset="0"/>
              </a:rPr>
              <a:t>A system devoted to continual learning and improvement</a:t>
            </a:r>
            <a:endParaRPr lang="en-GB" sz="1600" i="1" dirty="0">
              <a:latin typeface="Calibri" pitchFamily="34" charset="0"/>
              <a:cs typeface="Calibri" pitchFamily="34" charset="0"/>
            </a:endParaRPr>
          </a:p>
        </p:txBody>
      </p:sp>
      <p:sp>
        <p:nvSpPr>
          <p:cNvPr id="7" name="Rounded Rectangle 6"/>
          <p:cNvSpPr/>
          <p:nvPr/>
        </p:nvSpPr>
        <p:spPr>
          <a:xfrm>
            <a:off x="600075" y="1695449"/>
            <a:ext cx="8001000" cy="445770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2000" u="sng" dirty="0">
                <a:latin typeface="Arial" pitchFamily="34" charset="0"/>
                <a:cs typeface="Arial" pitchFamily="34" charset="0"/>
              </a:rPr>
              <a:t>Key </a:t>
            </a:r>
            <a:r>
              <a:rPr lang="en-GB" sz="2000" u="sng" dirty="0" smtClean="0">
                <a:latin typeface="Arial" pitchFamily="34" charset="0"/>
                <a:cs typeface="Arial" pitchFamily="34" charset="0"/>
              </a:rPr>
              <a:t>features:</a:t>
            </a:r>
            <a:endParaRPr lang="en-GB" sz="2000" u="sng" dirty="0">
              <a:latin typeface="Arial" pitchFamily="34" charset="0"/>
              <a:cs typeface="Arial" pitchFamily="34" charset="0"/>
            </a:endParaRPr>
          </a:p>
          <a:p>
            <a:pPr marL="342900" lvl="0" indent="-342900">
              <a:spcAft>
                <a:spcPts val="600"/>
              </a:spcAft>
              <a:buFont typeface="Wingdings" pitchFamily="2" charset="2"/>
              <a:buChar char="ü"/>
            </a:pPr>
            <a:r>
              <a:rPr lang="en-GB" sz="2000" dirty="0"/>
              <a:t>Learning from the </a:t>
            </a:r>
            <a:r>
              <a:rPr lang="en-GB" sz="2000" dirty="0" smtClean="0"/>
              <a:t>past, adapting </a:t>
            </a:r>
            <a:r>
              <a:rPr lang="en-GB" sz="2000" dirty="0"/>
              <a:t>what works in improvement</a:t>
            </a:r>
          </a:p>
          <a:p>
            <a:pPr marL="342900" lvl="0" indent="-342900">
              <a:spcAft>
                <a:spcPts val="600"/>
              </a:spcAft>
              <a:buFont typeface="Wingdings" pitchFamily="2" charset="2"/>
              <a:buChar char="ü"/>
            </a:pPr>
            <a:r>
              <a:rPr lang="en-GB" sz="2000" dirty="0" smtClean="0"/>
              <a:t>Systematic application across </a:t>
            </a:r>
            <a:r>
              <a:rPr lang="en-GB" sz="2000" dirty="0"/>
              <a:t>England with </a:t>
            </a:r>
            <a:r>
              <a:rPr lang="en-GB" sz="2000" dirty="0" smtClean="0"/>
              <a:t>widespread engagement </a:t>
            </a:r>
            <a:r>
              <a:rPr lang="en-GB" sz="2000" dirty="0"/>
              <a:t> </a:t>
            </a:r>
          </a:p>
          <a:p>
            <a:pPr marL="342900" lvl="0" indent="-342900">
              <a:spcAft>
                <a:spcPts val="600"/>
              </a:spcAft>
              <a:buFont typeface="Wingdings" pitchFamily="2" charset="2"/>
              <a:buChar char="ü"/>
            </a:pPr>
            <a:r>
              <a:rPr lang="en-GB" sz="2000" dirty="0"/>
              <a:t>Positioned as transformational not transactional change</a:t>
            </a:r>
          </a:p>
          <a:p>
            <a:pPr marL="342900" lvl="0" indent="-342900">
              <a:spcAft>
                <a:spcPts val="600"/>
              </a:spcAft>
              <a:buFont typeface="Wingdings" pitchFamily="2" charset="2"/>
              <a:buChar char="ü"/>
            </a:pPr>
            <a:r>
              <a:rPr lang="en-GB" sz="2000" dirty="0"/>
              <a:t>Set within the context of </a:t>
            </a:r>
            <a:r>
              <a:rPr lang="en-GB" sz="2000" dirty="0" smtClean="0"/>
              <a:t>NHS England’s Patient Safety </a:t>
            </a:r>
            <a:r>
              <a:rPr lang="en-GB" sz="2000" dirty="0"/>
              <a:t>P</a:t>
            </a:r>
            <a:r>
              <a:rPr lang="en-GB" sz="2000" dirty="0" smtClean="0"/>
              <a:t>lan</a:t>
            </a:r>
            <a:endParaRPr lang="en-GB" sz="2000" dirty="0"/>
          </a:p>
          <a:p>
            <a:pPr marL="342900" lvl="0" indent="-342900">
              <a:spcAft>
                <a:spcPts val="600"/>
              </a:spcAft>
              <a:buFont typeface="Wingdings" pitchFamily="2" charset="2"/>
              <a:buChar char="ü"/>
            </a:pPr>
            <a:r>
              <a:rPr lang="en-GB" sz="2000" dirty="0"/>
              <a:t>Clinically led; </a:t>
            </a:r>
            <a:r>
              <a:rPr lang="en-GB" sz="2000" dirty="0" smtClean="0"/>
              <a:t>across all healthcare organisations and all sectors – providers and commissioners</a:t>
            </a:r>
            <a:endParaRPr lang="en-GB" sz="2000" dirty="0"/>
          </a:p>
          <a:p>
            <a:pPr marL="342900" lvl="0" indent="-342900">
              <a:spcAft>
                <a:spcPts val="600"/>
              </a:spcAft>
              <a:buFont typeface="Wingdings" pitchFamily="2" charset="2"/>
              <a:buChar char="ü"/>
            </a:pPr>
            <a:r>
              <a:rPr lang="en-US" sz="2000" dirty="0"/>
              <a:t>Focused on less but at scale to demonstrate results in year one </a:t>
            </a:r>
            <a:endParaRPr lang="en-US" sz="2000" dirty="0" smtClean="0"/>
          </a:p>
          <a:p>
            <a:pPr marL="342900" lvl="0" indent="-342900">
              <a:spcAft>
                <a:spcPts val="600"/>
              </a:spcAft>
              <a:buFont typeface="Wingdings" pitchFamily="2" charset="2"/>
              <a:buChar char="ü"/>
            </a:pPr>
            <a:r>
              <a:rPr lang="en-US" sz="2000" dirty="0" smtClean="0"/>
              <a:t>Using a range of improvement tools, techniques, social movement approaches and capability building</a:t>
            </a:r>
            <a:endParaRPr lang="en-GB" sz="2000" dirty="0"/>
          </a:p>
        </p:txBody>
      </p:sp>
      <p:sp>
        <p:nvSpPr>
          <p:cNvPr id="2" name="TextBox 1"/>
          <p:cNvSpPr txBox="1"/>
          <p:nvPr/>
        </p:nvSpPr>
        <p:spPr>
          <a:xfrm>
            <a:off x="4257675" y="381000"/>
            <a:ext cx="1704975"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spTree>
    <p:extLst>
      <p:ext uri="{BB962C8B-B14F-4D97-AF65-F5344CB8AC3E}">
        <p14:creationId xmlns:p14="http://schemas.microsoft.com/office/powerpoint/2010/main" val="4285183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3134A5E-8B9A-4F1B-8A1C-D54727A06F98}" type="slidenum">
              <a:rPr lang="en-GB" smtClean="0">
                <a:solidFill>
                  <a:prstClr val="black"/>
                </a:solidFill>
              </a:rPr>
              <a:pPr/>
              <a:t>4</a:t>
            </a:fld>
            <a:endParaRPr lang="en-GB" dirty="0">
              <a:solidFill>
                <a:prstClr val="black"/>
              </a:solidFill>
            </a:endParaRPr>
          </a:p>
        </p:txBody>
      </p:sp>
      <p:sp>
        <p:nvSpPr>
          <p:cNvPr id="4"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The</a:t>
            </a:r>
            <a:r>
              <a:rPr kumimoji="0" lang="en-GB" sz="2500" b="0" i="0" u="none" strike="noStrike" kern="0" cap="none" spc="0" normalizeH="0" noProof="0" dirty="0" smtClean="0">
                <a:ln>
                  <a:noFill/>
                </a:ln>
                <a:solidFill>
                  <a:prstClr val="white"/>
                </a:solidFill>
                <a:effectLst/>
                <a:uLnTx/>
                <a:uFillTx/>
                <a:latin typeface="Arial" charset="0"/>
                <a:cs typeface="Arial" charset="0"/>
              </a:rPr>
              <a:t> programme has two major strands</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5" name="Rounded Rectangle 4"/>
          <p:cNvSpPr/>
          <p:nvPr/>
        </p:nvSpPr>
        <p:spPr>
          <a:xfrm>
            <a:off x="447675" y="169887"/>
            <a:ext cx="3219449" cy="647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i="1" dirty="0" smtClean="0">
                <a:latin typeface="Calibri" pitchFamily="34" charset="0"/>
                <a:cs typeface="Calibri" pitchFamily="34" charset="0"/>
              </a:rPr>
              <a:t>A system devoted to continual learning and improvement</a:t>
            </a:r>
            <a:endParaRPr lang="en-GB" sz="1600" i="1" dirty="0">
              <a:latin typeface="Calibri" pitchFamily="34" charset="0"/>
              <a:cs typeface="Calibri" pitchFamily="34" charset="0"/>
            </a:endParaRPr>
          </a:p>
        </p:txBody>
      </p:sp>
      <p:sp>
        <p:nvSpPr>
          <p:cNvPr id="12" name="Right Arrow 11"/>
          <p:cNvSpPr/>
          <p:nvPr/>
        </p:nvSpPr>
        <p:spPr>
          <a:xfrm>
            <a:off x="447675" y="1904999"/>
            <a:ext cx="6134100" cy="1952626"/>
          </a:xfrm>
          <a:prstGeom prst="rightArrow">
            <a:avLst>
              <a:gd name="adj1" fmla="val 69743"/>
              <a:gd name="adj2" fmla="val 508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t>Establish and support </a:t>
            </a:r>
            <a:r>
              <a:rPr lang="en-US" sz="1600" b="1" u="sng" dirty="0"/>
              <a:t>15 networked and connected Patient Safety Collaboratives </a:t>
            </a:r>
            <a:r>
              <a:rPr lang="en-US" sz="1600" dirty="0"/>
              <a:t>across England - focused on delivering definitive and measurable improvements in specific patient safety issues over the next 5 </a:t>
            </a:r>
            <a:r>
              <a:rPr lang="en-US" sz="1600" dirty="0" smtClean="0"/>
              <a:t>years</a:t>
            </a:r>
            <a:endParaRPr lang="en-GB" sz="1600" dirty="0"/>
          </a:p>
        </p:txBody>
      </p:sp>
      <p:sp>
        <p:nvSpPr>
          <p:cNvPr id="13" name="Right Arrow 12"/>
          <p:cNvSpPr/>
          <p:nvPr/>
        </p:nvSpPr>
        <p:spPr>
          <a:xfrm>
            <a:off x="447675" y="3867150"/>
            <a:ext cx="6134100" cy="1952626"/>
          </a:xfrm>
          <a:prstGeom prst="rightArrow">
            <a:avLst>
              <a:gd name="adj1" fmla="val 69743"/>
              <a:gd name="adj2" fmla="val 508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t>Build System wide capability for patient safety across England </a:t>
            </a:r>
            <a:r>
              <a:rPr lang="en-US" sz="1600" b="1" u="sng" dirty="0"/>
              <a:t>through a systematic education and training </a:t>
            </a:r>
            <a:r>
              <a:rPr lang="en-US" sz="1600" b="1" u="sng" dirty="0" err="1"/>
              <a:t>programme</a:t>
            </a:r>
            <a:r>
              <a:rPr lang="en-US" sz="1600" dirty="0"/>
              <a:t> - in collaboration with key education and capability partners with safety becoming a core skill across healthcare</a:t>
            </a:r>
            <a:endParaRPr lang="en-GB" sz="1600" dirty="0"/>
          </a:p>
        </p:txBody>
      </p:sp>
      <p:sp>
        <p:nvSpPr>
          <p:cNvPr id="14" name="Rounded Rectangle 13"/>
          <p:cNvSpPr/>
          <p:nvPr/>
        </p:nvSpPr>
        <p:spPr>
          <a:xfrm>
            <a:off x="6581775" y="1904999"/>
            <a:ext cx="2218563" cy="39147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400" dirty="0" smtClean="0">
                <a:cs typeface="Calibri" pitchFamily="34" charset="0"/>
              </a:rPr>
              <a:t>A system devoted to continual learning and improvement</a:t>
            </a:r>
            <a:endParaRPr lang="en-GB" sz="2400" dirty="0">
              <a:cs typeface="Calibri" pitchFamily="34" charset="0"/>
            </a:endParaRPr>
          </a:p>
        </p:txBody>
      </p:sp>
      <p:sp>
        <p:nvSpPr>
          <p:cNvPr id="2" name="TextBox 1"/>
          <p:cNvSpPr txBox="1"/>
          <p:nvPr/>
        </p:nvSpPr>
        <p:spPr>
          <a:xfrm>
            <a:off x="4305300" y="352425"/>
            <a:ext cx="1647825"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spTree>
    <p:extLst>
      <p:ext uri="{BB962C8B-B14F-4D97-AF65-F5344CB8AC3E}">
        <p14:creationId xmlns:p14="http://schemas.microsoft.com/office/powerpoint/2010/main" val="1618357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3134A5E-8B9A-4F1B-8A1C-D54727A06F98}" type="slidenum">
              <a:rPr lang="en-GB" smtClean="0">
                <a:solidFill>
                  <a:prstClr val="black"/>
                </a:solidFill>
              </a:rPr>
              <a:pPr/>
              <a:t>5</a:t>
            </a:fld>
            <a:endParaRPr lang="en-GB">
              <a:solidFill>
                <a:prstClr val="black"/>
              </a:solidFill>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10505"/>
          <a:stretch/>
        </p:blipFill>
        <p:spPr>
          <a:xfrm>
            <a:off x="179512" y="1700808"/>
            <a:ext cx="5009975" cy="4769577"/>
          </a:xfrm>
          <a:prstGeom prst="rect">
            <a:avLst/>
          </a:prstGeom>
        </p:spPr>
      </p:pic>
      <p:sp>
        <p:nvSpPr>
          <p:cNvPr id="7" name="TextBox 6"/>
          <p:cNvSpPr txBox="1"/>
          <p:nvPr/>
        </p:nvSpPr>
        <p:spPr>
          <a:xfrm>
            <a:off x="4781922" y="1738908"/>
            <a:ext cx="4018416" cy="4339650"/>
          </a:xfrm>
          <a:prstGeom prst="rect">
            <a:avLst/>
          </a:prstGeom>
          <a:noFill/>
        </p:spPr>
        <p:txBody>
          <a:bodyPr wrap="square" lIns="0" tIns="0" rIns="0" bIns="0" rtlCol="0">
            <a:spAutoFit/>
          </a:bodyPr>
          <a:lstStyle/>
          <a:p>
            <a:pPr marL="342900" indent="-342900">
              <a:spcBef>
                <a:spcPts val="600"/>
              </a:spcBef>
              <a:buClr>
                <a:srgbClr val="1979C2"/>
              </a:buClr>
              <a:buFont typeface="Arial" pitchFamily="34" charset="0"/>
              <a:buChar char="•"/>
            </a:pPr>
            <a:r>
              <a:rPr lang="en-GB" sz="2200" dirty="0" smtClean="0">
                <a:solidFill>
                  <a:prstClr val="black"/>
                </a:solidFill>
                <a:cs typeface="Arial" pitchFamily="34" charset="0"/>
              </a:rPr>
              <a:t>AHSN footprint</a:t>
            </a:r>
          </a:p>
          <a:p>
            <a:pPr marL="342900" indent="-342900">
              <a:spcBef>
                <a:spcPts val="600"/>
              </a:spcBef>
              <a:buClr>
                <a:srgbClr val="1979C2"/>
              </a:buClr>
              <a:buFont typeface="Arial" pitchFamily="34" charset="0"/>
              <a:buChar char="•"/>
            </a:pPr>
            <a:r>
              <a:rPr lang="en-GB" sz="2200" dirty="0">
                <a:solidFill>
                  <a:prstClr val="black"/>
                </a:solidFill>
                <a:cs typeface="Arial" pitchFamily="34" charset="0"/>
              </a:rPr>
              <a:t>2</a:t>
            </a:r>
            <a:r>
              <a:rPr lang="en-GB" sz="2200" dirty="0" smtClean="0">
                <a:solidFill>
                  <a:prstClr val="black"/>
                </a:solidFill>
                <a:cs typeface="Arial" pitchFamily="34" charset="0"/>
              </a:rPr>
              <a:t>-5m population</a:t>
            </a:r>
          </a:p>
          <a:p>
            <a:pPr marL="342900" indent="-342900">
              <a:spcBef>
                <a:spcPts val="600"/>
              </a:spcBef>
              <a:buClr>
                <a:srgbClr val="1979C2"/>
              </a:buClr>
              <a:buFont typeface="Arial" pitchFamily="34" charset="0"/>
              <a:buChar char="•"/>
            </a:pPr>
            <a:r>
              <a:rPr lang="en-GB" sz="2200" dirty="0" smtClean="0">
                <a:solidFill>
                  <a:prstClr val="black"/>
                </a:solidFill>
                <a:cs typeface="Arial" pitchFamily="34" charset="0"/>
              </a:rPr>
              <a:t>Call for bids</a:t>
            </a:r>
          </a:p>
          <a:p>
            <a:pPr marL="342900" indent="-342900">
              <a:spcBef>
                <a:spcPts val="600"/>
              </a:spcBef>
              <a:buClr>
                <a:srgbClr val="1979C2"/>
              </a:buClr>
              <a:buFont typeface="Arial" pitchFamily="34" charset="0"/>
              <a:buChar char="•"/>
            </a:pPr>
            <a:r>
              <a:rPr lang="en-GB" sz="2200" dirty="0" smtClean="0">
                <a:solidFill>
                  <a:prstClr val="black"/>
                </a:solidFill>
                <a:cs typeface="Arial" pitchFamily="34" charset="0"/>
              </a:rPr>
              <a:t>Around £500k funding for;</a:t>
            </a:r>
          </a:p>
          <a:p>
            <a:pPr marL="800100" lvl="1" indent="-342900">
              <a:spcBef>
                <a:spcPts val="600"/>
              </a:spcBef>
              <a:buClr>
                <a:srgbClr val="1979C2"/>
              </a:buClr>
              <a:buFont typeface="Arial" pitchFamily="34" charset="0"/>
              <a:buChar char="•"/>
            </a:pPr>
            <a:r>
              <a:rPr lang="en-GB" sz="2200" dirty="0" smtClean="0">
                <a:solidFill>
                  <a:prstClr val="black"/>
                </a:solidFill>
                <a:cs typeface="Arial" pitchFamily="34" charset="0"/>
              </a:rPr>
              <a:t>1 collaborative manager</a:t>
            </a:r>
          </a:p>
          <a:p>
            <a:pPr marL="800100" lvl="1" indent="-342900">
              <a:spcBef>
                <a:spcPts val="600"/>
              </a:spcBef>
              <a:buClr>
                <a:srgbClr val="1979C2"/>
              </a:buClr>
              <a:buFont typeface="Arial" pitchFamily="34" charset="0"/>
              <a:buChar char="•"/>
            </a:pPr>
            <a:r>
              <a:rPr lang="en-GB" sz="2200" dirty="0" smtClean="0">
                <a:solidFill>
                  <a:prstClr val="black"/>
                </a:solidFill>
                <a:cs typeface="Arial" pitchFamily="34" charset="0"/>
              </a:rPr>
              <a:t>2 clinical co-leads</a:t>
            </a:r>
          </a:p>
          <a:p>
            <a:pPr marL="800100" lvl="1" indent="-342900">
              <a:spcBef>
                <a:spcPts val="600"/>
              </a:spcBef>
              <a:buClr>
                <a:srgbClr val="1979C2"/>
              </a:buClr>
              <a:buFont typeface="Arial" pitchFamily="34" charset="0"/>
              <a:buChar char="•"/>
            </a:pPr>
            <a:r>
              <a:rPr lang="en-GB" sz="2200" dirty="0" smtClean="0">
                <a:solidFill>
                  <a:prstClr val="black"/>
                </a:solidFill>
                <a:cs typeface="Arial" pitchFamily="34" charset="0"/>
              </a:rPr>
              <a:t>1 analytical lead</a:t>
            </a:r>
          </a:p>
          <a:p>
            <a:pPr marL="800100" lvl="1" indent="-342900">
              <a:spcBef>
                <a:spcPts val="600"/>
              </a:spcBef>
              <a:buClr>
                <a:srgbClr val="1979C2"/>
              </a:buClr>
              <a:buFont typeface="Arial" pitchFamily="34" charset="0"/>
              <a:buChar char="•"/>
            </a:pPr>
            <a:r>
              <a:rPr lang="en-GB" sz="2200" dirty="0" smtClean="0">
                <a:solidFill>
                  <a:prstClr val="black"/>
                </a:solidFill>
                <a:cs typeface="Arial" pitchFamily="34" charset="0"/>
              </a:rPr>
              <a:t>3 improvement managers and 1 admin support</a:t>
            </a:r>
          </a:p>
          <a:p>
            <a:pPr marL="800100" lvl="1" indent="-342900">
              <a:spcBef>
                <a:spcPts val="600"/>
              </a:spcBef>
              <a:buClr>
                <a:srgbClr val="1979C2"/>
              </a:buClr>
              <a:buFont typeface="Arial" pitchFamily="34" charset="0"/>
              <a:buChar char="•"/>
            </a:pPr>
            <a:r>
              <a:rPr lang="en-GB" sz="2200" dirty="0" smtClean="0">
                <a:solidFill>
                  <a:prstClr val="black"/>
                </a:solidFill>
                <a:cs typeface="Arial" pitchFamily="34" charset="0"/>
              </a:rPr>
              <a:t>+ locally commissioned improvement support</a:t>
            </a:r>
            <a:endParaRPr lang="en-GB" sz="2200" dirty="0">
              <a:solidFill>
                <a:prstClr val="black"/>
              </a:solidFill>
              <a:cs typeface="Arial" pitchFamily="34" charset="0"/>
            </a:endParaRPr>
          </a:p>
        </p:txBody>
      </p:sp>
      <p:sp>
        <p:nvSpPr>
          <p:cNvPr id="2" name="Rounded Rectangle 1"/>
          <p:cNvSpPr/>
          <p:nvPr/>
        </p:nvSpPr>
        <p:spPr>
          <a:xfrm>
            <a:off x="447675" y="169887"/>
            <a:ext cx="3219449" cy="647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i="1" dirty="0" smtClean="0">
                <a:latin typeface="Calibri" pitchFamily="34" charset="0"/>
                <a:cs typeface="Calibri" pitchFamily="34" charset="0"/>
              </a:rPr>
              <a:t>A system devoted to continual learning and improvement</a:t>
            </a:r>
            <a:endParaRPr lang="en-GB" sz="1600" i="1" dirty="0">
              <a:latin typeface="Calibri" pitchFamily="34" charset="0"/>
              <a:cs typeface="Calibri" pitchFamily="34" charset="0"/>
            </a:endParaRPr>
          </a:p>
        </p:txBody>
      </p:sp>
      <p:sp>
        <p:nvSpPr>
          <p:cNvPr id="8"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Patient safety collaboratives</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5" name="TextBox 4"/>
          <p:cNvSpPr txBox="1"/>
          <p:nvPr/>
        </p:nvSpPr>
        <p:spPr>
          <a:xfrm>
            <a:off x="4133850" y="342900"/>
            <a:ext cx="1628775"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spTree>
    <p:extLst>
      <p:ext uri="{BB962C8B-B14F-4D97-AF65-F5344CB8AC3E}">
        <p14:creationId xmlns:p14="http://schemas.microsoft.com/office/powerpoint/2010/main" val="1875773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60895" y="1585526"/>
            <a:ext cx="7768593" cy="5010617"/>
            <a:chOff x="684695" y="1585526"/>
            <a:chExt cx="7768593" cy="5010617"/>
          </a:xfrm>
        </p:grpSpPr>
        <p:graphicFrame>
          <p:nvGraphicFramePr>
            <p:cNvPr id="7" name="Object 6"/>
            <p:cNvGraphicFramePr>
              <a:graphicFrameLocks noChangeAspect="1"/>
            </p:cNvGraphicFramePr>
            <p:nvPr>
              <p:extLst>
                <p:ext uri="{D42A27DB-BD31-4B8C-83A1-F6EECF244321}">
                  <p14:modId xmlns:p14="http://schemas.microsoft.com/office/powerpoint/2010/main" val="4219402503"/>
                </p:ext>
              </p:extLst>
            </p:nvPr>
          </p:nvGraphicFramePr>
          <p:xfrm>
            <a:off x="684695" y="1585526"/>
            <a:ext cx="7768593" cy="4730267"/>
          </p:xfrm>
          <a:graphic>
            <a:graphicData uri="http://schemas.openxmlformats.org/presentationml/2006/ole">
              <mc:AlternateContent xmlns:mc="http://schemas.openxmlformats.org/markup-compatibility/2006">
                <mc:Choice xmlns:v="urn:schemas-microsoft-com:vml" Requires="v">
                  <p:oleObj spid="_x0000_s1051" name="Document" r:id="rId3" imgW="6530380" imgH="4051051" progId="Word.Document.12">
                    <p:embed/>
                  </p:oleObj>
                </mc:Choice>
                <mc:Fallback>
                  <p:oleObj name="Document" r:id="rId3" imgW="6530380" imgH="4051051" progId="Word.Document.12">
                    <p:embed/>
                    <p:pic>
                      <p:nvPicPr>
                        <p:cNvPr id="0" name="Picture 6"/>
                        <p:cNvPicPr>
                          <a:picLocks noChangeAspect="1" noChangeArrowheads="1"/>
                        </p:cNvPicPr>
                        <p:nvPr/>
                      </p:nvPicPr>
                      <p:blipFill>
                        <a:blip r:embed="rId4"/>
                        <a:srcRect/>
                        <a:stretch>
                          <a:fillRect/>
                        </a:stretch>
                      </p:blipFill>
                      <p:spPr bwMode="auto">
                        <a:xfrm>
                          <a:off x="684695" y="1585526"/>
                          <a:ext cx="7768593" cy="4730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878920" y="5919035"/>
              <a:ext cx="7255429" cy="677108"/>
            </a:xfrm>
            <a:prstGeom prst="rect">
              <a:avLst/>
            </a:prstGeom>
            <a:solidFill>
              <a:srgbClr val="4F74B1"/>
            </a:solidFill>
            <a:ln>
              <a:noFill/>
            </a:ln>
          </p:spPr>
          <p:txBody>
            <a:bodyPr wrap="square" lIns="0" tIns="0" rIns="0" bIns="0" rtlCol="0">
              <a:spAutoFit/>
            </a:bodyPr>
            <a:lstStyle/>
            <a:p>
              <a:pPr marL="108000"/>
              <a:r>
                <a:rPr lang="en-GB" sz="1400" dirty="0" smtClean="0">
                  <a:solidFill>
                    <a:prstClr val="white"/>
                  </a:solidFill>
                  <a:cs typeface="Arial" pitchFamily="34" charset="0"/>
                </a:rPr>
                <a:t>Patient involvement</a:t>
              </a:r>
            </a:p>
            <a:p>
              <a:pPr marL="108000"/>
              <a:r>
                <a:rPr lang="en-GB" sz="1400" dirty="0">
                  <a:solidFill>
                    <a:prstClr val="white"/>
                  </a:solidFill>
                  <a:cs typeface="Arial" pitchFamily="34" charset="0"/>
                </a:rPr>
                <a:t>W</a:t>
              </a:r>
              <a:r>
                <a:rPr lang="en-GB" sz="1400" dirty="0" smtClean="0">
                  <a:solidFill>
                    <a:prstClr val="white"/>
                  </a:solidFill>
                  <a:cs typeface="Arial" pitchFamily="34" charset="0"/>
                </a:rPr>
                <a:t>hole pathway, and cross-sector</a:t>
              </a:r>
            </a:p>
            <a:p>
              <a:pPr marL="108000"/>
              <a:r>
                <a:rPr lang="en-GB" sz="1400" dirty="0" smtClean="0">
                  <a:solidFill>
                    <a:prstClr val="white"/>
                  </a:solidFill>
                  <a:cs typeface="Arial" pitchFamily="34" charset="0"/>
                </a:rPr>
                <a:t>Evidence-based with consistent measurement for 5 years, centrally supported</a:t>
              </a:r>
              <a:r>
                <a:rPr lang="en-GB" sz="1600" dirty="0" smtClean="0">
                  <a:solidFill>
                    <a:prstClr val="white"/>
                  </a:solidFill>
                  <a:cs typeface="Arial" pitchFamily="34" charset="0"/>
                </a:rPr>
                <a:t>.</a:t>
              </a:r>
              <a:endParaRPr lang="en-GB" sz="1600" dirty="0">
                <a:solidFill>
                  <a:prstClr val="white"/>
                </a:solidFill>
                <a:cs typeface="Arial" pitchFamily="34" charset="0"/>
              </a:endParaRPr>
            </a:p>
          </p:txBody>
        </p:sp>
      </p:grpSp>
      <p:sp>
        <p:nvSpPr>
          <p:cNvPr id="9"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Patient safety collaboratives</a:t>
            </a:r>
            <a:r>
              <a:rPr kumimoji="0" lang="en-GB" sz="2500" b="0" i="0" u="none" strike="noStrike" kern="0" cap="none" spc="0" normalizeH="0" noProof="0" dirty="0" smtClean="0">
                <a:ln>
                  <a:noFill/>
                </a:ln>
                <a:solidFill>
                  <a:prstClr val="white"/>
                </a:solidFill>
                <a:effectLst/>
                <a:uLnTx/>
                <a:uFillTx/>
                <a:latin typeface="Arial" charset="0"/>
                <a:cs typeface="Arial" charset="0"/>
              </a:rPr>
              <a:t> – core priorities</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10" name="Rounded Rectangle 9"/>
          <p:cNvSpPr/>
          <p:nvPr/>
        </p:nvSpPr>
        <p:spPr>
          <a:xfrm>
            <a:off x="447675" y="169887"/>
            <a:ext cx="3219449" cy="647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i="1" dirty="0" smtClean="0">
                <a:latin typeface="Calibri" pitchFamily="34" charset="0"/>
                <a:cs typeface="Calibri" pitchFamily="34" charset="0"/>
              </a:rPr>
              <a:t>A system devoted to continual learning and improvement</a:t>
            </a:r>
            <a:endParaRPr lang="en-GB" sz="1600" i="1" dirty="0">
              <a:latin typeface="Calibri" pitchFamily="34" charset="0"/>
              <a:cs typeface="Calibri" pitchFamily="34" charset="0"/>
            </a:endParaRPr>
          </a:p>
        </p:txBody>
      </p:sp>
      <p:sp>
        <p:nvSpPr>
          <p:cNvPr id="4" name="TextBox 3"/>
          <p:cNvSpPr txBox="1"/>
          <p:nvPr/>
        </p:nvSpPr>
        <p:spPr>
          <a:xfrm>
            <a:off x="4105275" y="323850"/>
            <a:ext cx="1571625" cy="246221"/>
          </a:xfrm>
          <a:prstGeom prst="rect">
            <a:avLst/>
          </a:prstGeom>
          <a:noFill/>
        </p:spPr>
        <p:txBody>
          <a:bodyPr wrap="square" lIns="0" tIns="0" rIns="0" bIns="0" rtlCol="0">
            <a:spAutoFit/>
          </a:bodyPr>
          <a:lstStyle/>
          <a:p>
            <a:r>
              <a:rPr lang="en-GB" sz="1600" dirty="0" smtClean="0">
                <a:latin typeface="Arial" pitchFamily="34" charset="0"/>
                <a:cs typeface="Arial" pitchFamily="34" charset="0"/>
              </a:rPr>
              <a:t>RESTRICTED</a:t>
            </a:r>
            <a:endParaRPr lang="en-GB" sz="1600" dirty="0">
              <a:latin typeface="Arial" pitchFamily="34" charset="0"/>
              <a:cs typeface="Arial" pitchFamily="34" charset="0"/>
            </a:endParaRPr>
          </a:p>
        </p:txBody>
      </p:sp>
    </p:spTree>
    <p:extLst>
      <p:ext uri="{BB962C8B-B14F-4D97-AF65-F5344CB8AC3E}">
        <p14:creationId xmlns:p14="http://schemas.microsoft.com/office/powerpoint/2010/main" val="3010896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a:xfrm flipV="1">
            <a:off x="5533051" y="3507154"/>
            <a:ext cx="1549641" cy="4990"/>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34201" y="4063940"/>
            <a:ext cx="8498274" cy="2581605"/>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a:p>
          <a:p>
            <a:pPr algn="ctr"/>
            <a:endParaRPr lang="en-GB" b="1" dirty="0" smtClean="0"/>
          </a:p>
          <a:p>
            <a:pPr algn="ctr"/>
            <a:endParaRPr lang="en-GB" b="1" dirty="0"/>
          </a:p>
          <a:p>
            <a:pPr algn="ctr"/>
            <a:endParaRPr lang="en-GB" b="1" dirty="0" smtClean="0"/>
          </a:p>
          <a:p>
            <a:pPr algn="ctr"/>
            <a:r>
              <a:rPr lang="en-GB" b="1" dirty="0" smtClean="0"/>
              <a:t>Whole Health Economy</a:t>
            </a:r>
          </a:p>
          <a:p>
            <a:pPr algn="ctr"/>
            <a:r>
              <a:rPr lang="en-GB" b="1" dirty="0" smtClean="0"/>
              <a:t>2-5m population</a:t>
            </a:r>
            <a:endParaRPr lang="en-GB" b="1" dirty="0"/>
          </a:p>
        </p:txBody>
      </p:sp>
      <p:cxnSp>
        <p:nvCxnSpPr>
          <p:cNvPr id="38" name="Straight Connector 37"/>
          <p:cNvCxnSpPr/>
          <p:nvPr/>
        </p:nvCxnSpPr>
        <p:spPr>
          <a:xfrm>
            <a:off x="5548827" y="2400187"/>
            <a:ext cx="1514327" cy="3037"/>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5975294" y="3481321"/>
            <a:ext cx="2198802" cy="23083"/>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676600" y="4954526"/>
            <a:ext cx="0" cy="3692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499428" y="4943068"/>
            <a:ext cx="0" cy="3692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466253" y="4929664"/>
            <a:ext cx="0" cy="3692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821921" y="4943068"/>
            <a:ext cx="0" cy="3692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585932" y="2430283"/>
            <a:ext cx="1" cy="252424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577821" y="2092582"/>
            <a:ext cx="2016224" cy="646331"/>
          </a:xfrm>
          <a:prstGeom prst="rect">
            <a:avLst/>
          </a:prstGeom>
          <a:solidFill>
            <a:schemeClr val="accent1"/>
          </a:solidFill>
          <a:ln>
            <a:solidFill>
              <a:schemeClr val="bg1"/>
            </a:solidFill>
          </a:ln>
        </p:spPr>
        <p:txBody>
          <a:bodyPr wrap="square" rtlCol="0">
            <a:spAutoFit/>
          </a:bodyPr>
          <a:lstStyle/>
          <a:p>
            <a:pPr algn="ctr"/>
            <a:r>
              <a:rPr lang="en-GB" dirty="0" smtClean="0">
                <a:solidFill>
                  <a:schemeClr val="bg1"/>
                </a:solidFill>
              </a:rPr>
              <a:t>National PSC Advisory Group</a:t>
            </a:r>
          </a:p>
        </p:txBody>
      </p:sp>
      <p:sp>
        <p:nvSpPr>
          <p:cNvPr id="5" name="TextBox 4"/>
          <p:cNvSpPr txBox="1"/>
          <p:nvPr/>
        </p:nvSpPr>
        <p:spPr>
          <a:xfrm>
            <a:off x="3588940" y="3152104"/>
            <a:ext cx="2016224" cy="646331"/>
          </a:xfrm>
          <a:prstGeom prst="rect">
            <a:avLst/>
          </a:prstGeom>
          <a:solidFill>
            <a:schemeClr val="accent1"/>
          </a:solidFill>
          <a:ln>
            <a:solidFill>
              <a:schemeClr val="bg1"/>
            </a:solidFill>
          </a:ln>
        </p:spPr>
        <p:txBody>
          <a:bodyPr wrap="square" rtlCol="0">
            <a:spAutoFit/>
          </a:bodyPr>
          <a:lstStyle/>
          <a:p>
            <a:pPr algn="ctr"/>
            <a:r>
              <a:rPr lang="en-GB" dirty="0" smtClean="0">
                <a:solidFill>
                  <a:schemeClr val="bg1"/>
                </a:solidFill>
              </a:rPr>
              <a:t>Local PSC </a:t>
            </a:r>
          </a:p>
          <a:p>
            <a:pPr algn="ctr"/>
            <a:r>
              <a:rPr lang="en-GB" dirty="0" smtClean="0">
                <a:solidFill>
                  <a:schemeClr val="bg1"/>
                </a:solidFill>
              </a:rPr>
              <a:t>Steering Board</a:t>
            </a:r>
          </a:p>
        </p:txBody>
      </p:sp>
      <p:sp>
        <p:nvSpPr>
          <p:cNvPr id="6" name="Rectangle 5"/>
          <p:cNvSpPr/>
          <p:nvPr/>
        </p:nvSpPr>
        <p:spPr bwMode="auto">
          <a:xfrm>
            <a:off x="3665976" y="4160216"/>
            <a:ext cx="1839913" cy="688975"/>
          </a:xfrm>
          <a:prstGeom prst="rect">
            <a:avLst/>
          </a:prstGeom>
          <a:solidFill>
            <a:schemeClr val="accent1">
              <a:lumMod val="60000"/>
              <a:lumOff val="40000"/>
            </a:schemeClr>
          </a:solid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a:lstStyle/>
          <a:p>
            <a:pPr algn="ctr">
              <a:defRPr/>
            </a:pPr>
            <a:r>
              <a:rPr lang="en-GB" sz="1200" b="1" dirty="0" smtClean="0">
                <a:solidFill>
                  <a:schemeClr val="bg1"/>
                </a:solidFill>
              </a:rPr>
              <a:t>Patient </a:t>
            </a:r>
            <a:r>
              <a:rPr lang="en-GB" sz="1200" b="1" dirty="0">
                <a:solidFill>
                  <a:schemeClr val="bg1"/>
                </a:solidFill>
              </a:rPr>
              <a:t>Safety Collaborative  Programme </a:t>
            </a:r>
            <a:r>
              <a:rPr lang="en-GB" sz="1200" b="1" dirty="0" smtClean="0">
                <a:solidFill>
                  <a:schemeClr val="bg1"/>
                </a:solidFill>
              </a:rPr>
              <a:t>Manager (8c)</a:t>
            </a:r>
            <a:endParaRPr lang="en-GB" sz="1200" b="1" dirty="0">
              <a:solidFill>
                <a:schemeClr val="bg1"/>
              </a:solidFill>
            </a:endParaRPr>
          </a:p>
          <a:p>
            <a:pPr algn="ctr">
              <a:defRPr/>
            </a:pPr>
            <a:endParaRPr lang="en-GB" sz="900" dirty="0">
              <a:solidFill>
                <a:srgbClr val="FF0000"/>
              </a:solidFill>
            </a:endParaRPr>
          </a:p>
        </p:txBody>
      </p:sp>
      <p:sp>
        <p:nvSpPr>
          <p:cNvPr id="7" name="Rectangle 6"/>
          <p:cNvSpPr/>
          <p:nvPr/>
        </p:nvSpPr>
        <p:spPr bwMode="auto">
          <a:xfrm>
            <a:off x="971667" y="5114303"/>
            <a:ext cx="1670050" cy="642937"/>
          </a:xfrm>
          <a:prstGeom prst="rect">
            <a:avLst/>
          </a:prstGeom>
          <a:solidFill>
            <a:schemeClr val="accent1">
              <a:lumMod val="60000"/>
              <a:lumOff val="40000"/>
            </a:schemeClr>
          </a:solid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anchor="ctr" anchorCtr="0"/>
          <a:lstStyle/>
          <a:p>
            <a:pPr algn="ctr">
              <a:defRPr/>
            </a:pPr>
            <a:r>
              <a:rPr lang="en-GB" sz="1200" b="1" dirty="0" smtClean="0">
                <a:solidFill>
                  <a:schemeClr val="bg1"/>
                </a:solidFill>
              </a:rPr>
              <a:t>Patient </a:t>
            </a:r>
            <a:r>
              <a:rPr lang="en-GB" sz="1200" b="1" dirty="0">
                <a:solidFill>
                  <a:schemeClr val="bg1"/>
                </a:solidFill>
              </a:rPr>
              <a:t>Safety Collaborative  </a:t>
            </a:r>
            <a:r>
              <a:rPr lang="en-GB" sz="1200" b="1" dirty="0" smtClean="0">
                <a:solidFill>
                  <a:schemeClr val="bg1"/>
                </a:solidFill>
              </a:rPr>
              <a:t>Managers (8a) x3</a:t>
            </a:r>
            <a:endParaRPr lang="en-GB" sz="1200" b="1" dirty="0">
              <a:solidFill>
                <a:schemeClr val="bg1"/>
              </a:solidFill>
            </a:endParaRPr>
          </a:p>
        </p:txBody>
      </p:sp>
      <p:sp>
        <p:nvSpPr>
          <p:cNvPr id="8" name="Rectangle 7"/>
          <p:cNvSpPr/>
          <p:nvPr/>
        </p:nvSpPr>
        <p:spPr bwMode="auto">
          <a:xfrm>
            <a:off x="4954883" y="5107282"/>
            <a:ext cx="1136650" cy="649958"/>
          </a:xfrm>
          <a:prstGeom prst="rect">
            <a:avLst/>
          </a:prstGeom>
          <a:solidFill>
            <a:schemeClr val="accent1">
              <a:lumMod val="60000"/>
              <a:lumOff val="40000"/>
            </a:schemeClr>
          </a:solid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anchor="ctr"/>
          <a:lstStyle/>
          <a:p>
            <a:pPr algn="ctr">
              <a:defRPr/>
            </a:pPr>
            <a:r>
              <a:rPr lang="en-GB" sz="1200" b="1" dirty="0" smtClean="0">
                <a:solidFill>
                  <a:schemeClr val="bg1"/>
                </a:solidFill>
              </a:rPr>
              <a:t>Admin Support </a:t>
            </a:r>
          </a:p>
          <a:p>
            <a:pPr algn="ctr">
              <a:defRPr/>
            </a:pPr>
            <a:r>
              <a:rPr lang="en-GB" sz="1200" b="1" dirty="0" smtClean="0">
                <a:solidFill>
                  <a:schemeClr val="bg1"/>
                </a:solidFill>
              </a:rPr>
              <a:t>band 4 </a:t>
            </a:r>
            <a:endParaRPr lang="en-GB" sz="1200" b="1" dirty="0">
              <a:solidFill>
                <a:schemeClr val="bg1"/>
              </a:solidFill>
            </a:endParaRPr>
          </a:p>
        </p:txBody>
      </p:sp>
      <p:sp>
        <p:nvSpPr>
          <p:cNvPr id="9" name="Rectangle 8"/>
          <p:cNvSpPr/>
          <p:nvPr/>
        </p:nvSpPr>
        <p:spPr bwMode="auto">
          <a:xfrm>
            <a:off x="6551661" y="5139164"/>
            <a:ext cx="1670050" cy="642937"/>
          </a:xfrm>
          <a:prstGeom prst="rect">
            <a:avLst/>
          </a:prstGeom>
          <a:solidFill>
            <a:schemeClr val="accent1">
              <a:lumMod val="60000"/>
              <a:lumOff val="40000"/>
            </a:schemeClr>
          </a:solid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anchor="ctr"/>
          <a:lstStyle/>
          <a:p>
            <a:pPr algn="ctr">
              <a:defRPr/>
            </a:pPr>
            <a:r>
              <a:rPr lang="en-GB" sz="1200" b="1" dirty="0" smtClean="0">
                <a:solidFill>
                  <a:schemeClr val="bg1"/>
                </a:solidFill>
              </a:rPr>
              <a:t>Patient </a:t>
            </a:r>
            <a:r>
              <a:rPr lang="en-GB" sz="1200" b="1" dirty="0">
                <a:solidFill>
                  <a:schemeClr val="bg1"/>
                </a:solidFill>
              </a:rPr>
              <a:t>Safety Measurement </a:t>
            </a:r>
            <a:r>
              <a:rPr lang="en-GB" sz="1200" b="1" dirty="0" smtClean="0">
                <a:solidFill>
                  <a:schemeClr val="bg1"/>
                </a:solidFill>
              </a:rPr>
              <a:t>Lead band 7</a:t>
            </a:r>
            <a:endParaRPr lang="en-GB" sz="1200" b="1" dirty="0">
              <a:solidFill>
                <a:schemeClr val="bg1"/>
              </a:solidFill>
            </a:endParaRPr>
          </a:p>
        </p:txBody>
      </p:sp>
      <p:sp>
        <p:nvSpPr>
          <p:cNvPr id="18" name="Rectangle 17"/>
          <p:cNvSpPr/>
          <p:nvPr/>
        </p:nvSpPr>
        <p:spPr bwMode="auto">
          <a:xfrm>
            <a:off x="3046975" y="5114302"/>
            <a:ext cx="1250926" cy="642937"/>
          </a:xfrm>
          <a:prstGeom prst="rect">
            <a:avLst/>
          </a:prstGeom>
          <a:solidFill>
            <a:schemeClr val="accent1">
              <a:lumMod val="60000"/>
              <a:lumOff val="40000"/>
            </a:schemeClr>
          </a:solid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anchor="ctr" anchorCtr="0"/>
          <a:lstStyle/>
          <a:p>
            <a:pPr algn="ctr">
              <a:defRPr/>
            </a:pPr>
            <a:r>
              <a:rPr lang="en-GB" sz="1200" b="1" dirty="0" smtClean="0">
                <a:solidFill>
                  <a:schemeClr val="bg1"/>
                </a:solidFill>
              </a:rPr>
              <a:t>Clinical co-lead x2</a:t>
            </a:r>
            <a:endParaRPr lang="en-GB" sz="1200" b="1" dirty="0">
              <a:solidFill>
                <a:schemeClr val="bg1"/>
              </a:solidFill>
            </a:endParaRPr>
          </a:p>
        </p:txBody>
      </p:sp>
      <p:cxnSp>
        <p:nvCxnSpPr>
          <p:cNvPr id="21" name="Straight Connector 20"/>
          <p:cNvCxnSpPr/>
          <p:nvPr/>
        </p:nvCxnSpPr>
        <p:spPr>
          <a:xfrm flipH="1">
            <a:off x="1806692" y="4952304"/>
            <a:ext cx="56595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959934" y="2638455"/>
            <a:ext cx="2213690" cy="646331"/>
          </a:xfrm>
          <a:prstGeom prst="rect">
            <a:avLst/>
          </a:prstGeom>
          <a:solidFill>
            <a:schemeClr val="accent5"/>
          </a:solidFill>
          <a:ln>
            <a:solidFill>
              <a:schemeClr val="bg1"/>
            </a:solidFill>
          </a:ln>
        </p:spPr>
        <p:txBody>
          <a:bodyPr wrap="square" rtlCol="0">
            <a:spAutoFit/>
          </a:bodyPr>
          <a:lstStyle/>
          <a:p>
            <a:pPr algn="ctr"/>
            <a:r>
              <a:rPr lang="en-GB" dirty="0" smtClean="0">
                <a:solidFill>
                  <a:schemeClr val="bg1"/>
                </a:solidFill>
              </a:rPr>
              <a:t>PSC coordinating group</a:t>
            </a:r>
          </a:p>
        </p:txBody>
      </p:sp>
      <p:sp>
        <p:nvSpPr>
          <p:cNvPr id="39" name="TextBox 38"/>
          <p:cNvSpPr txBox="1"/>
          <p:nvPr/>
        </p:nvSpPr>
        <p:spPr>
          <a:xfrm>
            <a:off x="6294149" y="3728168"/>
            <a:ext cx="1584176" cy="646331"/>
          </a:xfrm>
          <a:prstGeom prst="rect">
            <a:avLst/>
          </a:prstGeom>
          <a:solidFill>
            <a:schemeClr val="accent5"/>
          </a:solidFill>
          <a:ln>
            <a:solidFill>
              <a:schemeClr val="bg1"/>
            </a:solidFill>
          </a:ln>
        </p:spPr>
        <p:txBody>
          <a:bodyPr wrap="square" rtlCol="0">
            <a:spAutoFit/>
          </a:bodyPr>
          <a:lstStyle/>
          <a:p>
            <a:pPr algn="ctr"/>
            <a:r>
              <a:rPr lang="en-GB" dirty="0" smtClean="0">
                <a:solidFill>
                  <a:schemeClr val="bg1"/>
                </a:solidFill>
              </a:rPr>
              <a:t>PSC Co-ordinator</a:t>
            </a:r>
          </a:p>
        </p:txBody>
      </p:sp>
      <p:cxnSp>
        <p:nvCxnSpPr>
          <p:cNvPr id="34" name="Straight Connector 33"/>
          <p:cNvCxnSpPr/>
          <p:nvPr/>
        </p:nvCxnSpPr>
        <p:spPr>
          <a:xfrm flipV="1">
            <a:off x="5499428" y="4591538"/>
            <a:ext cx="1583264" cy="726"/>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795012" y="2802406"/>
            <a:ext cx="2232248" cy="1035226"/>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a:off x="795012" y="2802406"/>
            <a:ext cx="648072" cy="276999"/>
          </a:xfrm>
          <a:prstGeom prst="rect">
            <a:avLst/>
          </a:prstGeom>
          <a:noFill/>
          <a:ln>
            <a:noFill/>
          </a:ln>
        </p:spPr>
        <p:txBody>
          <a:bodyPr wrap="square" rtlCol="0">
            <a:spAutoFit/>
          </a:bodyPr>
          <a:lstStyle/>
          <a:p>
            <a:r>
              <a:rPr lang="en-GB" sz="1200" u="sng" dirty="0" smtClean="0"/>
              <a:t>Key</a:t>
            </a:r>
          </a:p>
        </p:txBody>
      </p:sp>
      <p:cxnSp>
        <p:nvCxnSpPr>
          <p:cNvPr id="47" name="Straight Connector 46"/>
          <p:cNvCxnSpPr/>
          <p:nvPr/>
        </p:nvCxnSpPr>
        <p:spPr>
          <a:xfrm flipH="1">
            <a:off x="902084" y="3159037"/>
            <a:ext cx="327318" cy="0"/>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299068" y="3018430"/>
            <a:ext cx="1500744" cy="261610"/>
          </a:xfrm>
          <a:prstGeom prst="rect">
            <a:avLst/>
          </a:prstGeom>
          <a:noFill/>
          <a:ln>
            <a:noFill/>
          </a:ln>
        </p:spPr>
        <p:txBody>
          <a:bodyPr wrap="square" rtlCol="0">
            <a:spAutoFit/>
          </a:bodyPr>
          <a:lstStyle/>
          <a:p>
            <a:r>
              <a:rPr lang="en-GB" sz="1100" dirty="0" smtClean="0"/>
              <a:t>Line of accountability</a:t>
            </a:r>
          </a:p>
        </p:txBody>
      </p:sp>
      <p:cxnSp>
        <p:nvCxnSpPr>
          <p:cNvPr id="49" name="Straight Connector 48"/>
          <p:cNvCxnSpPr/>
          <p:nvPr/>
        </p:nvCxnSpPr>
        <p:spPr>
          <a:xfrm flipH="1">
            <a:off x="902084" y="3424056"/>
            <a:ext cx="327318"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299068" y="3287990"/>
            <a:ext cx="1581834" cy="261610"/>
          </a:xfrm>
          <a:prstGeom prst="rect">
            <a:avLst/>
          </a:prstGeom>
          <a:noFill/>
          <a:ln>
            <a:noFill/>
          </a:ln>
        </p:spPr>
        <p:txBody>
          <a:bodyPr wrap="square" rtlCol="0">
            <a:spAutoFit/>
          </a:bodyPr>
          <a:lstStyle/>
          <a:p>
            <a:r>
              <a:rPr lang="en-GB" sz="1100" dirty="0" smtClean="0"/>
              <a:t>Line of support/advice</a:t>
            </a:r>
          </a:p>
        </p:txBody>
      </p:sp>
      <p:sp>
        <p:nvSpPr>
          <p:cNvPr id="51" name="TextBox 50"/>
          <p:cNvSpPr txBox="1"/>
          <p:nvPr/>
        </p:nvSpPr>
        <p:spPr>
          <a:xfrm>
            <a:off x="869362" y="3543933"/>
            <a:ext cx="432048" cy="276999"/>
          </a:xfrm>
          <a:prstGeom prst="rect">
            <a:avLst/>
          </a:prstGeom>
          <a:noFill/>
          <a:ln>
            <a:noFill/>
          </a:ln>
        </p:spPr>
        <p:txBody>
          <a:bodyPr wrap="square" rtlCol="0">
            <a:spAutoFit/>
          </a:bodyPr>
          <a:lstStyle/>
          <a:p>
            <a:r>
              <a:rPr lang="en-GB" sz="1200" dirty="0" smtClean="0"/>
              <a:t>PSC</a:t>
            </a:r>
          </a:p>
        </p:txBody>
      </p:sp>
      <p:sp>
        <p:nvSpPr>
          <p:cNvPr id="52" name="TextBox 51"/>
          <p:cNvSpPr txBox="1"/>
          <p:nvPr/>
        </p:nvSpPr>
        <p:spPr>
          <a:xfrm>
            <a:off x="1299067" y="3548314"/>
            <a:ext cx="1800201" cy="261610"/>
          </a:xfrm>
          <a:prstGeom prst="rect">
            <a:avLst/>
          </a:prstGeom>
          <a:noFill/>
          <a:ln>
            <a:noFill/>
          </a:ln>
        </p:spPr>
        <p:txBody>
          <a:bodyPr wrap="square" rtlCol="0">
            <a:spAutoFit/>
          </a:bodyPr>
          <a:lstStyle/>
          <a:p>
            <a:r>
              <a:rPr lang="en-GB" sz="1100" dirty="0" smtClean="0"/>
              <a:t>Patient Safety Collaborative</a:t>
            </a:r>
          </a:p>
        </p:txBody>
      </p:sp>
      <p:pic>
        <p:nvPicPr>
          <p:cNvPr id="35" name="Picture 34" descr="NHS IQ and England.jpg"/>
          <p:cNvPicPr>
            <a:picLocks noChangeAspect="1"/>
          </p:cNvPicPr>
          <p:nvPr/>
        </p:nvPicPr>
        <p:blipFill>
          <a:blip r:embed="rId2"/>
          <a:stretch>
            <a:fillRect/>
          </a:stretch>
        </p:blipFill>
        <p:spPr>
          <a:xfrm>
            <a:off x="5181600" y="304801"/>
            <a:ext cx="3618738" cy="614949"/>
          </a:xfrm>
          <a:prstGeom prst="rect">
            <a:avLst/>
          </a:prstGeom>
        </p:spPr>
      </p:pic>
      <p:sp>
        <p:nvSpPr>
          <p:cNvPr id="37" name="Title 1"/>
          <p:cNvSpPr txBox="1">
            <a:spLocks/>
          </p:cNvSpPr>
          <p:nvPr/>
        </p:nvSpPr>
        <p:spPr bwMode="auto">
          <a:xfrm>
            <a:off x="447675" y="964428"/>
            <a:ext cx="8352663" cy="435748"/>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smtClean="0">
                <a:ln>
                  <a:noFill/>
                </a:ln>
                <a:solidFill>
                  <a:prstClr val="white"/>
                </a:solidFill>
                <a:effectLst/>
                <a:uLnTx/>
                <a:uFillTx/>
                <a:latin typeface="Arial" charset="0"/>
                <a:cs typeface="Arial" charset="0"/>
              </a:rPr>
              <a:t>Structure and accountability</a:t>
            </a:r>
            <a:r>
              <a:rPr kumimoji="0" lang="en-GB" sz="2500" b="0" i="0" u="none" strike="noStrike" kern="0" cap="none" spc="0" normalizeH="0" noProof="0" dirty="0" smtClean="0">
                <a:ln>
                  <a:noFill/>
                </a:ln>
                <a:solidFill>
                  <a:prstClr val="white"/>
                </a:solidFill>
                <a:effectLst/>
                <a:uLnTx/>
                <a:uFillTx/>
                <a:latin typeface="Arial" charset="0"/>
                <a:cs typeface="Arial" charset="0"/>
              </a:rPr>
              <a:t> for each local PSC</a:t>
            </a:r>
            <a:endParaRPr kumimoji="0" lang="en-GB" sz="2500" b="0" i="0" u="none" strike="noStrike" kern="0" cap="none" spc="0" normalizeH="0" baseline="0" noProof="0" dirty="0">
              <a:ln>
                <a:noFill/>
              </a:ln>
              <a:solidFill>
                <a:prstClr val="white"/>
              </a:solidFill>
              <a:effectLst/>
              <a:uLnTx/>
              <a:uFillTx/>
              <a:latin typeface="Arial" charset="0"/>
              <a:cs typeface="Arial" charset="0"/>
            </a:endParaRPr>
          </a:p>
        </p:txBody>
      </p:sp>
      <p:sp>
        <p:nvSpPr>
          <p:cNvPr id="40" name="Rounded Rectangle 39"/>
          <p:cNvSpPr/>
          <p:nvPr/>
        </p:nvSpPr>
        <p:spPr>
          <a:xfrm>
            <a:off x="447675" y="169887"/>
            <a:ext cx="3219449" cy="647700"/>
          </a:xfrm>
          <a:prstGeom prst="roundRect">
            <a:avLst/>
          </a:prstGeom>
          <a:solidFill>
            <a:sysClr val="window" lastClr="FFFFFF"/>
          </a:solidFill>
          <a:ln w="25400" cap="flat" cmpd="sng" algn="ctr">
            <a:solidFill>
              <a:srgbClr val="00ADC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1" u="none" strike="noStrike" kern="0" cap="none" spc="0" normalizeH="0" baseline="0" noProof="0" dirty="0" smtClean="0">
                <a:ln>
                  <a:noFill/>
                </a:ln>
                <a:solidFill>
                  <a:prstClr val="black"/>
                </a:solidFill>
                <a:effectLst/>
                <a:uLnTx/>
                <a:uFillTx/>
                <a:latin typeface="Calibri" pitchFamily="34" charset="0"/>
                <a:cs typeface="Calibri" pitchFamily="34" charset="0"/>
              </a:rPr>
              <a:t>A system devoted to continual learning and improvement</a:t>
            </a:r>
          </a:p>
        </p:txBody>
      </p:sp>
      <p:sp>
        <p:nvSpPr>
          <p:cNvPr id="14" name="TextBox 13"/>
          <p:cNvSpPr txBox="1"/>
          <p:nvPr/>
        </p:nvSpPr>
        <p:spPr>
          <a:xfrm>
            <a:off x="4105275" y="304801"/>
            <a:ext cx="1443552" cy="307777"/>
          </a:xfrm>
          <a:prstGeom prst="rect">
            <a:avLst/>
          </a:prstGeom>
          <a:solidFill>
            <a:schemeClr val="accent1"/>
          </a:solidFill>
          <a:ln>
            <a:solidFill>
              <a:schemeClr val="bg1"/>
            </a:solidFill>
          </a:ln>
        </p:spPr>
        <p:txBody>
          <a:bodyPr wrap="square" rtlCol="0">
            <a:spAutoFit/>
          </a:bodyPr>
          <a:lstStyle/>
          <a:p>
            <a:pPr algn="ctr"/>
            <a:r>
              <a:rPr lang="en-GB" sz="1400" dirty="0" smtClean="0">
                <a:solidFill>
                  <a:schemeClr val="bg1"/>
                </a:solidFill>
                <a:latin typeface="Arial" panose="020B0604020202020204" pitchFamily="34" charset="0"/>
                <a:cs typeface="Arial" panose="020B0604020202020204" pitchFamily="34" charset="0"/>
              </a:rPr>
              <a:t>RESTRICTED</a:t>
            </a:r>
            <a:endParaRPr lang="en-GB" sz="14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3719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HS IQ and England.jpg"/>
          <p:cNvPicPr>
            <a:picLocks noChangeAspect="1"/>
          </p:cNvPicPr>
          <p:nvPr/>
        </p:nvPicPr>
        <p:blipFill>
          <a:blip r:embed="rId2"/>
          <a:stretch>
            <a:fillRect/>
          </a:stretch>
        </p:blipFill>
        <p:spPr>
          <a:xfrm>
            <a:off x="5181600" y="304801"/>
            <a:ext cx="3618738" cy="614949"/>
          </a:xfrm>
          <a:prstGeom prst="rect">
            <a:avLst/>
          </a:prstGeom>
        </p:spPr>
      </p:pic>
      <p:sp>
        <p:nvSpPr>
          <p:cNvPr id="6" name="Title 1"/>
          <p:cNvSpPr txBox="1">
            <a:spLocks/>
          </p:cNvSpPr>
          <p:nvPr/>
        </p:nvSpPr>
        <p:spPr bwMode="auto">
          <a:xfrm>
            <a:off x="434853" y="967375"/>
            <a:ext cx="8365485" cy="464163"/>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smtClean="0">
                <a:ln>
                  <a:noFill/>
                </a:ln>
                <a:solidFill>
                  <a:prstClr val="white"/>
                </a:solidFill>
                <a:effectLst/>
                <a:uLnTx/>
                <a:uFillTx/>
                <a:latin typeface="Arial" charset="0"/>
                <a:cs typeface="Arial" charset="0"/>
              </a:rPr>
              <a:t>What we will achieve</a:t>
            </a:r>
            <a:r>
              <a:rPr kumimoji="0" lang="en-GB" sz="2400" b="0" i="0" u="none" strike="noStrike" kern="0" cap="none" spc="0" normalizeH="0" noProof="0" dirty="0" smtClean="0">
                <a:ln>
                  <a:noFill/>
                </a:ln>
                <a:solidFill>
                  <a:prstClr val="white"/>
                </a:solidFill>
                <a:effectLst/>
                <a:uLnTx/>
                <a:uFillTx/>
                <a:latin typeface="Arial" charset="0"/>
                <a:cs typeface="Arial" charset="0"/>
              </a:rPr>
              <a:t> in year 1</a:t>
            </a:r>
            <a:endParaRPr kumimoji="0" lang="en-GB" sz="2400" b="0" i="0" u="none" strike="noStrike" kern="0" cap="none" spc="0" normalizeH="0" baseline="0" noProof="0" dirty="0">
              <a:ln>
                <a:noFill/>
              </a:ln>
              <a:solidFill>
                <a:prstClr val="white"/>
              </a:solidFill>
              <a:effectLst/>
              <a:uLnTx/>
              <a:uFillTx/>
              <a:latin typeface="Arial" charset="0"/>
              <a:cs typeface="Arial" charset="0"/>
            </a:endParaRPr>
          </a:p>
        </p:txBody>
      </p:sp>
      <p:sp>
        <p:nvSpPr>
          <p:cNvPr id="8" name="Rounded Rectangle 7"/>
          <p:cNvSpPr/>
          <p:nvPr/>
        </p:nvSpPr>
        <p:spPr>
          <a:xfrm>
            <a:off x="447675" y="169887"/>
            <a:ext cx="3219449" cy="647700"/>
          </a:xfrm>
          <a:prstGeom prst="roundRect">
            <a:avLst/>
          </a:prstGeom>
          <a:solidFill>
            <a:sysClr val="window" lastClr="FFFFFF"/>
          </a:solidFill>
          <a:ln w="25400" cap="flat" cmpd="sng" algn="ctr">
            <a:solidFill>
              <a:srgbClr val="00ADC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1" u="none" strike="noStrike" kern="0" cap="none" spc="0" normalizeH="0" baseline="0" noProof="0" dirty="0" smtClean="0">
                <a:ln>
                  <a:noFill/>
                </a:ln>
                <a:solidFill>
                  <a:prstClr val="black"/>
                </a:solidFill>
                <a:effectLst/>
                <a:uLnTx/>
                <a:uFillTx/>
                <a:latin typeface="Calibri" pitchFamily="34" charset="0"/>
                <a:cs typeface="Calibri" pitchFamily="34" charset="0"/>
              </a:rPr>
              <a:t>A system devoted to continual learning and improvement</a:t>
            </a:r>
          </a:p>
        </p:txBody>
      </p:sp>
      <p:graphicFrame>
        <p:nvGraphicFramePr>
          <p:cNvPr id="4" name="Table 3"/>
          <p:cNvGraphicFramePr>
            <a:graphicFrameLocks noGrp="1"/>
          </p:cNvGraphicFramePr>
          <p:nvPr>
            <p:extLst>
              <p:ext uri="{D42A27DB-BD31-4B8C-83A1-F6EECF244321}">
                <p14:modId xmlns:p14="http://schemas.microsoft.com/office/powerpoint/2010/main" val="2782417927"/>
              </p:ext>
            </p:extLst>
          </p:nvPr>
        </p:nvGraphicFramePr>
        <p:xfrm>
          <a:off x="447675" y="1924050"/>
          <a:ext cx="8352662" cy="4200525"/>
        </p:xfrm>
        <a:graphic>
          <a:graphicData uri="http://schemas.openxmlformats.org/drawingml/2006/table">
            <a:tbl>
              <a:tblPr firstRow="1" bandRow="1">
                <a:tableStyleId>{3B4B98B0-60AC-42C2-AFA5-B58CD77FA1E5}</a:tableStyleId>
              </a:tblPr>
              <a:tblGrid>
                <a:gridCol w="8352662"/>
              </a:tblGrid>
              <a:tr h="676275">
                <a:tc>
                  <a:txBody>
                    <a:bodyPr/>
                    <a:lstStyle/>
                    <a:p>
                      <a:pPr marL="0" lvl="0" indent="0">
                        <a:spcBef>
                          <a:spcPts val="600"/>
                        </a:spcBef>
                        <a:spcAft>
                          <a:spcPts val="600"/>
                        </a:spcAft>
                        <a:buFont typeface="Arial" pitchFamily="34" charset="0"/>
                        <a:buNone/>
                      </a:pPr>
                      <a:r>
                        <a:rPr lang="en-GB" b="0" dirty="0" smtClean="0"/>
                        <a:t>Establish and connect 15 improvement collaboratives covering every geographical part of England .</a:t>
                      </a:r>
                    </a:p>
                  </a:txBody>
                  <a:tcPr anchor="ctr">
                    <a:lnB w="12700" cmpd="sng">
                      <a:noFill/>
                    </a:lnB>
                  </a:tcPr>
                </a:tc>
              </a:tr>
              <a:tr h="772795">
                <a:tc>
                  <a:txBody>
                    <a:bodyPr/>
                    <a:lstStyle/>
                    <a:p>
                      <a:pPr>
                        <a:spcBef>
                          <a:spcPts val="600"/>
                        </a:spcBef>
                        <a:spcAft>
                          <a:spcPts val="600"/>
                        </a:spcAft>
                      </a:pPr>
                      <a:r>
                        <a:rPr lang="en-GB" dirty="0" smtClean="0"/>
                        <a:t>Creation of a NHS Improvement Fellows programme; we propose 200 Fellows in year one, 1000 by end of year two, 5000 by end of year five.</a:t>
                      </a:r>
                      <a:endParaRPr lang="en-GB" dirty="0"/>
                    </a:p>
                  </a:txBody>
                  <a:tcPr anchor="ctr">
                    <a:lnT w="12700" cmpd="sng">
                      <a:noFill/>
                    </a:lnT>
                  </a:tcPr>
                </a:tc>
              </a:tr>
              <a:tr h="751840">
                <a:tc>
                  <a:txBody>
                    <a:bodyPr/>
                    <a:lstStyle/>
                    <a:p>
                      <a:pPr marL="0" indent="0">
                        <a:spcBef>
                          <a:spcPts val="600"/>
                        </a:spcBef>
                        <a:spcAft>
                          <a:spcPts val="600"/>
                        </a:spcAft>
                        <a:buFont typeface="Arial" pitchFamily="34" charset="0"/>
                        <a:buNone/>
                      </a:pPr>
                      <a:r>
                        <a:rPr lang="en-GB" dirty="0" smtClean="0"/>
                        <a:t>Develop and embed a nationally consistent system for patient safety measurement and improvement across each collaborative.</a:t>
                      </a:r>
                    </a:p>
                  </a:txBody>
                  <a:tcPr anchor="ctr"/>
                </a:tc>
              </a:tr>
              <a:tr h="1292860">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dirty="0" smtClean="0"/>
                        <a:t>Ensure NHS staff from board to ward participate in identified development initiatives that support collaborative improvement activity and improve their knowledge and skills in the practical application of improvement science. We propose 700 people per year (around one  per NHS organisation per year).</a:t>
                      </a:r>
                    </a:p>
                  </a:txBody>
                  <a:tcPr anchor="ctr"/>
                </a:tc>
              </a:tr>
              <a:tr h="706755">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dirty="0" smtClean="0"/>
                        <a:t>Reducing harm from pressure ulcers and medication errors demonstrated by a statistically significant difference in the numbers of these harms.</a:t>
                      </a:r>
                    </a:p>
                  </a:txBody>
                  <a:tcPr anchor="ctr"/>
                </a:tc>
              </a:tr>
            </a:tbl>
          </a:graphicData>
        </a:graphic>
      </p:graphicFrame>
      <p:sp>
        <p:nvSpPr>
          <p:cNvPr id="3" name="TextBox 2"/>
          <p:cNvSpPr txBox="1"/>
          <p:nvPr/>
        </p:nvSpPr>
        <p:spPr>
          <a:xfrm>
            <a:off x="4114800" y="304801"/>
            <a:ext cx="1543050" cy="338554"/>
          </a:xfrm>
          <a:prstGeom prst="rect">
            <a:avLst/>
          </a:prstGeom>
          <a:solidFill>
            <a:schemeClr val="accent1"/>
          </a:solidFill>
          <a:ln>
            <a:solidFill>
              <a:schemeClr val="bg1"/>
            </a:solidFill>
          </a:ln>
        </p:spPr>
        <p:txBody>
          <a:bodyPr wrap="square" rtlCol="0">
            <a:spAutoFit/>
          </a:bodyPr>
          <a:lstStyle/>
          <a:p>
            <a:pPr algn="ctr"/>
            <a:r>
              <a:rPr lang="en-GB" sz="1600" dirty="0" smtClean="0">
                <a:solidFill>
                  <a:schemeClr val="bg1"/>
                </a:solidFill>
              </a:rPr>
              <a:t>RESTRICTED</a:t>
            </a:r>
            <a:endParaRPr lang="en-GB" sz="1600" dirty="0" smtClean="0">
              <a:solidFill>
                <a:schemeClr val="bg1"/>
              </a:solidFill>
            </a:endParaRPr>
          </a:p>
        </p:txBody>
      </p:sp>
    </p:spTree>
    <p:extLst>
      <p:ext uri="{BB962C8B-B14F-4D97-AF65-F5344CB8AC3E}">
        <p14:creationId xmlns:p14="http://schemas.microsoft.com/office/powerpoint/2010/main" val="4121600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HS IQ and England.jpg"/>
          <p:cNvPicPr>
            <a:picLocks noChangeAspect="1"/>
          </p:cNvPicPr>
          <p:nvPr/>
        </p:nvPicPr>
        <p:blipFill>
          <a:blip r:embed="rId2"/>
          <a:stretch>
            <a:fillRect/>
          </a:stretch>
        </p:blipFill>
        <p:spPr>
          <a:xfrm>
            <a:off x="5181600" y="304801"/>
            <a:ext cx="3618738" cy="614949"/>
          </a:xfrm>
          <a:prstGeom prst="rect">
            <a:avLst/>
          </a:prstGeom>
        </p:spPr>
      </p:pic>
      <p:sp>
        <p:nvSpPr>
          <p:cNvPr id="6" name="Title 1"/>
          <p:cNvSpPr txBox="1">
            <a:spLocks/>
          </p:cNvSpPr>
          <p:nvPr/>
        </p:nvSpPr>
        <p:spPr bwMode="auto">
          <a:xfrm>
            <a:off x="434853" y="967375"/>
            <a:ext cx="8365485" cy="464163"/>
          </a:xfrm>
          <a:prstGeom prst="rect">
            <a:avLst/>
          </a:prstGeom>
          <a:solidFill>
            <a:srgbClr val="00AD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1825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182563"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smtClean="0">
                <a:ln>
                  <a:noFill/>
                </a:ln>
                <a:solidFill>
                  <a:prstClr val="white"/>
                </a:solidFill>
                <a:effectLst/>
                <a:uLnTx/>
                <a:uFillTx/>
                <a:latin typeface="Arial" charset="0"/>
                <a:cs typeface="Arial" charset="0"/>
              </a:rPr>
              <a:t>For</a:t>
            </a:r>
            <a:r>
              <a:rPr kumimoji="0" lang="en-GB" sz="2400" b="0" i="0" u="none" strike="noStrike" kern="0" cap="none" spc="0" normalizeH="0" noProof="0" dirty="0" smtClean="0">
                <a:ln>
                  <a:noFill/>
                </a:ln>
                <a:solidFill>
                  <a:prstClr val="white"/>
                </a:solidFill>
                <a:effectLst/>
                <a:uLnTx/>
                <a:uFillTx/>
                <a:latin typeface="Arial" charset="0"/>
                <a:cs typeface="Arial" charset="0"/>
              </a:rPr>
              <a:t> discussion</a:t>
            </a:r>
            <a:endParaRPr kumimoji="0" lang="en-GB" sz="2400" b="0" i="0" u="none" strike="noStrike" kern="0" cap="none" spc="0" normalizeH="0" baseline="0" noProof="0" dirty="0">
              <a:ln>
                <a:noFill/>
              </a:ln>
              <a:solidFill>
                <a:prstClr val="white"/>
              </a:solidFill>
              <a:effectLst/>
              <a:uLnTx/>
              <a:uFillTx/>
              <a:latin typeface="Arial" charset="0"/>
              <a:cs typeface="Arial" charset="0"/>
            </a:endParaRPr>
          </a:p>
        </p:txBody>
      </p:sp>
      <p:sp>
        <p:nvSpPr>
          <p:cNvPr id="9" name="Rounded Rectangle 8"/>
          <p:cNvSpPr/>
          <p:nvPr/>
        </p:nvSpPr>
        <p:spPr>
          <a:xfrm>
            <a:off x="447675" y="169887"/>
            <a:ext cx="3219449" cy="647700"/>
          </a:xfrm>
          <a:prstGeom prst="roundRect">
            <a:avLst/>
          </a:prstGeom>
          <a:solidFill>
            <a:sysClr val="window" lastClr="FFFFFF"/>
          </a:solidFill>
          <a:ln w="25400" cap="flat" cmpd="sng" algn="ctr">
            <a:solidFill>
              <a:srgbClr val="00ADC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1" u="none" strike="noStrike" kern="0" cap="none" spc="0" normalizeH="0" baseline="0" noProof="0" dirty="0" smtClean="0">
                <a:ln>
                  <a:noFill/>
                </a:ln>
                <a:solidFill>
                  <a:prstClr val="black"/>
                </a:solidFill>
                <a:effectLst/>
                <a:uLnTx/>
                <a:uFillTx/>
                <a:latin typeface="Calibri" pitchFamily="34" charset="0"/>
                <a:cs typeface="Calibri" pitchFamily="34" charset="0"/>
              </a:rPr>
              <a:t>A system devoted to continual learning and improvement</a:t>
            </a:r>
          </a:p>
        </p:txBody>
      </p:sp>
      <p:sp>
        <p:nvSpPr>
          <p:cNvPr id="3" name="Rounded Rectangle 2"/>
          <p:cNvSpPr/>
          <p:nvPr/>
        </p:nvSpPr>
        <p:spPr>
          <a:xfrm>
            <a:off x="434853" y="1657351"/>
            <a:ext cx="8209788" cy="4581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1200"/>
              </a:spcAft>
              <a:buFont typeface="Arial" panose="020B0604020202020204" pitchFamily="34" charset="0"/>
              <a:buChar char="•"/>
            </a:pPr>
            <a:r>
              <a:rPr lang="en-GB" sz="2400" dirty="0" smtClean="0"/>
              <a:t>What more can we do to make this a success?</a:t>
            </a:r>
          </a:p>
          <a:p>
            <a:pPr marL="285750" indent="-285750">
              <a:spcAft>
                <a:spcPts val="1200"/>
              </a:spcAft>
              <a:buFont typeface="Arial" panose="020B0604020202020204" pitchFamily="34" charset="0"/>
              <a:buChar char="•"/>
            </a:pPr>
            <a:r>
              <a:rPr lang="en-GB" sz="2400" dirty="0" smtClean="0"/>
              <a:t>How do we balance local ownership with national priorities?</a:t>
            </a:r>
          </a:p>
          <a:p>
            <a:pPr marL="285750" indent="-285750">
              <a:spcAft>
                <a:spcPts val="1200"/>
              </a:spcAft>
              <a:buFont typeface="Arial" panose="020B0604020202020204" pitchFamily="34" charset="0"/>
              <a:buChar char="•"/>
            </a:pPr>
            <a:r>
              <a:rPr lang="en-GB" sz="2400" dirty="0" smtClean="0"/>
              <a:t>How do we keep this adaptable and responsive?</a:t>
            </a:r>
          </a:p>
          <a:p>
            <a:pPr marL="285750" indent="-285750">
              <a:spcAft>
                <a:spcPts val="1200"/>
              </a:spcAft>
              <a:buFont typeface="Arial" panose="020B0604020202020204" pitchFamily="34" charset="0"/>
              <a:buChar char="•"/>
            </a:pPr>
            <a:r>
              <a:rPr lang="en-GB" sz="2400" dirty="0" smtClean="0"/>
              <a:t>How do we make it work for all sectors and across sectors?</a:t>
            </a:r>
          </a:p>
          <a:p>
            <a:pPr marL="285750" indent="-285750">
              <a:spcAft>
                <a:spcPts val="1200"/>
              </a:spcAft>
              <a:buFont typeface="Arial" panose="020B0604020202020204" pitchFamily="34" charset="0"/>
              <a:buChar char="•"/>
            </a:pPr>
            <a:r>
              <a:rPr lang="en-GB" sz="2400" dirty="0" smtClean="0"/>
              <a:t>To what extent does this need sub-national coordination?</a:t>
            </a:r>
          </a:p>
          <a:p>
            <a:pPr marL="285750" indent="-285750">
              <a:spcAft>
                <a:spcPts val="1200"/>
              </a:spcAft>
              <a:buFont typeface="Arial" panose="020B0604020202020204" pitchFamily="34" charset="0"/>
              <a:buChar char="•"/>
            </a:pPr>
            <a:r>
              <a:rPr lang="en-GB" sz="2400" dirty="0" smtClean="0"/>
              <a:t>What improvement methodologies should we employ?</a:t>
            </a:r>
          </a:p>
          <a:p>
            <a:pPr marL="285750" indent="-285750">
              <a:spcAft>
                <a:spcPts val="1200"/>
              </a:spcAft>
              <a:buFont typeface="Arial" panose="020B0604020202020204" pitchFamily="34" charset="0"/>
              <a:buChar char="•"/>
            </a:pPr>
            <a:r>
              <a:rPr lang="en-GB" sz="2400" dirty="0" smtClean="0"/>
              <a:t>What are the major pitfalls we need to avoid?</a:t>
            </a:r>
          </a:p>
          <a:p>
            <a:pPr marL="285750" indent="-285750">
              <a:spcAft>
                <a:spcPts val="1200"/>
              </a:spcAft>
              <a:buFont typeface="Arial" panose="020B0604020202020204" pitchFamily="34" charset="0"/>
              <a:buChar char="•"/>
            </a:pPr>
            <a:r>
              <a:rPr lang="en-GB" sz="2400" dirty="0" smtClean="0"/>
              <a:t>Anything else?</a:t>
            </a:r>
            <a:endParaRPr lang="en-GB" sz="2400" dirty="0"/>
          </a:p>
        </p:txBody>
      </p:sp>
      <p:sp>
        <p:nvSpPr>
          <p:cNvPr id="4" name="TextBox 3"/>
          <p:cNvSpPr txBox="1"/>
          <p:nvPr/>
        </p:nvSpPr>
        <p:spPr>
          <a:xfrm>
            <a:off x="4219575" y="304801"/>
            <a:ext cx="1876425" cy="338554"/>
          </a:xfrm>
          <a:prstGeom prst="rect">
            <a:avLst/>
          </a:prstGeom>
          <a:solidFill>
            <a:schemeClr val="accent1"/>
          </a:solidFill>
          <a:ln>
            <a:solidFill>
              <a:schemeClr val="bg1"/>
            </a:solidFill>
          </a:ln>
        </p:spPr>
        <p:txBody>
          <a:bodyPr wrap="square" rtlCol="0">
            <a:spAutoFit/>
          </a:bodyPr>
          <a:lstStyle/>
          <a:p>
            <a:pPr algn="ctr"/>
            <a:r>
              <a:rPr lang="en-GB" sz="1600" dirty="0" smtClean="0">
                <a:solidFill>
                  <a:schemeClr val="bg1"/>
                </a:solidFill>
                <a:latin typeface="Arial" panose="020B0604020202020204" pitchFamily="34" charset="0"/>
                <a:cs typeface="Arial" panose="020B0604020202020204" pitchFamily="34" charset="0"/>
              </a:rPr>
              <a:t>RESTRICTED</a:t>
            </a:r>
            <a:endParaRPr lang="en-GB"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3375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a:solidFill>
            <a:schemeClr val="accent1"/>
          </a:solidFill>
          <a:prstDash val="sysDash"/>
        </a:ln>
      </a:spPr>
      <a:bodyPr/>
      <a:lstStyle/>
      <a:style>
        <a:lnRef idx="1">
          <a:schemeClr val="accent1"/>
        </a:lnRef>
        <a:fillRef idx="0">
          <a:schemeClr val="accent1"/>
        </a:fillRef>
        <a:effectRef idx="0">
          <a:schemeClr val="accent1"/>
        </a:effectRef>
        <a:fontRef idx="minor">
          <a:schemeClr val="tx1"/>
        </a:fontRef>
      </a:style>
    </a:lnDef>
    <a:txDef>
      <a:spPr>
        <a:solidFill>
          <a:schemeClr val="accent1"/>
        </a:solidFill>
        <a:ln>
          <a:solidFill>
            <a:schemeClr val="bg1"/>
          </a:solidFill>
        </a:ln>
      </a:spPr>
      <a:bodyPr wrap="square" rtlCol="0">
        <a:spAutoFit/>
      </a:bodyPr>
      <a:lstStyle>
        <a:defPPr algn="ctr">
          <a:defRPr dirty="0" smtClean="0">
            <a:solidFill>
              <a:schemeClr val="bg1"/>
            </a:solidFill>
          </a:defRPr>
        </a:defPPr>
      </a:lstStyle>
    </a:txDef>
  </a:objectDefaults>
  <a:extraClrSchemeLst/>
</a:theme>
</file>

<file path=ppt/theme/theme2.xml><?xml version="1.0" encoding="utf-8"?>
<a:theme xmlns:a="http://schemas.openxmlformats.org/drawingml/2006/main" name="NHS CB Presentation (Screen 4x3)">
  <a:themeElements>
    <a:clrScheme name="NHS Commissioning Board">
      <a:dk1>
        <a:sysClr val="windowText" lastClr="000000"/>
      </a:dk1>
      <a:lt1>
        <a:sysClr val="window" lastClr="FFFFFF"/>
      </a:lt1>
      <a:dk2>
        <a:srgbClr val="003893"/>
      </a:dk2>
      <a:lt2>
        <a:srgbClr val="FFFFFF"/>
      </a:lt2>
      <a:accent1>
        <a:srgbClr val="00ADC6"/>
      </a:accent1>
      <a:accent2>
        <a:srgbClr val="003893"/>
      </a:accent2>
      <a:accent3>
        <a:srgbClr val="C0F7FF"/>
      </a:accent3>
      <a:accent4>
        <a:srgbClr val="B6D2FF"/>
      </a:accent4>
      <a:accent5>
        <a:srgbClr val="00AA9E"/>
      </a:accent5>
      <a:accent6>
        <a:srgbClr val="0091C9"/>
      </a:accent6>
      <a:hlink>
        <a:srgbClr val="000000"/>
      </a:hlink>
      <a:folHlink>
        <a:srgbClr val="000000"/>
      </a:folHlink>
    </a:clrScheme>
    <a:fontScheme name="NHS Commissioning Bo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sz="2400" dirty="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Props1.xml><?xml version="1.0" encoding="utf-8"?>
<ds:datastoreItem xmlns:ds="http://schemas.openxmlformats.org/officeDocument/2006/customXml" ds:itemID="{5C5FABF5-6C9A-4534-AEFE-4CBB8F4D3569}">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otalTime>1412</TotalTime>
  <Words>652</Words>
  <Application>Microsoft Office PowerPoint</Application>
  <PresentationFormat>On-screen Show (4:3)</PresentationFormat>
  <Paragraphs>98</Paragraphs>
  <Slides>9</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Office Theme</vt:lpstr>
      <vt:lpstr>NHS CB Presentation (Screen 4x3)</vt:lpstr>
      <vt:lpstr>Document</vt:lpstr>
      <vt:lpstr>The Patient Safety Collaboratives Programme 2014-2019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IMS3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Fogarty, Matthew</dc:creator>
  <cp:lastModifiedBy>Joanna Garside</cp:lastModifiedBy>
  <cp:revision>62</cp:revision>
  <dcterms:created xsi:type="dcterms:W3CDTF">2013-10-16T12:59:07Z</dcterms:created>
  <dcterms:modified xsi:type="dcterms:W3CDTF">2013-12-04T11:57:30Z</dcterms:modified>
</cp:coreProperties>
</file>