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1"/>
  </p:notesMasterIdLst>
  <p:handoutMasterIdLst>
    <p:handoutMasterId r:id="rId22"/>
  </p:handoutMasterIdLst>
  <p:sldIdLst>
    <p:sldId id="299" r:id="rId5"/>
    <p:sldId id="307" r:id="rId6"/>
    <p:sldId id="329" r:id="rId7"/>
    <p:sldId id="314" r:id="rId8"/>
    <p:sldId id="316" r:id="rId9"/>
    <p:sldId id="313" r:id="rId10"/>
    <p:sldId id="330" r:id="rId11"/>
    <p:sldId id="332" r:id="rId12"/>
    <p:sldId id="320" r:id="rId13"/>
    <p:sldId id="331" r:id="rId14"/>
    <p:sldId id="317" r:id="rId15"/>
    <p:sldId id="328" r:id="rId16"/>
    <p:sldId id="318" r:id="rId17"/>
    <p:sldId id="319" r:id="rId18"/>
    <p:sldId id="323" r:id="rId19"/>
    <p:sldId id="326" r:id="rId20"/>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Lloyd" initials="CL" lastIdx="1" clrIdx="0"/>
  <p:cmAuthor id="1" name="Frances Newell" initials="FN" lastIdx="1" clrIdx="1"/>
  <p:cmAuthor id="2" name="Banks, Justine" initials="JB"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84958" autoAdjust="0"/>
  </p:normalViewPr>
  <p:slideViewPr>
    <p:cSldViewPr>
      <p:cViewPr varScale="1">
        <p:scale>
          <a:sx n="62" d="100"/>
          <a:sy n="62" d="100"/>
        </p:scale>
        <p:origin x="-157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3254" y="-101"/>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BA46CB0B-BE73-4417-B53F-4B224DAD406F}" type="datetimeFigureOut">
              <a:rPr lang="en-GB" smtClean="0"/>
              <a:t>23/07/2015</a:t>
            </a:fld>
            <a:endParaRPr lang="en-GB" dirty="0"/>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4E3EA849-DD8A-4ED9-9EAE-6531CF14B8F5}" type="slidenum">
              <a:rPr lang="en-GB" smtClean="0"/>
              <a:t>‹#›</a:t>
            </a:fld>
            <a:endParaRPr lang="en-GB" dirty="0"/>
          </a:p>
        </p:txBody>
      </p:sp>
    </p:spTree>
    <p:extLst>
      <p:ext uri="{BB962C8B-B14F-4D97-AF65-F5344CB8AC3E}">
        <p14:creationId xmlns:p14="http://schemas.microsoft.com/office/powerpoint/2010/main" val="262873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95A0047F-76C5-4B49-8765-EB456BAD848F}" type="datetimeFigureOut">
              <a:rPr lang="en-GB" smtClean="0"/>
              <a:t>23/07/2015</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85951D29-E329-4E6A-880E-715D839E9CAF}" type="slidenum">
              <a:rPr lang="en-GB" smtClean="0"/>
              <a:t>‹#›</a:t>
            </a:fld>
            <a:endParaRPr lang="en-GB" dirty="0"/>
          </a:p>
        </p:txBody>
      </p:sp>
    </p:spTree>
    <p:extLst>
      <p:ext uri="{BB962C8B-B14F-4D97-AF65-F5344CB8AC3E}">
        <p14:creationId xmlns:p14="http://schemas.microsoft.com/office/powerpoint/2010/main" val="4227512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hscic.gov.uk/dataregister"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951D29-E329-4E6A-880E-715D839E9CAF}" type="slidenum">
              <a:rPr lang="en-GB" smtClean="0"/>
              <a:t>1</a:t>
            </a:fld>
            <a:endParaRPr lang="en-GB" dirty="0"/>
          </a:p>
        </p:txBody>
      </p:sp>
    </p:spTree>
    <p:extLst>
      <p:ext uri="{BB962C8B-B14F-4D97-AF65-F5344CB8AC3E}">
        <p14:creationId xmlns:p14="http://schemas.microsoft.com/office/powerpoint/2010/main" val="85356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951D29-E329-4E6A-880E-715D839E9CAF}" type="slidenum">
              <a:rPr lang="en-GB" smtClean="0"/>
              <a:t>10</a:t>
            </a:fld>
            <a:endParaRPr lang="en-GB" dirty="0"/>
          </a:p>
        </p:txBody>
      </p:sp>
    </p:spTree>
    <p:extLst>
      <p:ext uri="{BB962C8B-B14F-4D97-AF65-F5344CB8AC3E}">
        <p14:creationId xmlns:p14="http://schemas.microsoft.com/office/powerpoint/2010/main" val="3711103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smtClean="0">
                <a:solidFill>
                  <a:srgbClr val="FF0000"/>
                </a:solidFill>
                <a:latin typeface="Arial" panose="020B0604020202020204" pitchFamily="34" charset="0"/>
                <a:cs typeface="Arial" panose="020B0604020202020204" pitchFamily="34" charset="0"/>
              </a:rPr>
              <a:t>‘</a:t>
            </a:r>
            <a:r>
              <a:rPr lang="en-US" dirty="0"/>
              <a:t>The use of patient information by organisations not funded by the NHS has a number of benefits and is responsible for many of the important innovations in healthcare over recent years. For example, Cancer Research UK discovered a drug which was effective in treating prostate cancer, which affects one in eight men. Cancer research UK worked with commercial companies, including </a:t>
            </a:r>
            <a:r>
              <a:rPr lang="en-GB" dirty="0"/>
              <a:t>pharmaceutical companies,</a:t>
            </a:r>
            <a:r>
              <a:rPr lang="en-US" dirty="0"/>
              <a:t> who helped fund expensive clinical trials to ensure that the drug was safe and effective.  Cancer Research UK now receives royalties from this drug which are invested back into research. You can read more here: </a:t>
            </a:r>
            <a:r>
              <a:rPr lang="en-US" u="sng" dirty="0">
                <a:hlinkClick r:id="rId3"/>
              </a:rPr>
              <a:t>http://www.icr.ac.uk/news-features/latest-features/abiraterone-a-story-of-scientific-innovation-and-commercial-partnership</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a:defRPr/>
            </a:pPr>
            <a:r>
              <a:rPr lang="en-GB" b="1" dirty="0" smtClean="0"/>
              <a:t>Please note: </a:t>
            </a:r>
            <a:r>
              <a:rPr lang="en-US" dirty="0" smtClean="0"/>
              <a:t>During </a:t>
            </a:r>
            <a:r>
              <a:rPr lang="en-US" dirty="0"/>
              <a:t>the pathfinder stage, access to the information collected from GP practices will only be available through a Secure Data Facility at the HSCIC’s offices .  </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5951D29-E329-4E6A-880E-715D839E9CAF}" type="slidenum">
              <a:rPr lang="en-GB" smtClean="0"/>
              <a:t>11</a:t>
            </a:fld>
            <a:endParaRPr lang="en-GB" dirty="0"/>
          </a:p>
        </p:txBody>
      </p:sp>
    </p:spTree>
    <p:extLst>
      <p:ext uri="{BB962C8B-B14F-4D97-AF65-F5344CB8AC3E}">
        <p14:creationId xmlns:p14="http://schemas.microsoft.com/office/powerpoint/2010/main" val="201329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951D29-E329-4E6A-880E-715D839E9CAF}" type="slidenum">
              <a:rPr lang="en-GB" smtClean="0"/>
              <a:t>12</a:t>
            </a:fld>
            <a:endParaRPr lang="en-GB" dirty="0"/>
          </a:p>
        </p:txBody>
      </p:sp>
    </p:spTree>
    <p:extLst>
      <p:ext uri="{BB962C8B-B14F-4D97-AF65-F5344CB8AC3E}">
        <p14:creationId xmlns:p14="http://schemas.microsoft.com/office/powerpoint/2010/main" val="2156890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5951D29-E329-4E6A-880E-715D839E9CAF}" type="slidenum">
              <a:rPr lang="en-GB" smtClean="0"/>
              <a:t>13</a:t>
            </a:fld>
            <a:endParaRPr lang="en-GB" dirty="0"/>
          </a:p>
        </p:txBody>
      </p:sp>
      <p:sp>
        <p:nvSpPr>
          <p:cNvPr id="5" name="Notes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3741954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951D29-E329-4E6A-880E-715D839E9CAF}" type="slidenum">
              <a:rPr lang="en-GB" smtClean="0"/>
              <a:t>14</a:t>
            </a:fld>
            <a:endParaRPr lang="en-GB" dirty="0"/>
          </a:p>
        </p:txBody>
      </p:sp>
    </p:spTree>
    <p:extLst>
      <p:ext uri="{BB962C8B-B14F-4D97-AF65-F5344CB8AC3E}">
        <p14:creationId xmlns:p14="http://schemas.microsoft.com/office/powerpoint/2010/main" val="1297974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5951D29-E329-4E6A-880E-715D839E9CAF}" type="slidenum">
              <a:rPr lang="en-GB" smtClean="0"/>
              <a:t>15</a:t>
            </a:fld>
            <a:endParaRPr lang="en-GB" dirty="0"/>
          </a:p>
        </p:txBody>
      </p:sp>
      <p:sp>
        <p:nvSpPr>
          <p:cNvPr id="5" name="Notes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782000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951D29-E329-4E6A-880E-715D839E9CAF}" type="slidenum">
              <a:rPr lang="en-GB" smtClean="0"/>
              <a:t>16</a:t>
            </a:fld>
            <a:endParaRPr lang="en-GB" dirty="0"/>
          </a:p>
        </p:txBody>
      </p:sp>
    </p:spTree>
    <p:extLst>
      <p:ext uri="{BB962C8B-B14F-4D97-AF65-F5344CB8AC3E}">
        <p14:creationId xmlns:p14="http://schemas.microsoft.com/office/powerpoint/2010/main" val="231270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951D29-E329-4E6A-880E-715D839E9CAF}" type="slidenum">
              <a:rPr lang="en-GB" smtClean="0"/>
              <a:t>2</a:t>
            </a:fld>
            <a:endParaRPr lang="en-GB" dirty="0"/>
          </a:p>
        </p:txBody>
      </p:sp>
    </p:spTree>
    <p:extLst>
      <p:ext uri="{BB962C8B-B14F-4D97-AF65-F5344CB8AC3E}">
        <p14:creationId xmlns:p14="http://schemas.microsoft.com/office/powerpoint/2010/main" val="2364870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576" indent="-228576" defTabSz="914306">
              <a:buFontTx/>
              <a:buAutoNum type="alphaUcPeriod"/>
              <a:defRPr/>
            </a:pPr>
            <a:r>
              <a:rPr lang="en-GB" b="1" dirty="0"/>
              <a:t>for direct care</a:t>
            </a:r>
            <a:r>
              <a:rPr lang="en-GB" dirty="0"/>
              <a:t> - to provide the personal care and treatment patients need. </a:t>
            </a:r>
            <a:r>
              <a:rPr lang="en-US" dirty="0"/>
              <a:t>For example a GP might share information when they refer someone to a specialist at the local hospital or to help with a diagnosis of a possible illness. Examples of this in pathfinder areas include the Leeds Care Record, Summary Care Record, and Hampshire Health Record.</a:t>
            </a:r>
          </a:p>
          <a:p>
            <a:pPr marL="228576" indent="-228576" defTabSz="914306">
              <a:buFontTx/>
              <a:buAutoNum type="alphaUcPeriod"/>
              <a:defRPr/>
            </a:pPr>
            <a:r>
              <a:rPr lang="en-US" b="1" dirty="0"/>
              <a:t>B. for purposes beyond direct care</a:t>
            </a:r>
            <a:r>
              <a:rPr lang="en-US" dirty="0"/>
              <a:t> - where an individual’s information may be used alongside other patients’ information and connected to plan services, create statistics and support research.  An example of this is the care.data programme. Use this reference sheet and the posters / leaflets in the practice or follow links to find out more. </a:t>
            </a:r>
            <a:endParaRPr lang="en-GB" dirty="0"/>
          </a:p>
          <a:p>
            <a:pPr marL="228576" indent="-228576" defTabSz="914306">
              <a:buFontTx/>
              <a:buAutoNum type="alphaUcPeriod"/>
              <a:defRPr/>
            </a:pPr>
            <a:endParaRPr lang="en-GB" dirty="0"/>
          </a:p>
          <a:p>
            <a:endParaRPr lang="en-GB" dirty="0" smtClean="0"/>
          </a:p>
        </p:txBody>
      </p:sp>
      <p:sp>
        <p:nvSpPr>
          <p:cNvPr id="4" name="Slide Number Placeholder 3"/>
          <p:cNvSpPr>
            <a:spLocks noGrp="1"/>
          </p:cNvSpPr>
          <p:nvPr>
            <p:ph type="sldNum" sz="quarter" idx="10"/>
          </p:nvPr>
        </p:nvSpPr>
        <p:spPr/>
        <p:txBody>
          <a:bodyPr/>
          <a:lstStyle/>
          <a:p>
            <a:fld id="{85951D29-E329-4E6A-880E-715D839E9CAF}" type="slidenum">
              <a:rPr lang="en-GB" smtClean="0"/>
              <a:t>3</a:t>
            </a:fld>
            <a:endParaRPr lang="en-GB" dirty="0"/>
          </a:p>
        </p:txBody>
      </p:sp>
    </p:spTree>
    <p:extLst>
      <p:ext uri="{BB962C8B-B14F-4D97-AF65-F5344CB8AC3E}">
        <p14:creationId xmlns:p14="http://schemas.microsoft.com/office/powerpoint/2010/main" val="3884819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951D29-E329-4E6A-880E-715D839E9CAF}" type="slidenum">
              <a:rPr lang="en-GB" smtClean="0"/>
              <a:t>4</a:t>
            </a:fld>
            <a:endParaRPr lang="en-GB" dirty="0"/>
          </a:p>
        </p:txBody>
      </p:sp>
    </p:spTree>
    <p:extLst>
      <p:ext uri="{BB962C8B-B14F-4D97-AF65-F5344CB8AC3E}">
        <p14:creationId xmlns:p14="http://schemas.microsoft.com/office/powerpoint/2010/main" val="376654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5951D29-E329-4E6A-880E-715D839E9CAF}" type="slidenum">
              <a:rPr lang="en-GB" smtClean="0"/>
              <a:t>5</a:t>
            </a:fld>
            <a:endParaRPr lang="en-GB" dirty="0"/>
          </a:p>
        </p:txBody>
      </p:sp>
      <p:sp>
        <p:nvSpPr>
          <p:cNvPr id="5" name="Notes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2288117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5951D29-E329-4E6A-880E-715D839E9CAF}" type="slidenum">
              <a:rPr lang="en-GB" smtClean="0"/>
              <a:t>6</a:t>
            </a:fld>
            <a:endParaRPr lang="en-GB" dirty="0"/>
          </a:p>
        </p:txBody>
      </p:sp>
      <p:sp>
        <p:nvSpPr>
          <p:cNvPr id="5" name="Notes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2053463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5951D29-E329-4E6A-880E-715D839E9CAF}" type="slidenum">
              <a:rPr lang="en-GB" smtClean="0"/>
              <a:t>7</a:t>
            </a:fld>
            <a:endParaRPr lang="en-GB" dirty="0"/>
          </a:p>
        </p:txBody>
      </p:sp>
      <p:sp>
        <p:nvSpPr>
          <p:cNvPr id="5" name="Notes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2053463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5951D29-E329-4E6A-880E-715D839E9CAF}" type="slidenum">
              <a:rPr lang="en-GB" smtClean="0"/>
              <a:t>8</a:t>
            </a:fld>
            <a:endParaRPr lang="en-GB" dirty="0"/>
          </a:p>
        </p:txBody>
      </p:sp>
      <p:sp>
        <p:nvSpPr>
          <p:cNvPr id="5" name="Notes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2053463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defRPr/>
            </a:pPr>
            <a:r>
              <a:rPr lang="en-GB" dirty="0" smtClean="0"/>
              <a:t>Pseudonymisation </a:t>
            </a:r>
            <a:r>
              <a:rPr lang="en-GB" dirty="0"/>
              <a:t>is a process of replacing information in a record that could identify someone with another value </a:t>
            </a:r>
            <a:r>
              <a:rPr lang="en-GB" dirty="0" smtClean="0"/>
              <a:t> (also referred to as a pseudonym) which </a:t>
            </a:r>
            <a:r>
              <a:rPr lang="en-GB" dirty="0"/>
              <a:t>will not enable the identity of the person to be revealed, for example replacing an NHS Number with a set of numbers and characters that have no meaning.</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en-GB" dirty="0">
              <a:latin typeface="Arial" panose="020B0604020202020204" pitchFamily="34" charset="0"/>
              <a:cs typeface="Arial" panose="020B0604020202020204" pitchFamily="34" charset="0"/>
            </a:endParaRPr>
          </a:p>
          <a:p>
            <a:pPr marR="0" algn="l" defTabSz="914400" rtl="0" eaLnBrk="1" fontAlgn="auto" latinLnBrk="0" hangingPunct="1">
              <a:lnSpc>
                <a:spcPct val="100000"/>
              </a:lnSpc>
              <a:spcBef>
                <a:spcPts val="0"/>
              </a:spcBef>
              <a:spcAft>
                <a:spcPts val="0"/>
              </a:spcAft>
              <a:buClrTx/>
              <a:buSzTx/>
              <a:tabLst/>
              <a:defRPr/>
            </a:pP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5951D29-E329-4E6A-880E-715D839E9CAF}" type="slidenum">
              <a:rPr lang="en-GB" smtClean="0"/>
              <a:t>9</a:t>
            </a:fld>
            <a:endParaRPr lang="en-GB" dirty="0"/>
          </a:p>
        </p:txBody>
      </p:sp>
    </p:spTree>
    <p:extLst>
      <p:ext uri="{BB962C8B-B14F-4D97-AF65-F5344CB8AC3E}">
        <p14:creationId xmlns:p14="http://schemas.microsoft.com/office/powerpoint/2010/main" val="1651716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7" name="Picture 3" descr="C:\Users\nizar.masri\Desktop\ppt backgrounds 3.jp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68562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5496" y="3573016"/>
            <a:ext cx="5688632" cy="1116124"/>
          </a:xfrm>
        </p:spPr>
        <p:txBody>
          <a:bodyPr>
            <a:noAutofit/>
          </a:bodyPr>
          <a:lstStyle>
            <a:lvl1pPr algn="l">
              <a:defRPr sz="3600" b="1" cap="all" baseline="0">
                <a:solidFill>
                  <a:srgbClr val="0072C6"/>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5496" y="4725144"/>
            <a:ext cx="5688632" cy="936104"/>
          </a:xfrm>
        </p:spPr>
        <p:txBody>
          <a:bodyPr>
            <a:normAutofit/>
          </a:bodyPr>
          <a:lstStyle>
            <a:lvl1pPr marL="0" indent="0" algn="l">
              <a:buNone/>
              <a:defRPr sz="2400" cap="all" baseline="0">
                <a:solidFill>
                  <a:srgbClr val="0072C6"/>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427384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 y="-14064"/>
            <a:ext cx="9143904" cy="6856214"/>
          </a:xfrm>
          <a:prstGeom prst="rect">
            <a:avLst/>
          </a:prstGeom>
          <a:noFill/>
          <a:extLst>
            <a:ext uri="{909E8E84-426E-40DD-AFC4-6F175D3DCCD1}">
              <a14:hiddenFill xmlns:a14="http://schemas.microsoft.com/office/drawing/2010/main">
                <a:solidFill>
                  <a:srgbClr val="FFFFFF"/>
                </a:solidFill>
              </a14:hiddenFill>
            </a:ext>
          </a:extLst>
        </p:spPr>
      </p:pic>
      <p:sp>
        <p:nvSpPr>
          <p:cNvPr id="2" name="Vertical Title 1"/>
          <p:cNvSpPr>
            <a:spLocks noGrp="1"/>
          </p:cNvSpPr>
          <p:nvPr>
            <p:ph type="title" orient="vert"/>
          </p:nvPr>
        </p:nvSpPr>
        <p:spPr>
          <a:xfrm>
            <a:off x="6683152" y="889843"/>
            <a:ext cx="1975048" cy="5131445"/>
          </a:xfrm>
        </p:spPr>
        <p:txBody>
          <a:bodyPr vert="eaVert"/>
          <a:lstStyle>
            <a:lvl1pPr>
              <a:defRPr>
                <a:solidFill>
                  <a:srgbClr val="0072C6"/>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889843"/>
            <a:ext cx="6019800" cy="5131445"/>
          </a:xfrm>
        </p:spPr>
        <p:txBody>
          <a:bodyPr vert="eaVert">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233399582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 y="-14064"/>
            <a:ext cx="9143904" cy="685621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457200" y="1718270"/>
            <a:ext cx="4040188" cy="639762"/>
          </a:xfrm>
        </p:spPr>
        <p:txBody>
          <a:bodyPr anchor="b">
            <a:normAutofit/>
          </a:bodyPr>
          <a:lstStyle>
            <a:lvl1pPr marL="0" indent="0">
              <a:buNone/>
              <a:defRPr sz="2000" b="1">
                <a:solidFill>
                  <a:srgbClr val="0072C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358032"/>
            <a:ext cx="4040188" cy="3663256"/>
          </a:xfrm>
        </p:spPr>
        <p:txBody>
          <a:bodyPr>
            <a:normAutofit/>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718270"/>
            <a:ext cx="4041775" cy="639762"/>
          </a:xfrm>
        </p:spPr>
        <p:txBody>
          <a:bodyPr anchor="b">
            <a:normAutofit/>
          </a:bodyPr>
          <a:lstStyle>
            <a:lvl1pPr marL="0" indent="0">
              <a:buNone/>
              <a:defRPr sz="2000" b="1">
                <a:solidFill>
                  <a:srgbClr val="0072C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358032"/>
            <a:ext cx="4041775" cy="3663256"/>
          </a:xfrm>
        </p:spPr>
        <p:txBody>
          <a:bodyPr>
            <a:normAutofit/>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Title 1"/>
          <p:cNvSpPr txBox="1">
            <a:spLocks/>
          </p:cNvSpPr>
          <p:nvPr userDrawn="1"/>
        </p:nvSpPr>
        <p:spPr>
          <a:xfrm>
            <a:off x="457200" y="764704"/>
            <a:ext cx="8229600" cy="936104"/>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b="1" kern="1200">
                <a:solidFill>
                  <a:srgbClr val="0072C6"/>
                </a:solidFill>
                <a:latin typeface="Arial" panose="020B0604020202020204" pitchFamily="34" charset="0"/>
                <a:ea typeface="+mj-ea"/>
                <a:cs typeface="Arial" panose="020B0604020202020204" pitchFamily="34" charset="0"/>
              </a:defRPr>
            </a:lvl1pPr>
          </a:lstStyle>
          <a:p>
            <a:r>
              <a:rPr lang="en-US" dirty="0" smtClean="0"/>
              <a:t>Click to edit Master title style</a:t>
            </a:r>
            <a:endParaRPr lang="en-GB" dirty="0"/>
          </a:p>
        </p:txBody>
      </p:sp>
      <p:sp>
        <p:nvSpPr>
          <p:cNvPr id="8" name="Slide Number Placeholder 5"/>
          <p:cNvSpPr>
            <a:spLocks noGrp="1"/>
          </p:cNvSpPr>
          <p:nvPr>
            <p:ph type="sldNum" sz="quarter" idx="10"/>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94746366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 y="-14064"/>
            <a:ext cx="9143904" cy="6856214"/>
          </a:xfrm>
          <a:prstGeom prst="rect">
            <a:avLst/>
          </a:prstGeom>
          <a:noFill/>
          <a:extLst>
            <a:ext uri="{909E8E84-426E-40DD-AFC4-6F175D3DCCD1}">
              <a14:hiddenFill xmlns:a14="http://schemas.microsoft.com/office/drawing/2010/main">
                <a:solidFill>
                  <a:srgbClr val="FFFFFF"/>
                </a:solidFill>
              </a14:hiddenFill>
            </a:ext>
          </a:extLst>
        </p:spPr>
      </p:pic>
      <p:sp>
        <p:nvSpPr>
          <p:cNvPr id="3" name="Vertical Text Placeholder 2"/>
          <p:cNvSpPr>
            <a:spLocks noGrp="1"/>
          </p:cNvSpPr>
          <p:nvPr>
            <p:ph type="body" orient="vert" idx="1"/>
          </p:nvPr>
        </p:nvSpPr>
        <p:spPr>
          <a:xfrm>
            <a:off x="457200" y="1772817"/>
            <a:ext cx="8229600" cy="4248472"/>
          </a:xfrm>
        </p:spPr>
        <p:txBody>
          <a:bodyPr vert="eaVert">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itle 1"/>
          <p:cNvSpPr>
            <a:spLocks noGrp="1"/>
          </p:cNvSpPr>
          <p:nvPr>
            <p:ph type="title"/>
          </p:nvPr>
        </p:nvSpPr>
        <p:spPr>
          <a:xfrm>
            <a:off x="457200" y="764704"/>
            <a:ext cx="8229600" cy="936104"/>
          </a:xfrm>
        </p:spPr>
        <p:txBody>
          <a:bodyPr anchor="b">
            <a:normAutofit/>
          </a:bodyPr>
          <a:lstStyle>
            <a:lvl1pPr algn="l">
              <a:defRPr sz="3600" b="1">
                <a:solidFill>
                  <a:srgbClr val="0072C6"/>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6" name="Slide Number Placeholder 5"/>
          <p:cNvSpPr>
            <a:spLocks noGrp="1"/>
          </p:cNvSpPr>
          <p:nvPr>
            <p:ph type="sldNum" sz="quarter" idx="4"/>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18726865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464" y="-27384"/>
            <a:ext cx="9182807" cy="688538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49288" y="1844824"/>
            <a:ext cx="8208912" cy="4176464"/>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1"/>
          <p:cNvSpPr>
            <a:spLocks noGrp="1"/>
          </p:cNvSpPr>
          <p:nvPr>
            <p:ph type="title"/>
          </p:nvPr>
        </p:nvSpPr>
        <p:spPr>
          <a:xfrm>
            <a:off x="457200" y="764704"/>
            <a:ext cx="8229600" cy="936104"/>
          </a:xfrm>
        </p:spPr>
        <p:txBody>
          <a:bodyPr anchor="b">
            <a:normAutofit/>
          </a:bodyPr>
          <a:lstStyle>
            <a:lvl1pPr algn="l">
              <a:defRPr sz="3600" b="1">
                <a:solidFill>
                  <a:srgbClr val="0072C6"/>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5" name="Slide Number Placeholder 5"/>
          <p:cNvSpPr>
            <a:spLocks noGrp="1"/>
          </p:cNvSpPr>
          <p:nvPr>
            <p:ph type="sldNum" sz="quarter" idx="4"/>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36336520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descr="C:\Users\nizar.masri\Desktop\ppt backgrounds 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44000" cy="68562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3528" y="3068960"/>
            <a:ext cx="5256584" cy="1362075"/>
          </a:xfrm>
        </p:spPr>
        <p:txBody>
          <a:bodyPr anchor="t">
            <a:noAutofit/>
          </a:bodyPr>
          <a:lstStyle>
            <a:lvl1pPr algn="l">
              <a:defRPr sz="3600" b="1" cap="all">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323528" y="4509120"/>
            <a:ext cx="5256584" cy="1500187"/>
          </a:xfrm>
        </p:spPr>
        <p:txBody>
          <a:bodyPr anchor="t">
            <a:normAutofit/>
          </a:bodyPr>
          <a:lstStyle>
            <a:lvl1pPr marL="0" indent="0">
              <a:buNone/>
              <a:defRPr sz="2800" b="1" cap="all" baseline="0">
                <a:solidFill>
                  <a:schemeClr val="bg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55882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464" y="-27384"/>
            <a:ext cx="9182807"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764704"/>
            <a:ext cx="8229600" cy="936104"/>
          </a:xfrm>
        </p:spPr>
        <p:txBody>
          <a:bodyPr anchor="b">
            <a:normAutofit/>
          </a:bodyPr>
          <a:lstStyle>
            <a:lvl1pPr algn="l">
              <a:defRPr sz="3600" b="1">
                <a:solidFill>
                  <a:srgbClr val="0072C6"/>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855365"/>
            <a:ext cx="4038600" cy="4165923"/>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855365"/>
            <a:ext cx="4038600" cy="4165923"/>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5"/>
          <p:cNvSpPr>
            <a:spLocks noGrp="1"/>
          </p:cNvSpPr>
          <p:nvPr>
            <p:ph type="sldNum" sz="quarter" idx="4"/>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31201527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464" y="-27384"/>
            <a:ext cx="9182807" cy="688538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457200" y="764704"/>
            <a:ext cx="8229600" cy="936104"/>
          </a:xfrm>
        </p:spPr>
        <p:txBody>
          <a:bodyPr anchor="b">
            <a:normAutofit/>
          </a:bodyPr>
          <a:lstStyle>
            <a:lvl1pPr algn="l">
              <a:defRPr sz="3600" b="1">
                <a:solidFill>
                  <a:srgbClr val="0072C6"/>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6" name="Slide Number Placeholder 5"/>
          <p:cNvSpPr>
            <a:spLocks noGrp="1"/>
          </p:cNvSpPr>
          <p:nvPr>
            <p:ph type="sldNum" sz="quarter" idx="4"/>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37834364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464" y="-27384"/>
            <a:ext cx="9182807" cy="6885384"/>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5"/>
          <p:cNvSpPr>
            <a:spLocks noGrp="1"/>
          </p:cNvSpPr>
          <p:nvPr>
            <p:ph type="sldNum" sz="quarter" idx="4"/>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10809717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 y="-14064"/>
            <a:ext cx="9143904" cy="68562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836712"/>
            <a:ext cx="3008313" cy="1162050"/>
          </a:xfrm>
        </p:spPr>
        <p:txBody>
          <a:bodyPr anchor="b"/>
          <a:lstStyle>
            <a:lvl1pPr algn="l">
              <a:defRPr sz="2000" b="1">
                <a:solidFill>
                  <a:srgbClr val="0072C6"/>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836712"/>
            <a:ext cx="5111750" cy="5184576"/>
          </a:xfrm>
        </p:spPr>
        <p:txBody>
          <a:bodyPr>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2060848"/>
            <a:ext cx="3008313" cy="396044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4"/>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3294866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 y="-14064"/>
            <a:ext cx="9143904" cy="68562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792288" y="4800600"/>
            <a:ext cx="5486400" cy="566738"/>
          </a:xfrm>
        </p:spPr>
        <p:txBody>
          <a:bodyPr anchor="b">
            <a:normAutofit/>
          </a:bodyPr>
          <a:lstStyle>
            <a:lvl1pPr algn="l">
              <a:defRPr sz="1800" b="1">
                <a:solidFill>
                  <a:srgbClr val="0072C6"/>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2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4"/>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28949787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8" y="-14064"/>
            <a:ext cx="9143904" cy="6856214"/>
          </a:xfrm>
          <a:prstGeom prst="rect">
            <a:avLst/>
          </a:prstGeom>
          <a:noFill/>
          <a:extLst>
            <a:ext uri="{909E8E84-426E-40DD-AFC4-6F175D3DCCD1}">
              <a14:hiddenFill xmlns:a14="http://schemas.microsoft.com/office/drawing/2010/main">
                <a:solidFill>
                  <a:srgbClr val="FFFFFF"/>
                </a:solidFill>
              </a14:hiddenFill>
            </a:ext>
          </a:extLst>
        </p:spPr>
      </p:pic>
      <p:sp>
        <p:nvSpPr>
          <p:cNvPr id="3" name="Vertical Text Placeholder 2"/>
          <p:cNvSpPr>
            <a:spLocks noGrp="1"/>
          </p:cNvSpPr>
          <p:nvPr>
            <p:ph type="body" orient="vert" idx="1"/>
          </p:nvPr>
        </p:nvSpPr>
        <p:spPr>
          <a:xfrm>
            <a:off x="457200" y="1772817"/>
            <a:ext cx="8229600" cy="4176464"/>
          </a:xfrm>
        </p:spPr>
        <p:txBody>
          <a:bodyPr vert="eaVert">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itle 1"/>
          <p:cNvSpPr>
            <a:spLocks noGrp="1"/>
          </p:cNvSpPr>
          <p:nvPr>
            <p:ph type="title"/>
          </p:nvPr>
        </p:nvSpPr>
        <p:spPr>
          <a:xfrm>
            <a:off x="457200" y="764704"/>
            <a:ext cx="8229600" cy="936104"/>
          </a:xfrm>
        </p:spPr>
        <p:txBody>
          <a:bodyPr anchor="b">
            <a:normAutofit/>
          </a:bodyPr>
          <a:lstStyle>
            <a:lvl1pPr algn="l">
              <a:defRPr sz="3600" b="1">
                <a:solidFill>
                  <a:srgbClr val="0072C6"/>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6" name="Slide Number Placeholder 5"/>
          <p:cNvSpPr>
            <a:spLocks noGrp="1"/>
          </p:cNvSpPr>
          <p:nvPr>
            <p:ph type="sldNum" sz="quarter" idx="4"/>
          </p:nvPr>
        </p:nvSpPr>
        <p:spPr>
          <a:xfrm>
            <a:off x="7218040" y="6021288"/>
            <a:ext cx="14401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1872686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23918-A83A-4321-A410-6A6C31E193DA}" type="slidenum">
              <a:rPr lang="en-GB" smtClean="0"/>
              <a:t>‹#›</a:t>
            </a:fld>
            <a:endParaRPr lang="en-GB" dirty="0"/>
          </a:p>
        </p:txBody>
      </p:sp>
    </p:spTree>
    <p:extLst>
      <p:ext uri="{BB962C8B-B14F-4D97-AF65-F5344CB8AC3E}">
        <p14:creationId xmlns:p14="http://schemas.microsoft.com/office/powerpoint/2010/main" val="2289429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 id="2147483670" r:id="rId9"/>
    <p:sldLayoutId id="2147483671" r:id="rId10"/>
    <p:sldLayoutId id="2147483653" r:id="rId11"/>
    <p:sldLayoutId id="2147483658"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hscic.gov.uk/dataregiste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atasharing@nhs.ne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nhs.uk/datashar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6" y="3717032"/>
            <a:ext cx="5688632" cy="1872208"/>
          </a:xfrm>
        </p:spPr>
        <p:txBody>
          <a:bodyPr/>
          <a:lstStyle/>
          <a:p>
            <a:r>
              <a:rPr lang="en-GB" sz="2800" dirty="0" smtClean="0">
                <a:solidFill>
                  <a:schemeClr val="accent6"/>
                </a:solidFill>
              </a:rPr>
              <a:t>CONNECTING INFORMATION FOR THE HEALTH OF THE NATION </a:t>
            </a:r>
            <a:br>
              <a:rPr lang="en-GB" sz="2800" dirty="0" smtClean="0">
                <a:solidFill>
                  <a:schemeClr val="accent6"/>
                </a:solidFill>
              </a:rPr>
            </a:br>
            <a:r>
              <a:rPr lang="en-GB" sz="2800" smtClean="0">
                <a:solidFill>
                  <a:schemeClr val="accent6"/>
                </a:solidFill>
              </a:rPr>
              <a:t/>
            </a:r>
            <a:br>
              <a:rPr lang="en-GB" sz="2800" smtClean="0">
                <a:solidFill>
                  <a:schemeClr val="accent6"/>
                </a:solidFill>
              </a:rPr>
            </a:br>
            <a:r>
              <a:rPr lang="en-GB" sz="1800" smtClean="0">
                <a:solidFill>
                  <a:schemeClr val="accent6"/>
                </a:solidFill>
              </a:rPr>
              <a:t>V1.0 23 </a:t>
            </a:r>
            <a:r>
              <a:rPr lang="en-GB" sz="1800" dirty="0" smtClean="0">
                <a:solidFill>
                  <a:schemeClr val="accent6"/>
                </a:solidFill>
              </a:rPr>
              <a:t>July 2015</a:t>
            </a:r>
            <a:endParaRPr lang="en-GB" sz="1800" dirty="0">
              <a:solidFill>
                <a:schemeClr val="accent6"/>
              </a:solidFill>
            </a:endParaRPr>
          </a:p>
        </p:txBody>
      </p:sp>
    </p:spTree>
    <p:extLst>
      <p:ext uri="{BB962C8B-B14F-4D97-AF65-F5344CB8AC3E}">
        <p14:creationId xmlns:p14="http://schemas.microsoft.com/office/powerpoint/2010/main" val="3250234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AD23918-A83A-4321-A410-6A6C31E193DA}" type="slidenum">
              <a:rPr lang="en-GB" smtClean="0"/>
              <a:t>10</a:t>
            </a:fld>
            <a:endParaRPr lang="en-GB" dirty="0"/>
          </a:p>
        </p:txBody>
      </p:sp>
      <p:sp>
        <p:nvSpPr>
          <p:cNvPr id="5" name="TextBox 4"/>
          <p:cNvSpPr txBox="1"/>
          <p:nvPr/>
        </p:nvSpPr>
        <p:spPr>
          <a:xfrm>
            <a:off x="504056" y="1871528"/>
            <a:ext cx="8460432" cy="6093976"/>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Information </a:t>
            </a:r>
            <a:r>
              <a:rPr lang="en-GB" b="1" dirty="0" smtClean="0">
                <a:latin typeface="Arial" panose="020B0604020202020204" pitchFamily="34" charset="0"/>
                <a:cs typeface="Arial" panose="020B0604020202020204" pitchFamily="34" charset="0"/>
              </a:rPr>
              <a:t>collected for the care.data programme: </a:t>
            </a:r>
          </a:p>
          <a:p>
            <a:pPr>
              <a:spcBef>
                <a:spcPts val="600"/>
              </a:spcBef>
            </a:pPr>
            <a:r>
              <a:rPr lang="en-GB" dirty="0" smtClean="0">
                <a:latin typeface="Arial" panose="020B0604020202020204" pitchFamily="34" charset="0"/>
                <a:cs typeface="Arial" panose="020B0604020202020204" pitchFamily="34" charset="0"/>
                <a:sym typeface="Wingdings"/>
              </a:rPr>
              <a:t></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NHS number, date of birth, gender, postcode and ethnicity. </a:t>
            </a:r>
          </a:p>
          <a:p>
            <a:pPr>
              <a:spcBef>
                <a:spcPts val="600"/>
              </a:spcBef>
            </a:pPr>
            <a:r>
              <a:rPr lang="en-GB" dirty="0">
                <a:latin typeface="Arial" panose="020B0604020202020204" pitchFamily="34" charset="0"/>
                <a:cs typeface="Arial" panose="020B0604020202020204" pitchFamily="34" charset="0"/>
                <a:sym typeface="Wingdings"/>
              </a:rPr>
              <a:t></a:t>
            </a:r>
            <a:r>
              <a:rPr lang="en-GB" dirty="0">
                <a:latin typeface="Arial" panose="020B0604020202020204" pitchFamily="34" charset="0"/>
                <a:cs typeface="Arial" panose="020B0604020202020204" pitchFamily="34" charset="0"/>
              </a:rPr>
              <a:t> Information recorded by the GP in the previous four months </a:t>
            </a:r>
            <a:r>
              <a:rPr lang="en-GB" dirty="0" smtClean="0">
                <a:latin typeface="Arial" panose="020B0604020202020204" pitchFamily="34" charset="0"/>
                <a:cs typeface="Arial" panose="020B0604020202020204" pitchFamily="34" charset="0"/>
              </a:rPr>
              <a:t>about</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prescriptions</a:t>
            </a:r>
            <a:r>
              <a:rPr lang="en-GB" dirty="0">
                <a:latin typeface="Arial" panose="020B0604020202020204" pitchFamily="34" charset="0"/>
                <a:cs typeface="Arial" panose="020B0604020202020204" pitchFamily="34" charset="0"/>
              </a:rPr>
              <a:t>, referrals and diagnoses - such as diabetes, heart disease, </a:t>
            </a:r>
            <a:r>
              <a:rPr lang="en-GB" dirty="0" smtClean="0">
                <a:latin typeface="Arial" panose="020B0604020202020204" pitchFamily="34" charset="0"/>
                <a:cs typeface="Arial" panose="020B0604020202020204" pitchFamily="34" charset="0"/>
              </a:rPr>
              <a:t>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cancers</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asthma.</a:t>
            </a:r>
            <a:endParaRPr lang="en-GB" dirty="0">
              <a:latin typeface="Arial" panose="020B0604020202020204" pitchFamily="34" charset="0"/>
              <a:cs typeface="Arial" panose="020B0604020202020204" pitchFamily="34" charset="0"/>
            </a:endParaRPr>
          </a:p>
          <a:p>
            <a:pPr>
              <a:spcBef>
                <a:spcPts val="600"/>
              </a:spcBef>
            </a:pPr>
            <a:r>
              <a:rPr lang="en-GB" dirty="0">
                <a:latin typeface="Arial" panose="020B0604020202020204" pitchFamily="34" charset="0"/>
                <a:cs typeface="Arial" panose="020B0604020202020204" pitchFamily="34" charset="0"/>
                <a:sym typeface="Wingdings"/>
              </a:rPr>
              <a:t></a:t>
            </a:r>
            <a:r>
              <a:rPr lang="en-GB" dirty="0">
                <a:latin typeface="Arial" panose="020B0604020202020204" pitchFamily="34" charset="0"/>
                <a:cs typeface="Arial" panose="020B0604020202020204" pitchFamily="34" charset="0"/>
              </a:rPr>
              <a:t> This information is collected as codes only (e.g. code C10E for diabetes</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Information </a:t>
            </a:r>
            <a:r>
              <a:rPr lang="en-GB" b="1" u="sng" dirty="0" smtClean="0">
                <a:latin typeface="Arial" panose="020B0604020202020204" pitchFamily="34" charset="0"/>
                <a:cs typeface="Arial" panose="020B0604020202020204" pitchFamily="34" charset="0"/>
              </a:rPr>
              <a:t>NOT</a:t>
            </a:r>
            <a:r>
              <a:rPr lang="en-GB" b="1" dirty="0" smtClean="0">
                <a:latin typeface="Arial" panose="020B0604020202020204" pitchFamily="34" charset="0"/>
                <a:cs typeface="Arial" panose="020B0604020202020204" pitchFamily="34" charset="0"/>
              </a:rPr>
              <a:t> collected for the care.data programme: </a:t>
            </a:r>
            <a:endParaRPr lang="en-GB" b="1" dirty="0">
              <a:latin typeface="Arial" panose="020B0604020202020204" pitchFamily="34" charset="0"/>
              <a:cs typeface="Arial" panose="020B0604020202020204" pitchFamily="34" charset="0"/>
            </a:endParaRPr>
          </a:p>
          <a:p>
            <a:pPr>
              <a:spcBef>
                <a:spcPts val="600"/>
              </a:spcBef>
            </a:pPr>
            <a:r>
              <a:rPr lang="en-GB" dirty="0">
                <a:latin typeface="Arial" panose="020B0604020202020204" pitchFamily="34" charset="0"/>
                <a:cs typeface="Arial" panose="020B0604020202020204" pitchFamily="34" charset="0"/>
                <a:sym typeface="Wingdings"/>
              </a:rPr>
              <a:t></a:t>
            </a:r>
            <a:r>
              <a:rPr lang="en-GB" dirty="0">
                <a:latin typeface="Arial" panose="020B0604020202020204" pitchFamily="34" charset="0"/>
                <a:cs typeface="Arial" panose="020B0604020202020204" pitchFamily="34" charset="0"/>
              </a:rPr>
              <a:t> Notes such as conversations between the GP and the patient.  </a:t>
            </a:r>
          </a:p>
          <a:p>
            <a:pPr>
              <a:spcBef>
                <a:spcPts val="600"/>
              </a:spcBef>
            </a:pPr>
            <a:r>
              <a:rPr lang="en-GB" dirty="0">
                <a:latin typeface="Arial" panose="020B0604020202020204" pitchFamily="34" charset="0"/>
                <a:cs typeface="Arial" panose="020B0604020202020204" pitchFamily="34" charset="0"/>
                <a:sym typeface="Wingdings"/>
              </a:rPr>
              <a:t></a:t>
            </a:r>
            <a:r>
              <a:rPr lang="en-GB" dirty="0">
                <a:latin typeface="Arial" panose="020B0604020202020204" pitchFamily="34" charset="0"/>
                <a:cs typeface="Arial" panose="020B0604020202020204" pitchFamily="34" charset="0"/>
              </a:rPr>
              <a:t> Name, full address or telephone no.</a:t>
            </a:r>
          </a:p>
          <a:p>
            <a:pPr>
              <a:spcBef>
                <a:spcPts val="600"/>
              </a:spcBef>
            </a:pPr>
            <a:r>
              <a:rPr lang="en-GB" dirty="0" smtClean="0">
                <a:latin typeface="Arial" panose="020B0604020202020204" pitchFamily="34" charset="0"/>
                <a:cs typeface="Arial" panose="020B0604020202020204" pitchFamily="34" charset="0"/>
                <a:sym typeface="Wingdings"/>
              </a:rPr>
              <a:t></a:t>
            </a:r>
            <a:r>
              <a:rPr lang="en-GB" dirty="0" smtClean="0">
                <a:latin typeface="Arial" panose="020B0604020202020204" pitchFamily="34" charset="0"/>
                <a:cs typeface="Arial" panose="020B0604020202020204" pitchFamily="34" charset="0"/>
              </a:rPr>
              <a:t> Sexual orientation, marital status, employment, use of illegal substances,</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sexually transmitted infections, domestic violence, convictions, or terminations. </a:t>
            </a:r>
          </a:p>
          <a:p>
            <a:endParaRPr lang="en-GB" dirty="0" smtClean="0"/>
          </a:p>
          <a:p>
            <a:r>
              <a:rPr lang="en-GB" dirty="0">
                <a:latin typeface="Arial" panose="020B0604020202020204" pitchFamily="34" charset="0"/>
                <a:cs typeface="Arial" panose="020B0604020202020204" pitchFamily="34" charset="0"/>
              </a:rPr>
              <a:t>Data extraction will not take place before November 2015.</a:t>
            </a:r>
          </a:p>
          <a:p>
            <a:endParaRPr lang="en-GB" dirty="0"/>
          </a:p>
          <a:p>
            <a:r>
              <a:rPr lang="en-GB" dirty="0" smtClean="0"/>
              <a:t>  </a:t>
            </a:r>
            <a:endParaRPr lang="en-GB" dirty="0"/>
          </a:p>
          <a:p>
            <a:r>
              <a:rPr lang="en-GB" dirty="0"/>
              <a:t> </a:t>
            </a:r>
          </a:p>
          <a:p>
            <a:r>
              <a:rPr lang="en-GB" dirty="0"/>
              <a:t>   </a:t>
            </a:r>
          </a:p>
          <a:p>
            <a:r>
              <a:rPr lang="en-GB" dirty="0"/>
              <a:t> </a:t>
            </a:r>
          </a:p>
          <a:p>
            <a:r>
              <a:rPr lang="en-GB" dirty="0"/>
              <a:t> </a:t>
            </a:r>
          </a:p>
        </p:txBody>
      </p:sp>
      <p:sp>
        <p:nvSpPr>
          <p:cNvPr id="6" name="Content Placeholder 1"/>
          <p:cNvSpPr txBox="1">
            <a:spLocks/>
          </p:cNvSpPr>
          <p:nvPr/>
        </p:nvSpPr>
        <p:spPr>
          <a:xfrm>
            <a:off x="467544" y="836712"/>
            <a:ext cx="8208912" cy="936104"/>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4400" b="1" dirty="0" smtClean="0">
                <a:solidFill>
                  <a:srgbClr val="0070C0"/>
                </a:solidFill>
              </a:rPr>
              <a:t>What information will be collected</a:t>
            </a:r>
            <a:r>
              <a:rPr lang="en-GB" sz="14400" b="1" dirty="0" smtClean="0">
                <a:solidFill>
                  <a:srgbClr val="FF0000"/>
                </a:solidFill>
              </a:rPr>
              <a:t> </a:t>
            </a:r>
            <a:r>
              <a:rPr lang="en-GB" sz="14400" b="1" dirty="0">
                <a:solidFill>
                  <a:srgbClr val="0070C0"/>
                </a:solidFill>
              </a:rPr>
              <a:t>for the care.data programme</a:t>
            </a:r>
          </a:p>
          <a:p>
            <a:pPr marL="0" indent="0">
              <a:buFont typeface="Arial" panose="020B0604020202020204" pitchFamily="34" charset="0"/>
              <a:buNone/>
            </a:pPr>
            <a:endParaRPr lang="en-GB" sz="5600" dirty="0" smtClean="0"/>
          </a:p>
          <a:p>
            <a:pPr marL="0" indent="0">
              <a:buFont typeface="Arial" panose="020B0604020202020204" pitchFamily="34" charset="0"/>
              <a:buNone/>
            </a:pPr>
            <a:r>
              <a:rPr lang="en-GB" sz="5600" dirty="0" smtClean="0"/>
              <a:t>. </a:t>
            </a:r>
          </a:p>
          <a:p>
            <a:pPr marL="0" indent="0">
              <a:spcAft>
                <a:spcPts val="600"/>
              </a:spcAft>
              <a:buFont typeface="Arial" panose="020B0604020202020204" pitchFamily="34" charset="0"/>
              <a:buNone/>
            </a:pPr>
            <a:endParaRPr lang="en-GB" sz="5600" dirty="0" smtClean="0"/>
          </a:p>
          <a:p>
            <a:pPr marL="0" indent="0">
              <a:spcAft>
                <a:spcPts val="1200"/>
              </a:spcAft>
              <a:buFont typeface="Arial" panose="020B0604020202020204" pitchFamily="34" charset="0"/>
              <a:buNone/>
            </a:pPr>
            <a:r>
              <a:rPr lang="en-GB" sz="5600" dirty="0" smtClean="0"/>
              <a:t> </a:t>
            </a:r>
          </a:p>
          <a:p>
            <a:pPr marL="0" indent="0">
              <a:buFont typeface="Arial" panose="020B0604020202020204" pitchFamily="34" charset="0"/>
              <a:buNone/>
            </a:pPr>
            <a:endParaRPr lang="en-GB" sz="5600" dirty="0"/>
          </a:p>
        </p:txBody>
      </p:sp>
    </p:spTree>
    <p:extLst>
      <p:ext uri="{BB962C8B-B14F-4D97-AF65-F5344CB8AC3E}">
        <p14:creationId xmlns:p14="http://schemas.microsoft.com/office/powerpoint/2010/main" val="1952671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836712"/>
            <a:ext cx="8208912" cy="936104"/>
          </a:xfrm>
          <a:ln>
            <a:noFill/>
          </a:ln>
        </p:spPr>
        <p:txBody>
          <a:bodyPr>
            <a:normAutofit fontScale="25000" lnSpcReduction="20000"/>
          </a:bodyPr>
          <a:lstStyle/>
          <a:p>
            <a:pPr marL="0" indent="0">
              <a:buNone/>
            </a:pPr>
            <a:r>
              <a:rPr lang="en-GB" sz="14400" b="1" dirty="0" smtClean="0">
                <a:solidFill>
                  <a:srgbClr val="0070C0"/>
                </a:solidFill>
              </a:rPr>
              <a:t>Who </a:t>
            </a:r>
            <a:r>
              <a:rPr lang="en-GB" sz="14400" b="1" dirty="0">
                <a:solidFill>
                  <a:srgbClr val="0070C0"/>
                </a:solidFill>
              </a:rPr>
              <a:t>can use information collected for care.data?</a:t>
            </a:r>
          </a:p>
          <a:p>
            <a:pPr marL="0" indent="0">
              <a:buNone/>
            </a:pPr>
            <a:endParaRPr lang="en-GB" sz="5600" dirty="0"/>
          </a:p>
          <a:p>
            <a:pPr marL="0" indent="0">
              <a:buNone/>
            </a:pPr>
            <a:r>
              <a:rPr lang="en-GB" sz="5600" dirty="0"/>
              <a:t> </a:t>
            </a:r>
          </a:p>
          <a:p>
            <a:pPr marL="0" indent="0">
              <a:buNone/>
            </a:pPr>
            <a:endParaRPr lang="en-GB" sz="5600" dirty="0"/>
          </a:p>
        </p:txBody>
      </p:sp>
      <p:sp>
        <p:nvSpPr>
          <p:cNvPr id="4" name="Slide Number Placeholder 3"/>
          <p:cNvSpPr>
            <a:spLocks noGrp="1"/>
          </p:cNvSpPr>
          <p:nvPr>
            <p:ph type="sldNum" sz="quarter" idx="4"/>
          </p:nvPr>
        </p:nvSpPr>
        <p:spPr/>
        <p:txBody>
          <a:bodyPr/>
          <a:lstStyle/>
          <a:p>
            <a:fld id="{AAD23918-A83A-4321-A410-6A6C31E193DA}" type="slidenum">
              <a:rPr lang="en-GB" smtClean="0"/>
              <a:t>11</a:t>
            </a:fld>
            <a:endParaRPr lang="en-GB" dirty="0"/>
          </a:p>
        </p:txBody>
      </p:sp>
      <p:sp>
        <p:nvSpPr>
          <p:cNvPr id="6" name="TextBox 5"/>
          <p:cNvSpPr txBox="1"/>
          <p:nvPr/>
        </p:nvSpPr>
        <p:spPr>
          <a:xfrm>
            <a:off x="611560" y="1916832"/>
            <a:ext cx="7776864" cy="3046988"/>
          </a:xfrm>
          <a:prstGeom prst="rect">
            <a:avLst/>
          </a:prstGeom>
          <a:noFill/>
        </p:spPr>
        <p:txBody>
          <a:bodyPr wrap="square" rtlCol="0">
            <a:spAutoFit/>
          </a:bodyPr>
          <a:lstStyle/>
          <a:p>
            <a:pPr marL="17100" indent="0">
              <a:spcBef>
                <a:spcPts val="0"/>
              </a:spcBef>
              <a:spcAft>
                <a:spcPts val="1200"/>
              </a:spcAft>
              <a:buNone/>
            </a:pPr>
            <a:r>
              <a:rPr lang="en-GB" dirty="0">
                <a:latin typeface="Arial" panose="020B0604020202020204" pitchFamily="34" charset="0"/>
                <a:cs typeface="Arial" panose="020B0604020202020204" pitchFamily="34" charset="0"/>
              </a:rPr>
              <a:t>The people in the NHS who plan and monitor services. Organisations outside the NHS will only use your information if it will benefit patient care in England. These include:</a:t>
            </a:r>
          </a:p>
          <a:p>
            <a:pPr marL="302850" indent="-285750">
              <a:spcBef>
                <a:spcPts val="0"/>
              </a:spcBef>
              <a:spcAft>
                <a:spcPts val="1200"/>
              </a:spcAft>
              <a:buFont typeface="Arial" panose="020B0604020202020204" pitchFamily="34" charset="0"/>
              <a:buChar char="•"/>
            </a:pPr>
            <a:r>
              <a:rPr lang="en-GB" dirty="0" smtClean="0">
                <a:latin typeface="Arial" panose="020B0604020202020204" pitchFamily="34" charset="0"/>
                <a:cs typeface="Arial" panose="020B0604020202020204" pitchFamily="34" charset="0"/>
              </a:rPr>
              <a:t>Universities</a:t>
            </a:r>
            <a:r>
              <a:rPr lang="en-GB" dirty="0">
                <a:latin typeface="Arial" panose="020B0604020202020204" pitchFamily="34" charset="0"/>
                <a:cs typeface="Arial" panose="020B0604020202020204" pitchFamily="34" charset="0"/>
              </a:rPr>
              <a:t>, for example researchers investigating new </a:t>
            </a:r>
            <a:r>
              <a:rPr lang="en-GB" dirty="0" smtClean="0">
                <a:latin typeface="Arial" panose="020B0604020202020204" pitchFamily="34" charset="0"/>
                <a:cs typeface="Arial" panose="020B0604020202020204" pitchFamily="34" charset="0"/>
              </a:rPr>
              <a:t>treatments.</a:t>
            </a:r>
            <a:endParaRPr lang="en-GB" dirty="0">
              <a:latin typeface="Arial" panose="020B0604020202020204" pitchFamily="34" charset="0"/>
              <a:cs typeface="Arial" panose="020B0604020202020204" pitchFamily="34" charset="0"/>
            </a:endParaRPr>
          </a:p>
          <a:p>
            <a:pPr marL="302850" indent="-285750">
              <a:spcBef>
                <a:spcPts val="0"/>
              </a:spcBef>
              <a:spcAft>
                <a:spcPts val="1200"/>
              </a:spcAft>
              <a:buFont typeface="Arial" panose="020B0604020202020204" pitchFamily="34" charset="0"/>
              <a:buChar char="•"/>
            </a:pPr>
            <a:r>
              <a:rPr lang="en-GB" dirty="0" smtClean="0">
                <a:latin typeface="Arial" panose="020B0604020202020204" pitchFamily="34" charset="0"/>
                <a:cs typeface="Arial" panose="020B0604020202020204" pitchFamily="34" charset="0"/>
              </a:rPr>
              <a:t>Companies</a:t>
            </a:r>
            <a:r>
              <a:rPr lang="en-GB" dirty="0">
                <a:latin typeface="Arial" panose="020B0604020202020204" pitchFamily="34" charset="0"/>
                <a:cs typeface="Arial" panose="020B0604020202020204" pitchFamily="34" charset="0"/>
              </a:rPr>
              <a:t>, such as commercial organisations using the information to help hospitals understand how well they’re performing and pharmaceutical companies researching new </a:t>
            </a:r>
            <a:r>
              <a:rPr lang="en-GB" dirty="0" smtClean="0">
                <a:latin typeface="Arial" panose="020B0604020202020204" pitchFamily="34" charset="0"/>
                <a:cs typeface="Arial" panose="020B0604020202020204" pitchFamily="34" charset="0"/>
              </a:rPr>
              <a:t>drugs.</a:t>
            </a:r>
          </a:p>
          <a:p>
            <a:pPr marL="302850" indent="-285750">
              <a:spcBef>
                <a:spcPts val="0"/>
              </a:spcBef>
              <a:spcAft>
                <a:spcPts val="1200"/>
              </a:spcAft>
              <a:buFont typeface="Arial" panose="020B0604020202020204" pitchFamily="34" charset="0"/>
              <a:buChar char="•"/>
            </a:pPr>
            <a:r>
              <a:rPr lang="en-GB" dirty="0" smtClean="0">
                <a:latin typeface="Arial" panose="020B0604020202020204" pitchFamily="34" charset="0"/>
                <a:cs typeface="Arial" panose="020B0604020202020204" pitchFamily="34" charset="0"/>
              </a:rPr>
              <a:t>Charities</a:t>
            </a:r>
            <a:r>
              <a:rPr lang="en-GB" dirty="0">
                <a:latin typeface="Arial" panose="020B0604020202020204" pitchFamily="34" charset="0"/>
                <a:cs typeface="Arial" panose="020B0604020202020204" pitchFamily="34" charset="0"/>
              </a:rPr>
              <a:t>, for instance those involved in medical research or providing care or support, such as Macmillan Cancer Support and Asthma </a:t>
            </a:r>
            <a:r>
              <a:rPr lang="en-GB" dirty="0" smtClean="0">
                <a:latin typeface="Arial" panose="020B0604020202020204" pitchFamily="34" charset="0"/>
                <a:cs typeface="Arial" panose="020B0604020202020204" pitchFamily="34" charset="0"/>
              </a:rPr>
              <a:t>UK.</a:t>
            </a:r>
            <a:endParaRPr lang="en-GB" dirty="0"/>
          </a:p>
        </p:txBody>
      </p:sp>
    </p:spTree>
    <p:extLst>
      <p:ext uri="{BB962C8B-B14F-4D97-AF65-F5344CB8AC3E}">
        <p14:creationId xmlns:p14="http://schemas.microsoft.com/office/powerpoint/2010/main" val="755289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988840"/>
            <a:ext cx="8208912" cy="3960440"/>
          </a:xfrm>
        </p:spPr>
        <p:txBody>
          <a:bodyPr>
            <a:noAutofit/>
          </a:bodyPr>
          <a:lstStyle/>
          <a:p>
            <a:pPr>
              <a:spcAft>
                <a:spcPts val="1400"/>
              </a:spcAft>
            </a:pPr>
            <a:r>
              <a:rPr lang="en-US" sz="1800" dirty="0" smtClean="0"/>
              <a:t>Data </a:t>
            </a:r>
            <a:r>
              <a:rPr lang="en-US" sz="1800" dirty="0"/>
              <a:t>will never be shared with organisations that wish to use it for purely commercial purposes e.g. insurance or direct marketing. </a:t>
            </a:r>
            <a:endParaRPr lang="en-US" sz="1800" dirty="0" smtClean="0"/>
          </a:p>
          <a:p>
            <a:pPr>
              <a:spcAft>
                <a:spcPts val="1400"/>
              </a:spcAft>
            </a:pPr>
            <a:r>
              <a:rPr lang="en-US" sz="1800" dirty="0" smtClean="0"/>
              <a:t>There </a:t>
            </a:r>
            <a:r>
              <a:rPr lang="en-US" sz="1800" dirty="0"/>
              <a:t>are strict controls around access to the data so that it will only be used for the benefit of health and care services</a:t>
            </a:r>
            <a:r>
              <a:rPr lang="en-US" sz="1800" dirty="0" smtClean="0"/>
              <a:t>.</a:t>
            </a:r>
          </a:p>
          <a:p>
            <a:pPr>
              <a:spcAft>
                <a:spcPts val="1400"/>
              </a:spcAft>
            </a:pPr>
            <a:r>
              <a:rPr lang="en-GB" sz="1800" dirty="0" smtClean="0"/>
              <a:t>The information is limited to specific purposes relating to the provision of health care or adult social care, or the promotion of health. </a:t>
            </a:r>
          </a:p>
          <a:p>
            <a:pPr>
              <a:spcAft>
                <a:spcPts val="1400"/>
              </a:spcAft>
            </a:pPr>
            <a:r>
              <a:rPr lang="en-GB" sz="1800" dirty="0" smtClean="0"/>
              <a:t>New legislation means that there will be independent scrutiny of who has access to the data.  Data released will be publicly available at </a:t>
            </a:r>
            <a:r>
              <a:rPr lang="en-GB" sz="1800" u="sng" dirty="0" smtClean="0">
                <a:hlinkClick r:id="rId3"/>
              </a:rPr>
              <a:t>www.hscic.gov.uk/dataregister</a:t>
            </a:r>
            <a:r>
              <a:rPr lang="en-GB" sz="1800" u="sng" dirty="0" smtClean="0"/>
              <a:t>.</a:t>
            </a:r>
            <a:r>
              <a:rPr lang="en-GB" sz="1800" dirty="0" smtClean="0"/>
              <a:t> The register is published on a quarterly basis and </a:t>
            </a:r>
            <a:r>
              <a:rPr lang="en-GB" sz="1800" dirty="0"/>
              <a:t>identifies which data </a:t>
            </a:r>
            <a:r>
              <a:rPr lang="en-GB" sz="1800" dirty="0" smtClean="0"/>
              <a:t>has </a:t>
            </a:r>
            <a:r>
              <a:rPr lang="en-GB" sz="1800" dirty="0"/>
              <a:t>been released, to which organisation and the legal </a:t>
            </a:r>
            <a:r>
              <a:rPr lang="en-GB" sz="1800" dirty="0" smtClean="0"/>
              <a:t>basis for </a:t>
            </a:r>
            <a:r>
              <a:rPr lang="en-GB" sz="1800" dirty="0"/>
              <a:t>the </a:t>
            </a:r>
            <a:r>
              <a:rPr lang="en-GB" sz="1800" dirty="0" smtClean="0"/>
              <a:t>release.</a:t>
            </a:r>
            <a:endParaRPr lang="en-GB" sz="1800" dirty="0"/>
          </a:p>
        </p:txBody>
      </p:sp>
      <p:sp>
        <p:nvSpPr>
          <p:cNvPr id="4" name="Slide Number Placeholder 3"/>
          <p:cNvSpPr>
            <a:spLocks noGrp="1"/>
          </p:cNvSpPr>
          <p:nvPr>
            <p:ph type="sldNum" sz="quarter" idx="4"/>
          </p:nvPr>
        </p:nvSpPr>
        <p:spPr/>
        <p:txBody>
          <a:bodyPr/>
          <a:lstStyle/>
          <a:p>
            <a:fld id="{AAD23918-A83A-4321-A410-6A6C31E193DA}" type="slidenum">
              <a:rPr lang="en-GB" smtClean="0"/>
              <a:t>12</a:t>
            </a:fld>
            <a:endParaRPr lang="en-GB" dirty="0"/>
          </a:p>
        </p:txBody>
      </p:sp>
      <p:sp>
        <p:nvSpPr>
          <p:cNvPr id="5" name="Content Placeholder 1"/>
          <p:cNvSpPr>
            <a:spLocks noGrp="1"/>
          </p:cNvSpPr>
          <p:nvPr>
            <p:ph type="title"/>
          </p:nvPr>
        </p:nvSpPr>
        <p:spPr>
          <a:xfrm>
            <a:off x="467544" y="836712"/>
            <a:ext cx="8229600" cy="936104"/>
          </a:xfrm>
        </p:spPr>
        <p:txBody>
          <a:bodyPr>
            <a:normAutofit fontScale="90000"/>
          </a:bodyPr>
          <a:lstStyle/>
          <a:p>
            <a:pPr marL="0" indent="0">
              <a:buNone/>
            </a:pPr>
            <a:endParaRPr lang="en-GB" sz="5600" dirty="0" smtClean="0"/>
          </a:p>
          <a:p>
            <a:pPr marL="0" indent="0">
              <a:buNone/>
            </a:pPr>
            <a:endParaRPr lang="en-GB" sz="5600" dirty="0"/>
          </a:p>
          <a:p>
            <a:pPr marL="0" indent="0">
              <a:buNone/>
            </a:pPr>
            <a:r>
              <a:rPr lang="en-GB" sz="5600" dirty="0"/>
              <a:t> </a:t>
            </a:r>
          </a:p>
          <a:p>
            <a:pPr>
              <a:lnSpc>
                <a:spcPct val="80000"/>
              </a:lnSpc>
              <a:spcBef>
                <a:spcPct val="20000"/>
              </a:spcBef>
            </a:pPr>
            <a:r>
              <a:rPr lang="en-GB" sz="4000" dirty="0">
                <a:solidFill>
                  <a:srgbClr val="0070C0"/>
                </a:solidFill>
                <a:ea typeface="+mn-ea"/>
              </a:rPr>
              <a:t>Who can use information collected for </a:t>
            </a:r>
            <a:r>
              <a:rPr lang="en-GB" sz="4000" dirty="0" smtClean="0">
                <a:solidFill>
                  <a:srgbClr val="0070C0"/>
                </a:solidFill>
                <a:ea typeface="+mn-ea"/>
              </a:rPr>
              <a:t>care.data?</a:t>
            </a:r>
            <a:endParaRPr lang="en-GB" sz="4000" dirty="0">
              <a:solidFill>
                <a:srgbClr val="0070C0"/>
              </a:solidFill>
              <a:ea typeface="+mn-ea"/>
            </a:endParaRPr>
          </a:p>
        </p:txBody>
      </p:sp>
    </p:spTree>
    <p:extLst>
      <p:ext uri="{BB962C8B-B14F-4D97-AF65-F5344CB8AC3E}">
        <p14:creationId xmlns:p14="http://schemas.microsoft.com/office/powerpoint/2010/main" val="3637209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08720"/>
            <a:ext cx="8208912" cy="1008112"/>
          </a:xfrm>
        </p:spPr>
        <p:txBody>
          <a:bodyPr>
            <a:normAutofit fontScale="25000" lnSpcReduction="20000"/>
          </a:bodyPr>
          <a:lstStyle/>
          <a:p>
            <a:pPr marL="0" indent="0">
              <a:buNone/>
            </a:pPr>
            <a:r>
              <a:rPr lang="en-GB" sz="14400" b="1" dirty="0" smtClean="0">
                <a:solidFill>
                  <a:srgbClr val="0070C0"/>
                </a:solidFill>
              </a:rPr>
              <a:t>Opting out</a:t>
            </a:r>
          </a:p>
          <a:p>
            <a:pPr marL="0" indent="0">
              <a:buNone/>
            </a:pPr>
            <a:endParaRPr lang="en-GB" sz="5600" dirty="0" smtClean="0"/>
          </a:p>
          <a:p>
            <a:pPr marL="0" indent="0">
              <a:buNone/>
            </a:pPr>
            <a:endParaRPr lang="en-GB" sz="5600" dirty="0"/>
          </a:p>
          <a:p>
            <a:pPr marL="0" indent="0">
              <a:buNone/>
            </a:pPr>
            <a:r>
              <a:rPr lang="en-GB" sz="5600" dirty="0"/>
              <a:t> </a:t>
            </a:r>
          </a:p>
          <a:p>
            <a:pPr marL="0" indent="0">
              <a:buNone/>
            </a:pPr>
            <a:endParaRPr lang="en-GB" sz="5600" dirty="0"/>
          </a:p>
        </p:txBody>
      </p:sp>
      <p:sp>
        <p:nvSpPr>
          <p:cNvPr id="4" name="Slide Number Placeholder 3"/>
          <p:cNvSpPr>
            <a:spLocks noGrp="1"/>
          </p:cNvSpPr>
          <p:nvPr>
            <p:ph type="sldNum" sz="quarter" idx="4"/>
          </p:nvPr>
        </p:nvSpPr>
        <p:spPr/>
        <p:txBody>
          <a:bodyPr/>
          <a:lstStyle/>
          <a:p>
            <a:endParaRPr lang="en-GB" dirty="0" smtClean="0"/>
          </a:p>
          <a:p>
            <a:endParaRPr lang="en-GB" dirty="0"/>
          </a:p>
          <a:p>
            <a:endParaRPr lang="en-GB" dirty="0" smtClean="0"/>
          </a:p>
          <a:p>
            <a:r>
              <a:rPr lang="en-GB" dirty="0" smtClean="0"/>
              <a:t/>
            </a:r>
            <a:br>
              <a:rPr lang="en-GB" dirty="0" smtClean="0"/>
            </a:br>
            <a:endParaRPr lang="en-GB" dirty="0"/>
          </a:p>
        </p:txBody>
      </p:sp>
      <p:sp>
        <p:nvSpPr>
          <p:cNvPr id="6" name="TextBox 5"/>
          <p:cNvSpPr txBox="1"/>
          <p:nvPr/>
        </p:nvSpPr>
        <p:spPr>
          <a:xfrm>
            <a:off x="467544" y="1547436"/>
            <a:ext cx="8352928" cy="4545860"/>
          </a:xfrm>
          <a:prstGeom prst="rect">
            <a:avLst/>
          </a:prstGeom>
          <a:noFill/>
        </p:spPr>
        <p:txBody>
          <a:bodyPr wrap="square" rtlCol="0">
            <a:spAutoFit/>
          </a:bodyPr>
          <a:lstStyle/>
          <a:p>
            <a:pPr marL="17100" indent="0">
              <a:lnSpc>
                <a:spcPct val="120000"/>
              </a:lnSpc>
              <a:spcBef>
                <a:spcPts val="0"/>
              </a:spcBef>
              <a:spcAft>
                <a:spcPts val="1200"/>
              </a:spcAft>
              <a:buNone/>
            </a:pPr>
            <a:r>
              <a:rPr lang="en-GB" b="1" dirty="0">
                <a:latin typeface="Arial" panose="020B0604020202020204" pitchFamily="34" charset="0"/>
                <a:cs typeface="Arial" panose="020B0604020202020204" pitchFamily="34" charset="0"/>
              </a:rPr>
              <a:t>If you don’t want </a:t>
            </a:r>
            <a:r>
              <a:rPr lang="en-GB" b="1" dirty="0" smtClean="0">
                <a:latin typeface="Arial" panose="020B0604020202020204" pitchFamily="34" charset="0"/>
                <a:cs typeface="Arial" panose="020B0604020202020204" pitchFamily="34" charset="0"/>
              </a:rPr>
              <a:t>information </a:t>
            </a:r>
            <a:r>
              <a:rPr lang="en-GB" b="1" dirty="0">
                <a:latin typeface="Arial" panose="020B0604020202020204" pitchFamily="34" charset="0"/>
                <a:cs typeface="Arial" panose="020B0604020202020204" pitchFamily="34" charset="0"/>
              </a:rPr>
              <a:t>from your </a:t>
            </a:r>
            <a:r>
              <a:rPr lang="en-GB" b="1" dirty="0" smtClean="0">
                <a:latin typeface="Arial" panose="020B0604020202020204" pitchFamily="34" charset="0"/>
                <a:cs typeface="Arial" panose="020B0604020202020204" pitchFamily="34" charset="0"/>
              </a:rPr>
              <a:t>GP </a:t>
            </a:r>
            <a:r>
              <a:rPr lang="en-GB" b="1" dirty="0">
                <a:latin typeface="Arial" panose="020B0604020202020204" pitchFamily="34" charset="0"/>
                <a:cs typeface="Arial" panose="020B0604020202020204" pitchFamily="34" charset="0"/>
              </a:rPr>
              <a:t>to </a:t>
            </a:r>
            <a:r>
              <a:rPr lang="en-GB" b="1" dirty="0" smtClean="0">
                <a:latin typeface="Arial" panose="020B0604020202020204" pitchFamily="34" charset="0"/>
                <a:cs typeface="Arial" panose="020B0604020202020204" pitchFamily="34" charset="0"/>
              </a:rPr>
              <a:t>be used, </a:t>
            </a:r>
            <a:r>
              <a:rPr lang="en-GB" b="1" dirty="0">
                <a:latin typeface="Arial" panose="020B0604020202020204" pitchFamily="34" charset="0"/>
                <a:cs typeface="Arial" panose="020B0604020202020204" pitchFamily="34" charset="0"/>
              </a:rPr>
              <a:t>you can opt </a:t>
            </a:r>
            <a:r>
              <a:rPr lang="en-GB" b="1" dirty="0" smtClean="0">
                <a:latin typeface="Arial" panose="020B0604020202020204" pitchFamily="34" charset="0"/>
                <a:cs typeface="Arial" panose="020B0604020202020204" pitchFamily="34" charset="0"/>
              </a:rPr>
              <a:t>out.</a:t>
            </a:r>
            <a:endParaRPr lang="en-GB" b="1" dirty="0">
              <a:latin typeface="Arial" panose="020B0604020202020204" pitchFamily="34" charset="0"/>
              <a:cs typeface="Arial" panose="020B0604020202020204" pitchFamily="34" charset="0"/>
            </a:endParaRPr>
          </a:p>
          <a:p>
            <a:pPr marL="342900" indent="-342900">
              <a:lnSpc>
                <a:spcPct val="120000"/>
              </a:lnSpc>
              <a:spcBef>
                <a:spcPct val="20000"/>
              </a:spcBef>
              <a:spcAft>
                <a:spcPts val="1200"/>
              </a:spcAft>
              <a:buFont typeface="Arial" panose="020B0604020202020204" pitchFamily="34" charset="0"/>
              <a:buChar char="•"/>
            </a:pPr>
            <a:r>
              <a:rPr lang="en-GB" sz="1700" dirty="0">
                <a:latin typeface="Arial" panose="020B0604020202020204" pitchFamily="34" charset="0"/>
                <a:cs typeface="Arial" panose="020B0604020202020204" pitchFamily="34" charset="0"/>
              </a:rPr>
              <a:t>Patients will receive an opt out form and a pre-paid envelope with the covering letter and introductory leaflet when the mailing starts.</a:t>
            </a:r>
          </a:p>
          <a:p>
            <a:pPr marL="302850" indent="-285750">
              <a:lnSpc>
                <a:spcPct val="120000"/>
              </a:lnSpc>
              <a:spcBef>
                <a:spcPts val="0"/>
              </a:spcBef>
              <a:spcAft>
                <a:spcPts val="1200"/>
              </a:spcAft>
              <a:buFont typeface="Arial" panose="020B0604020202020204" pitchFamily="34" charset="0"/>
              <a:buChar char="•"/>
            </a:pPr>
            <a:r>
              <a:rPr lang="en-US" sz="1700" dirty="0" smtClean="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pre-paid envelope will have the practice address on it and </a:t>
            </a:r>
            <a:r>
              <a:rPr lang="en-US" sz="1700" dirty="0" smtClean="0">
                <a:latin typeface="Arial" panose="020B0604020202020204" pitchFamily="34" charset="0"/>
                <a:cs typeface="Arial" panose="020B0604020202020204" pitchFamily="34" charset="0"/>
              </a:rPr>
              <a:t>it will allow you to </a:t>
            </a:r>
            <a:r>
              <a:rPr lang="en-US" sz="1700" dirty="0">
                <a:latin typeface="Arial" panose="020B0604020202020204" pitchFamily="34" charset="0"/>
                <a:cs typeface="Arial" panose="020B0604020202020204" pitchFamily="34" charset="0"/>
              </a:rPr>
              <a:t>indicate </a:t>
            </a:r>
            <a:r>
              <a:rPr lang="en-US" sz="1700" dirty="0" smtClean="0">
                <a:latin typeface="Arial" panose="020B0604020202020204" pitchFamily="34" charset="0"/>
                <a:cs typeface="Arial" panose="020B0604020202020204" pitchFamily="34" charset="0"/>
              </a:rPr>
              <a:t>if you </a:t>
            </a:r>
            <a:r>
              <a:rPr lang="en-US" sz="1700" dirty="0">
                <a:latin typeface="Arial" panose="020B0604020202020204" pitchFamily="34" charset="0"/>
                <a:cs typeface="Arial" panose="020B0604020202020204" pitchFamily="34" charset="0"/>
              </a:rPr>
              <a:t>want confirmation that the opt out has been applied.</a:t>
            </a:r>
          </a:p>
          <a:p>
            <a:pPr marL="302850" indent="-285750">
              <a:lnSpc>
                <a:spcPct val="120000"/>
              </a:lnSpc>
              <a:spcBef>
                <a:spcPts val="0"/>
              </a:spcBef>
              <a:spcAft>
                <a:spcPts val="1200"/>
              </a:spcAft>
              <a:buFont typeface="Arial" panose="020B0604020202020204" pitchFamily="34" charset="0"/>
              <a:buChar char="•"/>
            </a:pPr>
            <a:r>
              <a:rPr lang="en-GB" sz="1700" dirty="0" smtClean="0">
                <a:latin typeface="Arial" panose="020B0604020202020204" pitchFamily="34" charset="0"/>
                <a:cs typeface="Arial" panose="020B0604020202020204" pitchFamily="34" charset="0"/>
              </a:rPr>
              <a:t>Just </a:t>
            </a:r>
            <a:r>
              <a:rPr lang="en-GB" sz="1700" dirty="0">
                <a:latin typeface="Arial" panose="020B0604020202020204" pitchFamily="34" charset="0"/>
                <a:cs typeface="Arial" panose="020B0604020202020204" pitchFamily="34" charset="0"/>
              </a:rPr>
              <a:t>fill in the opt out form and return it to your GP practice. If you opt out, it will prevent information relating to you being shared outside of your GP practice for purposes beyond your direct care (except in special circumstances allowed by law, such as when there is a public-health emergency</a:t>
            </a:r>
            <a:r>
              <a:rPr lang="en-GB" sz="1700" dirty="0" smtClean="0">
                <a:latin typeface="Arial" panose="020B0604020202020204" pitchFamily="34" charset="0"/>
                <a:cs typeface="Arial" panose="020B0604020202020204" pitchFamily="34" charset="0"/>
              </a:rPr>
              <a:t>).</a:t>
            </a:r>
          </a:p>
          <a:p>
            <a:pPr marL="302850" indent="-285750">
              <a:lnSpc>
                <a:spcPct val="120000"/>
              </a:lnSpc>
              <a:spcBef>
                <a:spcPts val="0"/>
              </a:spcBef>
              <a:spcAft>
                <a:spcPts val="1200"/>
              </a:spcAft>
              <a:buFont typeface="Arial" panose="020B0604020202020204" pitchFamily="34" charset="0"/>
              <a:buChar char="•"/>
            </a:pPr>
            <a:r>
              <a:rPr lang="en-GB" sz="1700" dirty="0" smtClean="0">
                <a:latin typeface="Arial" panose="020B0604020202020204" pitchFamily="34" charset="0"/>
                <a:cs typeface="Arial" panose="020B0604020202020204" pitchFamily="34" charset="0"/>
              </a:rPr>
              <a:t>If you opt out, you will be opting out of all data sharing for purposes beyond direct care, not just care.data. Speak to your GP practice to find out more about how your identifiable patient data is shared, who it goes to and for what purpose.      </a:t>
            </a:r>
            <a:endParaRPr lang="en-GB" sz="1600" dirty="0"/>
          </a:p>
        </p:txBody>
      </p:sp>
      <p:sp>
        <p:nvSpPr>
          <p:cNvPr id="3" name="TextBox 2"/>
          <p:cNvSpPr txBox="1"/>
          <p:nvPr/>
        </p:nvSpPr>
        <p:spPr>
          <a:xfrm>
            <a:off x="8316416" y="6093296"/>
            <a:ext cx="720080" cy="261610"/>
          </a:xfrm>
          <a:prstGeom prst="rect">
            <a:avLst/>
          </a:prstGeom>
          <a:noFill/>
        </p:spPr>
        <p:txBody>
          <a:bodyPr wrap="square" rtlCol="0">
            <a:spAutoFit/>
          </a:bodyPr>
          <a:lstStyle/>
          <a:p>
            <a:r>
              <a:rPr lang="en-GB" sz="1100" dirty="0" smtClean="0">
                <a:solidFill>
                  <a:schemeClr val="bg1">
                    <a:lumMod val="50000"/>
                  </a:schemeClr>
                </a:solidFill>
              </a:rPr>
              <a:t>12</a:t>
            </a:r>
            <a:endParaRPr lang="en-GB" sz="1100" dirty="0">
              <a:solidFill>
                <a:schemeClr val="bg1">
                  <a:lumMod val="50000"/>
                </a:schemeClr>
              </a:solidFill>
            </a:endParaRPr>
          </a:p>
        </p:txBody>
      </p:sp>
    </p:spTree>
    <p:extLst>
      <p:ext uri="{BB962C8B-B14F-4D97-AF65-F5344CB8AC3E}">
        <p14:creationId xmlns:p14="http://schemas.microsoft.com/office/powerpoint/2010/main" val="755289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08912" cy="864096"/>
          </a:xfrm>
        </p:spPr>
        <p:txBody>
          <a:bodyPr>
            <a:normAutofit fontScale="25000" lnSpcReduction="20000"/>
          </a:bodyPr>
          <a:lstStyle/>
          <a:p>
            <a:pPr marL="0" indent="0">
              <a:buNone/>
            </a:pPr>
            <a:r>
              <a:rPr lang="en-GB" sz="14400" b="1" dirty="0" smtClean="0">
                <a:solidFill>
                  <a:srgbClr val="0070C0"/>
                </a:solidFill>
              </a:rPr>
              <a:t>About the pathfinder stage</a:t>
            </a:r>
          </a:p>
          <a:p>
            <a:pPr marL="0" indent="0">
              <a:buNone/>
            </a:pPr>
            <a:endParaRPr lang="en-GB" sz="5600" dirty="0" smtClean="0"/>
          </a:p>
          <a:p>
            <a:pPr marL="0" lvl="0" indent="0">
              <a:buNone/>
            </a:pPr>
            <a:r>
              <a:rPr lang="en-GB" sz="5600" dirty="0" smtClean="0"/>
              <a:t>. </a:t>
            </a:r>
            <a:endParaRPr lang="en-GB" sz="5600" dirty="0"/>
          </a:p>
          <a:p>
            <a:pPr marL="0" indent="0">
              <a:buNone/>
            </a:pPr>
            <a:endParaRPr lang="en-GB" sz="5600" dirty="0"/>
          </a:p>
          <a:p>
            <a:pPr marL="0" indent="0">
              <a:buNone/>
            </a:pPr>
            <a:r>
              <a:rPr lang="en-GB" sz="5600" dirty="0"/>
              <a:t> </a:t>
            </a:r>
          </a:p>
          <a:p>
            <a:pPr marL="0" indent="0">
              <a:buNone/>
            </a:pPr>
            <a:endParaRPr lang="en-GB" sz="5600" dirty="0"/>
          </a:p>
        </p:txBody>
      </p:sp>
      <p:sp>
        <p:nvSpPr>
          <p:cNvPr id="4" name="Slide Number Placeholder 3"/>
          <p:cNvSpPr>
            <a:spLocks noGrp="1"/>
          </p:cNvSpPr>
          <p:nvPr>
            <p:ph type="sldNum" sz="quarter" idx="4"/>
          </p:nvPr>
        </p:nvSpPr>
        <p:spPr/>
        <p:txBody>
          <a:bodyPr/>
          <a:lstStyle/>
          <a:p>
            <a:fld id="{AAD23918-A83A-4321-A410-6A6C31E193DA}" type="slidenum">
              <a:rPr lang="en-GB" smtClean="0"/>
              <a:t>14</a:t>
            </a:fld>
            <a:endParaRPr lang="en-GB" dirty="0"/>
          </a:p>
        </p:txBody>
      </p:sp>
      <p:sp>
        <p:nvSpPr>
          <p:cNvPr id="6" name="TextBox 5"/>
          <p:cNvSpPr txBox="1"/>
          <p:nvPr/>
        </p:nvSpPr>
        <p:spPr>
          <a:xfrm>
            <a:off x="539552" y="1844824"/>
            <a:ext cx="7992888" cy="4539704"/>
          </a:xfrm>
          <a:prstGeom prst="rect">
            <a:avLst/>
          </a:prstGeom>
          <a:noFill/>
        </p:spPr>
        <p:txBody>
          <a:bodyPr wrap="square" rtlCol="0">
            <a:spAutoFit/>
          </a:bodyPr>
          <a:lstStyle/>
          <a:p>
            <a:pPr marL="0" lvl="1" indent="0">
              <a:spcBef>
                <a:spcPts val="600"/>
              </a:spcBef>
              <a:spcAft>
                <a:spcPts val="1200"/>
              </a:spcAft>
              <a:buNone/>
            </a:pPr>
            <a:r>
              <a:rPr lang="en-GB" b="1" dirty="0">
                <a:latin typeface="Arial" panose="020B0604020202020204" pitchFamily="34" charset="0"/>
                <a:cs typeface="Arial" panose="020B0604020202020204" pitchFamily="34" charset="0"/>
              </a:rPr>
              <a:t>Four CCG areas – Somerset, Blackburn with Darwen, West Hampshire, Leeds CCGs announced October </a:t>
            </a:r>
            <a:r>
              <a:rPr lang="en-GB" b="1" dirty="0" smtClean="0">
                <a:latin typeface="Arial" panose="020B0604020202020204" pitchFamily="34" charset="0"/>
                <a:cs typeface="Arial" panose="020B0604020202020204" pitchFamily="34" charset="0"/>
              </a:rPr>
              <a:t>2014.</a:t>
            </a:r>
            <a:endParaRPr lang="en-GB" b="1" dirty="0">
              <a:latin typeface="Arial" panose="020B0604020202020204" pitchFamily="34" charset="0"/>
              <a:cs typeface="Arial" panose="020B0604020202020204" pitchFamily="34" charset="0"/>
            </a:endParaRPr>
          </a:p>
          <a:p>
            <a:pPr marL="285750" lvl="1" indent="-285750">
              <a:spcBef>
                <a:spcPts val="600"/>
              </a:spcBef>
              <a:spcAft>
                <a:spcPts val="1200"/>
              </a:spcAft>
              <a:buFont typeface="Arial" panose="020B0604020202020204" pitchFamily="34" charset="0"/>
              <a:buChar char="•"/>
            </a:pPr>
            <a:r>
              <a:rPr lang="en-GB" b="1" dirty="0">
                <a:latin typeface="Arial" panose="020B0604020202020204" pitchFamily="34" charset="0"/>
                <a:cs typeface="Arial" panose="020B0604020202020204" pitchFamily="34" charset="0"/>
              </a:rPr>
              <a:t>November </a:t>
            </a:r>
            <a:r>
              <a:rPr lang="en-GB" b="1" dirty="0" smtClean="0">
                <a:latin typeface="Arial" panose="020B0604020202020204" pitchFamily="34" charset="0"/>
                <a:cs typeface="Arial" panose="020B0604020202020204" pitchFamily="34" charset="0"/>
              </a:rPr>
              <a:t>2014 to date</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initial planning, co-production of communications materials, GP practices signed up as pathfinders, developed local plans to support the pathfinder programme and (with Healthwatch) </a:t>
            </a:r>
            <a:r>
              <a:rPr lang="en-GB" dirty="0" smtClean="0">
                <a:latin typeface="Arial" panose="020B0604020202020204" pitchFamily="34" charset="0"/>
                <a:cs typeface="Arial" panose="020B0604020202020204" pitchFamily="34" charset="0"/>
              </a:rPr>
              <a:t>engaged </a:t>
            </a:r>
            <a:r>
              <a:rPr lang="en-GB" dirty="0">
                <a:latin typeface="Arial" panose="020B0604020202020204" pitchFamily="34" charset="0"/>
                <a:cs typeface="Arial" panose="020B0604020202020204" pitchFamily="34" charset="0"/>
              </a:rPr>
              <a:t>with local special interest groups, patient groups and wider </a:t>
            </a:r>
            <a:r>
              <a:rPr lang="en-GB" dirty="0" smtClean="0">
                <a:latin typeface="Arial" panose="020B0604020202020204" pitchFamily="34" charset="0"/>
                <a:cs typeface="Arial" panose="020B0604020202020204" pitchFamily="34" charset="0"/>
              </a:rPr>
              <a:t>public to prepare </a:t>
            </a:r>
            <a:r>
              <a:rPr lang="en-GB" dirty="0">
                <a:latin typeface="Arial" panose="020B0604020202020204" pitchFamily="34" charset="0"/>
                <a:cs typeface="Arial" panose="020B0604020202020204" pitchFamily="34" charset="0"/>
              </a:rPr>
              <a:t>for pathfinder programme to ‘go </a:t>
            </a:r>
            <a:r>
              <a:rPr lang="en-GB" dirty="0" smtClean="0">
                <a:latin typeface="Arial" panose="020B0604020202020204" pitchFamily="34" charset="0"/>
                <a:cs typeface="Arial" panose="020B0604020202020204" pitchFamily="34" charset="0"/>
              </a:rPr>
              <a:t>live’.</a:t>
            </a:r>
          </a:p>
          <a:p>
            <a:pPr marL="285750" indent="-285750">
              <a:spcBef>
                <a:spcPts val="600"/>
              </a:spcBef>
              <a:spcAft>
                <a:spcPts val="1200"/>
              </a:spcAft>
              <a:buSzPct val="75000"/>
              <a:buFont typeface="Arial" panose="020B0604020202020204" pitchFamily="34" charset="0"/>
              <a:buChar char="•"/>
            </a:pPr>
            <a:r>
              <a:rPr lang="en-GB" b="1" dirty="0" smtClean="0">
                <a:latin typeface="Arial" panose="020B0604020202020204" pitchFamily="34" charset="0"/>
                <a:cs typeface="Arial" panose="020B0604020202020204" pitchFamily="34" charset="0"/>
              </a:rPr>
              <a:t>Late summer through to autumn</a:t>
            </a:r>
            <a:r>
              <a:rPr lang="en-GB" dirty="0" smtClean="0">
                <a:latin typeface="Arial" panose="020B0604020202020204" pitchFamily="34" charset="0"/>
                <a:cs typeface="Arial" panose="020B0604020202020204" pitchFamily="34" charset="0"/>
              </a:rPr>
              <a:t>: start testing patient communications, registered patients in participating GP practices will receive a letter, Introductory booklet, opt-out form and pre-paid envelope in the post.</a:t>
            </a:r>
          </a:p>
          <a:p>
            <a:pPr marL="285750" indent="-285750">
              <a:spcBef>
                <a:spcPts val="600"/>
              </a:spcBef>
              <a:spcAft>
                <a:spcPts val="1200"/>
              </a:spcAft>
              <a:buSzPct val="75000"/>
              <a:buFont typeface="Arial" panose="020B0604020202020204" pitchFamily="34" charset="0"/>
              <a:buChar char="•"/>
            </a:pPr>
            <a:r>
              <a:rPr lang="en-GB" b="1" dirty="0" smtClean="0">
                <a:latin typeface="Arial" panose="020B0604020202020204" pitchFamily="34" charset="0"/>
                <a:cs typeface="Arial" panose="020B0604020202020204" pitchFamily="34" charset="0"/>
              </a:rPr>
              <a:t>End 2015</a:t>
            </a:r>
            <a:r>
              <a:rPr lang="en-GB" dirty="0" smtClean="0">
                <a:latin typeface="Arial" panose="020B0604020202020204" pitchFamily="34" charset="0"/>
                <a:cs typeface="Arial" panose="020B0604020202020204" pitchFamily="34" charset="0"/>
              </a:rPr>
              <a:t>: pathfinders evaluation</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and extraction </a:t>
            </a:r>
            <a:r>
              <a:rPr lang="en-GB" dirty="0">
                <a:latin typeface="Arial" panose="020B0604020202020204" pitchFamily="34" charset="0"/>
                <a:cs typeface="Arial" panose="020B0604020202020204" pitchFamily="34" charset="0"/>
              </a:rPr>
              <a:t>of data from pathfinder </a:t>
            </a:r>
            <a:r>
              <a:rPr lang="en-GB" dirty="0" smtClean="0">
                <a:latin typeface="Arial" panose="020B0604020202020204" pitchFamily="34" charset="0"/>
                <a:cs typeface="Arial" panose="020B0604020202020204" pitchFamily="34" charset="0"/>
              </a:rPr>
              <a:t>practices.</a:t>
            </a:r>
            <a:endParaRPr lang="en-GB" dirty="0"/>
          </a:p>
          <a:p>
            <a:r>
              <a:rPr lang="en-GB" dirty="0"/>
              <a:t> </a:t>
            </a:r>
          </a:p>
        </p:txBody>
      </p:sp>
    </p:spTree>
    <p:extLst>
      <p:ext uri="{BB962C8B-B14F-4D97-AF65-F5344CB8AC3E}">
        <p14:creationId xmlns:p14="http://schemas.microsoft.com/office/powerpoint/2010/main" val="755289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908720"/>
            <a:ext cx="8208912" cy="1008112"/>
          </a:xfrm>
        </p:spPr>
        <p:txBody>
          <a:bodyPr>
            <a:normAutofit fontScale="25000" lnSpcReduction="20000"/>
          </a:bodyPr>
          <a:lstStyle/>
          <a:p>
            <a:pPr marL="0" indent="0">
              <a:buNone/>
            </a:pPr>
            <a:r>
              <a:rPr lang="en-GB" sz="14400" b="1" dirty="0" smtClean="0">
                <a:solidFill>
                  <a:srgbClr val="0070C0"/>
                </a:solidFill>
              </a:rPr>
              <a:t>How </a:t>
            </a:r>
            <a:r>
              <a:rPr lang="en-GB" sz="14400" b="1" dirty="0">
                <a:solidFill>
                  <a:srgbClr val="0070C0"/>
                </a:solidFill>
              </a:rPr>
              <a:t>patient groups and charities </a:t>
            </a:r>
            <a:r>
              <a:rPr lang="en-GB" sz="14400" b="1" dirty="0" smtClean="0">
                <a:solidFill>
                  <a:srgbClr val="0070C0"/>
                </a:solidFill>
              </a:rPr>
              <a:t>can get involved</a:t>
            </a:r>
            <a:r>
              <a:rPr lang="en-GB" sz="14400" b="1" dirty="0" smtClean="0">
                <a:solidFill>
                  <a:srgbClr val="FF0000"/>
                </a:solidFill>
              </a:rPr>
              <a:t> </a:t>
            </a:r>
            <a:r>
              <a:rPr lang="en-GB" sz="14400" b="1" dirty="0">
                <a:solidFill>
                  <a:srgbClr val="0070C0"/>
                </a:solidFill>
              </a:rPr>
              <a:t>in care.data</a:t>
            </a:r>
          </a:p>
          <a:p>
            <a:pPr marL="0" indent="0">
              <a:buNone/>
            </a:pPr>
            <a:endParaRPr lang="en-GB" sz="5600" dirty="0" smtClean="0"/>
          </a:p>
          <a:p>
            <a:pPr marL="0" lvl="0" indent="0">
              <a:buNone/>
            </a:pPr>
            <a:r>
              <a:rPr lang="en-GB" sz="5600" dirty="0" smtClean="0"/>
              <a:t>. </a:t>
            </a:r>
            <a:endParaRPr lang="en-GB" sz="5600" dirty="0"/>
          </a:p>
          <a:p>
            <a:pPr marL="0" indent="0">
              <a:buNone/>
            </a:pPr>
            <a:endParaRPr lang="en-GB" sz="5600" dirty="0"/>
          </a:p>
          <a:p>
            <a:pPr marL="0" indent="0">
              <a:buNone/>
            </a:pPr>
            <a:r>
              <a:rPr lang="en-GB" sz="5600" dirty="0"/>
              <a:t> </a:t>
            </a:r>
          </a:p>
          <a:p>
            <a:pPr marL="0" indent="0">
              <a:buNone/>
            </a:pPr>
            <a:endParaRPr lang="en-GB" sz="5600" dirty="0"/>
          </a:p>
        </p:txBody>
      </p:sp>
      <p:sp>
        <p:nvSpPr>
          <p:cNvPr id="4" name="Slide Number Placeholder 3"/>
          <p:cNvSpPr>
            <a:spLocks noGrp="1"/>
          </p:cNvSpPr>
          <p:nvPr>
            <p:ph type="sldNum" sz="quarter" idx="4"/>
          </p:nvPr>
        </p:nvSpPr>
        <p:spPr/>
        <p:txBody>
          <a:bodyPr/>
          <a:lstStyle/>
          <a:p>
            <a:fld id="{AAD23918-A83A-4321-A410-6A6C31E193DA}" type="slidenum">
              <a:rPr lang="en-GB" smtClean="0"/>
              <a:t>15</a:t>
            </a:fld>
            <a:endParaRPr lang="en-GB" dirty="0"/>
          </a:p>
        </p:txBody>
      </p:sp>
      <p:sp>
        <p:nvSpPr>
          <p:cNvPr id="6" name="TextBox 5"/>
          <p:cNvSpPr txBox="1"/>
          <p:nvPr/>
        </p:nvSpPr>
        <p:spPr>
          <a:xfrm>
            <a:off x="539552" y="1988840"/>
            <a:ext cx="7992888" cy="5663089"/>
          </a:xfrm>
          <a:prstGeom prst="rect">
            <a:avLst/>
          </a:prstGeom>
          <a:noFill/>
        </p:spPr>
        <p:txBody>
          <a:bodyPr wrap="square" rtlCol="0">
            <a:spAutoFit/>
          </a:bodyPr>
          <a:lstStyle/>
          <a:p>
            <a:pPr marL="285750" lvl="1" indent="-285750">
              <a:spcBef>
                <a:spcPts val="600"/>
              </a:spcBef>
              <a:buFont typeface="Arial" panose="020B0604020202020204" pitchFamily="34" charset="0"/>
              <a:buChar char="•"/>
            </a:pPr>
            <a:r>
              <a:rPr lang="en-GB" dirty="0">
                <a:latin typeface="Arial" panose="020B0604020202020204" pitchFamily="34" charset="0"/>
                <a:cs typeface="Arial" panose="020B0604020202020204" pitchFamily="34" charset="0"/>
              </a:rPr>
              <a:t>Use the materials provided to alert your </a:t>
            </a:r>
            <a:r>
              <a:rPr lang="en-GB" dirty="0" smtClean="0">
                <a:latin typeface="Arial" panose="020B0604020202020204" pitchFamily="34" charset="0"/>
                <a:cs typeface="Arial" panose="020B0604020202020204" pitchFamily="34" charset="0"/>
              </a:rPr>
              <a:t>members and networks to </a:t>
            </a:r>
            <a:r>
              <a:rPr lang="en-GB" dirty="0">
                <a:latin typeface="Arial" panose="020B0604020202020204" pitchFamily="34" charset="0"/>
                <a:cs typeface="Arial" panose="020B0604020202020204" pitchFamily="34" charset="0"/>
              </a:rPr>
              <a:t>the pathfinder programme and encourage them to feedback their comments or queries to </a:t>
            </a:r>
            <a:r>
              <a:rPr lang="en-GB" dirty="0" smtClean="0">
                <a:latin typeface="Arial" panose="020B0604020202020204" pitchFamily="34" charset="0"/>
                <a:cs typeface="Arial" panose="020B0604020202020204" pitchFamily="34" charset="0"/>
              </a:rPr>
              <a:t>you.</a:t>
            </a:r>
          </a:p>
          <a:p>
            <a:pPr marL="285750" lvl="1" indent="-285750">
              <a:spcBef>
                <a:spcPts val="600"/>
              </a:spcBef>
              <a:buFont typeface="Arial" panose="020B0604020202020204" pitchFamily="34" charset="0"/>
              <a:buChar char="•"/>
            </a:pPr>
            <a:r>
              <a:rPr lang="en-GB" dirty="0" smtClean="0">
                <a:latin typeface="Arial" panose="020B0604020202020204" pitchFamily="34" charset="0"/>
                <a:cs typeface="Arial" panose="020B0604020202020204" pitchFamily="34" charset="0"/>
              </a:rPr>
              <a:t>Check that your members or networks received </a:t>
            </a:r>
            <a:r>
              <a:rPr lang="en-GB" dirty="0">
                <a:latin typeface="Arial" panose="020B0604020202020204" pitchFamily="34" charset="0"/>
                <a:cs typeface="Arial" panose="020B0604020202020204" pitchFamily="34" charset="0"/>
              </a:rPr>
              <a:t>a letter plus supporting information through the mail when the programme goes </a:t>
            </a:r>
            <a:r>
              <a:rPr lang="en-GB" dirty="0" smtClean="0">
                <a:latin typeface="Arial" panose="020B0604020202020204" pitchFamily="34" charset="0"/>
                <a:cs typeface="Arial" panose="020B0604020202020204" pitchFamily="34" charset="0"/>
              </a:rPr>
              <a:t>live (using the Community Toolkit to check participating GP practices).</a:t>
            </a:r>
          </a:p>
          <a:p>
            <a:pPr marL="285750" lvl="1" indent="-285750">
              <a:spcBef>
                <a:spcPts val="600"/>
              </a:spcBef>
              <a:buFont typeface="Arial" panose="020B0604020202020204" pitchFamily="34" charset="0"/>
              <a:buChar char="•"/>
            </a:pPr>
            <a:r>
              <a:rPr lang="en-GB" dirty="0" smtClean="0">
                <a:latin typeface="Arial" panose="020B0604020202020204" pitchFamily="34" charset="0"/>
                <a:cs typeface="Arial" panose="020B0604020202020204" pitchFamily="34" charset="0"/>
              </a:rPr>
              <a:t>Help </a:t>
            </a:r>
            <a:r>
              <a:rPr lang="en-GB" dirty="0">
                <a:latin typeface="Arial" panose="020B0604020202020204" pitchFamily="34" charset="0"/>
                <a:cs typeface="Arial" panose="020B0604020202020204" pitchFamily="34" charset="0"/>
              </a:rPr>
              <a:t>make sure your GP practice (if participating in pathfinder) </a:t>
            </a:r>
            <a:r>
              <a:rPr lang="en-GB" dirty="0" smtClean="0">
                <a:latin typeface="Arial" panose="020B0604020202020204" pitchFamily="34" charset="0"/>
                <a:cs typeface="Arial" panose="020B0604020202020204" pitchFamily="34" charset="0"/>
              </a:rPr>
              <a:t>displays </a:t>
            </a:r>
            <a:r>
              <a:rPr lang="en-GB" dirty="0">
                <a:latin typeface="Arial" panose="020B0604020202020204" pitchFamily="34" charset="0"/>
                <a:cs typeface="Arial" panose="020B0604020202020204" pitchFamily="34" charset="0"/>
              </a:rPr>
              <a:t>all the supporting information communication materials while the programme is </a:t>
            </a:r>
            <a:r>
              <a:rPr lang="en-GB" dirty="0" smtClean="0">
                <a:latin typeface="Arial" panose="020B0604020202020204" pitchFamily="34" charset="0"/>
                <a:cs typeface="Arial" panose="020B0604020202020204" pitchFamily="34" charset="0"/>
              </a:rPr>
              <a:t>live.</a:t>
            </a:r>
          </a:p>
          <a:p>
            <a:pPr marL="285750" lvl="1" indent="-285750">
              <a:spcBef>
                <a:spcPts val="600"/>
              </a:spcBef>
              <a:buFont typeface="Arial" panose="020B0604020202020204" pitchFamily="34" charset="0"/>
              <a:buChar char="•"/>
            </a:pPr>
            <a:r>
              <a:rPr lang="en-GB" dirty="0" smtClean="0">
                <a:latin typeface="Arial" panose="020B0604020202020204" pitchFamily="34" charset="0"/>
                <a:cs typeface="Arial" panose="020B0604020202020204" pitchFamily="34" charset="0"/>
              </a:rPr>
              <a:t>Capture </a:t>
            </a:r>
            <a:r>
              <a:rPr lang="en-GB" dirty="0">
                <a:latin typeface="Arial" panose="020B0604020202020204" pitchFamily="34" charset="0"/>
                <a:cs typeface="Arial" panose="020B0604020202020204" pitchFamily="34" charset="0"/>
              </a:rPr>
              <a:t>all feedback ready to contribute to the pathfinder programme </a:t>
            </a:r>
            <a:r>
              <a:rPr lang="en-GB" dirty="0" smtClean="0">
                <a:latin typeface="Arial" panose="020B0604020202020204" pitchFamily="34" charset="0"/>
                <a:cs typeface="Arial" panose="020B0604020202020204" pitchFamily="34" charset="0"/>
              </a:rPr>
              <a:t>evaluation. </a:t>
            </a:r>
          </a:p>
          <a:p>
            <a:pPr marL="285750" lvl="1" indent="-285750">
              <a:spcBef>
                <a:spcPts val="600"/>
              </a:spcBef>
              <a:buFont typeface="Arial" panose="020B0604020202020204" pitchFamily="34" charset="0"/>
              <a:buChar char="•"/>
            </a:pPr>
            <a:r>
              <a:rPr lang="en-GB" dirty="0" smtClean="0">
                <a:latin typeface="Arial" panose="020B0604020202020204" pitchFamily="34" charset="0"/>
                <a:cs typeface="Arial" panose="020B0604020202020204" pitchFamily="34" charset="0"/>
              </a:rPr>
              <a:t>Be </a:t>
            </a:r>
            <a:r>
              <a:rPr lang="en-GB" dirty="0">
                <a:latin typeface="Arial" panose="020B0604020202020204" pitchFamily="34" charset="0"/>
                <a:cs typeface="Arial" panose="020B0604020202020204" pitchFamily="34" charset="0"/>
              </a:rPr>
              <a:t>willing to take part in the evaluation process (online survey, focus groups, interviews with Ipsos MORI</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r>
              <a:rPr lang="en-GB" dirty="0"/>
              <a:t>   </a:t>
            </a:r>
          </a:p>
          <a:p>
            <a:r>
              <a:rPr lang="en-GB" dirty="0"/>
              <a:t> </a:t>
            </a:r>
          </a:p>
          <a:p>
            <a:r>
              <a:rPr lang="en-GB" dirty="0"/>
              <a:t> </a:t>
            </a:r>
          </a:p>
        </p:txBody>
      </p:sp>
    </p:spTree>
    <p:extLst>
      <p:ext uri="{BB962C8B-B14F-4D97-AF65-F5344CB8AC3E}">
        <p14:creationId xmlns:p14="http://schemas.microsoft.com/office/powerpoint/2010/main" val="2403230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rgbClr val="FFFF00"/>
            </a:solidFill>
          </a:ln>
        </p:spPr>
        <p:txBody>
          <a:bodyPr>
            <a:normAutofit lnSpcReduction="10000"/>
          </a:bodyPr>
          <a:lstStyle/>
          <a:p>
            <a:r>
              <a:rPr lang="en-GB" sz="1800" b="1" dirty="0" smtClean="0"/>
              <a:t>Patient information line 0300 456 3531 (open Monday to Friday 9am to 5pm)</a:t>
            </a:r>
          </a:p>
          <a:p>
            <a:r>
              <a:rPr lang="en-GB" sz="1800" b="1" dirty="0" smtClean="0"/>
              <a:t>Email </a:t>
            </a:r>
            <a:r>
              <a:rPr lang="en-GB" sz="1800" b="1" dirty="0" smtClean="0">
                <a:hlinkClick r:id="rId3"/>
              </a:rPr>
              <a:t>datasharing@nhs.net</a:t>
            </a:r>
            <a:endParaRPr lang="en-GB" sz="1800" b="1" dirty="0" smtClean="0"/>
          </a:p>
          <a:p>
            <a:r>
              <a:rPr lang="en-GB" sz="1800" dirty="0"/>
              <a:t>Text phone service available </a:t>
            </a:r>
          </a:p>
          <a:p>
            <a:r>
              <a:rPr lang="en-GB" sz="1800" b="1" dirty="0" smtClean="0"/>
              <a:t>Online </a:t>
            </a:r>
            <a:r>
              <a:rPr lang="en-GB" sz="1800" b="1" dirty="0" smtClean="0">
                <a:hlinkClick r:id="rId4"/>
              </a:rPr>
              <a:t>www.nhs.uk/datasharing</a:t>
            </a:r>
            <a:r>
              <a:rPr lang="en-GB" sz="1800" b="1" dirty="0" smtClean="0"/>
              <a:t> </a:t>
            </a:r>
          </a:p>
          <a:p>
            <a:r>
              <a:rPr lang="en-GB" sz="1800" dirty="0" smtClean="0"/>
              <a:t>Additional copies of the patient information booklet and opt out form are available from the website. </a:t>
            </a:r>
          </a:p>
          <a:p>
            <a:r>
              <a:rPr lang="en-GB" sz="1800" dirty="0" smtClean="0"/>
              <a:t>Information is available from the website in easy read, British Sign Language video with subtitles, audio formats, other language versions.</a:t>
            </a:r>
          </a:p>
          <a:p>
            <a:r>
              <a:rPr lang="en-GB" sz="1800" dirty="0" smtClean="0"/>
              <a:t>The information line can post information in large print, easy read, on CD, DVD, in Braille, or other language versions.</a:t>
            </a:r>
          </a:p>
          <a:p>
            <a:r>
              <a:rPr lang="en-GB" sz="1800" dirty="0" smtClean="0"/>
              <a:t>There is information on the website about information sharing and the needs of different groups including children, carers, students, people in care homes. </a:t>
            </a:r>
            <a:endParaRPr lang="en-GB" sz="1800" dirty="0">
              <a:solidFill>
                <a:srgbClr val="FF0000"/>
              </a:solidFill>
            </a:endParaRPr>
          </a:p>
        </p:txBody>
      </p:sp>
      <p:sp>
        <p:nvSpPr>
          <p:cNvPr id="3" name="Title 2"/>
          <p:cNvSpPr>
            <a:spLocks noGrp="1"/>
          </p:cNvSpPr>
          <p:nvPr>
            <p:ph type="title"/>
          </p:nvPr>
        </p:nvSpPr>
        <p:spPr>
          <a:xfrm>
            <a:off x="457200" y="692696"/>
            <a:ext cx="8229600" cy="936104"/>
          </a:xfrm>
          <a:ln>
            <a:noFill/>
          </a:ln>
        </p:spPr>
        <p:txBody>
          <a:bodyPr>
            <a:normAutofit fontScale="90000"/>
          </a:bodyPr>
          <a:lstStyle/>
          <a:p>
            <a:pPr>
              <a:lnSpc>
                <a:spcPct val="80000"/>
              </a:lnSpc>
              <a:spcBef>
                <a:spcPct val="20000"/>
              </a:spcBef>
            </a:pPr>
            <a:r>
              <a:rPr lang="en-GB" dirty="0">
                <a:solidFill>
                  <a:srgbClr val="0070C0"/>
                </a:solidFill>
                <a:ea typeface="+mn-ea"/>
              </a:rPr>
              <a:t>More </a:t>
            </a:r>
            <a:r>
              <a:rPr lang="en-GB" dirty="0" smtClean="0">
                <a:solidFill>
                  <a:srgbClr val="0070C0"/>
                </a:solidFill>
                <a:ea typeface="+mn-ea"/>
              </a:rPr>
              <a:t>information </a:t>
            </a:r>
            <a:r>
              <a:rPr lang="en-GB" dirty="0">
                <a:solidFill>
                  <a:srgbClr val="0070C0"/>
                </a:solidFill>
                <a:ea typeface="+mn-ea"/>
              </a:rPr>
              <a:t>on data sharing and care.data</a:t>
            </a:r>
          </a:p>
        </p:txBody>
      </p:sp>
      <p:sp>
        <p:nvSpPr>
          <p:cNvPr id="4" name="Slide Number Placeholder 3"/>
          <p:cNvSpPr>
            <a:spLocks noGrp="1"/>
          </p:cNvSpPr>
          <p:nvPr>
            <p:ph type="sldNum" sz="quarter" idx="4"/>
          </p:nvPr>
        </p:nvSpPr>
        <p:spPr/>
        <p:txBody>
          <a:bodyPr/>
          <a:lstStyle/>
          <a:p>
            <a:fld id="{AAD23918-A83A-4321-A410-6A6C31E193DA}" type="slidenum">
              <a:rPr lang="en-GB" smtClean="0"/>
              <a:t>16</a:t>
            </a:fld>
            <a:endParaRPr lang="en-GB" dirty="0"/>
          </a:p>
        </p:txBody>
      </p:sp>
    </p:spTree>
    <p:extLst>
      <p:ext uri="{BB962C8B-B14F-4D97-AF65-F5344CB8AC3E}">
        <p14:creationId xmlns:p14="http://schemas.microsoft.com/office/powerpoint/2010/main" val="331219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7168" cy="4176464"/>
          </a:xfrm>
        </p:spPr>
        <p:txBody>
          <a:bodyPr>
            <a:noAutofit/>
          </a:bodyPr>
          <a:lstStyle/>
          <a:p>
            <a:endParaRPr lang="en-GB" sz="1800" dirty="0" smtClean="0"/>
          </a:p>
          <a:p>
            <a:pPr marL="360000">
              <a:lnSpc>
                <a:spcPct val="120000"/>
              </a:lnSpc>
              <a:spcBef>
                <a:spcPts val="0"/>
              </a:spcBef>
              <a:spcAft>
                <a:spcPts val="600"/>
              </a:spcAft>
            </a:pPr>
            <a:r>
              <a:rPr lang="en-GB" sz="1800" dirty="0" smtClean="0"/>
              <a:t>What is information sharing in the NHS?</a:t>
            </a:r>
          </a:p>
          <a:p>
            <a:pPr marL="360000">
              <a:lnSpc>
                <a:spcPct val="120000"/>
              </a:lnSpc>
              <a:spcBef>
                <a:spcPts val="0"/>
              </a:spcBef>
              <a:spcAft>
                <a:spcPts val="600"/>
              </a:spcAft>
            </a:pPr>
            <a:r>
              <a:rPr lang="en-GB" sz="1800" dirty="0"/>
              <a:t>Why does the NHS share information for purposes beyond direct </a:t>
            </a:r>
            <a:r>
              <a:rPr lang="en-GB" sz="1800" dirty="0" smtClean="0"/>
              <a:t>care?</a:t>
            </a:r>
            <a:endParaRPr lang="en-GB" sz="1800" dirty="0"/>
          </a:p>
          <a:p>
            <a:pPr marL="360000">
              <a:lnSpc>
                <a:spcPct val="120000"/>
              </a:lnSpc>
              <a:spcBef>
                <a:spcPts val="0"/>
              </a:spcBef>
              <a:spcAft>
                <a:spcPts val="600"/>
              </a:spcAft>
            </a:pPr>
            <a:r>
              <a:rPr lang="en-GB" sz="1800" dirty="0"/>
              <a:t>Protecting your information</a:t>
            </a:r>
          </a:p>
          <a:p>
            <a:pPr marL="360000">
              <a:lnSpc>
                <a:spcPct val="120000"/>
              </a:lnSpc>
              <a:spcBef>
                <a:spcPts val="0"/>
              </a:spcBef>
              <a:spcAft>
                <a:spcPts val="600"/>
              </a:spcAft>
            </a:pPr>
            <a:r>
              <a:rPr lang="en-GB" sz="1800" dirty="0"/>
              <a:t>What’s changing and </a:t>
            </a:r>
            <a:r>
              <a:rPr lang="en-GB" sz="1800" dirty="0" smtClean="0"/>
              <a:t>why?</a:t>
            </a:r>
            <a:endParaRPr lang="en-GB" sz="1800" dirty="0"/>
          </a:p>
          <a:p>
            <a:pPr marL="360000">
              <a:lnSpc>
                <a:spcPct val="120000"/>
              </a:lnSpc>
              <a:spcBef>
                <a:spcPts val="0"/>
              </a:spcBef>
              <a:spcAft>
                <a:spcPts val="600"/>
              </a:spcAft>
            </a:pPr>
            <a:r>
              <a:rPr lang="en-GB" sz="1800" dirty="0" smtClean="0"/>
              <a:t>What is care.data?</a:t>
            </a:r>
            <a:endParaRPr lang="en-GB" sz="1800" dirty="0"/>
          </a:p>
          <a:p>
            <a:pPr marL="360000">
              <a:lnSpc>
                <a:spcPct val="120000"/>
              </a:lnSpc>
              <a:spcBef>
                <a:spcPts val="0"/>
              </a:spcBef>
              <a:spcAft>
                <a:spcPts val="600"/>
              </a:spcAft>
            </a:pPr>
            <a:r>
              <a:rPr lang="en-GB" sz="1800" dirty="0" smtClean="0"/>
              <a:t>What </a:t>
            </a:r>
            <a:r>
              <a:rPr lang="en-GB" sz="1800" dirty="0"/>
              <a:t>information will be </a:t>
            </a:r>
            <a:r>
              <a:rPr lang="en-GB" sz="1800" dirty="0" smtClean="0"/>
              <a:t>collected for the care.data programme?</a:t>
            </a:r>
            <a:endParaRPr lang="en-GB" sz="1800" dirty="0"/>
          </a:p>
          <a:p>
            <a:pPr marL="360000">
              <a:lnSpc>
                <a:spcPct val="120000"/>
              </a:lnSpc>
              <a:spcBef>
                <a:spcPts val="0"/>
              </a:spcBef>
              <a:spcAft>
                <a:spcPts val="600"/>
              </a:spcAft>
            </a:pPr>
            <a:r>
              <a:rPr lang="en-GB" sz="1800" dirty="0"/>
              <a:t>Who can use </a:t>
            </a:r>
            <a:r>
              <a:rPr lang="en-GB" sz="1800" dirty="0" smtClean="0"/>
              <a:t>information collected for care.data?</a:t>
            </a:r>
            <a:endParaRPr lang="en-GB" sz="1800" dirty="0"/>
          </a:p>
          <a:p>
            <a:pPr marL="360000">
              <a:lnSpc>
                <a:spcPct val="120000"/>
              </a:lnSpc>
              <a:spcBef>
                <a:spcPts val="0"/>
              </a:spcBef>
              <a:spcAft>
                <a:spcPts val="600"/>
              </a:spcAft>
            </a:pPr>
            <a:r>
              <a:rPr lang="en-GB" sz="1800" dirty="0"/>
              <a:t>Opting out</a:t>
            </a:r>
          </a:p>
          <a:p>
            <a:pPr marL="360000">
              <a:lnSpc>
                <a:spcPct val="120000"/>
              </a:lnSpc>
              <a:spcBef>
                <a:spcPts val="0"/>
              </a:spcBef>
              <a:spcAft>
                <a:spcPts val="600"/>
              </a:spcAft>
            </a:pPr>
            <a:r>
              <a:rPr lang="en-GB" sz="1800" dirty="0"/>
              <a:t>About the pathfinder </a:t>
            </a:r>
            <a:r>
              <a:rPr lang="en-GB" sz="1800" dirty="0" smtClean="0"/>
              <a:t>stage</a:t>
            </a:r>
          </a:p>
          <a:p>
            <a:pPr marL="360000">
              <a:lnSpc>
                <a:spcPct val="120000"/>
              </a:lnSpc>
              <a:spcBef>
                <a:spcPts val="0"/>
              </a:spcBef>
              <a:spcAft>
                <a:spcPts val="600"/>
              </a:spcAft>
            </a:pPr>
            <a:r>
              <a:rPr lang="en-GB" sz="1800" dirty="0" smtClean="0"/>
              <a:t>How </a:t>
            </a:r>
            <a:r>
              <a:rPr lang="en-GB" sz="1800" dirty="0"/>
              <a:t>patient groups and charities can get </a:t>
            </a:r>
            <a:r>
              <a:rPr lang="en-GB" sz="1800" dirty="0" smtClean="0"/>
              <a:t>involved in care.data</a:t>
            </a:r>
            <a:endParaRPr lang="en-GB" sz="1800" dirty="0"/>
          </a:p>
          <a:p>
            <a:pPr marL="360000">
              <a:lnSpc>
                <a:spcPct val="120000"/>
              </a:lnSpc>
              <a:spcBef>
                <a:spcPts val="0"/>
              </a:spcBef>
              <a:spcAft>
                <a:spcPts val="600"/>
              </a:spcAft>
            </a:pPr>
            <a:r>
              <a:rPr lang="en-GB" sz="1800" dirty="0"/>
              <a:t>More </a:t>
            </a:r>
            <a:r>
              <a:rPr lang="en-GB" sz="1800" dirty="0" smtClean="0"/>
              <a:t>information</a:t>
            </a:r>
          </a:p>
          <a:p>
            <a:pPr marL="0" indent="0">
              <a:buNone/>
            </a:pPr>
            <a:endParaRPr lang="en-GB" sz="1800" dirty="0"/>
          </a:p>
        </p:txBody>
      </p:sp>
      <p:sp>
        <p:nvSpPr>
          <p:cNvPr id="3" name="Title 2"/>
          <p:cNvSpPr>
            <a:spLocks noGrp="1"/>
          </p:cNvSpPr>
          <p:nvPr>
            <p:ph type="title"/>
          </p:nvPr>
        </p:nvSpPr>
        <p:spPr>
          <a:xfrm>
            <a:off x="467544" y="620688"/>
            <a:ext cx="8229600" cy="936104"/>
          </a:xfrm>
        </p:spPr>
        <p:txBody>
          <a:bodyPr>
            <a:normAutofit/>
          </a:bodyPr>
          <a:lstStyle/>
          <a:p>
            <a:r>
              <a:rPr lang="en-GB" dirty="0" smtClean="0"/>
              <a:t>Contents </a:t>
            </a:r>
            <a:endParaRPr lang="en-GB" dirty="0"/>
          </a:p>
        </p:txBody>
      </p:sp>
      <p:sp>
        <p:nvSpPr>
          <p:cNvPr id="4" name="Slide Number Placeholder 3"/>
          <p:cNvSpPr>
            <a:spLocks noGrp="1"/>
          </p:cNvSpPr>
          <p:nvPr>
            <p:ph type="sldNum" sz="quarter" idx="4"/>
          </p:nvPr>
        </p:nvSpPr>
        <p:spPr/>
        <p:txBody>
          <a:bodyPr/>
          <a:lstStyle/>
          <a:p>
            <a:fld id="{AAD23918-A83A-4321-A410-6A6C31E193DA}" type="slidenum">
              <a:rPr lang="en-GB" smtClean="0"/>
              <a:t>2</a:t>
            </a:fld>
            <a:endParaRPr lang="en-GB" dirty="0"/>
          </a:p>
        </p:txBody>
      </p:sp>
    </p:spTree>
    <p:extLst>
      <p:ext uri="{BB962C8B-B14F-4D97-AF65-F5344CB8AC3E}">
        <p14:creationId xmlns:p14="http://schemas.microsoft.com/office/powerpoint/2010/main" val="4203123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980728"/>
            <a:ext cx="8208912" cy="1080120"/>
          </a:xfrm>
        </p:spPr>
        <p:txBody>
          <a:bodyPr>
            <a:normAutofit fontScale="47500" lnSpcReduction="20000"/>
          </a:bodyPr>
          <a:lstStyle/>
          <a:p>
            <a:pPr marL="0" indent="0">
              <a:buNone/>
            </a:pPr>
            <a:r>
              <a:rPr lang="en-GB" sz="7600" b="1" dirty="0" smtClean="0">
                <a:solidFill>
                  <a:srgbClr val="0070C0"/>
                </a:solidFill>
              </a:rPr>
              <a:t>What is information sharing in the NHS?</a:t>
            </a:r>
            <a:endParaRPr lang="en-GB" sz="5600" dirty="0">
              <a:solidFill>
                <a:prstClr val="black"/>
              </a:solidFill>
            </a:endParaRPr>
          </a:p>
          <a:p>
            <a:pPr marL="0" indent="0">
              <a:buNone/>
            </a:pPr>
            <a:endParaRPr lang="en-GB" sz="5600" dirty="0"/>
          </a:p>
        </p:txBody>
      </p:sp>
      <p:sp>
        <p:nvSpPr>
          <p:cNvPr id="4" name="Slide Number Placeholder 3"/>
          <p:cNvSpPr>
            <a:spLocks noGrp="1"/>
          </p:cNvSpPr>
          <p:nvPr>
            <p:ph type="sldNum" sz="quarter" idx="4"/>
          </p:nvPr>
        </p:nvSpPr>
        <p:spPr/>
        <p:txBody>
          <a:bodyPr/>
          <a:lstStyle/>
          <a:p>
            <a:fld id="{AAD23918-A83A-4321-A410-6A6C31E193DA}" type="slidenum">
              <a:rPr lang="en-GB" smtClean="0"/>
              <a:t>3</a:t>
            </a:fld>
            <a:endParaRPr lang="en-GB" dirty="0"/>
          </a:p>
        </p:txBody>
      </p:sp>
      <p:pic>
        <p:nvPicPr>
          <p:cNvPr id="5" name="Picture 4" descr="\\ims.gov.uk\data\Users\GBEXPVD\EXPHOME31\MPassmore\Data\Desktop\New folder\doc-patient-divers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4288059"/>
            <a:ext cx="2420900" cy="161333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7544" y="1988840"/>
            <a:ext cx="7776864" cy="2800767"/>
          </a:xfrm>
          <a:prstGeom prst="rect">
            <a:avLst/>
          </a:prstGeom>
          <a:noFill/>
        </p:spPr>
        <p:txBody>
          <a:bodyPr wrap="square" rtlCol="0">
            <a:spAutoFit/>
          </a:bodyPr>
          <a:lstStyle/>
          <a:p>
            <a:endParaRPr lang="en-GB" sz="1400"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NHS in England </a:t>
            </a:r>
            <a:r>
              <a:rPr lang="en-GB" dirty="0" smtClean="0">
                <a:latin typeface="Arial" panose="020B0604020202020204" pitchFamily="34" charset="0"/>
                <a:cs typeface="Arial" panose="020B0604020202020204" pitchFamily="34" charset="0"/>
              </a:rPr>
              <a:t>uses information for different purposes.  The two main purposes are</a:t>
            </a:r>
            <a:r>
              <a:rPr lang="en-GB" dirty="0">
                <a:latin typeface="Arial" panose="020B0604020202020204" pitchFamily="34" charset="0"/>
                <a:cs typeface="Arial" panose="020B0604020202020204" pitchFamily="34" charset="0"/>
              </a:rPr>
              <a:t>:</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For direct care </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For purposes beyond direct care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Care.data is an example of a programme using information for purposes beyond direct care. </a:t>
            </a:r>
            <a:endParaRPr lang="en-GB" dirty="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2060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08720"/>
            <a:ext cx="8280920" cy="1440160"/>
          </a:xfrm>
        </p:spPr>
        <p:txBody>
          <a:bodyPr>
            <a:normAutofit fontScale="25000" lnSpcReduction="20000"/>
          </a:bodyPr>
          <a:lstStyle/>
          <a:p>
            <a:pPr marL="0" indent="0">
              <a:buNone/>
            </a:pPr>
            <a:r>
              <a:rPr lang="en-GB" sz="14400" b="1" dirty="0" smtClean="0">
                <a:solidFill>
                  <a:srgbClr val="0070C0"/>
                </a:solidFill>
              </a:rPr>
              <a:t>Why does the NHS share information for purposes beyond direct care?</a:t>
            </a:r>
          </a:p>
          <a:p>
            <a:pPr marL="0" indent="0">
              <a:buNone/>
            </a:pPr>
            <a:endParaRPr lang="en-GB" sz="5600" dirty="0" smtClean="0"/>
          </a:p>
          <a:p>
            <a:pPr marL="0" indent="0">
              <a:buNone/>
            </a:pPr>
            <a:endParaRPr lang="en-GB" sz="5600" dirty="0"/>
          </a:p>
          <a:p>
            <a:pPr marL="0" indent="0">
              <a:buNone/>
            </a:pPr>
            <a:r>
              <a:rPr lang="en-GB" sz="5600" dirty="0"/>
              <a:t> </a:t>
            </a:r>
          </a:p>
          <a:p>
            <a:pPr marL="0" indent="0">
              <a:buNone/>
            </a:pPr>
            <a:endParaRPr lang="en-GB" sz="5600" dirty="0"/>
          </a:p>
        </p:txBody>
      </p:sp>
      <p:sp>
        <p:nvSpPr>
          <p:cNvPr id="4" name="Slide Number Placeholder 3"/>
          <p:cNvSpPr>
            <a:spLocks noGrp="1"/>
          </p:cNvSpPr>
          <p:nvPr>
            <p:ph type="sldNum" sz="quarter" idx="4"/>
          </p:nvPr>
        </p:nvSpPr>
        <p:spPr/>
        <p:txBody>
          <a:bodyPr/>
          <a:lstStyle/>
          <a:p>
            <a:fld id="{AAD23918-A83A-4321-A410-6A6C31E193DA}" type="slidenum">
              <a:rPr lang="en-GB" smtClean="0"/>
              <a:t>4</a:t>
            </a:fld>
            <a:endParaRPr lang="en-GB" dirty="0"/>
          </a:p>
        </p:txBody>
      </p:sp>
      <p:sp>
        <p:nvSpPr>
          <p:cNvPr id="5" name="TextBox 4"/>
          <p:cNvSpPr txBox="1"/>
          <p:nvPr/>
        </p:nvSpPr>
        <p:spPr>
          <a:xfrm>
            <a:off x="467544" y="1988840"/>
            <a:ext cx="8064896" cy="4247317"/>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Information is collected because it leads to improvements in the treatment and care of patients. By gathering information about care provided across the nation, it is expected to help: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Give everyone access to high quality care, whoever they are, wherever they live.</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Diagnose serious conditions sooner.</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Understand which groups are most at risk of developing certain diseases and conditions. </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It will help the NHS provide better services and find more effective ways to prevent, treat and manage illness.</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Your GP practice can provide information about which organisations they share information with and for what purposes.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5289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836712"/>
            <a:ext cx="8208912" cy="648072"/>
          </a:xfrm>
        </p:spPr>
        <p:txBody>
          <a:bodyPr>
            <a:normAutofit fontScale="25000" lnSpcReduction="20000"/>
          </a:bodyPr>
          <a:lstStyle/>
          <a:p>
            <a:pPr marL="0" indent="0">
              <a:buNone/>
            </a:pPr>
            <a:r>
              <a:rPr lang="en-GB" sz="14400" b="1" dirty="0" smtClean="0">
                <a:solidFill>
                  <a:srgbClr val="0070C0"/>
                </a:solidFill>
              </a:rPr>
              <a:t>Protecting your information </a:t>
            </a:r>
            <a:r>
              <a:rPr lang="en-GB" sz="5600" dirty="0"/>
              <a:t> </a:t>
            </a:r>
          </a:p>
          <a:p>
            <a:pPr marL="0" indent="0">
              <a:buNone/>
            </a:pPr>
            <a:endParaRPr lang="en-GB" sz="5600" dirty="0"/>
          </a:p>
        </p:txBody>
      </p:sp>
      <p:sp>
        <p:nvSpPr>
          <p:cNvPr id="4" name="Slide Number Placeholder 3"/>
          <p:cNvSpPr>
            <a:spLocks noGrp="1"/>
          </p:cNvSpPr>
          <p:nvPr>
            <p:ph type="sldNum" sz="quarter" idx="4"/>
          </p:nvPr>
        </p:nvSpPr>
        <p:spPr/>
        <p:txBody>
          <a:bodyPr/>
          <a:lstStyle/>
          <a:p>
            <a:fld id="{AAD23918-A83A-4321-A410-6A6C31E193DA}" type="slidenum">
              <a:rPr lang="en-GB" smtClean="0"/>
              <a:t>5</a:t>
            </a:fld>
            <a:endParaRPr lang="en-GB" dirty="0"/>
          </a:p>
        </p:txBody>
      </p:sp>
      <p:sp>
        <p:nvSpPr>
          <p:cNvPr id="5" name="TextBox 4"/>
          <p:cNvSpPr txBox="1"/>
          <p:nvPr/>
        </p:nvSpPr>
        <p:spPr>
          <a:xfrm>
            <a:off x="683568" y="2636912"/>
            <a:ext cx="7488832" cy="1754326"/>
          </a:xfrm>
          <a:prstGeom prst="rect">
            <a:avLst/>
          </a:prstGeom>
          <a:noFill/>
        </p:spPr>
        <p:txBody>
          <a:bodyPr wrap="square" rtlCol="0">
            <a:spAutoFit/>
          </a:bodyPr>
          <a:lstStyle/>
          <a:p>
            <a:endParaRPr lang="en-GB" dirty="0"/>
          </a:p>
          <a:p>
            <a:r>
              <a:rPr lang="en-GB" dirty="0" smtClean="0"/>
              <a:t>  </a:t>
            </a:r>
            <a:endParaRPr lang="en-GB" dirty="0"/>
          </a:p>
          <a:p>
            <a:r>
              <a:rPr lang="en-GB" dirty="0"/>
              <a:t> </a:t>
            </a:r>
          </a:p>
          <a:p>
            <a:r>
              <a:rPr lang="en-GB" dirty="0"/>
              <a:t>   </a:t>
            </a:r>
          </a:p>
          <a:p>
            <a:r>
              <a:rPr lang="en-GB" dirty="0"/>
              <a:t> </a:t>
            </a:r>
          </a:p>
          <a:p>
            <a:r>
              <a:rPr lang="en-GB" dirty="0"/>
              <a:t> </a:t>
            </a:r>
          </a:p>
        </p:txBody>
      </p:sp>
      <p:sp>
        <p:nvSpPr>
          <p:cNvPr id="7" name="TextBox 6"/>
          <p:cNvSpPr txBox="1"/>
          <p:nvPr/>
        </p:nvSpPr>
        <p:spPr>
          <a:xfrm>
            <a:off x="683568" y="2636912"/>
            <a:ext cx="6144311" cy="1754326"/>
          </a:xfrm>
          <a:prstGeom prst="rect">
            <a:avLst/>
          </a:prstGeom>
          <a:noFill/>
        </p:spPr>
        <p:txBody>
          <a:bodyPr wrap="square" rtlCol="0">
            <a:spAutoFit/>
          </a:bodyPr>
          <a:lstStyle/>
          <a:p>
            <a:endParaRPr lang="en-GB" dirty="0"/>
          </a:p>
          <a:p>
            <a:r>
              <a:rPr lang="en-GB" dirty="0" smtClean="0"/>
              <a:t>  </a:t>
            </a:r>
            <a:endParaRPr lang="en-GB" dirty="0"/>
          </a:p>
          <a:p>
            <a:r>
              <a:rPr lang="en-GB" dirty="0"/>
              <a:t> </a:t>
            </a:r>
          </a:p>
          <a:p>
            <a:r>
              <a:rPr lang="en-GB" dirty="0"/>
              <a:t>   </a:t>
            </a:r>
          </a:p>
          <a:p>
            <a:r>
              <a:rPr lang="en-GB" dirty="0"/>
              <a:t> </a:t>
            </a:r>
          </a:p>
          <a:p>
            <a:r>
              <a:rPr lang="en-GB" dirty="0"/>
              <a:t> </a:t>
            </a:r>
          </a:p>
        </p:txBody>
      </p:sp>
      <p:sp>
        <p:nvSpPr>
          <p:cNvPr id="9" name="TextBox 8"/>
          <p:cNvSpPr txBox="1"/>
          <p:nvPr/>
        </p:nvSpPr>
        <p:spPr>
          <a:xfrm>
            <a:off x="539552" y="1628800"/>
            <a:ext cx="7920880" cy="4355038"/>
          </a:xfrm>
          <a:prstGeom prst="rect">
            <a:avLst/>
          </a:prstGeom>
          <a:noFill/>
        </p:spPr>
        <p:txBody>
          <a:bodyPr wrap="square" rtlCol="0">
            <a:spAutoFit/>
          </a:bodyPr>
          <a:lstStyle/>
          <a:p>
            <a:pPr marL="17100" indent="0">
              <a:spcBef>
                <a:spcPts val="0"/>
              </a:spcBef>
              <a:spcAft>
                <a:spcPts val="1800"/>
              </a:spcAft>
              <a:buNone/>
            </a:pPr>
            <a:r>
              <a:rPr lang="en-GB" b="1" dirty="0">
                <a:latin typeface="Arial" panose="020B0604020202020204" pitchFamily="34" charset="0"/>
                <a:cs typeface="Arial" panose="020B0604020202020204" pitchFamily="34" charset="0"/>
              </a:rPr>
              <a:t>Security:</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the NHS is </a:t>
            </a:r>
            <a:r>
              <a:rPr lang="en-GB" dirty="0">
                <a:latin typeface="Arial" panose="020B0604020202020204" pitchFamily="34" charset="0"/>
                <a:cs typeface="Arial" panose="020B0604020202020204" pitchFamily="34" charset="0"/>
              </a:rPr>
              <a:t>absolutely committed to keeping your information safe and </a:t>
            </a:r>
            <a:r>
              <a:rPr lang="en-GB" dirty="0" smtClean="0">
                <a:latin typeface="Arial" panose="020B0604020202020204" pitchFamily="34" charset="0"/>
                <a:cs typeface="Arial" panose="020B0604020202020204" pitchFamily="34" charset="0"/>
              </a:rPr>
              <a:t>secure and</a:t>
            </a:r>
            <a:r>
              <a:rPr lang="en-GB" dirty="0">
                <a:latin typeface="Arial" panose="020B0604020202020204" pitchFamily="34" charset="0"/>
                <a:cs typeface="Arial" panose="020B0604020202020204" pitchFamily="34" charset="0"/>
              </a:rPr>
              <a:t> is </a:t>
            </a:r>
            <a:r>
              <a:rPr lang="en-GB" dirty="0" smtClean="0">
                <a:latin typeface="Arial" panose="020B0604020202020204" pitchFamily="34" charset="0"/>
                <a:cs typeface="Arial" panose="020B0604020202020204" pitchFamily="34" charset="0"/>
              </a:rPr>
              <a:t>legally </a:t>
            </a:r>
            <a:r>
              <a:rPr lang="en-GB" dirty="0">
                <a:latin typeface="Arial" panose="020B0604020202020204" pitchFamily="34" charset="0"/>
                <a:cs typeface="Arial" panose="020B0604020202020204" pitchFamily="34" charset="0"/>
              </a:rPr>
              <a:t>bound to protect it, which means ensuring that it’s only seen by those who are working to improve health and care </a:t>
            </a:r>
            <a:r>
              <a:rPr lang="en-GB" dirty="0" smtClean="0">
                <a:latin typeface="Arial" panose="020B0604020202020204" pitchFamily="34" charset="0"/>
                <a:cs typeface="Arial" panose="020B0604020202020204" pitchFamily="34" charset="0"/>
              </a:rPr>
              <a:t>services.</a:t>
            </a:r>
            <a:endParaRPr lang="en-GB" dirty="0">
              <a:latin typeface="Arial" panose="020B0604020202020204" pitchFamily="34" charset="0"/>
              <a:cs typeface="Arial" panose="020B0604020202020204" pitchFamily="34" charset="0"/>
            </a:endParaRPr>
          </a:p>
          <a:p>
            <a:pPr>
              <a:spcAft>
                <a:spcPts val="1200"/>
              </a:spcAft>
            </a:pPr>
            <a:r>
              <a:rPr lang="en-GB" b="1" dirty="0">
                <a:latin typeface="Arial" panose="020B0604020202020204" pitchFamily="34" charset="0"/>
                <a:cs typeface="Arial" panose="020B0604020202020204" pitchFamily="34" charset="0"/>
              </a:rPr>
              <a:t>Privacy:</a:t>
            </a:r>
            <a:r>
              <a:rPr lang="en-GB" dirty="0">
                <a:latin typeface="Arial" panose="020B0604020202020204" pitchFamily="34" charset="0"/>
                <a:cs typeface="Arial" panose="020B0604020202020204" pitchFamily="34" charset="0"/>
              </a:rPr>
              <a:t> Confidentiality is an essential part of the relationship of trust between patients and doctors. So </a:t>
            </a:r>
            <a:r>
              <a:rPr lang="en-GB" dirty="0" smtClean="0">
                <a:latin typeface="Arial" panose="020B0604020202020204" pitchFamily="34" charset="0"/>
                <a:cs typeface="Arial" panose="020B0604020202020204" pitchFamily="34" charset="0"/>
              </a:rPr>
              <a:t>when gathering </a:t>
            </a:r>
            <a:r>
              <a:rPr lang="en-GB" dirty="0">
                <a:latin typeface="Arial" panose="020B0604020202020204" pitchFamily="34" charset="0"/>
                <a:cs typeface="Arial" panose="020B0604020202020204" pitchFamily="34" charset="0"/>
              </a:rPr>
              <a:t>helpful information for purposes beyond your direct care, the NHS takes every appropriate step to protect your privacy. The information that’s collected can only be seen by people working under very strict legal and contractual controls.</a:t>
            </a:r>
          </a:p>
          <a:p>
            <a:endParaRPr lang="en-GB" dirty="0"/>
          </a:p>
          <a:p>
            <a:r>
              <a:rPr lang="en-GB" dirty="0" smtClean="0"/>
              <a:t>  </a:t>
            </a:r>
            <a:endParaRPr lang="en-GB" dirty="0"/>
          </a:p>
          <a:p>
            <a:r>
              <a:rPr lang="en-GB" dirty="0"/>
              <a:t> </a:t>
            </a:r>
          </a:p>
          <a:p>
            <a:r>
              <a:rPr lang="en-GB" dirty="0"/>
              <a:t>   </a:t>
            </a:r>
          </a:p>
          <a:p>
            <a:r>
              <a:rPr lang="en-GB" dirty="0"/>
              <a:t> </a:t>
            </a:r>
          </a:p>
          <a:p>
            <a:r>
              <a:rPr lang="en-GB" dirty="0"/>
              <a:t> </a:t>
            </a:r>
          </a:p>
        </p:txBody>
      </p:sp>
    </p:spTree>
    <p:extLst>
      <p:ext uri="{BB962C8B-B14F-4D97-AF65-F5344CB8AC3E}">
        <p14:creationId xmlns:p14="http://schemas.microsoft.com/office/powerpoint/2010/main" val="755289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08912" cy="648072"/>
          </a:xfrm>
        </p:spPr>
        <p:txBody>
          <a:bodyPr>
            <a:normAutofit fontScale="25000" lnSpcReduction="20000"/>
          </a:bodyPr>
          <a:lstStyle/>
          <a:p>
            <a:pPr marL="0" indent="0">
              <a:buNone/>
            </a:pPr>
            <a:r>
              <a:rPr lang="en-GB" sz="14400" b="1" dirty="0" smtClean="0">
                <a:solidFill>
                  <a:srgbClr val="0070C0"/>
                </a:solidFill>
              </a:rPr>
              <a:t>What’s changing and why?</a:t>
            </a:r>
          </a:p>
          <a:p>
            <a:pPr marL="0" indent="0">
              <a:buNone/>
            </a:pPr>
            <a:endParaRPr lang="en-GB" sz="5600" dirty="0" smtClean="0"/>
          </a:p>
          <a:p>
            <a:pPr marL="0" indent="0">
              <a:buNone/>
            </a:pPr>
            <a:endParaRPr lang="en-GB" sz="5600" dirty="0"/>
          </a:p>
          <a:p>
            <a:pPr marL="0" indent="0">
              <a:buNone/>
            </a:pPr>
            <a:endParaRPr lang="en-GB" sz="5600" dirty="0"/>
          </a:p>
        </p:txBody>
      </p:sp>
      <p:sp>
        <p:nvSpPr>
          <p:cNvPr id="4" name="Slide Number Placeholder 3"/>
          <p:cNvSpPr>
            <a:spLocks noGrp="1"/>
          </p:cNvSpPr>
          <p:nvPr>
            <p:ph type="sldNum" sz="quarter" idx="4"/>
          </p:nvPr>
        </p:nvSpPr>
        <p:spPr/>
        <p:txBody>
          <a:bodyPr/>
          <a:lstStyle/>
          <a:p>
            <a:fld id="{AAD23918-A83A-4321-A410-6A6C31E193DA}" type="slidenum">
              <a:rPr lang="en-GB" smtClean="0"/>
              <a:t>6</a:t>
            </a:fld>
            <a:endParaRPr lang="en-GB" dirty="0"/>
          </a:p>
        </p:txBody>
      </p:sp>
      <p:sp>
        <p:nvSpPr>
          <p:cNvPr id="9" name="TextBox 8"/>
          <p:cNvSpPr txBox="1"/>
          <p:nvPr/>
        </p:nvSpPr>
        <p:spPr>
          <a:xfrm>
            <a:off x="467544" y="1772816"/>
            <a:ext cx="8064896" cy="3170099"/>
          </a:xfrm>
          <a:prstGeom prst="rect">
            <a:avLst/>
          </a:prstGeom>
          <a:noFill/>
        </p:spPr>
        <p:txBody>
          <a:bodyPr wrap="square" rtlCol="0">
            <a:spAutoFit/>
          </a:bodyPr>
          <a:lstStyle/>
          <a:p>
            <a:pPr>
              <a:spcAft>
                <a:spcPts val="1200"/>
              </a:spcAft>
            </a:pPr>
            <a:r>
              <a:rPr lang="en-GB" dirty="0" smtClean="0">
                <a:latin typeface="Arial" panose="020B0604020202020204" pitchFamily="34" charset="0"/>
                <a:cs typeface="Arial" panose="020B0604020202020204" pitchFamily="34" charset="0"/>
              </a:rPr>
              <a:t>For some time now, information regarding </a:t>
            </a:r>
            <a:r>
              <a:rPr lang="en-GB" dirty="0">
                <a:latin typeface="Arial" panose="020B0604020202020204" pitchFamily="34" charset="0"/>
                <a:cs typeface="Arial" panose="020B0604020202020204" pitchFamily="34" charset="0"/>
              </a:rPr>
              <a:t>the care and treatment provided in hospitals </a:t>
            </a:r>
            <a:r>
              <a:rPr lang="en-GB" dirty="0" smtClean="0">
                <a:latin typeface="Arial" panose="020B0604020202020204" pitchFamily="34" charset="0"/>
                <a:cs typeface="Arial" panose="020B0604020202020204" pitchFamily="34" charset="0"/>
              </a:rPr>
              <a:t>has been collected nationally. </a:t>
            </a:r>
          </a:p>
          <a:p>
            <a:pPr>
              <a:spcAft>
                <a:spcPts val="1200"/>
              </a:spcAft>
            </a:pPr>
            <a:r>
              <a:rPr lang="en-GB" dirty="0">
                <a:latin typeface="Arial" panose="020B0604020202020204" pitchFamily="34" charset="0"/>
                <a:cs typeface="Arial" panose="020B0604020202020204" pitchFamily="34" charset="0"/>
              </a:rPr>
              <a:t>V</a:t>
            </a:r>
            <a:r>
              <a:rPr lang="en-GB" dirty="0" smtClean="0">
                <a:latin typeface="Arial" panose="020B0604020202020204" pitchFamily="34" charset="0"/>
                <a:cs typeface="Arial" panose="020B0604020202020204" pitchFamily="34" charset="0"/>
              </a:rPr>
              <a:t>ital </a:t>
            </a:r>
            <a:r>
              <a:rPr lang="en-GB" dirty="0">
                <a:latin typeface="Arial" panose="020B0604020202020204" pitchFamily="34" charset="0"/>
                <a:cs typeface="Arial" panose="020B0604020202020204" pitchFamily="34" charset="0"/>
              </a:rPr>
              <a:t>national health information </a:t>
            </a:r>
            <a:r>
              <a:rPr lang="en-GB" dirty="0" smtClean="0">
                <a:latin typeface="Arial" panose="020B0604020202020204" pitchFamily="34" charset="0"/>
                <a:cs typeface="Arial" panose="020B0604020202020204" pitchFamily="34" charset="0"/>
              </a:rPr>
              <a:t>concerning </a:t>
            </a:r>
            <a:r>
              <a:rPr lang="en-GB" dirty="0">
                <a:latin typeface="Arial" panose="020B0604020202020204" pitchFamily="34" charset="0"/>
                <a:cs typeface="Arial" panose="020B0604020202020204" pitchFamily="34" charset="0"/>
              </a:rPr>
              <a:t>the </a:t>
            </a:r>
            <a:r>
              <a:rPr lang="en-GB" dirty="0" smtClean="0">
                <a:latin typeface="Arial" panose="020B0604020202020204" pitchFamily="34" charset="0"/>
                <a:cs typeface="Arial" panose="020B0604020202020204" pitchFamily="34" charset="0"/>
              </a:rPr>
              <a:t>care provided </a:t>
            </a:r>
            <a:r>
              <a:rPr lang="en-GB" dirty="0">
                <a:latin typeface="Arial" panose="020B0604020202020204" pitchFamily="34" charset="0"/>
                <a:cs typeface="Arial" panose="020B0604020202020204" pitchFamily="34" charset="0"/>
              </a:rPr>
              <a:t>in GP practices </a:t>
            </a:r>
            <a:r>
              <a:rPr lang="en-GB" dirty="0" smtClean="0">
                <a:latin typeface="Arial" panose="020B0604020202020204" pitchFamily="34" charset="0"/>
                <a:cs typeface="Arial" panose="020B0604020202020204" pitchFamily="34" charset="0"/>
              </a:rPr>
              <a:t>and </a:t>
            </a:r>
            <a:r>
              <a:rPr lang="en-GB" dirty="0">
                <a:latin typeface="Arial" panose="020B0604020202020204" pitchFamily="34" charset="0"/>
                <a:cs typeface="Arial" panose="020B0604020202020204" pitchFamily="34" charset="0"/>
              </a:rPr>
              <a:t>places such as care homes and community services </a:t>
            </a:r>
            <a:r>
              <a:rPr lang="en-GB" dirty="0" smtClean="0">
                <a:latin typeface="Arial" panose="020B0604020202020204" pitchFamily="34" charset="0"/>
                <a:cs typeface="Arial" panose="020B0604020202020204" pitchFamily="34" charset="0"/>
              </a:rPr>
              <a:t>across the country is currently missing.</a:t>
            </a:r>
            <a:endParaRPr lang="en-GB" dirty="0">
              <a:latin typeface="Arial" panose="020B0604020202020204" pitchFamily="34" charset="0"/>
              <a:cs typeface="Arial" panose="020B0604020202020204" pitchFamily="34" charset="0"/>
            </a:endParaRPr>
          </a:p>
          <a:p>
            <a:pPr>
              <a:spcBef>
                <a:spcPts val="0"/>
              </a:spcBef>
              <a:spcAft>
                <a:spcPts val="1200"/>
              </a:spcAft>
            </a:pPr>
            <a:r>
              <a:rPr lang="en-GB" dirty="0">
                <a:latin typeface="Arial" panose="020B0604020202020204" pitchFamily="34" charset="0"/>
                <a:cs typeface="Arial" panose="020B0604020202020204" pitchFamily="34" charset="0"/>
              </a:rPr>
              <a:t>That’s why, to help improve </a:t>
            </a: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NHS, </a:t>
            </a:r>
            <a:r>
              <a:rPr lang="en-GB" dirty="0" smtClean="0">
                <a:latin typeface="Arial" panose="020B0604020202020204" pitchFamily="34" charset="0"/>
                <a:cs typeface="Arial" panose="020B0604020202020204" pitchFamily="34" charset="0"/>
              </a:rPr>
              <a:t>information </a:t>
            </a:r>
            <a:r>
              <a:rPr lang="en-GB" dirty="0">
                <a:latin typeface="Arial" panose="020B0604020202020204" pitchFamily="34" charset="0"/>
                <a:cs typeface="Arial" panose="020B0604020202020204" pitchFamily="34" charset="0"/>
              </a:rPr>
              <a:t>about the care provided in GP practices across the </a:t>
            </a:r>
            <a:r>
              <a:rPr lang="en-GB" dirty="0" smtClean="0">
                <a:latin typeface="Arial" panose="020B0604020202020204" pitchFamily="34" charset="0"/>
                <a:cs typeface="Arial" panose="020B0604020202020204" pitchFamily="34" charset="0"/>
              </a:rPr>
              <a:t>nation is </a:t>
            </a:r>
            <a:r>
              <a:rPr lang="en-GB" dirty="0">
                <a:latin typeface="Arial" panose="020B0604020202020204" pitchFamily="34" charset="0"/>
                <a:cs typeface="Arial" panose="020B0604020202020204" pitchFamily="34" charset="0"/>
              </a:rPr>
              <a:t>going to </a:t>
            </a:r>
            <a:r>
              <a:rPr lang="en-GB" dirty="0" smtClean="0">
                <a:latin typeface="Arial" panose="020B0604020202020204" pitchFamily="34" charset="0"/>
                <a:cs typeface="Arial" panose="020B0604020202020204" pitchFamily="34" charset="0"/>
              </a:rPr>
              <a:t>be collected for the care.data programme. </a:t>
            </a:r>
            <a:r>
              <a:rPr lang="en-GB" dirty="0">
                <a:latin typeface="Arial" panose="020B0604020202020204" pitchFamily="34" charset="0"/>
                <a:cs typeface="Arial" panose="020B0604020202020204" pitchFamily="34" charset="0"/>
              </a:rPr>
              <a:t>By connecting this with </a:t>
            </a:r>
            <a:r>
              <a:rPr lang="en-GB" dirty="0" smtClean="0">
                <a:latin typeface="Arial" panose="020B0604020202020204" pitchFamily="34" charset="0"/>
                <a:cs typeface="Arial" panose="020B0604020202020204" pitchFamily="34" charset="0"/>
              </a:rPr>
              <a:t>information </a:t>
            </a:r>
            <a:r>
              <a:rPr lang="en-GB" dirty="0">
                <a:latin typeface="Arial" panose="020B0604020202020204" pitchFamily="34" charset="0"/>
                <a:cs typeface="Arial" panose="020B0604020202020204" pitchFamily="34" charset="0"/>
              </a:rPr>
              <a:t>from hospitals and other care facilities</a:t>
            </a:r>
            <a:r>
              <a:rPr lang="en-GB" dirty="0" smtClean="0">
                <a:latin typeface="Arial" panose="020B0604020202020204" pitchFamily="34" charset="0"/>
                <a:cs typeface="Arial" panose="020B0604020202020204" pitchFamily="34" charset="0"/>
              </a:rPr>
              <a:t>, the NHS will see </a:t>
            </a:r>
            <a:r>
              <a:rPr lang="en-GB" dirty="0">
                <a:latin typeface="Arial" panose="020B0604020202020204" pitchFamily="34" charset="0"/>
                <a:cs typeface="Arial" panose="020B0604020202020204" pitchFamily="34" charset="0"/>
              </a:rPr>
              <a:t>what’s working really </a:t>
            </a:r>
            <a:r>
              <a:rPr lang="en-GB" dirty="0" smtClean="0">
                <a:latin typeface="Arial" panose="020B0604020202020204" pitchFamily="34" charset="0"/>
                <a:cs typeface="Arial" panose="020B0604020202020204" pitchFamily="34" charset="0"/>
              </a:rPr>
              <a:t>well </a:t>
            </a:r>
            <a:r>
              <a:rPr lang="en-GB" dirty="0">
                <a:latin typeface="Arial" panose="020B0604020202020204" pitchFamily="34" charset="0"/>
                <a:cs typeface="Arial" panose="020B0604020202020204" pitchFamily="34" charset="0"/>
              </a:rPr>
              <a:t>– and what </a:t>
            </a:r>
            <a:r>
              <a:rPr lang="en-GB" dirty="0" smtClean="0">
                <a:latin typeface="Arial" panose="020B0604020202020204" pitchFamily="34" charset="0"/>
                <a:cs typeface="Arial" panose="020B0604020202020204" pitchFamily="34" charset="0"/>
              </a:rPr>
              <a:t>needs to be improved.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3635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AD23918-A83A-4321-A410-6A6C31E193DA}" type="slidenum">
              <a:rPr lang="en-GB" smtClean="0"/>
              <a:t>7</a:t>
            </a:fld>
            <a:endParaRPr lang="en-GB" dirty="0"/>
          </a:p>
        </p:txBody>
      </p:sp>
      <p:sp>
        <p:nvSpPr>
          <p:cNvPr id="7" name="Title 2"/>
          <p:cNvSpPr>
            <a:spLocks noGrp="1"/>
          </p:cNvSpPr>
          <p:nvPr>
            <p:ph type="title"/>
          </p:nvPr>
        </p:nvSpPr>
        <p:spPr>
          <a:xfrm>
            <a:off x="395536" y="548680"/>
            <a:ext cx="8229600" cy="936104"/>
          </a:xfrm>
        </p:spPr>
        <p:txBody>
          <a:bodyPr>
            <a:normAutofit/>
          </a:bodyPr>
          <a:lstStyle/>
          <a:p>
            <a:r>
              <a:rPr lang="en-GB" dirty="0" smtClean="0"/>
              <a:t>What is care.data?</a:t>
            </a:r>
            <a:endParaRPr lang="en-GB" dirty="0"/>
          </a:p>
        </p:txBody>
      </p:sp>
      <p:sp>
        <p:nvSpPr>
          <p:cNvPr id="2" name="TextBox 1"/>
          <p:cNvSpPr txBox="1"/>
          <p:nvPr/>
        </p:nvSpPr>
        <p:spPr>
          <a:xfrm>
            <a:off x="467544" y="1628800"/>
            <a:ext cx="8064896" cy="397031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Care.data is a programme of work which will bring together health and social care information from a variety of healthcare settings such as GP practices, hospitals and care homes.  </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As </a:t>
            </a:r>
            <a:r>
              <a:rPr lang="en-GB" dirty="0">
                <a:latin typeface="Arial" panose="020B0604020202020204" pitchFamily="34" charset="0"/>
                <a:cs typeface="Arial" panose="020B0604020202020204" pitchFamily="34" charset="0"/>
              </a:rPr>
              <a:t>a result, the NHS will be able to start joining the dots to see what is happening to patients as they travel through the healthcare system. The NHS in England will then be able to establish what is working really well and what could be done better</a:t>
            </a:r>
            <a:r>
              <a:rPr lang="en-GB" dirty="0" smtClean="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Health </a:t>
            </a:r>
            <a:r>
              <a:rPr lang="en-GB" dirty="0">
                <a:latin typeface="Arial" panose="020B0604020202020204" pitchFamily="34" charset="0"/>
                <a:cs typeface="Arial" panose="020B0604020202020204" pitchFamily="34" charset="0"/>
              </a:rPr>
              <a:t>and social care information will be made available, subject to a strict approval process, to</a:t>
            </a:r>
            <a:r>
              <a:rPr lang="en-GB" dirty="0" smtClean="0">
                <a:latin typeface="Arial" panose="020B0604020202020204" pitchFamily="34" charset="0"/>
                <a:cs typeface="Arial" panose="020B0604020202020204" pitchFamily="34" charset="0"/>
              </a:rPr>
              <a:t>: those </a:t>
            </a:r>
            <a:r>
              <a:rPr lang="en-GB" dirty="0">
                <a:latin typeface="Arial" panose="020B0604020202020204" pitchFamily="34" charset="0"/>
                <a:cs typeface="Arial" panose="020B0604020202020204" pitchFamily="34" charset="0"/>
              </a:rPr>
              <a:t>who plan NHS </a:t>
            </a:r>
            <a:r>
              <a:rPr lang="en-GB" dirty="0" smtClean="0">
                <a:latin typeface="Arial" panose="020B0604020202020204" pitchFamily="34" charset="0"/>
                <a:cs typeface="Arial" panose="020B0604020202020204" pitchFamily="34" charset="0"/>
              </a:rPr>
              <a:t>services; researchers; clinicians; medical charities and businesses </a:t>
            </a:r>
            <a:r>
              <a:rPr lang="en-GB" dirty="0">
                <a:latin typeface="Arial" panose="020B0604020202020204" pitchFamily="34" charset="0"/>
                <a:cs typeface="Arial" panose="020B0604020202020204" pitchFamily="34" charset="0"/>
              </a:rPr>
              <a:t>that support the NHS to make services better.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0707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AD23918-A83A-4321-A410-6A6C31E193DA}" type="slidenum">
              <a:rPr lang="en-GB" smtClean="0"/>
              <a:t>8</a:t>
            </a:fld>
            <a:endParaRPr lang="en-GB" dirty="0"/>
          </a:p>
        </p:txBody>
      </p:sp>
      <p:pic>
        <p:nvPicPr>
          <p:cNvPr id="6" name="Picture 2" descr="\\ims.gov.uk\data\Users\GBEXPVD\EXPHOME31\MPassmore\Data\Desktop\New folder\hellblazer-connections.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29"/>
          <a:stretch/>
        </p:blipFill>
        <p:spPr bwMode="auto">
          <a:xfrm>
            <a:off x="6912260" y="4365104"/>
            <a:ext cx="2124236" cy="1725261"/>
          </a:xfrm>
          <a:prstGeom prst="rect">
            <a:avLst/>
          </a:prstGeom>
          <a:noFill/>
          <a:extLst>
            <a:ext uri="{909E8E84-426E-40DD-AFC4-6F175D3DCCD1}">
              <a14:hiddenFill xmlns:a14="http://schemas.microsoft.com/office/drawing/2010/main">
                <a:solidFill>
                  <a:srgbClr val="FFFFFF"/>
                </a:solidFill>
              </a14:hiddenFill>
            </a:ext>
          </a:extLst>
        </p:spPr>
      </p:pic>
      <p:sp>
        <p:nvSpPr>
          <p:cNvPr id="7" name="Title 2"/>
          <p:cNvSpPr>
            <a:spLocks noGrp="1"/>
          </p:cNvSpPr>
          <p:nvPr>
            <p:ph type="title"/>
          </p:nvPr>
        </p:nvSpPr>
        <p:spPr>
          <a:xfrm>
            <a:off x="395536" y="548680"/>
            <a:ext cx="8229600" cy="936104"/>
          </a:xfrm>
        </p:spPr>
        <p:txBody>
          <a:bodyPr>
            <a:normAutofit/>
          </a:bodyPr>
          <a:lstStyle/>
          <a:p>
            <a:r>
              <a:rPr lang="en-GB" dirty="0" smtClean="0"/>
              <a:t>What is care.data?</a:t>
            </a:r>
            <a:endParaRPr lang="en-GB" dirty="0"/>
          </a:p>
        </p:txBody>
      </p:sp>
      <p:sp>
        <p:nvSpPr>
          <p:cNvPr id="2" name="TextBox 1"/>
          <p:cNvSpPr txBox="1"/>
          <p:nvPr/>
        </p:nvSpPr>
        <p:spPr>
          <a:xfrm>
            <a:off x="467544" y="1628800"/>
            <a:ext cx="8064896" cy="2308324"/>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This </a:t>
            </a:r>
            <a:r>
              <a:rPr lang="en-GB" dirty="0">
                <a:latin typeface="Arial" panose="020B0604020202020204" pitchFamily="34" charset="0"/>
                <a:cs typeface="Arial" panose="020B0604020202020204" pitchFamily="34" charset="0"/>
              </a:rPr>
              <a:t>information can only be used for the purpose of supporting health and care.  Information collected through the care.data programme will be held safely and securely by the Health and Social Care Information Centre which will take every appropriate step to protect patient confidentiality.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first phase of care.data is for the Health and Social Care Information Centre to collect information about the care provided in GP practices across England and connect this with information already collected from hospitals. </a:t>
            </a:r>
          </a:p>
        </p:txBody>
      </p:sp>
    </p:spTree>
    <p:extLst>
      <p:ext uri="{BB962C8B-B14F-4D97-AF65-F5344CB8AC3E}">
        <p14:creationId xmlns:p14="http://schemas.microsoft.com/office/powerpoint/2010/main" val="1512093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AD23918-A83A-4321-A410-6A6C31E193DA}" type="slidenum">
              <a:rPr lang="en-GB" smtClean="0"/>
              <a:t>9</a:t>
            </a:fld>
            <a:endParaRPr lang="en-GB" dirty="0"/>
          </a:p>
        </p:txBody>
      </p:sp>
      <p:sp>
        <p:nvSpPr>
          <p:cNvPr id="5" name="TextBox 4"/>
          <p:cNvSpPr txBox="1"/>
          <p:nvPr/>
        </p:nvSpPr>
        <p:spPr>
          <a:xfrm>
            <a:off x="558673" y="2043654"/>
            <a:ext cx="7632848" cy="3046988"/>
          </a:xfrm>
          <a:prstGeom prst="rect">
            <a:avLst/>
          </a:prstGeom>
          <a:noFill/>
        </p:spPr>
        <p:txBody>
          <a:bodyPr wrap="square" rtlCol="0">
            <a:spAutoFit/>
          </a:bodyPr>
          <a:lstStyle/>
          <a:p>
            <a:pPr marL="17100" indent="0">
              <a:spcBef>
                <a:spcPts val="0"/>
              </a:spcBef>
              <a:spcAft>
                <a:spcPts val="1200"/>
              </a:spcAft>
              <a:buNone/>
            </a:pPr>
            <a:r>
              <a:rPr lang="en-GB" dirty="0">
                <a:latin typeface="Arial" panose="020B0604020202020204" pitchFamily="34" charset="0"/>
                <a:cs typeface="Arial" panose="020B0604020202020204" pitchFamily="34" charset="0"/>
              </a:rPr>
              <a:t>For the information to be </a:t>
            </a:r>
            <a:r>
              <a:rPr lang="en-GB" dirty="0" smtClean="0">
                <a:latin typeface="Arial" panose="020B0604020202020204" pitchFamily="34" charset="0"/>
                <a:cs typeface="Arial" panose="020B0604020202020204" pitchFamily="34" charset="0"/>
              </a:rPr>
              <a:t>useful, </a:t>
            </a:r>
            <a:r>
              <a:rPr lang="en-GB" dirty="0">
                <a:latin typeface="Arial" panose="020B0604020202020204" pitchFamily="34" charset="0"/>
                <a:cs typeface="Arial" panose="020B0604020202020204" pitchFamily="34" charset="0"/>
              </a:rPr>
              <a:t>the NHS will need details from your GP, such as your date of birth, NHS number, and postcode.</a:t>
            </a:r>
          </a:p>
          <a:p>
            <a:pPr marL="17100" indent="0">
              <a:spcBef>
                <a:spcPts val="0"/>
              </a:spcBef>
              <a:spcAft>
                <a:spcPts val="1200"/>
              </a:spcAft>
              <a:buNone/>
            </a:pPr>
            <a:r>
              <a:rPr lang="en-GB" dirty="0">
                <a:latin typeface="Arial" panose="020B0604020202020204" pitchFamily="34" charset="0"/>
                <a:cs typeface="Arial" panose="020B0604020202020204" pitchFamily="34" charset="0"/>
              </a:rPr>
              <a:t>It will also gather information about your health, such as diagnoses of illnesses, referrals and prescriptions, but no free text will be collected.</a:t>
            </a:r>
          </a:p>
          <a:p>
            <a:pPr marL="17100" indent="0">
              <a:spcBef>
                <a:spcPts val="0"/>
              </a:spcBef>
              <a:spcAft>
                <a:spcPts val="1200"/>
              </a:spcAft>
              <a:buNone/>
            </a:pPr>
            <a:r>
              <a:rPr lang="en-GB" dirty="0">
                <a:latin typeface="Arial" panose="020B0604020202020204" pitchFamily="34" charset="0"/>
                <a:cs typeface="Arial" panose="020B0604020202020204" pitchFamily="34" charset="0"/>
              </a:rPr>
              <a:t>This data is linked to hospital data using a combination of the NHS number, date of birth, postcode and gender.</a:t>
            </a:r>
          </a:p>
          <a:p>
            <a:pPr marL="17100" indent="0">
              <a:spcBef>
                <a:spcPts val="0"/>
              </a:spcBef>
              <a:spcAft>
                <a:spcPts val="1200"/>
              </a:spcAft>
              <a:buNone/>
            </a:pPr>
            <a:r>
              <a:rPr lang="en-GB" dirty="0" smtClean="0">
                <a:latin typeface="Arial" panose="020B0604020202020204" pitchFamily="34" charset="0"/>
                <a:cs typeface="Arial" panose="020B0604020202020204" pitchFamily="34" charset="0"/>
              </a:rPr>
              <a:t>Once a patient’s record has been matched, the information that could identify a patient is removed and a pseudonym is allocated to a record instead.</a:t>
            </a:r>
            <a:endParaRPr lang="en-GB" dirty="0">
              <a:latin typeface="Arial" panose="020B0604020202020204" pitchFamily="34" charset="0"/>
              <a:cs typeface="Arial" panose="020B0604020202020204" pitchFamily="34" charset="0"/>
            </a:endParaRPr>
          </a:p>
        </p:txBody>
      </p:sp>
      <p:sp>
        <p:nvSpPr>
          <p:cNvPr id="9" name="Content Placeholder 1"/>
          <p:cNvSpPr>
            <a:spLocks noGrp="1"/>
          </p:cNvSpPr>
          <p:nvPr>
            <p:ph idx="1"/>
          </p:nvPr>
        </p:nvSpPr>
        <p:spPr>
          <a:xfrm>
            <a:off x="467544" y="977427"/>
            <a:ext cx="8208912" cy="936104"/>
          </a:xfrm>
        </p:spPr>
        <p:txBody>
          <a:bodyPr>
            <a:normAutofit fontScale="25000" lnSpcReduction="20000"/>
          </a:bodyPr>
          <a:lstStyle/>
          <a:p>
            <a:pPr marL="0" indent="0">
              <a:buNone/>
            </a:pPr>
            <a:r>
              <a:rPr lang="en-GB" sz="14400" b="1" dirty="0" smtClean="0">
                <a:solidFill>
                  <a:srgbClr val="0070C0"/>
                </a:solidFill>
              </a:rPr>
              <a:t>What information will be collected</a:t>
            </a:r>
            <a:r>
              <a:rPr lang="en-GB" sz="14400" b="1" dirty="0" smtClean="0">
                <a:solidFill>
                  <a:srgbClr val="FF0000"/>
                </a:solidFill>
              </a:rPr>
              <a:t> </a:t>
            </a:r>
            <a:r>
              <a:rPr lang="en-GB" sz="14400" b="1" dirty="0">
                <a:solidFill>
                  <a:srgbClr val="0070C0"/>
                </a:solidFill>
              </a:rPr>
              <a:t>for the care.data programme</a:t>
            </a:r>
          </a:p>
          <a:p>
            <a:pPr marL="0" indent="0">
              <a:buNone/>
            </a:pPr>
            <a:endParaRPr lang="en-GB" sz="5600" dirty="0" smtClean="0"/>
          </a:p>
          <a:p>
            <a:pPr marL="0" lvl="0" indent="0">
              <a:buNone/>
            </a:pPr>
            <a:r>
              <a:rPr lang="en-GB" sz="5600" dirty="0" smtClean="0"/>
              <a:t>. </a:t>
            </a:r>
            <a:endParaRPr lang="en-GB" sz="5600" dirty="0"/>
          </a:p>
          <a:p>
            <a:pPr marL="0" indent="0">
              <a:buNone/>
            </a:pPr>
            <a:endParaRPr lang="en-GB" sz="5600" dirty="0"/>
          </a:p>
          <a:p>
            <a:pPr marL="0" indent="0">
              <a:buNone/>
            </a:pPr>
            <a:r>
              <a:rPr lang="en-GB" sz="5600" dirty="0"/>
              <a:t> </a:t>
            </a:r>
          </a:p>
          <a:p>
            <a:pPr marL="0" indent="0">
              <a:buNone/>
            </a:pPr>
            <a:endParaRPr lang="en-GB" sz="5600" dirty="0"/>
          </a:p>
        </p:txBody>
      </p:sp>
    </p:spTree>
    <p:extLst>
      <p:ext uri="{BB962C8B-B14F-4D97-AF65-F5344CB8AC3E}">
        <p14:creationId xmlns:p14="http://schemas.microsoft.com/office/powerpoint/2010/main" val="2706191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NHS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B21D9C89549504EB04FA60AD8238E19" ma:contentTypeVersion="0" ma:contentTypeDescription="Create a new document." ma:contentTypeScope="" ma:versionID="c59c89b423ee2e01c8303ace9fbf92b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0E9FC8E-B53F-4611-B270-293AB685C805}">
  <ds:schemaRefs>
    <ds:schemaRef ds:uri="http://schemas.microsoft.com/sharepoint/v3/contenttype/forms"/>
  </ds:schemaRefs>
</ds:datastoreItem>
</file>

<file path=customXml/itemProps2.xml><?xml version="1.0" encoding="utf-8"?>
<ds:datastoreItem xmlns:ds="http://schemas.openxmlformats.org/officeDocument/2006/customXml" ds:itemID="{85B379FC-C3D0-4CEE-A5CA-57626E7F4BA2}">
  <ds:schemaRefs>
    <ds:schemaRef ds:uri="http://purl.org/dc/elements/1.1/"/>
    <ds:schemaRef ds:uri="http://www.w3.org/XML/1998/namespace"/>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337601C-235E-4D6D-9851-2374EF02CA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4652</TotalTime>
  <Words>1836</Words>
  <Application>Microsoft Office PowerPoint</Application>
  <PresentationFormat>On-screen Show (4:3)</PresentationFormat>
  <Paragraphs>203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NHS Theme</vt:lpstr>
      <vt:lpstr>CONNECTING INFORMATION FOR THE HEALTH OF THE NATION   V1.0 23 July 2015</vt:lpstr>
      <vt:lpstr>Contents </vt:lpstr>
      <vt:lpstr>PowerPoint Presentation</vt:lpstr>
      <vt:lpstr>PowerPoint Presentation</vt:lpstr>
      <vt:lpstr>PowerPoint Presentation</vt:lpstr>
      <vt:lpstr>PowerPoint Presentation</vt:lpstr>
      <vt:lpstr>What is care.data?</vt:lpstr>
      <vt:lpstr>What is care.data?</vt:lpstr>
      <vt:lpstr>PowerPoint Presentation</vt:lpstr>
      <vt:lpstr>PowerPoint Presentation</vt:lpstr>
      <vt:lpstr>PowerPoint Presentation</vt:lpstr>
      <vt:lpstr>    Who can use information collected for care.data?</vt:lpstr>
      <vt:lpstr>PowerPoint Presentation</vt:lpstr>
      <vt:lpstr>PowerPoint Presentation</vt:lpstr>
      <vt:lpstr>PowerPoint Presentation</vt:lpstr>
      <vt:lpstr>More information on data sharing and care.data</vt:lpstr>
    </vt:vector>
  </TitlesOfParts>
  <Company>Lowe And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Masri, Nizar (LDN-OPN)</dc:creator>
  <cp:lastModifiedBy>Heyes Layla</cp:lastModifiedBy>
  <cp:revision>300</cp:revision>
  <cp:lastPrinted>2015-07-16T17:11:01Z</cp:lastPrinted>
  <dcterms:created xsi:type="dcterms:W3CDTF">2014-09-29T13:49:44Z</dcterms:created>
  <dcterms:modified xsi:type="dcterms:W3CDTF">2015-07-23T11:36:57Z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0x010100FB21D9C89549504EB04FA60AD8238E19</vt:lpwstr>
  </property>
</Properties>
</file>