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</p:sldMasterIdLst>
  <p:notesMasterIdLst>
    <p:notesMasterId r:id="rId24"/>
  </p:notesMasterIdLst>
  <p:sldIdLst>
    <p:sldId id="258" r:id="rId4"/>
    <p:sldId id="259" r:id="rId5"/>
    <p:sldId id="260" r:id="rId6"/>
    <p:sldId id="271" r:id="rId7"/>
    <p:sldId id="261" r:id="rId8"/>
    <p:sldId id="279" r:id="rId9"/>
    <p:sldId id="262" r:id="rId10"/>
    <p:sldId id="264" r:id="rId11"/>
    <p:sldId id="265" r:id="rId12"/>
    <p:sldId id="267" r:id="rId13"/>
    <p:sldId id="269" r:id="rId14"/>
    <p:sldId id="268" r:id="rId15"/>
    <p:sldId id="266" r:id="rId16"/>
    <p:sldId id="276" r:id="rId17"/>
    <p:sldId id="277" r:id="rId18"/>
    <p:sldId id="278" r:id="rId19"/>
    <p:sldId id="273" r:id="rId20"/>
    <p:sldId id="275" r:id="rId21"/>
    <p:sldId id="280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Wilson" initials="AW" lastIdx="36" clrIdx="0"/>
  <p:cmAuthor id="1" name="McCann, Emily" initials="E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E92CF-0E1F-4E49-B712-41E89957429C}" type="datetimeFigureOut">
              <a:rPr lang="en-GB" smtClean="0"/>
              <a:t>20/02/2017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731A-524C-44F4-A1CD-E2EE14339C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33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2" y="3407829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974551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247095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9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48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4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13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1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6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8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69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6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title="arrow icon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8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title="arrow icon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9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45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2812808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1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9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0"/>
            <a:ext cx="3535738" cy="216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72C6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6" name="Picture 5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92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9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4" y="1311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4" y="3641305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4632828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99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2" y="4002337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3" y="4993860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09" y="1268928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38" y="3429662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39" y="4357065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62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2" y="3407829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974551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247095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93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47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9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45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2812808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16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56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3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05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23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7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title="arrow icon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6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45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2812808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30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9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0"/>
            <a:ext cx="3535738" cy="216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72C6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6" name="Picture 5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179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4" y="1311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4" y="3641305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4632828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62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2" y="4002337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3" y="4993860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4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09" y="1268928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38" y="3429662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39" y="4357065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11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2" y="3407829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974551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247095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81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27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38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46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7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0"/>
            <a:ext cx="3535738" cy="216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72C6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6" name="Picture 5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901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4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1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4" y="1311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4" y="3641305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4632828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9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2" y="4002337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3" y="4993860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1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09" y="1268928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38" y="3429662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39" y="4357065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1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61E112CC-F5C7-5E43-8EAA-F554FEB5E453}" type="slidenum">
              <a:rPr lang="en-US" smtClean="0">
                <a:solidFill>
                  <a:srgbClr val="0072C6"/>
                </a:solidFill>
              </a:rPr>
              <a:pPr defTabSz="457200"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6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61E112CC-F5C7-5E43-8EAA-F554FEB5E453}" type="slidenum">
              <a:rPr lang="en-US" smtClean="0">
                <a:solidFill>
                  <a:srgbClr val="0072C6"/>
                </a:solidFill>
              </a:rPr>
              <a:pPr defTabSz="457200"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0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61E112CC-F5C7-5E43-8EAA-F554FEB5E453}" type="slidenum">
              <a:rPr lang="en-US" smtClean="0">
                <a:solidFill>
                  <a:srgbClr val="0072C6"/>
                </a:solidFill>
              </a:rPr>
              <a:pPr defTabSz="457200"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9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ngland.caremaker-application@nhs.net" TargetMode="Externa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ngland.caremakers@nhs.net" TargetMode="External"/><Relationship Id="rId2" Type="http://schemas.openxmlformats.org/officeDocument/2006/relationships/hyperlink" Target="https://www.england.nhs.uk/leadingchange/leading-change-adding-value/care-makers/" TargetMode="Externa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ngland.caremakers@nhs.net" TargetMode="Externa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leadingchange/" TargetMode="Externa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ngland.caremakerapplication@nhs.net" TargetMode="External"/><Relationship Id="rId2" Type="http://schemas.openxmlformats.org/officeDocument/2006/relationships/hyperlink" Target="mailto:england.caremakers@nhs.net" TargetMode="Externa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901469"/>
            <a:ext cx="8286174" cy="2674133"/>
          </a:xfrm>
        </p:spPr>
        <p:txBody>
          <a:bodyPr/>
          <a:lstStyle/>
          <a:p>
            <a:pPr algn="ctr"/>
            <a:r>
              <a:rPr lang="en-GB" sz="7200" dirty="0" smtClean="0"/>
              <a:t>The CareMaker</a:t>
            </a:r>
            <a:br>
              <a:rPr lang="en-GB" sz="7200" dirty="0" smtClean="0"/>
            </a:br>
            <a:r>
              <a:rPr lang="en-GB" sz="7200" dirty="0" smtClean="0"/>
              <a:t>programme</a:t>
            </a:r>
            <a:endParaRPr lang="en-GB" sz="7200" dirty="0"/>
          </a:p>
        </p:txBody>
      </p:sp>
      <p:pic>
        <p:nvPicPr>
          <p:cNvPr id="2051" name="Picture 3" descr="6C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5602"/>
            <a:ext cx="2592288" cy="24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56815" cy="667725"/>
          </a:xfrm>
        </p:spPr>
        <p:txBody>
          <a:bodyPr/>
          <a:lstStyle/>
          <a:p>
            <a:r>
              <a:rPr lang="en-GB" dirty="0" smtClean="0"/>
              <a:t>Recruitment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896544"/>
          </a:xfrm>
        </p:spPr>
        <p:txBody>
          <a:bodyPr>
            <a:normAutofit/>
          </a:bodyPr>
          <a:lstStyle/>
          <a:p>
            <a:r>
              <a:rPr lang="en-GB" sz="2200" dirty="0" smtClean="0"/>
              <a:t>CareMaker recruitment is open.</a:t>
            </a:r>
          </a:p>
          <a:p>
            <a:r>
              <a:rPr lang="en-GB" sz="2200" dirty="0" smtClean="0"/>
              <a:t>The process for recruitment is:</a:t>
            </a:r>
          </a:p>
          <a:p>
            <a:pPr lvl="1"/>
            <a:r>
              <a:rPr lang="en-GB" sz="2200" dirty="0" smtClean="0"/>
              <a:t>Applicant to complete an application form.</a:t>
            </a:r>
          </a:p>
          <a:p>
            <a:pPr lvl="1"/>
            <a:r>
              <a:rPr lang="en-GB" sz="2200" dirty="0" smtClean="0"/>
              <a:t>Applicant’s manager/tutor to complete a reference form.</a:t>
            </a:r>
          </a:p>
          <a:p>
            <a:pPr lvl="1"/>
            <a:r>
              <a:rPr lang="en-GB" sz="2200" dirty="0" smtClean="0"/>
              <a:t>Both forms submitted to the CareMaker central team for processing: </a:t>
            </a:r>
            <a:r>
              <a:rPr lang="en-GB" sz="2200" dirty="0" smtClean="0">
                <a:hlinkClick r:id="rId2"/>
              </a:rPr>
              <a:t>england.caremaker-application@nhs.net</a:t>
            </a:r>
            <a:r>
              <a:rPr lang="en-GB" sz="2200" dirty="0" smtClean="0"/>
              <a:t> </a:t>
            </a:r>
          </a:p>
          <a:p>
            <a:pPr lvl="1"/>
            <a:r>
              <a:rPr lang="en-GB" sz="2200" dirty="0" smtClean="0"/>
              <a:t>Relevant regional nurse lead contacted for review. </a:t>
            </a:r>
          </a:p>
          <a:p>
            <a:pPr lvl="1"/>
            <a:r>
              <a:rPr lang="en-GB" sz="2200" dirty="0" smtClean="0"/>
              <a:t>Outcome sent to CareMaker central team.</a:t>
            </a:r>
          </a:p>
          <a:p>
            <a:pPr lvl="1"/>
            <a:r>
              <a:rPr lang="en-GB" sz="2200" dirty="0" smtClean="0"/>
              <a:t>Applicant informed on whether application has been a success by the end of the following month.</a:t>
            </a:r>
          </a:p>
          <a:p>
            <a:r>
              <a:rPr lang="en-GB" sz="2200" dirty="0" smtClean="0"/>
              <a:t>Application forms are available on the CareMaker hub.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215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56815" cy="667725"/>
          </a:xfrm>
        </p:spPr>
        <p:txBody>
          <a:bodyPr/>
          <a:lstStyle/>
          <a:p>
            <a:r>
              <a:rPr lang="en-GB" dirty="0" smtClean="0"/>
              <a:t>The CareMaker webpages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84969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https://www.england.nhs.uk/leadingchange/leading-change-adding-value/care-makers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sz="2200" dirty="0" smtClean="0"/>
              <a:t>The CareMaker webpages contain information on the following: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Regional coordinators and regional nurse leads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Events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CareMakers as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Photos</a:t>
            </a:r>
          </a:p>
          <a:p>
            <a:endParaRPr lang="en-GB" sz="2200" dirty="0"/>
          </a:p>
          <a:p>
            <a:r>
              <a:rPr lang="en-GB" sz="2200" dirty="0" smtClean="0"/>
              <a:t>CareMakers are encouraged to get involved with the webpages by submitting ‘CareMakers as leaders’ pieces and photos. Contact </a:t>
            </a:r>
            <a:r>
              <a:rPr lang="en-GB" sz="2200" dirty="0" smtClean="0">
                <a:hlinkClick r:id="rId3"/>
              </a:rPr>
              <a:t>england.caremakers@nhs.net</a:t>
            </a:r>
            <a:r>
              <a:rPr lang="en-GB" sz="2200" dirty="0" smtClean="0"/>
              <a:t>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705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32848" cy="10081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Regional coordinators and </a:t>
            </a:r>
            <a:br>
              <a:rPr lang="en-GB" dirty="0" smtClean="0"/>
            </a:br>
            <a:r>
              <a:rPr lang="en-GB" dirty="0" smtClean="0"/>
              <a:t>Regional nurse leads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There are four regional nurse leads; North, Midlands and East, London and South</a:t>
            </a:r>
            <a:r>
              <a:rPr lang="en-GB" dirty="0" smtClean="0"/>
              <a:t>. They are responsible for:</a:t>
            </a:r>
          </a:p>
          <a:p>
            <a:pPr lvl="1"/>
            <a:r>
              <a:rPr lang="en-GB" dirty="0" smtClean="0"/>
              <a:t>reviewing </a:t>
            </a:r>
            <a:r>
              <a:rPr lang="en-GB" dirty="0"/>
              <a:t>and approving </a:t>
            </a:r>
            <a:r>
              <a:rPr lang="en-GB" dirty="0" smtClean="0"/>
              <a:t>CareMaker applications</a:t>
            </a:r>
            <a:r>
              <a:rPr lang="en-GB" dirty="0"/>
              <a:t>, </a:t>
            </a:r>
            <a:r>
              <a:rPr lang="en-GB" dirty="0" smtClean="0"/>
              <a:t>providing </a:t>
            </a:r>
            <a:r>
              <a:rPr lang="en-GB" dirty="0"/>
              <a:t>the clinical perspective to this </a:t>
            </a:r>
            <a:r>
              <a:rPr lang="en-GB" dirty="0" smtClean="0"/>
              <a:t>process; </a:t>
            </a:r>
          </a:p>
          <a:p>
            <a:pPr lvl="1"/>
            <a:r>
              <a:rPr lang="en-GB" dirty="0" smtClean="0"/>
              <a:t>promoting </a:t>
            </a:r>
            <a:r>
              <a:rPr lang="en-GB" dirty="0"/>
              <a:t>the </a:t>
            </a:r>
            <a:r>
              <a:rPr lang="en-GB" dirty="0" smtClean="0"/>
              <a:t>CareMaker programme </a:t>
            </a:r>
            <a:r>
              <a:rPr lang="en-GB" dirty="0"/>
              <a:t>regionally</a:t>
            </a:r>
            <a:r>
              <a:rPr lang="en-GB" dirty="0" smtClean="0"/>
              <a:t>.</a:t>
            </a:r>
          </a:p>
          <a:p>
            <a:pPr marL="457200" lvl="1" indent="0">
              <a:buNone/>
            </a:pPr>
            <a:endParaRPr lang="en-GB" sz="1900" dirty="0" smtClean="0"/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smtClean="0"/>
              <a:t>CareMaker regional coordinator:</a:t>
            </a:r>
          </a:p>
          <a:p>
            <a:pPr lvl="1"/>
            <a:r>
              <a:rPr lang="en-GB" dirty="0" smtClean="0"/>
              <a:t>supports </a:t>
            </a:r>
            <a:r>
              <a:rPr lang="en-GB" dirty="0"/>
              <a:t>the delivery of the </a:t>
            </a:r>
            <a:r>
              <a:rPr lang="en-GB" dirty="0" smtClean="0"/>
              <a:t>CareMaker programme </a:t>
            </a:r>
            <a:r>
              <a:rPr lang="en-GB" dirty="0"/>
              <a:t>within their </a:t>
            </a:r>
            <a:r>
              <a:rPr lang="en-GB" dirty="0" smtClean="0"/>
              <a:t>region</a:t>
            </a:r>
            <a:r>
              <a:rPr lang="en-GB" dirty="0"/>
              <a:t>,</a:t>
            </a:r>
            <a:r>
              <a:rPr lang="en-GB" dirty="0" smtClean="0"/>
              <a:t> acting </a:t>
            </a:r>
            <a:r>
              <a:rPr lang="en-GB" dirty="0"/>
              <a:t>as a link between the central NHS England </a:t>
            </a:r>
            <a:r>
              <a:rPr lang="en-GB" dirty="0" smtClean="0"/>
              <a:t>CareMaker team </a:t>
            </a:r>
            <a:r>
              <a:rPr lang="en-GB" dirty="0"/>
              <a:t>and the regional nurse </a:t>
            </a:r>
            <a:r>
              <a:rPr lang="en-GB" dirty="0" smtClean="0"/>
              <a:t>leads;</a:t>
            </a:r>
          </a:p>
          <a:p>
            <a:pPr lvl="1"/>
            <a:r>
              <a:rPr lang="en-GB" dirty="0" smtClean="0"/>
              <a:t>acts </a:t>
            </a:r>
            <a:r>
              <a:rPr lang="en-GB" dirty="0"/>
              <a:t>as a champion for </a:t>
            </a:r>
            <a:r>
              <a:rPr lang="en-GB" dirty="0" smtClean="0"/>
              <a:t>CareMakers </a:t>
            </a:r>
            <a:r>
              <a:rPr lang="en-GB" dirty="0"/>
              <a:t>in local settings. </a:t>
            </a:r>
            <a:endParaRPr lang="en-GB" dirty="0" smtClean="0"/>
          </a:p>
          <a:p>
            <a:pPr marL="457200" lvl="1" indent="0">
              <a:buNone/>
            </a:pPr>
            <a:endParaRPr lang="en-GB" sz="1900" dirty="0" smtClean="0"/>
          </a:p>
          <a:p>
            <a:pPr marL="0" indent="0">
              <a:buNone/>
            </a:pPr>
            <a:r>
              <a:rPr lang="en-GB" dirty="0"/>
              <a:t>Regional coordinators are available </a:t>
            </a:r>
            <a:r>
              <a:rPr lang="en-GB" dirty="0" smtClean="0"/>
              <a:t>to: </a:t>
            </a:r>
          </a:p>
          <a:p>
            <a:pPr lvl="1"/>
            <a:r>
              <a:rPr lang="en-GB" dirty="0" smtClean="0"/>
              <a:t>answer </a:t>
            </a:r>
            <a:r>
              <a:rPr lang="en-GB" dirty="0"/>
              <a:t>any questions you might </a:t>
            </a:r>
            <a:r>
              <a:rPr lang="en-GB" dirty="0" smtClean="0"/>
              <a:t>have;</a:t>
            </a:r>
          </a:p>
          <a:p>
            <a:pPr lvl="1"/>
            <a:r>
              <a:rPr lang="en-GB" dirty="0" smtClean="0"/>
              <a:t>share </a:t>
            </a:r>
            <a:r>
              <a:rPr lang="en-GB" dirty="0"/>
              <a:t>their experiences and ideas; </a:t>
            </a:r>
            <a:endParaRPr lang="en-GB" dirty="0" smtClean="0"/>
          </a:p>
          <a:p>
            <a:pPr lvl="1"/>
            <a:r>
              <a:rPr lang="en-GB" dirty="0" smtClean="0"/>
              <a:t>encourage </a:t>
            </a:r>
            <a:r>
              <a:rPr lang="en-GB" dirty="0"/>
              <a:t>attendance at regional and national </a:t>
            </a:r>
            <a:r>
              <a:rPr lang="en-GB" dirty="0" smtClean="0"/>
              <a:t>events;</a:t>
            </a:r>
          </a:p>
          <a:p>
            <a:pPr lvl="1"/>
            <a:r>
              <a:rPr lang="en-GB" dirty="0" smtClean="0"/>
              <a:t>support CareMaker recruitment </a:t>
            </a:r>
            <a:r>
              <a:rPr lang="en-GB" dirty="0"/>
              <a:t>in their region. </a:t>
            </a:r>
          </a:p>
        </p:txBody>
      </p:sp>
    </p:spTree>
    <p:extLst>
      <p:ext uri="{BB962C8B-B14F-4D97-AF65-F5344CB8AC3E}">
        <p14:creationId xmlns:p14="http://schemas.microsoft.com/office/powerpoint/2010/main" val="16359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43191" cy="806880"/>
          </a:xfrm>
        </p:spPr>
        <p:txBody>
          <a:bodyPr>
            <a:normAutofit/>
          </a:bodyPr>
          <a:lstStyle/>
          <a:p>
            <a:r>
              <a:rPr lang="en-GB" dirty="0" smtClean="0"/>
              <a:t>The CCG placement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184576"/>
          </a:xfrm>
        </p:spPr>
        <p:txBody>
          <a:bodyPr>
            <a:normAutofit/>
          </a:bodyPr>
          <a:lstStyle/>
          <a:p>
            <a:r>
              <a:rPr lang="en-GB" sz="2200" dirty="0"/>
              <a:t>The scheme provides </a:t>
            </a:r>
            <a:r>
              <a:rPr lang="en-GB" sz="2200" dirty="0" smtClean="0"/>
              <a:t>CareMakers </a:t>
            </a:r>
            <a:r>
              <a:rPr lang="en-GB" sz="2200" dirty="0"/>
              <a:t>with an opportunity </a:t>
            </a:r>
            <a:r>
              <a:rPr lang="en-GB" sz="2200" dirty="0" smtClean="0"/>
              <a:t>to gain knowledge and experience of how a CCG operates within a local health economy.</a:t>
            </a:r>
          </a:p>
          <a:p>
            <a:pPr marL="0" indent="0">
              <a:buNone/>
            </a:pPr>
            <a:r>
              <a:rPr lang="en-GB" sz="2200" dirty="0" smtClean="0"/>
              <a:t>Two core objectives:</a:t>
            </a:r>
          </a:p>
          <a:p>
            <a:pPr lvl="1"/>
            <a:r>
              <a:rPr lang="en-GB" sz="2200" dirty="0" smtClean="0"/>
              <a:t>By </a:t>
            </a:r>
            <a:r>
              <a:rPr lang="en-GB" sz="2200" dirty="0"/>
              <a:t>the end of the scheme, each </a:t>
            </a:r>
            <a:r>
              <a:rPr lang="en-GB" sz="2200" dirty="0" smtClean="0"/>
              <a:t>CareMaker will have a greater understanding of the </a:t>
            </a:r>
            <a:r>
              <a:rPr lang="en-GB" sz="2200" dirty="0"/>
              <a:t>quality assurance processes within the CCG.</a:t>
            </a:r>
          </a:p>
          <a:p>
            <a:pPr lvl="1"/>
            <a:r>
              <a:rPr lang="en-GB" sz="2200" dirty="0" smtClean="0"/>
              <a:t>By </a:t>
            </a:r>
            <a:r>
              <a:rPr lang="en-GB" sz="2200" dirty="0"/>
              <a:t>the end of the scheme, each </a:t>
            </a:r>
            <a:r>
              <a:rPr lang="en-GB" sz="2200" dirty="0" smtClean="0"/>
              <a:t>CareMaker will </a:t>
            </a:r>
            <a:r>
              <a:rPr lang="en-GB" sz="2200" dirty="0"/>
              <a:t>be able to outline the structure of </a:t>
            </a:r>
            <a:r>
              <a:rPr lang="en-GB" sz="2200" dirty="0" smtClean="0"/>
              <a:t>the </a:t>
            </a:r>
            <a:r>
              <a:rPr lang="en-GB" sz="2200" dirty="0"/>
              <a:t>CCG and will have an understanding of </a:t>
            </a:r>
            <a:r>
              <a:rPr lang="en-GB" sz="2200" dirty="0" smtClean="0"/>
              <a:t>how </a:t>
            </a:r>
            <a:r>
              <a:rPr lang="en-GB" sz="2200" dirty="0"/>
              <a:t>commissioning </a:t>
            </a:r>
            <a:r>
              <a:rPr lang="en-GB" sz="2200" dirty="0" smtClean="0"/>
              <a:t>high </a:t>
            </a:r>
            <a:r>
              <a:rPr lang="en-GB" sz="2200" dirty="0"/>
              <a:t>quality services </a:t>
            </a:r>
            <a:r>
              <a:rPr lang="en-GB" sz="2200" dirty="0" smtClean="0"/>
              <a:t>impacts </a:t>
            </a:r>
            <a:r>
              <a:rPr lang="en-GB" sz="2200" dirty="0"/>
              <a:t>on the local </a:t>
            </a:r>
            <a:r>
              <a:rPr lang="en-GB" sz="2200" dirty="0" smtClean="0"/>
              <a:t>population.</a:t>
            </a:r>
          </a:p>
          <a:p>
            <a:r>
              <a:rPr lang="en-GB" sz="2200" dirty="0" smtClean="0"/>
              <a:t>Placement scheme runs once a year, contact </a:t>
            </a:r>
            <a:r>
              <a:rPr lang="en-GB" sz="2200" dirty="0" smtClean="0">
                <a:hlinkClick r:id="rId2"/>
              </a:rPr>
              <a:t>england.caremakers@nhs.net</a:t>
            </a:r>
            <a:r>
              <a:rPr lang="en-GB" sz="2200" dirty="0" smtClean="0"/>
              <a:t> for more information.</a:t>
            </a:r>
            <a:endParaRPr lang="en-GB" sz="2200" dirty="0"/>
          </a:p>
          <a:p>
            <a:pPr lvl="1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498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04856" cy="667725"/>
          </a:xfrm>
        </p:spPr>
        <p:txBody>
          <a:bodyPr>
            <a:noAutofit/>
          </a:bodyPr>
          <a:lstStyle/>
          <a:p>
            <a:r>
              <a:rPr lang="en-GB" sz="2800" dirty="0" smtClean="0"/>
              <a:t>CareMakers and Leading Change, Adding Value: a framework </a:t>
            </a:r>
            <a:r>
              <a:rPr lang="en-GB" sz="2800" dirty="0"/>
              <a:t>for </a:t>
            </a:r>
            <a:r>
              <a:rPr lang="en-GB" sz="2800" dirty="0" smtClean="0"/>
              <a:t> </a:t>
            </a:r>
            <a:r>
              <a:rPr lang="en-GB" sz="2800" dirty="0"/>
              <a:t>nursing, midwifery and care </a:t>
            </a:r>
            <a:r>
              <a:rPr lang="en-GB" sz="2800" dirty="0" smtClean="0"/>
              <a:t>staff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9685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Explains how nursing, midwifery and care staff can help to close the three gaps identified in the Five </a:t>
            </a:r>
            <a:r>
              <a:rPr lang="en-GB" dirty="0"/>
              <a:t>Year Forward </a:t>
            </a:r>
            <a:r>
              <a:rPr lang="en-GB" dirty="0" smtClean="0"/>
              <a:t>View: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health and wellbeing </a:t>
            </a:r>
            <a:r>
              <a:rPr lang="en-GB" dirty="0" smtClean="0"/>
              <a:t>gap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care and quality </a:t>
            </a:r>
            <a:r>
              <a:rPr lang="en-GB" dirty="0" smtClean="0"/>
              <a:t>gap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funding and efficiency </a:t>
            </a:r>
            <a:r>
              <a:rPr lang="en-GB" dirty="0" smtClean="0"/>
              <a:t>gap</a:t>
            </a:r>
          </a:p>
          <a:p>
            <a:pPr lvl="0"/>
            <a:r>
              <a:rPr lang="en-GB" dirty="0"/>
              <a:t>Central to the framework is the focus on reducing unwarranted variation, and the </a:t>
            </a:r>
            <a:r>
              <a:rPr lang="en-GB" dirty="0" smtClean="0"/>
              <a:t>ability </a:t>
            </a:r>
            <a:r>
              <a:rPr lang="en-GB" dirty="0"/>
              <a:t>to meeting the ‘triple aim’ measures of better outcomes, experiences and use of resources</a:t>
            </a:r>
            <a:r>
              <a:rPr lang="en-GB" dirty="0" smtClean="0"/>
              <a:t>;</a:t>
            </a:r>
          </a:p>
          <a:p>
            <a:r>
              <a:rPr lang="en-GB" dirty="0" smtClean="0"/>
              <a:t>Highlights </a:t>
            </a:r>
            <a:r>
              <a:rPr lang="en-GB" dirty="0"/>
              <a:t>the need to focus on unwarranted </a:t>
            </a:r>
            <a:r>
              <a:rPr lang="en-GB" dirty="0" smtClean="0"/>
              <a:t>variation; variation in </a:t>
            </a:r>
            <a:r>
              <a:rPr lang="en-GB" dirty="0"/>
              <a:t>health and care outcomes, patients’ </a:t>
            </a:r>
            <a:r>
              <a:rPr lang="en-GB" dirty="0" smtClean="0"/>
              <a:t>experience, </a:t>
            </a:r>
            <a:r>
              <a:rPr lang="en-GB" dirty="0"/>
              <a:t>and use of resources that cannot be justified by reasons of geography, demography, or infrastructure</a:t>
            </a:r>
            <a:r>
              <a:rPr lang="en-GB" dirty="0" smtClean="0"/>
              <a:t>.</a:t>
            </a:r>
          </a:p>
          <a:p>
            <a:r>
              <a:rPr lang="en-GB" dirty="0"/>
              <a:t>The framework is underpinned by ten commitments which help align efforts to areas where unwarranted variation is recognised and support the transition needed to build sustainable services of the future.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1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356815" cy="667725"/>
          </a:xfrm>
        </p:spPr>
        <p:txBody>
          <a:bodyPr/>
          <a:lstStyle/>
          <a:p>
            <a:r>
              <a:rPr lang="en-GB" dirty="0" smtClean="0"/>
              <a:t>LCAV: The 10 Commitments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328592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We </a:t>
            </a:r>
            <a:r>
              <a:rPr lang="en-GB" dirty="0"/>
              <a:t>will promote a culture where improving the population’s health is a core component of the practice of all nursing, midwifery and care staff.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We will increase the visibility of nursing and midwifery leadership and input in </a:t>
            </a:r>
            <a:r>
              <a:rPr lang="en-GB" dirty="0" smtClean="0"/>
              <a:t>prevention. </a:t>
            </a:r>
            <a:endParaRPr lang="en-GB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We will work with individuals, families and communities to equip them to make informed choices and manage their own health.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We will be centred on individuals experiencing high value care.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We will work in partnership with individuals, their families, carers and others important to them.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8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841707" cy="455701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GB" dirty="0"/>
              <a:t>We will actively respond to what matters most to our staff </a:t>
            </a:r>
            <a:r>
              <a:rPr lang="en-GB" dirty="0" smtClean="0"/>
              <a:t>and colleagues.</a:t>
            </a:r>
            <a:endParaRPr lang="en-GB" dirty="0"/>
          </a:p>
          <a:p>
            <a:pPr marL="457200" indent="-457200">
              <a:buFont typeface="+mj-lt"/>
              <a:buAutoNum type="arabicPeriod" startAt="6"/>
            </a:pPr>
            <a:r>
              <a:rPr lang="en-GB" dirty="0"/>
              <a:t>We will lead and drive research to evidence the impact of 	what we </a:t>
            </a:r>
            <a:r>
              <a:rPr lang="en-GB" dirty="0" smtClean="0"/>
              <a:t>do.</a:t>
            </a:r>
            <a:endParaRPr lang="en-GB" dirty="0"/>
          </a:p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We </a:t>
            </a:r>
            <a:r>
              <a:rPr lang="en-GB" dirty="0"/>
              <a:t>will have the right education, training and development </a:t>
            </a:r>
            <a:r>
              <a:rPr lang="en-GB" dirty="0" smtClean="0"/>
              <a:t>to </a:t>
            </a:r>
            <a:r>
              <a:rPr lang="en-GB" dirty="0"/>
              <a:t>enhance our skills, knowledge and </a:t>
            </a:r>
            <a:r>
              <a:rPr lang="en-GB" dirty="0" smtClean="0"/>
              <a:t>understanding.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dirty="0"/>
              <a:t>We will have the right staff in the right places and at the </a:t>
            </a:r>
            <a:r>
              <a:rPr lang="en-GB" dirty="0" smtClean="0"/>
              <a:t>right time.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dirty="0">
                <a:solidFill>
                  <a:prstClr val="black"/>
                </a:solidFill>
              </a:rPr>
              <a:t>We will champion the use of technology and </a:t>
            </a:r>
            <a:r>
              <a:rPr lang="en-GB" dirty="0" smtClean="0">
                <a:solidFill>
                  <a:prstClr val="black"/>
                </a:solidFill>
              </a:rPr>
              <a:t>informatics to </a:t>
            </a:r>
            <a:r>
              <a:rPr lang="en-GB" dirty="0">
                <a:solidFill>
                  <a:prstClr val="black"/>
                </a:solidFill>
              </a:rPr>
              <a:t>improve practice, address unwarranted variations </a:t>
            </a:r>
            <a:r>
              <a:rPr lang="en-GB" dirty="0" smtClean="0">
                <a:solidFill>
                  <a:prstClr val="black"/>
                </a:solidFill>
              </a:rPr>
              <a:t>and enhance outcomes.</a:t>
            </a:r>
            <a:endParaRPr lang="en-GB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56815" cy="667725"/>
          </a:xfrm>
        </p:spPr>
        <p:txBody>
          <a:bodyPr/>
          <a:lstStyle/>
          <a:p>
            <a:r>
              <a:rPr lang="en-GB" dirty="0" smtClean="0"/>
              <a:t>LCAV: The 10 Commitments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6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16824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CareMakers – Champions of Leading Change, Adding Value (LCAV)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CareMakers are encouraged to:</a:t>
            </a:r>
          </a:p>
          <a:p>
            <a:r>
              <a:rPr lang="en-GB" dirty="0" smtClean="0"/>
              <a:t>Use energy and enthusiasm to support the understanding and implementation of LCAV.</a:t>
            </a:r>
          </a:p>
          <a:p>
            <a:r>
              <a:rPr lang="en-GB" dirty="0" smtClean="0"/>
              <a:t>Champion the framework and participate in work to identify and reduce unwarranted variation.</a:t>
            </a:r>
          </a:p>
          <a:p>
            <a:r>
              <a:rPr lang="en-GB" dirty="0" smtClean="0"/>
              <a:t>Contribute to a </a:t>
            </a:r>
            <a:r>
              <a:rPr lang="en-GB" dirty="0"/>
              <a:t>case study </a:t>
            </a:r>
            <a:r>
              <a:rPr lang="en-GB" dirty="0" smtClean="0"/>
              <a:t>or a short film around </a:t>
            </a:r>
            <a:r>
              <a:rPr lang="en-GB" dirty="0"/>
              <a:t>work they have undertaken to reduce unwarranted </a:t>
            </a:r>
            <a:r>
              <a:rPr lang="en-GB" dirty="0" smtClean="0"/>
              <a:t>variation.</a:t>
            </a:r>
          </a:p>
          <a:p>
            <a:r>
              <a:rPr lang="en-GB" dirty="0" smtClean="0"/>
              <a:t>Get involved in webinars, regional events and national events in relation to implementing the framework.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19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064896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CareMakers are encouraged to:</a:t>
            </a:r>
          </a:p>
          <a:p>
            <a:r>
              <a:rPr lang="en-GB" dirty="0" smtClean="0"/>
              <a:t>Spread the word – use</a:t>
            </a:r>
            <a:r>
              <a:rPr lang="en-GB" dirty="0" smtClean="0">
                <a:solidFill>
                  <a:schemeClr val="accent3"/>
                </a:solidFill>
              </a:rPr>
              <a:t> #Lead2Add </a:t>
            </a:r>
            <a:r>
              <a:rPr lang="en-GB" dirty="0" smtClean="0"/>
              <a:t>to highlight LCAV with others.</a:t>
            </a:r>
          </a:p>
          <a:p>
            <a:r>
              <a:rPr lang="en-GB" dirty="0" smtClean="0"/>
              <a:t>Host a presentation in their workplace to increase awareness about LCAV.</a:t>
            </a:r>
          </a:p>
          <a:p>
            <a:r>
              <a:rPr lang="en-GB" dirty="0" smtClean="0"/>
              <a:t>Access the new content on the NHS England website to build on their understanding of LCAV.</a:t>
            </a:r>
          </a:p>
          <a:p>
            <a:r>
              <a:rPr lang="en-GB" dirty="0" smtClean="0"/>
              <a:t>Keep an eye on the CareMaker hub for upcoming events and opportunities.</a:t>
            </a:r>
          </a:p>
          <a:p>
            <a:r>
              <a:rPr lang="en-GB" dirty="0"/>
              <a:t>Visit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www.england.nhs.uk/leadingchange/</a:t>
            </a:r>
            <a:r>
              <a:rPr lang="en-GB" dirty="0" smtClean="0"/>
              <a:t> for more information about the framework and find out how colleagues are implementing it across the country.</a:t>
            </a:r>
          </a:p>
        </p:txBody>
      </p:sp>
    </p:spTree>
    <p:extLst>
      <p:ext uri="{BB962C8B-B14F-4D97-AF65-F5344CB8AC3E}">
        <p14:creationId xmlns:p14="http://schemas.microsoft.com/office/powerpoint/2010/main" val="12426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 descr="To me, being a CareMaker is about remembering, practising and spreading the word about the 6Cs. I hope that leading through example as a CareMaker, I might inspire more people to also deliver care with the 6Cs’. &#10;&#10;Evaluation of NHS England’s CareMakers programme, Edge Hill University&#10;"/>
          <p:cNvSpPr/>
          <p:nvPr/>
        </p:nvSpPr>
        <p:spPr>
          <a:xfrm>
            <a:off x="541812" y="836712"/>
            <a:ext cx="8027719" cy="5043001"/>
          </a:xfrm>
          <a:prstGeom prst="wedgeRectCallout">
            <a:avLst>
              <a:gd name="adj1" fmla="val -20685"/>
              <a:gd name="adj2" fmla="val 6668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052736"/>
            <a:ext cx="758734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3600" b="1" dirty="0">
                <a:solidFill>
                  <a:prstClr val="white"/>
                </a:solidFill>
              </a:rPr>
              <a:t>‘To </a:t>
            </a:r>
            <a:r>
              <a:rPr lang="en-GB" sz="3600" b="1" dirty="0">
                <a:solidFill>
                  <a:schemeClr val="bg1"/>
                </a:solidFill>
              </a:rPr>
              <a:t>me, being a </a:t>
            </a:r>
            <a:r>
              <a:rPr lang="en-GB" sz="3600" b="1" dirty="0" smtClean="0">
                <a:solidFill>
                  <a:schemeClr val="bg1"/>
                </a:solidFill>
              </a:rPr>
              <a:t>CareMaker is </a:t>
            </a:r>
            <a:r>
              <a:rPr lang="en-GB" sz="3600" b="1" dirty="0">
                <a:solidFill>
                  <a:schemeClr val="bg1"/>
                </a:solidFill>
              </a:rPr>
              <a:t>about remembering, </a:t>
            </a:r>
            <a:r>
              <a:rPr lang="en-GB" sz="3600" b="1" dirty="0" smtClean="0">
                <a:solidFill>
                  <a:schemeClr val="bg1"/>
                </a:solidFill>
              </a:rPr>
              <a:t>practising </a:t>
            </a:r>
            <a:r>
              <a:rPr lang="en-GB" sz="3600" b="1" dirty="0">
                <a:solidFill>
                  <a:schemeClr val="bg1"/>
                </a:solidFill>
              </a:rPr>
              <a:t>and spreading the word about the 6Cs. I hope that leading through example as a </a:t>
            </a:r>
            <a:r>
              <a:rPr lang="en-GB" sz="3600" b="1" dirty="0" smtClean="0">
                <a:solidFill>
                  <a:schemeClr val="bg1"/>
                </a:solidFill>
              </a:rPr>
              <a:t>CareMaker, </a:t>
            </a:r>
            <a:r>
              <a:rPr lang="en-GB" sz="3600" b="1" dirty="0">
                <a:solidFill>
                  <a:schemeClr val="bg1"/>
                </a:solidFill>
              </a:rPr>
              <a:t>I might inspire more people to also deliver care with the 6Cs’. </a:t>
            </a:r>
            <a:endParaRPr lang="en-GB" sz="3600" b="1" dirty="0" smtClean="0">
              <a:solidFill>
                <a:schemeClr val="bg1"/>
              </a:solidFill>
            </a:endParaRPr>
          </a:p>
          <a:p>
            <a:pPr defTabSz="457200"/>
            <a:endParaRPr lang="en-GB" sz="1600" b="1" i="1" dirty="0" smtClean="0">
              <a:solidFill>
                <a:schemeClr val="bg1"/>
              </a:solidFill>
            </a:endParaRPr>
          </a:p>
          <a:p>
            <a:pPr defTabSz="457200"/>
            <a:r>
              <a:rPr lang="en-GB" sz="1600" b="1" dirty="0" smtClean="0">
                <a:solidFill>
                  <a:schemeClr val="bg1"/>
                </a:solidFill>
              </a:rPr>
              <a:t>Evaluation of NHS England’s CareMakers programme, Edge </a:t>
            </a:r>
            <a:r>
              <a:rPr lang="en-GB" sz="1600" b="1" dirty="0" smtClean="0">
                <a:solidFill>
                  <a:prstClr val="white"/>
                </a:solidFill>
              </a:rPr>
              <a:t>Hill University</a:t>
            </a:r>
            <a:endParaRPr lang="en-GB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56815" cy="667725"/>
          </a:xfrm>
        </p:spPr>
        <p:txBody>
          <a:bodyPr>
            <a:normAutofit/>
          </a:bodyPr>
          <a:lstStyle/>
          <a:p>
            <a:r>
              <a:rPr lang="en-GB" dirty="0" smtClean="0"/>
              <a:t>Who are CareMakers?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3936033"/>
          </a:xfrm>
        </p:spPr>
        <p:txBody>
          <a:bodyPr>
            <a:normAutofit lnSpcReduction="10000"/>
          </a:bodyPr>
          <a:lstStyle/>
          <a:p>
            <a:r>
              <a:rPr lang="en-GB" sz="2200" dirty="0"/>
              <a:t>People committed to </a:t>
            </a:r>
            <a:r>
              <a:rPr lang="en-GB" sz="2200" dirty="0" smtClean="0"/>
              <a:t>making the NHS the best it can be. </a:t>
            </a:r>
          </a:p>
          <a:p>
            <a:r>
              <a:rPr lang="en-GB" sz="2200" dirty="0" smtClean="0"/>
              <a:t>Caring, passionate people who act as ambassadors of the </a:t>
            </a:r>
            <a:r>
              <a:rPr lang="en-GB" sz="2200" dirty="0"/>
              <a:t>6Cs - Care, Compassion, Communication, Courage, Competence, </a:t>
            </a:r>
            <a:r>
              <a:rPr lang="en-GB" sz="2200" dirty="0" smtClean="0"/>
              <a:t>Commitment. </a:t>
            </a:r>
          </a:p>
          <a:p>
            <a:r>
              <a:rPr lang="en-GB" sz="2200" dirty="0" smtClean="0"/>
              <a:t>CareMakers spread the word about Leading Change, Adding Value (LCAV); the national framework for nursing, midwifery and care staff.</a:t>
            </a:r>
          </a:p>
          <a:p>
            <a:r>
              <a:rPr lang="en-GB" sz="2200" dirty="0" smtClean="0"/>
              <a:t>CareMakers can be staff </a:t>
            </a:r>
            <a:r>
              <a:rPr lang="en-GB" sz="2200" dirty="0"/>
              <a:t>at all levels and disciplines within a h</a:t>
            </a:r>
            <a:r>
              <a:rPr lang="en-GB" sz="2200" dirty="0" smtClean="0"/>
              <a:t>ealth or care setting.</a:t>
            </a:r>
          </a:p>
          <a:p>
            <a:r>
              <a:rPr lang="en-GB" sz="2200" dirty="0" smtClean="0"/>
              <a:t>CareMakers </a:t>
            </a:r>
            <a:r>
              <a:rPr lang="en-GB" sz="2200" dirty="0"/>
              <a:t>create a </a:t>
            </a:r>
            <a:r>
              <a:rPr lang="en-GB" sz="2200" dirty="0" smtClean="0"/>
              <a:t>unique link </a:t>
            </a:r>
            <a:r>
              <a:rPr lang="en-GB" sz="2200" dirty="0"/>
              <a:t>between national policy and </a:t>
            </a:r>
            <a:r>
              <a:rPr lang="en-GB" sz="2200" dirty="0" smtClean="0"/>
              <a:t>frontline colleagues.</a:t>
            </a:r>
            <a:endParaRPr lang="en-GB" sz="2200" dirty="0"/>
          </a:p>
          <a:p>
            <a:endParaRPr lang="en-GB" dirty="0"/>
          </a:p>
        </p:txBody>
      </p:sp>
      <p:pic>
        <p:nvPicPr>
          <p:cNvPr id="1028" name="Picture 4" descr="Care Maker Peopl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3648" y="5276801"/>
            <a:ext cx="6442980" cy="9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ontact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england.caremakers@nhs.net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hlinkClick r:id="rId3"/>
              </a:rPr>
              <a:t>england.caremakerapplication@nhs.net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Twitter: @CaremakersUK #CareMakers </a:t>
            </a:r>
            <a:r>
              <a:rPr lang="en-GB" dirty="0"/>
              <a:t>#</a:t>
            </a:r>
            <a:r>
              <a:rPr lang="en-GB" dirty="0" smtClean="0"/>
              <a:t>6CS #Lead2Add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Facebook: facebook.com/caremakersuk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Publications Gateway </a:t>
            </a:r>
            <a:r>
              <a:rPr lang="en-GB" sz="1200" dirty="0"/>
              <a:t>Reference </a:t>
            </a:r>
            <a:r>
              <a:rPr lang="en-GB" sz="1200" b="1" dirty="0"/>
              <a:t>05734 </a:t>
            </a:r>
          </a:p>
        </p:txBody>
      </p:sp>
    </p:spTree>
    <p:extLst>
      <p:ext uri="{BB962C8B-B14F-4D97-AF65-F5344CB8AC3E}">
        <p14:creationId xmlns:p14="http://schemas.microsoft.com/office/powerpoint/2010/main" val="19384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56815" cy="667725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h</a:t>
            </a:r>
            <a:r>
              <a:rPr lang="en-GB" dirty="0" smtClean="0"/>
              <a:t>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841707" cy="4968552"/>
          </a:xfrm>
        </p:spPr>
        <p:txBody>
          <a:bodyPr>
            <a:normAutofit/>
          </a:bodyPr>
          <a:lstStyle/>
          <a:p>
            <a:r>
              <a:rPr lang="en-GB" sz="2200" dirty="0" smtClean="0"/>
              <a:t>First cohort of 55 CareMakers was recruited to in 2012.</a:t>
            </a:r>
          </a:p>
          <a:p>
            <a:r>
              <a:rPr lang="en-GB" sz="2200" dirty="0" smtClean="0"/>
              <a:t>The CareMakers made a commitment to supporting the implementation and delivery of Compassion in Practice (2012) and the 6Cs.</a:t>
            </a:r>
          </a:p>
          <a:p>
            <a:r>
              <a:rPr lang="en-GB" sz="2200" dirty="0" smtClean="0"/>
              <a:t>The idea was to capture the ‘spirit’ of London 2012 Olympics – learn from the energy and enthusiasm of the ‘Games Makers’ and instil this into a role to promote the values and behaviours of the NHS.</a:t>
            </a:r>
          </a:p>
          <a:p>
            <a:r>
              <a:rPr lang="en-GB" sz="2200" dirty="0" smtClean="0"/>
              <a:t>Programme initially aimed at students and newly qualified staff.</a:t>
            </a:r>
          </a:p>
          <a:p>
            <a:r>
              <a:rPr lang="en-GB" sz="2200" dirty="0" smtClean="0"/>
              <a:t>It is tremendous to now see that there are now over 900 CareMakers on the national database.</a:t>
            </a:r>
          </a:p>
        </p:txBody>
      </p:sp>
    </p:spTree>
    <p:extLst>
      <p:ext uri="{BB962C8B-B14F-4D97-AF65-F5344CB8AC3E}">
        <p14:creationId xmlns:p14="http://schemas.microsoft.com/office/powerpoint/2010/main" val="8261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56815" cy="667725"/>
          </a:xfrm>
        </p:spPr>
        <p:txBody>
          <a:bodyPr/>
          <a:lstStyle/>
          <a:p>
            <a:r>
              <a:rPr lang="en-GB" dirty="0" smtClean="0"/>
              <a:t>The 6Cs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3384376" cy="2880320"/>
          </a:xfrm>
        </p:spPr>
        <p:txBody>
          <a:bodyPr>
            <a:noAutofit/>
          </a:bodyPr>
          <a:lstStyle/>
          <a:p>
            <a:r>
              <a:rPr lang="en-GB" sz="2800" dirty="0" smtClean="0"/>
              <a:t>Care</a:t>
            </a:r>
          </a:p>
          <a:p>
            <a:r>
              <a:rPr lang="en-GB" sz="2800" dirty="0" smtClean="0"/>
              <a:t>Compassion</a:t>
            </a:r>
          </a:p>
          <a:p>
            <a:r>
              <a:rPr lang="en-GB" sz="2800" dirty="0" smtClean="0"/>
              <a:t>Competence</a:t>
            </a:r>
          </a:p>
          <a:p>
            <a:r>
              <a:rPr lang="en-GB" sz="2800" dirty="0" smtClean="0"/>
              <a:t>Communication</a:t>
            </a:r>
          </a:p>
          <a:p>
            <a:r>
              <a:rPr lang="en-GB" sz="2800" dirty="0" smtClean="0"/>
              <a:t>Courage</a:t>
            </a:r>
          </a:p>
          <a:p>
            <a:r>
              <a:rPr lang="en-GB" sz="2800" dirty="0" smtClean="0"/>
              <a:t>Commitment</a:t>
            </a:r>
            <a:endParaRPr lang="en-GB" sz="2800" dirty="0"/>
          </a:p>
        </p:txBody>
      </p:sp>
      <p:pic>
        <p:nvPicPr>
          <p:cNvPr id="4" name="Picture 3" descr="6C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2439894" cy="2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60840" cy="936104"/>
          </a:xfrm>
        </p:spPr>
        <p:txBody>
          <a:bodyPr>
            <a:noAutofit/>
          </a:bodyPr>
          <a:lstStyle/>
          <a:p>
            <a:r>
              <a:rPr lang="en-GB" dirty="0" smtClean="0"/>
              <a:t>Principles of the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7841707" cy="4557017"/>
          </a:xfrm>
        </p:spPr>
        <p:txBody>
          <a:bodyPr>
            <a:normAutofit/>
          </a:bodyPr>
          <a:lstStyle/>
          <a:p>
            <a:r>
              <a:rPr lang="en-GB" dirty="0"/>
              <a:t>To </a:t>
            </a:r>
            <a:r>
              <a:rPr lang="en-GB" dirty="0" smtClean="0"/>
              <a:t>help transform relevant parts of the </a:t>
            </a:r>
            <a:r>
              <a:rPr lang="en-GB" dirty="0"/>
              <a:t>NHS culture </a:t>
            </a:r>
            <a:r>
              <a:rPr lang="en-GB" dirty="0" smtClean="0"/>
              <a:t>via the skills and behaviours of our staff.</a:t>
            </a:r>
          </a:p>
          <a:p>
            <a:r>
              <a:rPr lang="en-GB" dirty="0" smtClean="0"/>
              <a:t>To </a:t>
            </a:r>
            <a:r>
              <a:rPr lang="en-GB" dirty="0"/>
              <a:t>represent the </a:t>
            </a:r>
            <a:r>
              <a:rPr lang="en-GB" dirty="0" smtClean="0"/>
              <a:t>whole </a:t>
            </a:r>
            <a:r>
              <a:rPr lang="en-GB" dirty="0"/>
              <a:t>of the </a:t>
            </a:r>
            <a:r>
              <a:rPr lang="en-GB" dirty="0" smtClean="0"/>
              <a:t>NHS. </a:t>
            </a:r>
            <a:endParaRPr lang="en-GB" dirty="0"/>
          </a:p>
          <a:p>
            <a:r>
              <a:rPr lang="en-GB" dirty="0" smtClean="0"/>
              <a:t>To encourage creativity.</a:t>
            </a:r>
            <a:endParaRPr lang="en-GB" dirty="0"/>
          </a:p>
          <a:p>
            <a:r>
              <a:rPr lang="en-GB" dirty="0" smtClean="0"/>
              <a:t>To promote diversity.</a:t>
            </a:r>
          </a:p>
          <a:p>
            <a:r>
              <a:rPr lang="en-GB" dirty="0" smtClean="0"/>
              <a:t>To </a:t>
            </a:r>
            <a:r>
              <a:rPr lang="en-GB" dirty="0"/>
              <a:t>provide an </a:t>
            </a:r>
            <a:r>
              <a:rPr lang="en-GB" dirty="0" smtClean="0"/>
              <a:t>opportunity </a:t>
            </a:r>
            <a:r>
              <a:rPr lang="en-GB" dirty="0"/>
              <a:t>for individuals to be exposed to a wide variety of experiences, activities, and people </a:t>
            </a:r>
            <a:r>
              <a:rPr lang="en-GB" dirty="0" smtClean="0"/>
              <a:t>all across </a:t>
            </a:r>
            <a:r>
              <a:rPr lang="en-GB" dirty="0"/>
              <a:t>the NHS.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7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356815" cy="667725"/>
          </a:xfrm>
        </p:spPr>
        <p:txBody>
          <a:bodyPr/>
          <a:lstStyle/>
          <a:p>
            <a:r>
              <a:rPr lang="en-GB" dirty="0" smtClean="0"/>
              <a:t>Why become a CareMaker?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680520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An opportunity to influence, be heard, become a leader.</a:t>
            </a:r>
            <a:endParaRPr lang="en-GB" dirty="0"/>
          </a:p>
          <a:p>
            <a:r>
              <a:rPr lang="en-GB" dirty="0" smtClean="0"/>
              <a:t>To build a network within </a:t>
            </a:r>
            <a:r>
              <a:rPr lang="en-GB" dirty="0"/>
              <a:t>the system through learning and development opportunities.</a:t>
            </a:r>
          </a:p>
          <a:p>
            <a:r>
              <a:rPr lang="en-GB" dirty="0" smtClean="0"/>
              <a:t>To help </a:t>
            </a:r>
            <a:r>
              <a:rPr lang="en-GB" dirty="0"/>
              <a:t>transform care for individuals and </a:t>
            </a:r>
            <a:r>
              <a:rPr lang="en-GB" dirty="0" smtClean="0"/>
              <a:t>populations.</a:t>
            </a:r>
            <a:endParaRPr lang="en-GB" dirty="0"/>
          </a:p>
          <a:p>
            <a:r>
              <a:rPr lang="en-GB" dirty="0" smtClean="0"/>
              <a:t>To build </a:t>
            </a:r>
            <a:r>
              <a:rPr lang="en-GB" dirty="0"/>
              <a:t>personal and professional confidence in </a:t>
            </a:r>
            <a:r>
              <a:rPr lang="en-GB" dirty="0" smtClean="0"/>
              <a:t>your practice</a:t>
            </a:r>
            <a:r>
              <a:rPr lang="en-GB" dirty="0"/>
              <a:t>.</a:t>
            </a:r>
          </a:p>
          <a:p>
            <a:r>
              <a:rPr lang="en-GB" dirty="0" smtClean="0"/>
              <a:t>To develop </a:t>
            </a:r>
            <a:r>
              <a:rPr lang="en-GB" dirty="0"/>
              <a:t>skills to support the identification and reduction of unwarranted variation in practice.</a:t>
            </a:r>
          </a:p>
          <a:p>
            <a:r>
              <a:rPr lang="en-GB" dirty="0" smtClean="0"/>
              <a:t>Access </a:t>
            </a:r>
            <a:r>
              <a:rPr lang="en-GB" dirty="0"/>
              <a:t>to regional and national events.</a:t>
            </a:r>
          </a:p>
          <a:p>
            <a:r>
              <a:rPr lang="en-GB" dirty="0" smtClean="0"/>
              <a:t>Networking </a:t>
            </a:r>
            <a:r>
              <a:rPr lang="en-GB" dirty="0"/>
              <a:t>opportunities – a chance to be part of a large network of like-minded people.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7965"/>
            <a:ext cx="7356815" cy="667725"/>
          </a:xfrm>
        </p:spPr>
        <p:txBody>
          <a:bodyPr/>
          <a:lstStyle/>
          <a:p>
            <a:r>
              <a:rPr lang="en-GB" dirty="0" smtClean="0"/>
              <a:t>What do CareMakers do?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23528" y="1021096"/>
            <a:ext cx="7841707" cy="39507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CareMakers are given the opportunity </a:t>
            </a:r>
          </a:p>
          <a:p>
            <a:pPr marL="0" indent="0">
              <a:buNone/>
            </a:pPr>
            <a:r>
              <a:rPr lang="en-GB" dirty="0" smtClean="0"/>
              <a:t>to attend national events such as:</a:t>
            </a:r>
            <a:endParaRPr lang="en-GB" b="1" dirty="0"/>
          </a:p>
          <a:p>
            <a:r>
              <a:rPr lang="en-GB" dirty="0" smtClean="0"/>
              <a:t>CNO summit</a:t>
            </a:r>
          </a:p>
          <a:p>
            <a:r>
              <a:rPr lang="en-GB" dirty="0" smtClean="0"/>
              <a:t>Florence Nightingale Foundation </a:t>
            </a:r>
          </a:p>
          <a:p>
            <a:pPr marL="0" indent="0">
              <a:buNone/>
            </a:pPr>
            <a:r>
              <a:rPr lang="en-GB" dirty="0" smtClean="0"/>
              <a:t>    conference</a:t>
            </a:r>
          </a:p>
          <a:p>
            <a:r>
              <a:rPr lang="en-GB" dirty="0" smtClean="0"/>
              <a:t>Royal College of Nursing congress</a:t>
            </a:r>
          </a:p>
          <a:p>
            <a:r>
              <a:rPr lang="en-GB" dirty="0" smtClean="0"/>
              <a:t>EXPO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6" name="Picture 2" descr="Photo of Care Makers at National Even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22" y="4550233"/>
            <a:ext cx="2923254" cy="21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hoto of Care Makers at National Even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" y="4149080"/>
            <a:ext cx="3563396" cy="20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hoto of Care Makers at National Event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37114"/>
            <a:ext cx="2987824" cy="21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Photo of Care Makers at National Event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59" y="908720"/>
            <a:ext cx="3130215" cy="20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hoto of Care Makers at National Event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10" y="2793946"/>
            <a:ext cx="2808312" cy="20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356815" cy="1235203"/>
          </a:xfrm>
        </p:spPr>
        <p:txBody>
          <a:bodyPr>
            <a:normAutofit/>
          </a:bodyPr>
          <a:lstStyle/>
          <a:p>
            <a:r>
              <a:rPr lang="en-GB" sz="2400" b="0" dirty="0" smtClean="0">
                <a:solidFill>
                  <a:schemeClr val="tx1"/>
                </a:solidFill>
              </a:rPr>
              <a:t>CareMakers are encouraged to help promote and get involved with national campaigns, such as:</a:t>
            </a:r>
            <a:endParaRPr lang="en-GB" sz="2400" b="0" dirty="0">
              <a:solidFill>
                <a:schemeClr val="tx1"/>
              </a:solidFill>
            </a:endParaRPr>
          </a:p>
        </p:txBody>
      </p:sp>
      <p:pic>
        <p:nvPicPr>
          <p:cNvPr id="12291" name="Picture 3" descr="Example of National Campaigns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5347843" cy="113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Example of National Campaign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7596"/>
            <a:ext cx="1381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xample of National Campaigns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5013176"/>
            <a:ext cx="5731510" cy="1146175"/>
          </a:xfrm>
          <a:prstGeom prst="rect">
            <a:avLst/>
          </a:prstGeom>
        </p:spPr>
      </p:pic>
      <p:pic>
        <p:nvPicPr>
          <p:cNvPr id="12293" name="Picture 5" descr="Example of National Campaigns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1" y="1997596"/>
            <a:ext cx="24669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xample of National Campaigns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09" y="1948886"/>
            <a:ext cx="2867989" cy="183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xample of National Campaigns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11" y="403448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31139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08" y="116632"/>
            <a:ext cx="7356815" cy="1033352"/>
          </a:xfrm>
        </p:spPr>
        <p:txBody>
          <a:bodyPr>
            <a:normAutofit/>
          </a:bodyPr>
          <a:lstStyle/>
          <a:p>
            <a:r>
              <a:rPr lang="en-GB" sz="2400" b="0" dirty="0" smtClean="0">
                <a:solidFill>
                  <a:schemeClr val="tx1"/>
                </a:solidFill>
              </a:rPr>
              <a:t>CareMakers have a significant leadership presence on social media:</a:t>
            </a:r>
            <a:endParaRPr lang="en-GB" sz="2400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of twitter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5074763" cy="33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creen shot of twitt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31" y="887761"/>
            <a:ext cx="4816003" cy="239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creen shot of twitter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3"/>
          <a:stretch/>
        </p:blipFill>
        <p:spPr bwMode="auto">
          <a:xfrm>
            <a:off x="178087" y="3692503"/>
            <a:ext cx="4344120" cy="306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creen shot of twitter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" r="5382" b="13212"/>
          <a:stretch/>
        </p:blipFill>
        <p:spPr bwMode="auto">
          <a:xfrm>
            <a:off x="4785955" y="3386436"/>
            <a:ext cx="4106525" cy="33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1294</Words>
  <Application>Microsoft Office PowerPoint</Application>
  <PresentationFormat>On-screen Show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1_Office Theme</vt:lpstr>
      <vt:lpstr>Office Theme</vt:lpstr>
      <vt:lpstr>2_Office Theme</vt:lpstr>
      <vt:lpstr>The CareMaker programme</vt:lpstr>
      <vt:lpstr>Who are CareMakers?</vt:lpstr>
      <vt:lpstr>The history</vt:lpstr>
      <vt:lpstr>The 6Cs</vt:lpstr>
      <vt:lpstr>Principles of the programme</vt:lpstr>
      <vt:lpstr>Why become a CareMaker?</vt:lpstr>
      <vt:lpstr>What do CareMakers do?</vt:lpstr>
      <vt:lpstr>CareMakers are encouraged to help promote and get involved with national campaigns, such as:</vt:lpstr>
      <vt:lpstr>CareMakers have a significant leadership presence on social media:</vt:lpstr>
      <vt:lpstr>Recruitment</vt:lpstr>
      <vt:lpstr>The CareMaker webpages</vt:lpstr>
      <vt:lpstr>Regional coordinators and  Regional nurse leads</vt:lpstr>
      <vt:lpstr>The CCG placement scheme</vt:lpstr>
      <vt:lpstr>CareMakers and Leading Change, Adding Value: a framework for  nursing, midwifery and care staff</vt:lpstr>
      <vt:lpstr>LCAV: The 10 Commitments</vt:lpstr>
      <vt:lpstr>LCAV: The 10 Commitments</vt:lpstr>
      <vt:lpstr>CareMakers – Champions of Leading Change, Adding Value (LCAV)</vt:lpstr>
      <vt:lpstr>PowerPoint Presentation</vt:lpstr>
      <vt:lpstr>PowerPoint Presentation</vt:lpstr>
      <vt:lpstr>Contact information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McCann, Emily</dc:creator>
  <cp:lastModifiedBy>Joanne Boshell</cp:lastModifiedBy>
  <cp:revision>73</cp:revision>
  <dcterms:created xsi:type="dcterms:W3CDTF">2016-09-01T09:34:27Z</dcterms:created>
  <dcterms:modified xsi:type="dcterms:W3CDTF">2017-02-20T11:56:36Z</dcterms:modified>
</cp:coreProperties>
</file>