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87" r:id="rId6"/>
    <p:sldId id="272" r:id="rId7"/>
    <p:sldId id="293" r:id="rId8"/>
    <p:sldId id="276" r:id="rId9"/>
    <p:sldId id="277" r:id="rId10"/>
    <p:sldId id="279" r:id="rId11"/>
    <p:sldId id="292" r:id="rId12"/>
    <p:sldId id="281" r:id="rId13"/>
    <p:sldId id="288" r:id="rId14"/>
    <p:sldId id="289" r:id="rId15"/>
    <p:sldId id="290" r:id="rId16"/>
    <p:sldId id="291" r:id="rId17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87"/>
            <p14:sldId id="272"/>
            <p14:sldId id="293"/>
            <p14:sldId id="276"/>
            <p14:sldId id="277"/>
            <p14:sldId id="279"/>
            <p14:sldId id="292"/>
            <p14:sldId id="281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udney" initials="S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732" autoAdjust="0"/>
    <p:restoredTop sz="94682" autoAdjust="0"/>
  </p:normalViewPr>
  <p:slideViewPr>
    <p:cSldViewPr snapToGrid="0" snapToObjects="1">
      <p:cViewPr>
        <p:scale>
          <a:sx n="80" d="100"/>
          <a:sy n="80" d="100"/>
        </p:scale>
        <p:origin x="-798" y="240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20/04/2017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20/04/2017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(rate of falls &amp; 10 days)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7E450-6DF0-4865-9C93-F4F1549764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34ED-8FA2-4A1E-A503-3FEE8D85EC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7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2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59D5C-7180-4EB4-ABAC-B8291AE4A24B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8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43" y="-1"/>
            <a:ext cx="3401557" cy="1526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50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heimers.org.uk/site/scripts/download_info.php?downloadID=35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6140"/>
            <a:ext cx="9034819" cy="3392797"/>
          </a:xfrm>
          <a:prstGeom prst="rect">
            <a:avLst/>
          </a:prstGeom>
        </p:spPr>
      </p:pic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466871" y="654588"/>
            <a:ext cx="7564864" cy="2160734"/>
          </a:xfrm>
        </p:spPr>
        <p:txBody>
          <a:bodyPr lIns="0" tIns="0" rIns="0" bIns="0" anchor="t">
            <a:noAutofit/>
          </a:bodyPr>
          <a:lstStyle/>
          <a:p>
            <a:r>
              <a:rPr lang="en-US" sz="3200" b="0" dirty="0"/>
              <a:t>NHS RightCare scenario: </a:t>
            </a:r>
            <a:br>
              <a:rPr lang="en-US" sz="3200" b="0" dirty="0"/>
            </a:br>
            <a:r>
              <a:rPr lang="en-US" sz="3200" dirty="0" smtClean="0"/>
              <a:t>Getting the dementia pathway right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Content Placeholder 26"/>
          <p:cNvSpPr txBox="1">
            <a:spLocks/>
          </p:cNvSpPr>
          <p:nvPr/>
        </p:nvSpPr>
        <p:spPr>
          <a:xfrm>
            <a:off x="3041469" y="1988817"/>
            <a:ext cx="4609229" cy="24477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Tom and Barbara’s </a:t>
            </a:r>
            <a:r>
              <a:rPr lang="en-US" sz="2000" b="1" dirty="0">
                <a:solidFill>
                  <a:schemeClr val="tx2"/>
                </a:solidFill>
              </a:rPr>
              <a:t>story: </a:t>
            </a:r>
            <a:r>
              <a:rPr lang="en-US" sz="2000" b="1" dirty="0" smtClean="0">
                <a:solidFill>
                  <a:schemeClr val="tx2"/>
                </a:solidFill>
              </a:rPr>
              <a:t>Dementia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000" dirty="0">
                <a:solidFill>
                  <a:schemeClr val="tx2"/>
                </a:solidFill>
              </a:rPr>
              <a:t>Appendix 1</a:t>
            </a:r>
            <a:r>
              <a:rPr lang="en-US" sz="2000" dirty="0" smtClean="0">
                <a:solidFill>
                  <a:schemeClr val="tx2"/>
                </a:solidFill>
              </a:rPr>
              <a:t>: Summary </a:t>
            </a:r>
            <a:r>
              <a:rPr lang="en-US" sz="2000" dirty="0">
                <a:solidFill>
                  <a:schemeClr val="tx2"/>
                </a:solidFill>
              </a:rPr>
              <a:t>slide pack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8" name="Content Placeholder 26"/>
          <p:cNvSpPr txBox="1">
            <a:spLocks/>
          </p:cNvSpPr>
          <p:nvPr/>
        </p:nvSpPr>
        <p:spPr>
          <a:xfrm>
            <a:off x="6310379" y="6385427"/>
            <a:ext cx="2626046" cy="353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041469" y="3765791"/>
            <a:ext cx="165407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April 2017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027" name="Picture 3" descr="A picture of the fictional patient, Tom, with his wife Barbara. The couple are middle aged and smiling. " title="Tom and Barb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20763">
            <a:off x="566092" y="2563284"/>
            <a:ext cx="2088000" cy="1917795"/>
          </a:xfrm>
          <a:prstGeom prst="rect">
            <a:avLst/>
          </a:prstGeom>
          <a:noFill/>
          <a:ln>
            <a:noFill/>
          </a:ln>
          <a:effectLst>
            <a:outerShdw blurRad="127000" dist="38100" dir="54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/>
              <a:t>Financial </a:t>
            </a:r>
            <a:r>
              <a:rPr lang="en-US" sz="3200" dirty="0" smtClean="0"/>
              <a:t>information (2)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4864" y="4180344"/>
            <a:ext cx="85707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scenario is using a fictional patient, </a:t>
            </a:r>
            <a:r>
              <a:rPr lang="en-GB" sz="1400" dirty="0" smtClean="0"/>
              <a:t>Tom. </a:t>
            </a:r>
            <a:r>
              <a:rPr lang="en-GB" sz="1400" dirty="0"/>
              <a:t>It is intended to help commissioners and providers understand the implications (both in terms of quality of life and financial costs) of shifting the </a:t>
            </a:r>
            <a:r>
              <a:rPr lang="en-GB" sz="1400" dirty="0" smtClean="0"/>
              <a:t>dementia care pathway.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Primary </a:t>
            </a:r>
            <a:r>
              <a:rPr lang="en-GB" sz="1400" b="1" dirty="0" smtClean="0"/>
              <a:t>care </a:t>
            </a:r>
            <a:r>
              <a:rPr lang="en-GB" sz="1400" dirty="0"/>
              <a:t>expenditure is 15% more in the </a:t>
            </a:r>
            <a:r>
              <a:rPr lang="en-GB" sz="1400" dirty="0" smtClean="0"/>
              <a:t>optimal scenario</a:t>
            </a:r>
            <a:r>
              <a:rPr lang="en-GB" sz="1400" dirty="0"/>
              <a:t>. Most of this investment is centred on: a) a dedicated dementia advisor (£7.4k) and b) </a:t>
            </a:r>
            <a:r>
              <a:rPr lang="en-GB" sz="1400" dirty="0" smtClean="0"/>
              <a:t>early </a:t>
            </a:r>
            <a:r>
              <a:rPr lang="en-GB" sz="1400" dirty="0"/>
              <a:t>diagnosis and earlier prescriptions for inhibitor drugs. The % increase is relatively small because there are significant cost savings associated with incontinence products (£6.9k variance between the two scenarios).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Secondary </a:t>
            </a:r>
            <a:r>
              <a:rPr lang="en-GB" sz="1400" b="1" dirty="0" smtClean="0"/>
              <a:t>care </a:t>
            </a:r>
            <a:r>
              <a:rPr lang="en-GB" sz="1400" dirty="0"/>
              <a:t>expenditure is radically different, ranging from three hospital admissions totalling 43 days as an </a:t>
            </a:r>
            <a:r>
              <a:rPr lang="en-GB" sz="1400" dirty="0" smtClean="0"/>
              <a:t>inpatient, compared </a:t>
            </a:r>
            <a:r>
              <a:rPr lang="en-GB" sz="1400" dirty="0"/>
              <a:t>to one day’s stay in the </a:t>
            </a:r>
            <a:r>
              <a:rPr lang="en-GB" sz="1400" dirty="0" smtClean="0"/>
              <a:t>optimal scenario </a:t>
            </a:r>
            <a:r>
              <a:rPr lang="en-GB" sz="1400" dirty="0"/>
              <a:t>(£17k vs £1k)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The </a:t>
            </a:r>
            <a:r>
              <a:rPr lang="en-GB" sz="1400" b="1" dirty="0" smtClean="0"/>
              <a:t>third sector </a:t>
            </a:r>
            <a:r>
              <a:rPr lang="en-GB" sz="1400" dirty="0"/>
              <a:t>also makes a significant contribution in the optimal case with the provision of the </a:t>
            </a:r>
            <a:r>
              <a:rPr lang="en-GB" sz="1400" dirty="0" smtClean="0"/>
              <a:t>‘singing </a:t>
            </a:r>
            <a:r>
              <a:rPr lang="en-GB" sz="1400" dirty="0"/>
              <a:t>for the </a:t>
            </a:r>
            <a:r>
              <a:rPr lang="en-GB" sz="1400" dirty="0" smtClean="0"/>
              <a:t>brain’ </a:t>
            </a:r>
            <a:r>
              <a:rPr lang="en-GB" sz="1400" dirty="0"/>
              <a:t>programme (£1.7k</a:t>
            </a:r>
            <a:r>
              <a:rPr lang="en-GB" sz="1400" dirty="0" smtClean="0"/>
              <a:t>)</a:t>
            </a:r>
            <a:endParaRPr lang="en-GB" sz="1400" b="1" dirty="0"/>
          </a:p>
        </p:txBody>
      </p:sp>
      <p:graphicFrame>
        <p:nvGraphicFramePr>
          <p:cNvPr id="8" name="Table 7" descr="This is a table showing the cost figures for the sub-optimal and optimal pathways, broken down by cost category. The grand total for the sub-optimal pathway is £32,450 compared to the optimal pathway of £18,315." title="Analysis by cost categor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661901"/>
              </p:ext>
            </p:extLst>
          </p:nvPr>
        </p:nvGraphicFramePr>
        <p:xfrm>
          <a:off x="316904" y="1253859"/>
          <a:ext cx="8518754" cy="2663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8449"/>
                <a:gridCol w="2016081"/>
                <a:gridCol w="2114224"/>
              </a:tblGrid>
              <a:tr h="45719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Analysis</a:t>
                      </a:r>
                      <a:r>
                        <a:rPr lang="en-GB" sz="2000" baseline="0" dirty="0" smtClean="0"/>
                        <a:t> by cost category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Sub-optimal</a:t>
                      </a:r>
                      <a:endParaRPr lang="en-GB" sz="20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Optimal</a:t>
                      </a:r>
                      <a:endParaRPr lang="en-GB" sz="2000" dirty="0"/>
                    </a:p>
                  </a:txBody>
                  <a:tcPr/>
                </a:tc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 management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£7,075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£8,136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Urgent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Emergency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Secondary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Care Management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£17,200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Intermediate 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£7,670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£7,670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£1,675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Grand </a:t>
                      </a:r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£32,450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£18,315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2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/>
              <a:t>The NHS RightCare approach</a:t>
            </a:r>
          </a:p>
        </p:txBody>
      </p:sp>
      <p:pic>
        <p:nvPicPr>
          <p:cNvPr id="4" name="Picture 3" descr="This is a diagram showing the three phases of the NHS RightCare approach - where to look; what to change; and how to change. It also lists the five ingredients for implementing RightCare successfully: Clinical leadership; Indicative data; Engagement; Evidential data; and Effective processes. " title="NHS RightCa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1" y="1456803"/>
            <a:ext cx="8343868" cy="48995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80294"/>
            <a:ext cx="7841707" cy="4856429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For more information about </a:t>
            </a:r>
            <a:r>
              <a:rPr lang="en-US" sz="1800" dirty="0" smtClean="0"/>
              <a:t>Tom’s </a:t>
            </a:r>
            <a:r>
              <a:rPr lang="en-US" sz="1800" dirty="0"/>
              <a:t>journey, NHS RightCare or long term conditions you can: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Email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1800" u="sng" dirty="0">
                <a:solidFill>
                  <a:schemeClr val="tx2"/>
                </a:solidFill>
              </a:rPr>
              <a:t>rightcare@nhs.net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1800" u="sng" dirty="0">
                <a:solidFill>
                  <a:schemeClr val="tx2"/>
                </a:solidFill>
              </a:rPr>
              <a:t>england.longtermconditions@nhs.net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sz="1800" dirty="0"/>
              <a:t>Visit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1800" u="sng" dirty="0">
                <a:solidFill>
                  <a:schemeClr val="tx2"/>
                </a:solidFill>
              </a:rPr>
              <a:t>https://www.england.nhs.uk/rightcare/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sz="1800" dirty="0"/>
              <a:t>Tweet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1800" dirty="0">
                <a:solidFill>
                  <a:schemeClr val="tx2"/>
                </a:solidFill>
              </a:rPr>
              <a:t>@</a:t>
            </a:r>
            <a:r>
              <a:rPr lang="en-US" sz="1800" dirty="0" err="1" smtClean="0">
                <a:solidFill>
                  <a:schemeClr val="tx2"/>
                </a:solidFill>
              </a:rPr>
              <a:t>NHSRightCare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412596" y="745554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Further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Tom’s story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09900" y="1002197"/>
            <a:ext cx="5990896" cy="1015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dirty="0" smtClean="0"/>
              <a:t>This is the story of Tom’s experience of a dementia care pathway, and how it could have been so much better</a:t>
            </a:r>
            <a:endParaRPr lang="en-GB" dirty="0"/>
          </a:p>
        </p:txBody>
      </p:sp>
      <p:grpSp>
        <p:nvGrpSpPr>
          <p:cNvPr id="6" name="Group 46"/>
          <p:cNvGrpSpPr/>
          <p:nvPr/>
        </p:nvGrpSpPr>
        <p:grpSpPr>
          <a:xfrm>
            <a:off x="696036" y="1730516"/>
            <a:ext cx="3530672" cy="2265124"/>
            <a:chOff x="457200" y="914400"/>
            <a:chExt cx="3352800" cy="2133600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>
              <a:off x="457200" y="914400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104" y="1225050"/>
              <a:ext cx="2743200" cy="12465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In this scenario we examine a </a:t>
              </a:r>
              <a:r>
                <a:rPr lang="en-GB" sz="1600" dirty="0" smtClean="0"/>
                <a:t>dementia </a:t>
              </a:r>
              <a:r>
                <a:rPr lang="en-GB" sz="1600" dirty="0"/>
                <a:t>care pathway, comparing a sub-optimal but typical scenario against an ideal pathway.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895600" y="2133600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1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grpSp>
        <p:nvGrpSpPr>
          <p:cNvPr id="12" name="Group 47"/>
          <p:cNvGrpSpPr/>
          <p:nvPr/>
        </p:nvGrpSpPr>
        <p:grpSpPr>
          <a:xfrm>
            <a:off x="696036" y="4118472"/>
            <a:ext cx="3538002" cy="2391508"/>
            <a:chOff x="511630" y="3233058"/>
            <a:chExt cx="3320142" cy="2224338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ounded Rectangle 12"/>
            <p:cNvSpPr/>
            <p:nvPr/>
          </p:nvSpPr>
          <p:spPr>
            <a:xfrm>
              <a:off x="511630" y="3552396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917372" y="3233058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4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913896" y="4671155"/>
            <a:ext cx="2591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It shows how the </a:t>
            </a:r>
            <a:r>
              <a:rPr lang="en-GB" sz="1600" dirty="0" smtClean="0"/>
              <a:t>NHS RightCare </a:t>
            </a:r>
            <a:r>
              <a:rPr lang="en-GB" sz="1600" dirty="0"/>
              <a:t>methodology can help clinicians and </a:t>
            </a:r>
            <a:r>
              <a:rPr lang="en-GB" sz="1600" dirty="0" smtClean="0"/>
              <a:t>commissioners </a:t>
            </a:r>
            <a:r>
              <a:rPr lang="en-GB" sz="1600" dirty="0"/>
              <a:t>improve the value and outcomes of the care pathway.</a:t>
            </a:r>
          </a:p>
        </p:txBody>
      </p:sp>
      <p:grpSp>
        <p:nvGrpSpPr>
          <p:cNvPr id="16" name="Group 48"/>
          <p:cNvGrpSpPr/>
          <p:nvPr/>
        </p:nvGrpSpPr>
        <p:grpSpPr>
          <a:xfrm>
            <a:off x="4386438" y="4113107"/>
            <a:ext cx="3906224" cy="2478761"/>
            <a:chOff x="4114800" y="3276600"/>
            <a:chExt cx="3352796" cy="2220684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4571996" y="3592284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114800" y="3276600"/>
              <a:ext cx="803551" cy="88557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3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grpSp>
        <p:nvGrpSpPr>
          <p:cNvPr id="20" name="Group 45"/>
          <p:cNvGrpSpPr/>
          <p:nvPr/>
        </p:nvGrpSpPr>
        <p:grpSpPr>
          <a:xfrm>
            <a:off x="4351018" y="1719619"/>
            <a:ext cx="3941644" cy="2268385"/>
            <a:chOff x="4136572" y="947056"/>
            <a:chExt cx="3331028" cy="2100942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ounded Rectangle 20"/>
            <p:cNvSpPr/>
            <p:nvPr/>
          </p:nvSpPr>
          <p:spPr>
            <a:xfrm>
              <a:off x="4572000" y="947056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136572" y="2133598"/>
              <a:ext cx="821093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2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508646" y="1853348"/>
            <a:ext cx="275409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At each stage we have modelled the costs of care, both financial to the </a:t>
            </a:r>
            <a:r>
              <a:rPr lang="en-GB" sz="1600" dirty="0" smtClean="0"/>
              <a:t>commissioner, and </a:t>
            </a:r>
            <a:r>
              <a:rPr lang="en-GB" sz="1600" dirty="0"/>
              <a:t>also the impact on the person and their family’s outcomes and experience.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69980" y="4788842"/>
            <a:ext cx="275421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This document is intended to help commissioners and providers to understand the implications – both in terms of quality of life and costs – of shifting the care pathway 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635088" y="6356350"/>
            <a:ext cx="2133600" cy="365125"/>
          </a:xfrm>
        </p:spPr>
        <p:txBody>
          <a:bodyPr/>
          <a:lstStyle/>
          <a:p>
            <a:pPr algn="r"/>
            <a:fld id="{902D5018-2030-2046-84FC-87E41EA86E42}" type="slidenum">
              <a:rPr lang="en-US" sz="1200" smtClean="0">
                <a:solidFill>
                  <a:schemeClr val="tx2"/>
                </a:solidFill>
              </a:rPr>
              <a:pPr algn="r"/>
              <a:t>2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Autofit/>
          </a:bodyPr>
          <a:lstStyle/>
          <a:p>
            <a:r>
              <a:rPr lang="en-US" sz="3200" dirty="0" smtClean="0"/>
              <a:t>Tom </a:t>
            </a:r>
            <a:r>
              <a:rPr lang="en-US" sz="3200" dirty="0"/>
              <a:t>and the sub-optimal </a:t>
            </a:r>
            <a:r>
              <a:rPr lang="en-US" sz="3200" dirty="0" smtClean="0"/>
              <a:t>pathway (1)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266127" y="975187"/>
            <a:ext cx="8413845" cy="573951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b="1" dirty="0" smtClean="0"/>
              <a:t>Tom</a:t>
            </a:r>
            <a:r>
              <a:rPr lang="en-GB" sz="1600" dirty="0" smtClean="0"/>
              <a:t> (a retired engineer) lives with his wife Barbara and </a:t>
            </a:r>
            <a:r>
              <a:rPr lang="en-GB" sz="1600" dirty="0"/>
              <a:t>is </a:t>
            </a:r>
            <a:r>
              <a:rPr lang="en-GB" sz="1600" b="1" dirty="0" smtClean="0"/>
              <a:t>77 years old when he first starts to experience symptoms</a:t>
            </a:r>
            <a:endParaRPr lang="en-GB" sz="1600" b="1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Tom </a:t>
            </a:r>
            <a:r>
              <a:rPr lang="en-GB" sz="1600" dirty="0"/>
              <a:t>i</a:t>
            </a:r>
            <a:r>
              <a:rPr lang="en-GB" sz="1600" dirty="0" smtClean="0"/>
              <a:t>s </a:t>
            </a:r>
            <a:r>
              <a:rPr lang="en-GB" sz="1600" b="1" dirty="0" smtClean="0"/>
              <a:t>reluctant to go to the GP</a:t>
            </a:r>
            <a:r>
              <a:rPr lang="en-GB" sz="1600" dirty="0" smtClean="0"/>
              <a:t>.</a:t>
            </a:r>
            <a:r>
              <a:rPr lang="en-GB" sz="1600" b="1" dirty="0" smtClean="0"/>
              <a:t> </a:t>
            </a:r>
            <a:r>
              <a:rPr lang="en-GB" sz="1600" dirty="0" smtClean="0"/>
              <a:t>Barbara adjusts and keeps on keeping on, but tension </a:t>
            </a:r>
            <a:r>
              <a:rPr lang="en-GB" sz="1600" dirty="0"/>
              <a:t>i</a:t>
            </a:r>
            <a:r>
              <a:rPr lang="en-GB" sz="1600" dirty="0" smtClean="0"/>
              <a:t>s building (e.g. Tom was lost for several hours whilst walking)</a:t>
            </a:r>
            <a:endParaRPr lang="en-GB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It </a:t>
            </a:r>
            <a:r>
              <a:rPr lang="en-GB" sz="1600" dirty="0"/>
              <a:t>i</a:t>
            </a:r>
            <a:r>
              <a:rPr lang="en-GB" sz="1600" dirty="0" smtClean="0"/>
              <a:t>s not until the </a:t>
            </a:r>
            <a:r>
              <a:rPr lang="en-GB" sz="1600" b="1" dirty="0" smtClean="0"/>
              <a:t>fourth year</a:t>
            </a:r>
            <a:r>
              <a:rPr lang="en-GB" sz="1600" dirty="0" smtClean="0"/>
              <a:t> (after symptoms started) that Tom becomes </a:t>
            </a:r>
            <a:r>
              <a:rPr lang="en-GB" sz="1600" b="1" dirty="0" smtClean="0"/>
              <a:t>violent and entered the secondary care system</a:t>
            </a:r>
            <a:endParaRPr lang="en-GB" sz="1600" b="1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He </a:t>
            </a:r>
            <a:r>
              <a:rPr lang="en-GB" sz="1600" dirty="0"/>
              <a:t>i</a:t>
            </a:r>
            <a:r>
              <a:rPr lang="en-GB" sz="1600" dirty="0" smtClean="0"/>
              <a:t>s </a:t>
            </a:r>
            <a:r>
              <a:rPr lang="en-GB" sz="1600" b="1" dirty="0" smtClean="0"/>
              <a:t>admitted </a:t>
            </a:r>
            <a:r>
              <a:rPr lang="en-GB" sz="1600" b="1" dirty="0"/>
              <a:t>to hospital for </a:t>
            </a:r>
            <a:r>
              <a:rPr lang="en-GB" sz="1600" b="1" dirty="0" smtClean="0"/>
              <a:t>five weeks</a:t>
            </a:r>
            <a:r>
              <a:rPr lang="en-GB" sz="1600" dirty="0" smtClean="0"/>
              <a:t>; </a:t>
            </a:r>
            <a:r>
              <a:rPr lang="en-GB" sz="1600" dirty="0"/>
              <a:t>he i</a:t>
            </a:r>
            <a:r>
              <a:rPr lang="en-GB" sz="1600" dirty="0" smtClean="0"/>
              <a:t>s </a:t>
            </a:r>
            <a:r>
              <a:rPr lang="en-GB" sz="1600" dirty="0"/>
              <a:t>moved frequently and </a:t>
            </a:r>
            <a:r>
              <a:rPr lang="en-GB" sz="1600" dirty="0" smtClean="0"/>
              <a:t>needs two </a:t>
            </a:r>
            <a:r>
              <a:rPr lang="en-GB" sz="1600" dirty="0"/>
              <a:t>security guards to keep him in bed. Barbara i</a:t>
            </a:r>
            <a:r>
              <a:rPr lang="en-GB" sz="1600" dirty="0" smtClean="0"/>
              <a:t>s </a:t>
            </a:r>
            <a:r>
              <a:rPr lang="en-GB" sz="1600" dirty="0"/>
              <a:t>not allowed to stay with him and </a:t>
            </a:r>
            <a:r>
              <a:rPr lang="en-GB" sz="1600" dirty="0" smtClean="0"/>
              <a:t>can only </a:t>
            </a:r>
            <a:r>
              <a:rPr lang="en-GB" sz="1600" dirty="0"/>
              <a:t>visit during regular visiting </a:t>
            </a:r>
            <a:r>
              <a:rPr lang="en-GB" sz="1600" dirty="0" smtClean="0"/>
              <a:t>hours. In a period of confusion, Tom falls </a:t>
            </a:r>
            <a:r>
              <a:rPr lang="en-GB" sz="1600" dirty="0"/>
              <a:t>out of bed and </a:t>
            </a:r>
            <a:r>
              <a:rPr lang="en-GB" sz="1600" dirty="0" smtClean="0"/>
              <a:t>bruises his leg quite seriously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Given Tom’s deterioration it </a:t>
            </a:r>
            <a:r>
              <a:rPr lang="en-GB" sz="1600" dirty="0"/>
              <a:t>i</a:t>
            </a:r>
            <a:r>
              <a:rPr lang="en-GB" sz="1600" dirty="0" smtClean="0"/>
              <a:t>s now already </a:t>
            </a:r>
            <a:r>
              <a:rPr lang="en-GB" sz="1600" b="1" dirty="0" smtClean="0"/>
              <a:t>too late for him to be able to grant Power Of Attorney</a:t>
            </a:r>
            <a:endParaRPr lang="en-GB" sz="1600" b="1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In year 6, (aged 82) Tom is admitted </a:t>
            </a:r>
            <a:r>
              <a:rPr lang="en-GB" sz="1600" dirty="0"/>
              <a:t>to </a:t>
            </a:r>
            <a:r>
              <a:rPr lang="en-GB" sz="1600" dirty="0" smtClean="0"/>
              <a:t>hospital again </a:t>
            </a:r>
            <a:r>
              <a:rPr lang="en-GB" sz="1600" dirty="0"/>
              <a:t>after significant confused </a:t>
            </a:r>
            <a:r>
              <a:rPr lang="en-GB" sz="1600" dirty="0" smtClean="0"/>
              <a:t>episode and is found to have a </a:t>
            </a:r>
            <a:r>
              <a:rPr lang="en-GB" sz="1600" b="1" dirty="0"/>
              <a:t>severe infection from tooth </a:t>
            </a:r>
            <a:r>
              <a:rPr lang="en-GB" sz="1600" b="1" dirty="0" smtClean="0"/>
              <a:t>decay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b="1" dirty="0" smtClean="0"/>
              <a:t>Barbara</a:t>
            </a:r>
            <a:r>
              <a:rPr lang="en-GB" sz="1600" dirty="0" smtClean="0"/>
              <a:t> is undertaking a super human effort</a:t>
            </a:r>
            <a:r>
              <a:rPr lang="en-GB" sz="1600" dirty="0"/>
              <a:t> </a:t>
            </a:r>
            <a:r>
              <a:rPr lang="en-GB" sz="1600" dirty="0" smtClean="0"/>
              <a:t>and </a:t>
            </a:r>
            <a:r>
              <a:rPr lang="en-GB" sz="1600" b="1" dirty="0" smtClean="0"/>
              <a:t>is increasingly isolated and</a:t>
            </a:r>
            <a:r>
              <a:rPr lang="en-GB" sz="1600" dirty="0" smtClean="0"/>
              <a:t> exhausted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By year 9, Tom is reluctant </a:t>
            </a:r>
            <a:r>
              <a:rPr lang="en-GB" sz="1600" dirty="0"/>
              <a:t>have help with feeding </a:t>
            </a:r>
            <a:r>
              <a:rPr lang="en-GB" sz="1600" dirty="0" smtClean="0"/>
              <a:t>and this results </a:t>
            </a:r>
            <a:r>
              <a:rPr lang="en-GB" sz="1600" dirty="0"/>
              <a:t>in </a:t>
            </a:r>
            <a:r>
              <a:rPr lang="en-GB" sz="1600" b="1" dirty="0"/>
              <a:t>significant loss of weight</a:t>
            </a:r>
            <a:r>
              <a:rPr lang="en-GB" sz="1600" dirty="0"/>
              <a:t> and </a:t>
            </a:r>
            <a:r>
              <a:rPr lang="en-GB" sz="1600" dirty="0" smtClean="0"/>
              <a:t>admission </a:t>
            </a:r>
            <a:r>
              <a:rPr lang="en-GB" sz="1600" dirty="0"/>
              <a:t>to hospital with </a:t>
            </a:r>
            <a:r>
              <a:rPr lang="en-GB" sz="1600" dirty="0" smtClean="0"/>
              <a:t>pneumonia</a:t>
            </a:r>
            <a:endParaRPr lang="en-GB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</a:pPr>
            <a:r>
              <a:rPr lang="en-GB" sz="1600" dirty="0" smtClean="0"/>
              <a:t>Tom is </a:t>
            </a:r>
            <a:r>
              <a:rPr lang="en-GB" sz="1600" b="1" dirty="0" smtClean="0"/>
              <a:t>discharged to a care home </a:t>
            </a:r>
            <a:r>
              <a:rPr lang="en-GB" sz="1600" dirty="0" smtClean="0"/>
              <a:t>where he dies after three months aged 85.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954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241584" y="1633850"/>
            <a:ext cx="2424752" cy="3429000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52160" y="1938650"/>
            <a:ext cx="2414176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219421" y="1633850"/>
            <a:ext cx="2550697" cy="3429000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29466" y="1938650"/>
            <a:ext cx="2540652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412597" y="1633850"/>
            <a:ext cx="2433267" cy="3429000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7384" y="1938650"/>
            <a:ext cx="2428480" cy="461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29"/>
          <p:cNvGrpSpPr/>
          <p:nvPr/>
        </p:nvGrpSpPr>
        <p:grpSpPr>
          <a:xfrm>
            <a:off x="228600" y="4955062"/>
            <a:ext cx="2617264" cy="1554480"/>
            <a:chOff x="1291384" y="4419600"/>
            <a:chExt cx="1554480" cy="1554480"/>
          </a:xfrm>
          <a:effectLst/>
        </p:grpSpPr>
        <p:sp>
          <p:nvSpPr>
            <p:cNvPr id="16" name="Oval 15"/>
            <p:cNvSpPr/>
            <p:nvPr/>
          </p:nvSpPr>
          <p:spPr>
            <a:xfrm>
              <a:off x="1291384" y="4419600"/>
              <a:ext cx="1554480" cy="15544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56028" y="4551218"/>
              <a:ext cx="1295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No risk </a:t>
              </a:r>
              <a:br>
                <a:rPr lang="en-US" sz="2200" dirty="0" smtClean="0"/>
              </a:br>
              <a:r>
                <a:rPr lang="en-US" sz="2200" dirty="0" smtClean="0"/>
                <a:t>profiling and identification</a:t>
              </a:r>
              <a:endParaRPr lang="en-US" sz="2200" dirty="0"/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3219422" y="4896570"/>
            <a:ext cx="2550697" cy="1554480"/>
            <a:chOff x="3810000" y="4419600"/>
            <a:chExt cx="1554480" cy="1554480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9" name="Oval 18"/>
            <p:cNvSpPr/>
            <p:nvPr/>
          </p:nvSpPr>
          <p:spPr>
            <a:xfrm>
              <a:off x="3810000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62400" y="4800600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Inappropriate acute care</a:t>
              </a:r>
              <a:endParaRPr lang="en-US" sz="2200" dirty="0"/>
            </a:p>
          </p:txBody>
        </p:sp>
      </p:grpSp>
      <p:grpSp>
        <p:nvGrpSpPr>
          <p:cNvPr id="21" name="Group 31"/>
          <p:cNvGrpSpPr/>
          <p:nvPr/>
        </p:nvGrpSpPr>
        <p:grpSpPr>
          <a:xfrm>
            <a:off x="6096000" y="4896570"/>
            <a:ext cx="2667000" cy="1554480"/>
            <a:chOff x="6096000" y="4343400"/>
            <a:chExt cx="1554480" cy="1554480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22" name="Oval 21"/>
            <p:cNvSpPr/>
            <p:nvPr/>
          </p:nvSpPr>
          <p:spPr>
            <a:xfrm>
              <a:off x="6096000" y="43434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4401892"/>
              <a:ext cx="1295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Insufficient home care support for carer</a:t>
              </a:r>
              <a:endParaRPr lang="en-US" sz="22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7636" y="2681931"/>
            <a:ext cx="205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Limited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No third sector involvement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3344173" y="2636324"/>
            <a:ext cx="2417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Traditional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Several wards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Too much time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in a secondary 	care bed.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96612" y="2704730"/>
            <a:ext cx="2249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Damage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Too much reliance on </a:t>
            </a:r>
            <a:r>
              <a:rPr lang="en-US" sz="2200" dirty="0"/>
              <a:t>a</a:t>
            </a:r>
            <a:r>
              <a:rPr lang="en-US" sz="2200" dirty="0" smtClean="0"/>
              <a:t>cute care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417384" y="1938650"/>
            <a:ext cx="242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 prevention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4634" y="1947276"/>
            <a:ext cx="230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Pillar to post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541" y="193865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Too late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Autofit/>
          </a:bodyPr>
          <a:lstStyle/>
          <a:p>
            <a:r>
              <a:rPr lang="en-US" sz="3200" dirty="0" smtClean="0"/>
              <a:t>Tom </a:t>
            </a:r>
            <a:r>
              <a:rPr lang="en-US" sz="3200" dirty="0"/>
              <a:t>and the sub-optimal </a:t>
            </a:r>
            <a:r>
              <a:rPr lang="en-US" sz="3200" dirty="0" smtClean="0"/>
              <a:t>pathway (2) </a:t>
            </a:r>
            <a:endParaRPr lang="en-US" sz="3200" dirty="0"/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Statistics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5994" y="4675946"/>
            <a:ext cx="88164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2"/>
                </a:solidFill>
              </a:rPr>
              <a:t>10 days in a hospital bed (acute or community) leads to the equivalent of 10 years ageing in the muscles of people over 80</a:t>
            </a:r>
          </a:p>
          <a:p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dirty="0" smtClean="0"/>
              <a:t>Gill et al (2004) studied the association between  bedrest and functional decline over 18 months. They found a relationship between the amount of time spent in bed rest and the </a:t>
            </a:r>
            <a:r>
              <a:rPr lang="en-GB" sz="1200" dirty="0"/>
              <a:t> </a:t>
            </a:r>
            <a:r>
              <a:rPr lang="en-GB" sz="1200" dirty="0" smtClean="0"/>
              <a:t>magnitude of functional decline in  instrumental activities of daily living, mobility, physical activity and social activity. </a:t>
            </a:r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/>
          </a:p>
          <a:p>
            <a:r>
              <a:rPr lang="en-GB" sz="1200" dirty="0" smtClean="0"/>
              <a:t>Kortebein P, Symons TB, Ferrando A et al. Functional impact of 10 days of bed rest in healthy older adults. J Gerontal A Biol Sci Med Sci. 2008;63:1076-1081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50374" y="3838879"/>
            <a:ext cx="817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hlinkClick r:id="rId3"/>
              </a:rPr>
              <a:t>Alzheimer's Society 2009 report  - Counting the Cost</a:t>
            </a:r>
            <a:endParaRPr lang="en-GB" sz="1400" dirty="0" smtClean="0"/>
          </a:p>
          <a:p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689680" y="6506478"/>
            <a:ext cx="2133600" cy="365125"/>
          </a:xfrm>
        </p:spPr>
        <p:txBody>
          <a:bodyPr/>
          <a:lstStyle/>
          <a:p>
            <a:pPr algn="r"/>
            <a:fld id="{902D5018-2030-2046-84FC-87E41EA86E42}" type="slidenum">
              <a:rPr lang="en-US" sz="1200" smtClean="0">
                <a:solidFill>
                  <a:schemeClr val="tx2"/>
                </a:solidFill>
              </a:rPr>
              <a:pPr algn="r"/>
              <a:t>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22" y="1290960"/>
            <a:ext cx="7847463" cy="231807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Over a quarter of hospital beds in the UK are currently occupied by people with dementia</a:t>
            </a:r>
          </a:p>
          <a:p>
            <a:pPr marL="285750" indent="-285750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One third of people with dementia who go into hospital for an unrelated condition NEVER return to their own homes</a:t>
            </a:r>
          </a:p>
          <a:p>
            <a:pPr marL="285750" indent="-285750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47% of people with dementia who go into hospital are physically less well when they leave than when they went in</a:t>
            </a:r>
          </a:p>
          <a:p>
            <a:pPr marL="285750" indent="-285750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Calibri" panose="020F0502020204030204" pitchFamily="34" charset="0"/>
              </a:rPr>
              <a:t>54% of people with dementia who go into hospital are mentally less </a:t>
            </a:r>
            <a:r>
              <a:rPr lang="en-GB" sz="1600" dirty="0">
                <a:cs typeface="Calibri" panose="020F0502020204030204" pitchFamily="34" charset="0"/>
              </a:rPr>
              <a:t>well when they leave than when they went </a:t>
            </a:r>
            <a:r>
              <a:rPr lang="en-GB" sz="1600" dirty="0" smtClean="0">
                <a:cs typeface="Calibri" panose="020F0502020204030204" pitchFamily="34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4556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2" y="158730"/>
            <a:ext cx="8106769" cy="667725"/>
          </a:xfrm>
        </p:spPr>
        <p:txBody>
          <a:bodyPr>
            <a:noAutofit/>
          </a:bodyPr>
          <a:lstStyle/>
          <a:p>
            <a:r>
              <a:rPr lang="en-GB" sz="3200" dirty="0"/>
              <a:t>Questions for GPs </a:t>
            </a:r>
            <a:r>
              <a:rPr lang="en-GB" sz="3200" dirty="0" smtClean="0"/>
              <a:t>and commissioners</a:t>
            </a:r>
            <a:endParaRPr lang="en-US" sz="3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39261" y="1921020"/>
            <a:ext cx="762000" cy="646331"/>
            <a:chOff x="1295400" y="2895600"/>
            <a:chExt cx="762000" cy="646331"/>
          </a:xfrm>
        </p:grpSpPr>
        <p:sp>
          <p:nvSpPr>
            <p:cNvPr id="5" name="Rounded Rectangle 4"/>
            <p:cNvSpPr/>
            <p:nvPr/>
          </p:nvSpPr>
          <p:spPr>
            <a:xfrm>
              <a:off x="1295400" y="2895600"/>
              <a:ext cx="762000" cy="6096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7800" y="28956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7288" y="2631406"/>
            <a:ext cx="762000" cy="646331"/>
            <a:chOff x="1295400" y="3581400"/>
            <a:chExt cx="762000" cy="646331"/>
          </a:xfrm>
        </p:grpSpPr>
        <p:sp>
          <p:nvSpPr>
            <p:cNvPr id="7" name="Rounded Rectangle 6"/>
            <p:cNvSpPr/>
            <p:nvPr/>
          </p:nvSpPr>
          <p:spPr>
            <a:xfrm>
              <a:off x="1295400" y="35814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35814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9261" y="3359818"/>
            <a:ext cx="762000" cy="646331"/>
            <a:chOff x="1295400" y="4267200"/>
            <a:chExt cx="762000" cy="646331"/>
          </a:xfrm>
        </p:grpSpPr>
        <p:sp>
          <p:nvSpPr>
            <p:cNvPr id="13" name="Rounded Rectangle 12"/>
            <p:cNvSpPr/>
            <p:nvPr/>
          </p:nvSpPr>
          <p:spPr>
            <a:xfrm>
              <a:off x="1295400" y="42672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4267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3342" y="4036086"/>
            <a:ext cx="762000" cy="646331"/>
            <a:chOff x="1295400" y="4953000"/>
            <a:chExt cx="762000" cy="646331"/>
          </a:xfrm>
        </p:grpSpPr>
        <p:sp>
          <p:nvSpPr>
            <p:cNvPr id="11" name="Rounded Rectangle 10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00" y="49530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5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3342" y="1226565"/>
            <a:ext cx="762000" cy="646331"/>
            <a:chOff x="1295400" y="2209800"/>
            <a:chExt cx="762000" cy="646331"/>
          </a:xfrm>
        </p:grpSpPr>
        <p:sp>
          <p:nvSpPr>
            <p:cNvPr id="3" name="Rounded Rectangle 2"/>
            <p:cNvSpPr/>
            <p:nvPr/>
          </p:nvSpPr>
          <p:spPr>
            <a:xfrm>
              <a:off x="1295400" y="22098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7800" y="22098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34986" y="1226565"/>
            <a:ext cx="7384589" cy="609600"/>
            <a:chOff x="2209800" y="2209800"/>
            <a:chExt cx="5486400" cy="609600"/>
          </a:xfrm>
        </p:grpSpPr>
        <p:sp>
          <p:nvSpPr>
            <p:cNvPr id="4" name="Rectangle 3"/>
            <p:cNvSpPr/>
            <p:nvPr/>
          </p:nvSpPr>
          <p:spPr>
            <a:xfrm>
              <a:off x="2209800" y="2209800"/>
              <a:ext cx="54864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2245056"/>
              <a:ext cx="5320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 smtClean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70953" y="1909112"/>
            <a:ext cx="7345158" cy="621508"/>
            <a:chOff x="2209800" y="2895600"/>
            <a:chExt cx="5486400" cy="609600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2209800" y="28956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62200" y="3053688"/>
              <a:ext cx="529936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600" dirty="0" smtClean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94139" y="2602354"/>
            <a:ext cx="7384589" cy="609600"/>
            <a:chOff x="2209800" y="3581400"/>
            <a:chExt cx="5486400" cy="609600"/>
          </a:xfrm>
        </p:grpSpPr>
        <p:sp>
          <p:nvSpPr>
            <p:cNvPr id="8" name="Rectangle 7"/>
            <p:cNvSpPr/>
            <p:nvPr/>
          </p:nvSpPr>
          <p:spPr>
            <a:xfrm>
              <a:off x="2209800" y="3581400"/>
              <a:ext cx="54864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2200" y="3616656"/>
              <a:ext cx="5320146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sz="1600" dirty="0" smtClean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94139" y="3326398"/>
            <a:ext cx="7384588" cy="609600"/>
            <a:chOff x="2209800" y="4267200"/>
            <a:chExt cx="7384588" cy="609600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2209800" y="4267200"/>
              <a:ext cx="736594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62200" y="4300338"/>
              <a:ext cx="7232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 smtClean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94141" y="4011403"/>
            <a:ext cx="7384588" cy="609600"/>
            <a:chOff x="2209800" y="4953000"/>
            <a:chExt cx="7384588" cy="609600"/>
          </a:xfrm>
          <a:solidFill>
            <a:schemeClr val="bg1">
              <a:lumMod val="9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2209800" y="4953000"/>
              <a:ext cx="7384588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2200" y="5097440"/>
              <a:ext cx="7213540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600" dirty="0" smtClean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3342" y="4714782"/>
            <a:ext cx="762000" cy="646331"/>
            <a:chOff x="1295400" y="4953000"/>
            <a:chExt cx="762000" cy="646331"/>
          </a:xfrm>
        </p:grpSpPr>
        <p:sp>
          <p:nvSpPr>
            <p:cNvPr id="41" name="Rounded Rectangle 40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47800" y="495300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6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94139" y="4702609"/>
            <a:ext cx="7398442" cy="609600"/>
            <a:chOff x="2209800" y="4953000"/>
            <a:chExt cx="5486400" cy="609600"/>
          </a:xfrm>
          <a:solidFill>
            <a:schemeClr val="bg1">
              <a:lumMod val="95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209800" y="49530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5001904"/>
              <a:ext cx="533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 smtClean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0382" y="705913"/>
            <a:ext cx="684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 the local population, who has overall responsibility for: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380287" y="5387526"/>
            <a:ext cx="7398442" cy="609600"/>
            <a:chOff x="2209800" y="4953000"/>
            <a:chExt cx="5486400" cy="609600"/>
          </a:xfrm>
          <a:solidFill>
            <a:schemeClr val="bg1">
              <a:lumMod val="95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2209800" y="49530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62200" y="5001904"/>
              <a:ext cx="533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 smtClean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5315" y="5388845"/>
            <a:ext cx="762000" cy="646331"/>
            <a:chOff x="1295400" y="4953000"/>
            <a:chExt cx="762000" cy="646331"/>
          </a:xfrm>
        </p:grpSpPr>
        <p:sp>
          <p:nvSpPr>
            <p:cNvPr id="50" name="Rounded Rectangle 49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47800" y="495300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7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377888" y="1241953"/>
            <a:ext cx="7298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	Promoting </a:t>
            </a:r>
            <a:r>
              <a:rPr lang="en-GB" sz="1600" dirty="0"/>
              <a:t>dementia as a condition for which targeted interventions </a:t>
            </a:r>
            <a:r>
              <a:rPr lang="en-GB" sz="1600" dirty="0" smtClean="0"/>
              <a:t>	(</a:t>
            </a:r>
            <a:r>
              <a:rPr lang="en-GB" sz="1600" dirty="0"/>
              <a:t>including </a:t>
            </a:r>
            <a:r>
              <a:rPr lang="en-GB" sz="1600" dirty="0" smtClean="0"/>
              <a:t>prevention) </a:t>
            </a:r>
            <a:r>
              <a:rPr lang="en-GB" sz="1600" dirty="0"/>
              <a:t>must be planned and delivered?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20790" y="2050589"/>
            <a:ext cx="7298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	</a:t>
            </a:r>
            <a:r>
              <a:rPr lang="en-GB" sz="1600" dirty="0" smtClean="0"/>
              <a:t>Identifying </a:t>
            </a:r>
            <a:r>
              <a:rPr lang="en-GB" sz="1600" dirty="0"/>
              <a:t>individuals living with dementia?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54701" y="2627179"/>
            <a:ext cx="7345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	</a:t>
            </a:r>
            <a:r>
              <a:rPr lang="en-GB" sz="1600" dirty="0" smtClean="0"/>
              <a:t>Planning </a:t>
            </a:r>
            <a:r>
              <a:rPr lang="en-GB" sz="1600" dirty="0"/>
              <a:t>care models to address key stages of dementia (pre/early, </a:t>
            </a:r>
            <a:r>
              <a:rPr lang="en-GB" sz="1600" dirty="0" smtClean="0"/>
              <a:t>	moderate </a:t>
            </a:r>
            <a:r>
              <a:rPr lang="en-GB" sz="1600" dirty="0"/>
              <a:t>or severe)?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77888" y="3299808"/>
            <a:ext cx="7345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	</a:t>
            </a:r>
            <a:r>
              <a:rPr lang="en-GB" sz="1600" dirty="0" smtClean="0"/>
              <a:t>Identifying </a:t>
            </a:r>
            <a:r>
              <a:rPr lang="en-GB" sz="1600" dirty="0"/>
              <a:t>and reporting on measurable positive and negative dementia </a:t>
            </a:r>
            <a:r>
              <a:rPr lang="en-GB" sz="1600" dirty="0" smtClean="0"/>
              <a:t>	associated </a:t>
            </a:r>
            <a:r>
              <a:rPr lang="en-GB" sz="1600" dirty="0"/>
              <a:t>outcomes?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55509" y="4081482"/>
            <a:ext cx="7298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/>
            <a:r>
              <a:rPr lang="en-GB" sz="1600" dirty="0"/>
              <a:t>	</a:t>
            </a:r>
            <a:r>
              <a:rPr lang="en-GB" sz="1600" dirty="0" smtClean="0"/>
              <a:t>Quality </a:t>
            </a:r>
            <a:r>
              <a:rPr lang="en-GB" sz="1600" dirty="0"/>
              <a:t>assurance and value for money </a:t>
            </a:r>
            <a:r>
              <a:rPr lang="en-GB" sz="1600" dirty="0" smtClean="0"/>
              <a:t>in addressing the needs of those with dementia? </a:t>
            </a:r>
            <a:endParaRPr lang="en-GB" sz="16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546486" y="6101452"/>
            <a:ext cx="762000" cy="646331"/>
            <a:chOff x="1295400" y="4953000"/>
            <a:chExt cx="762000" cy="646331"/>
          </a:xfrm>
        </p:grpSpPr>
        <p:sp>
          <p:nvSpPr>
            <p:cNvPr id="53" name="Rounded Rectangle 52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47800" y="495300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8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80287" y="6094797"/>
            <a:ext cx="7398442" cy="609600"/>
            <a:chOff x="2209800" y="4953000"/>
            <a:chExt cx="5486400" cy="609600"/>
          </a:xfrm>
          <a:solidFill>
            <a:schemeClr val="bg1">
              <a:lumMod val="95000"/>
            </a:schemeClr>
          </a:solidFill>
        </p:grpSpPr>
        <p:sp>
          <p:nvSpPr>
            <p:cNvPr id="56" name="Rectangle 55"/>
            <p:cNvSpPr/>
            <p:nvPr/>
          </p:nvSpPr>
          <p:spPr>
            <a:xfrm>
              <a:off x="2209800" y="49530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62200" y="5001904"/>
              <a:ext cx="533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 smtClean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394141" y="4822743"/>
            <a:ext cx="7306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	</a:t>
            </a:r>
            <a:r>
              <a:rPr lang="en-GB" sz="1600" dirty="0" smtClean="0"/>
              <a:t>Quality </a:t>
            </a:r>
            <a:r>
              <a:rPr lang="en-GB" sz="1600" dirty="0"/>
              <a:t>assurance and value for money of continence care?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420789" y="5393466"/>
            <a:ext cx="7298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	How do we do the right thing for the patient and at the same time 	recognise that costs shift from health to social care?</a:t>
            </a:r>
          </a:p>
          <a:p>
            <a:endParaRPr lang="en-GB" sz="1600" dirty="0"/>
          </a:p>
        </p:txBody>
      </p:sp>
      <p:sp>
        <p:nvSpPr>
          <p:cNvPr id="59" name="Rectangle 58"/>
          <p:cNvSpPr/>
          <p:nvPr/>
        </p:nvSpPr>
        <p:spPr>
          <a:xfrm>
            <a:off x="1384299" y="6101452"/>
            <a:ext cx="7375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	</a:t>
            </a:r>
            <a:r>
              <a:rPr lang="en-GB" sz="1600" dirty="0" smtClean="0"/>
              <a:t>Has </a:t>
            </a:r>
            <a:r>
              <a:rPr lang="en-GB" sz="1600" dirty="0"/>
              <a:t>any engagement activity taken place with patients with regards to </a:t>
            </a:r>
            <a:r>
              <a:rPr lang="en-GB" sz="1600" dirty="0" smtClean="0"/>
              <a:t>	dementia </a:t>
            </a:r>
            <a:r>
              <a:rPr lang="en-GB" sz="1600" dirty="0"/>
              <a:t>care?</a:t>
            </a:r>
          </a:p>
        </p:txBody>
      </p:sp>
    </p:spTree>
    <p:extLst>
      <p:ext uri="{BB962C8B-B14F-4D97-AF65-F5344CB8AC3E}">
        <p14:creationId xmlns:p14="http://schemas.microsoft.com/office/powerpoint/2010/main" val="340613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11859" y="302115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Tom </a:t>
            </a:r>
            <a:r>
              <a:rPr lang="en-US" sz="3200" dirty="0"/>
              <a:t>and the optimal </a:t>
            </a:r>
            <a:r>
              <a:rPr lang="en-US" sz="3200" dirty="0" smtClean="0"/>
              <a:t>pathway (1)</a:t>
            </a:r>
            <a:endParaRPr lang="en-US" sz="3200" dirty="0"/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245661" y="1043426"/>
            <a:ext cx="8707272" cy="5909479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Tom, </a:t>
            </a:r>
            <a:r>
              <a:rPr lang="en-GB" sz="1600" b="1" dirty="0" smtClean="0"/>
              <a:t>aged 77</a:t>
            </a:r>
            <a:r>
              <a:rPr lang="en-GB" sz="1600" dirty="0" smtClean="0"/>
              <a:t>, goes </a:t>
            </a:r>
            <a:r>
              <a:rPr lang="en-GB" sz="1600" dirty="0"/>
              <a:t>to his </a:t>
            </a:r>
            <a:r>
              <a:rPr lang="en-GB" sz="1600" dirty="0" smtClean="0"/>
              <a:t>GP </a:t>
            </a:r>
            <a:r>
              <a:rPr lang="en-GB" sz="1600" dirty="0"/>
              <a:t>with Barbara who recommends he </a:t>
            </a:r>
            <a:r>
              <a:rPr lang="en-GB" sz="1600" b="1" dirty="0"/>
              <a:t>has a memory assessment </a:t>
            </a:r>
            <a:r>
              <a:rPr lang="en-GB" sz="1600" dirty="0"/>
              <a:t>with someone from the memory </a:t>
            </a:r>
            <a:r>
              <a:rPr lang="en-GB" sz="1600" dirty="0" smtClean="0"/>
              <a:t>clinic</a:t>
            </a:r>
            <a:endParaRPr lang="en-GB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1" dirty="0" smtClean="0"/>
              <a:t>Three </a:t>
            </a:r>
            <a:r>
              <a:rPr lang="en-GB" sz="1600" b="1" dirty="0"/>
              <a:t>weeks after </a:t>
            </a:r>
            <a:r>
              <a:rPr lang="en-GB" sz="1600" dirty="0"/>
              <a:t>seeing the GP Tom is assessed by someone from the memory clinic at the GP </a:t>
            </a:r>
            <a:r>
              <a:rPr lang="en-GB" sz="1600" dirty="0" smtClean="0"/>
              <a:t>practice</a:t>
            </a:r>
            <a:endParaRPr lang="en-GB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Tom is told he is likely to have </a:t>
            </a:r>
            <a:r>
              <a:rPr lang="en-GB" sz="1600" dirty="0" smtClean="0"/>
              <a:t>dementia, </a:t>
            </a:r>
            <a:r>
              <a:rPr lang="en-GB" sz="1600" dirty="0"/>
              <a:t>but </a:t>
            </a:r>
            <a:r>
              <a:rPr lang="en-GB" sz="1600" dirty="0" smtClean="0"/>
              <a:t>a brain </a:t>
            </a:r>
            <a:r>
              <a:rPr lang="en-GB" sz="1600" dirty="0"/>
              <a:t>scan will confirm this.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1" dirty="0"/>
              <a:t>Tom </a:t>
            </a:r>
            <a:r>
              <a:rPr lang="en-GB" sz="1600" b="1" dirty="0" smtClean="0"/>
              <a:t>receives </a:t>
            </a:r>
            <a:r>
              <a:rPr lang="en-GB" sz="1600" b="1" dirty="0"/>
              <a:t>a </a:t>
            </a:r>
            <a:r>
              <a:rPr lang="en-GB" sz="1600" b="1" dirty="0" smtClean="0"/>
              <a:t>diagnosis</a:t>
            </a:r>
            <a:r>
              <a:rPr lang="en-GB" sz="1600" dirty="0" smtClean="0"/>
              <a:t> and is prescribed </a:t>
            </a:r>
            <a:r>
              <a:rPr lang="en-GB" sz="1600" dirty="0"/>
              <a:t>an </a:t>
            </a:r>
            <a:r>
              <a:rPr lang="en-GB" sz="1600" dirty="0" smtClean="0"/>
              <a:t>acetylcholinesterase inhibitor. He is also </a:t>
            </a:r>
            <a:r>
              <a:rPr lang="en-GB" sz="1600" b="1" dirty="0"/>
              <a:t>introduced to the local dementia </a:t>
            </a:r>
            <a:r>
              <a:rPr lang="en-GB" sz="1600" b="1" dirty="0" smtClean="0"/>
              <a:t>advisor</a:t>
            </a:r>
            <a:r>
              <a:rPr lang="en-GB" sz="1600" dirty="0" smtClean="0"/>
              <a:t>. A care plan is developed that includes a series of local </a:t>
            </a:r>
            <a:r>
              <a:rPr lang="en-GB" sz="1600" dirty="0"/>
              <a:t>post diagnostic support </a:t>
            </a:r>
            <a:r>
              <a:rPr lang="en-GB" sz="1600" dirty="0" smtClean="0"/>
              <a:t>activities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In year 2, Tom </a:t>
            </a:r>
            <a:r>
              <a:rPr lang="en-GB" sz="1600" dirty="0"/>
              <a:t>sees his GP and it is considered that he most likely has </a:t>
            </a:r>
            <a:r>
              <a:rPr lang="en-GB" sz="1600" b="1" dirty="0"/>
              <a:t>a urinary tract infection </a:t>
            </a:r>
            <a:r>
              <a:rPr lang="en-GB" sz="1600" dirty="0"/>
              <a:t>and is prescribed </a:t>
            </a:r>
            <a:r>
              <a:rPr lang="en-GB" sz="1600" dirty="0" smtClean="0"/>
              <a:t>antibiotics (</a:t>
            </a:r>
            <a:r>
              <a:rPr lang="en-GB" sz="1600" b="1" dirty="0" smtClean="0"/>
              <a:t>avoiding secondary care</a:t>
            </a:r>
            <a:r>
              <a:rPr lang="en-GB" sz="1600" dirty="0" smtClean="0"/>
              <a:t>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The Dementia </a:t>
            </a:r>
            <a:r>
              <a:rPr lang="en-GB" sz="1600" dirty="0"/>
              <a:t>advisor also offers </a:t>
            </a:r>
            <a:r>
              <a:rPr lang="en-GB" sz="1600" b="1" dirty="0" smtClean="0"/>
              <a:t>high quality support </a:t>
            </a:r>
            <a:r>
              <a:rPr lang="en-GB" sz="1600" dirty="0" smtClean="0"/>
              <a:t>(a lifeline to Barbara) including guidance </a:t>
            </a:r>
            <a:r>
              <a:rPr lang="en-GB" sz="1600" dirty="0"/>
              <a:t>around Power of </a:t>
            </a:r>
            <a:r>
              <a:rPr lang="en-GB" sz="1600" dirty="0" smtClean="0"/>
              <a:t>Attorney</a:t>
            </a:r>
            <a:endParaRPr lang="en-GB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Tom gets involved in lots of post diagnostic support groups including a walking group. </a:t>
            </a:r>
            <a:r>
              <a:rPr lang="en-GB" sz="1600" b="1" dirty="0" smtClean="0"/>
              <a:t>Later he </a:t>
            </a:r>
            <a:r>
              <a:rPr lang="en-GB" sz="1600" b="1" dirty="0"/>
              <a:t>has a fall </a:t>
            </a:r>
            <a:r>
              <a:rPr lang="en-GB" sz="1600" dirty="0"/>
              <a:t>and is taken to </a:t>
            </a:r>
            <a:r>
              <a:rPr lang="en-GB" sz="1600" dirty="0" smtClean="0"/>
              <a:t>A&amp;E – but it’s only a bruise, </a:t>
            </a:r>
            <a:r>
              <a:rPr lang="en-GB" sz="1600" b="1" dirty="0" smtClean="0"/>
              <a:t>good healthcare communication results in a very short stay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Tom and Barbara maintain </a:t>
            </a:r>
            <a:r>
              <a:rPr lang="en-GB" sz="1600" b="1" dirty="0" smtClean="0"/>
              <a:t>active lives together </a:t>
            </a:r>
            <a:r>
              <a:rPr lang="en-GB" sz="1600" dirty="0" smtClean="0"/>
              <a:t>until year 8, with also </a:t>
            </a:r>
            <a:r>
              <a:rPr lang="en-GB" sz="1600" b="1" dirty="0" smtClean="0"/>
              <a:t>Barbara receiving valuable respite</a:t>
            </a:r>
            <a:endParaRPr lang="en-GB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In year 10, Tom is admitted </a:t>
            </a:r>
            <a:r>
              <a:rPr lang="en-GB" sz="1600" dirty="0"/>
              <a:t>to a care home as his needs </a:t>
            </a:r>
            <a:r>
              <a:rPr lang="en-GB" sz="1600" dirty="0" smtClean="0"/>
              <a:t>can </a:t>
            </a:r>
            <a:r>
              <a:rPr lang="en-GB" sz="1600" dirty="0"/>
              <a:t>no longer </a:t>
            </a:r>
            <a:r>
              <a:rPr lang="en-GB" sz="1600" dirty="0" smtClean="0"/>
              <a:t>be met </a:t>
            </a:r>
            <a:r>
              <a:rPr lang="en-GB" sz="1600" dirty="0"/>
              <a:t>in the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home </a:t>
            </a:r>
            <a:r>
              <a:rPr lang="en-GB" sz="1600" dirty="0"/>
              <a:t>with Barbara as his primary carer. (</a:t>
            </a:r>
            <a:r>
              <a:rPr lang="en-GB" sz="1600" b="1" dirty="0"/>
              <a:t>10 good years together post diagnosis</a:t>
            </a:r>
            <a:r>
              <a:rPr lang="en-GB" sz="1600" dirty="0"/>
              <a:t>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GB" sz="17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9352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5998746" y="1321181"/>
            <a:ext cx="2788771" cy="3595361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88626" y="1626005"/>
            <a:ext cx="2774373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3219421" y="1321181"/>
            <a:ext cx="2550697" cy="3574579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30740" y="1627390"/>
            <a:ext cx="2539378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0"/>
          <p:cNvGrpSpPr/>
          <p:nvPr/>
        </p:nvGrpSpPr>
        <p:grpSpPr>
          <a:xfrm>
            <a:off x="3219422" y="4866633"/>
            <a:ext cx="2550697" cy="1554480"/>
            <a:chOff x="3810000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9" name="Oval 18"/>
            <p:cNvSpPr/>
            <p:nvPr/>
          </p:nvSpPr>
          <p:spPr>
            <a:xfrm>
              <a:off x="3810000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62400" y="4800600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Great acute care</a:t>
              </a:r>
              <a:endParaRPr lang="en-US" sz="2200" dirty="0"/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6096000" y="4914133"/>
            <a:ext cx="2667000" cy="1554480"/>
            <a:chOff x="6096000" y="4343400"/>
            <a:chExt cx="1554480" cy="1554480"/>
          </a:xfrm>
          <a:solidFill>
            <a:schemeClr val="bg1">
              <a:lumMod val="95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0" name="Oval 19"/>
            <p:cNvSpPr/>
            <p:nvPr/>
          </p:nvSpPr>
          <p:spPr>
            <a:xfrm>
              <a:off x="6096000" y="43434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4701099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Great home care support</a:t>
              </a:r>
              <a:endParaRPr lang="en-US" sz="2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45272" y="2129894"/>
            <a:ext cx="2574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Bespoke treatment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Minimum time in bed / secondary care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Greater understanding of need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102926" y="2253953"/>
            <a:ext cx="26410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Support mechanisms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Trusted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Happier and healthier experience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816" y="109034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Prevention Focus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9490" y="163044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Fast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4445" y="1621117"/>
            <a:ext cx="239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Appropriate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388755" y="1321181"/>
            <a:ext cx="2556235" cy="3583328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3794" y="2683411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Proactive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Educational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</a:t>
            </a:r>
            <a:r>
              <a:rPr lang="en-US" sz="2200" dirty="0" smtClean="0"/>
              <a:t>hird sector involvement </a:t>
            </a:r>
            <a:endParaRPr lang="en-US" sz="2200" dirty="0"/>
          </a:p>
        </p:txBody>
      </p:sp>
      <p:sp>
        <p:nvSpPr>
          <p:cNvPr id="37" name="Rectangle 36"/>
          <p:cNvSpPr/>
          <p:nvPr/>
        </p:nvSpPr>
        <p:spPr>
          <a:xfrm>
            <a:off x="393542" y="1630446"/>
            <a:ext cx="2551448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6880" y="1627390"/>
            <a:ext cx="255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Prevention focus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228600" y="4890383"/>
            <a:ext cx="2617264" cy="1554480"/>
            <a:chOff x="1291384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8" name="Oval 17"/>
            <p:cNvSpPr/>
            <p:nvPr/>
          </p:nvSpPr>
          <p:spPr>
            <a:xfrm>
              <a:off x="1291384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56028" y="4619458"/>
              <a:ext cx="1295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Early risk awareness and identification</a:t>
              </a:r>
              <a:endParaRPr lang="en-US" sz="2200" dirty="0"/>
            </a:p>
          </p:txBody>
        </p:sp>
      </p:grpSp>
      <p:sp>
        <p:nvSpPr>
          <p:cNvPr id="30" name="Title 6"/>
          <p:cNvSpPr>
            <a:spLocks noGrp="1"/>
          </p:cNvSpPr>
          <p:nvPr>
            <p:ph type="title"/>
          </p:nvPr>
        </p:nvSpPr>
        <p:spPr>
          <a:xfrm>
            <a:off x="411859" y="302115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Tom </a:t>
            </a:r>
            <a:r>
              <a:rPr lang="en-US" sz="3200" dirty="0"/>
              <a:t>and the optimal </a:t>
            </a:r>
            <a:r>
              <a:rPr lang="en-US" sz="3200" dirty="0" smtClean="0"/>
              <a:t>pathway (2)</a:t>
            </a:r>
            <a:endParaRPr lang="en-US" sz="3200" dirty="0"/>
          </a:p>
        </p:txBody>
      </p:sp>
      <p:sp>
        <p:nvSpPr>
          <p:cNvPr id="3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fld id="{902D5018-2030-2046-84FC-87E41EA86E42}" type="slidenum">
              <a:rPr lang="en-US" sz="1200" smtClean="0">
                <a:solidFill>
                  <a:schemeClr val="tx2"/>
                </a:solidFill>
              </a:rPr>
              <a:pPr algn="r"/>
              <a:t>8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6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25" grpId="0"/>
      <p:bldP spid="26" grpId="0"/>
      <p:bldP spid="27" grpId="0"/>
      <p:bldP spid="28" grpId="0"/>
      <p:bldP spid="29" grpId="0"/>
      <p:bldP spid="32" grpId="0" animBg="1"/>
      <p:bldP spid="34" grpId="0"/>
      <p:bldP spid="37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Financial </a:t>
            </a:r>
            <a:r>
              <a:rPr lang="en-US" sz="3200" dirty="0" smtClean="0"/>
              <a:t>information (1)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596" y="5395873"/>
            <a:ext cx="7997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 only is </a:t>
            </a:r>
            <a:r>
              <a:rPr lang="en-GB" sz="1600" dirty="0" smtClean="0"/>
              <a:t>Tom’s </a:t>
            </a:r>
            <a:r>
              <a:rPr lang="en-GB" sz="1600" dirty="0"/>
              <a:t>(and </a:t>
            </a:r>
            <a:r>
              <a:rPr lang="en-GB" sz="1600" dirty="0" smtClean="0"/>
              <a:t>his wife’s</a:t>
            </a:r>
            <a:r>
              <a:rPr lang="en-GB" sz="1600" dirty="0"/>
              <a:t>) health and quality of life significantly better in the optimal scenario, but the costs to the health economy are reduced by </a:t>
            </a:r>
            <a:r>
              <a:rPr lang="en-GB" sz="1600" dirty="0" smtClean="0"/>
              <a:t>43%*. </a:t>
            </a:r>
            <a:r>
              <a:rPr lang="en-GB" sz="1600" dirty="0"/>
              <a:t>The impact is significant on outcomes, quality and finance.</a:t>
            </a:r>
          </a:p>
        </p:txBody>
      </p:sp>
      <p:graphicFrame>
        <p:nvGraphicFramePr>
          <p:cNvPr id="8" name="Table 7" descr="This is a table showing the cost figures for the sub-optimal and optimal pathways, broken down by provider setting. The grand total for the sub-optimal pathway is £32,450 compared to the optimal pathway of £18,315" title="Analysis by provi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16039"/>
              </p:ext>
            </p:extLst>
          </p:nvPr>
        </p:nvGraphicFramePr>
        <p:xfrm>
          <a:off x="412597" y="1308450"/>
          <a:ext cx="8115023" cy="37672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2358"/>
                <a:gridCol w="1796171"/>
                <a:gridCol w="1886494"/>
              </a:tblGrid>
              <a:tr h="5568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Analysis</a:t>
                      </a:r>
                      <a:r>
                        <a:rPr lang="en-GB" sz="2000" baseline="0" dirty="0" smtClean="0"/>
                        <a:t> by provider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Sub-optimal</a:t>
                      </a:r>
                      <a:endParaRPr lang="en-GB" sz="20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Optimal</a:t>
                      </a:r>
                      <a:endParaRPr lang="en-GB" sz="2000" dirty="0"/>
                    </a:p>
                  </a:txBody>
                  <a:tcPr/>
                </a:tc>
              </a:tr>
              <a:tr h="53507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£17,428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507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Ambulance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507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Home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£7,670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£7,670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507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£7,119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£8,136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507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Third Sector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£1,675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3507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Grand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£32,450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£18,315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2597" y="6254437"/>
            <a:ext cx="5565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*Costs calculated as at 15/16 prices.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08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083DDF8B2CE45ABEDBAB4F90C7050" ma:contentTypeVersion="1" ma:contentTypeDescription="Create a new document." ma:contentTypeScope="" ma:versionID="6f0372cf94b48e3ff03ea2af8d244034">
  <xsd:schema xmlns:xsd="http://www.w3.org/2001/XMLSchema" xmlns:xs="http://www.w3.org/2001/XMLSchema" xmlns:p="http://schemas.microsoft.com/office/2006/metadata/properties" xmlns:ns2="51367701-27c8-403e-a234-85855c5cd73e" xmlns:ns3="11cf67b4-8be8-4203-926d-b1451d6a3644" targetNamespace="http://schemas.microsoft.com/office/2006/metadata/properties" ma:root="true" ma:fieldsID="6ce6b8d50e902b0a5e2178625f1a7f6a" ns2:_="" ns3:_="">
    <xsd:import namespace="51367701-27c8-403e-a234-85855c5cd73e"/>
    <xsd:import namespace="11cf67b4-8be8-4203-926d-b1451d6a3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f67b4-8be8-4203-926d-b1451d6a3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367701-27c8-403e-a234-85855c5cd73e">K57F673QWXRZ-1374-53</_dlc_DocId>
    <_dlc_DocIdUrl xmlns="51367701-27c8-403e-a234-85855c5cd73e">
      <Url>https://nhsengland.sharepoint.com/TeamCentre/VisionandValues/_layouts/15/DocIdRedir.aspx?ID=K57F673QWXRZ-1374-53</Url>
      <Description>K57F673QWXRZ-1374-53</Description>
    </_dlc_DocIdUrl>
    <SharedWithUsers xmlns="11cf67b4-8be8-4203-926d-b1451d6a3644">
      <UserInfo>
        <DisplayName>Bruce Warner</DisplayName>
        <AccountId>189</AccountId>
        <AccountType/>
      </UserInfo>
      <UserInfo>
        <DisplayName>Chris Knight</DisplayName>
        <AccountId>9154</AccountId>
        <AccountType/>
      </UserInfo>
      <UserInfo>
        <DisplayName>Paulette Johnson</DisplayName>
        <AccountId>1982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F804EF-5A13-4C78-B283-A29B4395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11cf67b4-8be8-4203-926d-b1451d6a3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801DBD-1609-45E3-994A-CA6B05AAB27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69D3D01-BC3D-4AA8-95B1-39B38B8CD583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11cf67b4-8be8-4203-926d-b1451d6a3644"/>
    <ds:schemaRef ds:uri="51367701-27c8-403e-a234-85855c5cd73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2DD6C42-6644-46D0-ACEC-7B461F27AF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5656</TotalTime>
  <Words>1332</Words>
  <Application>Microsoft Office PowerPoint</Application>
  <PresentationFormat>On-screen Show (4:3)</PresentationFormat>
  <Paragraphs>171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NHS RightCare scenario:  Getting the dementia pathway right  </vt:lpstr>
      <vt:lpstr>Tom’s story</vt:lpstr>
      <vt:lpstr>Tom and the sub-optimal pathway (1) </vt:lpstr>
      <vt:lpstr>Tom and the sub-optimal pathway (2) </vt:lpstr>
      <vt:lpstr>Statistics</vt:lpstr>
      <vt:lpstr>Questions for GPs and commissioners</vt:lpstr>
      <vt:lpstr>Tom and the optimal pathway (1)</vt:lpstr>
      <vt:lpstr>Tom and the optimal pathway (2)</vt:lpstr>
      <vt:lpstr>Financial information (1)</vt:lpstr>
      <vt:lpstr>Financial information (2)</vt:lpstr>
      <vt:lpstr>The NHS RightCare approach</vt:lpstr>
      <vt:lpstr>PowerPoint Presentation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Powerpoint Template</dc:title>
  <dc:creator>Kevin O'Brien</dc:creator>
  <cp:lastModifiedBy>Platt, Andrew</cp:lastModifiedBy>
  <cp:revision>204</cp:revision>
  <cp:lastPrinted>2014-05-27T15:15:21Z</cp:lastPrinted>
  <dcterms:created xsi:type="dcterms:W3CDTF">2014-04-08T10:27:44Z</dcterms:created>
  <dcterms:modified xsi:type="dcterms:W3CDTF">2017-04-20T14:12:07Z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0x010100C8D083DDF8B2CE45ABEDBAB4F90C7050</vt:lpwstr>
  </property>
  <property fmtid="{D5CDD505-2E9C-101B-9397-08002B2CF9AE}" pid="3" name="_dlc_DocIdItemGuid">
    <vt:lpwstr>f66519ee-73cb-4d73-a16e-8576bcbee500</vt:lpwstr>
  </property>
</Properties>
</file>