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87" r:id="rId6"/>
    <p:sldId id="289" r:id="rId7"/>
    <p:sldId id="293" r:id="rId8"/>
    <p:sldId id="296" r:id="rId9"/>
    <p:sldId id="295" r:id="rId10"/>
    <p:sldId id="284" r:id="rId11"/>
    <p:sldId id="297" r:id="rId12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87"/>
            <p14:sldId id="289"/>
            <p14:sldId id="293"/>
            <p14:sldId id="296"/>
            <p14:sldId id="295"/>
            <p14:sldId id="284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8" autoAdjust="0"/>
    <p:restoredTop sz="94682" autoAdjust="0"/>
  </p:normalViewPr>
  <p:slideViewPr>
    <p:cSldViewPr snapToGrid="0" snapToObjects="1">
      <p:cViewPr>
        <p:scale>
          <a:sx n="70" d="100"/>
          <a:sy n="70" d="100"/>
        </p:scale>
        <p:origin x="-822" y="-90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2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0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" y="3155072"/>
            <a:ext cx="9144001" cy="3702928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478661" y="520304"/>
            <a:ext cx="7564864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/>
              <a:t>NHS RightCare scenario: </a:t>
            </a:r>
            <a:br>
              <a:rPr lang="en-US" sz="3200" b="0" dirty="0"/>
            </a:br>
            <a:r>
              <a:rPr lang="en-US" sz="3200" dirty="0" smtClean="0"/>
              <a:t>Getting the dementia pathway right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2949773" y="2701985"/>
            <a:ext cx="4609229" cy="18296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Tom and Barbara’s </a:t>
            </a:r>
            <a:r>
              <a:rPr lang="en-US" sz="2000" b="1" dirty="0">
                <a:solidFill>
                  <a:schemeClr val="tx2"/>
                </a:solidFill>
              </a:rPr>
              <a:t>story: </a:t>
            </a:r>
            <a:r>
              <a:rPr lang="en-US" sz="2000" b="1" dirty="0" smtClean="0">
                <a:solidFill>
                  <a:schemeClr val="tx2"/>
                </a:solidFill>
              </a:rPr>
              <a:t>Dementia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tx2"/>
                </a:solidFill>
              </a:rPr>
              <a:t>Appendix </a:t>
            </a:r>
            <a:r>
              <a:rPr lang="en-US" sz="2000" dirty="0" smtClean="0">
                <a:solidFill>
                  <a:schemeClr val="tx2"/>
                </a:solidFill>
              </a:rPr>
              <a:t>2: Short summary </a:t>
            </a:r>
            <a:r>
              <a:rPr lang="en-US" sz="2000" dirty="0">
                <a:solidFill>
                  <a:schemeClr val="tx2"/>
                </a:solidFill>
              </a:rPr>
              <a:t>slide pack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949773" y="4068926"/>
            <a:ext cx="16540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April 2017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27" name="Picture 3" descr="A picture of the fictional patient, Tom, with his wife Barbara. The couple are middle aged and smiling. " title="Tom and Barb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20763">
            <a:off x="577882" y="2450174"/>
            <a:ext cx="2088000" cy="1917795"/>
          </a:xfrm>
          <a:prstGeom prst="rect">
            <a:avLst/>
          </a:prstGeom>
          <a:noFill/>
          <a:ln>
            <a:noFill/>
          </a:ln>
          <a:effectLst>
            <a:outerShdw blurRad="1270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sub-optimal pathway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266127" y="1079089"/>
            <a:ext cx="8413845" cy="563561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b="1" dirty="0" smtClean="0"/>
              <a:t>Tom</a:t>
            </a:r>
            <a:r>
              <a:rPr lang="en-GB" sz="1600" dirty="0" smtClean="0"/>
              <a:t> (a retired engineer) lives with his wife Barbara and </a:t>
            </a:r>
            <a:r>
              <a:rPr lang="en-GB" sz="1600" dirty="0"/>
              <a:t>is </a:t>
            </a:r>
            <a:r>
              <a:rPr lang="en-GB" sz="1600" b="1" dirty="0" smtClean="0"/>
              <a:t>77 years old when he first starts to experience symptoms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Tom </a:t>
            </a:r>
            <a:r>
              <a:rPr lang="en-GB" sz="1600" dirty="0"/>
              <a:t>i</a:t>
            </a:r>
            <a:r>
              <a:rPr lang="en-GB" sz="1600" dirty="0" smtClean="0"/>
              <a:t>s </a:t>
            </a:r>
            <a:r>
              <a:rPr lang="en-GB" sz="1600" b="1" dirty="0" smtClean="0"/>
              <a:t>reluctant to go to the GP</a:t>
            </a:r>
            <a:r>
              <a:rPr lang="en-GB" sz="1600" dirty="0" smtClean="0"/>
              <a:t>.</a:t>
            </a:r>
            <a:r>
              <a:rPr lang="en-GB" sz="1600" b="1" dirty="0" smtClean="0"/>
              <a:t> </a:t>
            </a:r>
            <a:r>
              <a:rPr lang="en-GB" sz="1600" dirty="0" smtClean="0"/>
              <a:t>Barbara adjusts and keeps on keeping on, but tension </a:t>
            </a:r>
            <a:r>
              <a:rPr lang="en-GB" sz="1600" dirty="0"/>
              <a:t>i</a:t>
            </a:r>
            <a:r>
              <a:rPr lang="en-GB" sz="1600" dirty="0" smtClean="0"/>
              <a:t>s building (e.g. Tom was lost for several hours whilst walking)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It </a:t>
            </a:r>
            <a:r>
              <a:rPr lang="en-GB" sz="1600" dirty="0"/>
              <a:t>i</a:t>
            </a:r>
            <a:r>
              <a:rPr lang="en-GB" sz="1600" dirty="0" smtClean="0"/>
              <a:t>s not until the </a:t>
            </a:r>
            <a:r>
              <a:rPr lang="en-GB" sz="1600" b="1" dirty="0" smtClean="0"/>
              <a:t>fourth year</a:t>
            </a:r>
            <a:r>
              <a:rPr lang="en-GB" sz="1600" dirty="0" smtClean="0"/>
              <a:t> (after symptoms started) that Tom becomes </a:t>
            </a:r>
            <a:r>
              <a:rPr lang="en-GB" sz="1600" b="1" dirty="0" smtClean="0"/>
              <a:t>violent and entered the secondary care system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He </a:t>
            </a:r>
            <a:r>
              <a:rPr lang="en-GB" sz="1600" dirty="0"/>
              <a:t>i</a:t>
            </a:r>
            <a:r>
              <a:rPr lang="en-GB" sz="1600" dirty="0" smtClean="0"/>
              <a:t>s </a:t>
            </a:r>
            <a:r>
              <a:rPr lang="en-GB" sz="1600" b="1" dirty="0" smtClean="0"/>
              <a:t>admitted </a:t>
            </a:r>
            <a:r>
              <a:rPr lang="en-GB" sz="1600" b="1" dirty="0"/>
              <a:t>to hospital for </a:t>
            </a:r>
            <a:r>
              <a:rPr lang="en-GB" sz="1600" b="1" dirty="0" smtClean="0"/>
              <a:t>five weeks</a:t>
            </a:r>
            <a:r>
              <a:rPr lang="en-GB" sz="1600" dirty="0" smtClean="0"/>
              <a:t>; </a:t>
            </a:r>
            <a:r>
              <a:rPr lang="en-GB" sz="1600" dirty="0"/>
              <a:t>he i</a:t>
            </a:r>
            <a:r>
              <a:rPr lang="en-GB" sz="1600" dirty="0" smtClean="0"/>
              <a:t>s </a:t>
            </a:r>
            <a:r>
              <a:rPr lang="en-GB" sz="1600" dirty="0"/>
              <a:t>moved frequently and </a:t>
            </a:r>
            <a:r>
              <a:rPr lang="en-GB" sz="1600" dirty="0" smtClean="0"/>
              <a:t>needs two </a:t>
            </a:r>
            <a:r>
              <a:rPr lang="en-GB" sz="1600" dirty="0"/>
              <a:t>security guards to keep him in bed. Barbara i</a:t>
            </a:r>
            <a:r>
              <a:rPr lang="en-GB" sz="1600" dirty="0" smtClean="0"/>
              <a:t>s </a:t>
            </a:r>
            <a:r>
              <a:rPr lang="en-GB" sz="1600" dirty="0"/>
              <a:t>not allowed to stay with him and </a:t>
            </a:r>
            <a:r>
              <a:rPr lang="en-GB" sz="1600" dirty="0" smtClean="0"/>
              <a:t>can only </a:t>
            </a:r>
            <a:r>
              <a:rPr lang="en-GB" sz="1600" dirty="0"/>
              <a:t>visit during regular visiting </a:t>
            </a:r>
            <a:r>
              <a:rPr lang="en-GB" sz="1600" dirty="0" smtClean="0"/>
              <a:t>hours. In a period of confusion, Tom falls </a:t>
            </a:r>
            <a:r>
              <a:rPr lang="en-GB" sz="1600" dirty="0"/>
              <a:t>out of bed and </a:t>
            </a:r>
            <a:r>
              <a:rPr lang="en-GB" sz="1600" dirty="0" smtClean="0"/>
              <a:t>bruises his leg quite seriously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Given Tom’s deterioration it </a:t>
            </a:r>
            <a:r>
              <a:rPr lang="en-GB" sz="1600" dirty="0"/>
              <a:t>i</a:t>
            </a:r>
            <a:r>
              <a:rPr lang="en-GB" sz="1600" dirty="0" smtClean="0"/>
              <a:t>s now already </a:t>
            </a:r>
            <a:r>
              <a:rPr lang="en-GB" sz="1600" b="1" dirty="0" smtClean="0"/>
              <a:t>too late for him to be able to grant Power Of Attorney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In year 6, (aged 82) Tom is admitted </a:t>
            </a:r>
            <a:r>
              <a:rPr lang="en-GB" sz="1600" dirty="0"/>
              <a:t>to </a:t>
            </a:r>
            <a:r>
              <a:rPr lang="en-GB" sz="1600" dirty="0" smtClean="0"/>
              <a:t>hospital again </a:t>
            </a:r>
            <a:r>
              <a:rPr lang="en-GB" sz="1600" dirty="0"/>
              <a:t>after significant confused </a:t>
            </a:r>
            <a:r>
              <a:rPr lang="en-GB" sz="1600" dirty="0" smtClean="0"/>
              <a:t>episode and is found to have a </a:t>
            </a:r>
            <a:r>
              <a:rPr lang="en-GB" sz="1600" b="1" dirty="0"/>
              <a:t>severe infection from tooth </a:t>
            </a:r>
            <a:r>
              <a:rPr lang="en-GB" sz="1600" b="1" dirty="0" smtClean="0"/>
              <a:t>decay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b="1" dirty="0" smtClean="0"/>
              <a:t>Barbara</a:t>
            </a:r>
            <a:r>
              <a:rPr lang="en-GB" sz="1600" dirty="0" smtClean="0"/>
              <a:t> is undertaking a super human effort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b="1" dirty="0" smtClean="0"/>
              <a:t>is increasingly isolated and</a:t>
            </a:r>
            <a:r>
              <a:rPr lang="en-GB" sz="1600" dirty="0" smtClean="0"/>
              <a:t> exhausted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By year 9, Tom is reluctant </a:t>
            </a:r>
            <a:r>
              <a:rPr lang="en-GB" sz="1600" dirty="0"/>
              <a:t>have help with feeding </a:t>
            </a:r>
            <a:r>
              <a:rPr lang="en-GB" sz="1600" dirty="0" smtClean="0"/>
              <a:t>and this results </a:t>
            </a:r>
            <a:r>
              <a:rPr lang="en-GB" sz="1600" dirty="0"/>
              <a:t>in </a:t>
            </a:r>
            <a:r>
              <a:rPr lang="en-GB" sz="1600" b="1" dirty="0"/>
              <a:t>significant loss of weight</a:t>
            </a:r>
            <a:r>
              <a:rPr lang="en-GB" sz="1600" dirty="0"/>
              <a:t> and </a:t>
            </a:r>
            <a:r>
              <a:rPr lang="en-GB" sz="1600" dirty="0" smtClean="0"/>
              <a:t>admission </a:t>
            </a:r>
            <a:r>
              <a:rPr lang="en-GB" sz="1600" dirty="0"/>
              <a:t>to hospital with </a:t>
            </a:r>
            <a:r>
              <a:rPr lang="en-GB" sz="1600" dirty="0" smtClean="0"/>
              <a:t>pneumonia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Tom is </a:t>
            </a:r>
            <a:r>
              <a:rPr lang="en-GB" sz="1600" b="1" dirty="0" smtClean="0"/>
              <a:t>discharged to a care home </a:t>
            </a:r>
            <a:r>
              <a:rPr lang="en-GB" sz="1600" dirty="0" smtClean="0"/>
              <a:t>where he dies after three months aged 85.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46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11859" y="302115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optimal pathway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245661" y="1043426"/>
            <a:ext cx="8707272" cy="590947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Tom, </a:t>
            </a:r>
            <a:r>
              <a:rPr lang="en-GB" sz="1600" b="1" dirty="0" smtClean="0"/>
              <a:t>aged 77</a:t>
            </a:r>
            <a:r>
              <a:rPr lang="en-GB" sz="1600" dirty="0" smtClean="0"/>
              <a:t>, goes </a:t>
            </a:r>
            <a:r>
              <a:rPr lang="en-GB" sz="1600" dirty="0"/>
              <a:t>to his </a:t>
            </a:r>
            <a:r>
              <a:rPr lang="en-GB" sz="1600" dirty="0" smtClean="0"/>
              <a:t>GP </a:t>
            </a:r>
            <a:r>
              <a:rPr lang="en-GB" sz="1600" dirty="0"/>
              <a:t>with Barbara who recommends he </a:t>
            </a:r>
            <a:r>
              <a:rPr lang="en-GB" sz="1600" b="1" dirty="0"/>
              <a:t>has a memory assessment </a:t>
            </a:r>
            <a:r>
              <a:rPr lang="en-GB" sz="1600" dirty="0"/>
              <a:t>with someone from the memory </a:t>
            </a:r>
            <a:r>
              <a:rPr lang="en-GB" sz="1600" dirty="0" smtClean="0"/>
              <a:t>clinic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dirty="0" smtClean="0"/>
              <a:t>Three </a:t>
            </a:r>
            <a:r>
              <a:rPr lang="en-GB" sz="1600" b="1" dirty="0"/>
              <a:t>weeks after </a:t>
            </a:r>
            <a:r>
              <a:rPr lang="en-GB" sz="1600" dirty="0"/>
              <a:t>seeing the GP Tom is assessed by someone from the memory clinic at the GP </a:t>
            </a:r>
            <a:r>
              <a:rPr lang="en-GB" sz="1600" dirty="0" smtClean="0"/>
              <a:t>practice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Tom is told he is likely to have </a:t>
            </a:r>
            <a:r>
              <a:rPr lang="en-GB" sz="1600" dirty="0" smtClean="0"/>
              <a:t>dementia, </a:t>
            </a:r>
            <a:r>
              <a:rPr lang="en-GB" sz="1600" dirty="0"/>
              <a:t>but </a:t>
            </a:r>
            <a:r>
              <a:rPr lang="en-GB" sz="1600" dirty="0" smtClean="0"/>
              <a:t>a brain </a:t>
            </a:r>
            <a:r>
              <a:rPr lang="en-GB" sz="1600" dirty="0"/>
              <a:t>scan will confirm this.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dirty="0"/>
              <a:t>Tom </a:t>
            </a:r>
            <a:r>
              <a:rPr lang="en-GB" sz="1600" b="1" dirty="0" smtClean="0"/>
              <a:t>receives </a:t>
            </a:r>
            <a:r>
              <a:rPr lang="en-GB" sz="1600" b="1" dirty="0"/>
              <a:t>a </a:t>
            </a:r>
            <a:r>
              <a:rPr lang="en-GB" sz="1600" b="1" dirty="0" smtClean="0"/>
              <a:t>diagnosis</a:t>
            </a:r>
            <a:r>
              <a:rPr lang="en-GB" sz="1600" dirty="0" smtClean="0"/>
              <a:t> and is prescribed </a:t>
            </a:r>
            <a:r>
              <a:rPr lang="en-GB" sz="1600" dirty="0"/>
              <a:t>an </a:t>
            </a:r>
            <a:r>
              <a:rPr lang="en-GB" sz="1600" dirty="0" smtClean="0"/>
              <a:t>acetylcholinesterase inhibitor. He is also </a:t>
            </a:r>
            <a:r>
              <a:rPr lang="en-GB" sz="1600" b="1" dirty="0"/>
              <a:t>introduced to the local dementia </a:t>
            </a:r>
            <a:r>
              <a:rPr lang="en-GB" sz="1600" b="1" dirty="0" smtClean="0"/>
              <a:t>advisor</a:t>
            </a:r>
            <a:r>
              <a:rPr lang="en-GB" sz="1600" dirty="0" smtClean="0"/>
              <a:t>. A care plan is developed that includes a series of local </a:t>
            </a:r>
            <a:r>
              <a:rPr lang="en-GB" sz="1600" dirty="0"/>
              <a:t>post diagnostic support </a:t>
            </a:r>
            <a:r>
              <a:rPr lang="en-GB" sz="1600" dirty="0" smtClean="0"/>
              <a:t>activities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In year 2, Tom </a:t>
            </a:r>
            <a:r>
              <a:rPr lang="en-GB" sz="1600" dirty="0"/>
              <a:t>sees his GP and it is considered that he most likely has </a:t>
            </a:r>
            <a:r>
              <a:rPr lang="en-GB" sz="1600" b="1" dirty="0"/>
              <a:t>a urinary tract infection </a:t>
            </a:r>
            <a:r>
              <a:rPr lang="en-GB" sz="1600" dirty="0"/>
              <a:t>and is prescribed </a:t>
            </a:r>
            <a:r>
              <a:rPr lang="en-GB" sz="1600" dirty="0" smtClean="0"/>
              <a:t>antibiotics (</a:t>
            </a:r>
            <a:r>
              <a:rPr lang="en-GB" sz="1600" b="1" dirty="0" smtClean="0"/>
              <a:t>avoiding secondary care</a:t>
            </a:r>
            <a:r>
              <a:rPr lang="en-GB" sz="1600" dirty="0" smtClean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The Dementia </a:t>
            </a:r>
            <a:r>
              <a:rPr lang="en-GB" sz="1600" dirty="0"/>
              <a:t>advisor also offers </a:t>
            </a:r>
            <a:r>
              <a:rPr lang="en-GB" sz="1600" b="1" dirty="0" smtClean="0"/>
              <a:t>high quality support </a:t>
            </a:r>
            <a:r>
              <a:rPr lang="en-GB" sz="1600" dirty="0" smtClean="0"/>
              <a:t>(a lifeline to Barbara) including guidance </a:t>
            </a:r>
            <a:r>
              <a:rPr lang="en-GB" sz="1600" dirty="0"/>
              <a:t>around Power of </a:t>
            </a:r>
            <a:r>
              <a:rPr lang="en-GB" sz="1600" dirty="0" smtClean="0"/>
              <a:t>Attorney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Tom gets involved in lots of post diagnostic support groups including a walking group. </a:t>
            </a:r>
            <a:r>
              <a:rPr lang="en-GB" sz="1600" b="1" dirty="0" smtClean="0"/>
              <a:t>Later he </a:t>
            </a:r>
            <a:r>
              <a:rPr lang="en-GB" sz="1600" b="1" dirty="0"/>
              <a:t>has a fall </a:t>
            </a:r>
            <a:r>
              <a:rPr lang="en-GB" sz="1600" dirty="0"/>
              <a:t>and is taken to </a:t>
            </a:r>
            <a:r>
              <a:rPr lang="en-GB" sz="1600" dirty="0" smtClean="0"/>
              <a:t>A&amp;E – but it’s only a bruise, </a:t>
            </a:r>
            <a:r>
              <a:rPr lang="en-GB" sz="1600" b="1" dirty="0" smtClean="0"/>
              <a:t>good healthcare communication results in a very short stay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Tom and Barbara maintain </a:t>
            </a:r>
            <a:r>
              <a:rPr lang="en-GB" sz="1600" b="1" dirty="0" smtClean="0"/>
              <a:t>active lives together </a:t>
            </a:r>
            <a:r>
              <a:rPr lang="en-GB" sz="1600" dirty="0" smtClean="0"/>
              <a:t>until year 8, with also </a:t>
            </a:r>
            <a:r>
              <a:rPr lang="en-GB" sz="1600" b="1" dirty="0" smtClean="0"/>
              <a:t>Barbara receiving valuable respite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In year 10, Tom is admitted </a:t>
            </a:r>
            <a:r>
              <a:rPr lang="en-GB" sz="1600" dirty="0"/>
              <a:t>to a care home as his needs </a:t>
            </a:r>
            <a:r>
              <a:rPr lang="en-GB" sz="1600" dirty="0" smtClean="0"/>
              <a:t>can </a:t>
            </a:r>
            <a:r>
              <a:rPr lang="en-GB" sz="1600" dirty="0"/>
              <a:t>no longer </a:t>
            </a:r>
            <a:r>
              <a:rPr lang="en-GB" sz="1600" dirty="0" smtClean="0"/>
              <a:t>be met </a:t>
            </a:r>
            <a:r>
              <a:rPr lang="en-GB" sz="1600" dirty="0"/>
              <a:t>in the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home </a:t>
            </a:r>
            <a:r>
              <a:rPr lang="en-GB" sz="1600" dirty="0"/>
              <a:t>with Barbara as his primary carer. (</a:t>
            </a:r>
            <a:r>
              <a:rPr lang="en-GB" sz="1600" b="1" dirty="0"/>
              <a:t>10 good years together post diagnosis</a:t>
            </a:r>
            <a:r>
              <a:rPr lang="en-GB" sz="1600" dirty="0"/>
              <a:t>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7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1229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Financial </a:t>
            </a:r>
            <a:r>
              <a:rPr lang="en-US" sz="3200" dirty="0" smtClean="0"/>
              <a:t>information (1)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596" y="5395873"/>
            <a:ext cx="799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only is </a:t>
            </a:r>
            <a:r>
              <a:rPr lang="en-GB" sz="1600" dirty="0" smtClean="0"/>
              <a:t>Tom’s </a:t>
            </a:r>
            <a:r>
              <a:rPr lang="en-GB" sz="1600" dirty="0"/>
              <a:t>(and </a:t>
            </a:r>
            <a:r>
              <a:rPr lang="en-GB" sz="1600" dirty="0" smtClean="0"/>
              <a:t>his wife’s</a:t>
            </a:r>
            <a:r>
              <a:rPr lang="en-GB" sz="1600" dirty="0"/>
              <a:t>) health and quality of life significantly better in the optimal scenario, but the costs to the health economy are reduced by </a:t>
            </a:r>
            <a:r>
              <a:rPr lang="en-GB" sz="1600" dirty="0" smtClean="0"/>
              <a:t>43%*. </a:t>
            </a:r>
            <a:r>
              <a:rPr lang="en-GB" sz="1600" dirty="0"/>
              <a:t>The impact is significant on outcomes, quality and finance.</a:t>
            </a:r>
          </a:p>
        </p:txBody>
      </p:sp>
      <p:graphicFrame>
        <p:nvGraphicFramePr>
          <p:cNvPr id="8" name="Table 7" descr="This is a table showing the cost figures for the sub-optimal and optimal pathways, broken down by provider setting. The grand total for the sub-optimal pathway is £32,450 compared to the optimal pathway of £18,315" title="Analysis by provi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59648"/>
              </p:ext>
            </p:extLst>
          </p:nvPr>
        </p:nvGraphicFramePr>
        <p:xfrm>
          <a:off x="412597" y="1308450"/>
          <a:ext cx="8115023" cy="37672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2358"/>
                <a:gridCol w="1796171"/>
                <a:gridCol w="1886494"/>
              </a:tblGrid>
              <a:tr h="5568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provider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£17,428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£7,119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Third Sector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£32,450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£18,315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2597" y="6254437"/>
            <a:ext cx="556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*Costs calculated as at 15/16 prices.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328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/>
              <a:t>Financial </a:t>
            </a:r>
            <a:r>
              <a:rPr lang="en-US" sz="3200" dirty="0" smtClean="0"/>
              <a:t>information 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864" y="4180344"/>
            <a:ext cx="8570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scenario is using a fictional patient, </a:t>
            </a:r>
            <a:r>
              <a:rPr lang="en-GB" sz="1400" dirty="0" smtClean="0"/>
              <a:t>Tom. </a:t>
            </a:r>
            <a:r>
              <a:rPr lang="en-GB" sz="1400" dirty="0"/>
              <a:t>It is intended to help commissioners and providers understand the implications (both in terms of quality of life and financial costs) of shifting the </a:t>
            </a:r>
            <a:r>
              <a:rPr lang="en-GB" sz="1400" dirty="0" smtClean="0"/>
              <a:t>dementia care pathway.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Primary </a:t>
            </a:r>
            <a:r>
              <a:rPr lang="en-GB" sz="1400" b="1" dirty="0" smtClean="0"/>
              <a:t>care </a:t>
            </a:r>
            <a:r>
              <a:rPr lang="en-GB" sz="1400" dirty="0"/>
              <a:t>expenditure is 15% more in the </a:t>
            </a:r>
            <a:r>
              <a:rPr lang="en-GB" sz="1400" dirty="0" smtClean="0"/>
              <a:t>optimal scenario</a:t>
            </a:r>
            <a:r>
              <a:rPr lang="en-GB" sz="1400" dirty="0"/>
              <a:t>. Most of this investment is centred on: a) a dedicated dementia advisor (£7.4k) and b) </a:t>
            </a:r>
            <a:r>
              <a:rPr lang="en-GB" sz="1400" dirty="0" smtClean="0"/>
              <a:t>early </a:t>
            </a:r>
            <a:r>
              <a:rPr lang="en-GB" sz="1400" dirty="0"/>
              <a:t>diagnosis and earlier prescriptions for inhibitor drugs. The % increase is relatively small because there are significant cost savings associated with incontinence products (£6.9k variance between the two scenarios).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Secondary </a:t>
            </a:r>
            <a:r>
              <a:rPr lang="en-GB" sz="1400" b="1" dirty="0" smtClean="0"/>
              <a:t>care </a:t>
            </a:r>
            <a:r>
              <a:rPr lang="en-GB" sz="1400" dirty="0"/>
              <a:t>expenditure is radically different, ranging from three hospital admissions totalling 43 days as an </a:t>
            </a:r>
            <a:r>
              <a:rPr lang="en-GB" sz="1400" dirty="0" smtClean="0"/>
              <a:t>inpatient, compared </a:t>
            </a:r>
            <a:r>
              <a:rPr lang="en-GB" sz="1400" dirty="0"/>
              <a:t>to one day’s stay in the </a:t>
            </a:r>
            <a:r>
              <a:rPr lang="en-GB" sz="1400" dirty="0" smtClean="0"/>
              <a:t>optimal scenario </a:t>
            </a:r>
            <a:r>
              <a:rPr lang="en-GB" sz="1400" dirty="0"/>
              <a:t>(£17k vs £1k)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The </a:t>
            </a:r>
            <a:r>
              <a:rPr lang="en-GB" sz="1400" b="1" dirty="0" smtClean="0"/>
              <a:t>third sector </a:t>
            </a:r>
            <a:r>
              <a:rPr lang="en-GB" sz="1400" dirty="0"/>
              <a:t>also makes a significant contribution in the optimal case with the provision of the </a:t>
            </a:r>
            <a:r>
              <a:rPr lang="en-GB" sz="1400" dirty="0" smtClean="0"/>
              <a:t>‘singing </a:t>
            </a:r>
            <a:r>
              <a:rPr lang="en-GB" sz="1400" dirty="0"/>
              <a:t>for the </a:t>
            </a:r>
            <a:r>
              <a:rPr lang="en-GB" sz="1400" dirty="0" smtClean="0"/>
              <a:t>brain’ </a:t>
            </a:r>
            <a:r>
              <a:rPr lang="en-GB" sz="1400" dirty="0"/>
              <a:t>programme (£1.7k</a:t>
            </a:r>
            <a:r>
              <a:rPr lang="en-GB" sz="1400" dirty="0" smtClean="0"/>
              <a:t>)</a:t>
            </a:r>
            <a:endParaRPr lang="en-GB" sz="1400" b="1" dirty="0"/>
          </a:p>
        </p:txBody>
      </p:sp>
      <p:graphicFrame>
        <p:nvGraphicFramePr>
          <p:cNvPr id="8" name="Table 7" descr="This is a table showing the cost figures for the sub-optimal and optimal pathways, broken down by cost category. The grand total for the sub-optimal pathway is £32,450 compared to the optimal pathway of £18,315." title="Analysis by cost categor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95227"/>
              </p:ext>
            </p:extLst>
          </p:nvPr>
        </p:nvGraphicFramePr>
        <p:xfrm>
          <a:off x="316904" y="1253859"/>
          <a:ext cx="8518754" cy="2663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8449"/>
                <a:gridCol w="2016081"/>
                <a:gridCol w="2114224"/>
              </a:tblGrid>
              <a:tr h="4571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£7,075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Urgent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Emergency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Secondary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£17,200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£32,450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£18,315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/>
              <a:t>The NHS RightCare approach</a:t>
            </a:r>
          </a:p>
        </p:txBody>
      </p:sp>
      <p:pic>
        <p:nvPicPr>
          <p:cNvPr id="4" name="Picture 3" descr="This is a diagram showing the three phases of the NHS RightCare approach - where to look; what to change; and how to change. It also lists the five ingredients for implementing RightCare successfully: Clinical leadership; Indicative data; Engagement; Evidential data; and Effective processes. " title="NHS RightC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" y="1456803"/>
            <a:ext cx="8343868" cy="4899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85642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For more information about </a:t>
            </a:r>
            <a:r>
              <a:rPr lang="en-US" sz="1800" dirty="0" smtClean="0"/>
              <a:t>Tom’s </a:t>
            </a:r>
            <a:r>
              <a:rPr lang="en-US" sz="1800" dirty="0"/>
              <a:t>journey, NHS RightCare or long term conditions you can: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Email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rightcare@nhs.net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/>
              <a:t>Visit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https://www.england.nhs.uk/rightcare/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/>
              <a:t>Tweet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2"/>
                </a:solidFill>
              </a:rPr>
              <a:t>@</a:t>
            </a:r>
            <a:r>
              <a:rPr lang="en-US" sz="1800" dirty="0" err="1" smtClean="0">
                <a:solidFill>
                  <a:schemeClr val="tx2"/>
                </a:solidFill>
              </a:rPr>
              <a:t>NHSRightCare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859091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Further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69D3D01-BC3D-4AA8-95B1-39B38B8CD583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11cf67b4-8be8-4203-926d-b1451d6a3644"/>
    <ds:schemaRef ds:uri="http://schemas.openxmlformats.org/package/2006/metadata/core-properties"/>
    <ds:schemaRef ds:uri="51367701-27c8-403e-a234-85855c5cd7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851</Words>
  <Application>Microsoft Office PowerPoint</Application>
  <PresentationFormat>On-screen Show (4:3)</PresentationFormat>
  <Paragraphs>91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NHS RightCare scenario:  Getting the dementia pathway right  </vt:lpstr>
      <vt:lpstr>Tom and the sub-optimal pathway </vt:lpstr>
      <vt:lpstr>Tom and the optimal pathway</vt:lpstr>
      <vt:lpstr>Financial information (1)</vt:lpstr>
      <vt:lpstr>Financial information (2)</vt:lpstr>
      <vt:lpstr>The NHS RightCare approach</vt:lpstr>
      <vt:lpstr>PowerPoint Presentation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Platt, Andrew</cp:lastModifiedBy>
  <cp:revision>173</cp:revision>
  <cp:lastPrinted>2014-05-27T15:15:21Z</cp:lastPrinted>
  <dcterms:created xsi:type="dcterms:W3CDTF">2014-04-08T10:27:44Z</dcterms:created>
  <dcterms:modified xsi:type="dcterms:W3CDTF">2017-04-20T14:24:10Z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