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9"/>
          </a:solidFill>
        </a:fill>
      </a:tcStyle>
    </a:wholeTbl>
    <a:band2H>
      <a:tcTxStyle/>
      <a:tcStyle>
        <a:tcBdr/>
        <a:fill>
          <a:solidFill>
            <a:srgbClr val="E6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1ED"/>
          </a:solidFill>
        </a:fill>
      </a:tcStyle>
    </a:wholeTbl>
    <a:band2H>
      <a:tcTxStyle/>
      <a:tcStyle>
        <a:tcBdr/>
        <a:fill>
          <a:solidFill>
            <a:srgbClr val="E6F1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8DB"/>
          </a:solidFill>
        </a:fill>
      </a:tcStyle>
    </a:wholeTbl>
    <a:band2H>
      <a:tcTxStyle/>
      <a:tcStyle>
        <a:tcBdr/>
        <a:fill>
          <a:solidFill>
            <a:srgbClr val="EBED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995" autoAdjust="0"/>
  </p:normalViewPr>
  <p:slideViewPr>
    <p:cSldViewPr snapToGrid="0">
      <p:cViewPr varScale="1">
        <p:scale>
          <a:sx n="78" d="100"/>
          <a:sy n="78" d="100"/>
        </p:scale>
        <p:origin x="19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3000" y="685800"/>
            <a:ext cx="4572000" cy="3429000"/>
          </a:xfrm>
          <a:prstGeom prst="rect">
            <a:avLst/>
          </a:prstGeom>
        </p:spPr>
        <p:txBody>
          <a:bodyPr/>
          <a:lstStyle/>
          <a:p>
            <a:endParaRPr/>
          </a:p>
        </p:txBody>
      </p:sp>
      <p:sp>
        <p:nvSpPr>
          <p:cNvPr id="73" name="Shape 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ngland.nhs.uk/wp-content/uploads/2018/10/towards-commissioning-for-workplace-compassion-a-support-guide-v2.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381000" y="685800"/>
            <a:ext cx="6096000" cy="3429000"/>
          </a:xfrm>
          <a:prstGeom prst="rect">
            <a:avLst/>
          </a:prstGeom>
        </p:spPr>
        <p:txBody>
          <a:bodyPr/>
          <a:lstStyle/>
          <a:p>
            <a:endParaRPr/>
          </a:p>
        </p:txBody>
      </p:sp>
      <p:sp>
        <p:nvSpPr>
          <p:cNvPr id="77" name="Shape 77"/>
          <p:cNvSpPr>
            <a:spLocks noGrp="1"/>
          </p:cNvSpPr>
          <p:nvPr>
            <p:ph type="body" sz="quarter" idx="1"/>
          </p:nvPr>
        </p:nvSpPr>
        <p:spPr>
          <a:prstGeom prst="rect">
            <a:avLst/>
          </a:prstGeom>
        </p:spPr>
        <p:txBody>
          <a:bodyPr/>
          <a:lstStyle/>
          <a:p>
            <a:r>
              <a:rPr dirty="0"/>
              <a:t>This </a:t>
            </a:r>
            <a:r>
              <a:rPr dirty="0" err="1"/>
              <a:t>slideset</a:t>
            </a:r>
            <a:r>
              <a:rPr dirty="0"/>
              <a:t> is part of a pack of resources for you to adapt and use in your local NHS </a:t>
            </a:r>
            <a:r>
              <a:rPr dirty="0" err="1"/>
              <a:t>organisation</a:t>
            </a:r>
            <a:r>
              <a:rPr dirty="0"/>
              <a:t> to support the experience of compassion in the workplace. </a:t>
            </a:r>
          </a:p>
          <a:p>
            <a:endParaRPr dirty="0"/>
          </a:p>
          <a:p>
            <a:r>
              <a:rPr dirty="0"/>
              <a:t>You can find the background to NHS England’s initiative to support and improve staff experience, and workplace compassion in particular, in our support guide: </a:t>
            </a:r>
            <a:r>
              <a:rPr u="sng" dirty="0">
                <a:solidFill>
                  <a:srgbClr val="0000FF"/>
                </a:solidFill>
                <a:uFill>
                  <a:solidFill>
                    <a:srgbClr val="0000FF"/>
                  </a:solidFill>
                </a:uFill>
                <a:hlinkClick r:id="rId3"/>
              </a:rPr>
              <a:t>https://www.england.nhs.uk/wp-content/uploads/2018/10/towards-commissioning-for-workplace-compassion-a-support-guide-v2.pdf</a:t>
            </a:r>
            <a:r>
              <a:rPr dirty="0"/>
              <a:t> </a:t>
            </a:r>
          </a:p>
          <a:p>
            <a:endParaRPr dirty="0"/>
          </a:p>
          <a:p>
            <a:r>
              <a:rPr dirty="0"/>
              <a:t>The resource pack for workplace compassion includes handouts for you to use in conjunction with these slides.</a:t>
            </a:r>
          </a:p>
          <a:p>
            <a:endParaRPr dirty="0"/>
          </a:p>
          <a:p>
            <a:r>
              <a:rPr dirty="0"/>
              <a:t>This set of slides is intended to support a series of exercises to assist your team or department to explore the actions and activities in your workplace that support workplace compassion. </a:t>
            </a:r>
          </a:p>
          <a:p>
            <a:endParaRPr dirty="0"/>
          </a:p>
          <a:p>
            <a:r>
              <a:rPr dirty="0"/>
              <a:t>All the resources can be adapted or tailored, so do please add your own logo, and adapt and change the slides to suit your own workshop or presenting style and your local situation and audience.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xfrm>
            <a:off x="381000" y="685800"/>
            <a:ext cx="6096000" cy="3429000"/>
          </a:xfrm>
          <a:prstGeom prst="rect">
            <a:avLst/>
          </a:prstGeom>
        </p:spPr>
        <p:txBody>
          <a:bodyPr/>
          <a:lstStyle/>
          <a:p>
            <a:endParaRPr/>
          </a:p>
        </p:txBody>
      </p:sp>
      <p:sp>
        <p:nvSpPr>
          <p:cNvPr id="82" name="Shape 82"/>
          <p:cNvSpPr>
            <a:spLocks noGrp="1"/>
          </p:cNvSpPr>
          <p:nvPr>
            <p:ph type="body" sz="quarter" idx="1"/>
          </p:nvPr>
        </p:nvSpPr>
        <p:spPr>
          <a:prstGeom prst="rect">
            <a:avLst/>
          </a:prstGeom>
        </p:spPr>
        <p:txBody>
          <a:bodyPr/>
          <a:lstStyle/>
          <a:p>
            <a:r>
              <a:rPr dirty="0"/>
              <a:t>Context: </a:t>
            </a:r>
            <a:r>
              <a:rPr lang="en-GB" dirty="0"/>
              <a:t>This </a:t>
            </a:r>
            <a:r>
              <a:rPr dirty="0"/>
              <a:t>slide can be used to introduce the “Tackling giants: Barriers to making a change to achieve workplace compassion”  exercise.. Do feel free to choose images </a:t>
            </a:r>
            <a:r>
              <a:rPr lang="en-GB" dirty="0"/>
              <a:t>of giants from fairy tales/science fiction </a:t>
            </a:r>
            <a:r>
              <a:rPr dirty="0"/>
              <a:t>if you should wish to, perhaps selecting images of giants from stories, to suit your audience.</a:t>
            </a:r>
            <a:r>
              <a:rPr lang="en-GB" dirty="0"/>
              <a:t> For example, Darth </a:t>
            </a:r>
            <a:r>
              <a:rPr lang="en-GB" dirty="0" err="1"/>
              <a:t>Vadar</a:t>
            </a:r>
            <a:r>
              <a:rPr lang="en-GB" dirty="0"/>
              <a:t> or the Troll from the Three Billy Goats Gruff could work well.</a:t>
            </a:r>
            <a:endParaRPr dirty="0"/>
          </a:p>
          <a:p>
            <a:endParaRPr dirty="0"/>
          </a:p>
          <a:p>
            <a:r>
              <a:rPr dirty="0"/>
              <a:t>If you are running a whole day workshop this exercise is a great option after lunch. It requires people to get up from their chairs and be active, be creative, and talk to each other, so it really works to combat that post-lunch dip that some people experience. Ideally, you will source some large poster size pieces of paper (1 per group) and attach them to the wall in your room, but using a large piece of paper on a table will work well too. You need roughly 4-6 people per group with 1 piece of paper each to create their tackling giants ‘artwork’.</a:t>
            </a:r>
          </a:p>
          <a:p>
            <a:endParaRPr dirty="0"/>
          </a:p>
          <a:p>
            <a:r>
              <a:rPr dirty="0"/>
              <a:t>It’s an ‘arts-based’ exercise. Not everyone likes to get creative, and you may find some resistance to the idea of ‘cutting out’ and ‘sticking’, so try and present this exercise with lots of energy.</a:t>
            </a:r>
          </a:p>
          <a:p>
            <a:endParaRPr dirty="0"/>
          </a:p>
          <a:p>
            <a:r>
              <a:rPr dirty="0"/>
              <a:t>This exercise involves thinking through those things that get in the way of workplace compassion. This involves thinking about the negatives in your </a:t>
            </a:r>
            <a:r>
              <a:rPr dirty="0" err="1"/>
              <a:t>organisation</a:t>
            </a:r>
            <a:r>
              <a:rPr dirty="0"/>
              <a:t> and team. Whilst it’s important that we don’t ignore the negatives, thinking and talking about barriers to something can create a negative atmosphere. Using an active arts-based approach like this to explore a topic with negative connotations, can enable people to voice those negative experiences and be heard, but without too much ‘dwelling’. </a:t>
            </a:r>
          </a:p>
          <a:p>
            <a:endParaRPr dirty="0"/>
          </a:p>
          <a:p>
            <a:r>
              <a:rPr dirty="0"/>
              <a:t>If you are working with a reasonable size group, say, 4-5 groups creating their giants, so 20 or people in total, you might want to offer a light-hearted ‘prize’ for the best artwork. This also helps to lighten the atmosphere in exploring barriers.</a:t>
            </a:r>
          </a:p>
          <a:p>
            <a:endParaRPr dirty="0"/>
          </a:p>
          <a:p>
            <a:r>
              <a:rPr dirty="0"/>
              <a:t>Tips:</a:t>
            </a:r>
          </a:p>
          <a:p>
            <a:r>
              <a:rPr dirty="0"/>
              <a:t>Pass round copies of the “Tackling giants: Barriers to making a change to achieve workplace compassion” handout, and then introduce the exercise.</a:t>
            </a:r>
          </a:p>
          <a:p>
            <a:endParaRPr dirty="0"/>
          </a:p>
          <a:p>
            <a:r>
              <a:rPr dirty="0"/>
              <a:t>Explain that people love to tell stories, that many stories have a ‘baddie’, a villain, a monster, a giant, something or someone to overcome. Often the main characters in our stories, whether folk stories (Little Red Riding Hood, Jack and the beanstalk) or modern fables (Star Wars) go on a journey of adventure, seeking to find and conquer the baddie, in order to achieve their ‘happy every after’ fairy tale ending.</a:t>
            </a:r>
          </a:p>
          <a:p>
            <a:endParaRPr dirty="0"/>
          </a:p>
          <a:p>
            <a:r>
              <a:rPr dirty="0"/>
              <a:t>Explain that this exercise is about identifying the baddies, the ‘giants’ in your team/</a:t>
            </a:r>
            <a:r>
              <a:rPr dirty="0" err="1"/>
              <a:t>organisation</a:t>
            </a:r>
            <a:r>
              <a:rPr dirty="0"/>
              <a:t> that you need to find and tackle in order to achieve a happier, more compassionate workplace. </a:t>
            </a:r>
          </a:p>
          <a:p>
            <a:endParaRPr dirty="0"/>
          </a:p>
          <a:p>
            <a:r>
              <a:rPr dirty="0" err="1"/>
              <a:t>Organise</a:t>
            </a:r>
            <a:r>
              <a:rPr dirty="0"/>
              <a:t> participants into groups (4-6 people per group perhaps) make sure they have a big piece of paper each, a set of the resources you have assembled (things to cut out, stickers, pen) and invite them to create a piece of group art that depicts the giant(s) in their story. What are the barriers to workplace compassion that they experience? Find a way to represent them on paper using the materials provided. If you have a prize for the winning art piece say so now. Remember, high energy and a spirit of fun from yourself to get people up and active!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381000" y="685800"/>
            <a:ext cx="6096000" cy="3429000"/>
          </a:xfrm>
          <a:prstGeom prst="rect">
            <a:avLst/>
          </a:prstGeom>
        </p:spPr>
        <p:txBody>
          <a:bodyPr/>
          <a:lstStyle/>
          <a:p>
            <a:endParaRPr/>
          </a:p>
        </p:txBody>
      </p:sp>
      <p:sp>
        <p:nvSpPr>
          <p:cNvPr id="102" name="Shape 102"/>
          <p:cNvSpPr>
            <a:spLocks noGrp="1"/>
          </p:cNvSpPr>
          <p:nvPr>
            <p:ph type="body" sz="quarter" idx="1"/>
          </p:nvPr>
        </p:nvSpPr>
        <p:spPr>
          <a:prstGeom prst="rect">
            <a:avLst/>
          </a:prstGeom>
        </p:spPr>
        <p:txBody>
          <a:bodyPr/>
          <a:lstStyle/>
          <a:p>
            <a:r>
              <a:rPr dirty="0"/>
              <a:t>You will need 30-40 minutes for groups to complete their artwork, and another 5 minutes or so if you are going to give a prize for the ‘winner’. Circulate amongst groups to get a sense of their discussions as they identify their barriers to achieving workplace compassion.</a:t>
            </a:r>
          </a:p>
          <a:p>
            <a:endParaRPr dirty="0"/>
          </a:p>
          <a:p>
            <a:r>
              <a:rPr dirty="0"/>
              <a:t>When everyone is seated again, invite participants to discuss the barriers that they identified. Look for commonalities between groups in the barriers they voiced. Seek to identify those barriers that matter most to the participants. </a:t>
            </a:r>
            <a:r>
              <a:t>To end the exercise on a positive, ask which barriers are most amenable to change, and explain that the purpose of this exercise is to identify what matters to participants, what barriers exist that they want to change, so that you can all set about trying to change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r>
              <a:t>Context:</a:t>
            </a:r>
          </a:p>
          <a:p>
            <a:r>
              <a:t>This table-based exercise follows on well from the previous task. It can also be used beforehand if you don’t want to delve into barriers to compassion in your workplace at the outset. It takes a more positive, appreciative approach focussed, in the main, on those actions and activities that support compassion in the workplace that people want to continue. It enables your participants to self-identify and agree between them those things that they like and appreciate about their workplace that create a more compassionate culture.</a:t>
            </a:r>
          </a:p>
          <a:p>
            <a:endParaRPr/>
          </a:p>
          <a:p>
            <a:r>
              <a:t>In improvement activities it is important to acknowledge that not everything needs to change; that it is important to acknowledge current good practice and build from there.</a:t>
            </a:r>
          </a:p>
          <a:p>
            <a:endParaRPr/>
          </a:p>
          <a:p>
            <a:r>
              <a:t>Each group just needs two pieces of papers and some pens/markers. Flip-chart paper will work well and you will be able to display these lists in your meeting room for everyone to read.</a:t>
            </a:r>
          </a:p>
          <a:p>
            <a:endParaRPr/>
          </a:p>
          <a:p>
            <a:r>
              <a:t>This exercise uses a stocktaking and spring cleaning analogy.</a:t>
            </a:r>
          </a:p>
          <a:p>
            <a:endParaRPr/>
          </a:p>
          <a:p>
            <a:r>
              <a:t>Tips: </a:t>
            </a:r>
          </a:p>
          <a:p>
            <a:r>
              <a:t>Describe to your participants that there is nothing like a good tidy-up and sort out for feeding the soul. Reminisce a little about that smug feeling you get at the end of a day of spring cleaning when everything looks fresh and new again. The new found and remembered pride you get when everything is squeaky clean and you have a big stack of recycling sorted and a load of bags ready to take to the tip. Why on earth did we hold on to all that junk for so long? it stopped you from seeing all the lovely things that you have around you.</a:t>
            </a:r>
          </a:p>
          <a:p>
            <a:endParaRPr/>
          </a:p>
          <a:p>
            <a:r>
              <a:t>So, to work! Broom (well, pen) in hand, it’s time to take stock and spring clean!</a:t>
            </a:r>
          </a:p>
          <a:p>
            <a:endParaRPr/>
          </a:p>
          <a:p>
            <a:r>
              <a:t>Assuming you have groups sat at tables, give each table 2 pieces of flip chart paper and invite people to make a list of actions and activities that support workplace compassion that are ‘keepers’. Suggest people put an asterisk next to the really important things. Don’t worry if people actually come up with negative actions and activities during this exercise. Just invite people to list these things on the second piece of paper, which they should title ‘things to take to the tip’. It doesn’t matter if people don’t generate a list of ‘things to take to the tip’. The key task is identifying those things that people want to keep (even if they need a bit of a polish).</a:t>
            </a:r>
          </a:p>
          <a:p>
            <a:endParaRPr/>
          </a:p>
          <a:p>
            <a:r>
              <a:t>Make sure you use the handout “Taking stock of actions and activities that support workplace compassion”, and draw attention to the table that acts as a prompt for a thorough stocktaking.</a:t>
            </a:r>
          </a:p>
          <a:p>
            <a:endParaRPr/>
          </a:p>
          <a:p>
            <a:r>
              <a:t>Ideally you will need 40 minutes for this exercise, with at least a third of that for the whole group discussion after the table exercise.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t>When people seem to run out of things to list, or your allotted time is up, ask each group in turn to describe what’s on their list and why.</a:t>
            </a:r>
          </a:p>
          <a:p>
            <a:endParaRPr/>
          </a:p>
          <a:p>
            <a:r>
              <a:t>If you can, display the lists on the wall for all to see.</a:t>
            </a:r>
          </a:p>
          <a:p>
            <a:endParaRPr/>
          </a:p>
          <a:p>
            <a:r>
              <a:t>Ask people what the impact would be for them if they no longer had those actions and activities in the workplace (e.g., if nobody smiled any more or offered to make a cup of tea for everyone, or whatever has been listed).</a:t>
            </a:r>
          </a:p>
          <a:p>
            <a:endParaRPr/>
          </a:p>
          <a:p>
            <a:r>
              <a:t>If your participants have produced lists of things to take to the tip, have a discussion about the ratio of things to keep versus things for the tip. Does the list of things for the tip outweigh the list of things to keep or do you just have a few ‘niggles’?Remember that the focus of this exercise is appreciative inquiry, the keepers. Even so, ask participants what they can do about the things for the tip: do you need to raise any of them with the leaders/management in your organisation? Are there some habits that have arisen over time that are not useful anymore? How might you all change/ reduce the less helpful actions and activities?</a:t>
            </a:r>
          </a:p>
          <a:p>
            <a:endParaRPr/>
          </a:p>
          <a:p>
            <a:r>
              <a:t>It is likely that people will hear about good practices with which they were unfamiliar. Could you generate some spread of good practice during the discussion? Ask how you might all maintain and support the things to keep.</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381000" y="685800"/>
            <a:ext cx="6096000" cy="3429000"/>
          </a:xfrm>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t>This slide is used in conjunction with the handout “Actions and activities to support workplace compassion</a:t>
            </a:r>
          </a:p>
          <a:p>
            <a:r>
              <a:t>Action Planning Exercise (or, “even Baldrick had a plan”)”.</a:t>
            </a:r>
          </a:p>
          <a:p>
            <a:endParaRPr/>
          </a:p>
          <a:p>
            <a:r>
              <a:t>The handout should be quite self explanatory.</a:t>
            </a:r>
          </a:p>
          <a:p>
            <a:endParaRPr/>
          </a:p>
          <a:p>
            <a:r>
              <a:t>This task works well as the final exercise in a workshop, so that people leave with a positive, forward-looking personal or group action plan for making positive change in the future.</a:t>
            </a:r>
          </a:p>
          <a:p>
            <a:endParaRPr/>
          </a:p>
          <a:p>
            <a:r>
              <a:t>You might ask teams to make shared action plans, or ask people to work on a plan for themselves individually. Both are good.</a:t>
            </a:r>
          </a:p>
          <a:p>
            <a:endParaRPr/>
          </a:p>
          <a:p>
            <a:r>
              <a:t>People should work through the questions in the handout sequentially so that they can build a realistic, achievable action plan. The SMARTER approach to goal setting includes planning a reward for completing the action. Planning a reward, and in turn avoiding a plan becoming a chore, is key to successful implementation.</a:t>
            </a:r>
          </a:p>
          <a:p>
            <a:endParaRPr/>
          </a:p>
          <a:p>
            <a:r>
              <a:t>We also know that people who publicly commit to a goal are more likely to complete that goal. You might therefore want people, if they wish to, to share their goal with the group as a whole. If your participants are all from the same department, team, or organisation, you might also encourage people to ‘check in’ with each other on their progress, to provide additional support and momentum after your workshop or event finishes.</a:t>
            </a:r>
          </a:p>
          <a:p>
            <a:endParaRPr/>
          </a:p>
          <a:p>
            <a:r>
              <a:t>If people struggle to think of a goal, you could distribute the actions and activities case studies from the resource pack to provide added inspiration.</a:t>
            </a:r>
          </a:p>
          <a:p>
            <a:endParaRPr/>
          </a:p>
          <a:p>
            <a:r>
              <a:t>You will likely need to allow a minimum of 15 minutes for people to set a good SMARTER goal and plan.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1">
    <p:spTree>
      <p:nvGrpSpPr>
        <p:cNvPr id="1" name=""/>
        <p:cNvGrpSpPr/>
        <p:nvPr/>
      </p:nvGrpSpPr>
      <p:grpSpPr>
        <a:xfrm>
          <a:off x="0" y="0"/>
          <a:ext cx="0" cy="0"/>
          <a:chOff x="0" y="0"/>
          <a:chExt cx="0" cy="0"/>
        </a:xfrm>
      </p:grpSpPr>
      <p:sp>
        <p:nvSpPr>
          <p:cNvPr id="12" name="Date Placeholder 3"/>
          <p:cNvSpPr txBox="1"/>
          <p:nvPr/>
        </p:nvSpPr>
        <p:spPr>
          <a:xfrm>
            <a:off x="457200" y="4790692"/>
            <a:ext cx="2133600" cy="22698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a:latin typeface="Arial"/>
                <a:ea typeface="Arial"/>
                <a:cs typeface="Arial"/>
                <a:sym typeface="Arial"/>
              </a:defRPr>
            </a:lvl1pPr>
          </a:lstStyle>
          <a:p>
            <a:r>
              <a:t>www.england.nhs.uk</a:t>
            </a:r>
          </a:p>
        </p:txBody>
      </p:sp>
      <p:pic>
        <p:nvPicPr>
          <p:cNvPr id="13" name="Picture 7" descr="Picture 7"/>
          <p:cNvPicPr>
            <a:picLocks noChangeAspect="1"/>
          </p:cNvPicPr>
          <p:nvPr/>
        </p:nvPicPr>
        <p:blipFill>
          <a:blip r:embed="rId2">
            <a:extLst/>
          </a:blip>
          <a:stretch>
            <a:fillRect/>
          </a:stretch>
        </p:blipFill>
        <p:spPr>
          <a:xfrm>
            <a:off x="7979425" y="307266"/>
            <a:ext cx="927659" cy="371483"/>
          </a:xfrm>
          <a:prstGeom prst="rect">
            <a:avLst/>
          </a:prstGeom>
          <a:ln w="12700">
            <a:miter lim="400000"/>
          </a:ln>
        </p:spPr>
      </p:pic>
      <p:sp>
        <p:nvSpPr>
          <p:cNvPr id="14" name="Title Text"/>
          <p:cNvSpPr txBox="1">
            <a:spLocks noGrp="1"/>
          </p:cNvSpPr>
          <p:nvPr>
            <p:ph type="title"/>
          </p:nvPr>
        </p:nvSpPr>
        <p:spPr>
          <a:xfrm>
            <a:off x="474826" y="1052203"/>
            <a:ext cx="6794394" cy="2716891"/>
          </a:xfrm>
          <a:prstGeom prst="rect">
            <a:avLst/>
          </a:prstGeom>
        </p:spPr>
        <p:txBody>
          <a:bodyPr anchor="t"/>
          <a:lstStyle>
            <a:lvl1pPr>
              <a:defRPr sz="6600"/>
            </a:lvl1pPr>
          </a:lstStyle>
          <a:p>
            <a:r>
              <a:t>Title Text</a:t>
            </a:r>
          </a:p>
        </p:txBody>
      </p:sp>
      <p:sp>
        <p:nvSpPr>
          <p:cNvPr id="15" name="Body Level One…"/>
          <p:cNvSpPr txBox="1">
            <a:spLocks noGrp="1"/>
          </p:cNvSpPr>
          <p:nvPr>
            <p:ph type="body" sz="quarter" idx="1"/>
          </p:nvPr>
        </p:nvSpPr>
        <p:spPr>
          <a:xfrm>
            <a:off x="457200" y="3769095"/>
            <a:ext cx="6812020" cy="719946"/>
          </a:xfrm>
          <a:prstGeom prst="rect">
            <a:avLst/>
          </a:prstGeom>
        </p:spPr>
        <p:txBody>
          <a:bodyPr anchor="b"/>
          <a:lstStyle>
            <a:lvl1pPr marL="0" indent="0">
              <a:spcBef>
                <a:spcPts val="500"/>
              </a:spcBef>
              <a:buClrTx/>
              <a:buSzTx/>
              <a:buFontTx/>
              <a:buNone/>
              <a:defRPr sz="2400">
                <a:solidFill>
                  <a:srgbClr val="00ADC6"/>
                </a:solidFill>
              </a:defRPr>
            </a:lvl1pPr>
            <a:lvl2pPr marL="838200" indent="-381000">
              <a:spcBef>
                <a:spcPts val="500"/>
              </a:spcBef>
              <a:buClrTx/>
              <a:buFontTx/>
              <a:defRPr sz="2400">
                <a:solidFill>
                  <a:srgbClr val="00ADC6"/>
                </a:solidFill>
              </a:defRPr>
            </a:lvl2pPr>
            <a:lvl3pPr marL="1219200" indent="-304800">
              <a:spcBef>
                <a:spcPts val="500"/>
              </a:spcBef>
              <a:buClrTx/>
              <a:buFontTx/>
              <a:defRPr sz="2400">
                <a:solidFill>
                  <a:srgbClr val="00ADC6"/>
                </a:solidFill>
              </a:defRPr>
            </a:lvl3pPr>
            <a:lvl4pPr marL="1676400" indent="-304800">
              <a:spcBef>
                <a:spcPts val="500"/>
              </a:spcBef>
              <a:buClrTx/>
              <a:buFontTx/>
              <a:defRPr sz="2400">
                <a:solidFill>
                  <a:srgbClr val="00ADC6"/>
                </a:solidFill>
              </a:defRPr>
            </a:lvl4pPr>
            <a:lvl5pPr marL="2133600" indent="-304800">
              <a:spcBef>
                <a:spcPts val="500"/>
              </a:spcBef>
              <a:buClrTx/>
              <a:buFontTx/>
              <a:defRPr sz="2400">
                <a:solidFill>
                  <a:srgbClr val="00ADC6"/>
                </a:solidFill>
              </a:defRPr>
            </a:lvl5pPr>
          </a:lstStyle>
          <a:p>
            <a:r>
              <a:t>Body Level One</a:t>
            </a:r>
          </a:p>
          <a:p>
            <a:pPr lvl="1"/>
            <a:r>
              <a:t>Body Level Two</a:t>
            </a:r>
          </a:p>
          <a:p>
            <a:pPr lvl="2"/>
            <a:r>
              <a:t>Body Level Three</a:t>
            </a:r>
          </a:p>
          <a:p>
            <a:pPr lvl="3"/>
            <a:r>
              <a:t>Body Level Four</a:t>
            </a:r>
          </a:p>
          <a:p>
            <a:pPr lvl="4"/>
            <a:r>
              <a:t>Body Level Five</a:t>
            </a:r>
          </a:p>
        </p:txBody>
      </p:sp>
      <p:sp>
        <p:nvSpPr>
          <p:cNvPr id="16" name="Rectangle 20"/>
          <p:cNvSpPr/>
          <p:nvPr/>
        </p:nvSpPr>
        <p:spPr>
          <a:xfrm>
            <a:off x="457201" y="4844805"/>
            <a:ext cx="1819906" cy="180655"/>
          </a:xfrm>
          <a:prstGeom prst="rect">
            <a:avLst/>
          </a:prstGeom>
          <a:solidFill>
            <a:srgbClr val="FFFFFF"/>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17" name="Picture 7" descr="Picture 7"/>
          <p:cNvPicPr>
            <a:picLocks noChangeAspect="1"/>
          </p:cNvPicPr>
          <p:nvPr/>
        </p:nvPicPr>
        <p:blipFill>
          <a:blip r:embed="rId3">
            <a:extLst/>
          </a:blip>
          <a:stretch>
            <a:fillRect/>
          </a:stretch>
        </p:blipFill>
        <p:spPr>
          <a:xfrm>
            <a:off x="7686357" y="3977451"/>
            <a:ext cx="1220726" cy="954606"/>
          </a:xfrm>
          <a:prstGeom prst="rect">
            <a:avLst/>
          </a:prstGeom>
          <a:ln w="12700">
            <a:miter lim="400000"/>
          </a:ln>
        </p:spPr>
      </p:pic>
      <p:sp>
        <p:nvSpPr>
          <p:cNvPr id="18" name="Slide Number"/>
          <p:cNvSpPr txBox="1">
            <a:spLocks noGrp="1"/>
          </p:cNvSpPr>
          <p:nvPr>
            <p:ph type="sldNum" sz="quarter" idx="2"/>
          </p:nvPr>
        </p:nvSpPr>
        <p:spPr>
          <a:xfrm>
            <a:off x="6553200" y="4653770"/>
            <a:ext cx="245401" cy="22698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2">
    <p:spTree>
      <p:nvGrpSpPr>
        <p:cNvPr id="1" name=""/>
        <p:cNvGrpSpPr/>
        <p:nvPr/>
      </p:nvGrpSpPr>
      <p:grpSpPr>
        <a:xfrm>
          <a:off x="0" y="0"/>
          <a:ext cx="0" cy="0"/>
          <a:chOff x="0" y="0"/>
          <a:chExt cx="0" cy="0"/>
        </a:xfrm>
      </p:grpSpPr>
      <p:sp>
        <p:nvSpPr>
          <p:cNvPr id="25" name="Date Placeholder 3"/>
          <p:cNvSpPr txBox="1"/>
          <p:nvPr/>
        </p:nvSpPr>
        <p:spPr>
          <a:xfrm>
            <a:off x="457200" y="4790692"/>
            <a:ext cx="2133600" cy="22698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a:latin typeface="Arial"/>
                <a:ea typeface="Arial"/>
                <a:cs typeface="Arial"/>
                <a:sym typeface="Arial"/>
              </a:defRPr>
            </a:lvl1pPr>
          </a:lstStyle>
          <a:p>
            <a:r>
              <a:t>www.england.nhs.uk</a:t>
            </a:r>
          </a:p>
        </p:txBody>
      </p:sp>
      <p:pic>
        <p:nvPicPr>
          <p:cNvPr id="26" name="Picture 7" descr="Picture 7"/>
          <p:cNvPicPr>
            <a:picLocks noChangeAspect="1"/>
          </p:cNvPicPr>
          <p:nvPr/>
        </p:nvPicPr>
        <p:blipFill>
          <a:blip r:embed="rId2">
            <a:extLst/>
          </a:blip>
          <a:stretch>
            <a:fillRect/>
          </a:stretch>
        </p:blipFill>
        <p:spPr>
          <a:xfrm>
            <a:off x="7833630" y="371209"/>
            <a:ext cx="927659" cy="718609"/>
          </a:xfrm>
          <a:prstGeom prst="rect">
            <a:avLst/>
          </a:prstGeom>
          <a:ln w="12700">
            <a:miter lim="400000"/>
          </a:ln>
        </p:spPr>
      </p:pic>
      <p:pic>
        <p:nvPicPr>
          <p:cNvPr id="27" name="Picture 4" descr="Picture 4"/>
          <p:cNvPicPr>
            <a:picLocks noChangeAspect="1"/>
          </p:cNvPicPr>
          <p:nvPr/>
        </p:nvPicPr>
        <p:blipFill>
          <a:blip r:embed="rId3">
            <a:extLst/>
          </a:blip>
          <a:stretch>
            <a:fillRect/>
          </a:stretch>
        </p:blipFill>
        <p:spPr>
          <a:xfrm>
            <a:off x="8078765" y="209931"/>
            <a:ext cx="816865" cy="381764"/>
          </a:xfrm>
          <a:prstGeom prst="rect">
            <a:avLst/>
          </a:prstGeom>
          <a:ln w="12700">
            <a:miter lim="400000"/>
          </a:ln>
        </p:spPr>
      </p:pic>
      <p:sp>
        <p:nvSpPr>
          <p:cNvPr id="28" name="Rectangle 8"/>
          <p:cNvSpPr/>
          <p:nvPr/>
        </p:nvSpPr>
        <p:spPr>
          <a:xfrm>
            <a:off x="0" y="0"/>
            <a:ext cx="9144000" cy="5143500"/>
          </a:xfrm>
          <a:prstGeom prst="rect">
            <a:avLst/>
          </a:prstGeom>
          <a:solidFill>
            <a:srgbClr val="005EB8"/>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29" name="Body Level One…"/>
          <p:cNvSpPr txBox="1">
            <a:spLocks noGrp="1"/>
          </p:cNvSpPr>
          <p:nvPr>
            <p:ph type="body" sz="quarter" idx="1"/>
          </p:nvPr>
        </p:nvSpPr>
        <p:spPr>
          <a:xfrm>
            <a:off x="457200" y="3769095"/>
            <a:ext cx="6812020" cy="719946"/>
          </a:xfrm>
          <a:prstGeom prst="rect">
            <a:avLst/>
          </a:prstGeom>
        </p:spPr>
        <p:txBody>
          <a:bodyPr anchor="b"/>
          <a:lstStyle>
            <a:lvl1pPr marL="0" indent="0">
              <a:spcBef>
                <a:spcPts val="600"/>
              </a:spcBef>
              <a:buClrTx/>
              <a:buSzTx/>
              <a:buFontTx/>
              <a:buNone/>
              <a:defRPr sz="2800">
                <a:solidFill>
                  <a:srgbClr val="FFFFFF"/>
                </a:solidFill>
              </a:defRPr>
            </a:lvl1pPr>
            <a:lvl2pPr marL="901700" indent="-444500">
              <a:spcBef>
                <a:spcPts val="600"/>
              </a:spcBef>
              <a:buClrTx/>
              <a:buFontTx/>
              <a:defRPr sz="2800">
                <a:solidFill>
                  <a:srgbClr val="FFFFFF"/>
                </a:solidFill>
              </a:defRPr>
            </a:lvl2pPr>
            <a:lvl3pPr marL="1270000" indent="-355600">
              <a:spcBef>
                <a:spcPts val="600"/>
              </a:spcBef>
              <a:buClrTx/>
              <a:buFontTx/>
              <a:defRPr sz="2800">
                <a:solidFill>
                  <a:srgbClr val="FFFFFF"/>
                </a:solidFill>
              </a:defRPr>
            </a:lvl3pPr>
            <a:lvl4pPr marL="1727200" indent="-355600">
              <a:spcBef>
                <a:spcPts val="600"/>
              </a:spcBef>
              <a:buClrTx/>
              <a:buFontTx/>
              <a:defRPr sz="2800">
                <a:solidFill>
                  <a:srgbClr val="FFFFFF"/>
                </a:solidFill>
              </a:defRPr>
            </a:lvl4pPr>
            <a:lvl5pPr marL="2184400" indent="-355600">
              <a:spcBef>
                <a:spcPts val="600"/>
              </a:spcBef>
              <a:buClrTx/>
              <a:buFontTx/>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0" name="Title Text"/>
          <p:cNvSpPr txBox="1">
            <a:spLocks noGrp="1"/>
          </p:cNvSpPr>
          <p:nvPr>
            <p:ph type="title"/>
          </p:nvPr>
        </p:nvSpPr>
        <p:spPr>
          <a:xfrm>
            <a:off x="474826" y="1052203"/>
            <a:ext cx="6794394" cy="2716891"/>
          </a:xfrm>
          <a:prstGeom prst="rect">
            <a:avLst/>
          </a:prstGeom>
        </p:spPr>
        <p:txBody>
          <a:bodyPr anchor="t"/>
          <a:lstStyle>
            <a:lvl1pPr>
              <a:defRPr sz="6600">
                <a:solidFill>
                  <a:srgbClr val="FFFFFF"/>
                </a:solidFill>
              </a:defRPr>
            </a:lvl1pPr>
          </a:lstStyle>
          <a:p>
            <a:r>
              <a:t>Title Text</a:t>
            </a:r>
          </a:p>
        </p:txBody>
      </p:sp>
      <p:pic>
        <p:nvPicPr>
          <p:cNvPr id="31" name="Picture 16" descr="Picture 16"/>
          <p:cNvPicPr>
            <a:picLocks noChangeAspect="1"/>
          </p:cNvPicPr>
          <p:nvPr/>
        </p:nvPicPr>
        <p:blipFill>
          <a:blip r:embed="rId4">
            <a:extLst/>
          </a:blip>
          <a:stretch>
            <a:fillRect/>
          </a:stretch>
        </p:blipFill>
        <p:spPr>
          <a:xfrm>
            <a:off x="7686357" y="3977451"/>
            <a:ext cx="1220726" cy="954606"/>
          </a:xfrm>
          <a:prstGeom prst="rect">
            <a:avLst/>
          </a:prstGeom>
          <a:ln w="12700">
            <a:miter lim="400000"/>
          </a:ln>
        </p:spPr>
      </p:pic>
      <p:pic>
        <p:nvPicPr>
          <p:cNvPr id="32" name="Picture 7" descr="Picture 7"/>
          <p:cNvPicPr>
            <a:picLocks noChangeAspect="1"/>
          </p:cNvPicPr>
          <p:nvPr/>
        </p:nvPicPr>
        <p:blipFill>
          <a:blip r:embed="rId5">
            <a:extLst/>
          </a:blip>
          <a:stretch>
            <a:fillRect/>
          </a:stretch>
        </p:blipFill>
        <p:spPr>
          <a:xfrm>
            <a:off x="7979425" y="307266"/>
            <a:ext cx="927659" cy="371483"/>
          </a:xfrm>
          <a:prstGeom prst="rect">
            <a:avLst/>
          </a:prstGeom>
          <a:ln w="12700">
            <a:solidFill>
              <a:srgbClr val="FFFFFF"/>
            </a:solidFill>
            <a:miter lim="400000"/>
          </a:ln>
        </p:spPr>
      </p:pic>
      <p:sp>
        <p:nvSpPr>
          <p:cNvPr id="33" name="Slide Number"/>
          <p:cNvSpPr txBox="1">
            <a:spLocks noGrp="1"/>
          </p:cNvSpPr>
          <p:nvPr>
            <p:ph type="sldNum" sz="quarter" idx="2"/>
          </p:nvPr>
        </p:nvSpPr>
        <p:spPr>
          <a:xfrm>
            <a:off x="6553200" y="4653770"/>
            <a:ext cx="245401" cy="22698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Quote slide">
    <p:spTree>
      <p:nvGrpSpPr>
        <p:cNvPr id="1" name=""/>
        <p:cNvGrpSpPr/>
        <p:nvPr/>
      </p:nvGrpSpPr>
      <p:grpSpPr>
        <a:xfrm>
          <a:off x="0" y="0"/>
          <a:ext cx="0" cy="0"/>
          <a:chOff x="0" y="0"/>
          <a:chExt cx="0" cy="0"/>
        </a:xfrm>
      </p:grpSpPr>
      <p:sp>
        <p:nvSpPr>
          <p:cNvPr id="40" name="Date Placeholder 3"/>
          <p:cNvSpPr txBox="1"/>
          <p:nvPr/>
        </p:nvSpPr>
        <p:spPr>
          <a:xfrm>
            <a:off x="457200" y="4790692"/>
            <a:ext cx="2133600" cy="22698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a:latin typeface="Arial"/>
                <a:ea typeface="Arial"/>
                <a:cs typeface="Arial"/>
                <a:sym typeface="Arial"/>
              </a:defRPr>
            </a:lvl1pPr>
          </a:lstStyle>
          <a:p>
            <a:r>
              <a:t>www.england.nhs.uk</a:t>
            </a:r>
          </a:p>
        </p:txBody>
      </p:sp>
      <p:pic>
        <p:nvPicPr>
          <p:cNvPr id="41" name="Picture 7" descr="Picture 7"/>
          <p:cNvPicPr>
            <a:picLocks noChangeAspect="1"/>
          </p:cNvPicPr>
          <p:nvPr/>
        </p:nvPicPr>
        <p:blipFill>
          <a:blip r:embed="rId2">
            <a:extLst/>
          </a:blip>
          <a:stretch>
            <a:fillRect/>
          </a:stretch>
        </p:blipFill>
        <p:spPr>
          <a:xfrm>
            <a:off x="7833630" y="371209"/>
            <a:ext cx="927659" cy="718609"/>
          </a:xfrm>
          <a:prstGeom prst="rect">
            <a:avLst/>
          </a:prstGeom>
          <a:ln w="12700">
            <a:miter lim="400000"/>
          </a:ln>
        </p:spPr>
      </p:pic>
      <p:sp>
        <p:nvSpPr>
          <p:cNvPr id="42" name="Rectangle 3"/>
          <p:cNvSpPr/>
          <p:nvPr/>
        </p:nvSpPr>
        <p:spPr>
          <a:xfrm>
            <a:off x="0" y="0"/>
            <a:ext cx="9144000" cy="5143500"/>
          </a:xfrm>
          <a:prstGeom prst="rect">
            <a:avLst/>
          </a:prstGeom>
          <a:solidFill>
            <a:srgbClr val="005EB8"/>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43" name="Picture 6" descr="Picture 6"/>
          <p:cNvPicPr>
            <a:picLocks noChangeAspect="1"/>
          </p:cNvPicPr>
          <p:nvPr/>
        </p:nvPicPr>
        <p:blipFill>
          <a:blip r:embed="rId3">
            <a:extLst/>
          </a:blip>
          <a:stretch>
            <a:fillRect/>
          </a:stretch>
        </p:blipFill>
        <p:spPr>
          <a:xfrm>
            <a:off x="7976658" y="3873315"/>
            <a:ext cx="918974" cy="1004064"/>
          </a:xfrm>
          <a:prstGeom prst="rect">
            <a:avLst/>
          </a:prstGeom>
          <a:ln w="12700">
            <a:miter lim="400000"/>
          </a:ln>
        </p:spPr>
      </p:pic>
      <p:sp>
        <p:nvSpPr>
          <p:cNvPr id="44" name="Body Level One…"/>
          <p:cNvSpPr txBox="1">
            <a:spLocks noGrp="1"/>
          </p:cNvSpPr>
          <p:nvPr>
            <p:ph type="body" sz="quarter" idx="1"/>
          </p:nvPr>
        </p:nvSpPr>
        <p:spPr>
          <a:xfrm>
            <a:off x="609600" y="3310001"/>
            <a:ext cx="6812020" cy="385516"/>
          </a:xfrm>
          <a:prstGeom prst="rect">
            <a:avLst/>
          </a:prstGeom>
        </p:spPr>
        <p:txBody>
          <a:bodyPr/>
          <a:lstStyle>
            <a:lvl1pPr marL="0" indent="0">
              <a:buClrTx/>
              <a:buSzTx/>
              <a:buFontTx/>
              <a:buNone/>
              <a:defRPr>
                <a:solidFill>
                  <a:srgbClr val="FFFFFF"/>
                </a:solidFill>
              </a:defRPr>
            </a:lvl1pPr>
            <a:lvl2pPr>
              <a:buClrTx/>
              <a:buFontTx/>
              <a:defRPr>
                <a:solidFill>
                  <a:srgbClr val="FFFFFF"/>
                </a:solidFill>
              </a:defRPr>
            </a:lvl2pPr>
            <a:lvl3pPr>
              <a:buClrTx/>
              <a:buFontTx/>
              <a:defRPr>
                <a:solidFill>
                  <a:srgbClr val="FFFFFF"/>
                </a:solidFill>
              </a:defRPr>
            </a:lvl3pPr>
            <a:lvl4pPr>
              <a:buClrTx/>
              <a:buFontTx/>
              <a:defRPr>
                <a:solidFill>
                  <a:srgbClr val="FFFFFF"/>
                </a:solidFill>
              </a:defRPr>
            </a:lvl4pPr>
            <a:lvl5pPr>
              <a:buClrTx/>
              <a:buFontTx/>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45" name="Picture 7" descr="Picture 7"/>
          <p:cNvPicPr>
            <a:picLocks noChangeAspect="1"/>
          </p:cNvPicPr>
          <p:nvPr/>
        </p:nvPicPr>
        <p:blipFill>
          <a:blip r:embed="rId4">
            <a:extLst/>
          </a:blip>
          <a:stretch>
            <a:fillRect/>
          </a:stretch>
        </p:blipFill>
        <p:spPr>
          <a:xfrm>
            <a:off x="7979425" y="307266"/>
            <a:ext cx="927659" cy="371483"/>
          </a:xfrm>
          <a:prstGeom prst="rect">
            <a:avLst/>
          </a:prstGeom>
          <a:ln w="12700">
            <a:solidFill>
              <a:srgbClr val="FFFFFF"/>
            </a:solidFill>
            <a:miter lim="400000"/>
          </a:ln>
        </p:spPr>
      </p:pic>
      <p:sp>
        <p:nvSpPr>
          <p:cNvPr id="46" name="Slide Number"/>
          <p:cNvSpPr txBox="1">
            <a:spLocks noGrp="1"/>
          </p:cNvSpPr>
          <p:nvPr>
            <p:ph type="sldNum" sz="quarter" idx="2"/>
          </p:nvPr>
        </p:nvSpPr>
        <p:spPr>
          <a:xfrm>
            <a:off x="6553200" y="4653770"/>
            <a:ext cx="245401" cy="22698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4" name="Title Text"/>
          <p:cNvSpPr txBox="1">
            <a:spLocks noGrp="1"/>
          </p:cNvSpPr>
          <p:nvPr>
            <p:ph type="title"/>
          </p:nvPr>
        </p:nvSpPr>
        <p:spPr>
          <a:prstGeom prst="rect">
            <a:avLst/>
          </a:prstGeom>
        </p:spPr>
        <p:txBody>
          <a:bodyPr/>
          <a:lstStyle/>
          <a:p>
            <a:r>
              <a:t>Title Text</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Content (no arrow)">
    <p:spTree>
      <p:nvGrpSpPr>
        <p:cNvPr id="1" name=""/>
        <p:cNvGrpSpPr/>
        <p:nvPr/>
      </p:nvGrpSpPr>
      <p:grpSpPr>
        <a:xfrm>
          <a:off x="0" y="0"/>
          <a:ext cx="0" cy="0"/>
          <a:chOff x="0" y="0"/>
          <a:chExt cx="0" cy="0"/>
        </a:xfrm>
      </p:grpSpPr>
      <p:sp>
        <p:nvSpPr>
          <p:cNvPr id="62" name="Date Placeholder 3"/>
          <p:cNvSpPr txBox="1"/>
          <p:nvPr/>
        </p:nvSpPr>
        <p:spPr>
          <a:xfrm>
            <a:off x="457200" y="4790692"/>
            <a:ext cx="2133600" cy="22698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a:latin typeface="Arial"/>
                <a:ea typeface="Arial"/>
                <a:cs typeface="Arial"/>
                <a:sym typeface="Arial"/>
              </a:defRPr>
            </a:lvl1pPr>
          </a:lstStyle>
          <a:p>
            <a:r>
              <a:t>www.england.nhs.uk</a:t>
            </a:r>
          </a:p>
        </p:txBody>
      </p:sp>
      <p:sp>
        <p:nvSpPr>
          <p:cNvPr id="63" name="Title Text"/>
          <p:cNvSpPr txBox="1">
            <a:spLocks noGrp="1"/>
          </p:cNvSpPr>
          <p:nvPr>
            <p:ph type="title"/>
          </p:nvPr>
        </p:nvSpPr>
        <p:spPr>
          <a:prstGeom prst="rect">
            <a:avLst/>
          </a:prstGeom>
        </p:spPr>
        <p:txBody>
          <a:bodyPr/>
          <a:lstStyle/>
          <a:p>
            <a:r>
              <a:t>Title Text</a:t>
            </a:r>
          </a:p>
        </p:txBody>
      </p:sp>
      <p:sp>
        <p:nvSpPr>
          <p:cNvPr id="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65" name="Picture 7" descr="Picture 7"/>
          <p:cNvPicPr>
            <a:picLocks noChangeAspect="1"/>
          </p:cNvPicPr>
          <p:nvPr/>
        </p:nvPicPr>
        <p:blipFill>
          <a:blip r:embed="rId2">
            <a:extLst/>
          </a:blip>
          <a:stretch>
            <a:fillRect/>
          </a:stretch>
        </p:blipFill>
        <p:spPr>
          <a:xfrm>
            <a:off x="7979425" y="307266"/>
            <a:ext cx="927659" cy="371483"/>
          </a:xfrm>
          <a:prstGeom prst="rect">
            <a:avLst/>
          </a:prstGeom>
          <a:ln w="12700">
            <a:miter lim="400000"/>
          </a:ln>
        </p:spPr>
      </p:pic>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7">
            <a:extLst/>
          </a:blip>
          <a:stretch>
            <a:fillRect/>
          </a:stretch>
        </p:blipFill>
        <p:spPr>
          <a:xfrm>
            <a:off x="7979425" y="307266"/>
            <a:ext cx="927659" cy="371483"/>
          </a:xfrm>
          <a:prstGeom prst="rect">
            <a:avLst/>
          </a:prstGeom>
          <a:ln w="12700">
            <a:miter lim="400000"/>
          </a:ln>
        </p:spPr>
      </p:pic>
      <p:sp>
        <p:nvSpPr>
          <p:cNvPr id="3" name="Body Level One…"/>
          <p:cNvSpPr txBox="1">
            <a:spLocks noGrp="1"/>
          </p:cNvSpPr>
          <p:nvPr>
            <p:ph type="body" idx="1"/>
          </p:nvPr>
        </p:nvSpPr>
        <p:spPr>
          <a:xfrm>
            <a:off x="457201" y="1260221"/>
            <a:ext cx="7356818" cy="296305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Title Text"/>
          <p:cNvSpPr txBox="1">
            <a:spLocks noGrp="1"/>
          </p:cNvSpPr>
          <p:nvPr>
            <p:ph type="title"/>
          </p:nvPr>
        </p:nvSpPr>
        <p:spPr>
          <a:xfrm>
            <a:off x="457201" y="562433"/>
            <a:ext cx="7356817" cy="50079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5" name="Slide Number"/>
          <p:cNvSpPr txBox="1">
            <a:spLocks noGrp="1"/>
          </p:cNvSpPr>
          <p:nvPr>
            <p:ph type="sldNum" sz="quarter" idx="2"/>
          </p:nvPr>
        </p:nvSpPr>
        <p:spPr>
          <a:xfrm>
            <a:off x="2002009" y="4790693"/>
            <a:ext cx="245401" cy="226984"/>
          </a:xfrm>
          <a:prstGeom prst="rect">
            <a:avLst/>
          </a:prstGeom>
          <a:ln w="12700">
            <a:miter lim="400000"/>
          </a:ln>
        </p:spPr>
        <p:txBody>
          <a:bodyPr wrap="none" lIns="45718" tIns="45718" rIns="45718" bIns="45718" anchor="ctr">
            <a:spAutoFit/>
          </a:bodyPr>
          <a:lstStyle>
            <a:lvl1pPr>
              <a:defRPr sz="1000">
                <a:solidFill>
                  <a:srgbClr val="005EB8"/>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457200" rtl="0" latinLnBrk="0">
        <a:lnSpc>
          <a:spcPct val="100000"/>
        </a:lnSpc>
        <a:spcBef>
          <a:spcPts val="0"/>
        </a:spcBef>
        <a:spcAft>
          <a:spcPts val="0"/>
        </a:spcAft>
        <a:buClrTx/>
        <a:buSzTx/>
        <a:buFontTx/>
        <a:buNone/>
        <a:tabLst/>
        <a:defRPr sz="3600" b="1" i="0" u="none" strike="noStrike" cap="none" spc="0" baseline="0">
          <a:ln>
            <a:noFill/>
          </a:ln>
          <a:solidFill>
            <a:srgbClr val="005EB8"/>
          </a:solidFill>
          <a:uFillTx/>
          <a:latin typeface="Arial"/>
          <a:ea typeface="Arial"/>
          <a:cs typeface="Arial"/>
          <a:sym typeface="Arial"/>
        </a:defRPr>
      </a:lvl1pPr>
      <a:lvl2pPr marL="0" marR="0" indent="0" algn="l" defTabSz="457200" rtl="0" latinLnBrk="0">
        <a:lnSpc>
          <a:spcPct val="100000"/>
        </a:lnSpc>
        <a:spcBef>
          <a:spcPts val="0"/>
        </a:spcBef>
        <a:spcAft>
          <a:spcPts val="0"/>
        </a:spcAft>
        <a:buClrTx/>
        <a:buSzTx/>
        <a:buFontTx/>
        <a:buNone/>
        <a:tabLst/>
        <a:defRPr sz="3600" b="1" i="0" u="none" strike="noStrike" cap="none" spc="0" baseline="0">
          <a:ln>
            <a:noFill/>
          </a:ln>
          <a:solidFill>
            <a:srgbClr val="005EB8"/>
          </a:solidFill>
          <a:uFillTx/>
          <a:latin typeface="Arial"/>
          <a:ea typeface="Arial"/>
          <a:cs typeface="Arial"/>
          <a:sym typeface="Arial"/>
        </a:defRPr>
      </a:lvl2pPr>
      <a:lvl3pPr marL="0" marR="0" indent="0" algn="l" defTabSz="457200" rtl="0" latinLnBrk="0">
        <a:lnSpc>
          <a:spcPct val="100000"/>
        </a:lnSpc>
        <a:spcBef>
          <a:spcPts val="0"/>
        </a:spcBef>
        <a:spcAft>
          <a:spcPts val="0"/>
        </a:spcAft>
        <a:buClrTx/>
        <a:buSzTx/>
        <a:buFontTx/>
        <a:buNone/>
        <a:tabLst/>
        <a:defRPr sz="3600" b="1" i="0" u="none" strike="noStrike" cap="none" spc="0" baseline="0">
          <a:ln>
            <a:noFill/>
          </a:ln>
          <a:solidFill>
            <a:srgbClr val="005EB8"/>
          </a:solidFill>
          <a:uFillTx/>
          <a:latin typeface="Arial"/>
          <a:ea typeface="Arial"/>
          <a:cs typeface="Arial"/>
          <a:sym typeface="Arial"/>
        </a:defRPr>
      </a:lvl3pPr>
      <a:lvl4pPr marL="0" marR="0" indent="0" algn="l" defTabSz="457200" rtl="0" latinLnBrk="0">
        <a:lnSpc>
          <a:spcPct val="100000"/>
        </a:lnSpc>
        <a:spcBef>
          <a:spcPts val="0"/>
        </a:spcBef>
        <a:spcAft>
          <a:spcPts val="0"/>
        </a:spcAft>
        <a:buClrTx/>
        <a:buSzTx/>
        <a:buFontTx/>
        <a:buNone/>
        <a:tabLst/>
        <a:defRPr sz="3600" b="1" i="0" u="none" strike="noStrike" cap="none" spc="0" baseline="0">
          <a:ln>
            <a:noFill/>
          </a:ln>
          <a:solidFill>
            <a:srgbClr val="005EB8"/>
          </a:solidFill>
          <a:uFillTx/>
          <a:latin typeface="Arial"/>
          <a:ea typeface="Arial"/>
          <a:cs typeface="Arial"/>
          <a:sym typeface="Arial"/>
        </a:defRPr>
      </a:lvl4pPr>
      <a:lvl5pPr marL="0" marR="0" indent="0" algn="l" defTabSz="457200" rtl="0" latinLnBrk="0">
        <a:lnSpc>
          <a:spcPct val="100000"/>
        </a:lnSpc>
        <a:spcBef>
          <a:spcPts val="0"/>
        </a:spcBef>
        <a:spcAft>
          <a:spcPts val="0"/>
        </a:spcAft>
        <a:buClrTx/>
        <a:buSzTx/>
        <a:buFontTx/>
        <a:buNone/>
        <a:tabLst/>
        <a:defRPr sz="3600" b="1" i="0" u="none" strike="noStrike" cap="none" spc="0" baseline="0">
          <a:ln>
            <a:noFill/>
          </a:ln>
          <a:solidFill>
            <a:srgbClr val="005EB8"/>
          </a:solidFill>
          <a:uFillTx/>
          <a:latin typeface="Arial"/>
          <a:ea typeface="Arial"/>
          <a:cs typeface="Arial"/>
          <a:sym typeface="Arial"/>
        </a:defRPr>
      </a:lvl5pPr>
      <a:lvl6pPr marL="0" marR="0" indent="0" algn="l" defTabSz="457200" rtl="0" latinLnBrk="0">
        <a:lnSpc>
          <a:spcPct val="100000"/>
        </a:lnSpc>
        <a:spcBef>
          <a:spcPts val="0"/>
        </a:spcBef>
        <a:spcAft>
          <a:spcPts val="0"/>
        </a:spcAft>
        <a:buClrTx/>
        <a:buSzTx/>
        <a:buFontTx/>
        <a:buNone/>
        <a:tabLst/>
        <a:defRPr sz="3600" b="1" i="0" u="none" strike="noStrike" cap="none" spc="0" baseline="0">
          <a:ln>
            <a:noFill/>
          </a:ln>
          <a:solidFill>
            <a:srgbClr val="005EB8"/>
          </a:solidFill>
          <a:uFillTx/>
          <a:latin typeface="Arial"/>
          <a:ea typeface="Arial"/>
          <a:cs typeface="Arial"/>
          <a:sym typeface="Arial"/>
        </a:defRPr>
      </a:lvl6pPr>
      <a:lvl7pPr marL="0" marR="0" indent="0" algn="l" defTabSz="457200" rtl="0" latinLnBrk="0">
        <a:lnSpc>
          <a:spcPct val="100000"/>
        </a:lnSpc>
        <a:spcBef>
          <a:spcPts val="0"/>
        </a:spcBef>
        <a:spcAft>
          <a:spcPts val="0"/>
        </a:spcAft>
        <a:buClrTx/>
        <a:buSzTx/>
        <a:buFontTx/>
        <a:buNone/>
        <a:tabLst/>
        <a:defRPr sz="3600" b="1" i="0" u="none" strike="noStrike" cap="none" spc="0" baseline="0">
          <a:ln>
            <a:noFill/>
          </a:ln>
          <a:solidFill>
            <a:srgbClr val="005EB8"/>
          </a:solidFill>
          <a:uFillTx/>
          <a:latin typeface="Arial"/>
          <a:ea typeface="Arial"/>
          <a:cs typeface="Arial"/>
          <a:sym typeface="Arial"/>
        </a:defRPr>
      </a:lvl7pPr>
      <a:lvl8pPr marL="0" marR="0" indent="0" algn="l" defTabSz="457200" rtl="0" latinLnBrk="0">
        <a:lnSpc>
          <a:spcPct val="100000"/>
        </a:lnSpc>
        <a:spcBef>
          <a:spcPts val="0"/>
        </a:spcBef>
        <a:spcAft>
          <a:spcPts val="0"/>
        </a:spcAft>
        <a:buClrTx/>
        <a:buSzTx/>
        <a:buFontTx/>
        <a:buNone/>
        <a:tabLst/>
        <a:defRPr sz="3600" b="1" i="0" u="none" strike="noStrike" cap="none" spc="0" baseline="0">
          <a:ln>
            <a:noFill/>
          </a:ln>
          <a:solidFill>
            <a:srgbClr val="005EB8"/>
          </a:solidFill>
          <a:uFillTx/>
          <a:latin typeface="Arial"/>
          <a:ea typeface="Arial"/>
          <a:cs typeface="Arial"/>
          <a:sym typeface="Arial"/>
        </a:defRPr>
      </a:lvl8pPr>
      <a:lvl9pPr marL="0" marR="0" indent="0" algn="l" defTabSz="457200" rtl="0" latinLnBrk="0">
        <a:lnSpc>
          <a:spcPct val="100000"/>
        </a:lnSpc>
        <a:spcBef>
          <a:spcPts val="0"/>
        </a:spcBef>
        <a:spcAft>
          <a:spcPts val="0"/>
        </a:spcAft>
        <a:buClrTx/>
        <a:buSzTx/>
        <a:buFontTx/>
        <a:buNone/>
        <a:tabLst/>
        <a:defRPr sz="3600" b="1" i="0" u="none" strike="noStrike" cap="none" spc="0" baseline="0">
          <a:ln>
            <a:noFill/>
          </a:ln>
          <a:solidFill>
            <a:srgbClr val="005EB8"/>
          </a:solidFill>
          <a:uFillTx/>
          <a:latin typeface="Arial"/>
          <a:ea typeface="Arial"/>
          <a:cs typeface="Arial"/>
          <a:sym typeface="Arial"/>
        </a:defRPr>
      </a:lvl9pPr>
    </p:titleStyle>
    <p:bodyStyle>
      <a:lvl1pPr marL="342900" marR="0" indent="-342900" algn="l" defTabSz="457200" rtl="0" latinLnBrk="0">
        <a:lnSpc>
          <a:spcPct val="100000"/>
        </a:lnSpc>
        <a:spcBef>
          <a:spcPts val="400"/>
        </a:spcBef>
        <a:spcAft>
          <a:spcPts val="0"/>
        </a:spcAft>
        <a:buClr>
          <a:srgbClr val="005EB8"/>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1pPr>
      <a:lvl2pPr marL="742950" marR="0" indent="-285750" algn="l" defTabSz="457200" rtl="0" latinLnBrk="0">
        <a:lnSpc>
          <a:spcPct val="100000"/>
        </a:lnSpc>
        <a:spcBef>
          <a:spcPts val="400"/>
        </a:spcBef>
        <a:spcAft>
          <a:spcPts val="0"/>
        </a:spcAft>
        <a:buClr>
          <a:srgbClr val="005EB8"/>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2pPr>
      <a:lvl3pPr marL="1143000" marR="0" indent="-228600" algn="l" defTabSz="457200" rtl="0" latinLnBrk="0">
        <a:lnSpc>
          <a:spcPct val="100000"/>
        </a:lnSpc>
        <a:spcBef>
          <a:spcPts val="400"/>
        </a:spcBef>
        <a:spcAft>
          <a:spcPts val="0"/>
        </a:spcAft>
        <a:buClr>
          <a:srgbClr val="005EB8"/>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3pPr>
      <a:lvl4pPr marL="1600200" marR="0" indent="-228600" algn="l" defTabSz="457200" rtl="0" latinLnBrk="0">
        <a:lnSpc>
          <a:spcPct val="100000"/>
        </a:lnSpc>
        <a:spcBef>
          <a:spcPts val="400"/>
        </a:spcBef>
        <a:spcAft>
          <a:spcPts val="0"/>
        </a:spcAft>
        <a:buClr>
          <a:srgbClr val="005EB8"/>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4pPr>
      <a:lvl5pPr marL="2057400" marR="0" indent="-228600" algn="l" defTabSz="457200" rtl="0" latinLnBrk="0">
        <a:lnSpc>
          <a:spcPct val="100000"/>
        </a:lnSpc>
        <a:spcBef>
          <a:spcPts val="400"/>
        </a:spcBef>
        <a:spcAft>
          <a:spcPts val="0"/>
        </a:spcAft>
        <a:buClr>
          <a:srgbClr val="005EB8"/>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5pPr>
      <a:lvl6pPr marL="2491738" marR="0" indent="-205738" algn="l" defTabSz="457200" rtl="0" latinLnBrk="0">
        <a:lnSpc>
          <a:spcPct val="100000"/>
        </a:lnSpc>
        <a:spcBef>
          <a:spcPts val="400"/>
        </a:spcBef>
        <a:spcAft>
          <a:spcPts val="0"/>
        </a:spcAft>
        <a:buClr>
          <a:srgbClr val="005EB8"/>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6pPr>
      <a:lvl7pPr marL="2948938" marR="0" indent="-205738" algn="l" defTabSz="457200" rtl="0" latinLnBrk="0">
        <a:lnSpc>
          <a:spcPct val="100000"/>
        </a:lnSpc>
        <a:spcBef>
          <a:spcPts val="400"/>
        </a:spcBef>
        <a:spcAft>
          <a:spcPts val="0"/>
        </a:spcAft>
        <a:buClr>
          <a:srgbClr val="005EB8"/>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7pPr>
      <a:lvl8pPr marL="3406140" marR="0" indent="-205739" algn="l" defTabSz="457200" rtl="0" latinLnBrk="0">
        <a:lnSpc>
          <a:spcPct val="100000"/>
        </a:lnSpc>
        <a:spcBef>
          <a:spcPts val="400"/>
        </a:spcBef>
        <a:spcAft>
          <a:spcPts val="0"/>
        </a:spcAft>
        <a:buClr>
          <a:srgbClr val="005EB8"/>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8pPr>
      <a:lvl9pPr marL="3863340" marR="0" indent="-205740" algn="l" defTabSz="457200" rtl="0" latinLnBrk="0">
        <a:lnSpc>
          <a:spcPct val="100000"/>
        </a:lnSpc>
        <a:spcBef>
          <a:spcPts val="400"/>
        </a:spcBef>
        <a:spcAft>
          <a:spcPts val="0"/>
        </a:spcAft>
        <a:buClr>
          <a:srgbClr val="005EB8"/>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9pPr>
    </p:bodyStyle>
    <p:otherStyle>
      <a:lvl1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txBox="1">
            <a:spLocks noGrp="1"/>
          </p:cNvSpPr>
          <p:nvPr>
            <p:ph type="title"/>
          </p:nvPr>
        </p:nvSpPr>
        <p:spPr>
          <a:xfrm>
            <a:off x="474826" y="1052203"/>
            <a:ext cx="6794394" cy="2716891"/>
          </a:xfrm>
          <a:prstGeom prst="rect">
            <a:avLst/>
          </a:prstGeom>
        </p:spPr>
        <p:txBody>
          <a:bodyPr/>
          <a:lstStyle>
            <a:lvl1pPr defTabSz="352042">
              <a:defRPr sz="5000"/>
            </a:lvl1pPr>
          </a:lstStyle>
          <a:p>
            <a:r>
              <a:t>Actions and activities to support workplace compassion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2"/>
          <p:cNvSpPr txBox="1">
            <a:spLocks noGrp="1"/>
          </p:cNvSpPr>
          <p:nvPr>
            <p:ph type="title"/>
          </p:nvPr>
        </p:nvSpPr>
        <p:spPr>
          <a:xfrm>
            <a:off x="4630275" y="849437"/>
            <a:ext cx="4031772" cy="3638986"/>
          </a:xfrm>
          <a:prstGeom prst="rect">
            <a:avLst/>
          </a:prstGeom>
        </p:spPr>
        <p:txBody>
          <a:bodyPr/>
          <a:lstStyle/>
          <a:p>
            <a:pPr algn="ctr" defTabSz="274320">
              <a:defRPr sz="2600"/>
            </a:pPr>
            <a:r>
              <a:t>‘Tackling giants’: visualising barriers to workplace compassion</a:t>
            </a:r>
          </a:p>
          <a:p>
            <a:pPr defTabSz="274320">
              <a:defRPr sz="2000"/>
            </a:pPr>
            <a:endParaRPr/>
          </a:p>
          <a:p>
            <a:pPr defTabSz="274320">
              <a:defRPr sz="2000"/>
            </a:pPr>
            <a:endParaRPr/>
          </a:p>
          <a:p>
            <a:pPr defTabSz="274320">
              <a:defRPr sz="2000"/>
            </a:pPr>
            <a:endParaRPr/>
          </a:p>
          <a:p>
            <a:pPr defTabSz="274320">
              <a:defRPr sz="2000"/>
            </a:pPr>
            <a:r>
              <a:t>What are the giants (barriers) that get in the way of your organisation/team experiencing workplace compassion?</a:t>
            </a:r>
          </a:p>
        </p:txBody>
      </p:sp>
      <p:pic>
        <p:nvPicPr>
          <p:cNvPr id="80" name="pasted-image.tiff" descr="Example of a tackling giants exercise- barriers to commissioning a positive staff experience"/>
          <p:cNvPicPr>
            <a:picLocks noChangeAspect="1"/>
          </p:cNvPicPr>
          <p:nvPr/>
        </p:nvPicPr>
        <p:blipFill>
          <a:blip r:embed="rId3">
            <a:extLst/>
          </a:blip>
          <a:stretch>
            <a:fillRect/>
          </a:stretch>
        </p:blipFill>
        <p:spPr>
          <a:xfrm>
            <a:off x="577862" y="552512"/>
            <a:ext cx="3585238" cy="433299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2"/>
          <p:cNvSpPr txBox="1">
            <a:spLocks noGrp="1"/>
          </p:cNvSpPr>
          <p:nvPr>
            <p:ph type="title"/>
          </p:nvPr>
        </p:nvSpPr>
        <p:spPr>
          <a:xfrm>
            <a:off x="159090" y="270333"/>
            <a:ext cx="7781255" cy="631516"/>
          </a:xfrm>
          <a:prstGeom prst="rect">
            <a:avLst/>
          </a:prstGeom>
        </p:spPr>
        <p:txBody>
          <a:bodyPr/>
          <a:lstStyle>
            <a:lvl1pPr defTabSz="202996">
              <a:defRPr sz="1998"/>
            </a:lvl1pPr>
          </a:lstStyle>
          <a:p>
            <a:r>
              <a:t>‘Tackling giants’: visualising barriers to workplace compassion</a:t>
            </a:r>
          </a:p>
        </p:txBody>
      </p:sp>
      <p:sp>
        <p:nvSpPr>
          <p:cNvPr id="100" name="What barriers have we identified?…"/>
          <p:cNvSpPr txBox="1"/>
          <p:nvPr/>
        </p:nvSpPr>
        <p:spPr>
          <a:xfrm>
            <a:off x="425788" y="1541624"/>
            <a:ext cx="8339179" cy="154363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80472" indent="-180472">
              <a:buSzPct val="100000"/>
              <a:buChar char="•"/>
              <a:defRPr sz="2000">
                <a:latin typeface="Arial"/>
                <a:ea typeface="Arial"/>
                <a:cs typeface="Arial"/>
                <a:sym typeface="Arial"/>
              </a:defRPr>
            </a:pPr>
            <a:r>
              <a:t>What barriers have we identified?</a:t>
            </a:r>
            <a:endParaRPr sz="2500"/>
          </a:p>
          <a:p>
            <a:pPr marL="180472" indent="-180472">
              <a:buSzPct val="100000"/>
              <a:buChar char="•"/>
              <a:defRPr sz="2000">
                <a:latin typeface="Arial"/>
                <a:ea typeface="Arial"/>
                <a:cs typeface="Arial"/>
                <a:sym typeface="Arial"/>
              </a:defRPr>
            </a:pPr>
            <a:r>
              <a:t>How many are there?</a:t>
            </a:r>
            <a:endParaRPr sz="2500"/>
          </a:p>
          <a:p>
            <a:pPr marL="180472" indent="-180472">
              <a:buSzPct val="100000"/>
              <a:buChar char="•"/>
              <a:defRPr sz="2000">
                <a:latin typeface="Arial"/>
                <a:ea typeface="Arial"/>
                <a:cs typeface="Arial"/>
                <a:sym typeface="Arial"/>
              </a:defRPr>
            </a:pPr>
            <a:r>
              <a:t>Are there many similarities or difference between groups?</a:t>
            </a:r>
            <a:endParaRPr sz="2500"/>
          </a:p>
          <a:p>
            <a:pPr marL="180472" indent="-180472">
              <a:buSzPct val="100000"/>
              <a:buChar char="•"/>
              <a:defRPr sz="2000">
                <a:latin typeface="Arial"/>
                <a:ea typeface="Arial"/>
                <a:cs typeface="Arial"/>
                <a:sym typeface="Arial"/>
              </a:defRPr>
            </a:pPr>
            <a:r>
              <a:t>Which are the biggest barriers?</a:t>
            </a:r>
            <a:endParaRPr sz="2500"/>
          </a:p>
          <a:p>
            <a:pPr marL="180472" indent="-180472">
              <a:buSzPct val="100000"/>
              <a:buChar char="•"/>
              <a:defRPr sz="2000">
                <a:latin typeface="Arial"/>
                <a:ea typeface="Arial"/>
                <a:cs typeface="Arial"/>
                <a:sym typeface="Arial"/>
              </a:defRPr>
            </a:pPr>
            <a:r>
              <a:t>Which barriers do we think it might be possible to change?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2"/>
          <p:cNvSpPr txBox="1">
            <a:spLocks noGrp="1"/>
          </p:cNvSpPr>
          <p:nvPr>
            <p:ph type="title"/>
          </p:nvPr>
        </p:nvSpPr>
        <p:spPr>
          <a:xfrm>
            <a:off x="474649" y="562433"/>
            <a:ext cx="7339370" cy="500796"/>
          </a:xfrm>
          <a:prstGeom prst="rect">
            <a:avLst/>
          </a:prstGeom>
        </p:spPr>
        <p:txBody>
          <a:bodyPr/>
          <a:lstStyle>
            <a:lvl1pPr defTabSz="416051">
              <a:defRPr sz="2400"/>
            </a:lvl1pPr>
          </a:lstStyle>
          <a:p>
            <a:r>
              <a:t>Let’s take stock of what we’ve got</a:t>
            </a:r>
          </a:p>
        </p:txBody>
      </p:sp>
      <p:sp>
        <p:nvSpPr>
          <p:cNvPr id="105" name="Make a big list of all the things that currently go on in your workplace, big or small, that show workplace compassion. This is your ‘Things to keep’ list.…"/>
          <p:cNvSpPr txBox="1"/>
          <p:nvPr/>
        </p:nvSpPr>
        <p:spPr>
          <a:xfrm>
            <a:off x="474650" y="1117631"/>
            <a:ext cx="4844227" cy="30782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80472" indent="-180472">
              <a:buSzPct val="100000"/>
              <a:buChar char="•"/>
              <a:defRPr sz="2000">
                <a:latin typeface="Arial"/>
                <a:ea typeface="Arial"/>
                <a:cs typeface="Arial"/>
                <a:sym typeface="Arial"/>
              </a:defRPr>
            </a:pPr>
            <a:r>
              <a:t>Make a big list of all the things that currently go on in your workplace, big or small, that show workplace compassion. This is your ‘Things to keep’ list.</a:t>
            </a:r>
            <a:endParaRPr sz="2500"/>
          </a:p>
          <a:p>
            <a:pPr marL="180472" indent="-180472">
              <a:buSzPct val="100000"/>
              <a:buChar char="•"/>
              <a:defRPr sz="2000">
                <a:latin typeface="Arial"/>
                <a:ea typeface="Arial"/>
                <a:cs typeface="Arial"/>
                <a:sym typeface="Arial"/>
              </a:defRPr>
            </a:pPr>
            <a:r>
              <a:t>Put a * next to things that you most want to keep.</a:t>
            </a:r>
            <a:endParaRPr sz="2500"/>
          </a:p>
          <a:p>
            <a:pPr marL="180472" indent="-180472">
              <a:buSzPct val="100000"/>
              <a:buChar char="•"/>
              <a:defRPr sz="2000">
                <a:latin typeface="Arial"/>
                <a:ea typeface="Arial"/>
                <a:cs typeface="Arial"/>
                <a:sym typeface="Arial"/>
              </a:defRPr>
            </a:pPr>
            <a:r>
              <a:t>Thought about things you don’t want to keep? Make a big list of ‘Things to take to the tip’.</a:t>
            </a:r>
            <a:endParaRPr sz="2500"/>
          </a:p>
        </p:txBody>
      </p:sp>
      <p:pic>
        <p:nvPicPr>
          <p:cNvPr id="106" name="Image" descr="Poster: Keep calm and spring clean with a crown on the top "/>
          <p:cNvPicPr>
            <a:picLocks noChangeAspect="1"/>
          </p:cNvPicPr>
          <p:nvPr/>
        </p:nvPicPr>
        <p:blipFill>
          <a:blip r:embed="rId3">
            <a:extLst/>
          </a:blip>
          <a:stretch>
            <a:fillRect/>
          </a:stretch>
        </p:blipFill>
        <p:spPr>
          <a:xfrm>
            <a:off x="5826062" y="1262331"/>
            <a:ext cx="3122045" cy="366336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2"/>
          <p:cNvSpPr txBox="1">
            <a:spLocks noGrp="1"/>
          </p:cNvSpPr>
          <p:nvPr>
            <p:ph type="title"/>
          </p:nvPr>
        </p:nvSpPr>
        <p:spPr>
          <a:xfrm>
            <a:off x="299575" y="562433"/>
            <a:ext cx="7514444" cy="500796"/>
          </a:xfrm>
          <a:prstGeom prst="rect">
            <a:avLst/>
          </a:prstGeom>
        </p:spPr>
        <p:txBody>
          <a:bodyPr/>
          <a:lstStyle>
            <a:lvl1pPr defTabSz="374904">
              <a:defRPr sz="2400"/>
            </a:lvl1pPr>
          </a:lstStyle>
          <a:p>
            <a:r>
              <a:t>Let’s take stock of what we’ve got - discussion</a:t>
            </a:r>
          </a:p>
        </p:txBody>
      </p:sp>
      <p:sp>
        <p:nvSpPr>
          <p:cNvPr id="111" name="What do you want to keep? Why?…"/>
          <p:cNvSpPr txBox="1"/>
          <p:nvPr/>
        </p:nvSpPr>
        <p:spPr>
          <a:xfrm>
            <a:off x="389783" y="1551006"/>
            <a:ext cx="7933112" cy="212782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80472" indent="-180472">
              <a:buSzPct val="100000"/>
              <a:buChar char="•"/>
              <a:defRPr sz="2000">
                <a:latin typeface="Arial"/>
                <a:ea typeface="Arial"/>
                <a:cs typeface="Arial"/>
                <a:sym typeface="Arial"/>
              </a:defRPr>
            </a:pPr>
            <a:r>
              <a:t>What do you want to keep? Why? </a:t>
            </a:r>
            <a:endParaRPr sz="2500"/>
          </a:p>
          <a:p>
            <a:pPr>
              <a:defRPr sz="2000">
                <a:latin typeface="Arial"/>
                <a:ea typeface="Arial"/>
                <a:cs typeface="Arial"/>
                <a:sym typeface="Arial"/>
              </a:defRPr>
            </a:pPr>
            <a:endParaRPr sz="2500"/>
          </a:p>
          <a:p>
            <a:pPr marL="180472" indent="-180472">
              <a:buSzPct val="100000"/>
              <a:buChar char="•"/>
              <a:defRPr sz="2000">
                <a:latin typeface="Arial"/>
                <a:ea typeface="Arial"/>
                <a:cs typeface="Arial"/>
                <a:sym typeface="Arial"/>
              </a:defRPr>
            </a:pPr>
            <a:r>
              <a:t>What difference do your ‘keepers’ make in your workplace and in general?</a:t>
            </a:r>
            <a:endParaRPr sz="2500"/>
          </a:p>
          <a:p>
            <a:pPr>
              <a:defRPr sz="2000">
                <a:latin typeface="Arial"/>
                <a:ea typeface="Arial"/>
                <a:cs typeface="Arial"/>
                <a:sym typeface="Arial"/>
              </a:defRPr>
            </a:pPr>
            <a:endParaRPr sz="2500"/>
          </a:p>
          <a:p>
            <a:pPr marL="180472" indent="-180472">
              <a:buSzPct val="100000"/>
              <a:buChar char="•"/>
              <a:defRPr sz="2000">
                <a:latin typeface="Arial"/>
                <a:ea typeface="Arial"/>
                <a:cs typeface="Arial"/>
                <a:sym typeface="Arial"/>
              </a:defRPr>
            </a:pPr>
            <a:r>
              <a:t>What would your working day be like without these actions and activities?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2"/>
          <p:cNvSpPr txBox="1">
            <a:spLocks noGrp="1"/>
          </p:cNvSpPr>
          <p:nvPr>
            <p:ph type="title"/>
          </p:nvPr>
        </p:nvSpPr>
        <p:spPr>
          <a:xfrm>
            <a:off x="467669" y="562433"/>
            <a:ext cx="2861865" cy="500796"/>
          </a:xfrm>
          <a:prstGeom prst="rect">
            <a:avLst/>
          </a:prstGeom>
        </p:spPr>
        <p:txBody>
          <a:bodyPr/>
          <a:lstStyle>
            <a:lvl1pPr defTabSz="416051">
              <a:defRPr sz="2400"/>
            </a:lvl1pPr>
          </a:lstStyle>
          <a:p>
            <a:r>
              <a:t>Action plans</a:t>
            </a:r>
          </a:p>
        </p:txBody>
      </p:sp>
      <p:sp>
        <p:nvSpPr>
          <p:cNvPr id="116" name="Time to make some plans.…"/>
          <p:cNvSpPr txBox="1"/>
          <p:nvPr/>
        </p:nvSpPr>
        <p:spPr>
          <a:xfrm>
            <a:off x="467670" y="1475330"/>
            <a:ext cx="8128521" cy="212783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80472" indent="-180472">
              <a:buSzPct val="100000"/>
              <a:buChar char="•"/>
              <a:defRPr sz="2000">
                <a:latin typeface="Arial"/>
                <a:ea typeface="Arial"/>
                <a:cs typeface="Arial"/>
                <a:sym typeface="Arial"/>
              </a:defRPr>
            </a:pPr>
            <a:r>
              <a:rPr dirty="0"/>
              <a:t>Time to make some plans.</a:t>
            </a:r>
            <a:endParaRPr sz="2500" dirty="0"/>
          </a:p>
          <a:p>
            <a:pPr marL="180472" indent="-180472">
              <a:buSzPct val="100000"/>
              <a:buChar char="•"/>
              <a:defRPr sz="2000">
                <a:latin typeface="Arial"/>
                <a:ea typeface="Arial"/>
                <a:cs typeface="Arial"/>
                <a:sym typeface="Arial"/>
              </a:defRPr>
            </a:pPr>
            <a:endParaRPr sz="2500" dirty="0"/>
          </a:p>
          <a:p>
            <a:pPr marL="180472" indent="-180472">
              <a:buSzPct val="100000"/>
              <a:buChar char="•"/>
              <a:defRPr sz="2000">
                <a:latin typeface="Arial"/>
                <a:ea typeface="Arial"/>
                <a:cs typeface="Arial"/>
                <a:sym typeface="Arial"/>
              </a:defRPr>
            </a:pPr>
            <a:r>
              <a:rPr dirty="0"/>
              <a:t>Use the SMARTER approach</a:t>
            </a:r>
            <a:endParaRPr sz="2500" dirty="0"/>
          </a:p>
          <a:p>
            <a:pPr marL="180472" indent="-180472">
              <a:buSzPct val="100000"/>
              <a:buChar char="•"/>
              <a:defRPr sz="2000">
                <a:latin typeface="Arial"/>
                <a:ea typeface="Arial"/>
                <a:cs typeface="Arial"/>
                <a:sym typeface="Arial"/>
              </a:defRPr>
            </a:pPr>
            <a:endParaRPr sz="2500" dirty="0"/>
          </a:p>
          <a:p>
            <a:pPr marL="180472" indent="-180472">
              <a:buSzPct val="100000"/>
              <a:buChar char="•"/>
              <a:defRPr sz="2000">
                <a:latin typeface="Arial"/>
                <a:ea typeface="Arial"/>
                <a:cs typeface="Arial"/>
                <a:sym typeface="Arial"/>
              </a:defRPr>
            </a:pPr>
            <a:r>
              <a:rPr dirty="0"/>
              <a:t>Don’t forget the reward! </a:t>
            </a:r>
            <a:endParaRPr sz="2500" dirty="0"/>
          </a:p>
          <a:p>
            <a:pPr>
              <a:defRPr sz="2000">
                <a:latin typeface="Arial"/>
                <a:ea typeface="Arial"/>
                <a:cs typeface="Arial"/>
                <a:sym typeface="Arial"/>
              </a:defRPr>
            </a:pPr>
            <a:endParaRPr sz="2500" dirty="0"/>
          </a:p>
        </p:txBody>
      </p:sp>
      <p:pic>
        <p:nvPicPr>
          <p:cNvPr id="117" name="Image" descr="Photo of Baldrick from Blackadder"/>
          <p:cNvPicPr>
            <a:picLocks noChangeAspect="1"/>
          </p:cNvPicPr>
          <p:nvPr/>
        </p:nvPicPr>
        <p:blipFill>
          <a:blip r:embed="rId3">
            <a:extLst/>
          </a:blip>
          <a:stretch>
            <a:fillRect/>
          </a:stretch>
        </p:blipFill>
        <p:spPr>
          <a:xfrm>
            <a:off x="4380708" y="324512"/>
            <a:ext cx="3114669" cy="454840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3087"/>
      </a:accent1>
      <a:accent2>
        <a:srgbClr val="0072CE"/>
      </a:accent2>
      <a:accent3>
        <a:srgbClr val="00A9CE"/>
      </a:accent3>
      <a:accent4>
        <a:srgbClr val="41B6E6"/>
      </a:accent4>
      <a:accent5>
        <a:srgbClr val="425563"/>
      </a:accent5>
      <a:accent6>
        <a:srgbClr val="768692"/>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3087"/>
      </a:accent1>
      <a:accent2>
        <a:srgbClr val="0072CE"/>
      </a:accent2>
      <a:accent3>
        <a:srgbClr val="00A9CE"/>
      </a:accent3>
      <a:accent4>
        <a:srgbClr val="41B6E6"/>
      </a:accent4>
      <a:accent5>
        <a:srgbClr val="425563"/>
      </a:accent5>
      <a:accent6>
        <a:srgbClr val="768692"/>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2231</Words>
  <Application>Microsoft Office PowerPoint</Application>
  <PresentationFormat>On-screen Show (16:9)</PresentationFormat>
  <Paragraphs>102</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Actions and activities to support workplace compassion</vt:lpstr>
      <vt:lpstr>‘Tackling giants’: visualising barriers to workplace compassion    What are the giants (barriers) that get in the way of your organisation/team experiencing workplace compassion?</vt:lpstr>
      <vt:lpstr>‘Tackling giants’: visualising barriers to workplace compassion</vt:lpstr>
      <vt:lpstr>Let’s take stock of what we’ve got</vt:lpstr>
      <vt:lpstr>Let’s take stock of what we’ve got - discussion</vt:lpstr>
      <vt:lpstr>Action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Actions and activities to support workplace compassion</dc:title>
  <dc:creator>Katie Milton</dc:creator>
  <cp:lastModifiedBy>Michail Sanidas</cp:lastModifiedBy>
  <cp:revision>3</cp:revision>
  <dcterms:modified xsi:type="dcterms:W3CDTF">2020-03-04T15:01:04Z</dcterms:modified>
</cp:coreProperties>
</file>