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ngland.nhs.uk/wp-content/uploads/2018/10/towards-commissioning-for-workplace-compassion-a-support-guide-v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V1pa3SHsqA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fbrcPHtHJP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This slideset is part of a pack of resources for you to adapt and use in your local NHS organisation to support the experience of compassion in the workplace. You will find further resources about culture and values in the pack of materials – they include video clips and activities that you can link with this slide set.</a:t>
            </a:r>
          </a:p>
          <a:p>
            <a:endParaRPr/>
          </a:p>
          <a:p>
            <a:r>
              <a:t>You can find the background to NHS England’s initiative to support and improve staff experience, and workplace compassion in particular, in our support guide: </a:t>
            </a:r>
            <a:r>
              <a:rPr u="sng">
                <a:solidFill>
                  <a:srgbClr val="0000FF"/>
                </a:solidFill>
                <a:uFill>
                  <a:solidFill>
                    <a:srgbClr val="0000FF"/>
                  </a:solidFill>
                </a:uFill>
                <a:hlinkClick r:id="rId3"/>
              </a:rPr>
              <a:t>https://www.england.nhs.uk/wp-content/uploads/2018/10/towards-commissioning-for-workplace-compassion-a-support-guide-v2.pdf</a:t>
            </a:r>
            <a:r>
              <a:t> </a:t>
            </a:r>
          </a:p>
          <a:p>
            <a:endParaRPr/>
          </a:p>
          <a:p>
            <a:r>
              <a:t>The resource pack for workplace compassion includes handouts for you to use in conjunction with these slides.</a:t>
            </a:r>
          </a:p>
          <a:p>
            <a:endParaRPr/>
          </a:p>
          <a:p>
            <a:r>
              <a:t>This set of slides is intended to introduce a series of resource materials that support workplace compassion for you to adapt and apply in your workplace. </a:t>
            </a:r>
          </a:p>
          <a:p>
            <a:endParaRPr/>
          </a:p>
          <a:p>
            <a:r>
              <a:t>All the resources can be adapted or tailored, so do please add your own logo, and adapt and change the slides to suit your own workshop or presenting style and your local situation and audience.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pPr>
              <a:defRPr u="sng"/>
            </a:pPr>
            <a:r>
              <a:rPr>
                <a:solidFill>
                  <a:srgbClr val="0000FF"/>
                </a:solidFill>
                <a:uFill>
                  <a:solidFill>
                    <a:srgbClr val="0000FF"/>
                  </a:solidFill>
                </a:uFill>
                <a:hlinkClick r:id="rId3"/>
              </a:rPr>
              <a:t>https://www.youtube.com/watch?v=V1pa3SHsqAE</a:t>
            </a:r>
          </a:p>
          <a:p>
            <a:r>
              <a:t>Cherry highlights how site visits and talking with staff from many roles and at all levels, can provide further information about how far workplace compassion is established.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Included in he resources are three case studies – resources 1.4-1.6. </a:t>
            </a:r>
          </a:p>
          <a:p>
            <a:r>
              <a:t>The case studies aim to inspire people working in healthcare to find ways to create compassionate workplaces. All of these examples are very light on the resources required to implement them. What all of they case studies show is how cultures can be positively influenced by individuals or small groups who were motivated to make things better for themselves and their colleagues, and found a way in which they could do that.</a:t>
            </a:r>
          </a:p>
          <a:p>
            <a:r>
              <a:t>The case studies are in printable format for you to share – some or all – to prompt discussion and to inspire potential local actions. You may wish to suggest to your participants a question for discussion about what possibilities for action the case studies have inspired or prompted them to explore.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381000" y="685800"/>
            <a:ext cx="6096000" cy="342900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You may wish to include an extended activity at this point in your presentation or workshop by building on the application of learning and inspiration from the previous slides and video clips.</a:t>
            </a:r>
          </a:p>
          <a:p>
            <a:r>
              <a:t>We learned through our research that many of the actions and activities that support workplace compassion are seemingly small and simple yet have a powerful impact on staff experience. These exercises are one way of identifying local possibilities for change and improvement.</a:t>
            </a:r>
          </a:p>
          <a:p>
            <a:r>
              <a:t>We suggest two exercises to include at this point and printable handouts for both of them are included in the appendices to the resource materials.</a:t>
            </a:r>
          </a:p>
          <a:p>
            <a:r>
              <a:t>1.1 Six word stories</a:t>
            </a:r>
          </a:p>
          <a:p>
            <a:r>
              <a:t>1.2 Workplace compassion audit and 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This exercise takes around 5 minutes or so fro individuals to complete. You may wish to allow longer and to invite delegates, colleagues or workshop participants to share their 6 word stories with one another. There is a handout in the appendices that contains a number of examples of 6 word stories that have been created at previous events that you may wish to share as a handout either to inspire participants or for discussion, or both.</a:t>
            </a:r>
          </a:p>
          <a:p>
            <a:r>
              <a:t>The next slide includes an example borrowed from a story associated with Ernest Hemingway and the challenge that he undertook to write a story in just 6 words.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On this and the next slide we have included some examples of six word stories for both worst and best workplaces that we have collected from previous events and workshops. You may wish to share these with your colleagues or workshop participants to prompt their thinking or to compare and discuss in relation to the six word stories that they produce.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One technique used to support people to develop self-compassion, is to suggest that they write to themselves about a current issue or situation that they face but to use the same advice, tone, and care that they would use if they were advising a close friend. This exercise takes that basic premise and applies it to workplace compassion.</a:t>
            </a:r>
          </a:p>
          <a:p>
            <a:endParaRPr/>
          </a:p>
          <a:p>
            <a:r>
              <a:t>This slide highlights the four step audit and action process. The prinatble handout for this exercise is included  at appendix 1.2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Here you may wish to invite participants to discuss the action they identified in the workplace compassion audit and action to compile and refine a list of agreed local actions. You may wish to use flip charts to compile a list and to consider how you will review and monitor progress in implementing these actions and the impacts they make.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Given the centrality of compassion in the delivery of care, a key question for us all is how can we create compassionate cultures where staff can both deliver compassionate care and thrive themselves. We know that compassion is a key issue for both patients and staff. Our focus here is on how we can go about prioritising and creating such a culture.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Workplace compassion has some important characteristics and is demonstrated particularly through peoples’ connections with one another </a:t>
            </a:r>
          </a:p>
          <a:p>
            <a:r>
              <a:t>Compassion towards staff, like compassion towards patients, has a significant interpersonal behaviour component. We are all responsible for shaping the culture in which we work. Everything we do, all of our actions and interaction shape the culture of our teams and our organisations.</a:t>
            </a:r>
          </a:p>
          <a:p>
            <a:endParaRPr/>
          </a:p>
          <a:p>
            <a:r>
              <a:t>You may wish to draw on the text in Element 1: Culture and values for workplace compassion for further background and inspiration for your presentation or workshop.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Compassion towards staff, like compassion towards patients, has a significant interpersonal behaviour component. We are all responsible for shaping the culture in which we work. Everything we do, all of our actions and interaction shape the culture of our teams and our organisations.</a:t>
            </a:r>
          </a:p>
          <a:p>
            <a:endParaRPr/>
          </a:p>
          <a:p>
            <a:r>
              <a:t>Ypu can draw on the text in Element 1: Culture and values for workplace compassion for further background and inspiration for your presentation or workshop.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We know that many organisations have put in place and support a wide range of different measures, activities and ways of supporting staff . The research and insights that informed the development of the NHS England guide point specifically to the importance of workplace compassion.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It is becoming increasingly clear across professional groups and system wide initiatives and strategic publications that there is gathering momentum reflecting the importance of work place cultures with regard to outcomes and experiences for both patients and staff. </a:t>
            </a:r>
          </a:p>
          <a:p>
            <a:r>
              <a:t>In May 2016, NHS England launched Leading Change, Adding Value, a framework to support nursing, midwifery and care staff to take an active role in leading change in health services. It included a commitment to staff, alongside commitments to support better experience for patients.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As part of their dedicated doctors programme, the Royal College of Physicians has also considered the need for staff to experience care and compassion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As we say the NHS England guide </a:t>
            </a:r>
            <a:r>
              <a:rPr i="1"/>
              <a:t>“everyone can take action now, today, to create a more compassionate workplace for themselves and for others.” </a:t>
            </a:r>
            <a:r>
              <a:t>These resources are designed specifically to inspire and support such practical every day thoughts and actions.</a:t>
            </a:r>
          </a:p>
          <a:p>
            <a:r>
              <a:t>The full reference for the quotation is Robert Sutton (2007) The No Asshole Rule: Building a civilised workplace and surviving one that isn t. London: Piatkus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defRPr u="sng"/>
            </a:pPr>
            <a:r>
              <a:rPr>
                <a:solidFill>
                  <a:srgbClr val="0000FF"/>
                </a:solidFill>
                <a:uFill>
                  <a:solidFill>
                    <a:srgbClr val="0000FF"/>
                  </a:solidFill>
                </a:uFill>
                <a:hlinkClick r:id="rId3"/>
              </a:rPr>
              <a:t>https://www.youtube.com/watch?v=fbrcPHtHJP0</a:t>
            </a:r>
          </a:p>
          <a:p>
            <a:r>
              <a:t>Cherry Dale, previously Chief Operating Officer at Birmingham South Central CCG describes how her organisation created a culture of workplace compassion. They adopted workplace compassion as their business model to better enable the workforce to carry out their roles as healthcare commissioners for the locality.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597819"/>
            <a:ext cx="7772400" cy="1102520"/>
          </a:xfrm>
          <a:prstGeom prst="rect">
            <a:avLst/>
          </a:prstGeom>
        </p:spPr>
        <p:txBody>
          <a:bodyPr/>
          <a:lstStyle/>
          <a:p>
            <a:r>
              <a:t>Title Text</a:t>
            </a:r>
          </a:p>
        </p:txBody>
      </p:sp>
      <p:sp>
        <p:nvSpPr>
          <p:cNvPr id="12"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05978"/>
            <a:ext cx="2057400" cy="4388646"/>
          </a:xfrm>
          <a:prstGeom prst="rect">
            <a:avLst/>
          </a:prstGeom>
        </p:spPr>
        <p:txBody>
          <a:bodyPr/>
          <a:lstStyle/>
          <a:p>
            <a:r>
              <a:t>Title Text</a:t>
            </a:r>
          </a:p>
        </p:txBody>
      </p:sp>
      <p:sp>
        <p:nvSpPr>
          <p:cNvPr id="102" name="Body Level One…"/>
          <p:cNvSpPr txBox="1">
            <a:spLocks noGrp="1"/>
          </p:cNvSpPr>
          <p:nvPr>
            <p:ph type="body" idx="1"/>
          </p:nvPr>
        </p:nvSpPr>
        <p:spPr>
          <a:xfrm>
            <a:off x="457200" y="205978"/>
            <a:ext cx="6019800" cy="43886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110" name="Date Placeholder 3"/>
          <p:cNvSpPr txBox="1"/>
          <p:nvPr/>
        </p:nvSpPr>
        <p:spPr>
          <a:xfrm>
            <a:off x="457200" y="4812746"/>
            <a:ext cx="2133600" cy="182879"/>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spAutoFit/>
          </a:bodyPr>
          <a:lstStyle>
            <a:lvl1pPr>
              <a:defRPr sz="700"/>
            </a:lvl1pPr>
          </a:lstStyle>
          <a:p>
            <a:r>
              <a:t>www.england.nhs.uk</a:t>
            </a:r>
          </a:p>
        </p:txBody>
      </p:sp>
      <p:sp>
        <p:nvSpPr>
          <p:cNvPr id="111" name="Title Text"/>
          <p:cNvSpPr txBox="1">
            <a:spLocks noGrp="1"/>
          </p:cNvSpPr>
          <p:nvPr>
            <p:ph type="title"/>
          </p:nvPr>
        </p:nvSpPr>
        <p:spPr>
          <a:xfrm>
            <a:off x="474826" y="1052203"/>
            <a:ext cx="6794394" cy="2716892"/>
          </a:xfrm>
          <a:prstGeom prst="rect">
            <a:avLst/>
          </a:prstGeom>
        </p:spPr>
        <p:txBody>
          <a:bodyPr anchor="t"/>
          <a:lstStyle>
            <a:lvl1pPr>
              <a:defRPr sz="4900"/>
            </a:lvl1pPr>
          </a:lstStyle>
          <a:p>
            <a:r>
              <a:t>Title Text</a:t>
            </a:r>
          </a:p>
        </p:txBody>
      </p:sp>
      <p:sp>
        <p:nvSpPr>
          <p:cNvPr id="112" name="Body Level One…"/>
          <p:cNvSpPr txBox="1">
            <a:spLocks noGrp="1"/>
          </p:cNvSpPr>
          <p:nvPr>
            <p:ph type="body" sz="quarter" idx="1"/>
          </p:nvPr>
        </p:nvSpPr>
        <p:spPr>
          <a:xfrm>
            <a:off x="457200" y="3769095"/>
            <a:ext cx="6812020" cy="719946"/>
          </a:xfrm>
          <a:prstGeom prst="rect">
            <a:avLst/>
          </a:prstGeom>
        </p:spPr>
        <p:txBody>
          <a:bodyPr anchor="b"/>
          <a:lstStyle>
            <a:lvl1pPr marL="0" indent="0">
              <a:spcBef>
                <a:spcPts val="300"/>
              </a:spcBef>
              <a:buSzTx/>
              <a:buFontTx/>
              <a:buNone/>
              <a:defRPr sz="1800">
                <a:solidFill>
                  <a:srgbClr val="00ADC6"/>
                </a:solidFill>
              </a:defRPr>
            </a:lvl1pPr>
            <a:lvl2pPr marL="628650" indent="-285750">
              <a:spcBef>
                <a:spcPts val="300"/>
              </a:spcBef>
              <a:buFontTx/>
              <a:defRPr sz="1800">
                <a:solidFill>
                  <a:srgbClr val="00ADC6"/>
                </a:solidFill>
              </a:defRPr>
            </a:lvl2pPr>
            <a:lvl3pPr>
              <a:spcBef>
                <a:spcPts val="300"/>
              </a:spcBef>
              <a:buFontTx/>
              <a:defRPr sz="1800">
                <a:solidFill>
                  <a:srgbClr val="00ADC6"/>
                </a:solidFill>
              </a:defRPr>
            </a:lvl3pPr>
            <a:lvl4pPr marL="1257300" indent="-228600">
              <a:spcBef>
                <a:spcPts val="300"/>
              </a:spcBef>
              <a:buFontTx/>
              <a:defRPr sz="1800">
                <a:solidFill>
                  <a:srgbClr val="00ADC6"/>
                </a:solidFill>
              </a:defRPr>
            </a:lvl4pPr>
            <a:lvl5pPr marL="1600200" indent="-228600">
              <a:spcBef>
                <a:spcPts val="300"/>
              </a:spcBef>
              <a:buFontTx/>
              <a:defRPr sz="1800">
                <a:solidFill>
                  <a:srgbClr val="00ADC6"/>
                </a:solidFill>
              </a:defRPr>
            </a:lvl5pPr>
          </a:lstStyle>
          <a:p>
            <a:r>
              <a:t>Body Level One</a:t>
            </a:r>
          </a:p>
          <a:p>
            <a:pPr lvl="1"/>
            <a:r>
              <a:t>Body Level Two</a:t>
            </a:r>
          </a:p>
          <a:p>
            <a:pPr lvl="2"/>
            <a:r>
              <a:t>Body Level Three</a:t>
            </a:r>
          </a:p>
          <a:p>
            <a:pPr lvl="3"/>
            <a:r>
              <a:t>Body Level Four</a:t>
            </a:r>
          </a:p>
          <a:p>
            <a:pPr lvl="4"/>
            <a:r>
              <a:t>Body Level Five</a:t>
            </a:r>
          </a:p>
        </p:txBody>
      </p:sp>
      <p:sp>
        <p:nvSpPr>
          <p:cNvPr id="113" name="Rectangle 20"/>
          <p:cNvSpPr/>
          <p:nvPr/>
        </p:nvSpPr>
        <p:spPr>
          <a:xfrm>
            <a:off x="457201" y="4844805"/>
            <a:ext cx="1819906" cy="180655"/>
          </a:xfrm>
          <a:prstGeom prst="rect">
            <a:avLst/>
          </a:prstGeom>
          <a:solidFill>
            <a:srgbClr val="FFFFFF"/>
          </a:solidFill>
          <a:ln w="12700">
            <a:miter lim="400000"/>
          </a:ln>
        </p:spPr>
        <p:txBody>
          <a:bodyPr lIns="45719" rIns="45719" anchor="ctr"/>
          <a:lstStyle/>
          <a:p>
            <a:pPr algn="ctr">
              <a:defRPr sz="1300"/>
            </a:pPr>
            <a:endParaRPr/>
          </a:p>
        </p:txBody>
      </p:sp>
      <p:pic>
        <p:nvPicPr>
          <p:cNvPr id="114" name="Picture 7" descr="Picture 7"/>
          <p:cNvPicPr>
            <a:picLocks noChangeAspect="1"/>
          </p:cNvPicPr>
          <p:nvPr/>
        </p:nvPicPr>
        <p:blipFill>
          <a:blip r:embed="rId2">
            <a:extLst/>
          </a:blip>
          <a:stretch>
            <a:fillRect/>
          </a:stretch>
        </p:blipFill>
        <p:spPr>
          <a:xfrm>
            <a:off x="7686360" y="3977451"/>
            <a:ext cx="1220726" cy="954606"/>
          </a:xfrm>
          <a:prstGeom prst="rect">
            <a:avLst/>
          </a:prstGeom>
          <a:ln w="12700">
            <a:miter lim="400000"/>
          </a:ln>
        </p:spPr>
      </p:pic>
      <p:pic>
        <p:nvPicPr>
          <p:cNvPr id="115" name="Picture 7" descr="Picture 7"/>
          <p:cNvPicPr>
            <a:picLocks noChangeAspect="1"/>
          </p:cNvPicPr>
          <p:nvPr/>
        </p:nvPicPr>
        <p:blipFill>
          <a:blip r:embed="rId3">
            <a:extLst/>
          </a:blip>
          <a:stretch>
            <a:fillRect/>
          </a:stretch>
        </p:blipFill>
        <p:spPr>
          <a:xfrm>
            <a:off x="7979425" y="307266"/>
            <a:ext cx="927659" cy="371483"/>
          </a:xfrm>
          <a:prstGeom prst="rect">
            <a:avLst/>
          </a:prstGeom>
          <a:ln w="12700">
            <a:miter lim="400000"/>
          </a:ln>
        </p:spPr>
      </p:pic>
      <p:sp>
        <p:nvSpPr>
          <p:cNvPr id="116" name="Slide Number"/>
          <p:cNvSpPr txBox="1">
            <a:spLocks noGrp="1"/>
          </p:cNvSpPr>
          <p:nvPr>
            <p:ph type="sldNum" sz="quarter" idx="2"/>
          </p:nvPr>
        </p:nvSpPr>
        <p:spPr>
          <a:xfrm>
            <a:off x="8462778" y="4658043"/>
            <a:ext cx="224023"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3305176"/>
            <a:ext cx="7772401" cy="1021557"/>
          </a:xfrm>
          <a:prstGeom prst="rect">
            <a:avLst/>
          </a:prstGeom>
        </p:spPr>
        <p:txBody>
          <a:bodyPr anchor="t"/>
          <a:lstStyle>
            <a:lvl1pPr algn="l">
              <a:defRPr sz="3000" b="1" cap="all"/>
            </a:lvl1pPr>
          </a:lstStyle>
          <a:p>
            <a:r>
              <a:t>Title Text</a:t>
            </a:r>
          </a:p>
        </p:txBody>
      </p:sp>
      <p:sp>
        <p:nvSpPr>
          <p:cNvPr id="30"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300"/>
              </a:spcBef>
              <a:buSzTx/>
              <a:buFontTx/>
              <a:buNone/>
              <a:defRPr sz="1500">
                <a:solidFill>
                  <a:srgbClr val="888888"/>
                </a:solidFill>
              </a:defRPr>
            </a:lvl1pPr>
            <a:lvl2pPr marL="0" indent="342900">
              <a:spcBef>
                <a:spcPts val="300"/>
              </a:spcBef>
              <a:buSzTx/>
              <a:buFontTx/>
              <a:buNone/>
              <a:defRPr sz="1500">
                <a:solidFill>
                  <a:srgbClr val="888888"/>
                </a:solidFill>
              </a:defRPr>
            </a:lvl2pPr>
            <a:lvl3pPr marL="0" indent="685800">
              <a:spcBef>
                <a:spcPts val="300"/>
              </a:spcBef>
              <a:buSzTx/>
              <a:buFontTx/>
              <a:buNone/>
              <a:defRPr sz="1500">
                <a:solidFill>
                  <a:srgbClr val="888888"/>
                </a:solidFill>
              </a:defRPr>
            </a:lvl3pPr>
            <a:lvl4pPr marL="0" indent="1028700">
              <a:spcBef>
                <a:spcPts val="300"/>
              </a:spcBef>
              <a:buSzTx/>
              <a:buFontTx/>
              <a:buNone/>
              <a:defRPr sz="1500">
                <a:solidFill>
                  <a:srgbClr val="888888"/>
                </a:solidFill>
              </a:defRPr>
            </a:lvl4pPr>
            <a:lvl5pPr marL="0" indent="1371600">
              <a:spcBef>
                <a:spcPts val="300"/>
              </a:spcBef>
              <a:buSzTx/>
              <a:buFontTx/>
              <a:buNone/>
              <a:defRPr sz="15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200150"/>
            <a:ext cx="4038600" cy="3394473"/>
          </a:xfrm>
          <a:prstGeom prst="rect">
            <a:avLst/>
          </a:prstGeom>
        </p:spPr>
        <p:txBody>
          <a:bodyPr/>
          <a:lstStyle>
            <a:lvl1pPr>
              <a:defRPr sz="2100"/>
            </a:lvl1pPr>
            <a:lvl2pPr marL="592931" indent="-250031">
              <a:defRPr sz="2100"/>
            </a:lvl2pPr>
            <a:lvl3pPr marL="925830" indent="-240030">
              <a:defRPr sz="2100"/>
            </a:lvl3pPr>
            <a:lvl4pPr marL="1305657" indent="-276957">
              <a:defRPr sz="2100"/>
            </a:lvl4pPr>
            <a:lvl5pPr marL="1648557" indent="-276957">
              <a:defRPr sz="21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151334"/>
            <a:ext cx="4040188" cy="479823"/>
          </a:xfrm>
          <a:prstGeom prst="rect">
            <a:avLst/>
          </a:prstGeom>
        </p:spPr>
        <p:txBody>
          <a:bodyPr anchor="b"/>
          <a:lstStyle>
            <a:lvl1pPr marL="0" indent="0">
              <a:spcBef>
                <a:spcPts val="400"/>
              </a:spcBef>
              <a:buSzTx/>
              <a:buFontTx/>
              <a:buNone/>
              <a:defRPr sz="1800" b="1"/>
            </a:lvl1pPr>
            <a:lvl2pPr marL="0" indent="342900">
              <a:spcBef>
                <a:spcPts val="400"/>
              </a:spcBef>
              <a:buSzTx/>
              <a:buFontTx/>
              <a:buNone/>
              <a:defRPr sz="1800" b="1"/>
            </a:lvl2pPr>
            <a:lvl3pPr marL="0" indent="685800">
              <a:spcBef>
                <a:spcPts val="400"/>
              </a:spcBef>
              <a:buSzTx/>
              <a:buFontTx/>
              <a:buNone/>
              <a:defRPr sz="1800" b="1"/>
            </a:lvl3pPr>
            <a:lvl4pPr marL="0" indent="1028700">
              <a:spcBef>
                <a:spcPts val="400"/>
              </a:spcBef>
              <a:buSzTx/>
              <a:buFontTx/>
              <a:buNone/>
              <a:defRPr sz="1800" b="1"/>
            </a:lvl4pPr>
            <a:lvl5pPr marL="0" indent="1371600">
              <a:spcBef>
                <a:spcPts val="400"/>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6" y="1151334"/>
            <a:ext cx="4041776" cy="479823"/>
          </a:xfrm>
          <a:prstGeom prst="rect">
            <a:avLst/>
          </a:prstGeom>
        </p:spPr>
        <p:txBody>
          <a:bodyPr anchor="b"/>
          <a:lstStyle/>
          <a:p>
            <a:pPr marL="0" indent="0">
              <a:spcBef>
                <a:spcPts val="400"/>
              </a:spcBef>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1" y="204786"/>
            <a:ext cx="3008314" cy="871539"/>
          </a:xfrm>
          <a:prstGeom prst="rect">
            <a:avLst/>
          </a:prstGeom>
        </p:spPr>
        <p:txBody>
          <a:bodyPr anchor="b"/>
          <a:lstStyle>
            <a:lvl1pPr algn="l">
              <a:defRPr sz="1500" b="1"/>
            </a:lvl1pPr>
          </a:lstStyle>
          <a:p>
            <a:r>
              <a:t>Title Text</a:t>
            </a:r>
          </a:p>
        </p:txBody>
      </p:sp>
      <p:sp>
        <p:nvSpPr>
          <p:cNvPr id="73" name="Body Level One…"/>
          <p:cNvSpPr txBox="1">
            <a:spLocks noGrp="1"/>
          </p:cNvSpPr>
          <p:nvPr>
            <p:ph type="body" idx="1"/>
          </p:nvPr>
        </p:nvSpPr>
        <p:spPr>
          <a:xfrm>
            <a:off x="3575050" y="204788"/>
            <a:ext cx="5111750" cy="43898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200" y="1076326"/>
            <a:ext cx="3008315" cy="3518297"/>
          </a:xfrm>
          <a:prstGeom prst="rect">
            <a:avLst/>
          </a:prstGeom>
        </p:spPr>
        <p:txBody>
          <a:bodyPr/>
          <a:lstStyle/>
          <a:p>
            <a:pPr marL="0" indent="0">
              <a:spcBef>
                <a:spcPts val="200"/>
              </a:spcBef>
              <a:buSzTx/>
              <a:buFontTx/>
              <a:buNone/>
              <a:defRPr sz="10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3600450"/>
            <a:ext cx="5486401" cy="425054"/>
          </a:xfrm>
          <a:prstGeom prst="rect">
            <a:avLst/>
          </a:prstGeom>
        </p:spPr>
        <p:txBody>
          <a:bodyPr anchor="b"/>
          <a:lstStyle>
            <a:lvl1pPr algn="l">
              <a:defRPr sz="1500" b="1"/>
            </a:lvl1pPr>
          </a:lstStyle>
          <a:p>
            <a:r>
              <a:t>Title Text</a:t>
            </a:r>
          </a:p>
        </p:txBody>
      </p:sp>
      <p:sp>
        <p:nvSpPr>
          <p:cNvPr id="83" name="Picture Placeholder 2"/>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200"/>
              </a:spcBef>
              <a:buSzTx/>
              <a:buFontTx/>
              <a:buNone/>
              <a:defRPr sz="1000"/>
            </a:lvl1pPr>
            <a:lvl2pPr marL="0" indent="342900">
              <a:spcBef>
                <a:spcPts val="200"/>
              </a:spcBef>
              <a:buSzTx/>
              <a:buFontTx/>
              <a:buNone/>
              <a:defRPr sz="1000"/>
            </a:lvl2pPr>
            <a:lvl3pPr marL="0" indent="685800">
              <a:spcBef>
                <a:spcPts val="200"/>
              </a:spcBef>
              <a:buSzTx/>
              <a:buFontTx/>
              <a:buNone/>
              <a:defRPr sz="1000"/>
            </a:lvl3pPr>
            <a:lvl4pPr marL="0" indent="1028700">
              <a:spcBef>
                <a:spcPts val="200"/>
              </a:spcBef>
              <a:buSzTx/>
              <a:buFontTx/>
              <a:buNone/>
              <a:defRPr sz="1000"/>
            </a:lvl4pPr>
            <a:lvl5pPr marL="0" indent="1371600">
              <a:spcBef>
                <a:spcPts val="200"/>
              </a:spcBef>
              <a:buSzTx/>
              <a:buFontTx/>
              <a:buNone/>
              <a:defRPr sz="10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62778" y="4794964"/>
            <a:ext cx="224023" cy="21844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1pPr>
      <a:lvl2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2pPr>
      <a:lvl3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3pPr>
      <a:lvl4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4pPr>
      <a:lvl5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5pPr>
      <a:lvl6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6pPr>
      <a:lvl7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7pPr>
      <a:lvl8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8pPr>
      <a:lvl9pPr marL="0" marR="0" indent="0" algn="ctr" defTabSz="3429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9pPr>
    </p:titleStyle>
    <p:bodyStyle>
      <a:lvl1pPr marL="257175" marR="0" indent="-257175"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1pPr>
      <a:lvl2pPr marL="587829" marR="0" indent="-244929"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2pPr>
      <a:lvl3pPr marL="914400" marR="0" indent="-22860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3pPr>
      <a:lvl4pPr marL="1303019" marR="0" indent="-274319"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4pPr>
      <a:lvl5pPr marL="1645920" marR="0" indent="-27432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5pPr>
      <a:lvl6pPr marL="1988820" marR="0" indent="-27432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6pPr>
      <a:lvl7pPr marL="2331720" marR="0" indent="-27432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7pPr>
      <a:lvl8pPr marL="2674620" marR="0" indent="-27432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8pPr>
      <a:lvl9pPr marL="3017520" marR="0" indent="-274320" algn="l" defTabSz="3429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brcPHtHJP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1pa3SHsqA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wp-content/uploads/2016/05/nursing-framework.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1493657" y="1045239"/>
            <a:ext cx="5827662" cy="2831407"/>
          </a:xfrm>
          <a:prstGeom prst="rect">
            <a:avLst/>
          </a:prstGeom>
        </p:spPr>
        <p:txBody>
          <a:bodyPr/>
          <a:lstStyle/>
          <a:p>
            <a:pPr defTabSz="352042">
              <a:defRPr sz="5000" b="1"/>
            </a:pPr>
            <a:br/>
            <a:r>
              <a:rPr sz="4000">
                <a:latin typeface="Arial"/>
                <a:ea typeface="Arial"/>
                <a:cs typeface="Arial"/>
                <a:sym typeface="Arial"/>
              </a:rPr>
              <a:t>Culture and values for workplace compassion</a:t>
            </a:r>
            <a:r>
              <a:rPr sz="4000" b="0">
                <a:latin typeface="Arial"/>
                <a:ea typeface="Arial"/>
                <a:cs typeface="Arial"/>
                <a:sym typeface="Arial"/>
              </a:rP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1403347" y="693082"/>
            <a:ext cx="6099833" cy="1488124"/>
          </a:xfrm>
          <a:prstGeom prst="rect">
            <a:avLst/>
          </a:prstGeom>
        </p:spPr>
        <p:txBody>
          <a:bodyPr/>
          <a:lstStyle>
            <a:lvl1pPr>
              <a:defRPr sz="2400" b="1">
                <a:latin typeface="Arial"/>
                <a:ea typeface="Arial"/>
                <a:cs typeface="Arial"/>
                <a:sym typeface="Arial"/>
              </a:defRPr>
            </a:lvl1pPr>
          </a:lstStyle>
          <a:p>
            <a:r>
              <a:t>Where to start with creating a culture of workplace compassion</a:t>
            </a:r>
          </a:p>
        </p:txBody>
      </p:sp>
      <p:sp>
        <p:nvSpPr>
          <p:cNvPr id="186" name="Text Placeholder 2"/>
          <p:cNvSpPr txBox="1">
            <a:spLocks noGrp="1"/>
          </p:cNvSpPr>
          <p:nvPr>
            <p:ph type="body" sz="quarter" idx="1"/>
          </p:nvPr>
        </p:nvSpPr>
        <p:spPr>
          <a:xfrm>
            <a:off x="1485900" y="2659406"/>
            <a:ext cx="6338152" cy="1243702"/>
          </a:xfrm>
          <a:prstGeom prst="rect">
            <a:avLst/>
          </a:prstGeom>
        </p:spPr>
        <p:txBody>
          <a:bodyPr/>
          <a:lstStyle>
            <a:lvl1pPr>
              <a:defRPr sz="2100" u="sng">
                <a:solidFill>
                  <a:srgbClr val="0000FF"/>
                </a:solidFill>
                <a:uFill>
                  <a:solidFill>
                    <a:srgbClr val="0000FF"/>
                  </a:solidFill>
                </a:uFill>
                <a:latin typeface="Arial"/>
                <a:ea typeface="Arial"/>
                <a:cs typeface="Arial"/>
                <a:sym typeface="Arial"/>
                <a:hlinkClick r:id="rId3"/>
              </a:defRPr>
            </a:lvl1pPr>
          </a:lstStyle>
          <a:p>
            <a:pPr>
              <a:defRPr>
                <a:solidFill>
                  <a:srgbClr val="00ADC6"/>
                </a:solidFill>
                <a:uFillTx/>
              </a:defRPr>
            </a:pPr>
            <a:r>
              <a:rPr>
                <a:solidFill>
                  <a:srgbClr val="0000FF"/>
                </a:solidFill>
                <a:uFill>
                  <a:solidFill>
                    <a:srgbClr val="0000FF"/>
                  </a:solidFill>
                </a:uFill>
                <a:hlinkClick r:id="rId3"/>
              </a:rPr>
              <a:t>https://www.youtube.com/watch?v=fbrcPHtHJP0</a:t>
            </a:r>
          </a:p>
        </p:txBody>
      </p:sp>
      <p:sp>
        <p:nvSpPr>
          <p:cNvPr id="187" name="TextBox 3"/>
          <p:cNvSpPr txBox="1"/>
          <p:nvPr/>
        </p:nvSpPr>
        <p:spPr>
          <a:xfrm>
            <a:off x="1403349" y="1622762"/>
            <a:ext cx="6099831" cy="2136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pPr>
            <a:endParaRPr/>
          </a:p>
          <a:p>
            <a:pPr algn="ctr">
              <a:defRPr sz="2000">
                <a:latin typeface="Arial"/>
                <a:ea typeface="Arial"/>
                <a:cs typeface="Arial"/>
                <a:sym typeface="Arial"/>
              </a:defRPr>
            </a:pPr>
            <a:r>
              <a:t>In this video Cherry Dale describes how her </a:t>
            </a:r>
          </a:p>
          <a:p>
            <a:pPr algn="ctr">
              <a:defRPr sz="2000">
                <a:latin typeface="Arial"/>
                <a:ea typeface="Arial"/>
                <a:cs typeface="Arial"/>
                <a:sym typeface="Arial"/>
              </a:defRPr>
            </a:pPr>
            <a:r>
              <a:t>organisation created a culture </a:t>
            </a:r>
          </a:p>
          <a:p>
            <a:pPr algn="ctr">
              <a:defRPr sz="2000">
                <a:latin typeface="Arial"/>
                <a:ea typeface="Arial"/>
                <a:cs typeface="Arial"/>
                <a:sym typeface="Arial"/>
              </a:defRPr>
            </a:pPr>
            <a:r>
              <a:t>of workplace compassion </a:t>
            </a:r>
          </a:p>
          <a:p>
            <a:pPr algn="ctr">
              <a:defRPr sz="2000">
                <a:solidFill>
                  <a:srgbClr val="FF0000"/>
                </a:solidFill>
              </a:defRPr>
            </a:pPr>
            <a:endParaRPr/>
          </a:p>
          <a:p>
            <a:pPr algn="ctr">
              <a:defRPr sz="2000">
                <a:solidFill>
                  <a:srgbClr val="FF0000"/>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1160998" y="619940"/>
            <a:ext cx="6166165" cy="1081100"/>
          </a:xfrm>
          <a:prstGeom prst="rect">
            <a:avLst/>
          </a:prstGeom>
        </p:spPr>
        <p:txBody>
          <a:bodyPr/>
          <a:lstStyle>
            <a:lvl1pPr>
              <a:defRPr sz="2400" b="1">
                <a:latin typeface="Arial"/>
                <a:ea typeface="Arial"/>
                <a:cs typeface="Arial"/>
                <a:sym typeface="Arial"/>
              </a:defRPr>
            </a:lvl1pPr>
          </a:lstStyle>
          <a:p>
            <a:r>
              <a:t>Measurable benefits and outcomes of workplace compassion </a:t>
            </a:r>
          </a:p>
        </p:txBody>
      </p:sp>
      <p:sp>
        <p:nvSpPr>
          <p:cNvPr id="192" name="Text Placeholder 2"/>
          <p:cNvSpPr txBox="1">
            <a:spLocks noGrp="1"/>
          </p:cNvSpPr>
          <p:nvPr>
            <p:ph type="body" sz="quarter" idx="1"/>
          </p:nvPr>
        </p:nvSpPr>
        <p:spPr>
          <a:xfrm>
            <a:off x="1160998" y="3636679"/>
            <a:ext cx="6166165" cy="719946"/>
          </a:xfrm>
          <a:prstGeom prst="rect">
            <a:avLst/>
          </a:prstGeom>
        </p:spPr>
        <p:txBody>
          <a:bodyPr/>
          <a:lstStyle>
            <a:lvl1pPr>
              <a:defRPr sz="2100" u="sng">
                <a:solidFill>
                  <a:srgbClr val="0000FF"/>
                </a:solidFill>
                <a:uFill>
                  <a:solidFill>
                    <a:srgbClr val="0000FF"/>
                  </a:solidFill>
                </a:uFill>
                <a:latin typeface="Arial"/>
                <a:ea typeface="Arial"/>
                <a:cs typeface="Arial"/>
                <a:sym typeface="Arial"/>
                <a:hlinkClick r:id="rId3"/>
              </a:defRPr>
            </a:lvl1pPr>
          </a:lstStyle>
          <a:p>
            <a:pPr>
              <a:defRPr>
                <a:solidFill>
                  <a:srgbClr val="00ADC6"/>
                </a:solidFill>
                <a:uFillTx/>
              </a:defRPr>
            </a:pPr>
            <a:r>
              <a:rPr>
                <a:solidFill>
                  <a:srgbClr val="0000FF"/>
                </a:solidFill>
                <a:uFill>
                  <a:solidFill>
                    <a:srgbClr val="0000FF"/>
                  </a:solidFill>
                </a:uFill>
                <a:hlinkClick r:id="rId3"/>
              </a:rPr>
              <a:t>https://www.youtube.com/watch?v=V1pa3SHsqAE</a:t>
            </a:r>
          </a:p>
        </p:txBody>
      </p:sp>
      <p:sp>
        <p:nvSpPr>
          <p:cNvPr id="193" name="Rectangle 3"/>
          <p:cNvSpPr txBox="1"/>
          <p:nvPr/>
        </p:nvSpPr>
        <p:spPr>
          <a:xfrm>
            <a:off x="1009649" y="1702050"/>
            <a:ext cx="6436583" cy="222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400">
                <a:latin typeface="Arial"/>
                <a:ea typeface="Arial"/>
                <a:cs typeface="Arial"/>
                <a:sym typeface="Arial"/>
              </a:defRPr>
            </a:pPr>
            <a:r>
              <a:t>In this next clip Cherry describes examples of some of the changes that can be seen and measured in an organisation with a culture and practice of workplace compassion</a:t>
            </a:r>
          </a:p>
          <a:p>
            <a:pPr algn="ctr">
              <a:defRPr sz="2400"/>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xfrm>
            <a:off x="1499120" y="965857"/>
            <a:ext cx="5412076" cy="1104428"/>
          </a:xfrm>
          <a:prstGeom prst="rect">
            <a:avLst/>
          </a:prstGeom>
        </p:spPr>
        <p:txBody>
          <a:bodyPr>
            <a:normAutofit fontScale="90000"/>
          </a:bodyPr>
          <a:lstStyle/>
          <a:p>
            <a:pPr defTabSz="243459">
              <a:defRPr sz="1703" b="1">
                <a:latin typeface="Arial"/>
                <a:ea typeface="Arial"/>
                <a:cs typeface="Arial"/>
                <a:sym typeface="Arial"/>
              </a:defRPr>
            </a:pPr>
            <a:r>
              <a:t>Inspiring examples and </a:t>
            </a:r>
            <a:br/>
            <a:r>
              <a:t>case studies</a:t>
            </a:r>
            <a:br/>
            <a:br/>
            <a:endParaRPr/>
          </a:p>
        </p:txBody>
      </p:sp>
      <p:sp>
        <p:nvSpPr>
          <p:cNvPr id="198" name="Title 1"/>
          <p:cNvSpPr txBox="1"/>
          <p:nvPr/>
        </p:nvSpPr>
        <p:spPr>
          <a:xfrm>
            <a:off x="1492770" y="2108856"/>
            <a:ext cx="5412076" cy="1835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342900">
              <a:defRPr sz="2000">
                <a:latin typeface="Arial"/>
                <a:ea typeface="Arial"/>
                <a:cs typeface="Arial"/>
                <a:sym typeface="Arial"/>
              </a:defRPr>
            </a:lvl1pPr>
          </a:lstStyle>
          <a:p>
            <a:r>
              <a:t>We don’t need to wait for leadership or policy or permission to be kind and thoughtful or to act with empathy towards those that we work with. We can all, whatever our roles, find ways and take actions to contribute to creating more compassionate workplaces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noGrp="1"/>
          </p:cNvSpPr>
          <p:nvPr>
            <p:ph type="title"/>
          </p:nvPr>
        </p:nvSpPr>
        <p:spPr>
          <a:xfrm>
            <a:off x="736600" y="607624"/>
            <a:ext cx="5926954" cy="760425"/>
          </a:xfrm>
          <a:prstGeom prst="rect">
            <a:avLst/>
          </a:prstGeom>
        </p:spPr>
        <p:txBody>
          <a:bodyPr/>
          <a:lstStyle>
            <a:lvl1pPr algn="l">
              <a:defRPr sz="2400" b="1">
                <a:latin typeface="Arial"/>
                <a:ea typeface="Arial"/>
                <a:cs typeface="Arial"/>
                <a:sym typeface="Arial"/>
              </a:defRPr>
            </a:lvl1pPr>
          </a:lstStyle>
          <a:p>
            <a:r>
              <a:t>So what does this mean for us?</a:t>
            </a:r>
          </a:p>
        </p:txBody>
      </p:sp>
      <p:sp>
        <p:nvSpPr>
          <p:cNvPr id="203" name="Rectangle 3"/>
          <p:cNvSpPr txBox="1"/>
          <p:nvPr/>
        </p:nvSpPr>
        <p:spPr>
          <a:xfrm>
            <a:off x="736599" y="1571148"/>
            <a:ext cx="3694936" cy="2136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28625" indent="-428625">
              <a:buSzPct val="100000"/>
              <a:buFont typeface="Arial"/>
              <a:buChar char="•"/>
              <a:defRPr sz="2000">
                <a:latin typeface="Arial"/>
                <a:ea typeface="Arial"/>
                <a:cs typeface="Arial"/>
                <a:sym typeface="Arial"/>
              </a:defRPr>
            </a:pPr>
            <a:r>
              <a:t>How compassionate are our workplaces?</a:t>
            </a:r>
          </a:p>
          <a:p>
            <a:pPr marL="428625" indent="-428625">
              <a:buSzPct val="100000"/>
              <a:buFont typeface="Arial"/>
              <a:buChar char="•"/>
              <a:defRPr sz="2000">
                <a:latin typeface="Arial"/>
                <a:ea typeface="Arial"/>
                <a:cs typeface="Arial"/>
                <a:sym typeface="Arial"/>
              </a:defRPr>
            </a:pPr>
            <a:r>
              <a:t>Describing our workplaces</a:t>
            </a:r>
          </a:p>
          <a:p>
            <a:pPr marL="428625" indent="-428625">
              <a:buSzPct val="100000"/>
              <a:buFont typeface="Arial"/>
              <a:buChar char="•"/>
              <a:defRPr sz="2000">
                <a:latin typeface="Arial"/>
                <a:ea typeface="Arial"/>
                <a:cs typeface="Arial"/>
                <a:sym typeface="Arial"/>
              </a:defRPr>
            </a:pPr>
            <a:r>
              <a:t>Actions to improve our workplaces</a:t>
            </a:r>
          </a:p>
          <a:p>
            <a:pPr marL="428625" indent="-428625">
              <a:buSzPct val="100000"/>
              <a:buFont typeface="Arial"/>
              <a:buChar char="•"/>
              <a:defRPr sz="2000">
                <a:latin typeface="Arial"/>
                <a:ea typeface="Arial"/>
                <a:cs typeface="Arial"/>
                <a:sym typeface="Arial"/>
              </a:defRPr>
            </a:pPr>
            <a:r>
              <a:t>Owning our actions</a:t>
            </a:r>
          </a:p>
        </p:txBody>
      </p:sp>
      <p:pic>
        <p:nvPicPr>
          <p:cNvPr id="204" name="officeArt object" descr="infographic- what contributes to positive staff experience? feeling valued, having a voice, purpose, belonging. "/>
          <p:cNvPicPr>
            <a:picLocks noChangeAspect="1"/>
          </p:cNvPicPr>
          <p:nvPr/>
        </p:nvPicPr>
        <p:blipFill>
          <a:blip r:embed="rId3">
            <a:extLst/>
          </a:blip>
          <a:stretch>
            <a:fillRect/>
          </a:stretch>
        </p:blipFill>
        <p:spPr>
          <a:xfrm>
            <a:off x="4837934" y="1592343"/>
            <a:ext cx="2775586" cy="2382204"/>
          </a:xfrm>
          <a:prstGeom prst="rect">
            <a:avLst/>
          </a:prstGeom>
          <a:ln>
            <a:solidFill>
              <a:srgbClr val="160462"/>
            </a:solidFill>
            <a:miter/>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1"/>
          <p:cNvSpPr txBox="1">
            <a:spLocks noGrp="1"/>
          </p:cNvSpPr>
          <p:nvPr>
            <p:ph type="title"/>
          </p:nvPr>
        </p:nvSpPr>
        <p:spPr>
          <a:xfrm>
            <a:off x="754806" y="1139856"/>
            <a:ext cx="6522295" cy="1256933"/>
          </a:xfrm>
          <a:prstGeom prst="rect">
            <a:avLst/>
          </a:prstGeom>
        </p:spPr>
        <p:txBody>
          <a:bodyPr/>
          <a:lstStyle>
            <a:lvl1pPr>
              <a:defRPr sz="2400" b="1">
                <a:latin typeface="Arial"/>
                <a:ea typeface="Arial"/>
                <a:cs typeface="Arial"/>
                <a:sym typeface="Arial"/>
              </a:defRPr>
            </a:lvl1pPr>
          </a:lstStyle>
          <a:p>
            <a:r>
              <a:t>Take six words and conjure a story:</a:t>
            </a:r>
          </a:p>
        </p:txBody>
      </p:sp>
      <p:sp>
        <p:nvSpPr>
          <p:cNvPr id="209" name="Rectangle 3"/>
          <p:cNvSpPr txBox="1"/>
          <p:nvPr/>
        </p:nvSpPr>
        <p:spPr>
          <a:xfrm>
            <a:off x="754806" y="2085638"/>
            <a:ext cx="6522295" cy="15436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latin typeface="Arial"/>
                <a:ea typeface="Arial"/>
                <a:cs typeface="Arial"/>
                <a:sym typeface="Arial"/>
              </a:defRPr>
            </a:pPr>
            <a:r>
              <a:t>In six words, describe the worst healthcare workplace you have ever known.</a:t>
            </a:r>
          </a:p>
          <a:p>
            <a:pPr algn="ctr">
              <a:defRPr sz="2000">
                <a:latin typeface="Arial"/>
                <a:ea typeface="Arial"/>
                <a:cs typeface="Arial"/>
                <a:sym typeface="Arial"/>
              </a:defRPr>
            </a:pPr>
            <a:endParaRPr/>
          </a:p>
          <a:p>
            <a:pPr algn="ctr">
              <a:defRPr sz="2000">
                <a:latin typeface="Arial"/>
                <a:ea typeface="Arial"/>
                <a:cs typeface="Arial"/>
                <a:sym typeface="Arial"/>
              </a:defRPr>
            </a:pPr>
            <a:r>
              <a:t>In six words, describe the best healthcare workplace you have ever known.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xfrm>
            <a:off x="1143000" y="319365"/>
            <a:ext cx="5702207" cy="561963"/>
          </a:xfrm>
          <a:prstGeom prst="rect">
            <a:avLst/>
          </a:prstGeom>
        </p:spPr>
        <p:txBody>
          <a:bodyPr/>
          <a:lstStyle>
            <a:lvl1pPr>
              <a:defRPr sz="2400" b="1">
                <a:latin typeface="Arial"/>
                <a:ea typeface="Arial"/>
                <a:cs typeface="Arial"/>
                <a:sym typeface="Arial"/>
              </a:defRPr>
            </a:lvl1pPr>
          </a:lstStyle>
          <a:p>
            <a:r>
              <a:t>For sale, baby shoes, never worn</a:t>
            </a:r>
          </a:p>
        </p:txBody>
      </p:sp>
      <p:sp>
        <p:nvSpPr>
          <p:cNvPr id="214" name="Text Placeholder 2"/>
          <p:cNvSpPr txBox="1">
            <a:spLocks noGrp="1"/>
          </p:cNvSpPr>
          <p:nvPr>
            <p:ph type="body" sz="quarter" idx="1"/>
          </p:nvPr>
        </p:nvSpPr>
        <p:spPr>
          <a:xfrm>
            <a:off x="1354677" y="3632201"/>
            <a:ext cx="5490530" cy="1056897"/>
          </a:xfrm>
          <a:prstGeom prst="rect">
            <a:avLst/>
          </a:prstGeom>
        </p:spPr>
        <p:txBody>
          <a:bodyPr/>
          <a:lstStyle>
            <a:lvl1pPr algn="ctr">
              <a:defRPr sz="2000">
                <a:solidFill>
                  <a:srgbClr val="000000"/>
                </a:solidFill>
                <a:latin typeface="Arial"/>
                <a:ea typeface="Arial"/>
                <a:cs typeface="Arial"/>
                <a:sym typeface="Arial"/>
              </a:defRPr>
            </a:lvl1pPr>
          </a:lstStyle>
          <a:p>
            <a:r>
              <a:t>Borrowed from a story associated with Ernest Hemingway and the challenge that he undertook to write a story in just 6 words</a:t>
            </a:r>
          </a:p>
        </p:txBody>
      </p:sp>
      <p:pic>
        <p:nvPicPr>
          <p:cNvPr id="215" name="Picture 3" descr="Pair of baby shoes"/>
          <p:cNvPicPr>
            <a:picLocks noChangeAspect="1"/>
          </p:cNvPicPr>
          <p:nvPr/>
        </p:nvPicPr>
        <p:blipFill>
          <a:blip r:embed="rId2">
            <a:extLst/>
          </a:blip>
          <a:stretch>
            <a:fillRect/>
          </a:stretch>
        </p:blipFill>
        <p:spPr>
          <a:xfrm>
            <a:off x="2733588" y="1028643"/>
            <a:ext cx="2769106" cy="241258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1"/>
          <p:cNvSpPr txBox="1">
            <a:spLocks noGrp="1"/>
          </p:cNvSpPr>
          <p:nvPr>
            <p:ph type="title"/>
          </p:nvPr>
        </p:nvSpPr>
        <p:spPr>
          <a:xfrm>
            <a:off x="590551" y="307996"/>
            <a:ext cx="4883149" cy="935154"/>
          </a:xfrm>
          <a:prstGeom prst="rect">
            <a:avLst/>
          </a:prstGeom>
        </p:spPr>
        <p:txBody>
          <a:bodyPr/>
          <a:lstStyle/>
          <a:p>
            <a:pPr algn="l">
              <a:lnSpc>
                <a:spcPct val="80000"/>
              </a:lnSpc>
              <a:defRPr sz="2400" b="1">
                <a:latin typeface="Arial"/>
                <a:ea typeface="Arial"/>
                <a:cs typeface="Arial"/>
                <a:sym typeface="Arial"/>
              </a:defRPr>
            </a:pPr>
            <a:r>
              <a:t>Here’s some we made earlier - worst workplace</a:t>
            </a:r>
          </a:p>
        </p:txBody>
      </p:sp>
      <p:sp>
        <p:nvSpPr>
          <p:cNvPr id="218" name="Text Placeholder 1"/>
          <p:cNvSpPr txBox="1">
            <a:spLocks noGrp="1"/>
          </p:cNvSpPr>
          <p:nvPr>
            <p:ph type="body" sz="half" idx="1"/>
          </p:nvPr>
        </p:nvSpPr>
        <p:spPr>
          <a:xfrm>
            <a:off x="590549" y="1754394"/>
            <a:ext cx="3413292" cy="2880095"/>
          </a:xfrm>
          <a:prstGeom prst="rect">
            <a:avLst/>
          </a:prstGeom>
        </p:spPr>
        <p:txBody>
          <a:bodyPr>
            <a:normAutofit lnSpcReduction="10000"/>
          </a:bodyPr>
          <a:lstStyle/>
          <a:p>
            <a:pPr defTabSz="592051">
              <a:lnSpc>
                <a:spcPct val="81000"/>
              </a:lnSpc>
              <a:spcBef>
                <a:spcPts val="500"/>
              </a:spcBef>
              <a:defRPr sz="1455" b="1">
                <a:solidFill>
                  <a:srgbClr val="0000FF"/>
                </a:solidFill>
                <a:latin typeface="Arial"/>
                <a:ea typeface="Arial"/>
                <a:cs typeface="Arial"/>
                <a:sym typeface="Arial"/>
              </a:defRPr>
            </a:pPr>
            <a:r>
              <a:t>She survived to bully another day</a:t>
            </a:r>
            <a:endParaRPr sz="2037"/>
          </a:p>
          <a:p>
            <a:pPr defTabSz="592051">
              <a:lnSpc>
                <a:spcPct val="81000"/>
              </a:lnSpc>
              <a:spcBef>
                <a:spcPts val="500"/>
              </a:spcBef>
              <a:defRPr sz="1455" b="1">
                <a:solidFill>
                  <a:srgbClr val="000000"/>
                </a:solidFill>
                <a:latin typeface="Arial"/>
                <a:ea typeface="Arial"/>
                <a:cs typeface="Arial"/>
                <a:sym typeface="Arial"/>
              </a:defRPr>
            </a:pPr>
            <a:r>
              <a:t>Overbearing boss, micro-management, increased resignations</a:t>
            </a:r>
            <a:endParaRPr sz="2037"/>
          </a:p>
          <a:p>
            <a:pPr defTabSz="592051">
              <a:lnSpc>
                <a:spcPct val="81000"/>
              </a:lnSpc>
              <a:spcBef>
                <a:spcPts val="500"/>
              </a:spcBef>
              <a:defRPr sz="1455" b="1">
                <a:solidFill>
                  <a:srgbClr val="0000FF"/>
                </a:solidFill>
                <a:latin typeface="Arial"/>
                <a:ea typeface="Arial"/>
                <a:cs typeface="Arial"/>
                <a:sym typeface="Arial"/>
              </a:defRPr>
            </a:pPr>
            <a:r>
              <a:t>Bullying culture, unsupportive management, bureaucracy throughout</a:t>
            </a:r>
            <a:endParaRPr sz="2037"/>
          </a:p>
          <a:p>
            <a:pPr defTabSz="592051">
              <a:lnSpc>
                <a:spcPct val="81000"/>
              </a:lnSpc>
              <a:spcBef>
                <a:spcPts val="500"/>
              </a:spcBef>
              <a:defRPr sz="1455" b="1">
                <a:solidFill>
                  <a:srgbClr val="000000"/>
                </a:solidFill>
                <a:latin typeface="Arial"/>
                <a:ea typeface="Arial"/>
                <a:cs typeface="Arial"/>
                <a:sym typeface="Arial"/>
              </a:defRPr>
            </a:pPr>
            <a:r>
              <a:t>Hitting targets, missing points, losing people</a:t>
            </a:r>
            <a:endParaRPr sz="2037">
              <a:solidFill>
                <a:srgbClr val="C100EB"/>
              </a:solidFill>
            </a:endParaRPr>
          </a:p>
          <a:p>
            <a:pPr defTabSz="592051">
              <a:lnSpc>
                <a:spcPct val="81000"/>
              </a:lnSpc>
              <a:spcBef>
                <a:spcPts val="500"/>
              </a:spcBef>
              <a:defRPr sz="1455" b="1">
                <a:solidFill>
                  <a:srgbClr val="0000FF"/>
                </a:solidFill>
                <a:latin typeface="Arial"/>
                <a:ea typeface="Arial"/>
                <a:cs typeface="Arial"/>
                <a:sym typeface="Arial"/>
              </a:defRPr>
            </a:pPr>
            <a:r>
              <a:t>Arrogant senior accusing, abandoning, lying, shouting</a:t>
            </a:r>
            <a:endParaRPr sz="2037"/>
          </a:p>
          <a:p>
            <a:pPr defTabSz="592051">
              <a:lnSpc>
                <a:spcPct val="81000"/>
              </a:lnSpc>
              <a:spcBef>
                <a:spcPts val="500"/>
              </a:spcBef>
              <a:defRPr sz="1455" b="1">
                <a:solidFill>
                  <a:srgbClr val="000000"/>
                </a:solidFill>
                <a:latin typeface="Arial"/>
                <a:ea typeface="Arial"/>
                <a:cs typeface="Arial"/>
                <a:sym typeface="Arial"/>
              </a:defRPr>
            </a:pPr>
            <a:r>
              <a:t>Always negative. Low morale. High turnover.</a:t>
            </a:r>
            <a:endParaRPr sz="2037">
              <a:solidFill>
                <a:srgbClr val="C100EB"/>
              </a:solidFill>
            </a:endParaRPr>
          </a:p>
          <a:p>
            <a:pPr defTabSz="592051">
              <a:lnSpc>
                <a:spcPct val="81000"/>
              </a:lnSpc>
              <a:spcBef>
                <a:spcPts val="500"/>
              </a:spcBef>
              <a:defRPr sz="1455" b="1">
                <a:solidFill>
                  <a:srgbClr val="0000FF"/>
                </a:solidFill>
                <a:latin typeface="Arial"/>
                <a:ea typeface="Arial"/>
                <a:cs typeface="Arial"/>
                <a:sym typeface="Arial"/>
              </a:defRPr>
            </a:pPr>
            <a:r>
              <a:t>Intimidating, bullying and manipulating</a:t>
            </a:r>
          </a:p>
        </p:txBody>
      </p:sp>
      <p:sp>
        <p:nvSpPr>
          <p:cNvPr id="219" name="Text Placeholder 3"/>
          <p:cNvSpPr txBox="1"/>
          <p:nvPr/>
        </p:nvSpPr>
        <p:spPr>
          <a:xfrm>
            <a:off x="4003840" y="1297165"/>
            <a:ext cx="4117531" cy="274610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644651">
              <a:lnSpc>
                <a:spcPct val="70000"/>
              </a:lnSpc>
              <a:spcBef>
                <a:spcPts val="600"/>
              </a:spcBef>
              <a:defRPr sz="1500" b="1">
                <a:latin typeface="Arial"/>
                <a:ea typeface="Arial"/>
                <a:cs typeface="Arial"/>
                <a:sym typeface="Arial"/>
              </a:defRPr>
            </a:pPr>
            <a:r>
              <a:t>Another day another restructure demoralised team</a:t>
            </a:r>
            <a:endParaRPr sz="2200">
              <a:solidFill>
                <a:srgbClr val="C100EB"/>
              </a:solidFill>
              <a:latin typeface="+mn-lt"/>
              <a:ea typeface="+mn-ea"/>
              <a:cs typeface="+mn-cs"/>
              <a:sym typeface="Calibri"/>
            </a:endParaRPr>
          </a:p>
          <a:p>
            <a:pPr defTabSz="644651">
              <a:lnSpc>
                <a:spcPct val="70000"/>
              </a:lnSpc>
              <a:spcBef>
                <a:spcPts val="600"/>
              </a:spcBef>
              <a:defRPr sz="1500" b="1">
                <a:solidFill>
                  <a:srgbClr val="0000FF"/>
                </a:solidFill>
                <a:latin typeface="Arial"/>
                <a:ea typeface="Arial"/>
                <a:cs typeface="Arial"/>
                <a:sym typeface="Arial"/>
              </a:defRPr>
            </a:pPr>
            <a:r>
              <a:t>I am human, please respect me</a:t>
            </a:r>
            <a:endParaRPr sz="2200">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Attitude poor grumpy colleague </a:t>
            </a:r>
            <a:endParaRPr sz="2200">
              <a:solidFill>
                <a:srgbClr val="C100EB"/>
              </a:solidFill>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oh well!</a:t>
            </a:r>
            <a:endParaRPr sz="2200">
              <a:solidFill>
                <a:srgbClr val="C100EB"/>
              </a:solidFill>
              <a:latin typeface="+mn-lt"/>
              <a:ea typeface="+mn-ea"/>
              <a:cs typeface="+mn-cs"/>
              <a:sym typeface="Calibri"/>
            </a:endParaRPr>
          </a:p>
          <a:p>
            <a:pPr defTabSz="644651">
              <a:lnSpc>
                <a:spcPct val="70000"/>
              </a:lnSpc>
              <a:spcBef>
                <a:spcPts val="600"/>
              </a:spcBef>
              <a:defRPr sz="1500" b="1">
                <a:solidFill>
                  <a:srgbClr val="0000FF"/>
                </a:solidFill>
                <a:latin typeface="Arial"/>
                <a:ea typeface="Arial"/>
                <a:cs typeface="Arial"/>
                <a:sym typeface="Arial"/>
              </a:defRPr>
            </a:pPr>
            <a:r>
              <a:t>Four people needed to approve </a:t>
            </a:r>
            <a:endParaRPr sz="2200">
              <a:latin typeface="+mn-lt"/>
              <a:ea typeface="+mn-ea"/>
              <a:cs typeface="+mn-cs"/>
              <a:sym typeface="Calibri"/>
            </a:endParaRPr>
          </a:p>
          <a:p>
            <a:pPr defTabSz="644651">
              <a:lnSpc>
                <a:spcPct val="70000"/>
              </a:lnSpc>
              <a:spcBef>
                <a:spcPts val="600"/>
              </a:spcBef>
              <a:defRPr sz="1500" b="1">
                <a:solidFill>
                  <a:srgbClr val="0000FF"/>
                </a:solidFill>
                <a:latin typeface="Arial"/>
                <a:ea typeface="Arial"/>
                <a:cs typeface="Arial"/>
                <a:sym typeface="Arial"/>
              </a:defRPr>
            </a:pPr>
            <a:r>
              <a:t>holiday</a:t>
            </a:r>
            <a:endParaRPr sz="2200">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Worn out people, Overwhelmed </a:t>
            </a:r>
            <a:endParaRPr sz="2200">
              <a:solidFill>
                <a:srgbClr val="C100EB"/>
              </a:solidFill>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by demand, </a:t>
            </a:r>
            <a:endParaRPr sz="2200">
              <a:solidFill>
                <a:srgbClr val="C100EB"/>
              </a:solidFill>
              <a:latin typeface="+mn-lt"/>
              <a:ea typeface="+mn-ea"/>
              <a:cs typeface="+mn-cs"/>
              <a:sym typeface="Calibri"/>
            </a:endParaRPr>
          </a:p>
          <a:p>
            <a:pPr defTabSz="644651">
              <a:lnSpc>
                <a:spcPct val="70000"/>
              </a:lnSpc>
              <a:spcBef>
                <a:spcPts val="600"/>
              </a:spcBef>
              <a:defRPr sz="1500" b="1">
                <a:solidFill>
                  <a:srgbClr val="0000FF"/>
                </a:solidFill>
                <a:latin typeface="Arial"/>
                <a:ea typeface="Arial"/>
                <a:cs typeface="Arial"/>
                <a:sym typeface="Arial"/>
              </a:defRPr>
            </a:pPr>
            <a:r>
              <a:t>Not listening not seeing not caring</a:t>
            </a:r>
            <a:endParaRPr sz="2200">
              <a:solidFill>
                <a:srgbClr val="C100EB"/>
              </a:solidFill>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Always excluded, not amongst </a:t>
            </a:r>
            <a:endParaRPr sz="2200">
              <a:solidFill>
                <a:srgbClr val="C100EB"/>
              </a:solidFill>
              <a:latin typeface="+mn-lt"/>
              <a:ea typeface="+mn-ea"/>
              <a:cs typeface="+mn-cs"/>
              <a:sym typeface="Calibri"/>
            </a:endParaRPr>
          </a:p>
          <a:p>
            <a:pPr defTabSz="644651">
              <a:lnSpc>
                <a:spcPct val="70000"/>
              </a:lnSpc>
              <a:spcBef>
                <a:spcPts val="600"/>
              </a:spcBef>
              <a:defRPr sz="1500" b="1">
                <a:latin typeface="Arial"/>
                <a:ea typeface="Arial"/>
                <a:cs typeface="Arial"/>
                <a:sym typeface="Arial"/>
              </a:defRPr>
            </a:pPr>
            <a:r>
              <a:t>the favoured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615951" y="302697"/>
            <a:ext cx="4895851" cy="1256933"/>
          </a:xfrm>
          <a:prstGeom prst="rect">
            <a:avLst/>
          </a:prstGeom>
        </p:spPr>
        <p:txBody>
          <a:bodyPr/>
          <a:lstStyle/>
          <a:p>
            <a:pPr algn="l">
              <a:defRPr sz="2400" b="1">
                <a:latin typeface="Arial"/>
                <a:ea typeface="Arial"/>
                <a:cs typeface="Arial"/>
                <a:sym typeface="Arial"/>
              </a:defRPr>
            </a:pPr>
            <a:r>
              <a:t>Here’s some we made earlier - best workplace</a:t>
            </a:r>
          </a:p>
        </p:txBody>
      </p:sp>
      <p:sp>
        <p:nvSpPr>
          <p:cNvPr id="224" name="Text Placeholder 1"/>
          <p:cNvSpPr txBox="1">
            <a:spLocks noGrp="1"/>
          </p:cNvSpPr>
          <p:nvPr>
            <p:ph type="body" sz="half" idx="1"/>
          </p:nvPr>
        </p:nvSpPr>
        <p:spPr>
          <a:xfrm>
            <a:off x="615949" y="1559629"/>
            <a:ext cx="3373603" cy="3206727"/>
          </a:xfrm>
          <a:prstGeom prst="rect">
            <a:avLst/>
          </a:prstGeom>
        </p:spPr>
        <p:txBody>
          <a:bodyPr>
            <a:normAutofit lnSpcReduction="10000"/>
          </a:bodyPr>
          <a:lstStyle/>
          <a:p>
            <a:pPr defTabSz="549942">
              <a:spcBef>
                <a:spcPts val="500"/>
              </a:spcBef>
              <a:defRPr sz="1485" b="1">
                <a:solidFill>
                  <a:srgbClr val="0000FF"/>
                </a:solidFill>
                <a:latin typeface="Arial"/>
                <a:ea typeface="Arial"/>
                <a:cs typeface="Arial"/>
                <a:sym typeface="Arial"/>
              </a:defRPr>
            </a:pPr>
            <a:r>
              <a:t>I'm trusted, I’m valued, I'm respected</a:t>
            </a:r>
            <a:endParaRPr sz="2178"/>
          </a:p>
          <a:p>
            <a:pPr defTabSz="549942">
              <a:spcBef>
                <a:spcPts val="500"/>
              </a:spcBef>
              <a:defRPr sz="1485" b="1">
                <a:solidFill>
                  <a:srgbClr val="000000"/>
                </a:solidFill>
                <a:latin typeface="Arial"/>
                <a:ea typeface="Arial"/>
                <a:cs typeface="Arial"/>
                <a:sym typeface="Arial"/>
              </a:defRPr>
            </a:pPr>
            <a:r>
              <a:t>Gin and tonics, lots of laughter</a:t>
            </a:r>
            <a:endParaRPr sz="2178">
              <a:solidFill>
                <a:srgbClr val="C100EB"/>
              </a:solidFill>
            </a:endParaRPr>
          </a:p>
          <a:p>
            <a:pPr defTabSz="549942">
              <a:lnSpc>
                <a:spcPct val="70000"/>
              </a:lnSpc>
              <a:spcBef>
                <a:spcPts val="500"/>
              </a:spcBef>
              <a:defRPr sz="1485" b="1">
                <a:solidFill>
                  <a:srgbClr val="0000FF"/>
                </a:solidFill>
                <a:latin typeface="Arial"/>
                <a:ea typeface="Arial"/>
                <a:cs typeface="Arial"/>
                <a:sym typeface="Arial"/>
              </a:defRPr>
            </a:pPr>
            <a:r>
              <a:t>Commitment and competence. All </a:t>
            </a:r>
          </a:p>
          <a:p>
            <a:pPr defTabSz="549942">
              <a:lnSpc>
                <a:spcPct val="70000"/>
              </a:lnSpc>
              <a:spcBef>
                <a:spcPts val="500"/>
              </a:spcBef>
              <a:defRPr sz="1485" b="1">
                <a:solidFill>
                  <a:srgbClr val="0000FF"/>
                </a:solidFill>
                <a:latin typeface="Arial"/>
                <a:ea typeface="Arial"/>
                <a:cs typeface="Arial"/>
                <a:sym typeface="Arial"/>
              </a:defRPr>
            </a:pPr>
            <a:r>
              <a:t>working together</a:t>
            </a:r>
            <a:endParaRPr sz="2178"/>
          </a:p>
          <a:p>
            <a:pPr defTabSz="549942">
              <a:spcBef>
                <a:spcPts val="500"/>
              </a:spcBef>
              <a:defRPr sz="1485" b="1">
                <a:solidFill>
                  <a:srgbClr val="000000"/>
                </a:solidFill>
                <a:latin typeface="Arial"/>
                <a:ea typeface="Arial"/>
                <a:cs typeface="Arial"/>
                <a:sym typeface="Arial"/>
              </a:defRPr>
            </a:pPr>
            <a:r>
              <a:t>Valued, believed in, trusted, had fun!</a:t>
            </a:r>
            <a:endParaRPr sz="2178">
              <a:solidFill>
                <a:srgbClr val="C100EB"/>
              </a:solidFill>
            </a:endParaRPr>
          </a:p>
          <a:p>
            <a:pPr defTabSz="549942">
              <a:spcBef>
                <a:spcPts val="500"/>
              </a:spcBef>
              <a:defRPr sz="1485" b="1">
                <a:solidFill>
                  <a:srgbClr val="0000FF"/>
                </a:solidFill>
                <a:latin typeface="Arial"/>
                <a:ea typeface="Arial"/>
                <a:cs typeface="Arial"/>
                <a:sym typeface="Arial"/>
              </a:defRPr>
            </a:pPr>
            <a:r>
              <a:t>Management listen. Acknowledge excellence. Nurture staff.</a:t>
            </a:r>
            <a:endParaRPr sz="2178"/>
          </a:p>
          <a:p>
            <a:pPr defTabSz="549942">
              <a:spcBef>
                <a:spcPts val="500"/>
              </a:spcBef>
              <a:defRPr sz="1485" b="1">
                <a:solidFill>
                  <a:srgbClr val="000000"/>
                </a:solidFill>
                <a:latin typeface="Arial"/>
                <a:ea typeface="Arial"/>
                <a:cs typeface="Arial"/>
                <a:sym typeface="Arial"/>
              </a:defRPr>
            </a:pPr>
            <a:r>
              <a:t>Smile, support, listen, open, together = team</a:t>
            </a:r>
            <a:endParaRPr sz="2178">
              <a:solidFill>
                <a:srgbClr val="C100EB"/>
              </a:solidFill>
            </a:endParaRPr>
          </a:p>
          <a:p>
            <a:pPr defTabSz="549942">
              <a:spcBef>
                <a:spcPts val="500"/>
              </a:spcBef>
              <a:defRPr sz="1485" b="1">
                <a:solidFill>
                  <a:srgbClr val="0000FF"/>
                </a:solidFill>
                <a:latin typeface="Arial"/>
                <a:ea typeface="Arial"/>
                <a:cs typeface="Arial"/>
                <a:sym typeface="Arial"/>
              </a:defRPr>
            </a:pPr>
            <a:r>
              <a:t>Laughing together makes difficult days better</a:t>
            </a:r>
          </a:p>
        </p:txBody>
      </p:sp>
      <p:sp>
        <p:nvSpPr>
          <p:cNvPr id="225" name="Text Placeholder 3"/>
          <p:cNvSpPr txBox="1"/>
          <p:nvPr/>
        </p:nvSpPr>
        <p:spPr>
          <a:xfrm>
            <a:off x="3887720" y="1320800"/>
            <a:ext cx="4117531" cy="25889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630934">
              <a:spcBef>
                <a:spcPts val="600"/>
              </a:spcBef>
              <a:defRPr sz="1500" b="1">
                <a:latin typeface="Arial"/>
                <a:ea typeface="Arial"/>
                <a:cs typeface="Arial"/>
                <a:sym typeface="Arial"/>
              </a:defRPr>
            </a:pPr>
            <a:r>
              <a:t>CEO wears Santa suit at party</a:t>
            </a:r>
            <a:endParaRPr sz="2500">
              <a:solidFill>
                <a:srgbClr val="C100EB"/>
              </a:solidFill>
              <a:latin typeface="+mn-lt"/>
              <a:ea typeface="+mn-ea"/>
              <a:cs typeface="+mn-cs"/>
              <a:sym typeface="Calibri"/>
            </a:endParaRPr>
          </a:p>
          <a:p>
            <a:pPr defTabSz="630934">
              <a:lnSpc>
                <a:spcPct val="70000"/>
              </a:lnSpc>
              <a:spcBef>
                <a:spcPts val="600"/>
              </a:spcBef>
              <a:defRPr sz="1500" b="1">
                <a:solidFill>
                  <a:srgbClr val="0000FF"/>
                </a:solidFill>
                <a:latin typeface="Arial"/>
                <a:ea typeface="Arial"/>
                <a:cs typeface="Arial"/>
                <a:sym typeface="Arial"/>
              </a:defRPr>
            </a:pPr>
            <a:r>
              <a:t>Respect, Inclusive, Empowering, </a:t>
            </a:r>
            <a:endParaRPr sz="2500">
              <a:latin typeface="+mn-lt"/>
              <a:ea typeface="+mn-ea"/>
              <a:cs typeface="+mn-cs"/>
              <a:sym typeface="Calibri"/>
            </a:endParaRPr>
          </a:p>
          <a:p>
            <a:pPr defTabSz="630934">
              <a:lnSpc>
                <a:spcPct val="70000"/>
              </a:lnSpc>
              <a:spcBef>
                <a:spcPts val="600"/>
              </a:spcBef>
              <a:defRPr sz="1500" b="1">
                <a:solidFill>
                  <a:srgbClr val="0000FF"/>
                </a:solidFill>
                <a:latin typeface="Arial"/>
                <a:ea typeface="Arial"/>
                <a:cs typeface="Arial"/>
                <a:sym typeface="Arial"/>
              </a:defRPr>
            </a:pPr>
            <a:r>
              <a:t>Innovative</a:t>
            </a:r>
            <a:endParaRPr sz="2500">
              <a:latin typeface="+mn-lt"/>
              <a:ea typeface="+mn-ea"/>
              <a:cs typeface="+mn-cs"/>
              <a:sym typeface="Calibri"/>
            </a:endParaRPr>
          </a:p>
          <a:p>
            <a:pPr defTabSz="630934">
              <a:spcBef>
                <a:spcPts val="600"/>
              </a:spcBef>
              <a:defRPr sz="1500" b="1">
                <a:latin typeface="Arial"/>
                <a:ea typeface="Arial"/>
                <a:cs typeface="Arial"/>
                <a:sym typeface="Arial"/>
              </a:defRPr>
            </a:pPr>
            <a:r>
              <a:t>I can be myself, I am happy</a:t>
            </a:r>
            <a:endParaRPr sz="2500">
              <a:solidFill>
                <a:srgbClr val="C100EB"/>
              </a:solidFill>
              <a:latin typeface="+mn-lt"/>
              <a:ea typeface="+mn-ea"/>
              <a:cs typeface="+mn-cs"/>
              <a:sym typeface="Calibri"/>
            </a:endParaRPr>
          </a:p>
          <a:p>
            <a:pPr defTabSz="630934">
              <a:spcBef>
                <a:spcPts val="600"/>
              </a:spcBef>
              <a:defRPr sz="1500" b="1">
                <a:solidFill>
                  <a:srgbClr val="0000FF"/>
                </a:solidFill>
                <a:latin typeface="Arial"/>
                <a:ea typeface="Arial"/>
                <a:cs typeface="Arial"/>
                <a:sym typeface="Arial"/>
              </a:defRPr>
            </a:pPr>
            <a:r>
              <a:t>Reduced frustrations, improved communications, saved lives</a:t>
            </a:r>
            <a:endParaRPr sz="2500">
              <a:latin typeface="+mn-lt"/>
              <a:ea typeface="+mn-ea"/>
              <a:cs typeface="+mn-cs"/>
              <a:sym typeface="Calibri"/>
            </a:endParaRPr>
          </a:p>
          <a:p>
            <a:pPr defTabSz="630934">
              <a:spcBef>
                <a:spcPts val="600"/>
              </a:spcBef>
              <a:defRPr sz="1500" b="1">
                <a:latin typeface="Arial"/>
                <a:ea typeface="Arial"/>
                <a:cs typeface="Arial"/>
                <a:sym typeface="Arial"/>
              </a:defRPr>
            </a:pPr>
            <a:r>
              <a:t>Involved empowered supportive encouraging customer focused</a:t>
            </a:r>
            <a:endParaRPr sz="2500">
              <a:solidFill>
                <a:srgbClr val="C100EB"/>
              </a:solidFill>
              <a:latin typeface="+mn-lt"/>
              <a:ea typeface="+mn-ea"/>
              <a:cs typeface="+mn-cs"/>
              <a:sym typeface="Calibri"/>
            </a:endParaRPr>
          </a:p>
          <a:p>
            <a:pPr defTabSz="630934">
              <a:lnSpc>
                <a:spcPct val="70000"/>
              </a:lnSpc>
              <a:spcBef>
                <a:spcPts val="600"/>
              </a:spcBef>
              <a:defRPr sz="1500" b="1">
                <a:solidFill>
                  <a:srgbClr val="0000FF"/>
                </a:solidFill>
                <a:latin typeface="Arial"/>
                <a:ea typeface="Arial"/>
                <a:cs typeface="Arial"/>
                <a:sym typeface="Arial"/>
              </a:defRPr>
            </a:pPr>
            <a:r>
              <a:t>Trusted valued cared about staying</a:t>
            </a:r>
            <a:endParaRPr sz="2500">
              <a:latin typeface="+mn-lt"/>
              <a:ea typeface="+mn-ea"/>
              <a:cs typeface="+mn-cs"/>
              <a:sym typeface="Calibri"/>
            </a:endParaRPr>
          </a:p>
          <a:p>
            <a:pPr defTabSz="630934">
              <a:lnSpc>
                <a:spcPct val="70000"/>
              </a:lnSpc>
              <a:spcBef>
                <a:spcPts val="600"/>
              </a:spcBef>
              <a:defRPr sz="1500" b="1">
                <a:solidFill>
                  <a:srgbClr val="0000FF"/>
                </a:solidFill>
                <a:latin typeface="Arial"/>
                <a:ea typeface="Arial"/>
                <a:cs typeface="Arial"/>
                <a:sym typeface="Arial"/>
              </a:defRPr>
            </a:pPr>
            <a:r>
              <a:t> thriving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635000" y="930558"/>
            <a:ext cx="7607300" cy="839813"/>
          </a:xfrm>
          <a:prstGeom prst="rect">
            <a:avLst/>
          </a:prstGeom>
        </p:spPr>
        <p:txBody>
          <a:bodyPr/>
          <a:lstStyle/>
          <a:p>
            <a:pPr algn="l">
              <a:defRPr sz="2400" b="1">
                <a:latin typeface="Arial"/>
                <a:ea typeface="Arial"/>
                <a:cs typeface="Arial"/>
                <a:sym typeface="Arial"/>
              </a:defRPr>
            </a:pPr>
            <a:r>
              <a:t>Workplace compassion audit and action </a:t>
            </a:r>
          </a:p>
        </p:txBody>
      </p:sp>
      <p:sp>
        <p:nvSpPr>
          <p:cNvPr id="228" name="Rectangle 3"/>
          <p:cNvSpPr txBox="1"/>
          <p:nvPr/>
        </p:nvSpPr>
        <p:spPr>
          <a:xfrm>
            <a:off x="634999" y="1716315"/>
            <a:ext cx="6899665" cy="301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b="1">
                <a:latin typeface="Arial"/>
                <a:ea typeface="Arial"/>
                <a:cs typeface="Arial"/>
                <a:sym typeface="Arial"/>
              </a:defRPr>
            </a:pPr>
            <a:r>
              <a:t>Step 1: </a:t>
            </a:r>
            <a:r>
              <a:rPr b="0"/>
              <a:t>Think about your workplace</a:t>
            </a:r>
          </a:p>
          <a:p>
            <a:pPr>
              <a:defRPr sz="2000" b="1">
                <a:latin typeface="Arial"/>
                <a:ea typeface="Arial"/>
                <a:cs typeface="Arial"/>
                <a:sym typeface="Arial"/>
              </a:defRPr>
            </a:pPr>
            <a:r>
              <a:t>Step 2: </a:t>
            </a:r>
            <a:r>
              <a:rPr b="0"/>
              <a:t>Now think about the kind of workplace you would want for a close friend.</a:t>
            </a:r>
          </a:p>
          <a:p>
            <a:pPr>
              <a:defRPr sz="2000" b="1">
                <a:latin typeface="Arial"/>
                <a:ea typeface="Arial"/>
                <a:cs typeface="Arial"/>
                <a:sym typeface="Arial"/>
              </a:defRPr>
            </a:pPr>
            <a:r>
              <a:t>Step 3 </a:t>
            </a:r>
            <a:r>
              <a:rPr b="0"/>
              <a:t>How close was the workplace you pictured in Step 1 to your ideal workplace in Step 2?</a:t>
            </a:r>
          </a:p>
          <a:p>
            <a:pPr>
              <a:defRPr sz="2000" b="1">
                <a:latin typeface="Arial"/>
                <a:ea typeface="Arial"/>
                <a:cs typeface="Arial"/>
                <a:sym typeface="Arial"/>
              </a:defRPr>
            </a:pPr>
            <a:r>
              <a:t>Step 4. </a:t>
            </a:r>
            <a:r>
              <a:rPr b="0"/>
              <a:t>What change can you personally make this week to move your actual workplace closer to your ideal?</a:t>
            </a:r>
          </a:p>
          <a:p>
            <a:pPr>
              <a:defRPr sz="2000"/>
            </a:pPr>
            <a:r>
              <a:t> </a:t>
            </a:r>
          </a:p>
          <a:p>
            <a:pPr>
              <a:defRPr sz="2000"/>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1328216" y="753652"/>
            <a:ext cx="5701236" cy="985352"/>
          </a:xfrm>
          <a:prstGeom prst="rect">
            <a:avLst/>
          </a:prstGeom>
        </p:spPr>
        <p:txBody>
          <a:bodyPr/>
          <a:lstStyle>
            <a:lvl1pPr>
              <a:defRPr sz="2400" b="1">
                <a:latin typeface="Arial"/>
                <a:ea typeface="Arial"/>
                <a:cs typeface="Arial"/>
                <a:sym typeface="Arial"/>
              </a:defRPr>
            </a:lvl1pPr>
          </a:lstStyle>
          <a:p>
            <a:r>
              <a:t>Our call to action…</a:t>
            </a:r>
          </a:p>
        </p:txBody>
      </p:sp>
      <p:sp>
        <p:nvSpPr>
          <p:cNvPr id="233" name="Rectangle 3"/>
          <p:cNvSpPr txBox="1"/>
          <p:nvPr/>
        </p:nvSpPr>
        <p:spPr>
          <a:xfrm>
            <a:off x="1353602" y="1750805"/>
            <a:ext cx="5675850" cy="182341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81000"/>
              </a:lnSpc>
              <a:defRPr sz="2800">
                <a:latin typeface="Arial"/>
                <a:ea typeface="Arial"/>
                <a:cs typeface="Arial"/>
                <a:sym typeface="Arial"/>
              </a:defRPr>
            </a:lvl1pPr>
          </a:lstStyle>
          <a:p>
            <a:r>
              <a:t>“Everyone can take action now, today, to create a more compassionate workplace for themselves and for others.” </a:t>
            </a:r>
          </a:p>
        </p:txBody>
      </p:sp>
      <p:sp>
        <p:nvSpPr>
          <p:cNvPr id="234" name="Text Placeholder 4"/>
          <p:cNvSpPr txBox="1">
            <a:spLocks noGrp="1"/>
          </p:cNvSpPr>
          <p:nvPr>
            <p:ph type="body" sz="quarter" idx="1"/>
          </p:nvPr>
        </p:nvSpPr>
        <p:spPr>
          <a:xfrm>
            <a:off x="1353602" y="3704642"/>
            <a:ext cx="5675850" cy="1018777"/>
          </a:xfrm>
          <a:prstGeom prst="rect">
            <a:avLst/>
          </a:prstGeom>
        </p:spPr>
        <p:txBody>
          <a:bodyPr/>
          <a:lstStyle/>
          <a:p>
            <a:pPr algn="ctr">
              <a:defRPr>
                <a:latin typeface="Arial"/>
                <a:ea typeface="Arial"/>
                <a:cs typeface="Arial"/>
                <a:sym typeface="Arial"/>
              </a:defRPr>
            </a:pPr>
            <a:r>
              <a:t>Towards commissioning for compassion: </a:t>
            </a:r>
            <a:br/>
            <a:r>
              <a:t>A support guide (2016)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p:cNvSpPr txBox="1">
            <a:spLocks noGrp="1"/>
          </p:cNvSpPr>
          <p:nvPr>
            <p:ph type="title"/>
          </p:nvPr>
        </p:nvSpPr>
        <p:spPr>
          <a:xfrm>
            <a:off x="540269" y="1826903"/>
            <a:ext cx="5719113" cy="2716892"/>
          </a:xfrm>
          <a:prstGeom prst="rect">
            <a:avLst/>
          </a:prstGeom>
        </p:spPr>
        <p:txBody>
          <a:bodyPr/>
          <a:lstStyle/>
          <a:p>
            <a:pPr algn="l">
              <a:defRPr sz="2000">
                <a:latin typeface="Arial"/>
                <a:ea typeface="Arial"/>
                <a:cs typeface="Arial"/>
                <a:sym typeface="Arial"/>
              </a:defRPr>
            </a:pPr>
            <a:r>
              <a:t>“If we want staff to treat patients with compassion and respect and care and dignity, then we must treat staff with compassion and care and respect and dignity”</a:t>
            </a:r>
            <a:br/>
            <a:r>
              <a:t>Michael West</a:t>
            </a:r>
            <a:br/>
            <a:r>
              <a:t> </a:t>
            </a:r>
            <a:r>
              <a:rPr u="sng">
                <a:solidFill>
                  <a:srgbClr val="0000FF"/>
                </a:solidFill>
              </a:rPr>
              <a:t>www.kingsfund.org.uk/audio-video/michael-west-leading-culturescompassionate-care</a:t>
            </a:r>
            <a:br>
              <a:rPr u="sng">
                <a:solidFill>
                  <a:srgbClr val="0000FF"/>
                </a:solidFill>
              </a:rPr>
            </a:br>
            <a:endParaRPr u="sng">
              <a:solidFill>
                <a:srgbClr val="0000FF"/>
              </a:solidFill>
            </a:endParaRPr>
          </a:p>
        </p:txBody>
      </p:sp>
      <p:sp>
        <p:nvSpPr>
          <p:cNvPr id="130" name="TextBox 1"/>
          <p:cNvSpPr txBox="1"/>
          <p:nvPr/>
        </p:nvSpPr>
        <p:spPr>
          <a:xfrm>
            <a:off x="540269" y="812288"/>
            <a:ext cx="3244800"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latin typeface="Arial"/>
                <a:ea typeface="Arial"/>
                <a:cs typeface="Arial"/>
                <a:sym typeface="Arial"/>
              </a:defRPr>
            </a:pPr>
            <a:r>
              <a:t>Culture and values…</a:t>
            </a:r>
          </a:p>
          <a:p>
            <a:pPr>
              <a:defRPr sz="2400" b="1">
                <a:latin typeface="Arial"/>
                <a:ea typeface="Arial"/>
                <a:cs typeface="Arial"/>
                <a:sym typeface="Arial"/>
              </a:defRPr>
            </a:pPr>
            <a:r>
              <a:t>a key principle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lide Number"/>
          <p:cNvSpPr txBox="1">
            <a:spLocks noGrp="1"/>
          </p:cNvSpPr>
          <p:nvPr>
            <p:ph type="sldNum" sz="quarter" idx="4294967295"/>
          </p:nvPr>
        </p:nvSpPr>
        <p:spPr>
          <a:xfrm>
            <a:off x="8462778" y="4658043"/>
            <a:ext cx="224023" cy="2184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pic>
        <p:nvPicPr>
          <p:cNvPr id="239" name="Content Placeholder 3" descr=" kids forming letters reading thank you "/>
          <p:cNvPicPr>
            <a:picLocks noChangeAspect="1"/>
          </p:cNvPicPr>
          <p:nvPr/>
        </p:nvPicPr>
        <p:blipFill>
          <a:blip r:embed="rId2">
            <a:extLst/>
          </a:blip>
          <a:srcRect t="7960" b="7960"/>
          <a:stretch>
            <a:fillRect/>
          </a:stretch>
        </p:blipFill>
        <p:spPr>
          <a:xfrm>
            <a:off x="2387345" y="1472452"/>
            <a:ext cx="4143692" cy="233779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ntent Placeholder 2"/>
          <p:cNvSpPr txBox="1"/>
          <p:nvPr/>
        </p:nvSpPr>
        <p:spPr>
          <a:xfrm>
            <a:off x="540269" y="1826903"/>
            <a:ext cx="5719113" cy="15436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342900">
              <a:defRPr sz="2000">
                <a:latin typeface="Arial"/>
                <a:ea typeface="Arial"/>
                <a:cs typeface="Arial"/>
                <a:sym typeface="Arial"/>
              </a:defRPr>
            </a:pPr>
            <a:r>
              <a:t>While workplace compassion exists in the details of policies and procedures, in terms of cultures and values it is enacted interpersonally between members of staff.  </a:t>
            </a:r>
            <a:br/>
            <a:endParaRPr/>
          </a:p>
        </p:txBody>
      </p:sp>
      <p:sp>
        <p:nvSpPr>
          <p:cNvPr id="135" name="TextBox 6"/>
          <p:cNvSpPr txBox="1"/>
          <p:nvPr/>
        </p:nvSpPr>
        <p:spPr>
          <a:xfrm>
            <a:off x="540269" y="812288"/>
            <a:ext cx="5949432"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latin typeface="Arial"/>
                <a:ea typeface="Arial"/>
                <a:cs typeface="Arial"/>
                <a:sym typeface="Arial"/>
              </a:defRPr>
            </a:pPr>
            <a:r>
              <a:t>Both culture and compassion  </a:t>
            </a:r>
          </a:p>
          <a:p>
            <a:pPr>
              <a:defRPr sz="2400" b="1">
                <a:latin typeface="Arial"/>
                <a:ea typeface="Arial"/>
                <a:cs typeface="Arial"/>
                <a:sym typeface="Arial"/>
              </a:defRPr>
            </a:pPr>
            <a:r>
              <a:t>are enacted interpersonally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p:nvPr/>
        </p:nvSpPr>
        <p:spPr>
          <a:xfrm>
            <a:off x="1306801" y="359815"/>
            <a:ext cx="5829301" cy="1082791"/>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ormAutofit/>
          </a:bodyPr>
          <a:lstStyle>
            <a:lvl1pPr>
              <a:defRPr sz="2400" b="1">
                <a:latin typeface="Arial"/>
                <a:ea typeface="Arial"/>
                <a:cs typeface="Arial"/>
                <a:sym typeface="Arial"/>
              </a:defRPr>
            </a:lvl1pPr>
          </a:lstStyle>
          <a:p>
            <a:r>
              <a:t>Examples of culture and values of workplace compassion in action</a:t>
            </a:r>
          </a:p>
        </p:txBody>
      </p:sp>
      <p:grpSp>
        <p:nvGrpSpPr>
          <p:cNvPr id="142" name="officeArt object">
            <a:extLst>
              <a:ext uri="{C183D7F6-B498-43B3-948B-1728B52AA6E4}">
                <adec:decorative xmlns:adec="http://schemas.microsoft.com/office/drawing/2017/decorative" val="1"/>
              </a:ext>
            </a:extLst>
          </p:cNvPr>
          <p:cNvGrpSpPr/>
          <p:nvPr/>
        </p:nvGrpSpPr>
        <p:grpSpPr>
          <a:xfrm>
            <a:off x="1560618" y="1336318"/>
            <a:ext cx="1926081" cy="1137855"/>
            <a:chOff x="0" y="0"/>
            <a:chExt cx="1926079" cy="1137853"/>
          </a:xfrm>
        </p:grpSpPr>
        <p:sp>
          <p:nvSpPr>
            <p:cNvPr id="140" name="Quote Bubble"/>
            <p:cNvSpPr/>
            <p:nvPr/>
          </p:nvSpPr>
          <p:spPr>
            <a:xfrm>
              <a:off x="0" y="0"/>
              <a:ext cx="1926080" cy="1137854"/>
            </a:xfrm>
            <a:prstGeom prst="wedgeEllipseCallout">
              <a:avLst>
                <a:gd name="adj1" fmla="val 48714"/>
                <a:gd name="adj2" fmla="val 41537"/>
              </a:avLst>
            </a:prstGeom>
            <a:solidFill>
              <a:srgbClr val="0280FF"/>
            </a:solidFill>
            <a:ln w="12700" cap="flat">
              <a:noFill/>
              <a:miter lim="400000"/>
            </a:ln>
            <a:effectLst/>
          </p:spPr>
          <p:txBody>
            <a:bodyPr wrap="square" lIns="45719" tIns="45719" rIns="45719" bIns="45719" numCol="1" anchor="ctr">
              <a:noAutofit/>
            </a:bodyPr>
            <a:lstStyle/>
            <a:p>
              <a:pPr algn="ctr">
                <a:defRPr sz="1200">
                  <a:solidFill>
                    <a:srgbClr val="FEFEFE"/>
                  </a:solidFill>
                  <a:latin typeface="Arial"/>
                  <a:ea typeface="Arial"/>
                  <a:cs typeface="Arial"/>
                  <a:sym typeface="Arial"/>
                </a:defRPr>
              </a:pPr>
              <a:endParaRPr/>
            </a:p>
          </p:txBody>
        </p:sp>
        <p:sp>
          <p:nvSpPr>
            <p:cNvPr id="141" name="pleasantries, saying hello when someone…" descr="pleasantries, saying hello when someone arrives, politeness, "/>
            <p:cNvSpPr txBox="1"/>
            <p:nvPr/>
          </p:nvSpPr>
          <p:spPr>
            <a:xfrm>
              <a:off x="282067" y="177719"/>
              <a:ext cx="1361945" cy="7824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p>
              <a:pPr algn="ctr">
                <a:defRPr sz="1200">
                  <a:solidFill>
                    <a:srgbClr val="FEFEFE"/>
                  </a:solidFill>
                  <a:latin typeface="Arial"/>
                  <a:ea typeface="Arial"/>
                  <a:cs typeface="Arial"/>
                  <a:sym typeface="Arial"/>
                </a:defRPr>
              </a:pPr>
              <a:r>
                <a:rPr dirty="0"/>
                <a:t>pleasantries, saying hello when someone </a:t>
              </a:r>
            </a:p>
            <a:p>
              <a:pPr algn="ctr">
                <a:defRPr sz="1200">
                  <a:solidFill>
                    <a:srgbClr val="FEFEFE"/>
                  </a:solidFill>
                  <a:latin typeface="Arial"/>
                  <a:ea typeface="Arial"/>
                  <a:cs typeface="Arial"/>
                  <a:sym typeface="Arial"/>
                </a:defRPr>
              </a:pPr>
              <a:r>
                <a:rPr dirty="0"/>
                <a:t> arrives, politeness</a:t>
              </a:r>
            </a:p>
          </p:txBody>
        </p:sp>
      </p:grpSp>
      <p:grpSp>
        <p:nvGrpSpPr>
          <p:cNvPr id="145" name="officeArt object">
            <a:extLst>
              <a:ext uri="{C183D7F6-B498-43B3-948B-1728B52AA6E4}">
                <adec:decorative xmlns:adec="http://schemas.microsoft.com/office/drawing/2017/decorative" val="1"/>
              </a:ext>
            </a:extLst>
          </p:cNvPr>
          <p:cNvGrpSpPr/>
          <p:nvPr/>
        </p:nvGrpSpPr>
        <p:grpSpPr>
          <a:xfrm>
            <a:off x="1439652" y="2857868"/>
            <a:ext cx="1820229" cy="1066433"/>
            <a:chOff x="0" y="0"/>
            <a:chExt cx="1820228" cy="1066432"/>
          </a:xfrm>
        </p:grpSpPr>
        <p:sp>
          <p:nvSpPr>
            <p:cNvPr id="143" name="Quote Bubble" descr="support and sharing when things go wrong"/>
            <p:cNvSpPr/>
            <p:nvPr/>
          </p:nvSpPr>
          <p:spPr>
            <a:xfrm>
              <a:off x="0" y="0"/>
              <a:ext cx="1820229" cy="1066433"/>
            </a:xfrm>
            <a:prstGeom prst="wedgeEllipseCallout">
              <a:avLst>
                <a:gd name="adj1" fmla="val 36765"/>
                <a:gd name="adj2" fmla="val 57926"/>
              </a:avLst>
            </a:prstGeom>
            <a:solidFill>
              <a:srgbClr val="C100EB"/>
            </a:solidFill>
            <a:ln w="12700" cap="flat">
              <a:noFill/>
              <a:miter lim="400000"/>
            </a:ln>
            <a:effectLst/>
          </p:spPr>
          <p:txBody>
            <a:bodyPr wrap="square" lIns="45719" tIns="45719" rIns="45719" bIns="45719" numCol="1" anchor="ctr">
              <a:noAutofit/>
            </a:bodyPr>
            <a:lstStyle/>
            <a:p>
              <a:pPr algn="ctr">
                <a:defRPr sz="1200">
                  <a:solidFill>
                    <a:srgbClr val="FEFEFE"/>
                  </a:solidFill>
                  <a:latin typeface="Arial"/>
                  <a:ea typeface="Arial"/>
                  <a:cs typeface="Arial"/>
                  <a:sym typeface="Arial"/>
                </a:defRPr>
              </a:pPr>
              <a:endParaRPr/>
            </a:p>
          </p:txBody>
        </p:sp>
        <p:sp>
          <p:nvSpPr>
            <p:cNvPr id="144" name="support and sharing when things go wrong" descr="support and sharing when things go wrong&#10;"/>
            <p:cNvSpPr txBox="1"/>
            <p:nvPr/>
          </p:nvSpPr>
          <p:spPr>
            <a:xfrm>
              <a:off x="266565" y="230909"/>
              <a:ext cx="1287098" cy="604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ctr">
                <a:defRPr sz="1200">
                  <a:solidFill>
                    <a:srgbClr val="FEFEFE"/>
                  </a:solidFill>
                  <a:latin typeface="Arial"/>
                  <a:ea typeface="Arial"/>
                  <a:cs typeface="Arial"/>
                  <a:sym typeface="Arial"/>
                </a:defRPr>
              </a:lvl1pPr>
            </a:lstStyle>
            <a:p>
              <a:r>
                <a:rPr dirty="0"/>
                <a:t>support and sharing when things go wrong</a:t>
              </a:r>
            </a:p>
          </p:txBody>
        </p:sp>
      </p:grpSp>
      <p:grpSp>
        <p:nvGrpSpPr>
          <p:cNvPr id="148" name="officeArt object">
            <a:extLst>
              <a:ext uri="{C183D7F6-B498-43B3-948B-1728B52AA6E4}">
                <adec:decorative xmlns:adec="http://schemas.microsoft.com/office/drawing/2017/decorative" val="1"/>
              </a:ext>
            </a:extLst>
          </p:cNvPr>
          <p:cNvGrpSpPr/>
          <p:nvPr/>
        </p:nvGrpSpPr>
        <p:grpSpPr>
          <a:xfrm>
            <a:off x="5449477" y="3294486"/>
            <a:ext cx="1686624" cy="1082729"/>
            <a:chOff x="0" y="0"/>
            <a:chExt cx="1686623" cy="1082728"/>
          </a:xfrm>
        </p:grpSpPr>
        <p:sp>
          <p:nvSpPr>
            <p:cNvPr id="146" name="Quote Bubble"/>
            <p:cNvSpPr/>
            <p:nvPr/>
          </p:nvSpPr>
          <p:spPr>
            <a:xfrm>
              <a:off x="0" y="0"/>
              <a:ext cx="1686624" cy="1082729"/>
            </a:xfrm>
            <a:prstGeom prst="wedgeEllipseCallout">
              <a:avLst>
                <a:gd name="adj1" fmla="val 31963"/>
                <a:gd name="adj2" fmla="val 57389"/>
              </a:avLst>
            </a:prstGeom>
            <a:solidFill>
              <a:schemeClr val="accent1"/>
            </a:solidFill>
            <a:ln w="12700" cap="flat">
              <a:noFill/>
              <a:miter lim="400000"/>
            </a:ln>
            <a:effectLst/>
          </p:spPr>
          <p:txBody>
            <a:bodyPr wrap="square" lIns="45719" tIns="45719" rIns="45719" bIns="45719" numCol="1" anchor="ctr">
              <a:noAutofit/>
            </a:bodyPr>
            <a:lstStyle/>
            <a:p>
              <a:pPr algn="ctr">
                <a:defRPr sz="1200">
                  <a:solidFill>
                    <a:srgbClr val="FEFEFE"/>
                  </a:solidFill>
                  <a:latin typeface="Helvetica Neue"/>
                  <a:ea typeface="Helvetica Neue"/>
                  <a:cs typeface="Helvetica Neue"/>
                  <a:sym typeface="Helvetica Neue"/>
                </a:defRPr>
              </a:pPr>
              <a:endParaRPr/>
            </a:p>
          </p:txBody>
        </p:sp>
        <p:sp>
          <p:nvSpPr>
            <p:cNvPr id="147" name="positive organisational climate or ‘vibe’" descr="positive organisational climate or ‘vibe’&#10;"/>
            <p:cNvSpPr txBox="1"/>
            <p:nvPr/>
          </p:nvSpPr>
          <p:spPr>
            <a:xfrm>
              <a:off x="246999" y="239056"/>
              <a:ext cx="1192625" cy="6046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p>
              <a:pPr algn="ctr">
                <a:defRPr sz="1200">
                  <a:solidFill>
                    <a:srgbClr val="FEFEFE"/>
                  </a:solidFill>
                  <a:latin typeface="Arial"/>
                  <a:ea typeface="Arial"/>
                  <a:cs typeface="Arial"/>
                  <a:sym typeface="Arial"/>
                </a:defRPr>
              </a:pPr>
              <a:r>
                <a:rPr dirty="0"/>
                <a:t>positive </a:t>
              </a:r>
              <a:r>
                <a:rPr dirty="0" err="1"/>
                <a:t>organisational</a:t>
              </a:r>
              <a:r>
                <a:rPr dirty="0"/>
                <a:t> climate or ‘vibe</a:t>
              </a:r>
              <a:r>
                <a:rPr sz="900" dirty="0">
                  <a:latin typeface="Helvetica Neue"/>
                  <a:ea typeface="Helvetica Neue"/>
                  <a:cs typeface="Helvetica Neue"/>
                  <a:sym typeface="Helvetica Neue"/>
                </a:rPr>
                <a:t>’</a:t>
              </a:r>
            </a:p>
          </p:txBody>
        </p:sp>
      </p:grpSp>
      <p:grpSp>
        <p:nvGrpSpPr>
          <p:cNvPr id="151" name="officeArt object">
            <a:extLst>
              <a:ext uri="{C183D7F6-B498-43B3-948B-1728B52AA6E4}">
                <adec:decorative xmlns:adec="http://schemas.microsoft.com/office/drawing/2017/decorative" val="1"/>
              </a:ext>
            </a:extLst>
          </p:cNvPr>
          <p:cNvGrpSpPr/>
          <p:nvPr/>
        </p:nvGrpSpPr>
        <p:grpSpPr>
          <a:xfrm>
            <a:off x="3259880" y="3669677"/>
            <a:ext cx="1653616" cy="1085851"/>
            <a:chOff x="0" y="0"/>
            <a:chExt cx="1653614" cy="1085850"/>
          </a:xfrm>
        </p:grpSpPr>
        <p:sp>
          <p:nvSpPr>
            <p:cNvPr id="149" name="Quote Bubble"/>
            <p:cNvSpPr/>
            <p:nvPr/>
          </p:nvSpPr>
          <p:spPr>
            <a:xfrm>
              <a:off x="0" y="0"/>
              <a:ext cx="1653615" cy="1085850"/>
            </a:xfrm>
            <a:prstGeom prst="wedgeEllipseCallout">
              <a:avLst>
                <a:gd name="adj1" fmla="val -52723"/>
                <a:gd name="adj2" fmla="val 37061"/>
              </a:avLst>
            </a:prstGeom>
            <a:solidFill>
              <a:srgbClr val="0280FF"/>
            </a:solidFill>
            <a:ln w="12700" cap="flat">
              <a:noFill/>
              <a:miter lim="400000"/>
            </a:ln>
            <a:effectLst/>
          </p:spPr>
          <p:txBody>
            <a:bodyPr wrap="square" lIns="45719" tIns="45719" rIns="45719" bIns="45719" numCol="1" anchor="ctr">
              <a:noAutofit/>
            </a:bodyPr>
            <a:lstStyle/>
            <a:p>
              <a:pPr algn="ctr"/>
              <a:endParaRPr/>
            </a:p>
          </p:txBody>
        </p:sp>
        <p:sp>
          <p:nvSpPr>
            <p:cNvPr id="150" name="recognising what matters to one another" descr="recognising what matters to one another&#10;"/>
            <p:cNvSpPr txBox="1"/>
            <p:nvPr/>
          </p:nvSpPr>
          <p:spPr>
            <a:xfrm>
              <a:off x="242166" y="240617"/>
              <a:ext cx="1169283" cy="6046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ctr">
                <a:defRPr sz="1200">
                  <a:solidFill>
                    <a:srgbClr val="FEFEFE"/>
                  </a:solidFill>
                  <a:latin typeface="Arial"/>
                  <a:ea typeface="Arial"/>
                  <a:cs typeface="Arial"/>
                  <a:sym typeface="Arial"/>
                </a:defRPr>
              </a:lvl1pPr>
            </a:lstStyle>
            <a:p>
              <a:r>
                <a:rPr dirty="0" err="1"/>
                <a:t>recognising</a:t>
              </a:r>
              <a:r>
                <a:rPr dirty="0"/>
                <a:t> what matters to one another</a:t>
              </a:r>
            </a:p>
          </p:txBody>
        </p:sp>
      </p:grpSp>
      <p:grpSp>
        <p:nvGrpSpPr>
          <p:cNvPr id="154" name="officeArt object">
            <a:extLst>
              <a:ext uri="{C183D7F6-B498-43B3-948B-1728B52AA6E4}">
                <adec:decorative xmlns:adec="http://schemas.microsoft.com/office/drawing/2017/decorative" val="1"/>
              </a:ext>
            </a:extLst>
          </p:cNvPr>
          <p:cNvGrpSpPr/>
          <p:nvPr/>
        </p:nvGrpSpPr>
        <p:grpSpPr>
          <a:xfrm>
            <a:off x="3486699" y="2110808"/>
            <a:ext cx="1962780" cy="1331052"/>
            <a:chOff x="0" y="0"/>
            <a:chExt cx="1962779" cy="1331051"/>
          </a:xfrm>
        </p:grpSpPr>
        <p:sp>
          <p:nvSpPr>
            <p:cNvPr id="152" name="Quote Bubble"/>
            <p:cNvSpPr/>
            <p:nvPr/>
          </p:nvSpPr>
          <p:spPr>
            <a:xfrm>
              <a:off x="0" y="0"/>
              <a:ext cx="1962780" cy="1331052"/>
            </a:xfrm>
            <a:prstGeom prst="wedgeEllipseCallout">
              <a:avLst>
                <a:gd name="adj1" fmla="val -42105"/>
                <a:gd name="adj2" fmla="val 66456"/>
              </a:avLst>
            </a:pr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153" name="remember words can be weapons. A team that avoids belittling language" descr="remember words can be weapons. A team that avoids belittling language &#10;"/>
            <p:cNvSpPr txBox="1"/>
            <p:nvPr/>
          </p:nvSpPr>
          <p:spPr>
            <a:xfrm>
              <a:off x="287441" y="274318"/>
              <a:ext cx="1387897" cy="7824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defRPr sz="1200">
                  <a:solidFill>
                    <a:srgbClr val="FFFFFF"/>
                  </a:solidFill>
                  <a:latin typeface="Arial"/>
                  <a:ea typeface="Arial"/>
                  <a:cs typeface="Arial"/>
                  <a:sym typeface="Arial"/>
                </a:defRPr>
              </a:lvl1pPr>
            </a:lstStyle>
            <a:p>
              <a:r>
                <a:rPr dirty="0"/>
                <a:t>remember words can be weapons. A team that avoids belittling language </a:t>
              </a:r>
            </a:p>
          </p:txBody>
        </p:sp>
      </p:grpSp>
      <p:grpSp>
        <p:nvGrpSpPr>
          <p:cNvPr id="157" name="officeArt object">
            <a:extLst>
              <a:ext uri="{C183D7F6-B498-43B3-948B-1728B52AA6E4}">
                <adec:decorative xmlns:adec="http://schemas.microsoft.com/office/drawing/2017/decorative" val="1"/>
              </a:ext>
            </a:extLst>
          </p:cNvPr>
          <p:cNvGrpSpPr/>
          <p:nvPr/>
        </p:nvGrpSpPr>
        <p:grpSpPr>
          <a:xfrm>
            <a:off x="5567152" y="1577393"/>
            <a:ext cx="1820229" cy="1066434"/>
            <a:chOff x="0" y="0"/>
            <a:chExt cx="1820228" cy="1066432"/>
          </a:xfrm>
        </p:grpSpPr>
        <p:sp>
          <p:nvSpPr>
            <p:cNvPr id="155" name="Quote Bubble"/>
            <p:cNvSpPr/>
            <p:nvPr/>
          </p:nvSpPr>
          <p:spPr>
            <a:xfrm>
              <a:off x="0" y="0"/>
              <a:ext cx="1820229" cy="1066433"/>
            </a:xfrm>
            <a:prstGeom prst="wedgeEllipseCallout">
              <a:avLst>
                <a:gd name="adj1" fmla="val 36765"/>
                <a:gd name="adj2" fmla="val 57926"/>
              </a:avLst>
            </a:prstGeom>
            <a:solidFill>
              <a:srgbClr val="C100EB"/>
            </a:solidFill>
            <a:ln w="12700" cap="flat">
              <a:noFill/>
              <a:miter lim="400000"/>
            </a:ln>
            <a:effectLst/>
          </p:spPr>
          <p:txBody>
            <a:bodyPr wrap="square" lIns="45719" tIns="45719" rIns="45719" bIns="45719" numCol="1" anchor="ctr">
              <a:noAutofit/>
            </a:bodyPr>
            <a:lstStyle/>
            <a:p>
              <a:pPr algn="ctr">
                <a:defRPr sz="1200">
                  <a:solidFill>
                    <a:srgbClr val="FEFEFE"/>
                  </a:solidFill>
                  <a:latin typeface="Arial"/>
                  <a:ea typeface="Arial"/>
                  <a:cs typeface="Arial"/>
                  <a:sym typeface="Arial"/>
                </a:defRPr>
              </a:pPr>
              <a:endParaRPr/>
            </a:p>
          </p:txBody>
        </p:sp>
        <p:sp>
          <p:nvSpPr>
            <p:cNvPr id="156" name="trusting me to do the right thing" descr="trusting me to do the right thing&#10;"/>
            <p:cNvSpPr txBox="1"/>
            <p:nvPr/>
          </p:nvSpPr>
          <p:spPr>
            <a:xfrm>
              <a:off x="266565" y="319809"/>
              <a:ext cx="1287098" cy="426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ctr">
                <a:defRPr sz="1200">
                  <a:solidFill>
                    <a:srgbClr val="FEFEFE"/>
                  </a:solidFill>
                  <a:latin typeface="Arial"/>
                  <a:ea typeface="Arial"/>
                  <a:cs typeface="Arial"/>
                  <a:sym typeface="Arial"/>
                </a:defRPr>
              </a:lvl1pPr>
            </a:lstStyle>
            <a:p>
              <a:r>
                <a:rPr dirty="0"/>
                <a:t>trusting me to do the right thing</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1301757" y="350967"/>
            <a:ext cx="5279940" cy="1064737"/>
          </a:xfrm>
          <a:prstGeom prst="rect">
            <a:avLst/>
          </a:prstGeom>
        </p:spPr>
        <p:txBody>
          <a:bodyPr/>
          <a:lstStyle>
            <a:lvl1pPr>
              <a:defRPr sz="2400" b="1">
                <a:latin typeface="Arial"/>
                <a:ea typeface="Arial"/>
                <a:cs typeface="Arial"/>
                <a:sym typeface="Arial"/>
              </a:defRPr>
            </a:lvl1pPr>
          </a:lstStyle>
          <a:p>
            <a:r>
              <a:t>Wide range of measures to support health and wellbeing…</a:t>
            </a:r>
          </a:p>
        </p:txBody>
      </p:sp>
      <p:pic>
        <p:nvPicPr>
          <p:cNvPr id="162" name="Object 3" descr="Examples of well-being activities such as running shoes, dumbbell. "/>
          <p:cNvPicPr>
            <a:picLocks noChangeAspect="1"/>
          </p:cNvPicPr>
          <p:nvPr/>
        </p:nvPicPr>
        <p:blipFill>
          <a:blip r:embed="rId3">
            <a:extLst/>
          </a:blip>
          <a:stretch>
            <a:fillRect/>
          </a:stretch>
        </p:blipFill>
        <p:spPr>
          <a:xfrm>
            <a:off x="1485900" y="1574253"/>
            <a:ext cx="4933214" cy="2673951"/>
          </a:xfrm>
          <a:prstGeom prst="rect">
            <a:avLst/>
          </a:prstGeom>
          <a:ln w="12700">
            <a:miter lim="400000"/>
          </a:ln>
        </p:spPr>
      </p:pic>
      <p:sp>
        <p:nvSpPr>
          <p:cNvPr id="163" name="Rectangle 4"/>
          <p:cNvSpPr txBox="1"/>
          <p:nvPr/>
        </p:nvSpPr>
        <p:spPr>
          <a:xfrm>
            <a:off x="4061412" y="1729485"/>
            <a:ext cx="3939588" cy="1835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14313" indent="-214313">
              <a:buSzPct val="100000"/>
              <a:buFont typeface="Arial"/>
              <a:buChar char="•"/>
              <a:defRPr sz="2000">
                <a:latin typeface="Arial"/>
                <a:ea typeface="Arial"/>
                <a:cs typeface="Arial"/>
                <a:sym typeface="Arial"/>
              </a:defRPr>
            </a:pPr>
            <a:r>
              <a:t>Special attention is needed to the importance and significance of compassionate workplaces.</a:t>
            </a:r>
          </a:p>
          <a:p>
            <a:pPr marL="214313" indent="-214313">
              <a:buSzPct val="100000"/>
              <a:buFont typeface="Arial"/>
              <a:buChar char="•"/>
              <a:defRPr sz="2000">
                <a:latin typeface="Arial"/>
                <a:ea typeface="Arial"/>
                <a:cs typeface="Arial"/>
                <a:sym typeface="Arial"/>
              </a:defRPr>
            </a:pPr>
            <a:r>
              <a:t>Consistently thoughtful, caring and empathetic towards one another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p:nvPr/>
        </p:nvSpPr>
        <p:spPr>
          <a:xfrm>
            <a:off x="1206500" y="783828"/>
            <a:ext cx="6172200" cy="857251"/>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ormAutofit/>
          </a:bodyPr>
          <a:lstStyle>
            <a:lvl1pPr algn="ctr">
              <a:defRPr sz="2400" b="1">
                <a:latin typeface="Arial"/>
                <a:ea typeface="Arial"/>
                <a:cs typeface="Arial"/>
                <a:sym typeface="Arial"/>
              </a:defRPr>
            </a:lvl1pPr>
          </a:lstStyle>
          <a:p>
            <a:r>
              <a:t>National calls to action</a:t>
            </a:r>
          </a:p>
        </p:txBody>
      </p:sp>
      <p:sp>
        <p:nvSpPr>
          <p:cNvPr id="168" name="Content Placeholder 2"/>
          <p:cNvSpPr txBox="1">
            <a:spLocks noGrp="1"/>
          </p:cNvSpPr>
          <p:nvPr>
            <p:ph type="title"/>
          </p:nvPr>
        </p:nvSpPr>
        <p:spPr>
          <a:xfrm>
            <a:off x="1562618" y="1471282"/>
            <a:ext cx="5570835" cy="2716892"/>
          </a:xfrm>
          <a:prstGeom prst="rect">
            <a:avLst/>
          </a:prstGeom>
        </p:spPr>
        <p:txBody>
          <a:bodyPr/>
          <a:lstStyle/>
          <a:p>
            <a:pPr defTabSz="325754">
              <a:defRPr sz="1520" b="1">
                <a:latin typeface="Arial"/>
                <a:ea typeface="Arial"/>
                <a:cs typeface="Arial"/>
                <a:sym typeface="Arial"/>
              </a:defRPr>
            </a:pPr>
            <a:r>
              <a:t> “We will actively respond to what matters most to our staff and colleagues.”</a:t>
            </a:r>
          </a:p>
          <a:p>
            <a:pPr defTabSz="325754">
              <a:defRPr sz="1520" b="1">
                <a:latin typeface="Arial"/>
                <a:ea typeface="Arial"/>
                <a:cs typeface="Arial"/>
                <a:sym typeface="Arial"/>
              </a:defRPr>
            </a:pPr>
            <a:endParaRPr/>
          </a:p>
          <a:p>
            <a:pPr defTabSz="325754">
              <a:defRPr sz="1520" b="1">
                <a:latin typeface="Arial"/>
                <a:ea typeface="Arial"/>
                <a:cs typeface="Arial"/>
                <a:sym typeface="Arial"/>
              </a:defRPr>
            </a:pPr>
            <a:r>
              <a:t>“We must show the same care and consideration to ourselves and our colleagues, as we do to those we serve. …. providing an appropriate culture, terms and conditions will mean we gain the most from our staff.”</a:t>
            </a:r>
            <a:br/>
            <a:endParaRPr/>
          </a:p>
          <a:p>
            <a:pPr algn="l" defTabSz="325754">
              <a:defRPr sz="1520">
                <a:latin typeface="Arial"/>
                <a:ea typeface="Arial"/>
                <a:cs typeface="Arial"/>
                <a:sym typeface="Arial"/>
              </a:defRPr>
            </a:pPr>
            <a:r>
              <a:t>Leading Change, Adding Value, NHS England (2016)</a:t>
            </a:r>
          </a:p>
          <a:p>
            <a:pPr defTabSz="325754">
              <a:defRPr sz="1520">
                <a:latin typeface="Arial"/>
                <a:ea typeface="Arial"/>
                <a:cs typeface="Arial"/>
                <a:sym typeface="Arial"/>
              </a:defRPr>
            </a:pPr>
            <a:r>
              <a:rPr u="sng">
                <a:solidFill>
                  <a:srgbClr val="0000FF"/>
                </a:solidFill>
                <a:uFill>
                  <a:solidFill>
                    <a:srgbClr val="0000FF"/>
                  </a:solidFill>
                </a:uFill>
                <a:hlinkClick r:id="rId3"/>
              </a:rPr>
              <a:t>https://www.england.nhs.uk/wp-content/uploads/2016/05/nursing-framework.pdf</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ontent Placeholder 2"/>
          <p:cNvSpPr txBox="1">
            <a:spLocks noGrp="1"/>
          </p:cNvSpPr>
          <p:nvPr>
            <p:ph type="title"/>
          </p:nvPr>
        </p:nvSpPr>
        <p:spPr>
          <a:xfrm>
            <a:off x="1295400" y="1560755"/>
            <a:ext cx="6362700" cy="2716891"/>
          </a:xfrm>
          <a:prstGeom prst="rect">
            <a:avLst/>
          </a:prstGeom>
        </p:spPr>
        <p:txBody>
          <a:bodyPr/>
          <a:lstStyle/>
          <a:p>
            <a:pPr>
              <a:defRPr sz="2000">
                <a:latin typeface="Arial"/>
                <a:ea typeface="Arial"/>
                <a:cs typeface="Arial"/>
                <a:sym typeface="Arial"/>
              </a:defRPr>
            </a:pPr>
            <a:r>
              <a:t>The Point of Care Foundation publication Behind Closed Doors (2017) stresses that:</a:t>
            </a:r>
            <a:br/>
            <a:br/>
            <a:r>
              <a:t> “delivering high quality care is only possible if staff get the practical and emotional support they need... staff experience should be given equal priority to patient experience at all levels of the healthcare system.”</a:t>
            </a:r>
            <a:br/>
            <a:endParaRPr/>
          </a:p>
        </p:txBody>
      </p:sp>
      <p:sp>
        <p:nvSpPr>
          <p:cNvPr id="173" name="Rectangle 1"/>
          <p:cNvSpPr txBox="1"/>
          <p:nvPr/>
        </p:nvSpPr>
        <p:spPr>
          <a:xfrm>
            <a:off x="1295400" y="900296"/>
            <a:ext cx="6362700" cy="4370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latin typeface="Arial"/>
                <a:ea typeface="Arial"/>
                <a:cs typeface="Arial"/>
                <a:sym typeface="Arial"/>
              </a:defRPr>
            </a:lvl1pPr>
          </a:lstStyle>
          <a:p>
            <a:r>
              <a:t>Behind Closed Doors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p:nvPr/>
        </p:nvSpPr>
        <p:spPr>
          <a:xfrm>
            <a:off x="997471" y="864566"/>
            <a:ext cx="6172201" cy="857251"/>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ormAutofit/>
          </a:bodyPr>
          <a:lstStyle/>
          <a:p>
            <a:pPr algn="ctr">
              <a:defRPr sz="2400" b="1">
                <a:latin typeface="Arial"/>
                <a:ea typeface="Arial"/>
                <a:cs typeface="Arial"/>
                <a:sym typeface="Arial"/>
              </a:defRPr>
            </a:pPr>
            <a:r>
              <a:t>Royal College of Physicians </a:t>
            </a:r>
          </a:p>
        </p:txBody>
      </p:sp>
      <p:sp>
        <p:nvSpPr>
          <p:cNvPr id="176" name="Content Placeholder 2"/>
          <p:cNvSpPr txBox="1">
            <a:spLocks noGrp="1"/>
          </p:cNvSpPr>
          <p:nvPr>
            <p:ph type="title"/>
          </p:nvPr>
        </p:nvSpPr>
        <p:spPr>
          <a:xfrm>
            <a:off x="1499118" y="1560203"/>
            <a:ext cx="5478226" cy="2716892"/>
          </a:xfrm>
          <a:prstGeom prst="rect">
            <a:avLst/>
          </a:prstGeom>
        </p:spPr>
        <p:txBody>
          <a:bodyPr/>
          <a:lstStyle/>
          <a:p>
            <a:pPr>
              <a:defRPr sz="2000">
                <a:latin typeface="Arial"/>
                <a:ea typeface="Arial"/>
                <a:cs typeface="Arial"/>
                <a:sym typeface="Arial"/>
              </a:defRPr>
            </a:pPr>
            <a:r>
              <a:t>“Sustained compassion needs time and space to flourish and to safeguard against burn out. Doctors show significant compassion to our patients, but we also need to be shown compassion ourselves. Healthcare organisations must show compassion to their teams and staff – the NHS must develop a culture of compassion.”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a:spLocks noGrp="1"/>
          </p:cNvSpPr>
          <p:nvPr>
            <p:ph type="title"/>
          </p:nvPr>
        </p:nvSpPr>
        <p:spPr>
          <a:xfrm>
            <a:off x="1485900" y="231891"/>
            <a:ext cx="5095796" cy="826581"/>
          </a:xfrm>
          <a:prstGeom prst="rect">
            <a:avLst/>
          </a:prstGeom>
        </p:spPr>
        <p:txBody>
          <a:bodyPr/>
          <a:lstStyle>
            <a:lvl1pPr>
              <a:defRPr sz="3200" b="1">
                <a:latin typeface="Arial"/>
                <a:ea typeface="Arial"/>
                <a:cs typeface="Arial"/>
                <a:sym typeface="Arial"/>
              </a:defRPr>
            </a:lvl1pPr>
          </a:lstStyle>
          <a:p>
            <a:r>
              <a:t>Everyone’s responsibility</a:t>
            </a:r>
          </a:p>
        </p:txBody>
      </p:sp>
      <p:sp>
        <p:nvSpPr>
          <p:cNvPr id="181" name="Rectangle 4"/>
          <p:cNvSpPr txBox="1"/>
          <p:nvPr/>
        </p:nvSpPr>
        <p:spPr>
          <a:xfrm>
            <a:off x="1485900" y="963227"/>
            <a:ext cx="6285234" cy="36374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i="1">
                <a:latin typeface="Arial"/>
                <a:ea typeface="Arial"/>
                <a:cs typeface="Arial"/>
                <a:sym typeface="Arial"/>
              </a:defRPr>
            </a:pPr>
            <a:r>
              <a:t>Everyone can take action now, today, to create a more compassionate workplace for themselves and for others.</a:t>
            </a:r>
          </a:p>
          <a:p>
            <a:pPr>
              <a:defRPr sz="2400" i="1">
                <a:latin typeface="Arial"/>
                <a:ea typeface="Arial"/>
                <a:cs typeface="Arial"/>
                <a:sym typeface="Arial"/>
              </a:defRPr>
            </a:pPr>
            <a:endParaRPr/>
          </a:p>
          <a:p>
            <a:pPr>
              <a:defRPr sz="2400" b="1" i="1">
                <a:latin typeface="Arial"/>
                <a:ea typeface="Arial"/>
                <a:cs typeface="Arial"/>
                <a:sym typeface="Arial"/>
              </a:defRPr>
            </a:pPr>
            <a:r>
              <a:t>“Having all the right business philosophies and management practices is meaningless unless you treat the person right in front of you, right now, the right way.”</a:t>
            </a:r>
          </a:p>
          <a:p>
            <a:pPr>
              <a:defRPr sz="2400" b="1" i="1">
                <a:latin typeface="Arial"/>
                <a:ea typeface="Arial"/>
                <a:cs typeface="Arial"/>
                <a:sym typeface="Arial"/>
              </a:defRPr>
            </a:pPr>
            <a:r>
              <a:t>Sutton (2007)</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2248</Words>
  <Application>Microsoft Office PowerPoint</Application>
  <PresentationFormat>On-screen Show (16:9)</PresentationFormat>
  <Paragraphs>143</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 Neue</vt:lpstr>
      <vt:lpstr>Office Theme</vt:lpstr>
      <vt:lpstr> Culture and values for workplace compassion </vt:lpstr>
      <vt:lpstr>“If we want staff to treat patients with compassion and respect and care and dignity, then we must treat staff with compassion and care and respect and dignity” Michael West  www.kingsfund.org.uk/audio-video/michael-west-leading-culturescompassionate-care </vt:lpstr>
      <vt:lpstr>PowerPoint Presentation</vt:lpstr>
      <vt:lpstr>PowerPoint Presentation</vt:lpstr>
      <vt:lpstr>Wide range of measures to support health and wellbeing…</vt:lpstr>
      <vt:lpstr> “We will actively respond to what matters most to our staff and colleagues.”  “We must show the same care and consideration to ourselves and our colleagues, as we do to those we serve. …. providing an appropriate culture, terms and conditions will mean we gain the most from our staff.”  Leading Change, Adding Value, NHS England (2016) https://www.england.nhs.uk/wp-content/uploads/2016/05/nursing-framework.pdf</vt:lpstr>
      <vt:lpstr>The Point of Care Foundation publication Behind Closed Doors (2017) stresses that:   “delivering high quality care is only possible if staff get the practical and emotional support they need... staff experience should be given equal priority to patient experience at all levels of the healthcare system.” </vt:lpstr>
      <vt:lpstr>“Sustained compassion needs time and space to flourish and to safeguard against burn out. Doctors show significant compassion to our patients, but we also need to be shown compassion ourselves. Healthcare organisations must show compassion to their teams and staff – the NHS must develop a culture of compassion.”</vt:lpstr>
      <vt:lpstr>Everyone’s responsibility</vt:lpstr>
      <vt:lpstr>Where to start with creating a culture of workplace compassion</vt:lpstr>
      <vt:lpstr>Measurable benefits and outcomes of workplace compassion </vt:lpstr>
      <vt:lpstr>Inspiring examples and  case studies  </vt:lpstr>
      <vt:lpstr>So what does this mean for us?</vt:lpstr>
      <vt:lpstr>Take six words and conjure a story:</vt:lpstr>
      <vt:lpstr>For sale, baby shoes, never worn</vt:lpstr>
      <vt:lpstr>Here’s some we made earlier - worst workplace</vt:lpstr>
      <vt:lpstr>Here’s some we made earlier - best workplace</vt:lpstr>
      <vt:lpstr>Workplace compassion audit and action </vt:lpstr>
      <vt:lpstr>Our call 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Culture and values for workplace compassion </dc:title>
  <cp:lastModifiedBy>Michail Sanidas</cp:lastModifiedBy>
  <cp:revision>1</cp:revision>
  <dcterms:modified xsi:type="dcterms:W3CDTF">2020-03-04T14:52:18Z</dcterms:modified>
</cp:coreProperties>
</file>