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22"/>
  </p:notesMasterIdLst>
  <p:sldIdLst>
    <p:sldId id="256" r:id="rId2"/>
    <p:sldId id="257" r:id="rId3"/>
    <p:sldId id="258" r:id="rId4"/>
    <p:sldId id="259" r:id="rId5"/>
    <p:sldId id="260" r:id="rId6"/>
    <p:sldId id="261" r:id="rId7"/>
    <p:sldId id="263" r:id="rId8"/>
    <p:sldId id="262" r:id="rId9"/>
    <p:sldId id="264" r:id="rId10"/>
    <p:sldId id="265" r:id="rId11"/>
    <p:sldId id="266" r:id="rId12"/>
    <p:sldId id="267" r:id="rId13"/>
    <p:sldId id="268" r:id="rId14"/>
    <p:sldId id="269" r:id="rId15"/>
    <p:sldId id="270" r:id="rId16"/>
    <p:sldId id="271" r:id="rId17"/>
    <p:sldId id="272" r:id="rId18"/>
    <p:sldId id="273" r:id="rId19"/>
    <p:sldId id="274" r:id="rId20"/>
    <p:sldId id="275" r:id="rId21"/>
  </p:sldIdLst>
  <p:sldSz cx="9144000" cy="5143500" type="screen16x9"/>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1pPr>
    <a:lvl2pPr marL="0" marR="0" indent="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2pPr>
    <a:lvl3pPr marL="0" marR="0" indent="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3pPr>
    <a:lvl4pPr marL="0" marR="0" indent="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4pPr>
    <a:lvl5pPr marL="0" marR="0" indent="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5pPr>
    <a:lvl6pPr marL="0" marR="0" indent="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6pPr>
    <a:lvl7pPr marL="0" marR="0" indent="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7pPr>
    <a:lvl8pPr marL="0" marR="0" indent="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8pPr>
    <a:lvl9pPr marL="0" marR="0" indent="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CD9"/>
          </a:solidFill>
        </a:fill>
      </a:tcStyle>
    </a:wholeTbl>
    <a:band2H>
      <a:tcTxStyle/>
      <a:tcStyle>
        <a:tcBdr/>
        <a:fill>
          <a:solidFill>
            <a:srgbClr val="E6E7ED"/>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E1ED"/>
          </a:solidFill>
        </a:fill>
      </a:tcStyle>
    </a:wholeTbl>
    <a:band2H>
      <a:tcTxStyle/>
      <a:tcStyle>
        <a:tcBdr/>
        <a:fill>
          <a:solidFill>
            <a:srgbClr val="E6F1F6"/>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EEE7283C-3CF3-47DC-8721-378D4A62B22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5D8DB"/>
          </a:solidFill>
        </a:fill>
      </a:tcStyle>
    </a:wholeTbl>
    <a:band2H>
      <a:tcTxStyle/>
      <a:tcStyle>
        <a:tcBdr/>
        <a:fill>
          <a:solidFill>
            <a:srgbClr val="EBEDEE"/>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CF821DB8-F4EB-4A41-A1BA-3FCAFE7338EE}" styleName="">
    <a:tblBg/>
    <a:wholeTbl>
      <a:tcTxStyle b="off" i="off">
        <a:fontRef idx="min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in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in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33BA23B1-9221-436E-865A-0063620EA4FD}"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a:tcStyle>
        <a:tcBdr/>
        <a:fill>
          <a:solidFill>
            <a:srgbClr val="E6E6E6"/>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2708684C-4D16-4618-839F-0558EEFCDFE6}" styleName="">
    <a:tblBg/>
    <a:wholeTbl>
      <a:tcTxStyle b="off"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wholeTbl>
    <a:band2H>
      <a:tcTxStyle/>
      <a:tcStyle>
        <a:tcBdr/>
        <a:fill>
          <a:solidFill>
            <a:srgbClr val="FFFFFF"/>
          </a:solidFill>
        </a:fill>
      </a:tcStyle>
    </a:band2H>
    <a:firstCol>
      <a:tcTxStyle b="on"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firstCol>
    <a:lastRow>
      <a:tcTxStyle b="on"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508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lastRow>
    <a:firstRow>
      <a:tcTxStyle b="on"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254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40" d="100"/>
          <a:sy n="140" d="100"/>
        </p:scale>
        <p:origin x="120" y="1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2" name="Shape 72"/>
          <p:cNvSpPr>
            <a:spLocks noGrp="1" noRot="1" noChangeAspect="1"/>
          </p:cNvSpPr>
          <p:nvPr>
            <p:ph type="sldImg"/>
          </p:nvPr>
        </p:nvSpPr>
        <p:spPr>
          <a:xfrm>
            <a:off x="1143000" y="685800"/>
            <a:ext cx="4572000" cy="3429000"/>
          </a:xfrm>
          <a:prstGeom prst="rect">
            <a:avLst/>
          </a:prstGeom>
        </p:spPr>
        <p:txBody>
          <a:bodyPr/>
          <a:lstStyle/>
          <a:p>
            <a:endParaRPr/>
          </a:p>
        </p:txBody>
      </p:sp>
      <p:sp>
        <p:nvSpPr>
          <p:cNvPr id="73" name="Shape 73"/>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defTabSz="457200" latinLnBrk="0">
      <a:defRPr sz="1200">
        <a:latin typeface="+mn-lt"/>
        <a:ea typeface="+mn-ea"/>
        <a:cs typeface="+mn-cs"/>
        <a:sym typeface="Calibri"/>
      </a:defRPr>
    </a:lvl1pPr>
    <a:lvl2pPr indent="228600" defTabSz="457200" latinLnBrk="0">
      <a:defRPr sz="1200">
        <a:latin typeface="+mn-lt"/>
        <a:ea typeface="+mn-ea"/>
        <a:cs typeface="+mn-cs"/>
        <a:sym typeface="Calibri"/>
      </a:defRPr>
    </a:lvl2pPr>
    <a:lvl3pPr indent="457200" defTabSz="457200" latinLnBrk="0">
      <a:defRPr sz="1200">
        <a:latin typeface="+mn-lt"/>
        <a:ea typeface="+mn-ea"/>
        <a:cs typeface="+mn-cs"/>
        <a:sym typeface="Calibri"/>
      </a:defRPr>
    </a:lvl3pPr>
    <a:lvl4pPr indent="685800" defTabSz="457200" latinLnBrk="0">
      <a:defRPr sz="1200">
        <a:latin typeface="+mn-lt"/>
        <a:ea typeface="+mn-ea"/>
        <a:cs typeface="+mn-cs"/>
        <a:sym typeface="Calibri"/>
      </a:defRPr>
    </a:lvl4pPr>
    <a:lvl5pPr indent="914400" defTabSz="457200" latinLnBrk="0">
      <a:defRPr sz="1200">
        <a:latin typeface="+mn-lt"/>
        <a:ea typeface="+mn-ea"/>
        <a:cs typeface="+mn-cs"/>
        <a:sym typeface="Calibri"/>
      </a:defRPr>
    </a:lvl5pPr>
    <a:lvl6pPr indent="1143000" defTabSz="457200" latinLnBrk="0">
      <a:defRPr sz="1200">
        <a:latin typeface="+mn-lt"/>
        <a:ea typeface="+mn-ea"/>
        <a:cs typeface="+mn-cs"/>
        <a:sym typeface="Calibri"/>
      </a:defRPr>
    </a:lvl6pPr>
    <a:lvl7pPr indent="1371600" defTabSz="457200" latinLnBrk="0">
      <a:defRPr sz="1200">
        <a:latin typeface="+mn-lt"/>
        <a:ea typeface="+mn-ea"/>
        <a:cs typeface="+mn-cs"/>
        <a:sym typeface="Calibri"/>
      </a:defRPr>
    </a:lvl7pPr>
    <a:lvl8pPr indent="1600200" defTabSz="457200" latinLnBrk="0">
      <a:defRPr sz="1200">
        <a:latin typeface="+mn-lt"/>
        <a:ea typeface="+mn-ea"/>
        <a:cs typeface="+mn-cs"/>
        <a:sym typeface="Calibri"/>
      </a:defRPr>
    </a:lvl8pPr>
    <a:lvl9pPr indent="1828800" defTabSz="457200" latinLnBrk="0">
      <a:defRPr sz="1200">
        <a:latin typeface="+mn-lt"/>
        <a:ea typeface="+mn-ea"/>
        <a:cs typeface="+mn-cs"/>
        <a:sym typeface="Calibri"/>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3" Type="http://schemas.openxmlformats.org/officeDocument/2006/relationships/hyperlink" Target="https://www.england.nhs.uk/publication/why-caring-for-the-people-who-care-matters/" TargetMode="External"/><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3" Type="http://schemas.openxmlformats.org/officeDocument/2006/relationships/hyperlink" Target="https://www.england.nhs.uk/publication/why-caring-for-the-people-who-care-matters/" TargetMode="External"/><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 name="Shape 79"/>
          <p:cNvSpPr>
            <a:spLocks noGrp="1" noRot="1" noChangeAspect="1"/>
          </p:cNvSpPr>
          <p:nvPr>
            <p:ph type="sldImg"/>
          </p:nvPr>
        </p:nvSpPr>
        <p:spPr>
          <a:xfrm>
            <a:off x="381000" y="685800"/>
            <a:ext cx="6096000" cy="3429000"/>
          </a:xfrm>
          <a:prstGeom prst="rect">
            <a:avLst/>
          </a:prstGeom>
        </p:spPr>
        <p:txBody>
          <a:bodyPr/>
          <a:lstStyle/>
          <a:p>
            <a:endParaRPr/>
          </a:p>
        </p:txBody>
      </p:sp>
      <p:sp>
        <p:nvSpPr>
          <p:cNvPr id="80" name="Shape 80"/>
          <p:cNvSpPr>
            <a:spLocks noGrp="1"/>
          </p:cNvSpPr>
          <p:nvPr>
            <p:ph type="body" sz="quarter" idx="1"/>
          </p:nvPr>
        </p:nvSpPr>
        <p:spPr>
          <a:prstGeom prst="rect">
            <a:avLst/>
          </a:prstGeom>
        </p:spPr>
        <p:txBody>
          <a:bodyPr/>
          <a:lstStyle/>
          <a:p>
            <a:r>
              <a:t>This slide and the next cover the icebreaker we propose for this workshop. Of course you may prefer to switch the icebreaker proposed here for one that you prefer to use. If you are working with a group who all know each other you may not need an icebreaker at all and so can delete these two slides.</a:t>
            </a:r>
          </a:p>
          <a:p>
            <a:endParaRPr/>
          </a:p>
          <a:p>
            <a:r>
              <a:t>This icebreaker is consistent with the theme of positive experience for both staff and patients together. There is good quality research evidence that practising gratitude has a number of personal and interpersonal benefits, so this icebreaker enables you to both get your participants talking to each other and spread some good practice that supports compassion for all. What’s not to like? :-)</a:t>
            </a: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 name="Shape 141"/>
          <p:cNvSpPr>
            <a:spLocks noGrp="1" noRot="1" noChangeAspect="1"/>
          </p:cNvSpPr>
          <p:nvPr>
            <p:ph type="sldImg"/>
          </p:nvPr>
        </p:nvSpPr>
        <p:spPr>
          <a:xfrm>
            <a:off x="381000" y="685800"/>
            <a:ext cx="6096000" cy="3429000"/>
          </a:xfrm>
          <a:prstGeom prst="rect">
            <a:avLst/>
          </a:prstGeom>
        </p:spPr>
        <p:txBody>
          <a:bodyPr/>
          <a:lstStyle/>
          <a:p>
            <a:endParaRPr/>
          </a:p>
        </p:txBody>
      </p:sp>
      <p:sp>
        <p:nvSpPr>
          <p:cNvPr id="142" name="Shape 142"/>
          <p:cNvSpPr>
            <a:spLocks noGrp="1"/>
          </p:cNvSpPr>
          <p:nvPr>
            <p:ph type="body" sz="quarter" idx="1"/>
          </p:nvPr>
        </p:nvSpPr>
        <p:spPr>
          <a:prstGeom prst="rect">
            <a:avLst/>
          </a:prstGeom>
        </p:spPr>
        <p:txBody>
          <a:bodyPr/>
          <a:lstStyle/>
          <a:p>
            <a:r>
              <a:t>This slide and the next slide simply describe what is involved in using this approach to improvement.</a:t>
            </a: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8" name="Shape 148"/>
          <p:cNvSpPr>
            <a:spLocks noGrp="1" noRot="1" noChangeAspect="1"/>
          </p:cNvSpPr>
          <p:nvPr>
            <p:ph type="sldImg"/>
          </p:nvPr>
        </p:nvSpPr>
        <p:spPr>
          <a:xfrm>
            <a:off x="381000" y="685800"/>
            <a:ext cx="6096000" cy="3429000"/>
          </a:xfrm>
          <a:prstGeom prst="rect">
            <a:avLst/>
          </a:prstGeom>
        </p:spPr>
        <p:txBody>
          <a:bodyPr/>
          <a:lstStyle/>
          <a:p>
            <a:endParaRPr/>
          </a:p>
        </p:txBody>
      </p:sp>
      <p:sp>
        <p:nvSpPr>
          <p:cNvPr id="149" name="Shape 149"/>
          <p:cNvSpPr>
            <a:spLocks noGrp="1"/>
          </p:cNvSpPr>
          <p:nvPr>
            <p:ph type="body" sz="quarter" idx="1"/>
          </p:nvPr>
        </p:nvSpPr>
        <p:spPr>
          <a:prstGeom prst="rect">
            <a:avLst/>
          </a:prstGeom>
        </p:spPr>
        <p:txBody>
          <a:bodyPr/>
          <a:lstStyle/>
          <a:p>
            <a:r>
              <a:t>Most of the rest of the workshop is group work based on discussion of the case studies. These can be found in the workplace compassion resource pack. This exercise gives your participants a chance to think through the issues involved in working in this way, and also to consider the distance between current improvement practice and this approach.</a:t>
            </a:r>
          </a:p>
          <a:p>
            <a:endParaRPr/>
          </a:p>
          <a:p>
            <a:r>
              <a:t>You will need to organise your participants into smaller groups, up to 8 per group works well. If you have people present in your workshop who come from the same department or ward, try to arrange it so that the groups discuss the case studies with other people they usually work with. That way, the discussion can focus on the issues in the case study rather than the different ways of working across your organisation.</a:t>
            </a:r>
          </a:p>
          <a:p>
            <a:endParaRPr/>
          </a:p>
          <a:p>
            <a:r>
              <a:t>As you circulate and talk to the teams as they work through the case studies, ask them:</a:t>
            </a:r>
          </a:p>
          <a:p>
            <a:pPr marL="120315" indent="-120315">
              <a:buSzPct val="100000"/>
              <a:buChar char="•"/>
            </a:pPr>
            <a:r>
              <a:t>whether this seems to be a different way of working from their usual approach</a:t>
            </a:r>
          </a:p>
          <a:p>
            <a:pPr marL="120315" indent="-120315">
              <a:buSzPct val="100000"/>
              <a:buChar char="•"/>
            </a:pPr>
            <a:r>
              <a:t>whether they think considering staff and patients together is leading them to  consider different factors or solutions</a:t>
            </a:r>
          </a:p>
          <a:p>
            <a:pPr marL="120315" indent="-120315">
              <a:buSzPct val="100000"/>
              <a:buChar char="•"/>
            </a:pPr>
            <a:r>
              <a:t>whether they are forming the view that the approach could usefully be applied in their own work setting.</a:t>
            </a: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 name="Shape 153"/>
          <p:cNvSpPr>
            <a:spLocks noGrp="1" noRot="1" noChangeAspect="1"/>
          </p:cNvSpPr>
          <p:nvPr>
            <p:ph type="sldImg"/>
          </p:nvPr>
        </p:nvSpPr>
        <p:spPr>
          <a:xfrm>
            <a:off x="381000" y="685800"/>
            <a:ext cx="6096000" cy="3429000"/>
          </a:xfrm>
          <a:prstGeom prst="rect">
            <a:avLst/>
          </a:prstGeom>
        </p:spPr>
        <p:txBody>
          <a:bodyPr/>
          <a:lstStyle/>
          <a:p>
            <a:endParaRPr/>
          </a:p>
        </p:txBody>
      </p:sp>
      <p:sp>
        <p:nvSpPr>
          <p:cNvPr id="154" name="Shape 154"/>
          <p:cNvSpPr>
            <a:spLocks noGrp="1"/>
          </p:cNvSpPr>
          <p:nvPr>
            <p:ph type="body" sz="quarter" idx="1"/>
          </p:nvPr>
        </p:nvSpPr>
        <p:spPr>
          <a:prstGeom prst="rect">
            <a:avLst/>
          </a:prstGeom>
        </p:spPr>
        <p:txBody>
          <a:bodyPr/>
          <a:lstStyle/>
          <a:p>
            <a:r>
              <a:t>We suggest you spend 15 minutes or so inviting participants to describe what they are taking away from the workshop. </a:t>
            </a:r>
          </a:p>
          <a:p>
            <a:endParaRPr/>
          </a:p>
          <a:p>
            <a:r>
              <a:t>What have they learned? </a:t>
            </a:r>
          </a:p>
          <a:p>
            <a:r>
              <a:t>What, if anything, are they going to do differently in future?</a:t>
            </a:r>
          </a:p>
          <a:p>
            <a:r>
              <a:t>And importantly, does anyone want to work with you on using this approach back in their department/team/directorate?</a:t>
            </a: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8" name="Shape 158"/>
          <p:cNvSpPr>
            <a:spLocks noGrp="1" noRot="1" noChangeAspect="1"/>
          </p:cNvSpPr>
          <p:nvPr>
            <p:ph type="sldImg"/>
          </p:nvPr>
        </p:nvSpPr>
        <p:spPr>
          <a:xfrm>
            <a:off x="381000" y="685800"/>
            <a:ext cx="6096000" cy="3429000"/>
          </a:xfrm>
          <a:prstGeom prst="rect">
            <a:avLst/>
          </a:prstGeom>
        </p:spPr>
        <p:txBody>
          <a:bodyPr/>
          <a:lstStyle/>
          <a:p>
            <a:endParaRPr/>
          </a:p>
        </p:txBody>
      </p:sp>
      <p:sp>
        <p:nvSpPr>
          <p:cNvPr id="159" name="Shape 159"/>
          <p:cNvSpPr>
            <a:spLocks noGrp="1"/>
          </p:cNvSpPr>
          <p:nvPr>
            <p:ph type="body" sz="quarter" idx="1"/>
          </p:nvPr>
        </p:nvSpPr>
        <p:spPr>
          <a:prstGeom prst="rect">
            <a:avLst/>
          </a:prstGeom>
        </p:spPr>
        <p:txBody>
          <a:bodyPr/>
          <a:lstStyle/>
          <a:p>
            <a:r>
              <a:t>Finally, invite people to complete the sentence above. </a:t>
            </a:r>
          </a:p>
          <a:p>
            <a:endParaRPr/>
          </a:p>
          <a:p>
            <a:r>
              <a:t>Ideally, you are hoping that people will want to implement the Experience of Care: Patients and Staff Together Improvement Approach in their day job and join or form a ‘Together Team’. Good luck!</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 name="Shape 88"/>
          <p:cNvSpPr>
            <a:spLocks noGrp="1" noRot="1" noChangeAspect="1"/>
          </p:cNvSpPr>
          <p:nvPr>
            <p:ph type="sldImg"/>
          </p:nvPr>
        </p:nvSpPr>
        <p:spPr>
          <a:xfrm>
            <a:off x="381000" y="685800"/>
            <a:ext cx="6096000" cy="3429000"/>
          </a:xfrm>
          <a:prstGeom prst="rect">
            <a:avLst/>
          </a:prstGeom>
        </p:spPr>
        <p:txBody>
          <a:bodyPr/>
          <a:lstStyle/>
          <a:p>
            <a:endParaRPr/>
          </a:p>
        </p:txBody>
      </p:sp>
      <p:sp>
        <p:nvSpPr>
          <p:cNvPr id="89" name="Shape 89"/>
          <p:cNvSpPr>
            <a:spLocks noGrp="1"/>
          </p:cNvSpPr>
          <p:nvPr>
            <p:ph type="body" sz="quarter" idx="1"/>
          </p:nvPr>
        </p:nvSpPr>
        <p:spPr>
          <a:prstGeom prst="rect">
            <a:avLst/>
          </a:prstGeom>
        </p:spPr>
        <p:txBody>
          <a:bodyPr/>
          <a:lstStyle/>
          <a:p>
            <a:r>
              <a:t>This slide and the next two cover the icebreaker we propose for this workshop. Of course you may prefer to switch the icebreaker proposed here for one that you prefer to use. If you are working with a group who all know each other you may not need an icebreaker at all and so can delete these two slides.</a:t>
            </a:r>
          </a:p>
          <a:p>
            <a:endParaRPr/>
          </a:p>
          <a:p>
            <a:r>
              <a:t>This icebreaker is consistent with the theme of positive experience for both staff and patients together. There is good quality research evidence that practising gratitude has a number of personal and interpersonal benefits, so this icebreaker enables you to both get your participants talking to each other and spread some good practice that supports compassion for all. What’s not to like? :-)</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 name="Shape 104"/>
          <p:cNvSpPr>
            <a:spLocks noGrp="1" noRot="1" noChangeAspect="1"/>
          </p:cNvSpPr>
          <p:nvPr>
            <p:ph type="sldImg"/>
          </p:nvPr>
        </p:nvSpPr>
        <p:spPr>
          <a:xfrm>
            <a:off x="381000" y="685800"/>
            <a:ext cx="6096000" cy="3429000"/>
          </a:xfrm>
          <a:prstGeom prst="rect">
            <a:avLst/>
          </a:prstGeom>
        </p:spPr>
        <p:txBody>
          <a:bodyPr/>
          <a:lstStyle/>
          <a:p>
            <a:endParaRPr/>
          </a:p>
        </p:txBody>
      </p:sp>
      <p:sp>
        <p:nvSpPr>
          <p:cNvPr id="105" name="Shape 105"/>
          <p:cNvSpPr>
            <a:spLocks noGrp="1"/>
          </p:cNvSpPr>
          <p:nvPr>
            <p:ph type="body" sz="quarter" idx="1"/>
          </p:nvPr>
        </p:nvSpPr>
        <p:spPr>
          <a:prstGeom prst="rect">
            <a:avLst/>
          </a:prstGeom>
        </p:spPr>
        <p:txBody>
          <a:bodyPr/>
          <a:lstStyle/>
          <a:p>
            <a:r>
              <a:t>You can get copies of the infographics shown on this slide and the previous slide for printing and copying here: </a:t>
            </a:r>
            <a:r>
              <a:rPr u="sng">
                <a:solidFill>
                  <a:srgbClr val="0000FF"/>
                </a:solidFill>
                <a:uFill>
                  <a:solidFill>
                    <a:srgbClr val="0000FF"/>
                  </a:solidFill>
                </a:uFill>
                <a:hlinkClick r:id="rId3"/>
              </a:rPr>
              <a:t>https://www.england.nhs.uk/publication/why-caring-for-the-people-who-care-matters/</a:t>
            </a:r>
            <a:r>
              <a:t> </a:t>
            </a:r>
          </a:p>
          <a:p>
            <a:endParaRPr/>
          </a:p>
          <a:p>
            <a:r>
              <a:t>There is an additional infographic in the supporting workplace compassion resource pack which you might also like to print as a handout.</a:t>
            </a:r>
          </a:p>
          <a:p>
            <a:endParaRPr/>
          </a:p>
          <a:p>
            <a:r>
              <a:t>Tips:</a:t>
            </a:r>
          </a:p>
          <a:p>
            <a:endParaRPr/>
          </a:p>
          <a:p>
            <a:r>
              <a:t>This slides shows some of the benefits of positive staff experience for patient care. </a:t>
            </a:r>
          </a:p>
          <a:p>
            <a:endParaRPr/>
          </a:p>
          <a:p>
            <a:r>
              <a:t>It enables you to make the point that whilst a good staff experience is of course important for NHS staff it is also important for patients too. </a:t>
            </a:r>
          </a:p>
          <a:p>
            <a:endParaRPr/>
          </a:p>
          <a:p>
            <a:r>
              <a:t>Supporting positive staff experience is one way of ensuring positive patient experience.</a:t>
            </a:r>
          </a:p>
          <a:p>
            <a:endParaRPr/>
          </a:p>
          <a:p>
            <a:r>
              <a:t>In summary: We can all agree that high quality patient care matters to everyone in the NHS. We tend to focus less on high quality NHS staff experience  yet we can see that staff experience is hugely important too, for both staff themselves and for patients too.</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 name="Shape 99"/>
          <p:cNvSpPr>
            <a:spLocks noGrp="1" noRot="1" noChangeAspect="1"/>
          </p:cNvSpPr>
          <p:nvPr>
            <p:ph type="sldImg"/>
          </p:nvPr>
        </p:nvSpPr>
        <p:spPr>
          <a:xfrm>
            <a:off x="381000" y="685800"/>
            <a:ext cx="6096000" cy="3429000"/>
          </a:xfrm>
          <a:prstGeom prst="rect">
            <a:avLst/>
          </a:prstGeom>
        </p:spPr>
        <p:txBody>
          <a:bodyPr/>
          <a:lstStyle/>
          <a:p>
            <a:endParaRPr/>
          </a:p>
        </p:txBody>
      </p:sp>
      <p:sp>
        <p:nvSpPr>
          <p:cNvPr id="100" name="Shape 100"/>
          <p:cNvSpPr>
            <a:spLocks noGrp="1"/>
          </p:cNvSpPr>
          <p:nvPr>
            <p:ph type="body" sz="quarter" idx="1"/>
          </p:nvPr>
        </p:nvSpPr>
        <p:spPr>
          <a:prstGeom prst="rect">
            <a:avLst/>
          </a:prstGeom>
        </p:spPr>
        <p:txBody>
          <a:bodyPr/>
          <a:lstStyle/>
          <a:p>
            <a:r>
              <a:t>You can get copies of the infographics shown on this slide and the next slide for printing and copying here: </a:t>
            </a:r>
            <a:r>
              <a:rPr u="sng">
                <a:solidFill>
                  <a:srgbClr val="0000FF"/>
                </a:solidFill>
                <a:uFill>
                  <a:solidFill>
                    <a:srgbClr val="0000FF"/>
                  </a:solidFill>
                </a:uFill>
                <a:hlinkClick r:id="rId3"/>
              </a:rPr>
              <a:t>https://www.england.nhs.uk/publication/why-caring-for-the-people-who-care-matters/</a:t>
            </a:r>
            <a:r>
              <a:t> </a:t>
            </a:r>
          </a:p>
          <a:p>
            <a:endParaRPr/>
          </a:p>
          <a:p>
            <a:r>
              <a:t>There is an additional infographic in the supporting workplace compassion resource pack which you might also like to print as a handout.</a:t>
            </a:r>
          </a:p>
          <a:p>
            <a:endParaRPr/>
          </a:p>
          <a:p>
            <a:r>
              <a:t>Tips:</a:t>
            </a:r>
          </a:p>
          <a:p>
            <a:endParaRPr/>
          </a:p>
          <a:p>
            <a:r>
              <a:t>This slides shows some of the consequences of the nature of staff experience for staff, the NHS and for patients. </a:t>
            </a:r>
          </a:p>
          <a:p>
            <a:endParaRPr/>
          </a:p>
          <a:p>
            <a:r>
              <a:t>On the left hand side we can see data from the NHS staff survey, that shows that a quarter of NHS staff report bullying and harassment from their colleagues, approximately a third of staff have been off work sick through stress, and that 4/5 staff in work think that their own health affects the care they give to patients. This suggests that there is plenty of scope in the NHS for making improvements to the experience that staff have in the NHS workplace.</a:t>
            </a:r>
          </a:p>
          <a:p>
            <a:endParaRPr/>
          </a:p>
          <a:p>
            <a:r>
              <a:t>What benefits might we expect to see if we were to seek to improve NHS staff experience? The information in the central panel shows the benefits of positive staff experience for staff and for NHS organisations.</a:t>
            </a:r>
          </a:p>
          <a:p>
            <a:endParaRPr/>
          </a:p>
          <a:p>
            <a:r>
              <a:t>On the right hand side we can see the cost to the NHS of staff absence and replacing staff. As employers, NHS organisations have a duty of care towards staff. In addition to the duty to act to protect staff wellbeing, there are also financial benefits to the NHS from improving staff experience. If we can reduce staff absence and recruitment costs, by improving staff experience, then we can use NHS resources more efficiently.</a:t>
            </a:r>
          </a:p>
          <a:p>
            <a:endParaRPr/>
          </a:p>
          <a:p>
            <a:r>
              <a:t>. </a:t>
            </a:r>
          </a:p>
          <a:p>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 name="Shape 111"/>
          <p:cNvSpPr>
            <a:spLocks noGrp="1" noRot="1" noChangeAspect="1"/>
          </p:cNvSpPr>
          <p:nvPr>
            <p:ph type="sldImg"/>
          </p:nvPr>
        </p:nvSpPr>
        <p:spPr>
          <a:xfrm>
            <a:off x="381000" y="685800"/>
            <a:ext cx="6096000" cy="3429000"/>
          </a:xfrm>
          <a:prstGeom prst="rect">
            <a:avLst/>
          </a:prstGeom>
        </p:spPr>
        <p:txBody>
          <a:bodyPr/>
          <a:lstStyle/>
          <a:p>
            <a:endParaRPr/>
          </a:p>
        </p:txBody>
      </p:sp>
      <p:sp>
        <p:nvSpPr>
          <p:cNvPr id="112" name="Shape 112"/>
          <p:cNvSpPr>
            <a:spLocks noGrp="1"/>
          </p:cNvSpPr>
          <p:nvPr>
            <p:ph type="body" sz="quarter" idx="1"/>
          </p:nvPr>
        </p:nvSpPr>
        <p:spPr>
          <a:prstGeom prst="rect">
            <a:avLst/>
          </a:prstGeom>
        </p:spPr>
        <p:txBody>
          <a:bodyPr/>
          <a:lstStyle/>
          <a:p>
            <a:r>
              <a:t>Tips</a:t>
            </a:r>
          </a:p>
          <a:p>
            <a:r>
              <a:t>So the NHS, like healthcare organisations across the globe, is balancing two sets of inter-connected factors: more patients and more care and treatment, and scarcer staff who are stressed.</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 name="Shape 116"/>
          <p:cNvSpPr>
            <a:spLocks noGrp="1" noRot="1" noChangeAspect="1"/>
          </p:cNvSpPr>
          <p:nvPr>
            <p:ph type="sldImg"/>
          </p:nvPr>
        </p:nvSpPr>
        <p:spPr>
          <a:xfrm>
            <a:off x="381000" y="685800"/>
            <a:ext cx="6096000" cy="3429000"/>
          </a:xfrm>
          <a:prstGeom prst="rect">
            <a:avLst/>
          </a:prstGeom>
        </p:spPr>
        <p:txBody>
          <a:bodyPr/>
          <a:lstStyle/>
          <a:p>
            <a:endParaRPr/>
          </a:p>
        </p:txBody>
      </p:sp>
      <p:sp>
        <p:nvSpPr>
          <p:cNvPr id="117" name="Shape 117"/>
          <p:cNvSpPr>
            <a:spLocks noGrp="1"/>
          </p:cNvSpPr>
          <p:nvPr>
            <p:ph type="body" sz="quarter" idx="1"/>
          </p:nvPr>
        </p:nvSpPr>
        <p:spPr>
          <a:prstGeom prst="rect">
            <a:avLst/>
          </a:prstGeom>
        </p:spPr>
        <p:txBody>
          <a:bodyPr/>
          <a:lstStyle/>
          <a:p>
            <a:r>
              <a:t>Tips: </a:t>
            </a:r>
          </a:p>
          <a:p>
            <a:r>
              <a:t>How do we manage these two factors in the NHS? By and large we manage patient and staff experience in two separate processes, with separate lines of management, separate teams, separate objectives and priorities.</a:t>
            </a:r>
          </a:p>
          <a:p>
            <a:endParaRPr/>
          </a:p>
          <a:p>
            <a:r>
              <a:t>Most of the time, we manage and make plans for these two factors, staff and patients, </a:t>
            </a:r>
            <a:r>
              <a:rPr i="1"/>
              <a:t>factors that as we have seen actually impact each other</a:t>
            </a:r>
            <a:r>
              <a:t>, separately. In silos.</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 name="Shape 121"/>
          <p:cNvSpPr>
            <a:spLocks noGrp="1" noRot="1" noChangeAspect="1"/>
          </p:cNvSpPr>
          <p:nvPr>
            <p:ph type="sldImg"/>
          </p:nvPr>
        </p:nvSpPr>
        <p:spPr>
          <a:xfrm>
            <a:off x="381000" y="685800"/>
            <a:ext cx="6096000" cy="3429000"/>
          </a:xfrm>
          <a:prstGeom prst="rect">
            <a:avLst/>
          </a:prstGeom>
        </p:spPr>
        <p:txBody>
          <a:bodyPr/>
          <a:lstStyle/>
          <a:p>
            <a:endParaRPr/>
          </a:p>
        </p:txBody>
      </p:sp>
      <p:sp>
        <p:nvSpPr>
          <p:cNvPr id="122" name="Shape 122"/>
          <p:cNvSpPr>
            <a:spLocks noGrp="1"/>
          </p:cNvSpPr>
          <p:nvPr>
            <p:ph type="body" sz="quarter" idx="1"/>
          </p:nvPr>
        </p:nvSpPr>
        <p:spPr>
          <a:prstGeom prst="rect">
            <a:avLst/>
          </a:prstGeom>
        </p:spPr>
        <p:txBody>
          <a:bodyPr/>
          <a:lstStyle/>
          <a:p>
            <a:r>
              <a:t>This slide is for the table discussion which is next on the agenda, based on the slides you have presented so far, so that people can discuss how this big picture you have painted relates to their own experience of the NHS.</a:t>
            </a:r>
          </a:p>
          <a:p>
            <a:endParaRPr/>
          </a:p>
          <a:p>
            <a:r>
              <a:t>Following the agenda, you likely have about 30 minutes for people to have this discussion at their tables and to then follow the table discussion with some whole group facilitated discussion.</a:t>
            </a:r>
          </a:p>
          <a:p>
            <a:endParaRPr/>
          </a:p>
          <a:p>
            <a:r>
              <a:t>Here’s our summary of what people have said in their discussions when we have run this workshop previously, you will likely hear similar points. We cover this on the next slide:</a:t>
            </a:r>
          </a:p>
          <a:p>
            <a:endParaRPr/>
          </a:p>
          <a:p>
            <a:r>
              <a:t>Workshop participants described the striking organisational disconnect between what they clearly knew and understood about the interconnectedness of staff experience and patient experience, and the lack, and sometimes the total absence, of joint planning of staff experience and patient experience activities. Discussions that had previously taken place between these key individuals in different teams within organisations had tended to be sporadic and reactive.</a:t>
            </a:r>
          </a:p>
          <a:p>
            <a:endParaRPr/>
          </a:p>
          <a:p>
            <a:r>
              <a:t>These disconnects included data analysis and reporting, working relationships between teams leading on staff and patient experience programmes and improvement initiatives within NHS organisations. </a:t>
            </a:r>
          </a:p>
          <a:p>
            <a:endParaRPr/>
          </a:p>
          <a:p>
            <a:r>
              <a:t>Causes of this disparity: capacity pressures, silo working, separate drivers, performance indicators and objectives for staff and patient experience teams, which were rarely co-located, served to keep patient and staff experience functions siloed. </a:t>
            </a:r>
          </a:p>
          <a:p>
            <a:endParaRPr/>
          </a:p>
          <a:p>
            <a:r>
              <a:t>This situation was reinforced by a more general failure to explicitly leverage staff experience in order to improve patient experience, despite the known associations between the two.</a:t>
            </a:r>
          </a:p>
          <a:p>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 name="Shape 129"/>
          <p:cNvSpPr>
            <a:spLocks noGrp="1" noRot="1" noChangeAspect="1"/>
          </p:cNvSpPr>
          <p:nvPr>
            <p:ph type="sldImg"/>
          </p:nvPr>
        </p:nvSpPr>
        <p:spPr>
          <a:xfrm>
            <a:off x="381000" y="685800"/>
            <a:ext cx="6096000" cy="3429000"/>
          </a:xfrm>
          <a:prstGeom prst="rect">
            <a:avLst/>
          </a:prstGeom>
        </p:spPr>
        <p:txBody>
          <a:bodyPr/>
          <a:lstStyle/>
          <a:p>
            <a:endParaRPr/>
          </a:p>
        </p:txBody>
      </p:sp>
      <p:sp>
        <p:nvSpPr>
          <p:cNvPr id="130" name="Shape 130"/>
          <p:cNvSpPr>
            <a:spLocks noGrp="1"/>
          </p:cNvSpPr>
          <p:nvPr>
            <p:ph type="body" sz="quarter" idx="1"/>
          </p:nvPr>
        </p:nvSpPr>
        <p:spPr>
          <a:prstGeom prst="rect">
            <a:avLst/>
          </a:prstGeom>
        </p:spPr>
        <p:txBody>
          <a:bodyPr/>
          <a:lstStyle/>
          <a:p>
            <a:r>
              <a:t>This slide and the next slide summarise the Experience of Care: Patients and Staff Together Improvement Approach.</a:t>
            </a:r>
          </a:p>
          <a:p>
            <a:endParaRPr/>
          </a:p>
          <a:p>
            <a:r>
              <a:t>Tips:</a:t>
            </a:r>
          </a:p>
          <a:p>
            <a:r>
              <a:t>Highlight that the approach does not involve learning new improvement techniques. It’s business as usual, using whatever improvement approaches are adopted in your organisation.</a:t>
            </a:r>
          </a:p>
          <a:p>
            <a:endParaRPr/>
          </a:p>
          <a:p>
            <a:r>
              <a:t>The key difference is:</a:t>
            </a:r>
          </a:p>
          <a:p>
            <a:pPr marL="120315" indent="-120315">
              <a:buSzPct val="100000"/>
              <a:buChar char="•"/>
            </a:pPr>
            <a:r>
              <a:t>who is in the room when it happens </a:t>
            </a:r>
          </a:p>
          <a:p>
            <a:pPr marL="120315" indent="-120315">
              <a:buSzPct val="100000"/>
              <a:buChar char="•"/>
            </a:pPr>
            <a:r>
              <a:t>a focus on ensuring that the impact of the improvement activity on staff and patients is planned in tandem. </a:t>
            </a:r>
          </a:p>
          <a:p>
            <a:endParaRPr/>
          </a:p>
          <a:p>
            <a:r>
              <a:t>The changes that you might initiate as part of the improvement activity might involve only a change in patient care in some way or just changing some aspect of staff working, but the purpose of the change is to plan and improve things keeping both staff and patient experience in mind simultaneously, with involvement of staff and patients (or their representatives) in the change from start to finish.</a:t>
            </a:r>
          </a:p>
          <a:p>
            <a:endParaRPr/>
          </a:p>
          <a:p>
            <a:r>
              <a:t>It’s a </a:t>
            </a:r>
            <a:r>
              <a:rPr b="1"/>
              <a:t>small but powerful </a:t>
            </a:r>
            <a:r>
              <a:t>change.</a:t>
            </a: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6" name="Shape 136"/>
          <p:cNvSpPr>
            <a:spLocks noGrp="1" noRot="1" noChangeAspect="1"/>
          </p:cNvSpPr>
          <p:nvPr>
            <p:ph type="sldImg"/>
          </p:nvPr>
        </p:nvSpPr>
        <p:spPr>
          <a:xfrm>
            <a:off x="381000" y="685800"/>
            <a:ext cx="6096000" cy="3429000"/>
          </a:xfrm>
          <a:prstGeom prst="rect">
            <a:avLst/>
          </a:prstGeom>
        </p:spPr>
        <p:txBody>
          <a:bodyPr/>
          <a:lstStyle/>
          <a:p>
            <a:endParaRPr/>
          </a:p>
        </p:txBody>
      </p:sp>
      <p:sp>
        <p:nvSpPr>
          <p:cNvPr id="137" name="Shape 137"/>
          <p:cNvSpPr>
            <a:spLocks noGrp="1"/>
          </p:cNvSpPr>
          <p:nvPr>
            <p:ph type="body" sz="quarter" idx="1"/>
          </p:nvPr>
        </p:nvSpPr>
        <p:spPr>
          <a:prstGeom prst="rect">
            <a:avLst/>
          </a:prstGeom>
        </p:spPr>
        <p:txBody>
          <a:bodyPr/>
          <a:lstStyle/>
          <a:p>
            <a:r>
              <a:t>This is the key slide that you will present today.</a:t>
            </a:r>
          </a:p>
          <a:p>
            <a:endParaRPr/>
          </a:p>
          <a:p>
            <a:r>
              <a:t>Remember, its a </a:t>
            </a:r>
            <a:r>
              <a:rPr b="1"/>
              <a:t>small but powerful</a:t>
            </a:r>
            <a:r>
              <a:t> change to business as usual. </a:t>
            </a:r>
          </a:p>
          <a:p>
            <a:endParaRPr/>
          </a:p>
          <a:p>
            <a:r>
              <a:t>It’s a small change but it may have quite profound implications for your organisation:</a:t>
            </a:r>
          </a:p>
          <a:p>
            <a:pPr marL="120315" indent="-120315">
              <a:buSzPct val="100000"/>
              <a:buChar char="•"/>
            </a:pPr>
            <a:r>
              <a:t>People stepping out of their silo’s and talking and working together, across department, directorates, functions.</a:t>
            </a:r>
          </a:p>
          <a:p>
            <a:pPr marL="120315" indent="-120315">
              <a:buSzPct val="100000"/>
              <a:buChar char="•"/>
            </a:pPr>
            <a:r>
              <a:t>People making joined up, integrated changes to how they work and how they develop services, teams, functions.</a:t>
            </a:r>
          </a:p>
          <a:p>
            <a:pPr marL="120315" indent="-120315">
              <a:buSzPct val="100000"/>
              <a:buChar char="•"/>
            </a:pPr>
            <a:r>
              <a:t>Staff and patients (or staff and patient representatives) understanding each others’ position, and planning for improvement together.</a:t>
            </a:r>
          </a:p>
          <a:p>
            <a:endParaRPr/>
          </a:p>
          <a:p>
            <a:endParaRPr/>
          </a:p>
          <a:p>
            <a:r>
              <a:t>You will all need a break /lunch at this point. After the break you will be working through some case studies so that your audience can ‘try before they buy’, testing out this approach before considering how they might use it in your organisation.</a:t>
            </a: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 Id="rId5" Type="http://schemas.openxmlformats.org/officeDocument/2006/relationships/image" Target="../media/image2.jpeg"/><Relationship Id="rId4" Type="http://schemas.openxmlformats.org/officeDocument/2006/relationships/image" Target="../media/image5.png"/></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3.png"/><Relationship Id="rId1" Type="http://schemas.openxmlformats.org/officeDocument/2006/relationships/slideMaster" Target="../slideMasters/slideMaster1.xml"/><Relationship Id="rId4" Type="http://schemas.openxmlformats.org/officeDocument/2006/relationships/image" Target="../media/image2.jpe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x">
  <p:cSld name="Title Slide 1">
    <p:spTree>
      <p:nvGrpSpPr>
        <p:cNvPr id="1" name=""/>
        <p:cNvGrpSpPr/>
        <p:nvPr/>
      </p:nvGrpSpPr>
      <p:grpSpPr>
        <a:xfrm>
          <a:off x="0" y="0"/>
          <a:ext cx="0" cy="0"/>
          <a:chOff x="0" y="0"/>
          <a:chExt cx="0" cy="0"/>
        </a:xfrm>
      </p:grpSpPr>
      <p:sp>
        <p:nvSpPr>
          <p:cNvPr id="14" name="Date Placeholder 3"/>
          <p:cNvSpPr txBox="1"/>
          <p:nvPr/>
        </p:nvSpPr>
        <p:spPr>
          <a:xfrm>
            <a:off x="457200" y="4790692"/>
            <a:ext cx="2133600" cy="226984"/>
          </a:xfrm>
          <a:prstGeom prst="rect">
            <a:avLst/>
          </a:prstGeom>
          <a:ln w="12700">
            <a:miter lim="400000"/>
          </a:ln>
          <a:extLst>
            <a:ext uri="{C572A759-6A51-4108-AA02-DFA0A04FC94B}">
              <ma14:wrappingTextBoxFlag xmlns:ma14="http://schemas.microsoft.com/office/mac/drawingml/2011/main" xmlns="" val="1"/>
            </a:ext>
          </a:extLst>
        </p:spPr>
        <p:txBody>
          <a:bodyPr lIns="45718" tIns="45718" rIns="45718" bIns="45718" anchor="ctr">
            <a:spAutoFit/>
          </a:bodyPr>
          <a:lstStyle>
            <a:lvl1pPr>
              <a:defRPr sz="1000">
                <a:latin typeface="Arial"/>
                <a:ea typeface="Arial"/>
                <a:cs typeface="Arial"/>
                <a:sym typeface="Arial"/>
              </a:defRPr>
            </a:lvl1pPr>
          </a:lstStyle>
          <a:p>
            <a:r>
              <a:t>www.england.nhs.uk</a:t>
            </a:r>
          </a:p>
        </p:txBody>
      </p:sp>
      <p:sp>
        <p:nvSpPr>
          <p:cNvPr id="15" name="Title Text"/>
          <p:cNvSpPr txBox="1">
            <a:spLocks noGrp="1"/>
          </p:cNvSpPr>
          <p:nvPr>
            <p:ph type="title"/>
          </p:nvPr>
        </p:nvSpPr>
        <p:spPr>
          <a:xfrm>
            <a:off x="474826" y="1052203"/>
            <a:ext cx="6794394" cy="2716891"/>
          </a:xfrm>
          <a:prstGeom prst="rect">
            <a:avLst/>
          </a:prstGeom>
        </p:spPr>
        <p:txBody>
          <a:bodyPr anchor="t"/>
          <a:lstStyle>
            <a:lvl1pPr>
              <a:defRPr sz="6600"/>
            </a:lvl1pPr>
          </a:lstStyle>
          <a:p>
            <a:r>
              <a:t>Title Text</a:t>
            </a:r>
          </a:p>
        </p:txBody>
      </p:sp>
      <p:sp>
        <p:nvSpPr>
          <p:cNvPr id="16" name="Body Level One…"/>
          <p:cNvSpPr txBox="1">
            <a:spLocks noGrp="1"/>
          </p:cNvSpPr>
          <p:nvPr>
            <p:ph type="body" sz="quarter" idx="1"/>
          </p:nvPr>
        </p:nvSpPr>
        <p:spPr>
          <a:xfrm>
            <a:off x="457200" y="3769095"/>
            <a:ext cx="6812020" cy="719946"/>
          </a:xfrm>
          <a:prstGeom prst="rect">
            <a:avLst/>
          </a:prstGeom>
        </p:spPr>
        <p:txBody>
          <a:bodyPr anchor="b"/>
          <a:lstStyle>
            <a:lvl1pPr marL="0" indent="0">
              <a:spcBef>
                <a:spcPts val="500"/>
              </a:spcBef>
              <a:buClrTx/>
              <a:buSzTx/>
              <a:buFontTx/>
              <a:buNone/>
              <a:defRPr sz="2400">
                <a:solidFill>
                  <a:srgbClr val="00ADC6"/>
                </a:solidFill>
              </a:defRPr>
            </a:lvl1pPr>
            <a:lvl2pPr marL="838200" indent="-381000">
              <a:spcBef>
                <a:spcPts val="500"/>
              </a:spcBef>
              <a:buClrTx/>
              <a:buFontTx/>
              <a:defRPr sz="2400">
                <a:solidFill>
                  <a:srgbClr val="00ADC6"/>
                </a:solidFill>
              </a:defRPr>
            </a:lvl2pPr>
            <a:lvl3pPr marL="1219200" indent="-304800">
              <a:spcBef>
                <a:spcPts val="500"/>
              </a:spcBef>
              <a:buClrTx/>
              <a:buFontTx/>
              <a:defRPr sz="2400">
                <a:solidFill>
                  <a:srgbClr val="00ADC6"/>
                </a:solidFill>
              </a:defRPr>
            </a:lvl3pPr>
            <a:lvl4pPr marL="1676400" indent="-304800">
              <a:spcBef>
                <a:spcPts val="500"/>
              </a:spcBef>
              <a:buClrTx/>
              <a:buFontTx/>
              <a:defRPr sz="2400">
                <a:solidFill>
                  <a:srgbClr val="00ADC6"/>
                </a:solidFill>
              </a:defRPr>
            </a:lvl4pPr>
            <a:lvl5pPr marL="2133600" indent="-304800">
              <a:spcBef>
                <a:spcPts val="500"/>
              </a:spcBef>
              <a:buClrTx/>
              <a:buFontTx/>
              <a:defRPr sz="2400">
                <a:solidFill>
                  <a:srgbClr val="00ADC6"/>
                </a:solidFill>
              </a:defRPr>
            </a:lvl5pPr>
          </a:lstStyle>
          <a:p>
            <a:r>
              <a:t>Body Level One</a:t>
            </a:r>
          </a:p>
          <a:p>
            <a:pPr lvl="1"/>
            <a:r>
              <a:t>Body Level Two</a:t>
            </a:r>
          </a:p>
          <a:p>
            <a:pPr lvl="2"/>
            <a:r>
              <a:t>Body Level Three</a:t>
            </a:r>
          </a:p>
          <a:p>
            <a:pPr lvl="3"/>
            <a:r>
              <a:t>Body Level Four</a:t>
            </a:r>
          </a:p>
          <a:p>
            <a:pPr lvl="4"/>
            <a:r>
              <a:t>Body Level Five</a:t>
            </a:r>
          </a:p>
        </p:txBody>
      </p:sp>
      <p:sp>
        <p:nvSpPr>
          <p:cNvPr id="17" name="Rectangle 20"/>
          <p:cNvSpPr/>
          <p:nvPr/>
        </p:nvSpPr>
        <p:spPr>
          <a:xfrm>
            <a:off x="457201" y="4844805"/>
            <a:ext cx="1819907" cy="180655"/>
          </a:xfrm>
          <a:prstGeom prst="rect">
            <a:avLst/>
          </a:prstGeom>
          <a:solidFill>
            <a:srgbClr val="FFFFFF"/>
          </a:solidFill>
          <a:ln w="12700">
            <a:miter lim="400000"/>
          </a:ln>
        </p:spPr>
        <p:txBody>
          <a:bodyPr lIns="45718" tIns="45718" rIns="45718" bIns="45718" anchor="ctr"/>
          <a:lstStyle/>
          <a:p>
            <a:pPr algn="ctr">
              <a:defRPr>
                <a:latin typeface="Arial"/>
                <a:ea typeface="Arial"/>
                <a:cs typeface="Arial"/>
                <a:sym typeface="Arial"/>
              </a:defRPr>
            </a:pPr>
            <a:endParaRPr/>
          </a:p>
        </p:txBody>
      </p:sp>
      <p:pic>
        <p:nvPicPr>
          <p:cNvPr id="18" name="Picture 7" descr="Picture 7"/>
          <p:cNvPicPr>
            <a:picLocks noChangeAspect="1"/>
          </p:cNvPicPr>
          <p:nvPr/>
        </p:nvPicPr>
        <p:blipFill>
          <a:blip r:embed="rId2">
            <a:extLst/>
          </a:blip>
          <a:stretch>
            <a:fillRect/>
          </a:stretch>
        </p:blipFill>
        <p:spPr>
          <a:xfrm>
            <a:off x="7979425" y="307266"/>
            <a:ext cx="927659" cy="371483"/>
          </a:xfrm>
          <a:prstGeom prst="rect">
            <a:avLst/>
          </a:prstGeom>
          <a:ln w="12700">
            <a:miter lim="400000"/>
          </a:ln>
        </p:spPr>
      </p:pic>
      <p:sp>
        <p:nvSpPr>
          <p:cNvPr id="19" name="Slide Number"/>
          <p:cNvSpPr txBox="1">
            <a:spLocks noGrp="1"/>
          </p:cNvSpPr>
          <p:nvPr>
            <p:ph type="sldNum" sz="quarter" idx="2"/>
          </p:nvPr>
        </p:nvSpPr>
        <p:spPr>
          <a:xfrm>
            <a:off x="6553200" y="4653771"/>
            <a:ext cx="245401" cy="226984"/>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tx">
  <p:cSld name="Title Slide 2">
    <p:spTree>
      <p:nvGrpSpPr>
        <p:cNvPr id="1" name=""/>
        <p:cNvGrpSpPr/>
        <p:nvPr/>
      </p:nvGrpSpPr>
      <p:grpSpPr>
        <a:xfrm>
          <a:off x="0" y="0"/>
          <a:ext cx="0" cy="0"/>
          <a:chOff x="0" y="0"/>
          <a:chExt cx="0" cy="0"/>
        </a:xfrm>
      </p:grpSpPr>
      <p:sp>
        <p:nvSpPr>
          <p:cNvPr id="26" name="Date Placeholder 3"/>
          <p:cNvSpPr txBox="1"/>
          <p:nvPr/>
        </p:nvSpPr>
        <p:spPr>
          <a:xfrm>
            <a:off x="457200" y="4790692"/>
            <a:ext cx="2133600" cy="226984"/>
          </a:xfrm>
          <a:prstGeom prst="rect">
            <a:avLst/>
          </a:prstGeom>
          <a:ln w="12700">
            <a:miter lim="400000"/>
          </a:ln>
          <a:extLst>
            <a:ext uri="{C572A759-6A51-4108-AA02-DFA0A04FC94B}">
              <ma14:wrappingTextBoxFlag xmlns:ma14="http://schemas.microsoft.com/office/mac/drawingml/2011/main" xmlns="" val="1"/>
            </a:ext>
          </a:extLst>
        </p:spPr>
        <p:txBody>
          <a:bodyPr lIns="45718" tIns="45718" rIns="45718" bIns="45718" anchor="ctr">
            <a:spAutoFit/>
          </a:bodyPr>
          <a:lstStyle>
            <a:lvl1pPr>
              <a:defRPr sz="1000">
                <a:latin typeface="Arial"/>
                <a:ea typeface="Arial"/>
                <a:cs typeface="Arial"/>
                <a:sym typeface="Arial"/>
              </a:defRPr>
            </a:lvl1pPr>
          </a:lstStyle>
          <a:p>
            <a:r>
              <a:t>www.england.nhs.uk</a:t>
            </a:r>
          </a:p>
        </p:txBody>
      </p:sp>
      <p:pic>
        <p:nvPicPr>
          <p:cNvPr id="27" name="Picture 7" descr="Picture 7"/>
          <p:cNvPicPr>
            <a:picLocks noChangeAspect="1"/>
          </p:cNvPicPr>
          <p:nvPr/>
        </p:nvPicPr>
        <p:blipFill>
          <a:blip r:embed="rId2">
            <a:extLst/>
          </a:blip>
          <a:stretch>
            <a:fillRect/>
          </a:stretch>
        </p:blipFill>
        <p:spPr>
          <a:xfrm>
            <a:off x="7833630" y="371209"/>
            <a:ext cx="927659" cy="718609"/>
          </a:xfrm>
          <a:prstGeom prst="rect">
            <a:avLst/>
          </a:prstGeom>
          <a:ln w="12700">
            <a:miter lim="400000"/>
          </a:ln>
        </p:spPr>
      </p:pic>
      <p:pic>
        <p:nvPicPr>
          <p:cNvPr id="28" name="Picture 4" descr="Picture 4"/>
          <p:cNvPicPr>
            <a:picLocks noChangeAspect="1"/>
          </p:cNvPicPr>
          <p:nvPr/>
        </p:nvPicPr>
        <p:blipFill>
          <a:blip r:embed="rId3">
            <a:extLst/>
          </a:blip>
          <a:stretch>
            <a:fillRect/>
          </a:stretch>
        </p:blipFill>
        <p:spPr>
          <a:xfrm>
            <a:off x="8078765" y="209931"/>
            <a:ext cx="816865" cy="381764"/>
          </a:xfrm>
          <a:prstGeom prst="rect">
            <a:avLst/>
          </a:prstGeom>
          <a:ln w="12700">
            <a:miter lim="400000"/>
          </a:ln>
        </p:spPr>
      </p:pic>
      <p:sp>
        <p:nvSpPr>
          <p:cNvPr id="29" name="Rectangle 8"/>
          <p:cNvSpPr/>
          <p:nvPr/>
        </p:nvSpPr>
        <p:spPr>
          <a:xfrm>
            <a:off x="0" y="0"/>
            <a:ext cx="9144000" cy="5143500"/>
          </a:xfrm>
          <a:prstGeom prst="rect">
            <a:avLst/>
          </a:prstGeom>
          <a:solidFill>
            <a:srgbClr val="005EB8"/>
          </a:solidFill>
          <a:ln w="12700">
            <a:miter lim="400000"/>
          </a:ln>
        </p:spPr>
        <p:txBody>
          <a:bodyPr lIns="45718" tIns="45718" rIns="45718" bIns="45718" anchor="ctr"/>
          <a:lstStyle/>
          <a:p>
            <a:pPr algn="ctr">
              <a:defRPr>
                <a:solidFill>
                  <a:srgbClr val="FFFFFF"/>
                </a:solidFill>
                <a:latin typeface="Arial"/>
                <a:ea typeface="Arial"/>
                <a:cs typeface="Arial"/>
                <a:sym typeface="Arial"/>
              </a:defRPr>
            </a:pPr>
            <a:endParaRPr/>
          </a:p>
        </p:txBody>
      </p:sp>
      <p:sp>
        <p:nvSpPr>
          <p:cNvPr id="30" name="Body Level One…"/>
          <p:cNvSpPr txBox="1">
            <a:spLocks noGrp="1"/>
          </p:cNvSpPr>
          <p:nvPr>
            <p:ph type="body" sz="quarter" idx="1"/>
          </p:nvPr>
        </p:nvSpPr>
        <p:spPr>
          <a:xfrm>
            <a:off x="457200" y="3769095"/>
            <a:ext cx="6812020" cy="719946"/>
          </a:xfrm>
          <a:prstGeom prst="rect">
            <a:avLst/>
          </a:prstGeom>
        </p:spPr>
        <p:txBody>
          <a:bodyPr anchor="b"/>
          <a:lstStyle>
            <a:lvl1pPr marL="0" indent="0">
              <a:spcBef>
                <a:spcPts val="600"/>
              </a:spcBef>
              <a:buClrTx/>
              <a:buSzTx/>
              <a:buFontTx/>
              <a:buNone/>
              <a:defRPr sz="2800">
                <a:solidFill>
                  <a:srgbClr val="FFFFFF"/>
                </a:solidFill>
              </a:defRPr>
            </a:lvl1pPr>
            <a:lvl2pPr marL="901700" indent="-444500">
              <a:spcBef>
                <a:spcPts val="600"/>
              </a:spcBef>
              <a:buClrTx/>
              <a:buFontTx/>
              <a:defRPr sz="2800">
                <a:solidFill>
                  <a:srgbClr val="FFFFFF"/>
                </a:solidFill>
              </a:defRPr>
            </a:lvl2pPr>
            <a:lvl3pPr marL="1270000" indent="-355600">
              <a:spcBef>
                <a:spcPts val="600"/>
              </a:spcBef>
              <a:buClrTx/>
              <a:buFontTx/>
              <a:defRPr sz="2800">
                <a:solidFill>
                  <a:srgbClr val="FFFFFF"/>
                </a:solidFill>
              </a:defRPr>
            </a:lvl3pPr>
            <a:lvl4pPr marL="1727200" indent="-355600">
              <a:spcBef>
                <a:spcPts val="600"/>
              </a:spcBef>
              <a:buClrTx/>
              <a:buFontTx/>
              <a:defRPr sz="2800">
                <a:solidFill>
                  <a:srgbClr val="FFFFFF"/>
                </a:solidFill>
              </a:defRPr>
            </a:lvl4pPr>
            <a:lvl5pPr marL="2184400" indent="-355600">
              <a:spcBef>
                <a:spcPts val="600"/>
              </a:spcBef>
              <a:buClrTx/>
              <a:buFontTx/>
              <a:defRPr sz="2800">
                <a:solidFill>
                  <a:srgbClr val="FFFFFF"/>
                </a:solidFill>
              </a:defRPr>
            </a:lvl5pPr>
          </a:lstStyle>
          <a:p>
            <a:r>
              <a:t>Body Level One</a:t>
            </a:r>
          </a:p>
          <a:p>
            <a:pPr lvl="1"/>
            <a:r>
              <a:t>Body Level Two</a:t>
            </a:r>
          </a:p>
          <a:p>
            <a:pPr lvl="2"/>
            <a:r>
              <a:t>Body Level Three</a:t>
            </a:r>
          </a:p>
          <a:p>
            <a:pPr lvl="3"/>
            <a:r>
              <a:t>Body Level Four</a:t>
            </a:r>
          </a:p>
          <a:p>
            <a:pPr lvl="4"/>
            <a:r>
              <a:t>Body Level Five</a:t>
            </a:r>
          </a:p>
        </p:txBody>
      </p:sp>
      <p:sp>
        <p:nvSpPr>
          <p:cNvPr id="31" name="Title Text"/>
          <p:cNvSpPr txBox="1">
            <a:spLocks noGrp="1"/>
          </p:cNvSpPr>
          <p:nvPr>
            <p:ph type="title"/>
          </p:nvPr>
        </p:nvSpPr>
        <p:spPr>
          <a:xfrm>
            <a:off x="474826" y="1052203"/>
            <a:ext cx="6794394" cy="2716891"/>
          </a:xfrm>
          <a:prstGeom prst="rect">
            <a:avLst/>
          </a:prstGeom>
        </p:spPr>
        <p:txBody>
          <a:bodyPr anchor="t"/>
          <a:lstStyle>
            <a:lvl1pPr>
              <a:defRPr sz="6600">
                <a:solidFill>
                  <a:srgbClr val="FFFFFF"/>
                </a:solidFill>
              </a:defRPr>
            </a:lvl1pPr>
          </a:lstStyle>
          <a:p>
            <a:r>
              <a:t>Title Text</a:t>
            </a:r>
          </a:p>
        </p:txBody>
      </p:sp>
      <p:pic>
        <p:nvPicPr>
          <p:cNvPr id="32" name="Picture 16" descr="Picture 16"/>
          <p:cNvPicPr>
            <a:picLocks noChangeAspect="1"/>
          </p:cNvPicPr>
          <p:nvPr/>
        </p:nvPicPr>
        <p:blipFill>
          <a:blip r:embed="rId4">
            <a:extLst/>
          </a:blip>
          <a:stretch>
            <a:fillRect/>
          </a:stretch>
        </p:blipFill>
        <p:spPr>
          <a:xfrm>
            <a:off x="7686357" y="3977451"/>
            <a:ext cx="1220726" cy="954606"/>
          </a:xfrm>
          <a:prstGeom prst="rect">
            <a:avLst/>
          </a:prstGeom>
          <a:ln w="12700">
            <a:miter lim="400000"/>
          </a:ln>
        </p:spPr>
      </p:pic>
      <p:pic>
        <p:nvPicPr>
          <p:cNvPr id="33" name="Picture 7" descr="Picture 7"/>
          <p:cNvPicPr>
            <a:picLocks noChangeAspect="1"/>
          </p:cNvPicPr>
          <p:nvPr/>
        </p:nvPicPr>
        <p:blipFill>
          <a:blip r:embed="rId5">
            <a:extLst/>
          </a:blip>
          <a:stretch>
            <a:fillRect/>
          </a:stretch>
        </p:blipFill>
        <p:spPr>
          <a:xfrm>
            <a:off x="7979425" y="307266"/>
            <a:ext cx="927659" cy="371483"/>
          </a:xfrm>
          <a:prstGeom prst="rect">
            <a:avLst/>
          </a:prstGeom>
          <a:ln w="12700">
            <a:solidFill>
              <a:srgbClr val="FFFFFF"/>
            </a:solidFill>
            <a:miter lim="400000"/>
          </a:ln>
        </p:spPr>
      </p:pic>
      <p:sp>
        <p:nvSpPr>
          <p:cNvPr id="34" name="Slide Number"/>
          <p:cNvSpPr txBox="1">
            <a:spLocks noGrp="1"/>
          </p:cNvSpPr>
          <p:nvPr>
            <p:ph type="sldNum" sz="quarter" idx="2"/>
          </p:nvPr>
        </p:nvSpPr>
        <p:spPr>
          <a:xfrm>
            <a:off x="6553200" y="4653771"/>
            <a:ext cx="245401" cy="226984"/>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tx">
  <p:cSld name="Quote slide">
    <p:spTree>
      <p:nvGrpSpPr>
        <p:cNvPr id="1" name=""/>
        <p:cNvGrpSpPr/>
        <p:nvPr/>
      </p:nvGrpSpPr>
      <p:grpSpPr>
        <a:xfrm>
          <a:off x="0" y="0"/>
          <a:ext cx="0" cy="0"/>
          <a:chOff x="0" y="0"/>
          <a:chExt cx="0" cy="0"/>
        </a:xfrm>
      </p:grpSpPr>
      <p:sp>
        <p:nvSpPr>
          <p:cNvPr id="41" name="Date Placeholder 3"/>
          <p:cNvSpPr txBox="1"/>
          <p:nvPr/>
        </p:nvSpPr>
        <p:spPr>
          <a:xfrm>
            <a:off x="457200" y="4790692"/>
            <a:ext cx="2133600" cy="226984"/>
          </a:xfrm>
          <a:prstGeom prst="rect">
            <a:avLst/>
          </a:prstGeom>
          <a:ln w="12700">
            <a:miter lim="400000"/>
          </a:ln>
          <a:extLst>
            <a:ext uri="{C572A759-6A51-4108-AA02-DFA0A04FC94B}">
              <ma14:wrappingTextBoxFlag xmlns:ma14="http://schemas.microsoft.com/office/mac/drawingml/2011/main" xmlns="" val="1"/>
            </a:ext>
          </a:extLst>
        </p:spPr>
        <p:txBody>
          <a:bodyPr lIns="45718" tIns="45718" rIns="45718" bIns="45718" anchor="ctr">
            <a:spAutoFit/>
          </a:bodyPr>
          <a:lstStyle>
            <a:lvl1pPr>
              <a:defRPr sz="1000">
                <a:latin typeface="Arial"/>
                <a:ea typeface="Arial"/>
                <a:cs typeface="Arial"/>
                <a:sym typeface="Arial"/>
              </a:defRPr>
            </a:lvl1pPr>
          </a:lstStyle>
          <a:p>
            <a:r>
              <a:t>www.england.nhs.uk</a:t>
            </a:r>
          </a:p>
        </p:txBody>
      </p:sp>
      <p:pic>
        <p:nvPicPr>
          <p:cNvPr id="42" name="Picture 7" descr="Picture 7"/>
          <p:cNvPicPr>
            <a:picLocks noChangeAspect="1"/>
          </p:cNvPicPr>
          <p:nvPr/>
        </p:nvPicPr>
        <p:blipFill>
          <a:blip r:embed="rId2">
            <a:extLst/>
          </a:blip>
          <a:stretch>
            <a:fillRect/>
          </a:stretch>
        </p:blipFill>
        <p:spPr>
          <a:xfrm>
            <a:off x="7833630" y="371209"/>
            <a:ext cx="927659" cy="718609"/>
          </a:xfrm>
          <a:prstGeom prst="rect">
            <a:avLst/>
          </a:prstGeom>
          <a:ln w="12700">
            <a:miter lim="400000"/>
          </a:ln>
        </p:spPr>
      </p:pic>
      <p:sp>
        <p:nvSpPr>
          <p:cNvPr id="43" name="Rectangle 3"/>
          <p:cNvSpPr/>
          <p:nvPr/>
        </p:nvSpPr>
        <p:spPr>
          <a:xfrm>
            <a:off x="0" y="0"/>
            <a:ext cx="9144000" cy="5143500"/>
          </a:xfrm>
          <a:prstGeom prst="rect">
            <a:avLst/>
          </a:prstGeom>
          <a:solidFill>
            <a:srgbClr val="005EB8"/>
          </a:solidFill>
          <a:ln w="12700">
            <a:miter lim="400000"/>
          </a:ln>
        </p:spPr>
        <p:txBody>
          <a:bodyPr lIns="45718" tIns="45718" rIns="45718" bIns="45718" anchor="ctr"/>
          <a:lstStyle/>
          <a:p>
            <a:pPr algn="ctr">
              <a:defRPr>
                <a:solidFill>
                  <a:srgbClr val="FFFFFF"/>
                </a:solidFill>
                <a:latin typeface="Arial"/>
                <a:ea typeface="Arial"/>
                <a:cs typeface="Arial"/>
                <a:sym typeface="Arial"/>
              </a:defRPr>
            </a:pPr>
            <a:endParaRPr/>
          </a:p>
        </p:txBody>
      </p:sp>
      <p:pic>
        <p:nvPicPr>
          <p:cNvPr id="44" name="Picture 6" descr="Picture 6"/>
          <p:cNvPicPr>
            <a:picLocks noChangeAspect="1"/>
          </p:cNvPicPr>
          <p:nvPr/>
        </p:nvPicPr>
        <p:blipFill>
          <a:blip r:embed="rId3">
            <a:extLst/>
          </a:blip>
          <a:stretch>
            <a:fillRect/>
          </a:stretch>
        </p:blipFill>
        <p:spPr>
          <a:xfrm>
            <a:off x="7976658" y="3873315"/>
            <a:ext cx="918974" cy="1004064"/>
          </a:xfrm>
          <a:prstGeom prst="rect">
            <a:avLst/>
          </a:prstGeom>
          <a:ln w="12700">
            <a:miter lim="400000"/>
          </a:ln>
        </p:spPr>
      </p:pic>
      <p:sp>
        <p:nvSpPr>
          <p:cNvPr id="45" name="Body Level One…"/>
          <p:cNvSpPr txBox="1">
            <a:spLocks noGrp="1"/>
          </p:cNvSpPr>
          <p:nvPr>
            <p:ph type="body" sz="quarter" idx="1"/>
          </p:nvPr>
        </p:nvSpPr>
        <p:spPr>
          <a:xfrm>
            <a:off x="609600" y="3310001"/>
            <a:ext cx="6812020" cy="385516"/>
          </a:xfrm>
          <a:prstGeom prst="rect">
            <a:avLst/>
          </a:prstGeom>
        </p:spPr>
        <p:txBody>
          <a:bodyPr/>
          <a:lstStyle>
            <a:lvl1pPr marL="0" indent="0">
              <a:buClrTx/>
              <a:buSzTx/>
              <a:buFontTx/>
              <a:buNone/>
              <a:defRPr>
                <a:solidFill>
                  <a:srgbClr val="FFFFFF"/>
                </a:solidFill>
              </a:defRPr>
            </a:lvl1pPr>
            <a:lvl2pPr>
              <a:buClrTx/>
              <a:buFontTx/>
              <a:defRPr>
                <a:solidFill>
                  <a:srgbClr val="FFFFFF"/>
                </a:solidFill>
              </a:defRPr>
            </a:lvl2pPr>
            <a:lvl3pPr>
              <a:buClrTx/>
              <a:buFontTx/>
              <a:defRPr>
                <a:solidFill>
                  <a:srgbClr val="FFFFFF"/>
                </a:solidFill>
              </a:defRPr>
            </a:lvl3pPr>
            <a:lvl4pPr>
              <a:buClrTx/>
              <a:buFontTx/>
              <a:defRPr>
                <a:solidFill>
                  <a:srgbClr val="FFFFFF"/>
                </a:solidFill>
              </a:defRPr>
            </a:lvl4pPr>
            <a:lvl5pPr>
              <a:buClrTx/>
              <a:buFontTx/>
              <a:defRPr>
                <a:solidFill>
                  <a:srgbClr val="FFFFFF"/>
                </a:solidFill>
              </a:defRPr>
            </a:lvl5pPr>
          </a:lstStyle>
          <a:p>
            <a:r>
              <a:t>Body Level One</a:t>
            </a:r>
          </a:p>
          <a:p>
            <a:pPr lvl="1"/>
            <a:r>
              <a:t>Body Level Two</a:t>
            </a:r>
          </a:p>
          <a:p>
            <a:pPr lvl="2"/>
            <a:r>
              <a:t>Body Level Three</a:t>
            </a:r>
          </a:p>
          <a:p>
            <a:pPr lvl="3"/>
            <a:r>
              <a:t>Body Level Four</a:t>
            </a:r>
          </a:p>
          <a:p>
            <a:pPr lvl="4"/>
            <a:r>
              <a:t>Body Level Five</a:t>
            </a:r>
          </a:p>
        </p:txBody>
      </p:sp>
      <p:pic>
        <p:nvPicPr>
          <p:cNvPr id="46" name="Picture 7" descr="Picture 7"/>
          <p:cNvPicPr>
            <a:picLocks noChangeAspect="1"/>
          </p:cNvPicPr>
          <p:nvPr/>
        </p:nvPicPr>
        <p:blipFill>
          <a:blip r:embed="rId4">
            <a:extLst/>
          </a:blip>
          <a:stretch>
            <a:fillRect/>
          </a:stretch>
        </p:blipFill>
        <p:spPr>
          <a:xfrm>
            <a:off x="7979425" y="307266"/>
            <a:ext cx="927659" cy="371483"/>
          </a:xfrm>
          <a:prstGeom prst="rect">
            <a:avLst/>
          </a:prstGeom>
          <a:ln w="12700">
            <a:solidFill>
              <a:srgbClr val="FFFFFF"/>
            </a:solidFill>
            <a:miter lim="400000"/>
          </a:ln>
        </p:spPr>
      </p:pic>
      <p:sp>
        <p:nvSpPr>
          <p:cNvPr id="47" name="Slide Number"/>
          <p:cNvSpPr txBox="1">
            <a:spLocks noGrp="1"/>
          </p:cNvSpPr>
          <p:nvPr>
            <p:ph type="sldNum" sz="quarter" idx="2"/>
          </p:nvPr>
        </p:nvSpPr>
        <p:spPr>
          <a:xfrm>
            <a:off x="6553200" y="4653771"/>
            <a:ext cx="245401" cy="226984"/>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Title and Content">
    <p:spTree>
      <p:nvGrpSpPr>
        <p:cNvPr id="1" name=""/>
        <p:cNvGrpSpPr/>
        <p:nvPr/>
      </p:nvGrpSpPr>
      <p:grpSpPr>
        <a:xfrm>
          <a:off x="0" y="0"/>
          <a:ext cx="0" cy="0"/>
          <a:chOff x="0" y="0"/>
          <a:chExt cx="0" cy="0"/>
        </a:xfrm>
      </p:grpSpPr>
      <p:sp>
        <p:nvSpPr>
          <p:cNvPr id="54"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55" name="Title Text"/>
          <p:cNvSpPr txBox="1">
            <a:spLocks noGrp="1"/>
          </p:cNvSpPr>
          <p:nvPr>
            <p:ph type="title"/>
          </p:nvPr>
        </p:nvSpPr>
        <p:spPr>
          <a:prstGeom prst="rect">
            <a:avLst/>
          </a:prstGeom>
        </p:spPr>
        <p:txBody>
          <a:bodyPr/>
          <a:lstStyle/>
          <a:p>
            <a:r>
              <a:t>Title Text</a:t>
            </a:r>
          </a:p>
        </p:txBody>
      </p:sp>
      <p:sp>
        <p:nvSpPr>
          <p:cNvPr id="56"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x">
  <p:cSld name="Title and Content (no arrow)">
    <p:spTree>
      <p:nvGrpSpPr>
        <p:cNvPr id="1" name=""/>
        <p:cNvGrpSpPr/>
        <p:nvPr/>
      </p:nvGrpSpPr>
      <p:grpSpPr>
        <a:xfrm>
          <a:off x="0" y="0"/>
          <a:ext cx="0" cy="0"/>
          <a:chOff x="0" y="0"/>
          <a:chExt cx="0" cy="0"/>
        </a:xfrm>
      </p:grpSpPr>
      <p:sp>
        <p:nvSpPr>
          <p:cNvPr id="63" name="Title Text"/>
          <p:cNvSpPr txBox="1">
            <a:spLocks noGrp="1"/>
          </p:cNvSpPr>
          <p:nvPr>
            <p:ph type="title"/>
          </p:nvPr>
        </p:nvSpPr>
        <p:spPr>
          <a:prstGeom prst="rect">
            <a:avLst/>
          </a:prstGeom>
        </p:spPr>
        <p:txBody>
          <a:bodyPr/>
          <a:lstStyle/>
          <a:p>
            <a:r>
              <a:t>Title Text</a:t>
            </a:r>
          </a:p>
        </p:txBody>
      </p:sp>
      <p:sp>
        <p:nvSpPr>
          <p:cNvPr id="64"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pic>
        <p:nvPicPr>
          <p:cNvPr id="65" name="Picture 7" descr="Picture 7"/>
          <p:cNvPicPr>
            <a:picLocks noChangeAspect="1"/>
          </p:cNvPicPr>
          <p:nvPr/>
        </p:nvPicPr>
        <p:blipFill>
          <a:blip r:embed="rId2">
            <a:extLst/>
          </a:blip>
          <a:stretch>
            <a:fillRect/>
          </a:stretch>
        </p:blipFill>
        <p:spPr>
          <a:xfrm>
            <a:off x="7979425" y="307266"/>
            <a:ext cx="927659" cy="371483"/>
          </a:xfrm>
          <a:prstGeom prst="rect">
            <a:avLst/>
          </a:prstGeom>
          <a:ln w="12700">
            <a:miter lim="400000"/>
          </a:ln>
        </p:spPr>
      </p:pic>
      <p:sp>
        <p:nvSpPr>
          <p:cNvPr id="66"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2.jpeg"/><Relationship Id="rId3" Type="http://schemas.openxmlformats.org/officeDocument/2006/relationships/slideLayout" Target="../slideLayouts/slideLayout3.xml"/><Relationship Id="rId7"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Date Placeholder 3"/>
          <p:cNvSpPr txBox="1"/>
          <p:nvPr/>
        </p:nvSpPr>
        <p:spPr>
          <a:xfrm>
            <a:off x="457200" y="4790692"/>
            <a:ext cx="2133600" cy="226984"/>
          </a:xfrm>
          <a:prstGeom prst="rect">
            <a:avLst/>
          </a:prstGeom>
          <a:ln w="12700">
            <a:miter lim="400000"/>
          </a:ln>
          <a:extLst>
            <a:ext uri="{C572A759-6A51-4108-AA02-DFA0A04FC94B}">
              <ma14:wrappingTextBoxFlag xmlns:ma14="http://schemas.microsoft.com/office/mac/drawingml/2011/main" xmlns="" val="1"/>
            </a:ext>
          </a:extLst>
        </p:spPr>
        <p:txBody>
          <a:bodyPr lIns="45718" tIns="45718" rIns="45718" bIns="45718" anchor="ctr">
            <a:spAutoFit/>
          </a:bodyPr>
          <a:lstStyle>
            <a:lvl1pPr>
              <a:defRPr sz="1000">
                <a:latin typeface="Arial"/>
                <a:ea typeface="Arial"/>
                <a:cs typeface="Arial"/>
                <a:sym typeface="Arial"/>
              </a:defRPr>
            </a:lvl1pPr>
          </a:lstStyle>
          <a:p>
            <a:r>
              <a:t>www.england.nhs.uk</a:t>
            </a:r>
          </a:p>
        </p:txBody>
      </p:sp>
      <p:pic>
        <p:nvPicPr>
          <p:cNvPr id="3" name="Picture 8" descr="Picture 8"/>
          <p:cNvPicPr>
            <a:picLocks noChangeAspect="1"/>
          </p:cNvPicPr>
          <p:nvPr/>
        </p:nvPicPr>
        <p:blipFill>
          <a:blip r:embed="rId7">
            <a:extLst/>
          </a:blip>
          <a:stretch>
            <a:fillRect/>
          </a:stretch>
        </p:blipFill>
        <p:spPr>
          <a:xfrm>
            <a:off x="7686357" y="3961338"/>
            <a:ext cx="1220726" cy="954608"/>
          </a:xfrm>
          <a:prstGeom prst="rect">
            <a:avLst/>
          </a:prstGeom>
          <a:ln w="12700">
            <a:miter lim="400000"/>
          </a:ln>
        </p:spPr>
      </p:pic>
      <p:pic>
        <p:nvPicPr>
          <p:cNvPr id="4" name="Picture 7" descr="Picture 7"/>
          <p:cNvPicPr>
            <a:picLocks noChangeAspect="1"/>
          </p:cNvPicPr>
          <p:nvPr/>
        </p:nvPicPr>
        <p:blipFill>
          <a:blip r:embed="rId8">
            <a:extLst/>
          </a:blip>
          <a:stretch>
            <a:fillRect/>
          </a:stretch>
        </p:blipFill>
        <p:spPr>
          <a:xfrm>
            <a:off x="7979425" y="307266"/>
            <a:ext cx="927659" cy="371483"/>
          </a:xfrm>
          <a:prstGeom prst="rect">
            <a:avLst/>
          </a:prstGeom>
          <a:ln w="12700">
            <a:miter lim="400000"/>
          </a:ln>
        </p:spPr>
      </p:pic>
      <p:sp>
        <p:nvSpPr>
          <p:cNvPr id="5" name="Body Level One…"/>
          <p:cNvSpPr txBox="1">
            <a:spLocks noGrp="1"/>
          </p:cNvSpPr>
          <p:nvPr>
            <p:ph type="body" idx="1"/>
          </p:nvPr>
        </p:nvSpPr>
        <p:spPr>
          <a:xfrm>
            <a:off x="457201" y="1260221"/>
            <a:ext cx="7356818" cy="2963054"/>
          </a:xfrm>
          <a:prstGeom prst="rect">
            <a:avLst/>
          </a:prstGeom>
          <a:ln w="12700">
            <a:miter lim="400000"/>
          </a:ln>
          <a:extLst>
            <a:ext uri="{C572A759-6A51-4108-AA02-DFA0A04FC94B}">
              <ma14:wrappingTextBoxFlag xmlns:ma14="http://schemas.microsoft.com/office/mac/drawingml/2011/main" xmlns="" val="1"/>
            </a:ext>
          </a:extLst>
        </p:spPr>
        <p:txBody>
          <a:bodyPr lIns="45718" tIns="45718" rIns="45718" bIns="45718">
            <a:normAutofit/>
          </a:bodyPr>
          <a:lstStyle/>
          <a:p>
            <a:r>
              <a:t>Body Level One</a:t>
            </a:r>
          </a:p>
          <a:p>
            <a:pPr lvl="1"/>
            <a:r>
              <a:t>Body Level Two</a:t>
            </a:r>
          </a:p>
          <a:p>
            <a:pPr lvl="2"/>
            <a:r>
              <a:t>Body Level Three</a:t>
            </a:r>
          </a:p>
          <a:p>
            <a:pPr lvl="3"/>
            <a:r>
              <a:t>Body Level Four</a:t>
            </a:r>
          </a:p>
          <a:p>
            <a:pPr lvl="4"/>
            <a:r>
              <a:t>Body Level Five</a:t>
            </a:r>
          </a:p>
        </p:txBody>
      </p:sp>
      <p:sp>
        <p:nvSpPr>
          <p:cNvPr id="6" name="Title Text"/>
          <p:cNvSpPr txBox="1">
            <a:spLocks noGrp="1"/>
          </p:cNvSpPr>
          <p:nvPr>
            <p:ph type="title"/>
          </p:nvPr>
        </p:nvSpPr>
        <p:spPr>
          <a:xfrm>
            <a:off x="457201" y="562433"/>
            <a:ext cx="7356817" cy="500796"/>
          </a:xfrm>
          <a:prstGeom prst="rect">
            <a:avLst/>
          </a:prstGeom>
          <a:ln w="12700">
            <a:miter lim="400000"/>
          </a:ln>
          <a:extLst>
            <a:ext uri="{C572A759-6A51-4108-AA02-DFA0A04FC94B}">
              <ma14:wrappingTextBoxFlag xmlns:ma14="http://schemas.microsoft.com/office/mac/drawingml/2011/main" xmlns="" val="1"/>
            </a:ext>
          </a:extLst>
        </p:spPr>
        <p:txBody>
          <a:bodyPr lIns="45718" tIns="45718" rIns="45718" bIns="45718" anchor="ctr">
            <a:normAutofit/>
          </a:bodyPr>
          <a:lstStyle/>
          <a:p>
            <a:r>
              <a:t>Title Text</a:t>
            </a:r>
          </a:p>
        </p:txBody>
      </p:sp>
      <p:sp>
        <p:nvSpPr>
          <p:cNvPr id="7" name="Slide Number"/>
          <p:cNvSpPr txBox="1">
            <a:spLocks noGrp="1"/>
          </p:cNvSpPr>
          <p:nvPr>
            <p:ph type="sldNum" sz="quarter" idx="2"/>
          </p:nvPr>
        </p:nvSpPr>
        <p:spPr>
          <a:xfrm>
            <a:off x="2002009" y="4790693"/>
            <a:ext cx="245401" cy="226984"/>
          </a:xfrm>
          <a:prstGeom prst="rect">
            <a:avLst/>
          </a:prstGeom>
          <a:ln w="12700">
            <a:miter lim="400000"/>
          </a:ln>
        </p:spPr>
        <p:txBody>
          <a:bodyPr wrap="none" lIns="45718" tIns="45718" rIns="45718" bIns="45718" anchor="ctr">
            <a:spAutoFit/>
          </a:bodyPr>
          <a:lstStyle>
            <a:lvl1pPr>
              <a:defRPr sz="1000">
                <a:solidFill>
                  <a:srgbClr val="005EB8"/>
                </a:solidFill>
                <a:latin typeface="Arial"/>
                <a:ea typeface="Arial"/>
                <a:cs typeface="Arial"/>
                <a:sym typeface="Arial"/>
              </a:defRPr>
            </a:lvl1pPr>
          </a:lstStyle>
          <a:p>
            <a:fld id="{86CB4B4D-7CA3-9044-876B-883B54F8677D}" type="slidenum">
              <a:t>‹#›</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Lst>
  <p:transition spd="med"/>
  <p:txStyles>
    <p:titleStyle>
      <a:lvl1pPr marL="0" marR="0" indent="0" algn="l" defTabSz="457200" rtl="0" latinLnBrk="0">
        <a:lnSpc>
          <a:spcPct val="100000"/>
        </a:lnSpc>
        <a:spcBef>
          <a:spcPts val="0"/>
        </a:spcBef>
        <a:spcAft>
          <a:spcPts val="0"/>
        </a:spcAft>
        <a:buClrTx/>
        <a:buSzTx/>
        <a:buFontTx/>
        <a:buNone/>
        <a:tabLst/>
        <a:defRPr sz="3600" b="1" i="0" u="none" strike="noStrike" cap="none" spc="0" baseline="0">
          <a:ln>
            <a:noFill/>
          </a:ln>
          <a:solidFill>
            <a:srgbClr val="005EB8"/>
          </a:solidFill>
          <a:uFillTx/>
          <a:latin typeface="Arial"/>
          <a:ea typeface="Arial"/>
          <a:cs typeface="Arial"/>
          <a:sym typeface="Arial"/>
        </a:defRPr>
      </a:lvl1pPr>
      <a:lvl2pPr marL="0" marR="0" indent="0" algn="l" defTabSz="457200" rtl="0" latinLnBrk="0">
        <a:lnSpc>
          <a:spcPct val="100000"/>
        </a:lnSpc>
        <a:spcBef>
          <a:spcPts val="0"/>
        </a:spcBef>
        <a:spcAft>
          <a:spcPts val="0"/>
        </a:spcAft>
        <a:buClrTx/>
        <a:buSzTx/>
        <a:buFontTx/>
        <a:buNone/>
        <a:tabLst/>
        <a:defRPr sz="3600" b="1" i="0" u="none" strike="noStrike" cap="none" spc="0" baseline="0">
          <a:ln>
            <a:noFill/>
          </a:ln>
          <a:solidFill>
            <a:srgbClr val="005EB8"/>
          </a:solidFill>
          <a:uFillTx/>
          <a:latin typeface="Arial"/>
          <a:ea typeface="Arial"/>
          <a:cs typeface="Arial"/>
          <a:sym typeface="Arial"/>
        </a:defRPr>
      </a:lvl2pPr>
      <a:lvl3pPr marL="0" marR="0" indent="0" algn="l" defTabSz="457200" rtl="0" latinLnBrk="0">
        <a:lnSpc>
          <a:spcPct val="100000"/>
        </a:lnSpc>
        <a:spcBef>
          <a:spcPts val="0"/>
        </a:spcBef>
        <a:spcAft>
          <a:spcPts val="0"/>
        </a:spcAft>
        <a:buClrTx/>
        <a:buSzTx/>
        <a:buFontTx/>
        <a:buNone/>
        <a:tabLst/>
        <a:defRPr sz="3600" b="1" i="0" u="none" strike="noStrike" cap="none" spc="0" baseline="0">
          <a:ln>
            <a:noFill/>
          </a:ln>
          <a:solidFill>
            <a:srgbClr val="005EB8"/>
          </a:solidFill>
          <a:uFillTx/>
          <a:latin typeface="Arial"/>
          <a:ea typeface="Arial"/>
          <a:cs typeface="Arial"/>
          <a:sym typeface="Arial"/>
        </a:defRPr>
      </a:lvl3pPr>
      <a:lvl4pPr marL="0" marR="0" indent="0" algn="l" defTabSz="457200" rtl="0" latinLnBrk="0">
        <a:lnSpc>
          <a:spcPct val="100000"/>
        </a:lnSpc>
        <a:spcBef>
          <a:spcPts val="0"/>
        </a:spcBef>
        <a:spcAft>
          <a:spcPts val="0"/>
        </a:spcAft>
        <a:buClrTx/>
        <a:buSzTx/>
        <a:buFontTx/>
        <a:buNone/>
        <a:tabLst/>
        <a:defRPr sz="3600" b="1" i="0" u="none" strike="noStrike" cap="none" spc="0" baseline="0">
          <a:ln>
            <a:noFill/>
          </a:ln>
          <a:solidFill>
            <a:srgbClr val="005EB8"/>
          </a:solidFill>
          <a:uFillTx/>
          <a:latin typeface="Arial"/>
          <a:ea typeface="Arial"/>
          <a:cs typeface="Arial"/>
          <a:sym typeface="Arial"/>
        </a:defRPr>
      </a:lvl4pPr>
      <a:lvl5pPr marL="0" marR="0" indent="0" algn="l" defTabSz="457200" rtl="0" latinLnBrk="0">
        <a:lnSpc>
          <a:spcPct val="100000"/>
        </a:lnSpc>
        <a:spcBef>
          <a:spcPts val="0"/>
        </a:spcBef>
        <a:spcAft>
          <a:spcPts val="0"/>
        </a:spcAft>
        <a:buClrTx/>
        <a:buSzTx/>
        <a:buFontTx/>
        <a:buNone/>
        <a:tabLst/>
        <a:defRPr sz="3600" b="1" i="0" u="none" strike="noStrike" cap="none" spc="0" baseline="0">
          <a:ln>
            <a:noFill/>
          </a:ln>
          <a:solidFill>
            <a:srgbClr val="005EB8"/>
          </a:solidFill>
          <a:uFillTx/>
          <a:latin typeface="Arial"/>
          <a:ea typeface="Arial"/>
          <a:cs typeface="Arial"/>
          <a:sym typeface="Arial"/>
        </a:defRPr>
      </a:lvl5pPr>
      <a:lvl6pPr marL="0" marR="0" indent="0" algn="l" defTabSz="457200" rtl="0" latinLnBrk="0">
        <a:lnSpc>
          <a:spcPct val="100000"/>
        </a:lnSpc>
        <a:spcBef>
          <a:spcPts val="0"/>
        </a:spcBef>
        <a:spcAft>
          <a:spcPts val="0"/>
        </a:spcAft>
        <a:buClrTx/>
        <a:buSzTx/>
        <a:buFontTx/>
        <a:buNone/>
        <a:tabLst/>
        <a:defRPr sz="3600" b="1" i="0" u="none" strike="noStrike" cap="none" spc="0" baseline="0">
          <a:ln>
            <a:noFill/>
          </a:ln>
          <a:solidFill>
            <a:srgbClr val="005EB8"/>
          </a:solidFill>
          <a:uFillTx/>
          <a:latin typeface="Arial"/>
          <a:ea typeface="Arial"/>
          <a:cs typeface="Arial"/>
          <a:sym typeface="Arial"/>
        </a:defRPr>
      </a:lvl6pPr>
      <a:lvl7pPr marL="0" marR="0" indent="0" algn="l" defTabSz="457200" rtl="0" latinLnBrk="0">
        <a:lnSpc>
          <a:spcPct val="100000"/>
        </a:lnSpc>
        <a:spcBef>
          <a:spcPts val="0"/>
        </a:spcBef>
        <a:spcAft>
          <a:spcPts val="0"/>
        </a:spcAft>
        <a:buClrTx/>
        <a:buSzTx/>
        <a:buFontTx/>
        <a:buNone/>
        <a:tabLst/>
        <a:defRPr sz="3600" b="1" i="0" u="none" strike="noStrike" cap="none" spc="0" baseline="0">
          <a:ln>
            <a:noFill/>
          </a:ln>
          <a:solidFill>
            <a:srgbClr val="005EB8"/>
          </a:solidFill>
          <a:uFillTx/>
          <a:latin typeface="Arial"/>
          <a:ea typeface="Arial"/>
          <a:cs typeface="Arial"/>
          <a:sym typeface="Arial"/>
        </a:defRPr>
      </a:lvl7pPr>
      <a:lvl8pPr marL="0" marR="0" indent="0" algn="l" defTabSz="457200" rtl="0" latinLnBrk="0">
        <a:lnSpc>
          <a:spcPct val="100000"/>
        </a:lnSpc>
        <a:spcBef>
          <a:spcPts val="0"/>
        </a:spcBef>
        <a:spcAft>
          <a:spcPts val="0"/>
        </a:spcAft>
        <a:buClrTx/>
        <a:buSzTx/>
        <a:buFontTx/>
        <a:buNone/>
        <a:tabLst/>
        <a:defRPr sz="3600" b="1" i="0" u="none" strike="noStrike" cap="none" spc="0" baseline="0">
          <a:ln>
            <a:noFill/>
          </a:ln>
          <a:solidFill>
            <a:srgbClr val="005EB8"/>
          </a:solidFill>
          <a:uFillTx/>
          <a:latin typeface="Arial"/>
          <a:ea typeface="Arial"/>
          <a:cs typeface="Arial"/>
          <a:sym typeface="Arial"/>
        </a:defRPr>
      </a:lvl8pPr>
      <a:lvl9pPr marL="0" marR="0" indent="0" algn="l" defTabSz="457200" rtl="0" latinLnBrk="0">
        <a:lnSpc>
          <a:spcPct val="100000"/>
        </a:lnSpc>
        <a:spcBef>
          <a:spcPts val="0"/>
        </a:spcBef>
        <a:spcAft>
          <a:spcPts val="0"/>
        </a:spcAft>
        <a:buClrTx/>
        <a:buSzTx/>
        <a:buFontTx/>
        <a:buNone/>
        <a:tabLst/>
        <a:defRPr sz="3600" b="1" i="0" u="none" strike="noStrike" cap="none" spc="0" baseline="0">
          <a:ln>
            <a:noFill/>
          </a:ln>
          <a:solidFill>
            <a:srgbClr val="005EB8"/>
          </a:solidFill>
          <a:uFillTx/>
          <a:latin typeface="Arial"/>
          <a:ea typeface="Arial"/>
          <a:cs typeface="Arial"/>
          <a:sym typeface="Arial"/>
        </a:defRPr>
      </a:lvl9pPr>
    </p:titleStyle>
    <p:bodyStyle>
      <a:lvl1pPr marL="342900" marR="0" indent="-342900" algn="l" defTabSz="457200" rtl="0" latinLnBrk="0">
        <a:lnSpc>
          <a:spcPct val="100000"/>
        </a:lnSpc>
        <a:spcBef>
          <a:spcPts val="400"/>
        </a:spcBef>
        <a:spcAft>
          <a:spcPts val="0"/>
        </a:spcAft>
        <a:buClr>
          <a:srgbClr val="005EB8"/>
        </a:buClr>
        <a:buSzPct val="100000"/>
        <a:buFont typeface="Arial"/>
        <a:buChar char="•"/>
        <a:tabLst/>
        <a:defRPr sz="1800" b="0" i="0" u="none" strike="noStrike" cap="none" spc="0" baseline="0">
          <a:ln>
            <a:noFill/>
          </a:ln>
          <a:solidFill>
            <a:srgbClr val="000000"/>
          </a:solidFill>
          <a:uFillTx/>
          <a:latin typeface="Arial"/>
          <a:ea typeface="Arial"/>
          <a:cs typeface="Arial"/>
          <a:sym typeface="Arial"/>
        </a:defRPr>
      </a:lvl1pPr>
      <a:lvl2pPr marL="742950" marR="0" indent="-285750" algn="l" defTabSz="457200" rtl="0" latinLnBrk="0">
        <a:lnSpc>
          <a:spcPct val="100000"/>
        </a:lnSpc>
        <a:spcBef>
          <a:spcPts val="400"/>
        </a:spcBef>
        <a:spcAft>
          <a:spcPts val="0"/>
        </a:spcAft>
        <a:buClr>
          <a:srgbClr val="005EB8"/>
        </a:buClr>
        <a:buSzPct val="100000"/>
        <a:buFont typeface="Arial"/>
        <a:buChar char="•"/>
        <a:tabLst/>
        <a:defRPr sz="1800" b="0" i="0" u="none" strike="noStrike" cap="none" spc="0" baseline="0">
          <a:ln>
            <a:noFill/>
          </a:ln>
          <a:solidFill>
            <a:srgbClr val="000000"/>
          </a:solidFill>
          <a:uFillTx/>
          <a:latin typeface="Arial"/>
          <a:ea typeface="Arial"/>
          <a:cs typeface="Arial"/>
          <a:sym typeface="Arial"/>
        </a:defRPr>
      </a:lvl2pPr>
      <a:lvl3pPr marL="1143000" marR="0" indent="-228600" algn="l" defTabSz="457200" rtl="0" latinLnBrk="0">
        <a:lnSpc>
          <a:spcPct val="100000"/>
        </a:lnSpc>
        <a:spcBef>
          <a:spcPts val="400"/>
        </a:spcBef>
        <a:spcAft>
          <a:spcPts val="0"/>
        </a:spcAft>
        <a:buClr>
          <a:srgbClr val="005EB8"/>
        </a:buClr>
        <a:buSzPct val="100000"/>
        <a:buFont typeface="Arial"/>
        <a:buChar char="•"/>
        <a:tabLst/>
        <a:defRPr sz="1800" b="0" i="0" u="none" strike="noStrike" cap="none" spc="0" baseline="0">
          <a:ln>
            <a:noFill/>
          </a:ln>
          <a:solidFill>
            <a:srgbClr val="000000"/>
          </a:solidFill>
          <a:uFillTx/>
          <a:latin typeface="Arial"/>
          <a:ea typeface="Arial"/>
          <a:cs typeface="Arial"/>
          <a:sym typeface="Arial"/>
        </a:defRPr>
      </a:lvl3pPr>
      <a:lvl4pPr marL="1600200" marR="0" indent="-228600" algn="l" defTabSz="457200" rtl="0" latinLnBrk="0">
        <a:lnSpc>
          <a:spcPct val="100000"/>
        </a:lnSpc>
        <a:spcBef>
          <a:spcPts val="400"/>
        </a:spcBef>
        <a:spcAft>
          <a:spcPts val="0"/>
        </a:spcAft>
        <a:buClr>
          <a:srgbClr val="005EB8"/>
        </a:buClr>
        <a:buSzPct val="100000"/>
        <a:buFont typeface="Arial"/>
        <a:buChar char="•"/>
        <a:tabLst/>
        <a:defRPr sz="1800" b="0" i="0" u="none" strike="noStrike" cap="none" spc="0" baseline="0">
          <a:ln>
            <a:noFill/>
          </a:ln>
          <a:solidFill>
            <a:srgbClr val="000000"/>
          </a:solidFill>
          <a:uFillTx/>
          <a:latin typeface="Arial"/>
          <a:ea typeface="Arial"/>
          <a:cs typeface="Arial"/>
          <a:sym typeface="Arial"/>
        </a:defRPr>
      </a:lvl4pPr>
      <a:lvl5pPr marL="2057400" marR="0" indent="-228600" algn="l" defTabSz="457200" rtl="0" latinLnBrk="0">
        <a:lnSpc>
          <a:spcPct val="100000"/>
        </a:lnSpc>
        <a:spcBef>
          <a:spcPts val="400"/>
        </a:spcBef>
        <a:spcAft>
          <a:spcPts val="0"/>
        </a:spcAft>
        <a:buClr>
          <a:srgbClr val="005EB8"/>
        </a:buClr>
        <a:buSzPct val="100000"/>
        <a:buFont typeface="Arial"/>
        <a:buChar char="•"/>
        <a:tabLst/>
        <a:defRPr sz="1800" b="0" i="0" u="none" strike="noStrike" cap="none" spc="0" baseline="0">
          <a:ln>
            <a:noFill/>
          </a:ln>
          <a:solidFill>
            <a:srgbClr val="000000"/>
          </a:solidFill>
          <a:uFillTx/>
          <a:latin typeface="Arial"/>
          <a:ea typeface="Arial"/>
          <a:cs typeface="Arial"/>
          <a:sym typeface="Arial"/>
        </a:defRPr>
      </a:lvl5pPr>
      <a:lvl6pPr marL="2491738" marR="0" indent="-205738" algn="l" defTabSz="457200" rtl="0" latinLnBrk="0">
        <a:lnSpc>
          <a:spcPct val="100000"/>
        </a:lnSpc>
        <a:spcBef>
          <a:spcPts val="400"/>
        </a:spcBef>
        <a:spcAft>
          <a:spcPts val="0"/>
        </a:spcAft>
        <a:buClr>
          <a:srgbClr val="005EB8"/>
        </a:buClr>
        <a:buSzPct val="100000"/>
        <a:buFont typeface="Arial"/>
        <a:buChar char="•"/>
        <a:tabLst/>
        <a:defRPr sz="1800" b="0" i="0" u="none" strike="noStrike" cap="none" spc="0" baseline="0">
          <a:ln>
            <a:noFill/>
          </a:ln>
          <a:solidFill>
            <a:srgbClr val="000000"/>
          </a:solidFill>
          <a:uFillTx/>
          <a:latin typeface="Arial"/>
          <a:ea typeface="Arial"/>
          <a:cs typeface="Arial"/>
          <a:sym typeface="Arial"/>
        </a:defRPr>
      </a:lvl6pPr>
      <a:lvl7pPr marL="2948938" marR="0" indent="-205738" algn="l" defTabSz="457200" rtl="0" latinLnBrk="0">
        <a:lnSpc>
          <a:spcPct val="100000"/>
        </a:lnSpc>
        <a:spcBef>
          <a:spcPts val="400"/>
        </a:spcBef>
        <a:spcAft>
          <a:spcPts val="0"/>
        </a:spcAft>
        <a:buClr>
          <a:srgbClr val="005EB8"/>
        </a:buClr>
        <a:buSzPct val="100000"/>
        <a:buFont typeface="Arial"/>
        <a:buChar char="•"/>
        <a:tabLst/>
        <a:defRPr sz="1800" b="0" i="0" u="none" strike="noStrike" cap="none" spc="0" baseline="0">
          <a:ln>
            <a:noFill/>
          </a:ln>
          <a:solidFill>
            <a:srgbClr val="000000"/>
          </a:solidFill>
          <a:uFillTx/>
          <a:latin typeface="Arial"/>
          <a:ea typeface="Arial"/>
          <a:cs typeface="Arial"/>
          <a:sym typeface="Arial"/>
        </a:defRPr>
      </a:lvl7pPr>
      <a:lvl8pPr marL="3406140" marR="0" indent="-205739" algn="l" defTabSz="457200" rtl="0" latinLnBrk="0">
        <a:lnSpc>
          <a:spcPct val="100000"/>
        </a:lnSpc>
        <a:spcBef>
          <a:spcPts val="400"/>
        </a:spcBef>
        <a:spcAft>
          <a:spcPts val="0"/>
        </a:spcAft>
        <a:buClr>
          <a:srgbClr val="005EB8"/>
        </a:buClr>
        <a:buSzPct val="100000"/>
        <a:buFont typeface="Arial"/>
        <a:buChar char="•"/>
        <a:tabLst/>
        <a:defRPr sz="1800" b="0" i="0" u="none" strike="noStrike" cap="none" spc="0" baseline="0">
          <a:ln>
            <a:noFill/>
          </a:ln>
          <a:solidFill>
            <a:srgbClr val="000000"/>
          </a:solidFill>
          <a:uFillTx/>
          <a:latin typeface="Arial"/>
          <a:ea typeface="Arial"/>
          <a:cs typeface="Arial"/>
          <a:sym typeface="Arial"/>
        </a:defRPr>
      </a:lvl8pPr>
      <a:lvl9pPr marL="3863340" marR="0" indent="-205740" algn="l" defTabSz="457200" rtl="0" latinLnBrk="0">
        <a:lnSpc>
          <a:spcPct val="100000"/>
        </a:lnSpc>
        <a:spcBef>
          <a:spcPts val="400"/>
        </a:spcBef>
        <a:spcAft>
          <a:spcPts val="0"/>
        </a:spcAft>
        <a:buClr>
          <a:srgbClr val="005EB8"/>
        </a:buClr>
        <a:buSzPct val="100000"/>
        <a:buFont typeface="Arial"/>
        <a:buChar char="•"/>
        <a:tabLst/>
        <a:defRPr sz="1800" b="0" i="0" u="none" strike="noStrike" cap="none" spc="0" baseline="0">
          <a:ln>
            <a:noFill/>
          </a:ln>
          <a:solidFill>
            <a:srgbClr val="000000"/>
          </a:solidFill>
          <a:uFillTx/>
          <a:latin typeface="Arial"/>
          <a:ea typeface="Arial"/>
          <a:cs typeface="Arial"/>
          <a:sym typeface="Arial"/>
        </a:defRPr>
      </a:lvl9pPr>
    </p:bodyStyle>
    <p:otherStyle>
      <a:lvl1pPr marL="0" marR="0" indent="0" algn="l" defTabSz="457200" rtl="0" latinLnBrk="0">
        <a:lnSpc>
          <a:spcPct val="100000"/>
        </a:lnSpc>
        <a:spcBef>
          <a:spcPts val="0"/>
        </a:spcBef>
        <a:spcAft>
          <a:spcPts val="0"/>
        </a:spcAft>
        <a:buClrTx/>
        <a:buSzTx/>
        <a:buFontTx/>
        <a:buNone/>
        <a:tabLst/>
        <a:defRPr sz="1000" b="0" i="0" u="none" strike="noStrike" cap="none" spc="0" baseline="0">
          <a:ln>
            <a:noFill/>
          </a:ln>
          <a:solidFill>
            <a:schemeClr val="tx1"/>
          </a:solidFill>
          <a:uFillTx/>
          <a:latin typeface="+mn-lt"/>
          <a:ea typeface="+mn-ea"/>
          <a:cs typeface="+mn-cs"/>
          <a:sym typeface="Arial"/>
        </a:defRPr>
      </a:lvl1pPr>
      <a:lvl2pPr marL="0" marR="0" indent="0" algn="l" defTabSz="457200" rtl="0" latinLnBrk="0">
        <a:lnSpc>
          <a:spcPct val="100000"/>
        </a:lnSpc>
        <a:spcBef>
          <a:spcPts val="0"/>
        </a:spcBef>
        <a:spcAft>
          <a:spcPts val="0"/>
        </a:spcAft>
        <a:buClrTx/>
        <a:buSzTx/>
        <a:buFontTx/>
        <a:buNone/>
        <a:tabLst/>
        <a:defRPr sz="1000" b="0" i="0" u="none" strike="noStrike" cap="none" spc="0" baseline="0">
          <a:ln>
            <a:noFill/>
          </a:ln>
          <a:solidFill>
            <a:schemeClr val="tx1"/>
          </a:solidFill>
          <a:uFillTx/>
          <a:latin typeface="+mn-lt"/>
          <a:ea typeface="+mn-ea"/>
          <a:cs typeface="+mn-cs"/>
          <a:sym typeface="Arial"/>
        </a:defRPr>
      </a:lvl2pPr>
      <a:lvl3pPr marL="0" marR="0" indent="0" algn="l" defTabSz="457200" rtl="0" latinLnBrk="0">
        <a:lnSpc>
          <a:spcPct val="100000"/>
        </a:lnSpc>
        <a:spcBef>
          <a:spcPts val="0"/>
        </a:spcBef>
        <a:spcAft>
          <a:spcPts val="0"/>
        </a:spcAft>
        <a:buClrTx/>
        <a:buSzTx/>
        <a:buFontTx/>
        <a:buNone/>
        <a:tabLst/>
        <a:defRPr sz="1000" b="0" i="0" u="none" strike="noStrike" cap="none" spc="0" baseline="0">
          <a:ln>
            <a:noFill/>
          </a:ln>
          <a:solidFill>
            <a:schemeClr val="tx1"/>
          </a:solidFill>
          <a:uFillTx/>
          <a:latin typeface="+mn-lt"/>
          <a:ea typeface="+mn-ea"/>
          <a:cs typeface="+mn-cs"/>
          <a:sym typeface="Arial"/>
        </a:defRPr>
      </a:lvl3pPr>
      <a:lvl4pPr marL="0" marR="0" indent="0" algn="l" defTabSz="457200" rtl="0" latinLnBrk="0">
        <a:lnSpc>
          <a:spcPct val="100000"/>
        </a:lnSpc>
        <a:spcBef>
          <a:spcPts val="0"/>
        </a:spcBef>
        <a:spcAft>
          <a:spcPts val="0"/>
        </a:spcAft>
        <a:buClrTx/>
        <a:buSzTx/>
        <a:buFontTx/>
        <a:buNone/>
        <a:tabLst/>
        <a:defRPr sz="1000" b="0" i="0" u="none" strike="noStrike" cap="none" spc="0" baseline="0">
          <a:ln>
            <a:noFill/>
          </a:ln>
          <a:solidFill>
            <a:schemeClr val="tx1"/>
          </a:solidFill>
          <a:uFillTx/>
          <a:latin typeface="+mn-lt"/>
          <a:ea typeface="+mn-ea"/>
          <a:cs typeface="+mn-cs"/>
          <a:sym typeface="Arial"/>
        </a:defRPr>
      </a:lvl4pPr>
      <a:lvl5pPr marL="0" marR="0" indent="0" algn="l" defTabSz="457200" rtl="0" latinLnBrk="0">
        <a:lnSpc>
          <a:spcPct val="100000"/>
        </a:lnSpc>
        <a:spcBef>
          <a:spcPts val="0"/>
        </a:spcBef>
        <a:spcAft>
          <a:spcPts val="0"/>
        </a:spcAft>
        <a:buClrTx/>
        <a:buSzTx/>
        <a:buFontTx/>
        <a:buNone/>
        <a:tabLst/>
        <a:defRPr sz="1000" b="0" i="0" u="none" strike="noStrike" cap="none" spc="0" baseline="0">
          <a:ln>
            <a:noFill/>
          </a:ln>
          <a:solidFill>
            <a:schemeClr val="tx1"/>
          </a:solidFill>
          <a:uFillTx/>
          <a:latin typeface="+mn-lt"/>
          <a:ea typeface="+mn-ea"/>
          <a:cs typeface="+mn-cs"/>
          <a:sym typeface="Arial"/>
        </a:defRPr>
      </a:lvl5pPr>
      <a:lvl6pPr marL="0" marR="0" indent="0" algn="l" defTabSz="457200" rtl="0" latinLnBrk="0">
        <a:lnSpc>
          <a:spcPct val="100000"/>
        </a:lnSpc>
        <a:spcBef>
          <a:spcPts val="0"/>
        </a:spcBef>
        <a:spcAft>
          <a:spcPts val="0"/>
        </a:spcAft>
        <a:buClrTx/>
        <a:buSzTx/>
        <a:buFontTx/>
        <a:buNone/>
        <a:tabLst/>
        <a:defRPr sz="1000" b="0" i="0" u="none" strike="noStrike" cap="none" spc="0" baseline="0">
          <a:ln>
            <a:noFill/>
          </a:ln>
          <a:solidFill>
            <a:schemeClr val="tx1"/>
          </a:solidFill>
          <a:uFillTx/>
          <a:latin typeface="+mn-lt"/>
          <a:ea typeface="+mn-ea"/>
          <a:cs typeface="+mn-cs"/>
          <a:sym typeface="Arial"/>
        </a:defRPr>
      </a:lvl6pPr>
      <a:lvl7pPr marL="0" marR="0" indent="0" algn="l" defTabSz="457200" rtl="0" latinLnBrk="0">
        <a:lnSpc>
          <a:spcPct val="100000"/>
        </a:lnSpc>
        <a:spcBef>
          <a:spcPts val="0"/>
        </a:spcBef>
        <a:spcAft>
          <a:spcPts val="0"/>
        </a:spcAft>
        <a:buClrTx/>
        <a:buSzTx/>
        <a:buFontTx/>
        <a:buNone/>
        <a:tabLst/>
        <a:defRPr sz="1000" b="0" i="0" u="none" strike="noStrike" cap="none" spc="0" baseline="0">
          <a:ln>
            <a:noFill/>
          </a:ln>
          <a:solidFill>
            <a:schemeClr val="tx1"/>
          </a:solidFill>
          <a:uFillTx/>
          <a:latin typeface="+mn-lt"/>
          <a:ea typeface="+mn-ea"/>
          <a:cs typeface="+mn-cs"/>
          <a:sym typeface="Arial"/>
        </a:defRPr>
      </a:lvl7pPr>
      <a:lvl8pPr marL="0" marR="0" indent="0" algn="l" defTabSz="457200" rtl="0" latinLnBrk="0">
        <a:lnSpc>
          <a:spcPct val="100000"/>
        </a:lnSpc>
        <a:spcBef>
          <a:spcPts val="0"/>
        </a:spcBef>
        <a:spcAft>
          <a:spcPts val="0"/>
        </a:spcAft>
        <a:buClrTx/>
        <a:buSzTx/>
        <a:buFontTx/>
        <a:buNone/>
        <a:tabLst/>
        <a:defRPr sz="1000" b="0" i="0" u="none" strike="noStrike" cap="none" spc="0" baseline="0">
          <a:ln>
            <a:noFill/>
          </a:ln>
          <a:solidFill>
            <a:schemeClr val="tx1"/>
          </a:solidFill>
          <a:uFillTx/>
          <a:latin typeface="+mn-lt"/>
          <a:ea typeface="+mn-ea"/>
          <a:cs typeface="+mn-cs"/>
          <a:sym typeface="Arial"/>
        </a:defRPr>
      </a:lvl8pPr>
      <a:lvl9pPr marL="0" marR="0" indent="0" algn="l" defTabSz="457200" rtl="0" latinLnBrk="0">
        <a:lnSpc>
          <a:spcPct val="100000"/>
        </a:lnSpc>
        <a:spcBef>
          <a:spcPts val="0"/>
        </a:spcBef>
        <a:spcAft>
          <a:spcPts val="0"/>
        </a:spcAft>
        <a:buClrTx/>
        <a:buSzTx/>
        <a:buFontTx/>
        <a:buNone/>
        <a:tabLst/>
        <a:defRPr sz="1000" b="0" i="0" u="none" strike="noStrike" cap="none" spc="0" baseline="0">
          <a:ln>
            <a:noFill/>
          </a:ln>
          <a:solidFill>
            <a:schemeClr val="tx1"/>
          </a:solidFill>
          <a:uFillTx/>
          <a:latin typeface="+mn-lt"/>
          <a:ea typeface="+mn-ea"/>
          <a:cs typeface="+mn-cs"/>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6.xml"/><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9.xml"/><Relationship Id="rId1" Type="http://schemas.openxmlformats.org/officeDocument/2006/relationships/slideLayout" Target="../slideLayouts/slideLayout5.xml"/><Relationship Id="rId4" Type="http://schemas.openxmlformats.org/officeDocument/2006/relationships/image" Target="../media/image7.jpeg"/></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20.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3" Type="http://schemas.openxmlformats.org/officeDocument/2006/relationships/hyperlink" Target="http://greatergood.berkeley.edu/pdfs/GratitudePDFs/6Emmons-BlessingsBurdens.pdf" TargetMode="External"/><Relationship Id="rId2" Type="http://schemas.openxmlformats.org/officeDocument/2006/relationships/hyperlink" Target="http://psycnet.apa.org/doi/10.1037/0003-066X.60.5.410" TargetMode="External"/><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3" Type="http://schemas.openxmlformats.org/officeDocument/2006/relationships/hyperlink" Target="https://greatergood.berkeley.edu/article/item/how_gratitude_can_transform_your_workplace" TargetMode="External"/><Relationship Id="rId2" Type="http://schemas.openxmlformats.org/officeDocument/2006/relationships/notesSlide" Target="../notesSlides/notesSlide2.xml"/><Relationship Id="rId1" Type="http://schemas.openxmlformats.org/officeDocument/2006/relationships/slideLayout" Target="../slideLayouts/slideLayout5.xml"/><Relationship Id="rId4" Type="http://schemas.openxmlformats.org/officeDocument/2006/relationships/hyperlink" Target="http://greatergood.berkeley.edu/pdfs/GratitudePDFs/6Emmons-BlessingsBurdens.pdf" TargetMode="External"/></Relationships>
</file>

<file path=ppt/slides/_rels/slide5.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 name="Title 1"/>
          <p:cNvSpPr txBox="1">
            <a:spLocks noGrp="1"/>
          </p:cNvSpPr>
          <p:nvPr>
            <p:ph type="title"/>
          </p:nvPr>
        </p:nvSpPr>
        <p:spPr>
          <a:xfrm>
            <a:off x="474825" y="1052203"/>
            <a:ext cx="7919388" cy="2716891"/>
          </a:xfrm>
          <a:prstGeom prst="rect">
            <a:avLst/>
          </a:prstGeom>
        </p:spPr>
        <p:txBody>
          <a:bodyPr/>
          <a:lstStyle/>
          <a:p>
            <a:pPr defTabSz="260604">
              <a:defRPr sz="4000">
                <a:uFill>
                  <a:solidFill>
                    <a:srgbClr val="017FFF"/>
                  </a:solidFill>
                </a:uFill>
              </a:defRPr>
            </a:pPr>
            <a:r>
              <a:t>Experience of Care: Patients and Staff Together </a:t>
            </a:r>
          </a:p>
          <a:p>
            <a:pPr defTabSz="260604">
              <a:defRPr sz="4000">
                <a:uFill>
                  <a:solidFill>
                    <a:srgbClr val="017FFF"/>
                  </a:solidFill>
                </a:uFill>
              </a:defRPr>
            </a:pPr>
            <a:endParaRPr/>
          </a:p>
          <a:p>
            <a:pPr defTabSz="260604">
              <a:defRPr sz="4000">
                <a:uFill>
                  <a:solidFill>
                    <a:srgbClr val="017FFF"/>
                  </a:solidFill>
                </a:uFill>
              </a:defRPr>
            </a:pPr>
            <a:r>
              <a:t>Introductory Workshop</a:t>
            </a:r>
            <a:r>
              <a:rPr>
                <a:uFillTx/>
              </a:rPr>
              <a:t> </a:t>
            </a:r>
          </a:p>
        </p:txBody>
      </p:sp>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4" name="Picture 3" descr="Picture of two silos representing patient and staff experience"/>
          <p:cNvPicPr>
            <a:picLocks noChangeAspect="1"/>
          </p:cNvPicPr>
          <p:nvPr/>
        </p:nvPicPr>
        <p:blipFill>
          <a:blip r:embed="rId3">
            <a:extLst/>
          </a:blip>
          <a:stretch>
            <a:fillRect/>
          </a:stretch>
        </p:blipFill>
        <p:spPr>
          <a:xfrm>
            <a:off x="4449490" y="1059002"/>
            <a:ext cx="3318413" cy="4084498"/>
          </a:xfrm>
          <a:prstGeom prst="rect">
            <a:avLst/>
          </a:prstGeom>
          <a:ln w="12700">
            <a:miter lim="400000"/>
          </a:ln>
        </p:spPr>
      </p:pic>
      <p:sp>
        <p:nvSpPr>
          <p:cNvPr id="115" name="Title 1"/>
          <p:cNvSpPr txBox="1"/>
          <p:nvPr/>
        </p:nvSpPr>
        <p:spPr>
          <a:xfrm>
            <a:off x="793376" y="1059001"/>
            <a:ext cx="2971801" cy="3214315"/>
          </a:xfrm>
          <a:prstGeom prst="rect">
            <a:avLst/>
          </a:prstGeom>
          <a:ln w="12700">
            <a:miter lim="400000"/>
          </a:ln>
          <a:extLst>
            <a:ext uri="{C572A759-6A51-4108-AA02-DFA0A04FC94B}">
              <ma14:wrappingTextBoxFlag xmlns:ma14="http://schemas.microsoft.com/office/mac/drawingml/2011/main" xmlns="" val="1"/>
            </a:ext>
          </a:extLst>
        </p:spPr>
        <p:txBody>
          <a:bodyPr lIns="45718" tIns="45718" rIns="45718" bIns="45718">
            <a:normAutofit/>
          </a:bodyPr>
          <a:lstStyle/>
          <a:p>
            <a:pPr defTabSz="877822">
              <a:defRPr sz="5000" b="1">
                <a:solidFill>
                  <a:srgbClr val="0070C0"/>
                </a:solidFill>
                <a:latin typeface="Arial"/>
                <a:ea typeface="Arial"/>
                <a:cs typeface="Arial"/>
                <a:sym typeface="Arial"/>
              </a:defRPr>
            </a:pPr>
            <a:r>
              <a:t>BUT…</a:t>
            </a:r>
          </a:p>
          <a:p>
            <a:pPr defTabSz="877822">
              <a:defRPr sz="5000" b="1">
                <a:solidFill>
                  <a:srgbClr val="0070C0"/>
                </a:solidFill>
                <a:latin typeface="Arial"/>
                <a:ea typeface="Arial"/>
                <a:cs typeface="Arial"/>
                <a:sym typeface="Arial"/>
              </a:defRPr>
            </a:pPr>
            <a:r>
              <a:t>working in silos?</a:t>
            </a:r>
          </a:p>
        </p:txBody>
      </p:sp>
    </p:spTree>
  </p:cSld>
  <p:clrMapOvr>
    <a:masterClrMapping/>
  </p:clrMapOvr>
  <p:transition spd="med"/>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 name="Table discussion"/>
          <p:cNvSpPr txBox="1">
            <a:spLocks noGrp="1"/>
          </p:cNvSpPr>
          <p:nvPr>
            <p:ph type="title"/>
          </p:nvPr>
        </p:nvSpPr>
        <p:spPr>
          <a:xfrm>
            <a:off x="457201" y="562433"/>
            <a:ext cx="7356817" cy="500796"/>
          </a:xfrm>
          <a:prstGeom prst="rect">
            <a:avLst/>
          </a:prstGeom>
        </p:spPr>
        <p:txBody>
          <a:bodyPr/>
          <a:lstStyle>
            <a:lvl1pPr defTabSz="370331">
              <a:defRPr sz="2600"/>
            </a:lvl1pPr>
          </a:lstStyle>
          <a:p>
            <a:r>
              <a:t>Table discussion</a:t>
            </a:r>
          </a:p>
        </p:txBody>
      </p:sp>
      <p:sp>
        <p:nvSpPr>
          <p:cNvPr id="120" name="To what extent, and in what ways, do you perceive staff experience and patient experience to be related?…"/>
          <p:cNvSpPr txBox="1">
            <a:spLocks noGrp="1"/>
          </p:cNvSpPr>
          <p:nvPr>
            <p:ph type="body" idx="1"/>
          </p:nvPr>
        </p:nvSpPr>
        <p:spPr>
          <a:xfrm>
            <a:off x="457201" y="1260221"/>
            <a:ext cx="7356817" cy="2963054"/>
          </a:xfrm>
          <a:prstGeom prst="rect">
            <a:avLst/>
          </a:prstGeom>
        </p:spPr>
        <p:txBody>
          <a:bodyPr/>
          <a:lstStyle/>
          <a:p>
            <a:r>
              <a:t>To what extent, and in what ways, do you perceive staff experience and patient experience to be related?</a:t>
            </a:r>
          </a:p>
          <a:p>
            <a:r>
              <a:t>In what ways does your organisation help or hinder you to integrate patient experience and staff experience functions?</a:t>
            </a:r>
          </a:p>
          <a:p>
            <a:r>
              <a:t>What does the relationship between staff and patient experience mean for your role and its function within the organisation? </a:t>
            </a:r>
          </a:p>
        </p:txBody>
      </p:sp>
    </p:spTree>
  </p:cSld>
  <p:clrMapOvr>
    <a:masterClrMapping/>
  </p:clrMapOvr>
  <p:transition spd="med"/>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 name="What other NHS organisations have found:"/>
          <p:cNvSpPr txBox="1">
            <a:spLocks noGrp="1"/>
          </p:cNvSpPr>
          <p:nvPr>
            <p:ph type="title"/>
          </p:nvPr>
        </p:nvSpPr>
        <p:spPr>
          <a:xfrm>
            <a:off x="457201" y="562433"/>
            <a:ext cx="7356817" cy="500796"/>
          </a:xfrm>
          <a:prstGeom prst="rect">
            <a:avLst/>
          </a:prstGeom>
        </p:spPr>
        <p:txBody>
          <a:bodyPr/>
          <a:lstStyle>
            <a:lvl1pPr defTabSz="352042">
              <a:defRPr sz="2400"/>
            </a:lvl1pPr>
          </a:lstStyle>
          <a:p>
            <a:r>
              <a:t>What other NHS organisations have found:</a:t>
            </a:r>
          </a:p>
        </p:txBody>
      </p:sp>
      <p:sp>
        <p:nvSpPr>
          <p:cNvPr id="125" name="Workshop participants describe the striking organisational disconnect between the interconnectedness of staff experience and patient experience, and the lack of joint planning of staff experience and patient experience activities. Joint work that does take place has tended to be sporadic and reactive.…"/>
          <p:cNvSpPr txBox="1">
            <a:spLocks noGrp="1"/>
          </p:cNvSpPr>
          <p:nvPr>
            <p:ph type="body" idx="1"/>
          </p:nvPr>
        </p:nvSpPr>
        <p:spPr>
          <a:xfrm>
            <a:off x="457201" y="1260221"/>
            <a:ext cx="8093317" cy="3509401"/>
          </a:xfrm>
          <a:prstGeom prst="rect">
            <a:avLst/>
          </a:prstGeom>
        </p:spPr>
        <p:txBody>
          <a:bodyPr/>
          <a:lstStyle/>
          <a:p>
            <a:pPr marL="301752" indent="-301752" defTabSz="402336">
              <a:lnSpc>
                <a:spcPct val="90000"/>
              </a:lnSpc>
              <a:spcBef>
                <a:spcPts val="300"/>
              </a:spcBef>
              <a:defRPr sz="1500"/>
            </a:pPr>
            <a:r>
              <a:t>Workshop participants describe the striking organisational disconnect between the interconnectedness of staff experience and patient experience, and the lack of joint planning of staff experience and patient experience activities. Joint work that does take place has tended to be sporadic and reactive.</a:t>
            </a:r>
          </a:p>
          <a:p>
            <a:pPr marL="301752" indent="-301752" defTabSz="402336">
              <a:lnSpc>
                <a:spcPct val="90000"/>
              </a:lnSpc>
              <a:spcBef>
                <a:spcPts val="300"/>
              </a:spcBef>
              <a:defRPr sz="1500"/>
            </a:pPr>
            <a:r>
              <a:t>These disconnects include data analysis and reporting, working relationships between teams leading on staff and patient experience programmes and improvement initiatives within NHS organisations. </a:t>
            </a:r>
          </a:p>
          <a:p>
            <a:pPr marL="301752" indent="-301752" defTabSz="402336">
              <a:lnSpc>
                <a:spcPct val="90000"/>
              </a:lnSpc>
              <a:spcBef>
                <a:spcPts val="300"/>
              </a:spcBef>
              <a:defRPr sz="1500"/>
            </a:pPr>
            <a:r>
              <a:t>Causes of this disparity: capacity pressures, silo working, separate performance indicators and objectives for staff and patient experience teams, which were rarely co-located, patient and staff experience functions siloed. </a:t>
            </a:r>
          </a:p>
          <a:p>
            <a:pPr marL="301752" indent="-301752" defTabSz="402336">
              <a:lnSpc>
                <a:spcPct val="90000"/>
              </a:lnSpc>
              <a:spcBef>
                <a:spcPts val="300"/>
              </a:spcBef>
              <a:defRPr sz="1500"/>
            </a:pPr>
            <a:r>
              <a:t>A general failure to explicitly leverage staff experience in order to improve patient experience, despite the known associations between the two.</a:t>
            </a:r>
          </a:p>
          <a:p>
            <a:pPr marL="301752" indent="-301752" defTabSz="402336">
              <a:lnSpc>
                <a:spcPct val="90000"/>
              </a:lnSpc>
              <a:spcBef>
                <a:spcPts val="300"/>
              </a:spcBef>
              <a:defRPr sz="1500"/>
            </a:pPr>
            <a:r>
              <a:t>This workshop was, for some, the first time they had discussed staff and patient experience together across the organisation.</a:t>
            </a:r>
          </a:p>
        </p:txBody>
      </p:sp>
    </p:spTree>
  </p:cSld>
  <p:clrMapOvr>
    <a:masterClrMapping/>
  </p:clrMapOvr>
  <p:transition spd="med"/>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7" name="Is there another way?"/>
          <p:cNvSpPr txBox="1">
            <a:spLocks noGrp="1"/>
          </p:cNvSpPr>
          <p:nvPr>
            <p:ph type="title"/>
          </p:nvPr>
        </p:nvSpPr>
        <p:spPr>
          <a:xfrm>
            <a:off x="457201" y="562433"/>
            <a:ext cx="7356817" cy="500796"/>
          </a:xfrm>
          <a:prstGeom prst="rect">
            <a:avLst/>
          </a:prstGeom>
        </p:spPr>
        <p:txBody>
          <a:bodyPr/>
          <a:lstStyle>
            <a:lvl1pPr defTabSz="370331">
              <a:defRPr sz="2600"/>
            </a:lvl1pPr>
          </a:lstStyle>
          <a:p>
            <a:r>
              <a:t>Is there another way?</a:t>
            </a:r>
          </a:p>
        </p:txBody>
      </p:sp>
      <p:sp>
        <p:nvSpPr>
          <p:cNvPr id="128" name="Experience of Care: Patients and Staff Together Improvement Approach…"/>
          <p:cNvSpPr txBox="1">
            <a:spLocks noGrp="1"/>
          </p:cNvSpPr>
          <p:nvPr>
            <p:ph type="body" idx="1"/>
          </p:nvPr>
        </p:nvSpPr>
        <p:spPr>
          <a:xfrm>
            <a:off x="457201" y="1260221"/>
            <a:ext cx="7941117" cy="3333479"/>
          </a:xfrm>
          <a:prstGeom prst="rect">
            <a:avLst/>
          </a:prstGeom>
        </p:spPr>
        <p:txBody>
          <a:bodyPr/>
          <a:lstStyle/>
          <a:p>
            <a:pPr marL="0" indent="0" defTabSz="438911">
              <a:buSzTx/>
              <a:buNone/>
              <a:defRPr sz="1700" b="1"/>
            </a:pPr>
            <a:r>
              <a:t>Experience of Care: Patients and Staff Together Improvement Approach</a:t>
            </a:r>
          </a:p>
          <a:p>
            <a:pPr marL="0" indent="0" defTabSz="438911">
              <a:buSzTx/>
              <a:buNone/>
              <a:defRPr sz="1700"/>
            </a:pPr>
            <a:r>
              <a:t>Use standard improvement approaches (PDSA cycles, aim statements, fishbone diagrams, etc) but crucially also:</a:t>
            </a:r>
          </a:p>
          <a:p>
            <a:pPr marL="0" indent="0" defTabSz="438911">
              <a:buSzTx/>
              <a:buNone/>
              <a:defRPr sz="1700"/>
            </a:pPr>
            <a:endParaRPr/>
          </a:p>
          <a:p>
            <a:pPr marL="329184" indent="-329184" defTabSz="438911">
              <a:defRPr sz="1700"/>
            </a:pPr>
            <a:r>
              <a:t>Co-creation approach: The improvement project team must include people representing the relevant service area plus the following management functions, all working together: </a:t>
            </a:r>
          </a:p>
          <a:p>
            <a:pPr marL="768094" lvl="1" indent="-329183" defTabSz="438911">
              <a:defRPr sz="1700"/>
            </a:pPr>
            <a:r>
              <a:t>patient experience, staff experience, finance, IT &amp; data analysis, clinical governance, plus staff and patient representatives, from the outset</a:t>
            </a:r>
          </a:p>
          <a:p>
            <a:pPr marL="329184" indent="-329184" defTabSz="438911">
              <a:defRPr sz="1700"/>
            </a:pPr>
            <a:r>
              <a:t>Adoption of a ‘scrap the silos’ mindset</a:t>
            </a:r>
          </a:p>
          <a:p>
            <a:pPr marL="329184" indent="-329184" defTabSz="438911">
              <a:defRPr sz="1700"/>
            </a:pPr>
            <a:r>
              <a:t>Utilisation of data to measure impact on both patient and staff experience </a:t>
            </a:r>
          </a:p>
        </p:txBody>
      </p:sp>
    </p:spTree>
  </p:cSld>
  <p:clrMapOvr>
    <a:masterClrMapping/>
  </p:clrMapOvr>
  <p:transition spd="med"/>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 name="Experience of Care: Patients and Staff Together Improvement Approach in a slide"/>
          <p:cNvSpPr txBox="1">
            <a:spLocks noGrp="1"/>
          </p:cNvSpPr>
          <p:nvPr>
            <p:ph type="title"/>
          </p:nvPr>
        </p:nvSpPr>
        <p:spPr>
          <a:xfrm>
            <a:off x="457201" y="562433"/>
            <a:ext cx="7356817" cy="500796"/>
          </a:xfrm>
          <a:prstGeom prst="rect">
            <a:avLst/>
          </a:prstGeom>
        </p:spPr>
        <p:txBody>
          <a:bodyPr/>
          <a:lstStyle>
            <a:lvl1pPr defTabSz="187452">
              <a:defRPr sz="1200"/>
            </a:lvl1pPr>
          </a:lstStyle>
          <a:p>
            <a:r>
              <a:t>Experience of Care: Patients and Staff Together Improvement Approach in a slide</a:t>
            </a:r>
          </a:p>
        </p:txBody>
      </p:sp>
      <p:sp>
        <p:nvSpPr>
          <p:cNvPr id="133" name="plus"/>
          <p:cNvSpPr txBox="1">
            <a:spLocks noGrp="1"/>
          </p:cNvSpPr>
          <p:nvPr>
            <p:ph type="body" sz="quarter" idx="1"/>
          </p:nvPr>
        </p:nvSpPr>
        <p:spPr>
          <a:xfrm>
            <a:off x="3929584" y="2522098"/>
            <a:ext cx="587916" cy="607105"/>
          </a:xfrm>
          <a:prstGeom prst="rect">
            <a:avLst/>
          </a:prstGeom>
        </p:spPr>
        <p:txBody>
          <a:bodyPr/>
          <a:lstStyle>
            <a:lvl1pPr marL="0" indent="0">
              <a:buSzTx/>
              <a:buNone/>
              <a:defRPr b="1"/>
            </a:lvl1pPr>
          </a:lstStyle>
          <a:p>
            <a:r>
              <a:t>plus</a:t>
            </a:r>
          </a:p>
        </p:txBody>
      </p:sp>
      <p:pic>
        <p:nvPicPr>
          <p:cNvPr id="134" name="Picture 2" descr="Picture of a Plan, Do, Study, Act improvement cycle"/>
          <p:cNvPicPr>
            <a:picLocks noChangeAspect="1"/>
          </p:cNvPicPr>
          <p:nvPr/>
        </p:nvPicPr>
        <p:blipFill>
          <a:blip r:embed="rId3">
            <a:extLst/>
          </a:blip>
          <a:stretch>
            <a:fillRect/>
          </a:stretch>
        </p:blipFill>
        <p:spPr>
          <a:xfrm>
            <a:off x="252703" y="1355350"/>
            <a:ext cx="3341966" cy="3143220"/>
          </a:xfrm>
          <a:prstGeom prst="rect">
            <a:avLst/>
          </a:prstGeom>
          <a:ln w="12700">
            <a:miter lim="400000"/>
          </a:ln>
        </p:spPr>
      </p:pic>
      <p:pic>
        <p:nvPicPr>
          <p:cNvPr id="135" name="Content Placeholder 6" descr="two coins representing patient and staff experience"/>
          <p:cNvPicPr>
            <a:picLocks noChangeAspect="1"/>
          </p:cNvPicPr>
          <p:nvPr/>
        </p:nvPicPr>
        <p:blipFill>
          <a:blip r:embed="rId4">
            <a:extLst/>
          </a:blip>
          <a:srcRect l="10546" t="4014" r="16237" b="8080"/>
          <a:stretch>
            <a:fillRect/>
          </a:stretch>
        </p:blipFill>
        <p:spPr>
          <a:xfrm>
            <a:off x="4995290" y="1611858"/>
            <a:ext cx="3698307" cy="2833217"/>
          </a:xfrm>
          <a:prstGeom prst="rect">
            <a:avLst/>
          </a:prstGeom>
          <a:ln w="31750">
            <a:solidFill>
              <a:srgbClr val="000000"/>
            </a:solidFill>
          </a:ln>
        </p:spPr>
      </p:pic>
    </p:spTree>
  </p:cSld>
  <p:clrMapOvr>
    <a:masterClrMapping/>
  </p:clrMapOvr>
  <p:transition spd="med"/>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 name="Want to give this approach a try? You will need:"/>
          <p:cNvSpPr txBox="1">
            <a:spLocks noGrp="1"/>
          </p:cNvSpPr>
          <p:nvPr>
            <p:ph type="title"/>
          </p:nvPr>
        </p:nvSpPr>
        <p:spPr>
          <a:xfrm>
            <a:off x="457201" y="562433"/>
            <a:ext cx="7356817" cy="500796"/>
          </a:xfrm>
          <a:prstGeom prst="rect">
            <a:avLst/>
          </a:prstGeom>
        </p:spPr>
        <p:txBody>
          <a:bodyPr/>
          <a:lstStyle>
            <a:lvl1pPr defTabSz="320038">
              <a:defRPr sz="2200"/>
            </a:lvl1pPr>
          </a:lstStyle>
          <a:p>
            <a:r>
              <a:t>Want to give this approach a try? You will need:</a:t>
            </a:r>
          </a:p>
        </p:txBody>
      </p:sp>
      <p:sp>
        <p:nvSpPr>
          <p:cNvPr id="140" name="the will, the time and the resources to plan, do, study, act an improvement/transformation initiative…"/>
          <p:cNvSpPr txBox="1">
            <a:spLocks noGrp="1"/>
          </p:cNvSpPr>
          <p:nvPr>
            <p:ph type="body" idx="1"/>
          </p:nvPr>
        </p:nvSpPr>
        <p:spPr>
          <a:xfrm>
            <a:off x="457201" y="1260221"/>
            <a:ext cx="7356817" cy="2963054"/>
          </a:xfrm>
          <a:prstGeom prst="rect">
            <a:avLst/>
          </a:prstGeom>
        </p:spPr>
        <p:txBody>
          <a:bodyPr/>
          <a:lstStyle/>
          <a:p>
            <a:r>
              <a:t>the will, the time and the resources to plan, do, study, act an improvement/transformation initiative </a:t>
            </a:r>
          </a:p>
          <a:p>
            <a:r>
              <a:t>we recommend a discrete improvement initiative that can be delivered within a relatively short timescale, e.g., 3 months</a:t>
            </a:r>
          </a:p>
          <a:p>
            <a:r>
              <a:t>could be part of a larger transformation plan within the organisation if that works</a:t>
            </a:r>
          </a:p>
        </p:txBody>
      </p:sp>
    </p:spTree>
  </p:cSld>
  <p:clrMapOvr>
    <a:masterClrMapping/>
  </p:clrMapOvr>
  <p:transition spd="med"/>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 name="And to step out of your silos to create a…"/>
          <p:cNvSpPr txBox="1">
            <a:spLocks noGrp="1"/>
          </p:cNvSpPr>
          <p:nvPr>
            <p:ph type="body" idx="1"/>
          </p:nvPr>
        </p:nvSpPr>
        <p:spPr>
          <a:xfrm>
            <a:off x="457201" y="262549"/>
            <a:ext cx="7356817" cy="3960725"/>
          </a:xfrm>
          <a:prstGeom prst="rect">
            <a:avLst/>
          </a:prstGeom>
        </p:spPr>
        <p:txBody>
          <a:bodyPr/>
          <a:lstStyle/>
          <a:p>
            <a:pPr marL="0" indent="0" defTabSz="384047">
              <a:lnSpc>
                <a:spcPct val="90000"/>
              </a:lnSpc>
              <a:spcBef>
                <a:spcPts val="0"/>
              </a:spcBef>
              <a:buSzTx/>
              <a:buNone/>
              <a:defRPr sz="2100">
                <a:solidFill>
                  <a:srgbClr val="005EB8"/>
                </a:solidFill>
              </a:defRPr>
            </a:pPr>
            <a:r>
              <a:t>And to step out of your silos to create a</a:t>
            </a:r>
          </a:p>
          <a:p>
            <a:pPr marL="0" indent="0" defTabSz="384047">
              <a:lnSpc>
                <a:spcPct val="90000"/>
              </a:lnSpc>
              <a:spcBef>
                <a:spcPts val="0"/>
              </a:spcBef>
              <a:buSzTx/>
              <a:buNone/>
              <a:defRPr sz="2100">
                <a:solidFill>
                  <a:srgbClr val="005EB8"/>
                </a:solidFill>
              </a:defRPr>
            </a:pPr>
            <a:r>
              <a:t>Experience of Care: Patients and Staff Together Improvement Approach Team, or, </a:t>
            </a:r>
          </a:p>
          <a:p>
            <a:pPr marL="0" indent="0" defTabSz="384047">
              <a:lnSpc>
                <a:spcPct val="90000"/>
              </a:lnSpc>
              <a:spcBef>
                <a:spcPts val="0"/>
              </a:spcBef>
              <a:buSzTx/>
              <a:buNone/>
              <a:defRPr sz="2100">
                <a:solidFill>
                  <a:srgbClr val="005EB8"/>
                </a:solidFill>
              </a:defRPr>
            </a:pPr>
            <a:r>
              <a:t>a </a:t>
            </a:r>
            <a:r>
              <a:rPr b="1"/>
              <a:t>Together Team</a:t>
            </a:r>
            <a:r>
              <a:t>, for short</a:t>
            </a:r>
          </a:p>
          <a:p>
            <a:pPr marL="0" indent="0" defTabSz="384047">
              <a:lnSpc>
                <a:spcPct val="90000"/>
              </a:lnSpc>
              <a:spcBef>
                <a:spcPts val="0"/>
              </a:spcBef>
              <a:buSzTx/>
              <a:buNone/>
              <a:defRPr sz="2100">
                <a:solidFill>
                  <a:srgbClr val="005EB8"/>
                </a:solidFill>
              </a:defRPr>
            </a:pPr>
            <a:endParaRPr/>
          </a:p>
          <a:p>
            <a:pPr marL="0" indent="0" defTabSz="384047">
              <a:lnSpc>
                <a:spcPct val="90000"/>
              </a:lnSpc>
              <a:spcBef>
                <a:spcPts val="300"/>
              </a:spcBef>
              <a:buSzTx/>
              <a:buNone/>
              <a:defRPr sz="1500"/>
            </a:pPr>
            <a:r>
              <a:t>With members from:</a:t>
            </a:r>
          </a:p>
          <a:p>
            <a:pPr marL="288035" indent="-288035" defTabSz="384047">
              <a:lnSpc>
                <a:spcPct val="90000"/>
              </a:lnSpc>
              <a:spcBef>
                <a:spcPts val="300"/>
              </a:spcBef>
              <a:defRPr sz="1500"/>
            </a:pPr>
            <a:r>
              <a:t>Staff experience </a:t>
            </a:r>
          </a:p>
          <a:p>
            <a:pPr marL="288035" indent="-288035" defTabSz="384047">
              <a:lnSpc>
                <a:spcPct val="90000"/>
              </a:lnSpc>
              <a:spcBef>
                <a:spcPts val="300"/>
              </a:spcBef>
              <a:defRPr sz="1500"/>
            </a:pPr>
            <a:r>
              <a:t>Patient experience</a:t>
            </a:r>
          </a:p>
          <a:p>
            <a:pPr marL="288035" indent="-288035" defTabSz="384047">
              <a:lnSpc>
                <a:spcPct val="90000"/>
              </a:lnSpc>
              <a:spcBef>
                <a:spcPts val="300"/>
              </a:spcBef>
              <a:defRPr sz="1500"/>
            </a:pPr>
            <a:r>
              <a:t>Finance</a:t>
            </a:r>
          </a:p>
          <a:p>
            <a:pPr marL="288035" indent="-288035" defTabSz="384047">
              <a:lnSpc>
                <a:spcPct val="90000"/>
              </a:lnSpc>
              <a:spcBef>
                <a:spcPts val="300"/>
              </a:spcBef>
              <a:defRPr sz="1500"/>
            </a:pPr>
            <a:r>
              <a:t>IT &amp; data</a:t>
            </a:r>
          </a:p>
          <a:p>
            <a:pPr marL="288035" indent="-288035" defTabSz="384047">
              <a:lnSpc>
                <a:spcPct val="90000"/>
              </a:lnSpc>
              <a:spcBef>
                <a:spcPts val="300"/>
              </a:spcBef>
              <a:defRPr sz="1500"/>
            </a:pPr>
            <a:r>
              <a:t>Clinical governance</a:t>
            </a:r>
          </a:p>
          <a:p>
            <a:pPr marL="288035" indent="-288035" defTabSz="384047">
              <a:lnSpc>
                <a:spcPct val="90000"/>
              </a:lnSpc>
              <a:spcBef>
                <a:spcPts val="300"/>
              </a:spcBef>
              <a:defRPr sz="1500"/>
            </a:pPr>
            <a:r>
              <a:t>Service manager (from unit implementing the improvement activity)</a:t>
            </a:r>
          </a:p>
          <a:p>
            <a:pPr marL="288035" indent="-288035" defTabSz="384047">
              <a:lnSpc>
                <a:spcPct val="90000"/>
              </a:lnSpc>
              <a:spcBef>
                <a:spcPts val="300"/>
              </a:spcBef>
              <a:defRPr sz="1500"/>
            </a:pPr>
            <a:r>
              <a:t>Patients</a:t>
            </a:r>
          </a:p>
          <a:p>
            <a:pPr marL="288035" indent="-288035" defTabSz="384047">
              <a:lnSpc>
                <a:spcPct val="90000"/>
              </a:lnSpc>
              <a:spcBef>
                <a:spcPts val="300"/>
              </a:spcBef>
              <a:defRPr sz="1500"/>
            </a:pPr>
            <a:r>
              <a:t>Staff</a:t>
            </a:r>
          </a:p>
        </p:txBody>
      </p:sp>
    </p:spTree>
  </p:cSld>
  <p:clrMapOvr>
    <a:masterClrMapping/>
  </p:clrMapOvr>
  <p:transition spd="med"/>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6" name="“Try before you buy”"/>
          <p:cNvSpPr txBox="1">
            <a:spLocks noGrp="1"/>
          </p:cNvSpPr>
          <p:nvPr>
            <p:ph type="title"/>
          </p:nvPr>
        </p:nvSpPr>
        <p:spPr>
          <a:xfrm>
            <a:off x="457201" y="562433"/>
            <a:ext cx="7356817" cy="500796"/>
          </a:xfrm>
          <a:prstGeom prst="rect">
            <a:avLst/>
          </a:prstGeom>
        </p:spPr>
        <p:txBody>
          <a:bodyPr/>
          <a:lstStyle>
            <a:lvl1pPr defTabSz="370331">
              <a:defRPr sz="2600"/>
            </a:lvl1pPr>
          </a:lstStyle>
          <a:p>
            <a:r>
              <a:t>“Try before you buy”</a:t>
            </a:r>
          </a:p>
        </p:txBody>
      </p:sp>
      <p:sp>
        <p:nvSpPr>
          <p:cNvPr id="147" name="3 case studies*:…"/>
          <p:cNvSpPr txBox="1">
            <a:spLocks noGrp="1"/>
          </p:cNvSpPr>
          <p:nvPr>
            <p:ph type="body" idx="1"/>
          </p:nvPr>
        </p:nvSpPr>
        <p:spPr>
          <a:xfrm>
            <a:off x="457201" y="1260221"/>
            <a:ext cx="8252067" cy="3456219"/>
          </a:xfrm>
          <a:prstGeom prst="rect">
            <a:avLst/>
          </a:prstGeom>
        </p:spPr>
        <p:txBody>
          <a:bodyPr/>
          <a:lstStyle/>
          <a:p>
            <a:pPr marL="0" indent="0" defTabSz="416051">
              <a:spcBef>
                <a:spcPts val="300"/>
              </a:spcBef>
              <a:buSzTx/>
              <a:buNone/>
              <a:defRPr sz="1400"/>
            </a:pPr>
            <a:r>
              <a:t>3 case studies*:</a:t>
            </a:r>
            <a:endParaRPr sz="1600"/>
          </a:p>
          <a:p>
            <a:pPr marL="0" indent="0" defTabSz="416051">
              <a:spcBef>
                <a:spcPts val="300"/>
              </a:spcBef>
              <a:buSzTx/>
              <a:buNone/>
              <a:defRPr sz="1400"/>
            </a:pPr>
            <a:r>
              <a:t>a Patients First Acute Trust</a:t>
            </a:r>
            <a:endParaRPr sz="1600"/>
          </a:p>
          <a:p>
            <a:pPr marL="0" indent="0" defTabSz="416051">
              <a:spcBef>
                <a:spcPts val="300"/>
              </a:spcBef>
              <a:buSzTx/>
              <a:buNone/>
              <a:defRPr sz="1400"/>
            </a:pPr>
            <a:r>
              <a:t>b Reconfigurations R Us Trust</a:t>
            </a:r>
            <a:endParaRPr sz="1600"/>
          </a:p>
          <a:p>
            <a:pPr marL="0" indent="0" defTabSz="416051">
              <a:spcBef>
                <a:spcPts val="300"/>
              </a:spcBef>
              <a:buSzTx/>
              <a:buNone/>
              <a:defRPr sz="1400"/>
            </a:pPr>
            <a:r>
              <a:t>c “Outstanding” Trust</a:t>
            </a:r>
            <a:endParaRPr sz="1600"/>
          </a:p>
          <a:p>
            <a:pPr marL="0" indent="0" algn="r" defTabSz="416051">
              <a:spcBef>
                <a:spcPts val="300"/>
              </a:spcBef>
              <a:buSzTx/>
              <a:buNone/>
              <a:defRPr sz="1400"/>
            </a:pPr>
            <a:r>
              <a:t>* Disclaimer: All characters and organisations appearing in these case studies are fictitious. Any resemblance to real persons or organisations is purely coincidental ☺.</a:t>
            </a:r>
            <a:endParaRPr sz="1600"/>
          </a:p>
          <a:p>
            <a:pPr marL="0" indent="0" defTabSz="416051">
              <a:spcBef>
                <a:spcPts val="300"/>
              </a:spcBef>
              <a:buSzTx/>
              <a:buNone/>
              <a:defRPr sz="1400"/>
            </a:pPr>
            <a:endParaRPr sz="1600"/>
          </a:p>
          <a:p>
            <a:pPr marL="0" indent="0" defTabSz="416051">
              <a:spcBef>
                <a:spcPts val="300"/>
              </a:spcBef>
              <a:buSzTx/>
              <a:buNone/>
              <a:defRPr sz="1400"/>
            </a:pPr>
            <a:r>
              <a:t>Group task for each case study:</a:t>
            </a:r>
            <a:endParaRPr sz="1600"/>
          </a:p>
          <a:p>
            <a:pPr marL="0" indent="0" defTabSz="416051">
              <a:spcBef>
                <a:spcPts val="300"/>
              </a:spcBef>
              <a:buSzTx/>
              <a:buNone/>
              <a:defRPr sz="1400"/>
            </a:pPr>
            <a:r>
              <a:t>1. Discuss the extent to which the Trusts are currently delivering compassion for all and the potential challenges and opportunities that lie ahead</a:t>
            </a:r>
            <a:endParaRPr sz="1600"/>
          </a:p>
          <a:p>
            <a:pPr marL="0" indent="0" defTabSz="416051">
              <a:spcBef>
                <a:spcPts val="300"/>
              </a:spcBef>
              <a:buSzTx/>
              <a:buNone/>
              <a:defRPr sz="1400"/>
            </a:pPr>
            <a:r>
              <a:t>2. Agree a strategy to improve the experience of care for patients and staff together</a:t>
            </a:r>
            <a:endParaRPr sz="1600"/>
          </a:p>
          <a:p>
            <a:pPr marL="0" indent="0" defTabSz="416051">
              <a:spcBef>
                <a:spcPts val="300"/>
              </a:spcBef>
              <a:buSzTx/>
              <a:buNone/>
              <a:defRPr sz="1400"/>
            </a:pPr>
            <a:r>
              <a:t>3. Agree actions to improve the experience of care for patients and staff together</a:t>
            </a:r>
          </a:p>
        </p:txBody>
      </p:sp>
    </p:spTree>
  </p:cSld>
  <p:clrMapOvr>
    <a:masterClrMapping/>
  </p:clrMapOvr>
  <p:transition spd="med"/>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1" name="Experience of Care: Patients and Staff Together takeaway"/>
          <p:cNvSpPr txBox="1">
            <a:spLocks noGrp="1"/>
          </p:cNvSpPr>
          <p:nvPr>
            <p:ph type="title"/>
          </p:nvPr>
        </p:nvSpPr>
        <p:spPr>
          <a:xfrm>
            <a:off x="457201" y="562433"/>
            <a:ext cx="7356817" cy="500796"/>
          </a:xfrm>
          <a:prstGeom prst="rect">
            <a:avLst/>
          </a:prstGeom>
        </p:spPr>
        <p:txBody>
          <a:bodyPr/>
          <a:lstStyle>
            <a:lvl1pPr defTabSz="265174">
              <a:defRPr sz="1800"/>
            </a:lvl1pPr>
          </a:lstStyle>
          <a:p>
            <a:r>
              <a:t>Experience of Care: Patients and Staff Together takeaway</a:t>
            </a:r>
          </a:p>
        </p:txBody>
      </p:sp>
      <p:sp>
        <p:nvSpPr>
          <p:cNvPr id="152" name="What are you taking away from the workshop today?"/>
          <p:cNvSpPr txBox="1">
            <a:spLocks noGrp="1"/>
          </p:cNvSpPr>
          <p:nvPr>
            <p:ph type="body" idx="1"/>
          </p:nvPr>
        </p:nvSpPr>
        <p:spPr>
          <a:xfrm>
            <a:off x="457201" y="1260221"/>
            <a:ext cx="7356817" cy="2963054"/>
          </a:xfrm>
          <a:prstGeom prst="rect">
            <a:avLst/>
          </a:prstGeom>
        </p:spPr>
        <p:txBody>
          <a:bodyPr/>
          <a:lstStyle/>
          <a:p>
            <a:pPr marL="0" indent="0" algn="ctr">
              <a:buSzTx/>
              <a:buNone/>
              <a:defRPr sz="1900"/>
            </a:pPr>
            <a:endParaRPr/>
          </a:p>
          <a:p>
            <a:pPr marL="0" indent="0" algn="ctr">
              <a:buSzTx/>
              <a:buNone/>
            </a:pPr>
            <a:endParaRPr sz="1900"/>
          </a:p>
          <a:p>
            <a:pPr marL="0" indent="0" algn="ctr">
              <a:buSzTx/>
              <a:buNone/>
            </a:pPr>
            <a:endParaRPr sz="1900"/>
          </a:p>
          <a:p>
            <a:pPr marL="0" indent="0" algn="ctr">
              <a:buSzTx/>
              <a:buNone/>
              <a:defRPr sz="3500"/>
            </a:pPr>
            <a:r>
              <a:t>What are you taking away from the workshop today?</a:t>
            </a:r>
          </a:p>
        </p:txBody>
      </p:sp>
    </p:spTree>
  </p:cSld>
  <p:clrMapOvr>
    <a:masterClrMapping/>
  </p:clrMapOvr>
  <p:transition spd="med"/>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6" name="Next steps"/>
          <p:cNvSpPr txBox="1">
            <a:spLocks noGrp="1"/>
          </p:cNvSpPr>
          <p:nvPr>
            <p:ph type="title"/>
          </p:nvPr>
        </p:nvSpPr>
        <p:spPr>
          <a:xfrm>
            <a:off x="457201" y="562433"/>
            <a:ext cx="7356817" cy="500796"/>
          </a:xfrm>
          <a:prstGeom prst="rect">
            <a:avLst/>
          </a:prstGeom>
        </p:spPr>
        <p:txBody>
          <a:bodyPr/>
          <a:lstStyle>
            <a:lvl1pPr defTabSz="370331">
              <a:defRPr sz="2600"/>
            </a:lvl1pPr>
          </a:lstStyle>
          <a:p>
            <a:r>
              <a:t>Next steps</a:t>
            </a:r>
          </a:p>
        </p:txBody>
      </p:sp>
      <p:sp>
        <p:nvSpPr>
          <p:cNvPr id="157" name="When I get back to work I will……."/>
          <p:cNvSpPr txBox="1">
            <a:spLocks noGrp="1"/>
          </p:cNvSpPr>
          <p:nvPr>
            <p:ph type="body" idx="1"/>
          </p:nvPr>
        </p:nvSpPr>
        <p:spPr>
          <a:xfrm>
            <a:off x="457201" y="1260221"/>
            <a:ext cx="7356817" cy="2963054"/>
          </a:xfrm>
          <a:prstGeom prst="rect">
            <a:avLst/>
          </a:prstGeom>
        </p:spPr>
        <p:txBody>
          <a:bodyPr/>
          <a:lstStyle/>
          <a:p>
            <a:pPr marL="0" indent="0" algn="ctr">
              <a:buSzTx/>
              <a:buNone/>
              <a:defRPr sz="1900"/>
            </a:pPr>
            <a:endParaRPr/>
          </a:p>
          <a:p>
            <a:pPr marL="0" indent="0" algn="ctr">
              <a:buSzTx/>
              <a:buNone/>
            </a:pPr>
            <a:endParaRPr sz="1900"/>
          </a:p>
          <a:p>
            <a:pPr marL="0" indent="0" algn="ctr">
              <a:buSzTx/>
              <a:buNone/>
            </a:pPr>
            <a:endParaRPr sz="1900"/>
          </a:p>
          <a:p>
            <a:pPr marL="0" indent="0" algn="ctr">
              <a:buSzTx/>
              <a:buNone/>
              <a:defRPr sz="3500"/>
            </a:pPr>
            <a:r>
              <a:t>When I get back to work I will…….</a:t>
            </a:r>
          </a:p>
        </p:txBody>
      </p:sp>
    </p:spTree>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 name="Spend a moment thinking about something you are grateful for.…"/>
          <p:cNvSpPr txBox="1">
            <a:spLocks noGrp="1"/>
          </p:cNvSpPr>
          <p:nvPr>
            <p:ph type="body" idx="1"/>
          </p:nvPr>
        </p:nvSpPr>
        <p:spPr>
          <a:xfrm>
            <a:off x="457201" y="1260221"/>
            <a:ext cx="7735287" cy="2963054"/>
          </a:xfrm>
          <a:prstGeom prst="rect">
            <a:avLst/>
          </a:prstGeom>
        </p:spPr>
        <p:txBody>
          <a:bodyPr/>
          <a:lstStyle/>
          <a:p>
            <a:pPr marL="342899" indent="-342899">
              <a:defRPr sz="2000"/>
            </a:pPr>
            <a:r>
              <a:t>Spend a moment thinking about something you are grateful for. </a:t>
            </a:r>
          </a:p>
          <a:p>
            <a:pPr marL="800100" lvl="1" indent="-342900">
              <a:defRPr sz="2000"/>
            </a:pPr>
            <a:r>
              <a:t>Today, this morning, right now.</a:t>
            </a:r>
          </a:p>
          <a:p>
            <a:pPr marL="800100" lvl="1" indent="-342900">
              <a:defRPr sz="2000"/>
            </a:pPr>
            <a:r>
              <a:t>Big or small, it’s all good.</a:t>
            </a:r>
          </a:p>
          <a:p>
            <a:pPr marL="342899" indent="-342899">
              <a:defRPr sz="2000"/>
            </a:pPr>
            <a:r>
              <a:t>Tell the person next to you what it is</a:t>
            </a:r>
          </a:p>
          <a:p>
            <a:pPr marL="342899" indent="-342899">
              <a:defRPr sz="2000"/>
            </a:pPr>
            <a:r>
              <a:t>Let them tell you what they are grateful for</a:t>
            </a:r>
          </a:p>
          <a:p>
            <a:pPr marL="342899" indent="-342899">
              <a:defRPr sz="2000"/>
            </a:pPr>
            <a:endParaRPr/>
          </a:p>
          <a:p>
            <a:pPr marL="0" indent="0">
              <a:buSzTx/>
              <a:buNone/>
              <a:defRPr sz="2000"/>
            </a:pPr>
            <a:r>
              <a:t>=   Ice broken</a:t>
            </a:r>
          </a:p>
        </p:txBody>
      </p:sp>
      <p:sp>
        <p:nvSpPr>
          <p:cNvPr id="78" name="Let’s break the ice: What are you grateful for?"/>
          <p:cNvSpPr txBox="1">
            <a:spLocks noGrp="1"/>
          </p:cNvSpPr>
          <p:nvPr>
            <p:ph type="title"/>
          </p:nvPr>
        </p:nvSpPr>
        <p:spPr>
          <a:xfrm>
            <a:off x="457201" y="562433"/>
            <a:ext cx="7356817" cy="500796"/>
          </a:xfrm>
          <a:prstGeom prst="rect">
            <a:avLst/>
          </a:prstGeom>
        </p:spPr>
        <p:txBody>
          <a:bodyPr/>
          <a:lstStyle>
            <a:lvl1pPr defTabSz="324611">
              <a:defRPr sz="2600"/>
            </a:lvl1pPr>
          </a:lstStyle>
          <a:p>
            <a:r>
              <a:t>Let’s break the ice: What are you grateful for?</a:t>
            </a:r>
          </a:p>
        </p:txBody>
      </p:sp>
    </p:spTree>
  </p:cSld>
  <p:clrMapOvr>
    <a:masterClrMapping/>
  </p:clrMapOvr>
  <p:transition spd="med"/>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1" name="Content Placeholder 3" descr="Kids forming letters reading thank you"/>
          <p:cNvPicPr>
            <a:picLocks noChangeAspect="1"/>
          </p:cNvPicPr>
          <p:nvPr/>
        </p:nvPicPr>
        <p:blipFill>
          <a:blip r:embed="rId2">
            <a:extLst/>
          </a:blip>
          <a:srcRect t="7960" b="7960"/>
          <a:stretch>
            <a:fillRect/>
          </a:stretch>
        </p:blipFill>
        <p:spPr>
          <a:xfrm>
            <a:off x="2387345" y="1472452"/>
            <a:ext cx="4143692" cy="2337793"/>
          </a:xfrm>
          <a:prstGeom prst="rect">
            <a:avLst/>
          </a:prstGeom>
          <a:ln w="12700">
            <a:miter lim="400000"/>
          </a:ln>
        </p:spPr>
      </p:pic>
    </p:spTree>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 name="People who practise gratitude tend to be:…"/>
          <p:cNvSpPr txBox="1">
            <a:spLocks noGrp="1"/>
          </p:cNvSpPr>
          <p:nvPr>
            <p:ph type="body" idx="1"/>
          </p:nvPr>
        </p:nvSpPr>
        <p:spPr>
          <a:xfrm>
            <a:off x="342901" y="1090222"/>
            <a:ext cx="7735287" cy="2963055"/>
          </a:xfrm>
          <a:prstGeom prst="rect">
            <a:avLst/>
          </a:prstGeom>
        </p:spPr>
        <p:txBody>
          <a:bodyPr/>
          <a:lstStyle/>
          <a:p>
            <a:pPr marL="0" indent="0" defTabSz="434340">
              <a:lnSpc>
                <a:spcPct val="90000"/>
              </a:lnSpc>
              <a:buSzTx/>
              <a:buNone/>
              <a:defRPr sz="1900"/>
            </a:pPr>
            <a:r>
              <a:t>People who practise gratitude tend to be:</a:t>
            </a:r>
          </a:p>
          <a:p>
            <a:pPr marL="325754" indent="-325754" defTabSz="434340">
              <a:lnSpc>
                <a:spcPct val="90000"/>
              </a:lnSpc>
              <a:defRPr sz="1900"/>
            </a:pPr>
            <a:r>
              <a:t>happier</a:t>
            </a:r>
          </a:p>
          <a:p>
            <a:pPr marL="325754" indent="-325754" defTabSz="434340">
              <a:lnSpc>
                <a:spcPct val="90000"/>
              </a:lnSpc>
              <a:defRPr sz="1900"/>
            </a:pPr>
            <a:r>
              <a:t>have more positive emotions</a:t>
            </a:r>
          </a:p>
          <a:p>
            <a:pPr marL="325754" indent="-325754" defTabSz="434340">
              <a:lnSpc>
                <a:spcPct val="90000"/>
              </a:lnSpc>
              <a:defRPr sz="1900"/>
            </a:pPr>
            <a:r>
              <a:t>sleep better</a:t>
            </a:r>
          </a:p>
          <a:p>
            <a:pPr marL="325754" indent="-325754" defTabSz="434340">
              <a:lnSpc>
                <a:spcPct val="90000"/>
              </a:lnSpc>
              <a:defRPr sz="1900"/>
            </a:pPr>
            <a:r>
              <a:t>more satisfied with life</a:t>
            </a:r>
          </a:p>
          <a:p>
            <a:pPr marL="325754" indent="-325754" defTabSz="434340">
              <a:lnSpc>
                <a:spcPct val="90000"/>
              </a:lnSpc>
              <a:defRPr sz="1900"/>
            </a:pPr>
            <a:r>
              <a:t>are more compassionate to others</a:t>
            </a:r>
          </a:p>
          <a:p>
            <a:pPr marL="325754" indent="-325754" defTabSz="434340">
              <a:lnSpc>
                <a:spcPct val="90000"/>
              </a:lnSpc>
              <a:defRPr sz="1900"/>
            </a:pPr>
            <a:endParaRPr/>
          </a:p>
          <a:p>
            <a:pPr marL="325754" indent="-325754" defTabSz="434340">
              <a:lnSpc>
                <a:spcPct val="90000"/>
              </a:lnSpc>
              <a:defRPr sz="1900"/>
            </a:pPr>
            <a:r>
              <a:t>Not just any icebreaker – an evidence-informed icebreaker that is also good for you!</a:t>
            </a:r>
          </a:p>
        </p:txBody>
      </p:sp>
      <p:sp>
        <p:nvSpPr>
          <p:cNvPr id="83" name="TextBox 1"/>
          <p:cNvSpPr txBox="1"/>
          <p:nvPr/>
        </p:nvSpPr>
        <p:spPr>
          <a:xfrm>
            <a:off x="2181225" y="3860800"/>
            <a:ext cx="6553200" cy="975453"/>
          </a:xfrm>
          <a:prstGeom prst="rect">
            <a:avLst/>
          </a:prstGeom>
          <a:ln w="12700">
            <a:miter lim="400000"/>
          </a:ln>
          <a:extLst>
            <a:ext uri="{C572A759-6A51-4108-AA02-DFA0A04FC94B}">
              <ma14:wrappingTextBoxFlag xmlns:ma14="http://schemas.microsoft.com/office/mac/drawingml/2011/main" xmlns="" val="1"/>
            </a:ext>
          </a:extLst>
        </p:spPr>
        <p:txBody>
          <a:bodyPr lIns="45718" tIns="45718" rIns="45718" bIns="45718">
            <a:spAutoFit/>
          </a:bodyPr>
          <a:lstStyle/>
          <a:p>
            <a:pPr algn="r" defTabSz="914400">
              <a:defRPr sz="1200">
                <a:latin typeface="Arial"/>
                <a:ea typeface="Arial"/>
                <a:cs typeface="Arial"/>
                <a:sym typeface="Arial"/>
              </a:defRPr>
            </a:pPr>
            <a:r>
              <a:t>Positive Psychology Progress: Empirical Validation of Interventions.</a:t>
            </a:r>
          </a:p>
          <a:p>
            <a:pPr algn="r" defTabSz="914400">
              <a:defRPr sz="1200">
                <a:latin typeface="Arial"/>
                <a:ea typeface="Arial"/>
                <a:cs typeface="Arial"/>
                <a:sym typeface="Arial"/>
              </a:defRPr>
            </a:pPr>
            <a:r>
              <a:t>Seligman, Martin E. P.; Steen, Tracy A.; Park, Nansook; Peterson, Christopher</a:t>
            </a:r>
          </a:p>
          <a:p>
            <a:pPr algn="r" defTabSz="914400">
              <a:defRPr sz="1200">
                <a:latin typeface="Arial"/>
                <a:ea typeface="Arial"/>
                <a:cs typeface="Arial"/>
                <a:sym typeface="Arial"/>
              </a:defRPr>
            </a:pPr>
            <a:r>
              <a:t>American Psychologist, Vol 60(5), Jul-Aug 2005, 410-421.</a:t>
            </a:r>
            <a:r>
              <a:rPr u="sng">
                <a:solidFill>
                  <a:srgbClr val="0000FF"/>
                </a:solidFill>
                <a:uFill>
                  <a:solidFill>
                    <a:srgbClr val="0000FF"/>
                  </a:solidFill>
                </a:uFill>
                <a:hlinkClick r:id="rId2"/>
              </a:rPr>
              <a:t>http://dx.doi.org/10.1037/0003-066X.60.5.410</a:t>
            </a:r>
            <a:r>
              <a:t> and </a:t>
            </a:r>
            <a:r>
              <a:rPr u="sng">
                <a:solidFill>
                  <a:srgbClr val="0000FF"/>
                </a:solidFill>
                <a:uFill>
                  <a:solidFill>
                    <a:srgbClr val="0000FF"/>
                  </a:solidFill>
                </a:uFill>
                <a:hlinkClick r:id="rId3"/>
              </a:rPr>
              <a:t>http://greatergood.berkeley.edu/pdfs/GratitudePDFs/6Emmons-BlessingsBurdens.pdf</a:t>
            </a:r>
            <a:r>
              <a:t> </a:t>
            </a:r>
          </a:p>
        </p:txBody>
      </p:sp>
      <p:sp>
        <p:nvSpPr>
          <p:cNvPr id="84" name="Why #gratitude?"/>
          <p:cNvSpPr txBox="1"/>
          <p:nvPr/>
        </p:nvSpPr>
        <p:spPr>
          <a:xfrm>
            <a:off x="304550" y="425780"/>
            <a:ext cx="3785098" cy="609466"/>
          </a:xfrm>
          <a:prstGeom prst="rect">
            <a:avLst/>
          </a:prstGeom>
          <a:ln w="12700">
            <a:miter lim="400000"/>
          </a:ln>
          <a:extLst>
            <a:ext uri="{C572A759-6A51-4108-AA02-DFA0A04FC94B}">
              <ma14:wrappingTextBoxFlag xmlns:ma14="http://schemas.microsoft.com/office/mac/drawingml/2011/main" xmlns="" val="1"/>
            </a:ext>
          </a:extLst>
        </p:spPr>
        <p:txBody>
          <a:bodyPr wrap="none" lIns="45718" tIns="45718" rIns="45718" bIns="45718">
            <a:spAutoFit/>
          </a:bodyPr>
          <a:lstStyle>
            <a:lvl1pPr>
              <a:defRPr sz="3700" b="1">
                <a:solidFill>
                  <a:srgbClr val="005EB8"/>
                </a:solidFill>
                <a:latin typeface="Arial"/>
                <a:ea typeface="Arial"/>
                <a:cs typeface="Arial"/>
                <a:sym typeface="Arial"/>
              </a:defRPr>
            </a:lvl1pPr>
          </a:lstStyle>
          <a:p>
            <a:r>
              <a:t>Why #gratitude?</a:t>
            </a:r>
          </a:p>
        </p:txBody>
      </p:sp>
    </p:spTree>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 name="TextBox 1"/>
          <p:cNvSpPr txBox="1"/>
          <p:nvPr/>
        </p:nvSpPr>
        <p:spPr>
          <a:xfrm>
            <a:off x="293463" y="1304082"/>
            <a:ext cx="8557074" cy="2575652"/>
          </a:xfrm>
          <a:prstGeom prst="rect">
            <a:avLst/>
          </a:prstGeom>
          <a:ln w="12700">
            <a:miter lim="400000"/>
          </a:ln>
          <a:extLst>
            <a:ext uri="{C572A759-6A51-4108-AA02-DFA0A04FC94B}">
              <ma14:wrappingTextBoxFlag xmlns:ma14="http://schemas.microsoft.com/office/mac/drawingml/2011/main" xmlns="" val="1"/>
            </a:ext>
          </a:extLst>
        </p:spPr>
        <p:txBody>
          <a:bodyPr lIns="45718" tIns="45718" rIns="45718" bIns="45718">
            <a:spAutoFit/>
          </a:bodyPr>
          <a:lstStyle/>
          <a:p>
            <a:pPr defTabSz="914400">
              <a:defRPr sz="1200">
                <a:latin typeface="Arial"/>
                <a:ea typeface="Arial"/>
                <a:cs typeface="Arial"/>
                <a:sym typeface="Arial"/>
              </a:defRPr>
            </a:pPr>
            <a:r>
              <a:t>Associated with:</a:t>
            </a:r>
            <a:endParaRPr sz="1700"/>
          </a:p>
          <a:p>
            <a:pPr marL="200525" indent="-200525" defTabSz="914400">
              <a:buSzPct val="100000"/>
              <a:buChar char="•"/>
              <a:defRPr sz="1200">
                <a:latin typeface="Arial"/>
                <a:ea typeface="Arial"/>
                <a:cs typeface="Arial"/>
                <a:sym typeface="Arial"/>
              </a:defRPr>
            </a:pPr>
            <a:r>
              <a:t>more positive emotions</a:t>
            </a:r>
            <a:endParaRPr sz="1700"/>
          </a:p>
          <a:p>
            <a:pPr marL="200525" indent="-200525" defTabSz="914400">
              <a:buSzPct val="100000"/>
              <a:buChar char="•"/>
              <a:defRPr sz="1200">
                <a:latin typeface="Arial"/>
                <a:ea typeface="Arial"/>
                <a:cs typeface="Arial"/>
                <a:sym typeface="Arial"/>
              </a:defRPr>
            </a:pPr>
            <a:r>
              <a:t>less stress and fewer health complaints</a:t>
            </a:r>
            <a:endParaRPr sz="1700"/>
          </a:p>
          <a:p>
            <a:pPr marL="200525" indent="-200525" defTabSz="914400">
              <a:buSzPct val="100000"/>
              <a:buChar char="•"/>
              <a:defRPr sz="1200">
                <a:latin typeface="Arial"/>
                <a:ea typeface="Arial"/>
                <a:cs typeface="Arial"/>
                <a:sym typeface="Arial"/>
              </a:defRPr>
            </a:pPr>
            <a:r>
              <a:t>a greater sense that we can achieve our goals</a:t>
            </a:r>
            <a:endParaRPr sz="1700"/>
          </a:p>
          <a:p>
            <a:pPr marL="200525" indent="-200525" defTabSz="914400">
              <a:buSzPct val="100000"/>
              <a:buChar char="•"/>
              <a:defRPr sz="1200">
                <a:latin typeface="Arial"/>
                <a:ea typeface="Arial"/>
                <a:cs typeface="Arial"/>
                <a:sym typeface="Arial"/>
              </a:defRPr>
            </a:pPr>
            <a:r>
              <a:t>fewer sick days</a:t>
            </a:r>
            <a:endParaRPr sz="1700"/>
          </a:p>
          <a:p>
            <a:pPr marL="200525" indent="-200525" defTabSz="914400">
              <a:buSzPct val="100000"/>
              <a:buChar char="•"/>
              <a:defRPr sz="1200">
                <a:latin typeface="Arial"/>
                <a:ea typeface="Arial"/>
                <a:cs typeface="Arial"/>
                <a:sym typeface="Arial"/>
              </a:defRPr>
            </a:pPr>
            <a:r>
              <a:t>higher satisfaction with our jobs and with our coworkers.</a:t>
            </a:r>
            <a:endParaRPr sz="1700"/>
          </a:p>
          <a:p>
            <a:pPr defTabSz="914400">
              <a:defRPr sz="1200">
                <a:latin typeface="Arial"/>
                <a:ea typeface="Arial"/>
                <a:cs typeface="Arial"/>
                <a:sym typeface="Arial"/>
              </a:defRPr>
            </a:pPr>
            <a:endParaRPr sz="1700"/>
          </a:p>
          <a:p>
            <a:pPr defTabSz="914400">
              <a:defRPr sz="1200">
                <a:latin typeface="Arial"/>
                <a:ea typeface="Arial"/>
                <a:cs typeface="Arial"/>
                <a:sym typeface="Arial"/>
              </a:defRPr>
            </a:pPr>
            <a:r>
              <a:t>“I see gratitude as a gateway drug to empathy….. grateful employees are more concerned about social responsibility, for example. Grateful employees - as well as employees who receive more gratitude - perform more “organisational citizenship” behaviours: kind acts that aren’t part of their job description, like welcoming new employees and filling in for coworkers.”</a:t>
            </a:r>
            <a:r>
              <a:rPr>
                <a:solidFill>
                  <a:srgbClr val="0070C0"/>
                </a:solidFill>
              </a:rPr>
              <a:t> </a:t>
            </a:r>
            <a:endParaRPr sz="1700"/>
          </a:p>
          <a:p>
            <a:pPr algn="r" defTabSz="914400">
              <a:defRPr sz="1200" u="sng">
                <a:solidFill>
                  <a:srgbClr val="0070C0"/>
                </a:solidFill>
                <a:uFill>
                  <a:solidFill>
                    <a:srgbClr val="7C2855"/>
                  </a:solidFill>
                </a:uFill>
                <a:latin typeface="Arial"/>
                <a:ea typeface="Arial"/>
                <a:cs typeface="Arial"/>
                <a:sym typeface="Arial"/>
              </a:defRPr>
            </a:pPr>
            <a:r>
              <a:rPr>
                <a:solidFill>
                  <a:srgbClr val="0000FF"/>
                </a:solidFill>
                <a:uFill>
                  <a:solidFill>
                    <a:srgbClr val="0000FF"/>
                  </a:solidFill>
                </a:uFill>
                <a:hlinkClick r:id="rId3"/>
              </a:rPr>
              <a:t>https://greatergood.berkeley.edu/article/item/how_gratitude_can_transform_your_workplace</a:t>
            </a:r>
            <a:r>
              <a:rPr u="none">
                <a:uFillTx/>
              </a:rPr>
              <a:t> </a:t>
            </a:r>
            <a:endParaRPr sz="1700"/>
          </a:p>
          <a:p>
            <a:pPr defTabSz="914400">
              <a:defRPr sz="1200">
                <a:solidFill>
                  <a:srgbClr val="0070C0"/>
                </a:solidFill>
                <a:latin typeface="Arial"/>
                <a:ea typeface="Arial"/>
                <a:cs typeface="Arial"/>
                <a:sym typeface="Arial"/>
              </a:defRPr>
            </a:pPr>
            <a:endParaRPr sz="1700"/>
          </a:p>
          <a:p>
            <a:pPr defTabSz="914400">
              <a:defRPr sz="1200">
                <a:latin typeface="Arial"/>
                <a:ea typeface="Arial"/>
                <a:cs typeface="Arial"/>
                <a:sym typeface="Arial"/>
              </a:defRPr>
            </a:pPr>
            <a:r>
              <a:t>“You create an environment where people feel valued and appreciated for who they are, not just what they do.”</a:t>
            </a:r>
            <a:endParaRPr sz="1700"/>
          </a:p>
          <a:p>
            <a:pPr algn="r" defTabSz="914400">
              <a:defRPr sz="1200" u="sng">
                <a:solidFill>
                  <a:srgbClr val="0000FF"/>
                </a:solidFill>
                <a:uFill>
                  <a:solidFill>
                    <a:srgbClr val="0000FF"/>
                  </a:solidFill>
                </a:uFill>
                <a:latin typeface="Arial"/>
                <a:ea typeface="Arial"/>
                <a:cs typeface="Arial"/>
                <a:sym typeface="Arial"/>
              </a:defRPr>
            </a:pPr>
            <a:r>
              <a:rPr>
                <a:hlinkClick r:id="rId4"/>
              </a:rPr>
              <a:t>http://greatergood.berkeley.edu/pdfs/GratitudePDFs/6Emmons-BlessingsBurdens.pdf</a:t>
            </a:r>
            <a:r>
              <a:rPr u="none">
                <a:solidFill>
                  <a:srgbClr val="000000"/>
                </a:solidFill>
                <a:uFillTx/>
              </a:rPr>
              <a:t> </a:t>
            </a:r>
          </a:p>
        </p:txBody>
      </p:sp>
      <p:sp>
        <p:nvSpPr>
          <p:cNvPr id="87" name="#gratitude and showing appreciation in the workplace"/>
          <p:cNvSpPr txBox="1"/>
          <p:nvPr/>
        </p:nvSpPr>
        <p:spPr>
          <a:xfrm>
            <a:off x="304550" y="735059"/>
            <a:ext cx="7570089" cy="424783"/>
          </a:xfrm>
          <a:prstGeom prst="rect">
            <a:avLst/>
          </a:prstGeom>
          <a:ln w="12700">
            <a:miter lim="400000"/>
          </a:ln>
          <a:extLst>
            <a:ext uri="{C572A759-6A51-4108-AA02-DFA0A04FC94B}">
              <ma14:wrappingTextBoxFlag xmlns:ma14="http://schemas.microsoft.com/office/mac/drawingml/2011/main" xmlns="" val="1"/>
            </a:ext>
          </a:extLst>
        </p:spPr>
        <p:txBody>
          <a:bodyPr wrap="none" lIns="45718" tIns="45718" rIns="45718" bIns="45718">
            <a:spAutoFit/>
          </a:bodyPr>
          <a:lstStyle>
            <a:lvl1pPr>
              <a:defRPr sz="2300" b="1">
                <a:solidFill>
                  <a:srgbClr val="005EB8"/>
                </a:solidFill>
                <a:latin typeface="Arial"/>
                <a:ea typeface="Arial"/>
                <a:cs typeface="Arial"/>
                <a:sym typeface="Arial"/>
              </a:defRPr>
            </a:lvl1pPr>
          </a:lstStyle>
          <a:p>
            <a:r>
              <a:t>#gratitude and showing appreciation in the workplace</a:t>
            </a:r>
          </a:p>
        </p:txBody>
      </p:sp>
    </p:spTree>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 name="Title 1"/>
          <p:cNvSpPr txBox="1"/>
          <p:nvPr/>
        </p:nvSpPr>
        <p:spPr>
          <a:xfrm>
            <a:off x="457201" y="388793"/>
            <a:ext cx="7356817" cy="982882"/>
          </a:xfrm>
          <a:prstGeom prst="rect">
            <a:avLst/>
          </a:prstGeom>
          <a:ln w="12700">
            <a:miter lim="400000"/>
          </a:ln>
          <a:extLst>
            <a:ext uri="{C572A759-6A51-4108-AA02-DFA0A04FC94B}">
              <ma14:wrappingTextBoxFlag xmlns:ma14="http://schemas.microsoft.com/office/mac/drawingml/2011/main" xmlns="" val="1"/>
            </a:ext>
          </a:extLst>
        </p:spPr>
        <p:txBody>
          <a:bodyPr lIns="45718" tIns="45718" rIns="45718" bIns="45718" anchor="ctr">
            <a:normAutofit/>
          </a:bodyPr>
          <a:lstStyle>
            <a:lvl1pPr>
              <a:defRPr sz="3600" b="1">
                <a:solidFill>
                  <a:srgbClr val="005EB8"/>
                </a:solidFill>
                <a:latin typeface="Arial"/>
                <a:ea typeface="Arial"/>
                <a:cs typeface="Arial"/>
                <a:sym typeface="Arial"/>
              </a:defRPr>
            </a:lvl1pPr>
          </a:lstStyle>
          <a:p>
            <a:r>
              <a:t>Plan for the day</a:t>
            </a:r>
          </a:p>
        </p:txBody>
      </p:sp>
      <p:sp>
        <p:nvSpPr>
          <p:cNvPr id="92" name="Consider the relationship between staff experience and patient experience…"/>
          <p:cNvSpPr txBox="1">
            <a:spLocks noGrp="1"/>
          </p:cNvSpPr>
          <p:nvPr>
            <p:ph type="body" sz="half" idx="1"/>
          </p:nvPr>
        </p:nvSpPr>
        <p:spPr>
          <a:xfrm>
            <a:off x="327844" y="1235222"/>
            <a:ext cx="4040188" cy="3128170"/>
          </a:xfrm>
          <a:prstGeom prst="rect">
            <a:avLst/>
          </a:prstGeom>
        </p:spPr>
        <p:txBody>
          <a:bodyPr/>
          <a:lstStyle/>
          <a:p>
            <a:pPr marL="315468" indent="-315468" defTabSz="841247">
              <a:spcBef>
                <a:spcPts val="600"/>
              </a:spcBef>
              <a:buClrTx/>
              <a:defRPr sz="2000">
                <a:latin typeface="+mn-lt"/>
                <a:ea typeface="+mn-ea"/>
                <a:cs typeface="+mn-cs"/>
                <a:sym typeface="Calibri"/>
              </a:defRPr>
            </a:pPr>
            <a:endParaRPr/>
          </a:p>
          <a:p>
            <a:pPr marL="315468" indent="-315468" defTabSz="841247">
              <a:spcBef>
                <a:spcPts val="600"/>
              </a:spcBef>
              <a:buClrTx/>
              <a:defRPr sz="2000"/>
            </a:pPr>
            <a:r>
              <a:t>Consider the relationship between staff experience and patient experience</a:t>
            </a:r>
            <a:endParaRPr sz="2500"/>
          </a:p>
          <a:p>
            <a:pPr marL="315468" indent="-315468" defTabSz="841247">
              <a:spcBef>
                <a:spcPts val="600"/>
              </a:spcBef>
              <a:buClrTx/>
              <a:defRPr sz="2000"/>
            </a:pPr>
            <a:r>
              <a:t>Introduction to the </a:t>
            </a:r>
            <a:r>
              <a:rPr>
                <a:uFill>
                  <a:solidFill>
                    <a:srgbClr val="017FFF"/>
                  </a:solidFill>
                </a:uFill>
              </a:rPr>
              <a:t>Experience of Care: Patients and Staff Together improvement approach</a:t>
            </a:r>
          </a:p>
        </p:txBody>
      </p:sp>
      <p:pic>
        <p:nvPicPr>
          <p:cNvPr id="93" name="Content Placeholder 6" descr="Infographic two coins - one representing staff experience and one representing patient experience"/>
          <p:cNvPicPr>
            <a:picLocks noChangeAspect="1"/>
          </p:cNvPicPr>
          <p:nvPr/>
        </p:nvPicPr>
        <p:blipFill>
          <a:blip r:embed="rId2">
            <a:extLst/>
          </a:blip>
          <a:srcRect l="10546" t="4014" r="16237" b="8080"/>
          <a:stretch>
            <a:fillRect/>
          </a:stretch>
        </p:blipFill>
        <p:spPr>
          <a:xfrm>
            <a:off x="4703190" y="1662658"/>
            <a:ext cx="4041777" cy="3096345"/>
          </a:xfrm>
          <a:prstGeom prst="rect">
            <a:avLst/>
          </a:prstGeom>
          <a:ln w="31750">
            <a:solidFill>
              <a:srgbClr val="000000"/>
            </a:solidFill>
          </a:ln>
        </p:spPr>
      </p:pic>
    </p:spTree>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 name="Exploring the relationship between staff experience and patient experience"/>
          <p:cNvSpPr txBox="1">
            <a:spLocks noGrp="1"/>
          </p:cNvSpPr>
          <p:nvPr>
            <p:ph type="title"/>
          </p:nvPr>
        </p:nvSpPr>
        <p:spPr>
          <a:xfrm>
            <a:off x="698501" y="1517928"/>
            <a:ext cx="7356817" cy="2107643"/>
          </a:xfrm>
          <a:prstGeom prst="rect">
            <a:avLst/>
          </a:prstGeom>
        </p:spPr>
        <p:txBody>
          <a:bodyPr/>
          <a:lstStyle>
            <a:lvl1pPr algn="ctr"/>
          </a:lstStyle>
          <a:p>
            <a:r>
              <a:t>Exploring the relationship between staff experience and patient experience</a:t>
            </a:r>
          </a:p>
        </p:txBody>
      </p:sp>
    </p:spTree>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 name="Slide Number"/>
          <p:cNvSpPr txBox="1">
            <a:spLocks noGrp="1"/>
          </p:cNvSpPr>
          <p:nvPr>
            <p:ph type="sldNum" sz="quarter" idx="4294967295"/>
          </p:nvPr>
        </p:nvSpPr>
        <p:spPr>
          <a:xfrm>
            <a:off x="2002009" y="4790692"/>
            <a:ext cx="174770" cy="226984"/>
          </a:xfrm>
          <a:prstGeom prst="rect">
            <a:avLst/>
          </a:prstGeom>
          <a:extLst>
            <a:ext uri="{C572A759-6A51-4108-AA02-DFA0A04FC94B}">
              <ma14:wrappingTextBoxFlag xmlns:ma14="http://schemas.microsoft.com/office/mac/drawingml/2011/main" xmlns="" val="1"/>
            </a:ext>
          </a:extLst>
        </p:spPr>
        <p:txBody>
          <a:bodyPr/>
          <a:lstStyle/>
          <a:p>
            <a:fld id="{86CB4B4D-7CA3-9044-876B-883B54F8677D}" type="slidenum">
              <a:t>7</a:t>
            </a:fld>
            <a:endParaRPr/>
          </a:p>
        </p:txBody>
      </p:sp>
      <p:pic>
        <p:nvPicPr>
          <p:cNvPr id="4" name="Picture 3" descr="A screenshot of a cell phone&#10;&#10;Description generated with very high confidence">
            <a:extLst>
              <a:ext uri="{FF2B5EF4-FFF2-40B4-BE49-F238E27FC236}">
                <a16:creationId xmlns:a16="http://schemas.microsoft.com/office/drawing/2014/main" id="{0D6EA123-19A8-4EA3-972D-031BB040921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9144000" cy="5143500"/>
          </a:xfrm>
          <a:prstGeom prst="rect">
            <a:avLst/>
          </a:prstGeom>
          <a:solidFill>
            <a:srgbClr val="FFFFFF">
              <a:shade val="85000"/>
            </a:srgbClr>
          </a:solidFill>
          <a:ln w="190500" cap="rnd">
            <a:solidFill>
              <a:srgbClr val="FFFFFF"/>
            </a:solidFill>
          </a:ln>
          <a:effectLst>
            <a:outerShdw blurRad="50000" algn="tl" rotWithShape="0">
              <a:srgbClr val="000000">
                <a:alpha val="41000"/>
              </a:srgbClr>
            </a:outerShdw>
          </a:effectLst>
          <a:scene3d>
            <a:camera prst="orthographicFront"/>
            <a:lightRig rig="twoPt" dir="t">
              <a:rot lat="0" lon="0" rev="7800000"/>
            </a:lightRig>
          </a:scene3d>
          <a:sp3d contourW="6350">
            <a:bevelT w="50800" h="16510"/>
            <a:contourClr>
              <a:srgbClr val="C0C0C0"/>
            </a:contourClr>
          </a:sp3d>
        </p:spPr>
      </p:pic>
    </p:spTree>
  </p:cSld>
  <p:clrMapOvr>
    <a:masterClrMapping/>
  </p:clrMapOvr>
  <p:transition spd="med"/>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 name="Slide Number"/>
          <p:cNvSpPr txBox="1">
            <a:spLocks noGrp="1"/>
          </p:cNvSpPr>
          <p:nvPr>
            <p:ph type="sldNum" sz="quarter" idx="4294967295"/>
          </p:nvPr>
        </p:nvSpPr>
        <p:spPr>
          <a:xfrm>
            <a:off x="2002009" y="4790692"/>
            <a:ext cx="174770" cy="226984"/>
          </a:xfrm>
          <a:prstGeom prst="rect">
            <a:avLst/>
          </a:prstGeom>
          <a:extLst>
            <a:ext uri="{C572A759-6A51-4108-AA02-DFA0A04FC94B}">
              <ma14:wrappingTextBoxFlag xmlns:ma14="http://schemas.microsoft.com/office/mac/drawingml/2011/main" xmlns="" val="1"/>
            </a:ext>
          </a:extLst>
        </p:spPr>
        <p:txBody>
          <a:bodyPr/>
          <a:lstStyle/>
          <a:p>
            <a:fld id="{86CB4B4D-7CA3-9044-876B-883B54F8677D}" type="slidenum">
              <a:t>8</a:t>
            </a:fld>
            <a:endParaRPr/>
          </a:p>
        </p:txBody>
      </p:sp>
      <p:pic>
        <p:nvPicPr>
          <p:cNvPr id="3" name="Picture 2" descr="A screenshot of a cell phone&#10;&#10;Description generated with very high confidence">
            <a:extLst>
              <a:ext uri="{FF2B5EF4-FFF2-40B4-BE49-F238E27FC236}">
                <a16:creationId xmlns:a16="http://schemas.microsoft.com/office/drawing/2014/main" id="{55674A72-D61E-401B-A205-660B1B30C0D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9144000" cy="5143500"/>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Tree>
  </p:cSld>
  <p:clrMapOvr>
    <a:masterClrMapping/>
  </p:clrMapOvr>
  <p:transition spd="med"/>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 name="Balancing two global phenomena"/>
          <p:cNvSpPr txBox="1">
            <a:spLocks noGrp="1"/>
          </p:cNvSpPr>
          <p:nvPr>
            <p:ph type="title"/>
          </p:nvPr>
        </p:nvSpPr>
        <p:spPr>
          <a:xfrm>
            <a:off x="457201" y="562433"/>
            <a:ext cx="7356817" cy="500796"/>
          </a:xfrm>
          <a:prstGeom prst="rect">
            <a:avLst/>
          </a:prstGeom>
        </p:spPr>
        <p:txBody>
          <a:bodyPr/>
          <a:lstStyle>
            <a:lvl1pPr defTabSz="370331">
              <a:defRPr sz="2600"/>
            </a:lvl1pPr>
          </a:lstStyle>
          <a:p>
            <a:r>
              <a:t>Balancing two global phenomena</a:t>
            </a:r>
          </a:p>
        </p:txBody>
      </p:sp>
      <p:pic>
        <p:nvPicPr>
          <p:cNvPr id="108" name="Picture 4" descr="Picture of a weighing scale"/>
          <p:cNvPicPr>
            <a:picLocks noChangeAspect="1"/>
          </p:cNvPicPr>
          <p:nvPr/>
        </p:nvPicPr>
        <p:blipFill>
          <a:blip r:embed="rId3">
            <a:extLst/>
          </a:blip>
          <a:stretch>
            <a:fillRect/>
          </a:stretch>
        </p:blipFill>
        <p:spPr>
          <a:xfrm>
            <a:off x="2712660" y="1129551"/>
            <a:ext cx="3280596" cy="3422279"/>
          </a:xfrm>
          <a:prstGeom prst="rect">
            <a:avLst/>
          </a:prstGeom>
          <a:ln w="12700">
            <a:miter lim="400000"/>
          </a:ln>
        </p:spPr>
      </p:pic>
      <p:sp>
        <p:nvSpPr>
          <p:cNvPr id="109" name="Patients…"/>
          <p:cNvSpPr txBox="1"/>
          <p:nvPr/>
        </p:nvSpPr>
        <p:spPr>
          <a:xfrm>
            <a:off x="444500" y="1873138"/>
            <a:ext cx="2540542" cy="2107644"/>
          </a:xfrm>
          <a:prstGeom prst="rect">
            <a:avLst/>
          </a:prstGeom>
          <a:ln w="12700">
            <a:miter lim="400000"/>
          </a:ln>
          <a:extLst>
            <a:ext uri="{C572A759-6A51-4108-AA02-DFA0A04FC94B}">
              <ma14:wrappingTextBoxFlag xmlns:ma14="http://schemas.microsoft.com/office/mac/drawingml/2011/main" xmlns="" val="1"/>
            </a:ext>
          </a:extLst>
        </p:spPr>
        <p:txBody>
          <a:bodyPr lIns="45718" tIns="45718" rIns="45718" bIns="45718" anchor="ctr">
            <a:normAutofit/>
          </a:bodyPr>
          <a:lstStyle/>
          <a:p>
            <a:pPr defTabSz="283463">
              <a:lnSpc>
                <a:spcPct val="90000"/>
              </a:lnSpc>
              <a:defRPr sz="2200" b="1">
                <a:solidFill>
                  <a:srgbClr val="005EB8"/>
                </a:solidFill>
                <a:latin typeface="Arial"/>
                <a:ea typeface="Arial"/>
                <a:cs typeface="Arial"/>
                <a:sym typeface="Arial"/>
              </a:defRPr>
            </a:pPr>
            <a:r>
              <a:t>Patients</a:t>
            </a:r>
          </a:p>
          <a:p>
            <a:pPr defTabSz="283463">
              <a:lnSpc>
                <a:spcPct val="90000"/>
              </a:lnSpc>
              <a:defRPr sz="2200">
                <a:solidFill>
                  <a:srgbClr val="005EB8"/>
                </a:solidFill>
                <a:latin typeface="Arial"/>
                <a:ea typeface="Arial"/>
                <a:cs typeface="Arial"/>
                <a:sym typeface="Arial"/>
              </a:defRPr>
            </a:pPr>
            <a:r>
              <a:t>Growing demand</a:t>
            </a:r>
          </a:p>
          <a:p>
            <a:pPr defTabSz="283463">
              <a:lnSpc>
                <a:spcPct val="90000"/>
              </a:lnSpc>
              <a:defRPr sz="2200">
                <a:solidFill>
                  <a:srgbClr val="005EB8"/>
                </a:solidFill>
                <a:latin typeface="Arial"/>
                <a:ea typeface="Arial"/>
                <a:cs typeface="Arial"/>
                <a:sym typeface="Arial"/>
              </a:defRPr>
            </a:pPr>
            <a:r>
              <a:t>Intensity</a:t>
            </a:r>
          </a:p>
          <a:p>
            <a:pPr defTabSz="283463">
              <a:lnSpc>
                <a:spcPct val="90000"/>
              </a:lnSpc>
              <a:defRPr sz="2200">
                <a:solidFill>
                  <a:srgbClr val="005EB8"/>
                </a:solidFill>
                <a:latin typeface="Arial"/>
                <a:ea typeface="Arial"/>
                <a:cs typeface="Arial"/>
                <a:sym typeface="Arial"/>
              </a:defRPr>
            </a:pPr>
            <a:r>
              <a:t>Acuity</a:t>
            </a:r>
          </a:p>
          <a:p>
            <a:pPr defTabSz="283463">
              <a:lnSpc>
                <a:spcPct val="90000"/>
              </a:lnSpc>
              <a:defRPr sz="2200">
                <a:solidFill>
                  <a:srgbClr val="005EB8"/>
                </a:solidFill>
                <a:latin typeface="Arial"/>
                <a:ea typeface="Arial"/>
                <a:cs typeface="Arial"/>
                <a:sym typeface="Arial"/>
              </a:defRPr>
            </a:pPr>
            <a:r>
              <a:t>Compassionate care</a:t>
            </a:r>
          </a:p>
        </p:txBody>
      </p:sp>
      <p:sp>
        <p:nvSpPr>
          <p:cNvPr id="110" name="Staff…"/>
          <p:cNvSpPr txBox="1"/>
          <p:nvPr/>
        </p:nvSpPr>
        <p:spPr>
          <a:xfrm>
            <a:off x="6350922" y="1873138"/>
            <a:ext cx="2295669" cy="2107644"/>
          </a:xfrm>
          <a:prstGeom prst="rect">
            <a:avLst/>
          </a:prstGeom>
          <a:ln w="12700">
            <a:miter lim="400000"/>
          </a:ln>
          <a:extLst>
            <a:ext uri="{C572A759-6A51-4108-AA02-DFA0A04FC94B}">
              <ma14:wrappingTextBoxFlag xmlns:ma14="http://schemas.microsoft.com/office/mac/drawingml/2011/main" xmlns="" val="1"/>
            </a:ext>
          </a:extLst>
        </p:spPr>
        <p:txBody>
          <a:bodyPr lIns="45718" tIns="45718" rIns="45718" bIns="45718" anchor="ctr">
            <a:normAutofit/>
          </a:bodyPr>
          <a:lstStyle/>
          <a:p>
            <a:pPr defTabSz="283463">
              <a:lnSpc>
                <a:spcPct val="90000"/>
              </a:lnSpc>
              <a:defRPr sz="2200" b="1">
                <a:solidFill>
                  <a:srgbClr val="005EB8"/>
                </a:solidFill>
                <a:latin typeface="Arial"/>
                <a:ea typeface="Arial"/>
                <a:cs typeface="Arial"/>
                <a:sym typeface="Arial"/>
              </a:defRPr>
            </a:pPr>
            <a:r>
              <a:t>Staff</a:t>
            </a:r>
          </a:p>
          <a:p>
            <a:pPr defTabSz="283463">
              <a:lnSpc>
                <a:spcPct val="90000"/>
              </a:lnSpc>
              <a:defRPr sz="2200">
                <a:solidFill>
                  <a:srgbClr val="005EB8"/>
                </a:solidFill>
                <a:latin typeface="Arial"/>
                <a:ea typeface="Arial"/>
                <a:cs typeface="Arial"/>
                <a:sym typeface="Arial"/>
              </a:defRPr>
            </a:pPr>
            <a:r>
              <a:t>Stress</a:t>
            </a:r>
          </a:p>
          <a:p>
            <a:pPr defTabSz="283463">
              <a:lnSpc>
                <a:spcPct val="90000"/>
              </a:lnSpc>
              <a:defRPr sz="2200">
                <a:solidFill>
                  <a:srgbClr val="005EB8"/>
                </a:solidFill>
                <a:latin typeface="Arial"/>
                <a:ea typeface="Arial"/>
                <a:cs typeface="Arial"/>
                <a:sym typeface="Arial"/>
              </a:defRPr>
            </a:pPr>
            <a:r>
              <a:t>Burnout</a:t>
            </a:r>
          </a:p>
          <a:p>
            <a:pPr defTabSz="283463">
              <a:lnSpc>
                <a:spcPct val="90000"/>
              </a:lnSpc>
              <a:defRPr sz="2200">
                <a:solidFill>
                  <a:srgbClr val="005EB8"/>
                </a:solidFill>
                <a:latin typeface="Arial"/>
                <a:ea typeface="Arial"/>
                <a:cs typeface="Arial"/>
                <a:sym typeface="Arial"/>
              </a:defRPr>
            </a:pPr>
            <a:r>
              <a:t>Bullying</a:t>
            </a:r>
          </a:p>
          <a:p>
            <a:pPr defTabSz="283463">
              <a:lnSpc>
                <a:spcPct val="90000"/>
              </a:lnSpc>
              <a:defRPr sz="2200">
                <a:solidFill>
                  <a:srgbClr val="005EB8"/>
                </a:solidFill>
                <a:latin typeface="Arial"/>
                <a:ea typeface="Arial"/>
                <a:cs typeface="Arial"/>
                <a:sym typeface="Arial"/>
              </a:defRPr>
            </a:pPr>
            <a:r>
              <a:t>Compassion fatigue</a:t>
            </a:r>
          </a:p>
        </p:txBody>
      </p:sp>
    </p:spTree>
  </p:cSld>
  <p:clrMapOvr>
    <a:masterClrMapping/>
  </p:clrMapOvr>
  <p:transition spd="med"/>
</p:sld>
</file>

<file path=ppt/theme/theme1.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003087"/>
      </a:accent1>
      <a:accent2>
        <a:srgbClr val="0072CE"/>
      </a:accent2>
      <a:accent3>
        <a:srgbClr val="00A9CE"/>
      </a:accent3>
      <a:accent4>
        <a:srgbClr val="41B6E6"/>
      </a:accent4>
      <a:accent5>
        <a:srgbClr val="425563"/>
      </a:accent5>
      <a:accent6>
        <a:srgbClr val="768692"/>
      </a:accent6>
      <a:hlink>
        <a:srgbClr val="0000FF"/>
      </a:hlink>
      <a:folHlink>
        <a:srgbClr val="FF00FF"/>
      </a:folHlink>
    </a:clrScheme>
    <a:fontScheme name="Office Theme">
      <a:majorFont>
        <a:latin typeface="Helvetica"/>
        <a:ea typeface="Helvetica"/>
        <a:cs typeface="Helvetica"/>
      </a:majorFont>
      <a:minorFont>
        <a:latin typeface="Calibri"/>
        <a:ea typeface="Calibri"/>
        <a:cs typeface="Calibri"/>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38100" dist="23000" dir="5400000" rotWithShape="0">
              <a:srgbClr val="000000">
                <a:alpha val="35000"/>
              </a:srgbClr>
            </a:outerShdw>
          </a:effectLst>
        </a:effectStyle>
        <a:effectStyle>
          <a:effectLst>
            <a:outerShdw blurRad="38100" dist="23000" dir="5400000" rotWithShape="0">
              <a:srgbClr val="000000">
                <a:alpha val="35000"/>
              </a:srgbClr>
            </a:outerShdw>
          </a:effectLst>
        </a:effectStyle>
        <a:effectStyle>
          <a:effectLst>
            <a:outerShdw blurRad="38100" dist="23000" dir="5400000" rotWithShape="0">
              <a:srgbClr val="000000">
                <a:alpha val="35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outerShdw blurRad="38100" dist="23000" dir="5400000" rotWithShape="0">
            <a:srgbClr val="000000">
              <a:alpha val="35000"/>
            </a:srgbClr>
          </a:outerShdw>
        </a:effectLst>
        <a:sp3d/>
      </a:spPr>
      <a:bodyPr rot="0" spcFirstLastPara="1" vertOverflow="overflow" horzOverflow="overflow" vert="horz" wrap="square" lIns="45718" tIns="45718" rIns="45718" bIns="45718" numCol="1" spcCol="38100" rtlCol="0" anchor="ctr">
        <a:spAutoFit/>
      </a:bodyPr>
      <a:lstStyle>
        <a:defPPr marL="0" marR="0" indent="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outerShdw blurRad="38100" dist="23000" dir="5400000" rotWithShape="0">
            <a:srgbClr val="000000">
              <a:alpha val="35000"/>
            </a:srgbClr>
          </a:outerShdw>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8" tIns="45718" rIns="45718" bIns="45718" numCol="1" spcCol="38100" rtlCol="0" anchor="t">
        <a:spAutoFit/>
      </a:bodyPr>
      <a:lstStyle>
        <a:defPPr marL="0" marR="0" indent="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003087"/>
      </a:accent1>
      <a:accent2>
        <a:srgbClr val="0072CE"/>
      </a:accent2>
      <a:accent3>
        <a:srgbClr val="00A9CE"/>
      </a:accent3>
      <a:accent4>
        <a:srgbClr val="41B6E6"/>
      </a:accent4>
      <a:accent5>
        <a:srgbClr val="425563"/>
      </a:accent5>
      <a:accent6>
        <a:srgbClr val="768692"/>
      </a:accent6>
      <a:hlink>
        <a:srgbClr val="0000FF"/>
      </a:hlink>
      <a:folHlink>
        <a:srgbClr val="FF00FF"/>
      </a:folHlink>
    </a:clrScheme>
    <a:fontScheme name="Office Theme">
      <a:majorFont>
        <a:latin typeface="Helvetica"/>
        <a:ea typeface="Helvetica"/>
        <a:cs typeface="Helvetica"/>
      </a:majorFont>
      <a:minorFont>
        <a:latin typeface="Calibri"/>
        <a:ea typeface="Calibri"/>
        <a:cs typeface="Calibri"/>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38100" dist="23000" dir="5400000" rotWithShape="0">
              <a:srgbClr val="000000">
                <a:alpha val="35000"/>
              </a:srgbClr>
            </a:outerShdw>
          </a:effectLst>
        </a:effectStyle>
        <a:effectStyle>
          <a:effectLst>
            <a:outerShdw blurRad="38100" dist="23000" dir="5400000" rotWithShape="0">
              <a:srgbClr val="000000">
                <a:alpha val="35000"/>
              </a:srgbClr>
            </a:outerShdw>
          </a:effectLst>
        </a:effectStyle>
        <a:effectStyle>
          <a:effectLst>
            <a:outerShdw blurRad="38100" dist="23000" dir="5400000" rotWithShape="0">
              <a:srgbClr val="000000">
                <a:alpha val="35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outerShdw blurRad="38100" dist="23000" dir="5400000" rotWithShape="0">
            <a:srgbClr val="000000">
              <a:alpha val="35000"/>
            </a:srgbClr>
          </a:outerShdw>
        </a:effectLst>
        <a:sp3d/>
      </a:spPr>
      <a:bodyPr rot="0" spcFirstLastPara="1" vertOverflow="overflow" horzOverflow="overflow" vert="horz" wrap="square" lIns="45718" tIns="45718" rIns="45718" bIns="45718" numCol="1" spcCol="38100" rtlCol="0" anchor="ctr">
        <a:spAutoFit/>
      </a:bodyPr>
      <a:lstStyle>
        <a:defPPr marL="0" marR="0" indent="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outerShdw blurRad="38100" dist="23000" dir="5400000" rotWithShape="0">
            <a:srgbClr val="000000">
              <a:alpha val="35000"/>
            </a:srgbClr>
          </a:outerShdw>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8" tIns="45718" rIns="45718" bIns="45718" numCol="1" spcCol="38100" rtlCol="0" anchor="t">
        <a:spAutoFit/>
      </a:bodyPr>
      <a:lstStyle>
        <a:defPPr marL="0" marR="0" indent="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12</TotalTime>
  <Words>2763</Words>
  <Application>Microsoft Office PowerPoint</Application>
  <PresentationFormat>On-screen Show (16:9)</PresentationFormat>
  <Paragraphs>207</Paragraphs>
  <Slides>20</Slides>
  <Notes>13</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20</vt:i4>
      </vt:variant>
    </vt:vector>
  </HeadingPairs>
  <TitlesOfParts>
    <vt:vector size="23" baseType="lpstr">
      <vt:lpstr>Arial</vt:lpstr>
      <vt:lpstr>Calibri</vt:lpstr>
      <vt:lpstr>Office Theme</vt:lpstr>
      <vt:lpstr>Experience of Care: Patients and Staff Together   Introductory Workshop </vt:lpstr>
      <vt:lpstr>Let’s break the ice: What are you grateful for?</vt:lpstr>
      <vt:lpstr>PowerPoint Presentation</vt:lpstr>
      <vt:lpstr>PowerPoint Presentation</vt:lpstr>
      <vt:lpstr>PowerPoint Presentation</vt:lpstr>
      <vt:lpstr>Exploring the relationship between staff experience and patient experience</vt:lpstr>
      <vt:lpstr>PowerPoint Presentation</vt:lpstr>
      <vt:lpstr>PowerPoint Presentation</vt:lpstr>
      <vt:lpstr>Balancing two global phenomena</vt:lpstr>
      <vt:lpstr>PowerPoint Presentation</vt:lpstr>
      <vt:lpstr>Table discussion</vt:lpstr>
      <vt:lpstr>What other NHS organisations have found:</vt:lpstr>
      <vt:lpstr>Is there another way?</vt:lpstr>
      <vt:lpstr>Experience of Care: Patients and Staff Together Improvement Approach in a slide</vt:lpstr>
      <vt:lpstr>Want to give this approach a try? You will need:</vt:lpstr>
      <vt:lpstr>PowerPoint Presentation</vt:lpstr>
      <vt:lpstr>“Try before you buy”</vt:lpstr>
      <vt:lpstr>Experience of Care: Patients and Staff Together takeaway</vt:lpstr>
      <vt:lpstr>Next steps</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Experience of Care: Patients and Staff Together   Introductory Workshop</dc:title>
  <dc:creator>Michael Sanidas</dc:creator>
  <cp:lastModifiedBy>Michail Sanidas</cp:lastModifiedBy>
  <cp:revision>4</cp:revision>
  <dcterms:modified xsi:type="dcterms:W3CDTF">2020-03-04T14:58:06Z</dcterms:modified>
</cp:coreProperties>
</file>