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5143500" type="screen16x9"/>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1pPr>
    <a:lvl2pPr marL="0" marR="0" indent="457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2pPr>
    <a:lvl3pPr marL="0" marR="0" indent="914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3pPr>
    <a:lvl4pPr marL="0" marR="0" indent="1371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4pPr>
    <a:lvl5pPr marL="0" marR="0" indent="18288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5pPr>
    <a:lvl6pPr marL="0" marR="0" indent="22860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6pPr>
    <a:lvl7pPr marL="0" marR="0" indent="2743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7pPr>
    <a:lvl8pPr marL="0" marR="0" indent="3200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8pPr>
    <a:lvl9pPr marL="0" marR="0" indent="3657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40" d="100"/>
          <a:sy n="140" d="100"/>
        </p:scale>
        <p:origin x="12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2" name="Shape 122"/>
          <p:cNvSpPr>
            <a:spLocks noGrp="1" noRot="1" noChangeAspect="1"/>
          </p:cNvSpPr>
          <p:nvPr>
            <p:ph type="sldImg"/>
          </p:nvPr>
        </p:nvSpPr>
        <p:spPr>
          <a:xfrm>
            <a:off x="1143000" y="685800"/>
            <a:ext cx="4572000" cy="3429000"/>
          </a:xfrm>
          <a:prstGeom prst="rect">
            <a:avLst/>
          </a:prstGeom>
        </p:spPr>
        <p:txBody>
          <a:bodyPr/>
          <a:lstStyle/>
          <a:p>
            <a:endParaRPr/>
          </a:p>
        </p:txBody>
      </p:sp>
      <p:sp>
        <p:nvSpPr>
          <p:cNvPr id="123" name="Shape 123"/>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defRPr sz="1200">
        <a:latin typeface="+mj-lt"/>
        <a:ea typeface="+mj-ea"/>
        <a:cs typeface="+mj-cs"/>
        <a:sym typeface="Calibri"/>
      </a:defRPr>
    </a:lvl1pPr>
    <a:lvl2pPr indent="228600" defTabSz="457200" latinLnBrk="0">
      <a:defRPr sz="1200">
        <a:latin typeface="+mj-lt"/>
        <a:ea typeface="+mj-ea"/>
        <a:cs typeface="+mj-cs"/>
        <a:sym typeface="Calibri"/>
      </a:defRPr>
    </a:lvl2pPr>
    <a:lvl3pPr indent="457200" defTabSz="457200" latinLnBrk="0">
      <a:defRPr sz="1200">
        <a:latin typeface="+mj-lt"/>
        <a:ea typeface="+mj-ea"/>
        <a:cs typeface="+mj-cs"/>
        <a:sym typeface="Calibri"/>
      </a:defRPr>
    </a:lvl3pPr>
    <a:lvl4pPr indent="685800" defTabSz="457200" latinLnBrk="0">
      <a:defRPr sz="1200">
        <a:latin typeface="+mj-lt"/>
        <a:ea typeface="+mj-ea"/>
        <a:cs typeface="+mj-cs"/>
        <a:sym typeface="Calibri"/>
      </a:defRPr>
    </a:lvl4pPr>
    <a:lvl5pPr indent="914400" defTabSz="457200" latinLnBrk="0">
      <a:defRPr sz="1200">
        <a:latin typeface="+mj-lt"/>
        <a:ea typeface="+mj-ea"/>
        <a:cs typeface="+mj-cs"/>
        <a:sym typeface="Calibri"/>
      </a:defRPr>
    </a:lvl5pPr>
    <a:lvl6pPr indent="1143000" defTabSz="457200" latinLnBrk="0">
      <a:defRPr sz="1200">
        <a:latin typeface="+mj-lt"/>
        <a:ea typeface="+mj-ea"/>
        <a:cs typeface="+mj-cs"/>
        <a:sym typeface="Calibri"/>
      </a:defRPr>
    </a:lvl6pPr>
    <a:lvl7pPr indent="1371600" defTabSz="457200" latinLnBrk="0">
      <a:defRPr sz="1200">
        <a:latin typeface="+mj-lt"/>
        <a:ea typeface="+mj-ea"/>
        <a:cs typeface="+mj-cs"/>
        <a:sym typeface="Calibri"/>
      </a:defRPr>
    </a:lvl7pPr>
    <a:lvl8pPr indent="1600200" defTabSz="457200" latinLnBrk="0">
      <a:defRPr sz="1200">
        <a:latin typeface="+mj-lt"/>
        <a:ea typeface="+mj-ea"/>
        <a:cs typeface="+mj-cs"/>
        <a:sym typeface="Calibri"/>
      </a:defRPr>
    </a:lvl8pPr>
    <a:lvl9pPr indent="1828800" defTabSz="457200" latinLnBrk="0">
      <a:defRPr sz="1200">
        <a:latin typeface="+mj-lt"/>
        <a:ea typeface="+mj-ea"/>
        <a:cs typeface="+mj-cs"/>
        <a:sym typeface="Calibri"/>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england.nhs.uk/wp-content/uploads/2018/10/towards-commissioning-for-workplace-compassion-a-support-guide-v2.pdf"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youtube.com/watch?v=V1pa3SHsqAE"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Shape 126"/>
          <p:cNvSpPr>
            <a:spLocks noGrp="1" noRot="1" noChangeAspect="1"/>
          </p:cNvSpPr>
          <p:nvPr>
            <p:ph type="sldImg"/>
          </p:nvPr>
        </p:nvSpPr>
        <p:spPr>
          <a:prstGeom prst="rect">
            <a:avLst/>
          </a:prstGeom>
        </p:spPr>
        <p:txBody>
          <a:bodyPr/>
          <a:lstStyle/>
          <a:p>
            <a:endParaRPr/>
          </a:p>
        </p:txBody>
      </p:sp>
      <p:sp>
        <p:nvSpPr>
          <p:cNvPr id="127" name="Shape 127"/>
          <p:cNvSpPr>
            <a:spLocks noGrp="1"/>
          </p:cNvSpPr>
          <p:nvPr>
            <p:ph type="body" sz="quarter" idx="1"/>
          </p:nvPr>
        </p:nvSpPr>
        <p:spPr>
          <a:prstGeom prst="rect">
            <a:avLst/>
          </a:prstGeom>
        </p:spPr>
        <p:txBody>
          <a:bodyPr/>
          <a:lstStyle/>
          <a:p>
            <a:r>
              <a:t>This slideset is part of a pack of resources for you to adapt and use in your local NHS organisation to support the experience of compassion in the workplace. You will find further resources about culture and values in the pack of materials – they include video clips and activities that you can link with this slide set.</a:t>
            </a:r>
          </a:p>
          <a:p>
            <a:endParaRPr/>
          </a:p>
          <a:p>
            <a:r>
              <a:t>You can find the background to NHS England’s initiative to support and improve staff experience, and workplace compassion in particular, in our support guide: </a:t>
            </a:r>
            <a:r>
              <a:rPr u="sng">
                <a:solidFill>
                  <a:srgbClr val="0000FF"/>
                </a:solidFill>
                <a:uFill>
                  <a:solidFill>
                    <a:srgbClr val="0000FF"/>
                  </a:solidFill>
                </a:uFill>
                <a:hlinkClick r:id="rId3"/>
              </a:rPr>
              <a:t>https://www.england.nhs.uk/wp-content/uploads/2018/10/towards-commissioning-for-workplace-compassion-a-support-guide-v2.pdf</a:t>
            </a:r>
            <a:r>
              <a:t> </a:t>
            </a:r>
          </a:p>
          <a:p>
            <a:endParaRPr/>
          </a:p>
          <a:p>
            <a:r>
              <a:t>The resource pack for workplace compassion includes handouts for you to use in conjunction with these slides.</a:t>
            </a:r>
          </a:p>
          <a:p>
            <a:endParaRPr/>
          </a:p>
          <a:p>
            <a:r>
              <a:t>This set of slides is intended to introduce a series of resource materials that support workplace compassion for you to adapt and apply in your workplace. </a:t>
            </a:r>
          </a:p>
          <a:p>
            <a:endParaRPr/>
          </a:p>
          <a:p>
            <a:r>
              <a:t>All the resources can be adapted or tailored, so do please add your own logo, and adapt and change the slides to suit your own workshop or presenting style and your local situation and audience. </a:t>
            </a:r>
          </a:p>
          <a:p>
            <a:r>
              <a:t>You may wish to invite your colleagues or workshop participants to bring with them a policy or procedure to use as a basis for exploring and applying the principles and learning shared during this workshop or event.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 name="Shape 190"/>
          <p:cNvSpPr>
            <a:spLocks noGrp="1" noRot="1" noChangeAspect="1"/>
          </p:cNvSpPr>
          <p:nvPr>
            <p:ph type="sldImg"/>
          </p:nvPr>
        </p:nvSpPr>
        <p:spPr>
          <a:prstGeom prst="rect">
            <a:avLst/>
          </a:prstGeom>
        </p:spPr>
        <p:txBody>
          <a:bodyPr/>
          <a:lstStyle/>
          <a:p>
            <a:endParaRPr/>
          </a:p>
        </p:txBody>
      </p:sp>
      <p:sp>
        <p:nvSpPr>
          <p:cNvPr id="191" name="Shape 191"/>
          <p:cNvSpPr>
            <a:spLocks noGrp="1"/>
          </p:cNvSpPr>
          <p:nvPr>
            <p:ph type="body" sz="quarter" idx="1"/>
          </p:nvPr>
        </p:nvSpPr>
        <p:spPr>
          <a:prstGeom prst="rect">
            <a:avLst/>
          </a:prstGeom>
        </p:spPr>
        <p:txBody>
          <a:bodyPr/>
          <a:lstStyle/>
          <a:p>
            <a:r>
              <a:t>You may wish at this point to invite participants to explore how far this applies to their local policies and procedures, especially if they have brought copies or examples to share. You may find it helpful to bring forward or repeat slides 12 and 13 at this point to support and prompt discussion.</a:t>
            </a:r>
          </a:p>
          <a:p>
            <a:r>
              <a:t>Worline MC, Dutton JE Awakening Compassion at Work: The Quiet Power that Elevates People and Organisations</a:t>
            </a:r>
          </a:p>
          <a:p>
            <a:r>
              <a:t>McGraw-Hill Education 2017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 name="Shape 196"/>
          <p:cNvSpPr>
            <a:spLocks noGrp="1" noRot="1" noChangeAspect="1"/>
          </p:cNvSpPr>
          <p:nvPr>
            <p:ph type="sldImg"/>
          </p:nvPr>
        </p:nvSpPr>
        <p:spPr>
          <a:xfrm>
            <a:off x="381000" y="685800"/>
            <a:ext cx="6096000" cy="3429000"/>
          </a:xfrm>
          <a:prstGeom prst="rect">
            <a:avLst/>
          </a:prstGeom>
        </p:spPr>
        <p:txBody>
          <a:bodyPr/>
          <a:lstStyle/>
          <a:p>
            <a:endParaRPr/>
          </a:p>
        </p:txBody>
      </p:sp>
      <p:sp>
        <p:nvSpPr>
          <p:cNvPr id="197" name="Shape 197"/>
          <p:cNvSpPr>
            <a:spLocks noGrp="1"/>
          </p:cNvSpPr>
          <p:nvPr>
            <p:ph type="body" sz="quarter" idx="1"/>
          </p:nvPr>
        </p:nvSpPr>
        <p:spPr>
          <a:prstGeom prst="rect">
            <a:avLst/>
          </a:prstGeom>
        </p:spPr>
        <p:txBody>
          <a:bodyPr/>
          <a:lstStyle/>
          <a:p>
            <a:r>
              <a:t>You may wish to include an extended activity at this point in your presentation or workshop by building on the application of learning and inspiration from the previous slides and video clips.</a:t>
            </a:r>
          </a:p>
          <a:p>
            <a:r>
              <a:t>We learned through our research that many of the actions and activities that support workplace compassion are seemingly small and simple yet have a powerful impact on staff experience. This and the following slides create an opportunity to identify local possibilities for change and improvement in the ways that policies and procedures are interpreted and appiled with compassion to individual circumstances..</a:t>
            </a:r>
          </a:p>
          <a:p>
            <a:r>
              <a:t>The following two slides are designed to support further exploration and discussion related to local policies and procedures.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 name="Shape 201"/>
          <p:cNvSpPr>
            <a:spLocks noGrp="1" noRot="1" noChangeAspect="1"/>
          </p:cNvSpPr>
          <p:nvPr>
            <p:ph type="sldImg"/>
          </p:nvPr>
        </p:nvSpPr>
        <p:spPr>
          <a:xfrm>
            <a:off x="381000" y="685800"/>
            <a:ext cx="6096000" cy="3429000"/>
          </a:xfrm>
          <a:prstGeom prst="rect">
            <a:avLst/>
          </a:prstGeom>
        </p:spPr>
        <p:txBody>
          <a:bodyPr/>
          <a:lstStyle/>
          <a:p>
            <a:endParaRPr/>
          </a:p>
        </p:txBody>
      </p:sp>
      <p:sp>
        <p:nvSpPr>
          <p:cNvPr id="202" name="Shape 202"/>
          <p:cNvSpPr>
            <a:spLocks noGrp="1"/>
          </p:cNvSpPr>
          <p:nvPr>
            <p:ph type="body" sz="quarter" idx="1"/>
          </p:nvPr>
        </p:nvSpPr>
        <p:spPr>
          <a:prstGeom prst="rect">
            <a:avLst/>
          </a:prstGeom>
        </p:spPr>
        <p:txBody>
          <a:bodyPr/>
          <a:lstStyle/>
          <a:p>
            <a:r>
              <a:t>You may wish to include an extended activity at this point in your presentation or workshop by building on the application of learning and inspiration from the previous slides and video clips.</a:t>
            </a:r>
          </a:p>
          <a:p>
            <a:r>
              <a:t>We learned through our research that many of the actions and activities that support workplace compassion are seemingly small and simple yet have a powerful impact on staff experience. This slide creates an opportunity to identify local possibilities for change and improvement in the ways that policies and procedures are interpreted and applied with compassion to individual circumstances..</a:t>
            </a:r>
          </a:p>
          <a:p>
            <a:r>
              <a:t>You may wish to extend this into a discussion of individual suggestions – the next two slides can be used to support this.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Shape 210"/>
          <p:cNvSpPr>
            <a:spLocks noGrp="1" noRot="1" noChangeAspect="1"/>
          </p:cNvSpPr>
          <p:nvPr>
            <p:ph type="sldImg"/>
          </p:nvPr>
        </p:nvSpPr>
        <p:spPr>
          <a:prstGeom prst="rect">
            <a:avLst/>
          </a:prstGeom>
        </p:spPr>
        <p:txBody>
          <a:bodyPr/>
          <a:lstStyle/>
          <a:p>
            <a:endParaRPr/>
          </a:p>
        </p:txBody>
      </p:sp>
      <p:sp>
        <p:nvSpPr>
          <p:cNvPr id="211" name="Shape 211"/>
          <p:cNvSpPr>
            <a:spLocks noGrp="1"/>
          </p:cNvSpPr>
          <p:nvPr>
            <p:ph type="body" sz="quarter" idx="1"/>
          </p:nvPr>
        </p:nvSpPr>
        <p:spPr>
          <a:prstGeom prst="rect">
            <a:avLst/>
          </a:prstGeom>
        </p:spPr>
        <p:txBody>
          <a:bodyPr/>
          <a:lstStyle/>
          <a:p>
            <a:r>
              <a:t>This quotation from the NHS England guide is a key statement. We do not need to wait for leadership or policy before we can take action. This is an opportunity in your presentation or workshop to invite participants to clarify their intended practical action.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a:spLocks noGrp="1" noRot="1" noChangeAspect="1"/>
          </p:cNvSpPr>
          <p:nvPr>
            <p:ph type="sldImg"/>
          </p:nvPr>
        </p:nvSpPr>
        <p:spPr>
          <a:prstGeom prst="rect">
            <a:avLst/>
          </a:prstGeom>
        </p:spPr>
        <p:txBody>
          <a:bodyPr/>
          <a:lstStyle/>
          <a:p>
            <a:endParaRPr/>
          </a:p>
        </p:txBody>
      </p:sp>
      <p:sp>
        <p:nvSpPr>
          <p:cNvPr id="133" name="Shape 133"/>
          <p:cNvSpPr>
            <a:spLocks noGrp="1"/>
          </p:cNvSpPr>
          <p:nvPr>
            <p:ph type="body" sz="quarter" idx="1"/>
          </p:nvPr>
        </p:nvSpPr>
        <p:spPr>
          <a:prstGeom prst="rect">
            <a:avLst/>
          </a:prstGeom>
        </p:spPr>
        <p:txBody>
          <a:bodyPr/>
          <a:lstStyle/>
          <a:p>
            <a:r>
              <a:t>While a wide range of employers, across health, care and other sectors, have put in place measures to support and promote the health and wellbeing of their employees, it is becoming increasingly recognised that the nature of work in healthcare demands special attention to the importance and benefits of compassionate workplaces. </a:t>
            </a:r>
          </a:p>
          <a:p>
            <a:r>
              <a:t>Given the centrality of compassion in the delivery of care, a key question for us all is how can we create compassionate cultures where staff can both deliver compassionate care and thrive themselves. We know that compassion is a key issue for both patients and staff. Our focus here is on how we can go about effectively ensuring that policies and procedures are interpreted and applied in personalised ways that support the creation of compassionate workplaces.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Shape 138"/>
          <p:cNvSpPr>
            <a:spLocks noGrp="1" noRot="1" noChangeAspect="1"/>
          </p:cNvSpPr>
          <p:nvPr>
            <p:ph type="sldImg"/>
          </p:nvPr>
        </p:nvSpPr>
        <p:spPr>
          <a:xfrm>
            <a:off x="381000" y="685800"/>
            <a:ext cx="6096000" cy="3429000"/>
          </a:xfrm>
          <a:prstGeom prst="rect">
            <a:avLst/>
          </a:prstGeom>
        </p:spPr>
        <p:txBody>
          <a:bodyPr/>
          <a:lstStyle/>
          <a:p>
            <a:endParaRPr/>
          </a:p>
        </p:txBody>
      </p:sp>
      <p:sp>
        <p:nvSpPr>
          <p:cNvPr id="139" name="Shape 139"/>
          <p:cNvSpPr>
            <a:spLocks noGrp="1"/>
          </p:cNvSpPr>
          <p:nvPr>
            <p:ph type="body" sz="quarter" idx="1"/>
          </p:nvPr>
        </p:nvSpPr>
        <p:spPr>
          <a:prstGeom prst="rect">
            <a:avLst/>
          </a:prstGeom>
        </p:spPr>
        <p:txBody>
          <a:bodyPr/>
          <a:lstStyle/>
          <a:p>
            <a:r>
              <a:t>While a wide range of employers, across health, care and other sectors, have put in place measures to support and promote the health and wellbeing of their employees, it is becoming increasingly recognised that the nature of work in healthcare demands special attention to the importance and benefits of compassionate workplaces.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Shape 143"/>
          <p:cNvSpPr>
            <a:spLocks noGrp="1" noRot="1" noChangeAspect="1"/>
          </p:cNvSpPr>
          <p:nvPr>
            <p:ph type="sldImg"/>
          </p:nvPr>
        </p:nvSpPr>
        <p:spPr>
          <a:prstGeom prst="rect">
            <a:avLst/>
          </a:prstGeom>
        </p:spPr>
        <p:txBody>
          <a:bodyPr/>
          <a:lstStyle/>
          <a:p>
            <a:endParaRPr/>
          </a:p>
        </p:txBody>
      </p:sp>
      <p:sp>
        <p:nvSpPr>
          <p:cNvPr id="144" name="Shape 144"/>
          <p:cNvSpPr>
            <a:spLocks noGrp="1"/>
          </p:cNvSpPr>
          <p:nvPr>
            <p:ph type="body" sz="quarter" idx="1"/>
          </p:nvPr>
        </p:nvSpPr>
        <p:spPr>
          <a:prstGeom prst="rect">
            <a:avLst/>
          </a:prstGeom>
        </p:spPr>
        <p:txBody>
          <a:bodyPr/>
          <a:lstStyle/>
          <a:p>
            <a:r>
              <a:t>Workplace compassion has some important characteristics and is demonstrated particularly through peoples’ connections with one another </a:t>
            </a:r>
          </a:p>
          <a:p>
            <a:r>
              <a:t>Compassion towards staff, like compassion towards patients, has a significant interpersonal behaviour component. We are all responsible for shaping the culture in which we work. Everything we do, all of our actions and interaction shape the culture of our teams and our organisations.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prstGeom prst="rect">
            <a:avLst/>
          </a:prstGeom>
        </p:spPr>
        <p:txBody>
          <a:bodyPr/>
          <a:lstStyle/>
          <a:p>
            <a:r>
              <a:t>Participants in our work told us that while workplace compassion exists in the details of policies and procedures but is enacted interpersonally between staff, and not solely in interactions with staff in hierarchical positions of authority and power. Policies and procedures can contribute to positive staff experience when they are applied to individual staff with compassion. When utilised and well implemented by line managers, policies can support them to show compassion towards staff and demonstrate the compassionate nature of the employer.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Shape 167"/>
          <p:cNvSpPr>
            <a:spLocks noGrp="1" noRot="1" noChangeAspect="1"/>
          </p:cNvSpPr>
          <p:nvPr>
            <p:ph type="sldImg"/>
          </p:nvPr>
        </p:nvSpPr>
        <p:spPr>
          <a:xfrm>
            <a:off x="381000" y="685800"/>
            <a:ext cx="6096000" cy="3429000"/>
          </a:xfrm>
          <a:prstGeom prst="rect">
            <a:avLst/>
          </a:prstGeom>
        </p:spPr>
        <p:txBody>
          <a:bodyPr/>
          <a:lstStyle/>
          <a:p>
            <a:endParaRPr/>
          </a:p>
        </p:txBody>
      </p:sp>
      <p:sp>
        <p:nvSpPr>
          <p:cNvPr id="168" name="Shape 168"/>
          <p:cNvSpPr>
            <a:spLocks noGrp="1"/>
          </p:cNvSpPr>
          <p:nvPr>
            <p:ph type="body" sz="quarter" idx="1"/>
          </p:nvPr>
        </p:nvSpPr>
        <p:spPr>
          <a:prstGeom prst="rect">
            <a:avLst/>
          </a:prstGeom>
        </p:spPr>
        <p:txBody>
          <a:bodyPr/>
          <a:lstStyle/>
          <a:p>
            <a:r>
              <a:t>Included in the resources are two case studies – resources 4.1 and 4.2</a:t>
            </a:r>
          </a:p>
          <a:p>
            <a:r>
              <a:t>The first case study describes a working procedure that is critical to patient safety that also supports workplace compassion by specifically creating a team experience in a complex, distributed network of staff. The second case study showcases a policy that recognises staff as individuals with interests and passions outside of the workplace. The policy affords staff recognition and time for those interests, benefiting the individual concerned, their community, and the employer.</a:t>
            </a:r>
          </a:p>
          <a:p>
            <a:endParaRPr/>
          </a:p>
          <a:p>
            <a:r>
              <a:t>The case studies are in printable format for you to share to prompt discussion and to inspire potential local actions.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Shape 173"/>
          <p:cNvSpPr>
            <a:spLocks noGrp="1" noRot="1" noChangeAspect="1"/>
          </p:cNvSpPr>
          <p:nvPr>
            <p:ph type="sldImg"/>
          </p:nvPr>
        </p:nvSpPr>
        <p:spPr>
          <a:prstGeom prst="rect">
            <a:avLst/>
          </a:prstGeom>
        </p:spPr>
        <p:txBody>
          <a:bodyPr/>
          <a:lstStyle/>
          <a:p>
            <a:endParaRPr/>
          </a:p>
        </p:txBody>
      </p:sp>
      <p:sp>
        <p:nvSpPr>
          <p:cNvPr id="174" name="Shape 174"/>
          <p:cNvSpPr>
            <a:spLocks noGrp="1"/>
          </p:cNvSpPr>
          <p:nvPr>
            <p:ph type="body" sz="quarter" idx="1"/>
          </p:nvPr>
        </p:nvSpPr>
        <p:spPr>
          <a:prstGeom prst="rect">
            <a:avLst/>
          </a:prstGeom>
        </p:spPr>
        <p:txBody>
          <a:bodyPr/>
          <a:lstStyle/>
          <a:p>
            <a:pPr>
              <a:defRPr u="sng"/>
            </a:pPr>
            <a:r>
              <a:rPr>
                <a:solidFill>
                  <a:srgbClr val="0000FF"/>
                </a:solidFill>
                <a:uFill>
                  <a:solidFill>
                    <a:srgbClr val="0000FF"/>
                  </a:solidFill>
                </a:uFill>
                <a:hlinkClick r:id="rId3"/>
              </a:rPr>
              <a:t>https://www.youtube.com/watch?v=V1pa3SHsqAE</a:t>
            </a:r>
          </a:p>
          <a:p>
            <a:r>
              <a:t>Cherry highlights how site visits and talking with staff from many roles and at all levels, can provide further information about how far workplace compassion is established. </a:t>
            </a:r>
          </a:p>
          <a:p>
            <a:r>
              <a:t>We have also included a video clip where Cherry dale explains concerning policies and procedures for workplace compassion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Shape 179"/>
          <p:cNvSpPr>
            <a:spLocks noGrp="1" noRot="1" noChangeAspect="1"/>
          </p:cNvSpPr>
          <p:nvPr>
            <p:ph type="sldImg"/>
          </p:nvPr>
        </p:nvSpPr>
        <p:spPr>
          <a:prstGeom prst="rect">
            <a:avLst/>
          </a:prstGeom>
        </p:spPr>
        <p:txBody>
          <a:bodyPr/>
          <a:lstStyle/>
          <a:p>
            <a:endParaRPr/>
          </a:p>
        </p:txBody>
      </p:sp>
      <p:sp>
        <p:nvSpPr>
          <p:cNvPr id="180" name="Shape 180"/>
          <p:cNvSpPr>
            <a:spLocks noGrp="1"/>
          </p:cNvSpPr>
          <p:nvPr>
            <p:ph type="body" sz="quarter" idx="1"/>
          </p:nvPr>
        </p:nvSpPr>
        <p:spPr>
          <a:prstGeom prst="rect">
            <a:avLst/>
          </a:prstGeom>
        </p:spPr>
        <p:txBody>
          <a:bodyPr/>
          <a:lstStyle/>
          <a:p>
            <a:r>
              <a:t>Some of the structures that we set up in organisations which then become behavioural norms, supported by policies and procedures, can lead us to focus on what went wrong or needs to be improved, rather than encouraging us to consider what might be happening with the individuals involved. </a:t>
            </a:r>
          </a:p>
          <a:p>
            <a:r>
              <a:t>In essence and ironically, policies and procedures can impact negatively on workplace compassion even when that is exactly what they are intending to support. </a:t>
            </a:r>
          </a:p>
          <a:p>
            <a:r>
              <a:t>Robert Sutton (2007) The No Asshole Rule: Building a civilised workplace and surviving one that isn t. London: Piatkus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Shape 184"/>
          <p:cNvSpPr>
            <a:spLocks noGrp="1" noRot="1" noChangeAspect="1"/>
          </p:cNvSpPr>
          <p:nvPr>
            <p:ph type="sldImg"/>
          </p:nvPr>
        </p:nvSpPr>
        <p:spPr>
          <a:prstGeom prst="rect">
            <a:avLst/>
          </a:prstGeom>
        </p:spPr>
        <p:txBody>
          <a:bodyPr/>
          <a:lstStyle/>
          <a:p>
            <a:endParaRPr/>
          </a:p>
        </p:txBody>
      </p:sp>
      <p:sp>
        <p:nvSpPr>
          <p:cNvPr id="185" name="Shape 185"/>
          <p:cNvSpPr>
            <a:spLocks noGrp="1"/>
          </p:cNvSpPr>
          <p:nvPr>
            <p:ph type="body" sz="quarter" idx="1"/>
          </p:nvPr>
        </p:nvSpPr>
        <p:spPr>
          <a:prstGeom prst="rect">
            <a:avLst/>
          </a:prstGeom>
        </p:spPr>
        <p:txBody>
          <a:bodyPr/>
          <a:lstStyle/>
          <a:p>
            <a:r>
              <a:t>Leaders within organisations, and the ways in which they promote, interpret and apply polices and procedures, can make it harder or easier for staff to behave with the human kindness, thoughtfulness and empathy towards each other that these examples personify. It is this compassionate use and personalisation of policies and procedures that supports compassion in the workplace.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85800" y="1597819"/>
            <a:ext cx="7772400" cy="1102520"/>
          </a:xfrm>
          <a:prstGeom prst="rect">
            <a:avLst/>
          </a:prstGeom>
        </p:spPr>
        <p:txBody>
          <a:bodyPr/>
          <a:lstStyle/>
          <a:p>
            <a:r>
              <a:t>Title Text</a:t>
            </a:r>
          </a:p>
        </p:txBody>
      </p:sp>
      <p:sp>
        <p:nvSpPr>
          <p:cNvPr id="12" name="Body Level One…"/>
          <p:cNvSpPr txBox="1">
            <a:spLocks noGrp="1"/>
          </p:cNvSpPr>
          <p:nvPr>
            <p:ph type="body" sz="quarter" idx="1"/>
          </p:nvPr>
        </p:nvSpPr>
        <p:spPr>
          <a:xfrm>
            <a:off x="1371600" y="2914650"/>
            <a:ext cx="6400800" cy="1314450"/>
          </a:xfrm>
          <a:prstGeom prst="rect">
            <a:avLst/>
          </a:prstGeom>
        </p:spPr>
        <p:txBody>
          <a:bodyPr/>
          <a:lstStyle>
            <a:lvl1pPr marL="0" indent="0" algn="ctr">
              <a:buSzTx/>
              <a:buFontTx/>
              <a:buNone/>
              <a:defRPr>
                <a:solidFill>
                  <a:srgbClr val="888888"/>
                </a:solidFill>
              </a:defRPr>
            </a:lvl1pPr>
            <a:lvl2pPr marL="0" indent="342900" algn="ctr">
              <a:buSzTx/>
              <a:buFontTx/>
              <a:buNone/>
              <a:defRPr>
                <a:solidFill>
                  <a:srgbClr val="888888"/>
                </a:solidFill>
              </a:defRPr>
            </a:lvl2pPr>
            <a:lvl3pPr marL="0" indent="685800" algn="ctr">
              <a:buSzTx/>
              <a:buFontTx/>
              <a:buNone/>
              <a:defRPr>
                <a:solidFill>
                  <a:srgbClr val="888888"/>
                </a:solidFill>
              </a:defRPr>
            </a:lvl3pPr>
            <a:lvl4pPr marL="0" indent="1028700" algn="ctr">
              <a:buSzTx/>
              <a:buFontTx/>
              <a:buNone/>
              <a:defRPr>
                <a:solidFill>
                  <a:srgbClr val="888888"/>
                </a:solidFill>
              </a:defRPr>
            </a:lvl4pPr>
            <a:lvl5pPr marL="0" indent="1371600" algn="ctr">
              <a:buSzTx/>
              <a:buFontTx/>
              <a:buNone/>
              <a:defRPr>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92" name="Title Text"/>
          <p:cNvSpPr txBox="1">
            <a:spLocks noGrp="1"/>
          </p:cNvSpPr>
          <p:nvPr>
            <p:ph type="title"/>
          </p:nvPr>
        </p:nvSpPr>
        <p:spPr>
          <a:prstGeom prst="rect">
            <a:avLst/>
          </a:prstGeom>
        </p:spPr>
        <p:txBody>
          <a:bodyPr/>
          <a:lstStyle/>
          <a:p>
            <a:r>
              <a:t>Title Text</a:t>
            </a:r>
          </a:p>
        </p:txBody>
      </p:sp>
      <p:sp>
        <p:nvSpPr>
          <p:cNvPr id="9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9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101" name="Title Text"/>
          <p:cNvSpPr txBox="1">
            <a:spLocks noGrp="1"/>
          </p:cNvSpPr>
          <p:nvPr>
            <p:ph type="title"/>
          </p:nvPr>
        </p:nvSpPr>
        <p:spPr>
          <a:xfrm>
            <a:off x="6629400" y="205978"/>
            <a:ext cx="2057400" cy="4388646"/>
          </a:xfrm>
          <a:prstGeom prst="rect">
            <a:avLst/>
          </a:prstGeom>
        </p:spPr>
        <p:txBody>
          <a:bodyPr/>
          <a:lstStyle/>
          <a:p>
            <a:r>
              <a:t>Title Text</a:t>
            </a:r>
          </a:p>
        </p:txBody>
      </p:sp>
      <p:sp>
        <p:nvSpPr>
          <p:cNvPr id="102" name="Body Level One…"/>
          <p:cNvSpPr txBox="1">
            <a:spLocks noGrp="1"/>
          </p:cNvSpPr>
          <p:nvPr>
            <p:ph type="body" idx="1"/>
          </p:nvPr>
        </p:nvSpPr>
        <p:spPr>
          <a:xfrm>
            <a:off x="457200" y="205978"/>
            <a:ext cx="6019800" cy="4388646"/>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Slide 1">
    <p:spTree>
      <p:nvGrpSpPr>
        <p:cNvPr id="1" name=""/>
        <p:cNvGrpSpPr/>
        <p:nvPr/>
      </p:nvGrpSpPr>
      <p:grpSpPr>
        <a:xfrm>
          <a:off x="0" y="0"/>
          <a:ext cx="0" cy="0"/>
          <a:chOff x="0" y="0"/>
          <a:chExt cx="0" cy="0"/>
        </a:xfrm>
      </p:grpSpPr>
      <p:sp>
        <p:nvSpPr>
          <p:cNvPr id="110" name="Date Placeholder 3"/>
          <p:cNvSpPr txBox="1"/>
          <p:nvPr/>
        </p:nvSpPr>
        <p:spPr>
          <a:xfrm>
            <a:off x="457200" y="4812746"/>
            <a:ext cx="2133600" cy="182879"/>
          </a:xfrm>
          <a:prstGeom prst="rect">
            <a:avLst/>
          </a:prstGeom>
          <a:ln w="12700">
            <a:miter lim="400000"/>
          </a:ln>
          <a:extLst>
            <a:ext uri="{C572A759-6A51-4108-AA02-DFA0A04FC94B}">
              <ma14:wrappingTextBoxFlag xmlns:ma14="http://schemas.microsoft.com/office/mac/drawingml/2011/main" xmlns="" val="1"/>
            </a:ext>
          </a:extLst>
        </p:spPr>
        <p:txBody>
          <a:bodyPr lIns="34289" tIns="34289" rIns="34289" bIns="34289" anchor="ctr">
            <a:spAutoFit/>
          </a:bodyPr>
          <a:lstStyle>
            <a:lvl1pPr>
              <a:defRPr sz="700"/>
            </a:lvl1pPr>
          </a:lstStyle>
          <a:p>
            <a:r>
              <a:t>www.england.nhs.uk</a:t>
            </a:r>
          </a:p>
        </p:txBody>
      </p:sp>
      <p:sp>
        <p:nvSpPr>
          <p:cNvPr id="111" name="Title Text"/>
          <p:cNvSpPr txBox="1">
            <a:spLocks noGrp="1"/>
          </p:cNvSpPr>
          <p:nvPr>
            <p:ph type="title"/>
          </p:nvPr>
        </p:nvSpPr>
        <p:spPr>
          <a:xfrm>
            <a:off x="474826" y="1052203"/>
            <a:ext cx="6794394" cy="2716892"/>
          </a:xfrm>
          <a:prstGeom prst="rect">
            <a:avLst/>
          </a:prstGeom>
        </p:spPr>
        <p:txBody>
          <a:bodyPr anchor="t"/>
          <a:lstStyle>
            <a:lvl1pPr>
              <a:defRPr sz="4900"/>
            </a:lvl1pPr>
          </a:lstStyle>
          <a:p>
            <a:r>
              <a:t>Title Text</a:t>
            </a:r>
          </a:p>
        </p:txBody>
      </p:sp>
      <p:sp>
        <p:nvSpPr>
          <p:cNvPr id="112" name="Body Level One…"/>
          <p:cNvSpPr txBox="1">
            <a:spLocks noGrp="1"/>
          </p:cNvSpPr>
          <p:nvPr>
            <p:ph type="body" sz="quarter" idx="1"/>
          </p:nvPr>
        </p:nvSpPr>
        <p:spPr>
          <a:xfrm>
            <a:off x="457200" y="3769095"/>
            <a:ext cx="6812020" cy="719946"/>
          </a:xfrm>
          <a:prstGeom prst="rect">
            <a:avLst/>
          </a:prstGeom>
        </p:spPr>
        <p:txBody>
          <a:bodyPr anchor="b"/>
          <a:lstStyle>
            <a:lvl1pPr marL="0" indent="0">
              <a:spcBef>
                <a:spcPts val="300"/>
              </a:spcBef>
              <a:buSzTx/>
              <a:buFontTx/>
              <a:buNone/>
              <a:defRPr sz="1800">
                <a:solidFill>
                  <a:srgbClr val="00ADC6"/>
                </a:solidFill>
              </a:defRPr>
            </a:lvl1pPr>
            <a:lvl2pPr marL="628650" indent="-285750">
              <a:spcBef>
                <a:spcPts val="300"/>
              </a:spcBef>
              <a:buFontTx/>
              <a:defRPr sz="1800">
                <a:solidFill>
                  <a:srgbClr val="00ADC6"/>
                </a:solidFill>
              </a:defRPr>
            </a:lvl2pPr>
            <a:lvl3pPr>
              <a:spcBef>
                <a:spcPts val="300"/>
              </a:spcBef>
              <a:buFontTx/>
              <a:defRPr sz="1800">
                <a:solidFill>
                  <a:srgbClr val="00ADC6"/>
                </a:solidFill>
              </a:defRPr>
            </a:lvl3pPr>
            <a:lvl4pPr marL="1257300" indent="-228600">
              <a:spcBef>
                <a:spcPts val="300"/>
              </a:spcBef>
              <a:buFontTx/>
              <a:defRPr sz="1800">
                <a:solidFill>
                  <a:srgbClr val="00ADC6"/>
                </a:solidFill>
              </a:defRPr>
            </a:lvl4pPr>
            <a:lvl5pPr marL="1600200" indent="-228600">
              <a:spcBef>
                <a:spcPts val="300"/>
              </a:spcBef>
              <a:buFontTx/>
              <a:defRPr sz="1800">
                <a:solidFill>
                  <a:srgbClr val="00ADC6"/>
                </a:solidFill>
              </a:defRPr>
            </a:lvl5pPr>
          </a:lstStyle>
          <a:p>
            <a:r>
              <a:t>Body Level One</a:t>
            </a:r>
          </a:p>
          <a:p>
            <a:pPr lvl="1"/>
            <a:r>
              <a:t>Body Level Two</a:t>
            </a:r>
          </a:p>
          <a:p>
            <a:pPr lvl="2"/>
            <a:r>
              <a:t>Body Level Three</a:t>
            </a:r>
          </a:p>
          <a:p>
            <a:pPr lvl="3"/>
            <a:r>
              <a:t>Body Level Four</a:t>
            </a:r>
          </a:p>
          <a:p>
            <a:pPr lvl="4"/>
            <a:r>
              <a:t>Body Level Five</a:t>
            </a:r>
          </a:p>
        </p:txBody>
      </p:sp>
      <p:sp>
        <p:nvSpPr>
          <p:cNvPr id="113" name="Rectangle 20"/>
          <p:cNvSpPr/>
          <p:nvPr/>
        </p:nvSpPr>
        <p:spPr>
          <a:xfrm>
            <a:off x="457201" y="4844805"/>
            <a:ext cx="1819907" cy="180655"/>
          </a:xfrm>
          <a:prstGeom prst="rect">
            <a:avLst/>
          </a:prstGeom>
          <a:solidFill>
            <a:srgbClr val="FFFFFF"/>
          </a:solidFill>
          <a:ln w="12700">
            <a:miter lim="400000"/>
          </a:ln>
        </p:spPr>
        <p:txBody>
          <a:bodyPr lIns="45719" rIns="45719" anchor="ctr"/>
          <a:lstStyle/>
          <a:p>
            <a:pPr algn="ctr">
              <a:defRPr sz="1300"/>
            </a:pPr>
            <a:endParaRPr/>
          </a:p>
        </p:txBody>
      </p:sp>
      <p:pic>
        <p:nvPicPr>
          <p:cNvPr id="114" name="Picture 7" descr="Picture 7"/>
          <p:cNvPicPr>
            <a:picLocks noChangeAspect="1"/>
          </p:cNvPicPr>
          <p:nvPr/>
        </p:nvPicPr>
        <p:blipFill>
          <a:blip r:embed="rId2">
            <a:extLst/>
          </a:blip>
          <a:stretch>
            <a:fillRect/>
          </a:stretch>
        </p:blipFill>
        <p:spPr>
          <a:xfrm>
            <a:off x="7686360" y="3977451"/>
            <a:ext cx="1220726" cy="954606"/>
          </a:xfrm>
          <a:prstGeom prst="rect">
            <a:avLst/>
          </a:prstGeom>
          <a:ln w="12700">
            <a:miter lim="400000"/>
          </a:ln>
        </p:spPr>
      </p:pic>
      <p:pic>
        <p:nvPicPr>
          <p:cNvPr id="115" name="Picture 7" descr="Picture 7"/>
          <p:cNvPicPr>
            <a:picLocks noChangeAspect="1"/>
          </p:cNvPicPr>
          <p:nvPr/>
        </p:nvPicPr>
        <p:blipFill>
          <a:blip r:embed="rId3">
            <a:extLst/>
          </a:blip>
          <a:stretch>
            <a:fillRect/>
          </a:stretch>
        </p:blipFill>
        <p:spPr>
          <a:xfrm>
            <a:off x="7979425" y="307266"/>
            <a:ext cx="927659" cy="371483"/>
          </a:xfrm>
          <a:prstGeom prst="rect">
            <a:avLst/>
          </a:prstGeom>
          <a:ln w="12700">
            <a:miter lim="400000"/>
          </a:ln>
        </p:spPr>
      </p:pic>
      <p:sp>
        <p:nvSpPr>
          <p:cNvPr id="116" name="Slide Number"/>
          <p:cNvSpPr txBox="1">
            <a:spLocks noGrp="1"/>
          </p:cNvSpPr>
          <p:nvPr>
            <p:ph type="sldNum" sz="quarter" idx="2"/>
          </p:nvPr>
        </p:nvSpPr>
        <p:spPr>
          <a:xfrm>
            <a:off x="8462778" y="4658043"/>
            <a:ext cx="224023" cy="21844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722312" y="3305176"/>
            <a:ext cx="7772401" cy="1021557"/>
          </a:xfrm>
          <a:prstGeom prst="rect">
            <a:avLst/>
          </a:prstGeom>
        </p:spPr>
        <p:txBody>
          <a:bodyPr anchor="t"/>
          <a:lstStyle>
            <a:lvl1pPr algn="l">
              <a:defRPr sz="3000" b="1" cap="all"/>
            </a:lvl1pPr>
          </a:lstStyle>
          <a:p>
            <a:r>
              <a:t>Title Text</a:t>
            </a:r>
          </a:p>
        </p:txBody>
      </p:sp>
      <p:sp>
        <p:nvSpPr>
          <p:cNvPr id="30" name="Body Level One…"/>
          <p:cNvSpPr txBox="1">
            <a:spLocks noGrp="1"/>
          </p:cNvSpPr>
          <p:nvPr>
            <p:ph type="body" sz="quarter" idx="1"/>
          </p:nvPr>
        </p:nvSpPr>
        <p:spPr>
          <a:xfrm>
            <a:off x="722312" y="2180034"/>
            <a:ext cx="7772401" cy="1125141"/>
          </a:xfrm>
          <a:prstGeom prst="rect">
            <a:avLst/>
          </a:prstGeom>
        </p:spPr>
        <p:txBody>
          <a:bodyPr anchor="b"/>
          <a:lstStyle>
            <a:lvl1pPr marL="0" indent="0">
              <a:spcBef>
                <a:spcPts val="300"/>
              </a:spcBef>
              <a:buSzTx/>
              <a:buFontTx/>
              <a:buNone/>
              <a:defRPr sz="1500">
                <a:solidFill>
                  <a:srgbClr val="888888"/>
                </a:solidFill>
              </a:defRPr>
            </a:lvl1pPr>
            <a:lvl2pPr marL="0" indent="342900">
              <a:spcBef>
                <a:spcPts val="300"/>
              </a:spcBef>
              <a:buSzTx/>
              <a:buFontTx/>
              <a:buNone/>
              <a:defRPr sz="1500">
                <a:solidFill>
                  <a:srgbClr val="888888"/>
                </a:solidFill>
              </a:defRPr>
            </a:lvl2pPr>
            <a:lvl3pPr marL="0" indent="685800">
              <a:spcBef>
                <a:spcPts val="300"/>
              </a:spcBef>
              <a:buSzTx/>
              <a:buFontTx/>
              <a:buNone/>
              <a:defRPr sz="1500">
                <a:solidFill>
                  <a:srgbClr val="888888"/>
                </a:solidFill>
              </a:defRPr>
            </a:lvl3pPr>
            <a:lvl4pPr marL="0" indent="1028700">
              <a:spcBef>
                <a:spcPts val="300"/>
              </a:spcBef>
              <a:buSzTx/>
              <a:buFontTx/>
              <a:buNone/>
              <a:defRPr sz="1500">
                <a:solidFill>
                  <a:srgbClr val="888888"/>
                </a:solidFill>
              </a:defRPr>
            </a:lvl4pPr>
            <a:lvl5pPr marL="0" indent="1371600">
              <a:spcBef>
                <a:spcPts val="300"/>
              </a:spcBef>
              <a:buSzTx/>
              <a:buFontTx/>
              <a:buNone/>
              <a:defRPr sz="15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457200" y="1200150"/>
            <a:ext cx="4038600" cy="3394473"/>
          </a:xfrm>
          <a:prstGeom prst="rect">
            <a:avLst/>
          </a:prstGeom>
        </p:spPr>
        <p:txBody>
          <a:bodyPr/>
          <a:lstStyle>
            <a:lvl1pPr>
              <a:defRPr sz="2100"/>
            </a:lvl1pPr>
            <a:lvl2pPr marL="592931" indent="-250031">
              <a:defRPr sz="2100"/>
            </a:lvl2pPr>
            <a:lvl3pPr marL="925830" indent="-240030">
              <a:defRPr sz="2100"/>
            </a:lvl3pPr>
            <a:lvl4pPr marL="1305657" indent="-276957">
              <a:defRPr sz="2100"/>
            </a:lvl4pPr>
            <a:lvl5pPr marL="1648557" indent="-276957">
              <a:defRPr sz="2100"/>
            </a:lvl5p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prstGeom prst="rect">
            <a:avLst/>
          </a:prstGeom>
        </p:spPr>
        <p:txBody>
          <a:bodyPr/>
          <a:lstStyle/>
          <a:p>
            <a:r>
              <a:t>Title Text</a:t>
            </a:r>
          </a:p>
        </p:txBody>
      </p:sp>
      <p:sp>
        <p:nvSpPr>
          <p:cNvPr id="48" name="Body Level One…"/>
          <p:cNvSpPr txBox="1">
            <a:spLocks noGrp="1"/>
          </p:cNvSpPr>
          <p:nvPr>
            <p:ph type="body" sz="quarter" idx="1"/>
          </p:nvPr>
        </p:nvSpPr>
        <p:spPr>
          <a:xfrm>
            <a:off x="457200" y="1151334"/>
            <a:ext cx="4040188" cy="479823"/>
          </a:xfrm>
          <a:prstGeom prst="rect">
            <a:avLst/>
          </a:prstGeom>
        </p:spPr>
        <p:txBody>
          <a:bodyPr anchor="b"/>
          <a:lstStyle>
            <a:lvl1pPr marL="0" indent="0">
              <a:spcBef>
                <a:spcPts val="400"/>
              </a:spcBef>
              <a:buSzTx/>
              <a:buFontTx/>
              <a:buNone/>
              <a:defRPr sz="1800" b="1"/>
            </a:lvl1pPr>
            <a:lvl2pPr marL="0" indent="342900">
              <a:spcBef>
                <a:spcPts val="400"/>
              </a:spcBef>
              <a:buSzTx/>
              <a:buFontTx/>
              <a:buNone/>
              <a:defRPr sz="1800" b="1"/>
            </a:lvl2pPr>
            <a:lvl3pPr marL="0" indent="685800">
              <a:spcBef>
                <a:spcPts val="400"/>
              </a:spcBef>
              <a:buSzTx/>
              <a:buFontTx/>
              <a:buNone/>
              <a:defRPr sz="1800" b="1"/>
            </a:lvl3pPr>
            <a:lvl4pPr marL="0" indent="1028700">
              <a:spcBef>
                <a:spcPts val="400"/>
              </a:spcBef>
              <a:buSzTx/>
              <a:buFontTx/>
              <a:buNone/>
              <a:defRPr sz="1800" b="1"/>
            </a:lvl4pPr>
            <a:lvl5pPr marL="0" indent="1371600">
              <a:spcBef>
                <a:spcPts val="400"/>
              </a:spcBef>
              <a:buSzTx/>
              <a:buFontTx/>
              <a:buNone/>
              <a:defRPr sz="18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13"/>
          </p:nvPr>
        </p:nvSpPr>
        <p:spPr>
          <a:xfrm>
            <a:off x="4645026" y="1151334"/>
            <a:ext cx="4041776" cy="479823"/>
          </a:xfrm>
          <a:prstGeom prst="rect">
            <a:avLst/>
          </a:prstGeom>
        </p:spPr>
        <p:txBody>
          <a:bodyPr anchor="b"/>
          <a:lstStyle/>
          <a:p>
            <a:pPr marL="0" indent="0">
              <a:spcBef>
                <a:spcPts val="400"/>
              </a:spcBef>
              <a:buSzTx/>
              <a:buFontTx/>
              <a:buNone/>
              <a:defRPr sz="1800" b="1"/>
            </a:pPr>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457201" y="204786"/>
            <a:ext cx="3008314" cy="871539"/>
          </a:xfrm>
          <a:prstGeom prst="rect">
            <a:avLst/>
          </a:prstGeom>
        </p:spPr>
        <p:txBody>
          <a:bodyPr anchor="b"/>
          <a:lstStyle>
            <a:lvl1pPr algn="l">
              <a:defRPr sz="1500" b="1"/>
            </a:lvl1pPr>
          </a:lstStyle>
          <a:p>
            <a:r>
              <a:t>Title Text</a:t>
            </a:r>
          </a:p>
        </p:txBody>
      </p:sp>
      <p:sp>
        <p:nvSpPr>
          <p:cNvPr id="73" name="Body Level One…"/>
          <p:cNvSpPr txBox="1">
            <a:spLocks noGrp="1"/>
          </p:cNvSpPr>
          <p:nvPr>
            <p:ph type="body" idx="1"/>
          </p:nvPr>
        </p:nvSpPr>
        <p:spPr>
          <a:xfrm>
            <a:off x="3575050" y="204788"/>
            <a:ext cx="5111750" cy="4389836"/>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half" idx="13"/>
          </p:nvPr>
        </p:nvSpPr>
        <p:spPr>
          <a:xfrm>
            <a:off x="457200" y="1076326"/>
            <a:ext cx="3008315" cy="3518297"/>
          </a:xfrm>
          <a:prstGeom prst="rect">
            <a:avLst/>
          </a:prstGeom>
        </p:spPr>
        <p:txBody>
          <a:bodyPr/>
          <a:lstStyle/>
          <a:p>
            <a:pPr marL="0" indent="0">
              <a:spcBef>
                <a:spcPts val="200"/>
              </a:spcBef>
              <a:buSzTx/>
              <a:buFontTx/>
              <a:buNone/>
              <a:defRPr sz="1000"/>
            </a:pPr>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1792288" y="3600450"/>
            <a:ext cx="5486401" cy="425054"/>
          </a:xfrm>
          <a:prstGeom prst="rect">
            <a:avLst/>
          </a:prstGeom>
        </p:spPr>
        <p:txBody>
          <a:bodyPr anchor="b"/>
          <a:lstStyle>
            <a:lvl1pPr algn="l">
              <a:defRPr sz="1500" b="1"/>
            </a:lvl1pPr>
          </a:lstStyle>
          <a:p>
            <a:r>
              <a:t>Title Text</a:t>
            </a:r>
          </a:p>
        </p:txBody>
      </p:sp>
      <p:sp>
        <p:nvSpPr>
          <p:cNvPr id="83" name="Picture Placeholder 2"/>
          <p:cNvSpPr>
            <a:spLocks noGrp="1"/>
          </p:cNvSpPr>
          <p:nvPr>
            <p:ph type="pic" sz="half" idx="13"/>
          </p:nvPr>
        </p:nvSpPr>
        <p:spPr>
          <a:xfrm>
            <a:off x="1792288" y="459581"/>
            <a:ext cx="5486401" cy="3086101"/>
          </a:xfrm>
          <a:prstGeom prst="rect">
            <a:avLst/>
          </a:prstGeom>
        </p:spPr>
        <p:txBody>
          <a:bodyPr lIns="91439" rIns="91439">
            <a:noAutofit/>
          </a:bodyPr>
          <a:lstStyle/>
          <a:p>
            <a:endParaRPr/>
          </a:p>
        </p:txBody>
      </p:sp>
      <p:sp>
        <p:nvSpPr>
          <p:cNvPr id="84" name="Body Level One…"/>
          <p:cNvSpPr txBox="1">
            <a:spLocks noGrp="1"/>
          </p:cNvSpPr>
          <p:nvPr>
            <p:ph type="body" sz="quarter" idx="1"/>
          </p:nvPr>
        </p:nvSpPr>
        <p:spPr>
          <a:xfrm>
            <a:off x="1792288" y="4025503"/>
            <a:ext cx="5486401" cy="603648"/>
          </a:xfrm>
          <a:prstGeom prst="rect">
            <a:avLst/>
          </a:prstGeom>
        </p:spPr>
        <p:txBody>
          <a:bodyPr/>
          <a:lstStyle>
            <a:lvl1pPr marL="0" indent="0">
              <a:spcBef>
                <a:spcPts val="200"/>
              </a:spcBef>
              <a:buSzTx/>
              <a:buFontTx/>
              <a:buNone/>
              <a:defRPr sz="1000"/>
            </a:lvl1pPr>
            <a:lvl2pPr marL="0" indent="342900">
              <a:spcBef>
                <a:spcPts val="200"/>
              </a:spcBef>
              <a:buSzTx/>
              <a:buFontTx/>
              <a:buNone/>
              <a:defRPr sz="1000"/>
            </a:lvl2pPr>
            <a:lvl3pPr marL="0" indent="685800">
              <a:spcBef>
                <a:spcPts val="200"/>
              </a:spcBef>
              <a:buSzTx/>
              <a:buFontTx/>
              <a:buNone/>
              <a:defRPr sz="1000"/>
            </a:lvl3pPr>
            <a:lvl4pPr marL="0" indent="1028700">
              <a:spcBef>
                <a:spcPts val="200"/>
              </a:spcBef>
              <a:buSzTx/>
              <a:buFontTx/>
              <a:buNone/>
              <a:defRPr sz="1000"/>
            </a:lvl4pPr>
            <a:lvl5pPr marL="0" indent="1371600">
              <a:spcBef>
                <a:spcPts val="200"/>
              </a:spcBef>
              <a:buSzTx/>
              <a:buFontTx/>
              <a:buNone/>
              <a:defRPr sz="10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457200" y="205978"/>
            <a:ext cx="8229600" cy="857251"/>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normAutofit/>
          </a:bodyPr>
          <a:lstStyle/>
          <a:p>
            <a:r>
              <a:t>Title Text</a:t>
            </a:r>
          </a:p>
        </p:txBody>
      </p:sp>
      <p:sp>
        <p:nvSpPr>
          <p:cNvPr id="3" name="Body Level One…"/>
          <p:cNvSpPr txBox="1">
            <a:spLocks noGrp="1"/>
          </p:cNvSpPr>
          <p:nvPr>
            <p:ph type="body" idx="1"/>
          </p:nvPr>
        </p:nvSpPr>
        <p:spPr>
          <a:xfrm>
            <a:off x="457200" y="1200150"/>
            <a:ext cx="8229600" cy="3394473"/>
          </a:xfrm>
          <a:prstGeom prst="rect">
            <a:avLst/>
          </a:prstGeom>
          <a:ln w="12700">
            <a:miter lim="400000"/>
          </a:ln>
          <a:extLst>
            <a:ext uri="{C572A759-6A51-4108-AA02-DFA0A04FC94B}">
              <ma14:wrappingTextBoxFlag xmlns:ma14="http://schemas.microsoft.com/office/mac/drawingml/2011/main" xmlns=""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8462778" y="4794964"/>
            <a:ext cx="224023" cy="218441"/>
          </a:xfrm>
          <a:prstGeom prst="rect">
            <a:avLst/>
          </a:prstGeom>
          <a:ln w="12700">
            <a:miter lim="400000"/>
          </a:ln>
        </p:spPr>
        <p:txBody>
          <a:bodyPr wrap="none" lIns="45719" rIns="45719" anchor="ctr">
            <a:spAutoFit/>
          </a:bodyPr>
          <a:lstStyle>
            <a:lvl1pPr algn="r">
              <a:defRPr sz="9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ctr" defTabSz="342900" rtl="0" latinLnBrk="0">
        <a:lnSpc>
          <a:spcPct val="100000"/>
        </a:lnSpc>
        <a:spcBef>
          <a:spcPts val="0"/>
        </a:spcBef>
        <a:spcAft>
          <a:spcPts val="0"/>
        </a:spcAft>
        <a:buClrTx/>
        <a:buSzTx/>
        <a:buFontTx/>
        <a:buNone/>
        <a:tabLst/>
        <a:defRPr sz="3300" b="0" i="0" u="none" strike="noStrike" cap="none" spc="0" baseline="0">
          <a:ln>
            <a:noFill/>
          </a:ln>
          <a:solidFill>
            <a:srgbClr val="000000"/>
          </a:solidFill>
          <a:uFillTx/>
          <a:latin typeface="+mj-lt"/>
          <a:ea typeface="+mj-ea"/>
          <a:cs typeface="+mj-cs"/>
          <a:sym typeface="Calibri"/>
        </a:defRPr>
      </a:lvl1pPr>
      <a:lvl2pPr marL="0" marR="0" indent="0" algn="ctr" defTabSz="342900" rtl="0" latinLnBrk="0">
        <a:lnSpc>
          <a:spcPct val="100000"/>
        </a:lnSpc>
        <a:spcBef>
          <a:spcPts val="0"/>
        </a:spcBef>
        <a:spcAft>
          <a:spcPts val="0"/>
        </a:spcAft>
        <a:buClrTx/>
        <a:buSzTx/>
        <a:buFontTx/>
        <a:buNone/>
        <a:tabLst/>
        <a:defRPr sz="3300" b="0" i="0" u="none" strike="noStrike" cap="none" spc="0" baseline="0">
          <a:ln>
            <a:noFill/>
          </a:ln>
          <a:solidFill>
            <a:srgbClr val="000000"/>
          </a:solidFill>
          <a:uFillTx/>
          <a:latin typeface="+mj-lt"/>
          <a:ea typeface="+mj-ea"/>
          <a:cs typeface="+mj-cs"/>
          <a:sym typeface="Calibri"/>
        </a:defRPr>
      </a:lvl2pPr>
      <a:lvl3pPr marL="0" marR="0" indent="0" algn="ctr" defTabSz="342900" rtl="0" latinLnBrk="0">
        <a:lnSpc>
          <a:spcPct val="100000"/>
        </a:lnSpc>
        <a:spcBef>
          <a:spcPts val="0"/>
        </a:spcBef>
        <a:spcAft>
          <a:spcPts val="0"/>
        </a:spcAft>
        <a:buClrTx/>
        <a:buSzTx/>
        <a:buFontTx/>
        <a:buNone/>
        <a:tabLst/>
        <a:defRPr sz="3300" b="0" i="0" u="none" strike="noStrike" cap="none" spc="0" baseline="0">
          <a:ln>
            <a:noFill/>
          </a:ln>
          <a:solidFill>
            <a:srgbClr val="000000"/>
          </a:solidFill>
          <a:uFillTx/>
          <a:latin typeface="+mj-lt"/>
          <a:ea typeface="+mj-ea"/>
          <a:cs typeface="+mj-cs"/>
          <a:sym typeface="Calibri"/>
        </a:defRPr>
      </a:lvl3pPr>
      <a:lvl4pPr marL="0" marR="0" indent="0" algn="ctr" defTabSz="342900" rtl="0" latinLnBrk="0">
        <a:lnSpc>
          <a:spcPct val="100000"/>
        </a:lnSpc>
        <a:spcBef>
          <a:spcPts val="0"/>
        </a:spcBef>
        <a:spcAft>
          <a:spcPts val="0"/>
        </a:spcAft>
        <a:buClrTx/>
        <a:buSzTx/>
        <a:buFontTx/>
        <a:buNone/>
        <a:tabLst/>
        <a:defRPr sz="3300" b="0" i="0" u="none" strike="noStrike" cap="none" spc="0" baseline="0">
          <a:ln>
            <a:noFill/>
          </a:ln>
          <a:solidFill>
            <a:srgbClr val="000000"/>
          </a:solidFill>
          <a:uFillTx/>
          <a:latin typeface="+mj-lt"/>
          <a:ea typeface="+mj-ea"/>
          <a:cs typeface="+mj-cs"/>
          <a:sym typeface="Calibri"/>
        </a:defRPr>
      </a:lvl4pPr>
      <a:lvl5pPr marL="0" marR="0" indent="0" algn="ctr" defTabSz="342900" rtl="0" latinLnBrk="0">
        <a:lnSpc>
          <a:spcPct val="100000"/>
        </a:lnSpc>
        <a:spcBef>
          <a:spcPts val="0"/>
        </a:spcBef>
        <a:spcAft>
          <a:spcPts val="0"/>
        </a:spcAft>
        <a:buClrTx/>
        <a:buSzTx/>
        <a:buFontTx/>
        <a:buNone/>
        <a:tabLst/>
        <a:defRPr sz="3300" b="0" i="0" u="none" strike="noStrike" cap="none" spc="0" baseline="0">
          <a:ln>
            <a:noFill/>
          </a:ln>
          <a:solidFill>
            <a:srgbClr val="000000"/>
          </a:solidFill>
          <a:uFillTx/>
          <a:latin typeface="+mj-lt"/>
          <a:ea typeface="+mj-ea"/>
          <a:cs typeface="+mj-cs"/>
          <a:sym typeface="Calibri"/>
        </a:defRPr>
      </a:lvl5pPr>
      <a:lvl6pPr marL="0" marR="0" indent="0" algn="ctr" defTabSz="342900" rtl="0" latinLnBrk="0">
        <a:lnSpc>
          <a:spcPct val="100000"/>
        </a:lnSpc>
        <a:spcBef>
          <a:spcPts val="0"/>
        </a:spcBef>
        <a:spcAft>
          <a:spcPts val="0"/>
        </a:spcAft>
        <a:buClrTx/>
        <a:buSzTx/>
        <a:buFontTx/>
        <a:buNone/>
        <a:tabLst/>
        <a:defRPr sz="3300" b="0" i="0" u="none" strike="noStrike" cap="none" spc="0" baseline="0">
          <a:ln>
            <a:noFill/>
          </a:ln>
          <a:solidFill>
            <a:srgbClr val="000000"/>
          </a:solidFill>
          <a:uFillTx/>
          <a:latin typeface="+mj-lt"/>
          <a:ea typeface="+mj-ea"/>
          <a:cs typeface="+mj-cs"/>
          <a:sym typeface="Calibri"/>
        </a:defRPr>
      </a:lvl6pPr>
      <a:lvl7pPr marL="0" marR="0" indent="0" algn="ctr" defTabSz="342900" rtl="0" latinLnBrk="0">
        <a:lnSpc>
          <a:spcPct val="100000"/>
        </a:lnSpc>
        <a:spcBef>
          <a:spcPts val="0"/>
        </a:spcBef>
        <a:spcAft>
          <a:spcPts val="0"/>
        </a:spcAft>
        <a:buClrTx/>
        <a:buSzTx/>
        <a:buFontTx/>
        <a:buNone/>
        <a:tabLst/>
        <a:defRPr sz="3300" b="0" i="0" u="none" strike="noStrike" cap="none" spc="0" baseline="0">
          <a:ln>
            <a:noFill/>
          </a:ln>
          <a:solidFill>
            <a:srgbClr val="000000"/>
          </a:solidFill>
          <a:uFillTx/>
          <a:latin typeface="+mj-lt"/>
          <a:ea typeface="+mj-ea"/>
          <a:cs typeface="+mj-cs"/>
          <a:sym typeface="Calibri"/>
        </a:defRPr>
      </a:lvl7pPr>
      <a:lvl8pPr marL="0" marR="0" indent="0" algn="ctr" defTabSz="342900" rtl="0" latinLnBrk="0">
        <a:lnSpc>
          <a:spcPct val="100000"/>
        </a:lnSpc>
        <a:spcBef>
          <a:spcPts val="0"/>
        </a:spcBef>
        <a:spcAft>
          <a:spcPts val="0"/>
        </a:spcAft>
        <a:buClrTx/>
        <a:buSzTx/>
        <a:buFontTx/>
        <a:buNone/>
        <a:tabLst/>
        <a:defRPr sz="3300" b="0" i="0" u="none" strike="noStrike" cap="none" spc="0" baseline="0">
          <a:ln>
            <a:noFill/>
          </a:ln>
          <a:solidFill>
            <a:srgbClr val="000000"/>
          </a:solidFill>
          <a:uFillTx/>
          <a:latin typeface="+mj-lt"/>
          <a:ea typeface="+mj-ea"/>
          <a:cs typeface="+mj-cs"/>
          <a:sym typeface="Calibri"/>
        </a:defRPr>
      </a:lvl8pPr>
      <a:lvl9pPr marL="0" marR="0" indent="0" algn="ctr" defTabSz="342900" rtl="0" latinLnBrk="0">
        <a:lnSpc>
          <a:spcPct val="100000"/>
        </a:lnSpc>
        <a:spcBef>
          <a:spcPts val="0"/>
        </a:spcBef>
        <a:spcAft>
          <a:spcPts val="0"/>
        </a:spcAft>
        <a:buClrTx/>
        <a:buSzTx/>
        <a:buFontTx/>
        <a:buNone/>
        <a:tabLst/>
        <a:defRPr sz="3300" b="0" i="0" u="none" strike="noStrike" cap="none" spc="0" baseline="0">
          <a:ln>
            <a:noFill/>
          </a:ln>
          <a:solidFill>
            <a:srgbClr val="000000"/>
          </a:solidFill>
          <a:uFillTx/>
          <a:latin typeface="+mj-lt"/>
          <a:ea typeface="+mj-ea"/>
          <a:cs typeface="+mj-cs"/>
          <a:sym typeface="Calibri"/>
        </a:defRPr>
      </a:lvl9pPr>
    </p:titleStyle>
    <p:bodyStyle>
      <a:lvl1pPr marL="257175" marR="0" indent="-257175" algn="l" defTabSz="342900" rtl="0" latinLnBrk="0">
        <a:lnSpc>
          <a:spcPct val="100000"/>
        </a:lnSpc>
        <a:spcBef>
          <a:spcPts val="500"/>
        </a:spcBef>
        <a:spcAft>
          <a:spcPts val="0"/>
        </a:spcAft>
        <a:buClrTx/>
        <a:buSzPct val="100000"/>
        <a:buFont typeface="Arial"/>
        <a:buChar char="•"/>
        <a:tabLst/>
        <a:defRPr sz="2400" b="0" i="0" u="none" strike="noStrike" cap="none" spc="0" baseline="0">
          <a:ln>
            <a:noFill/>
          </a:ln>
          <a:solidFill>
            <a:srgbClr val="000000"/>
          </a:solidFill>
          <a:uFillTx/>
          <a:latin typeface="+mj-lt"/>
          <a:ea typeface="+mj-ea"/>
          <a:cs typeface="+mj-cs"/>
          <a:sym typeface="Calibri"/>
        </a:defRPr>
      </a:lvl1pPr>
      <a:lvl2pPr marL="587829" marR="0" indent="-244929" algn="l" defTabSz="342900" rtl="0" latinLnBrk="0">
        <a:lnSpc>
          <a:spcPct val="100000"/>
        </a:lnSpc>
        <a:spcBef>
          <a:spcPts val="500"/>
        </a:spcBef>
        <a:spcAft>
          <a:spcPts val="0"/>
        </a:spcAft>
        <a:buClrTx/>
        <a:buSzPct val="100000"/>
        <a:buFont typeface="Arial"/>
        <a:buChar char="–"/>
        <a:tabLst/>
        <a:defRPr sz="2400" b="0" i="0" u="none" strike="noStrike" cap="none" spc="0" baseline="0">
          <a:ln>
            <a:noFill/>
          </a:ln>
          <a:solidFill>
            <a:srgbClr val="000000"/>
          </a:solidFill>
          <a:uFillTx/>
          <a:latin typeface="+mj-lt"/>
          <a:ea typeface="+mj-ea"/>
          <a:cs typeface="+mj-cs"/>
          <a:sym typeface="Calibri"/>
        </a:defRPr>
      </a:lvl2pPr>
      <a:lvl3pPr marL="914400" marR="0" indent="-228600" algn="l" defTabSz="342900" rtl="0" latinLnBrk="0">
        <a:lnSpc>
          <a:spcPct val="100000"/>
        </a:lnSpc>
        <a:spcBef>
          <a:spcPts val="500"/>
        </a:spcBef>
        <a:spcAft>
          <a:spcPts val="0"/>
        </a:spcAft>
        <a:buClrTx/>
        <a:buSzPct val="100000"/>
        <a:buFont typeface="Arial"/>
        <a:buChar char="•"/>
        <a:tabLst/>
        <a:defRPr sz="2400" b="0" i="0" u="none" strike="noStrike" cap="none" spc="0" baseline="0">
          <a:ln>
            <a:noFill/>
          </a:ln>
          <a:solidFill>
            <a:srgbClr val="000000"/>
          </a:solidFill>
          <a:uFillTx/>
          <a:latin typeface="+mj-lt"/>
          <a:ea typeface="+mj-ea"/>
          <a:cs typeface="+mj-cs"/>
          <a:sym typeface="Calibri"/>
        </a:defRPr>
      </a:lvl3pPr>
      <a:lvl4pPr marL="1303019" marR="0" indent="-274319" algn="l" defTabSz="342900" rtl="0" latinLnBrk="0">
        <a:lnSpc>
          <a:spcPct val="100000"/>
        </a:lnSpc>
        <a:spcBef>
          <a:spcPts val="500"/>
        </a:spcBef>
        <a:spcAft>
          <a:spcPts val="0"/>
        </a:spcAft>
        <a:buClrTx/>
        <a:buSzPct val="100000"/>
        <a:buFont typeface="Arial"/>
        <a:buChar char="–"/>
        <a:tabLst/>
        <a:defRPr sz="2400" b="0" i="0" u="none" strike="noStrike" cap="none" spc="0" baseline="0">
          <a:ln>
            <a:noFill/>
          </a:ln>
          <a:solidFill>
            <a:srgbClr val="000000"/>
          </a:solidFill>
          <a:uFillTx/>
          <a:latin typeface="+mj-lt"/>
          <a:ea typeface="+mj-ea"/>
          <a:cs typeface="+mj-cs"/>
          <a:sym typeface="Calibri"/>
        </a:defRPr>
      </a:lvl4pPr>
      <a:lvl5pPr marL="1645920" marR="0" indent="-274320" algn="l" defTabSz="342900" rtl="0" latinLnBrk="0">
        <a:lnSpc>
          <a:spcPct val="100000"/>
        </a:lnSpc>
        <a:spcBef>
          <a:spcPts val="500"/>
        </a:spcBef>
        <a:spcAft>
          <a:spcPts val="0"/>
        </a:spcAft>
        <a:buClrTx/>
        <a:buSzPct val="100000"/>
        <a:buFont typeface="Arial"/>
        <a:buChar char="»"/>
        <a:tabLst/>
        <a:defRPr sz="2400" b="0" i="0" u="none" strike="noStrike" cap="none" spc="0" baseline="0">
          <a:ln>
            <a:noFill/>
          </a:ln>
          <a:solidFill>
            <a:srgbClr val="000000"/>
          </a:solidFill>
          <a:uFillTx/>
          <a:latin typeface="+mj-lt"/>
          <a:ea typeface="+mj-ea"/>
          <a:cs typeface="+mj-cs"/>
          <a:sym typeface="Calibri"/>
        </a:defRPr>
      </a:lvl5pPr>
      <a:lvl6pPr marL="1988820" marR="0" indent="-274320" algn="l" defTabSz="342900" rtl="0" latinLnBrk="0">
        <a:lnSpc>
          <a:spcPct val="100000"/>
        </a:lnSpc>
        <a:spcBef>
          <a:spcPts val="500"/>
        </a:spcBef>
        <a:spcAft>
          <a:spcPts val="0"/>
        </a:spcAft>
        <a:buClrTx/>
        <a:buSzPct val="100000"/>
        <a:buFont typeface="Arial"/>
        <a:buChar char="•"/>
        <a:tabLst/>
        <a:defRPr sz="2400" b="0" i="0" u="none" strike="noStrike" cap="none" spc="0" baseline="0">
          <a:ln>
            <a:noFill/>
          </a:ln>
          <a:solidFill>
            <a:srgbClr val="000000"/>
          </a:solidFill>
          <a:uFillTx/>
          <a:latin typeface="+mj-lt"/>
          <a:ea typeface="+mj-ea"/>
          <a:cs typeface="+mj-cs"/>
          <a:sym typeface="Calibri"/>
        </a:defRPr>
      </a:lvl6pPr>
      <a:lvl7pPr marL="2331720" marR="0" indent="-274320" algn="l" defTabSz="342900" rtl="0" latinLnBrk="0">
        <a:lnSpc>
          <a:spcPct val="100000"/>
        </a:lnSpc>
        <a:spcBef>
          <a:spcPts val="500"/>
        </a:spcBef>
        <a:spcAft>
          <a:spcPts val="0"/>
        </a:spcAft>
        <a:buClrTx/>
        <a:buSzPct val="100000"/>
        <a:buFont typeface="Arial"/>
        <a:buChar char="•"/>
        <a:tabLst/>
        <a:defRPr sz="2400" b="0" i="0" u="none" strike="noStrike" cap="none" spc="0" baseline="0">
          <a:ln>
            <a:noFill/>
          </a:ln>
          <a:solidFill>
            <a:srgbClr val="000000"/>
          </a:solidFill>
          <a:uFillTx/>
          <a:latin typeface="+mj-lt"/>
          <a:ea typeface="+mj-ea"/>
          <a:cs typeface="+mj-cs"/>
          <a:sym typeface="Calibri"/>
        </a:defRPr>
      </a:lvl7pPr>
      <a:lvl8pPr marL="2674620" marR="0" indent="-274320" algn="l" defTabSz="342900" rtl="0" latinLnBrk="0">
        <a:lnSpc>
          <a:spcPct val="100000"/>
        </a:lnSpc>
        <a:spcBef>
          <a:spcPts val="500"/>
        </a:spcBef>
        <a:spcAft>
          <a:spcPts val="0"/>
        </a:spcAft>
        <a:buClrTx/>
        <a:buSzPct val="100000"/>
        <a:buFont typeface="Arial"/>
        <a:buChar char="•"/>
        <a:tabLst/>
        <a:defRPr sz="2400" b="0" i="0" u="none" strike="noStrike" cap="none" spc="0" baseline="0">
          <a:ln>
            <a:noFill/>
          </a:ln>
          <a:solidFill>
            <a:srgbClr val="000000"/>
          </a:solidFill>
          <a:uFillTx/>
          <a:latin typeface="+mj-lt"/>
          <a:ea typeface="+mj-ea"/>
          <a:cs typeface="+mj-cs"/>
          <a:sym typeface="Calibri"/>
        </a:defRPr>
      </a:lvl8pPr>
      <a:lvl9pPr marL="3017520" marR="0" indent="-274320" algn="l" defTabSz="342900" rtl="0" latinLnBrk="0">
        <a:lnSpc>
          <a:spcPct val="100000"/>
        </a:lnSpc>
        <a:spcBef>
          <a:spcPts val="500"/>
        </a:spcBef>
        <a:spcAft>
          <a:spcPts val="0"/>
        </a:spcAft>
        <a:buClrTx/>
        <a:buSzPct val="100000"/>
        <a:buFont typeface="Arial"/>
        <a:buChar char="•"/>
        <a:tabLst/>
        <a:defRPr sz="2400" b="0" i="0" u="none" strike="noStrike" cap="none" spc="0" baseline="0">
          <a:ln>
            <a:noFill/>
          </a:ln>
          <a:solidFill>
            <a:srgbClr val="000000"/>
          </a:solidFill>
          <a:uFillTx/>
          <a:latin typeface="+mj-lt"/>
          <a:ea typeface="+mj-ea"/>
          <a:cs typeface="+mj-cs"/>
          <a:sym typeface="Calibri"/>
        </a:defRPr>
      </a:lvl9pPr>
    </p:bodyStyle>
    <p:otherStyle>
      <a:lvl1pPr marL="0" marR="0" indent="0" algn="r" defTabSz="4572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Calibri"/>
        </a:defRPr>
      </a:lvl1pPr>
      <a:lvl2pPr marL="0" marR="0" indent="457200" algn="r" defTabSz="4572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Calibri"/>
        </a:defRPr>
      </a:lvl2pPr>
      <a:lvl3pPr marL="0" marR="0" indent="914400" algn="r" defTabSz="4572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Calibri"/>
        </a:defRPr>
      </a:lvl3pPr>
      <a:lvl4pPr marL="0" marR="0" indent="1371600" algn="r" defTabSz="4572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Calibri"/>
        </a:defRPr>
      </a:lvl4pPr>
      <a:lvl5pPr marL="0" marR="0" indent="1828800" algn="r" defTabSz="4572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Calibri"/>
        </a:defRPr>
      </a:lvl5pPr>
      <a:lvl6pPr marL="0" marR="0" indent="2286000" algn="r" defTabSz="4572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Calibri"/>
        </a:defRPr>
      </a:lvl6pPr>
      <a:lvl7pPr marL="0" marR="0" indent="2743200" algn="r" defTabSz="4572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Calibri"/>
        </a:defRPr>
      </a:lvl7pPr>
      <a:lvl8pPr marL="0" marR="0" indent="3200400" algn="r" defTabSz="4572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Calibri"/>
        </a:defRPr>
      </a:lvl8pPr>
      <a:lvl9pPr marL="0" marR="0" indent="3657600" algn="r" defTabSz="4572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qQNC1GtJ0RM" TargetMode="External"/><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Title 1"/>
          <p:cNvSpPr txBox="1">
            <a:spLocks noGrp="1"/>
          </p:cNvSpPr>
          <p:nvPr>
            <p:ph type="title"/>
          </p:nvPr>
        </p:nvSpPr>
        <p:spPr>
          <a:xfrm>
            <a:off x="1493657" y="842747"/>
            <a:ext cx="5557158" cy="3033898"/>
          </a:xfrm>
          <a:prstGeom prst="rect">
            <a:avLst/>
          </a:prstGeom>
        </p:spPr>
        <p:txBody>
          <a:bodyPr/>
          <a:lstStyle/>
          <a:p>
            <a:pPr defTabSz="352042">
              <a:defRPr sz="4500" b="1"/>
            </a:pPr>
            <a:br/>
            <a:r>
              <a:rPr sz="3600">
                <a:latin typeface="Arial"/>
                <a:ea typeface="Arial"/>
                <a:cs typeface="Arial"/>
                <a:sym typeface="Arial"/>
              </a:rPr>
              <a:t>Personalised policies and procedures for workplace compassion</a:t>
            </a:r>
            <a:r>
              <a:rPr sz="3600" b="0">
                <a:latin typeface="Arial"/>
                <a:ea typeface="Arial"/>
                <a:cs typeface="Arial"/>
                <a:sym typeface="Arial"/>
              </a:rPr>
              <a:t> </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Title 1"/>
          <p:cNvSpPr txBox="1">
            <a:spLocks noGrp="1"/>
          </p:cNvSpPr>
          <p:nvPr>
            <p:ph type="title"/>
          </p:nvPr>
        </p:nvSpPr>
        <p:spPr>
          <a:xfrm>
            <a:off x="1493657" y="842747"/>
            <a:ext cx="5557158" cy="3033898"/>
          </a:xfrm>
          <a:prstGeom prst="rect">
            <a:avLst/>
          </a:prstGeom>
        </p:spPr>
        <p:txBody>
          <a:bodyPr/>
          <a:lstStyle>
            <a:lvl1pPr defTabSz="352042">
              <a:defRPr sz="5000" b="1"/>
            </a:lvl1pPr>
          </a:lstStyle>
          <a:p>
            <a:br/>
            <a:endParaRPr/>
          </a:p>
        </p:txBody>
      </p:sp>
      <p:sp>
        <p:nvSpPr>
          <p:cNvPr id="188" name="Rectangle 1"/>
          <p:cNvSpPr txBox="1"/>
          <p:nvPr/>
        </p:nvSpPr>
        <p:spPr>
          <a:xfrm>
            <a:off x="906820" y="1338555"/>
            <a:ext cx="6756039" cy="43707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defRPr sz="2400" b="1">
                <a:latin typeface="Arial"/>
                <a:ea typeface="Arial"/>
                <a:cs typeface="Arial"/>
                <a:sym typeface="Arial"/>
              </a:defRPr>
            </a:lvl1pPr>
          </a:lstStyle>
          <a:p>
            <a:r>
              <a:t>A problem with policies and procedures</a:t>
            </a:r>
          </a:p>
        </p:txBody>
      </p:sp>
      <p:sp>
        <p:nvSpPr>
          <p:cNvPr id="189" name="Rectangle 2"/>
          <p:cNvSpPr txBox="1"/>
          <p:nvPr/>
        </p:nvSpPr>
        <p:spPr>
          <a:xfrm>
            <a:off x="906819" y="2021522"/>
            <a:ext cx="6370596" cy="2127832"/>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defRPr sz="2000">
                <a:latin typeface="Arial"/>
                <a:ea typeface="Arial"/>
                <a:cs typeface="Arial"/>
                <a:sym typeface="Arial"/>
              </a:defRPr>
            </a:pPr>
            <a:r>
              <a:t>Some of the structures that we set up in organisations which then become behavioural norms, supported by policies and procedures, can lead us to focus on punishment when things go wrong, rather than encouraging us to consider what might be happening with the individual. </a:t>
            </a:r>
          </a:p>
          <a:p>
            <a:pPr>
              <a:defRPr sz="2000">
                <a:latin typeface="Arial"/>
                <a:ea typeface="Arial"/>
                <a:cs typeface="Arial"/>
                <a:sym typeface="Arial"/>
              </a:defRPr>
            </a:pPr>
            <a:r>
              <a:t>(Worline and Dutton, 2017). </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Title 1"/>
          <p:cNvSpPr txBox="1">
            <a:spLocks noGrp="1"/>
          </p:cNvSpPr>
          <p:nvPr>
            <p:ph type="title"/>
          </p:nvPr>
        </p:nvSpPr>
        <p:spPr>
          <a:xfrm>
            <a:off x="921935" y="713640"/>
            <a:ext cx="5794657" cy="760425"/>
          </a:xfrm>
          <a:prstGeom prst="rect">
            <a:avLst/>
          </a:prstGeom>
        </p:spPr>
        <p:txBody>
          <a:bodyPr>
            <a:normAutofit fontScale="90000"/>
          </a:bodyPr>
          <a:lstStyle>
            <a:lvl1pPr algn="l" defTabSz="336042">
              <a:defRPr sz="2352" b="1">
                <a:latin typeface="Arial"/>
                <a:ea typeface="Arial"/>
                <a:cs typeface="Arial"/>
                <a:sym typeface="Arial"/>
              </a:defRPr>
            </a:lvl1pPr>
          </a:lstStyle>
          <a:p>
            <a:r>
              <a:t>So what does this mean for our policies and procedures?</a:t>
            </a:r>
          </a:p>
        </p:txBody>
      </p:sp>
      <p:sp>
        <p:nvSpPr>
          <p:cNvPr id="194" name="Rectangle 3"/>
          <p:cNvSpPr txBox="1"/>
          <p:nvPr/>
        </p:nvSpPr>
        <p:spPr>
          <a:xfrm>
            <a:off x="921935" y="1813948"/>
            <a:ext cx="3840250" cy="15519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marL="428625" indent="-428625">
              <a:buSzPct val="100000"/>
              <a:buFont typeface="Arial"/>
              <a:buChar char="•"/>
              <a:defRPr sz="2000">
                <a:latin typeface="Arial"/>
                <a:ea typeface="Arial"/>
                <a:cs typeface="Arial"/>
                <a:sym typeface="Arial"/>
              </a:defRPr>
            </a:pPr>
            <a:r>
              <a:t>Examples of how our policies are applied compassionately in individual circumstances? </a:t>
            </a:r>
          </a:p>
          <a:p>
            <a:pPr marL="428625" indent="-428625">
              <a:buSzPct val="100000"/>
              <a:buFont typeface="Arial"/>
              <a:buChar char="•"/>
              <a:defRPr sz="2000">
                <a:latin typeface="Arial"/>
                <a:ea typeface="Arial"/>
                <a:cs typeface="Arial"/>
                <a:sym typeface="Arial"/>
              </a:defRPr>
            </a:pPr>
            <a:r>
              <a:t>Suggestions for how we  could do this better</a:t>
            </a:r>
            <a:r>
              <a:rPr>
                <a:latin typeface="+mj-lt"/>
                <a:ea typeface="+mj-ea"/>
                <a:cs typeface="+mj-cs"/>
                <a:sym typeface="Calibri"/>
              </a:rPr>
              <a:t>.</a:t>
            </a:r>
          </a:p>
        </p:txBody>
      </p:sp>
      <p:pic>
        <p:nvPicPr>
          <p:cNvPr id="195" name="officeArt object" descr="Infographic on what contributes to positive staff experience: eg life work balance, feeling valued, respect"/>
          <p:cNvPicPr>
            <a:picLocks noChangeAspect="1"/>
          </p:cNvPicPr>
          <p:nvPr/>
        </p:nvPicPr>
        <p:blipFill>
          <a:blip r:embed="rId3">
            <a:extLst/>
          </a:blip>
          <a:stretch>
            <a:fillRect/>
          </a:stretch>
        </p:blipFill>
        <p:spPr>
          <a:xfrm>
            <a:off x="4862667" y="1813947"/>
            <a:ext cx="2601996" cy="2382205"/>
          </a:xfrm>
          <a:prstGeom prst="rect">
            <a:avLst/>
          </a:prstGeom>
          <a:ln>
            <a:solidFill>
              <a:srgbClr val="160462"/>
            </a:solidFill>
            <a:miter/>
          </a:ln>
        </p:spPr>
      </p:pic>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Title 1"/>
          <p:cNvSpPr txBox="1">
            <a:spLocks noGrp="1"/>
          </p:cNvSpPr>
          <p:nvPr>
            <p:ph type="title"/>
          </p:nvPr>
        </p:nvSpPr>
        <p:spPr>
          <a:xfrm>
            <a:off x="871694" y="1276837"/>
            <a:ext cx="6232345" cy="760425"/>
          </a:xfrm>
          <a:prstGeom prst="rect">
            <a:avLst/>
          </a:prstGeom>
        </p:spPr>
        <p:txBody>
          <a:bodyPr>
            <a:normAutofit fontScale="90000"/>
          </a:bodyPr>
          <a:lstStyle/>
          <a:p>
            <a:pPr algn="l" defTabSz="336042">
              <a:defRPr sz="2352" b="1">
                <a:latin typeface="Arial"/>
                <a:ea typeface="Arial"/>
                <a:cs typeface="Arial"/>
                <a:sym typeface="Arial"/>
              </a:defRPr>
            </a:pPr>
            <a:r>
              <a:t>Our policy and procedural barriers </a:t>
            </a:r>
            <a:br/>
            <a:r>
              <a:t>to a compassionate workplace culture</a:t>
            </a:r>
            <a:r>
              <a:rPr b="0"/>
              <a:t> </a:t>
            </a:r>
          </a:p>
        </p:txBody>
      </p:sp>
      <p:sp>
        <p:nvSpPr>
          <p:cNvPr id="200" name="Rectangle 3"/>
          <p:cNvSpPr txBox="1"/>
          <p:nvPr/>
        </p:nvSpPr>
        <p:spPr>
          <a:xfrm>
            <a:off x="871694" y="2454632"/>
            <a:ext cx="6280091" cy="1251532"/>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marL="428625" indent="-428625">
              <a:buSzPct val="100000"/>
              <a:buFont typeface="Arial"/>
              <a:buChar char="•"/>
              <a:defRPr sz="2000">
                <a:latin typeface="Arial"/>
                <a:ea typeface="Arial"/>
                <a:cs typeface="Arial"/>
                <a:sym typeface="Arial"/>
              </a:defRPr>
            </a:pPr>
            <a:r>
              <a:t>Examples of how our policies get in the way of workplace </a:t>
            </a:r>
          </a:p>
          <a:p>
            <a:pPr marL="428625" indent="-428625">
              <a:buSzPct val="100000"/>
              <a:buFont typeface="Arial"/>
              <a:buChar char="•"/>
              <a:defRPr sz="2000">
                <a:latin typeface="Arial"/>
                <a:ea typeface="Arial"/>
                <a:cs typeface="Arial"/>
                <a:sym typeface="Arial"/>
              </a:defRPr>
            </a:pPr>
            <a:r>
              <a:t>A personal action to contribute to the compassionate application of policy or procedure</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 name="Title 1"/>
          <p:cNvSpPr txBox="1">
            <a:spLocks noGrp="1"/>
          </p:cNvSpPr>
          <p:nvPr>
            <p:ph type="title"/>
          </p:nvPr>
        </p:nvSpPr>
        <p:spPr>
          <a:xfrm>
            <a:off x="1363029" y="2009745"/>
            <a:ext cx="5557157" cy="3033899"/>
          </a:xfrm>
          <a:prstGeom prst="rect">
            <a:avLst/>
          </a:prstGeom>
        </p:spPr>
        <p:txBody>
          <a:bodyPr/>
          <a:lstStyle>
            <a:lvl1pPr defTabSz="352042">
              <a:defRPr sz="2000">
                <a:latin typeface="Arial"/>
                <a:ea typeface="Arial"/>
                <a:cs typeface="Arial"/>
                <a:sym typeface="Arial"/>
              </a:defRPr>
            </a:lvl1pPr>
          </a:lstStyle>
          <a:p>
            <a:r>
              <a:t>How can you and your teams/colleagues take steps to improve the ways that policies and procedures create and improve workplace compassion to the benefit of experiences of care for all?</a:t>
            </a:r>
          </a:p>
        </p:txBody>
      </p:sp>
      <p:sp>
        <p:nvSpPr>
          <p:cNvPr id="205" name="Rectangle 1"/>
          <p:cNvSpPr txBox="1"/>
          <p:nvPr/>
        </p:nvSpPr>
        <p:spPr>
          <a:xfrm>
            <a:off x="2771038" y="1373234"/>
            <a:ext cx="2666366" cy="44704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p>
            <a:pPr>
              <a:defRPr sz="2400" b="1">
                <a:latin typeface="Arial"/>
                <a:ea typeface="Arial"/>
                <a:cs typeface="Arial"/>
                <a:sym typeface="Arial"/>
              </a:defRPr>
            </a:pPr>
            <a:r>
              <a:t>Table discussion</a:t>
            </a:r>
            <a:r>
              <a:rPr>
                <a:latin typeface="+mj-lt"/>
                <a:ea typeface="+mj-ea"/>
                <a:cs typeface="+mj-cs"/>
                <a:sym typeface="Calibri"/>
              </a:rPr>
              <a:t>:</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 name="Title 1"/>
          <p:cNvSpPr txBox="1">
            <a:spLocks noGrp="1"/>
          </p:cNvSpPr>
          <p:nvPr>
            <p:ph type="title"/>
          </p:nvPr>
        </p:nvSpPr>
        <p:spPr>
          <a:xfrm>
            <a:off x="1493657" y="842747"/>
            <a:ext cx="5557158" cy="3033898"/>
          </a:xfrm>
          <a:prstGeom prst="rect">
            <a:avLst/>
          </a:prstGeom>
        </p:spPr>
        <p:txBody>
          <a:bodyPr/>
          <a:lstStyle>
            <a:lvl1pPr defTabSz="352042">
              <a:defRPr sz="5000" b="1"/>
            </a:lvl1pPr>
          </a:lstStyle>
          <a:p>
            <a:br/>
            <a:endParaRPr/>
          </a:p>
        </p:txBody>
      </p:sp>
      <p:sp>
        <p:nvSpPr>
          <p:cNvPr id="208" name="Rectangle 1"/>
          <p:cNvSpPr txBox="1"/>
          <p:nvPr/>
        </p:nvSpPr>
        <p:spPr>
          <a:xfrm>
            <a:off x="862353" y="1256601"/>
            <a:ext cx="2322574" cy="437070"/>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2400" b="1">
                <a:latin typeface="Arial"/>
                <a:ea typeface="Arial"/>
                <a:cs typeface="Arial"/>
                <a:sym typeface="Arial"/>
              </a:defRPr>
            </a:lvl1pPr>
          </a:lstStyle>
          <a:p>
            <a:r>
              <a:t>Call to action…</a:t>
            </a:r>
          </a:p>
        </p:txBody>
      </p:sp>
      <p:sp>
        <p:nvSpPr>
          <p:cNvPr id="209" name="Content Placeholder 1"/>
          <p:cNvSpPr txBox="1"/>
          <p:nvPr/>
        </p:nvSpPr>
        <p:spPr>
          <a:xfrm>
            <a:off x="862355" y="1557494"/>
            <a:ext cx="6188461" cy="2746035"/>
          </a:xfrm>
          <a:prstGeom prst="rect">
            <a:avLst/>
          </a:prstGeom>
          <a:ln w="12700">
            <a:miter lim="400000"/>
          </a:ln>
          <a:extLst>
            <a:ext uri="{C572A759-6A51-4108-AA02-DFA0A04FC94B}">
              <ma14:wrappingTextBoxFlag xmlns:ma14="http://schemas.microsoft.com/office/mac/drawingml/2011/main" xmlns="" val="1"/>
            </a:ext>
          </a:extLst>
        </p:spPr>
        <p:txBody>
          <a:bodyPr lIns="34290" tIns="34290" rIns="34290" bIns="34290" anchor="b">
            <a:normAutofit/>
          </a:bodyPr>
          <a:lstStyle/>
          <a:p>
            <a:pPr defTabSz="438911">
              <a:lnSpc>
                <a:spcPct val="81000"/>
              </a:lnSpc>
              <a:spcBef>
                <a:spcPts val="400"/>
              </a:spcBef>
              <a:defRPr sz="1919">
                <a:solidFill>
                  <a:srgbClr val="00ADC6"/>
                </a:solidFill>
                <a:latin typeface="Arial"/>
                <a:ea typeface="Arial"/>
                <a:cs typeface="Arial"/>
                <a:sym typeface="Arial"/>
              </a:defRPr>
            </a:pPr>
            <a:endParaRPr/>
          </a:p>
          <a:p>
            <a:pPr defTabSz="438911">
              <a:lnSpc>
                <a:spcPct val="81000"/>
              </a:lnSpc>
              <a:spcBef>
                <a:spcPts val="400"/>
              </a:spcBef>
              <a:defRPr sz="1919">
                <a:solidFill>
                  <a:srgbClr val="00ADC6"/>
                </a:solidFill>
                <a:latin typeface="Arial"/>
                <a:ea typeface="Arial"/>
                <a:cs typeface="Arial"/>
                <a:sym typeface="Arial"/>
              </a:defRPr>
            </a:pPr>
            <a:endParaRPr/>
          </a:p>
          <a:p>
            <a:pPr defTabSz="438911">
              <a:lnSpc>
                <a:spcPct val="81000"/>
              </a:lnSpc>
              <a:spcBef>
                <a:spcPts val="400"/>
              </a:spcBef>
              <a:defRPr sz="1919">
                <a:latin typeface="Arial"/>
                <a:ea typeface="Arial"/>
                <a:cs typeface="Arial"/>
                <a:sym typeface="Arial"/>
              </a:defRPr>
            </a:pPr>
            <a:r>
              <a:t>“Everyone can take action now, today, to create a more compassionate workplace for themselves and for others.”</a:t>
            </a:r>
            <a:endParaRPr sz="2304">
              <a:solidFill>
                <a:srgbClr val="00ADC6"/>
              </a:solidFill>
            </a:endParaRPr>
          </a:p>
          <a:p>
            <a:pPr defTabSz="438911">
              <a:lnSpc>
                <a:spcPct val="81000"/>
              </a:lnSpc>
              <a:spcBef>
                <a:spcPts val="400"/>
              </a:spcBef>
              <a:defRPr sz="1919">
                <a:latin typeface="Arial"/>
                <a:ea typeface="Arial"/>
                <a:cs typeface="Arial"/>
                <a:sym typeface="Arial"/>
              </a:defRPr>
            </a:pPr>
            <a:endParaRPr sz="2304">
              <a:solidFill>
                <a:srgbClr val="00ADC6"/>
              </a:solidFill>
            </a:endParaRPr>
          </a:p>
          <a:p>
            <a:pPr defTabSz="438911">
              <a:lnSpc>
                <a:spcPct val="81000"/>
              </a:lnSpc>
              <a:spcBef>
                <a:spcPts val="400"/>
              </a:spcBef>
              <a:defRPr sz="1919">
                <a:latin typeface="Arial"/>
                <a:ea typeface="Arial"/>
                <a:cs typeface="Arial"/>
                <a:sym typeface="Arial"/>
              </a:defRPr>
            </a:pPr>
            <a:r>
              <a:t>Starting straight away my practical action to improve the way in which a policy or procedure is applied and personalised with compassion is…</a:t>
            </a:r>
            <a:endParaRPr>
              <a:solidFill>
                <a:srgbClr val="00ADC6"/>
              </a:solidFill>
            </a:endParaRP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 name="Slide Number"/>
          <p:cNvSpPr txBox="1">
            <a:spLocks noGrp="1"/>
          </p:cNvSpPr>
          <p:nvPr>
            <p:ph type="sldNum" sz="quarter" idx="4294967295"/>
          </p:nvPr>
        </p:nvSpPr>
        <p:spPr>
          <a:xfrm>
            <a:off x="8462778" y="4658043"/>
            <a:ext cx="224023" cy="21844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15</a:t>
            </a:fld>
            <a:endParaRPr/>
          </a:p>
        </p:txBody>
      </p:sp>
      <p:pic>
        <p:nvPicPr>
          <p:cNvPr id="214" name="Content Placeholder 3" descr="Kids forming letters reading thank you. "/>
          <p:cNvPicPr>
            <a:picLocks noChangeAspect="1"/>
          </p:cNvPicPr>
          <p:nvPr/>
        </p:nvPicPr>
        <p:blipFill>
          <a:blip r:embed="rId2">
            <a:extLst/>
          </a:blip>
          <a:srcRect t="7960" b="7960"/>
          <a:stretch>
            <a:fillRect/>
          </a:stretch>
        </p:blipFill>
        <p:spPr>
          <a:xfrm>
            <a:off x="2387345" y="1472452"/>
            <a:ext cx="4143692" cy="2337793"/>
          </a:xfrm>
          <a:prstGeom prst="rect">
            <a:avLst/>
          </a:prstGeom>
          <a:ln w="12700">
            <a:miter lim="400000"/>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Title 1"/>
          <p:cNvSpPr txBox="1">
            <a:spLocks noGrp="1"/>
          </p:cNvSpPr>
          <p:nvPr>
            <p:ph type="title"/>
          </p:nvPr>
        </p:nvSpPr>
        <p:spPr>
          <a:xfrm>
            <a:off x="1493657" y="842747"/>
            <a:ext cx="5557158" cy="3033898"/>
          </a:xfrm>
          <a:prstGeom prst="rect">
            <a:avLst/>
          </a:prstGeom>
        </p:spPr>
        <p:txBody>
          <a:bodyPr/>
          <a:lstStyle>
            <a:lvl1pPr defTabSz="352042">
              <a:defRPr sz="5000" b="1"/>
            </a:lvl1pPr>
          </a:lstStyle>
          <a:p>
            <a:br/>
            <a:endParaRPr/>
          </a:p>
        </p:txBody>
      </p:sp>
      <p:sp>
        <p:nvSpPr>
          <p:cNvPr id="130" name="Rectangle 1"/>
          <p:cNvSpPr txBox="1"/>
          <p:nvPr/>
        </p:nvSpPr>
        <p:spPr>
          <a:xfrm>
            <a:off x="783771" y="754043"/>
            <a:ext cx="6100511" cy="79267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defRPr sz="2400" b="1">
                <a:latin typeface="Arial"/>
                <a:ea typeface="Arial"/>
                <a:cs typeface="Arial"/>
                <a:sym typeface="Arial"/>
              </a:defRPr>
            </a:pPr>
            <a:r>
              <a:t>Personalised policies and procedures….key principle</a:t>
            </a:r>
          </a:p>
        </p:txBody>
      </p:sp>
      <p:sp>
        <p:nvSpPr>
          <p:cNvPr id="131" name="TextBox 2"/>
          <p:cNvSpPr txBox="1"/>
          <p:nvPr/>
        </p:nvSpPr>
        <p:spPr>
          <a:xfrm>
            <a:off x="783770" y="1868991"/>
            <a:ext cx="6905351" cy="30378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defRPr sz="2000">
                <a:latin typeface="Arial"/>
                <a:ea typeface="Arial"/>
                <a:cs typeface="Arial"/>
                <a:sym typeface="Arial"/>
              </a:defRPr>
            </a:pPr>
            <a:r>
              <a:t>‘If we want staff to treat patients with </a:t>
            </a:r>
          </a:p>
          <a:p>
            <a:pPr>
              <a:defRPr sz="2000">
                <a:latin typeface="Arial"/>
                <a:ea typeface="Arial"/>
                <a:cs typeface="Arial"/>
                <a:sym typeface="Arial"/>
              </a:defRPr>
            </a:pPr>
            <a:r>
              <a:t>compassion and respect and care and dignity, then we must treat staff with compassion and care and respect and dignity.’ </a:t>
            </a:r>
          </a:p>
          <a:p>
            <a:pPr>
              <a:defRPr sz="2000" b="1">
                <a:latin typeface="Arial"/>
                <a:ea typeface="Arial"/>
                <a:cs typeface="Arial"/>
                <a:sym typeface="Arial"/>
              </a:defRPr>
            </a:pPr>
            <a:r>
              <a:t>Michael West </a:t>
            </a:r>
          </a:p>
          <a:p>
            <a:pPr>
              <a:defRPr sz="2100"/>
            </a:pPr>
            <a:endParaRPr/>
          </a:p>
          <a:p>
            <a:pPr>
              <a:defRPr u="sng">
                <a:solidFill>
                  <a:srgbClr val="0000FF"/>
                </a:solidFill>
                <a:latin typeface="Arial"/>
                <a:ea typeface="Arial"/>
                <a:cs typeface="Arial"/>
                <a:sym typeface="Arial"/>
              </a:defRPr>
            </a:pPr>
            <a:r>
              <a:t>www.kingsfund.org.uk/audio-video/michael-west-leading-culturescompassionate-care</a:t>
            </a:r>
          </a:p>
          <a:p>
            <a:pPr>
              <a:defRPr sz="2100"/>
            </a:pPr>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Title 1"/>
          <p:cNvSpPr txBox="1">
            <a:spLocks noGrp="1"/>
          </p:cNvSpPr>
          <p:nvPr>
            <p:ph type="title"/>
          </p:nvPr>
        </p:nvSpPr>
        <p:spPr>
          <a:xfrm>
            <a:off x="1301757" y="350967"/>
            <a:ext cx="5279940" cy="1064736"/>
          </a:xfrm>
          <a:prstGeom prst="rect">
            <a:avLst/>
          </a:prstGeom>
        </p:spPr>
        <p:txBody>
          <a:bodyPr/>
          <a:lstStyle>
            <a:lvl1pPr>
              <a:defRPr sz="2400" b="1">
                <a:latin typeface="Arial"/>
                <a:ea typeface="Arial"/>
                <a:cs typeface="Arial"/>
                <a:sym typeface="Arial"/>
              </a:defRPr>
            </a:lvl1pPr>
          </a:lstStyle>
          <a:p>
            <a:r>
              <a:t>Wide range of measures to support health and wellbeing…</a:t>
            </a:r>
          </a:p>
        </p:txBody>
      </p:sp>
      <p:pic>
        <p:nvPicPr>
          <p:cNvPr id="136" name="Object 10" descr="Image with examples of well-being activities such as running shoes, dumbbells"/>
          <p:cNvPicPr>
            <a:picLocks noChangeAspect="1"/>
          </p:cNvPicPr>
          <p:nvPr/>
        </p:nvPicPr>
        <p:blipFill>
          <a:blip r:embed="rId3">
            <a:extLst/>
          </a:blip>
          <a:stretch>
            <a:fillRect/>
          </a:stretch>
        </p:blipFill>
        <p:spPr>
          <a:xfrm>
            <a:off x="1485900" y="1574253"/>
            <a:ext cx="4933214" cy="2673951"/>
          </a:xfrm>
          <a:prstGeom prst="rect">
            <a:avLst/>
          </a:prstGeom>
          <a:ln w="12700">
            <a:miter lim="400000"/>
          </a:ln>
        </p:spPr>
      </p:pic>
      <p:sp>
        <p:nvSpPr>
          <p:cNvPr id="137" name="Rectangle 11"/>
          <p:cNvSpPr txBox="1"/>
          <p:nvPr/>
        </p:nvSpPr>
        <p:spPr>
          <a:xfrm>
            <a:off x="4061412" y="1729485"/>
            <a:ext cx="3939588" cy="1835732"/>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marL="214313" indent="-214313">
              <a:buSzPct val="100000"/>
              <a:buFont typeface="Arial"/>
              <a:buChar char="•"/>
              <a:defRPr sz="2000">
                <a:latin typeface="Arial"/>
                <a:ea typeface="Arial"/>
                <a:cs typeface="Arial"/>
                <a:sym typeface="Arial"/>
              </a:defRPr>
            </a:pPr>
            <a:r>
              <a:t>Special attention is needed to the importance and significance of compassionate workplaces.</a:t>
            </a:r>
          </a:p>
          <a:p>
            <a:pPr marL="214313" indent="-214313">
              <a:buSzPct val="100000"/>
              <a:buFont typeface="Arial"/>
              <a:buChar char="•"/>
              <a:defRPr sz="2000">
                <a:latin typeface="Arial"/>
                <a:ea typeface="Arial"/>
                <a:cs typeface="Arial"/>
                <a:sym typeface="Arial"/>
              </a:defRPr>
            </a:pPr>
            <a:r>
              <a:t>Consistently thoughtful, caring and empathetic towards one another</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Content Placeholder 2"/>
          <p:cNvSpPr txBox="1"/>
          <p:nvPr/>
        </p:nvSpPr>
        <p:spPr>
          <a:xfrm>
            <a:off x="540269" y="1826904"/>
            <a:ext cx="5719113" cy="154363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defTabSz="342900">
              <a:defRPr sz="2000">
                <a:latin typeface="Arial"/>
                <a:ea typeface="Arial"/>
                <a:cs typeface="Arial"/>
                <a:sym typeface="Arial"/>
              </a:defRPr>
            </a:pPr>
            <a:r>
              <a:t>While workplace compassion exists in the details of policies and procedures, in terms of cultures and values it is enacted interpersonally between members of staff.  </a:t>
            </a:r>
            <a:br/>
            <a:endParaRPr/>
          </a:p>
        </p:txBody>
      </p:sp>
      <p:sp>
        <p:nvSpPr>
          <p:cNvPr id="142" name="TextBox 6"/>
          <p:cNvSpPr txBox="1"/>
          <p:nvPr/>
        </p:nvSpPr>
        <p:spPr>
          <a:xfrm>
            <a:off x="540268" y="812288"/>
            <a:ext cx="5949433" cy="79267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defRPr sz="2400" b="1">
                <a:latin typeface="Arial"/>
                <a:ea typeface="Arial"/>
                <a:cs typeface="Arial"/>
                <a:sym typeface="Arial"/>
              </a:defRPr>
            </a:pPr>
            <a:r>
              <a:t>Both culture and compassion  </a:t>
            </a:r>
          </a:p>
          <a:p>
            <a:pPr>
              <a:defRPr sz="2400" b="1">
                <a:latin typeface="Arial"/>
                <a:ea typeface="Arial"/>
                <a:cs typeface="Arial"/>
                <a:sym typeface="Arial"/>
              </a:defRPr>
            </a:pPr>
            <a:r>
              <a:t>are enacted interpersonally</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Title 1"/>
          <p:cNvSpPr txBox="1"/>
          <p:nvPr/>
        </p:nvSpPr>
        <p:spPr>
          <a:xfrm>
            <a:off x="472273" y="329671"/>
            <a:ext cx="7148094" cy="769810"/>
          </a:xfrm>
          <a:prstGeom prst="rect">
            <a:avLst/>
          </a:prstGeom>
          <a:ln w="12700">
            <a:miter lim="400000"/>
          </a:ln>
          <a:extLst>
            <a:ext uri="{C572A759-6A51-4108-AA02-DFA0A04FC94B}">
              <ma14:wrappingTextBoxFlag xmlns:ma14="http://schemas.microsoft.com/office/mac/drawingml/2011/main" xmlns="" val="1"/>
            </a:ext>
          </a:extLst>
        </p:spPr>
        <p:txBody>
          <a:bodyPr lIns="34290" tIns="34290" rIns="34290" bIns="34290">
            <a:spAutoFit/>
          </a:bodyPr>
          <a:lstStyle>
            <a:lvl1pPr>
              <a:defRPr sz="2400" b="1">
                <a:latin typeface="Arial"/>
                <a:ea typeface="Arial"/>
                <a:cs typeface="Arial"/>
                <a:sym typeface="Arial"/>
              </a:defRPr>
            </a:lvl1pPr>
          </a:lstStyle>
          <a:p>
            <a:r>
              <a:t>Examples of policies and procedures applied compassionately with individual staff members</a:t>
            </a:r>
          </a:p>
        </p:txBody>
      </p:sp>
      <p:grpSp>
        <p:nvGrpSpPr>
          <p:cNvPr id="149" name="officeArt object">
            <a:extLst>
              <a:ext uri="{C183D7F6-B498-43B3-948B-1728B52AA6E4}">
                <adec:decorative xmlns:adec="http://schemas.microsoft.com/office/drawing/2017/decorative" val="1"/>
              </a:ext>
            </a:extLst>
          </p:cNvPr>
          <p:cNvGrpSpPr/>
          <p:nvPr/>
        </p:nvGrpSpPr>
        <p:grpSpPr>
          <a:xfrm>
            <a:off x="1439653" y="1442604"/>
            <a:ext cx="2047047" cy="1188673"/>
            <a:chOff x="0" y="0"/>
            <a:chExt cx="2047046" cy="1188672"/>
          </a:xfrm>
        </p:grpSpPr>
        <p:sp>
          <p:nvSpPr>
            <p:cNvPr id="147" name="Quote Bubble"/>
            <p:cNvSpPr/>
            <p:nvPr/>
          </p:nvSpPr>
          <p:spPr>
            <a:xfrm>
              <a:off x="0" y="0"/>
              <a:ext cx="2047047" cy="1188673"/>
            </a:xfrm>
            <a:prstGeom prst="wedgeEllipseCallout">
              <a:avLst>
                <a:gd name="adj1" fmla="val 48714"/>
                <a:gd name="adj2" fmla="val 41537"/>
              </a:avLst>
            </a:prstGeom>
            <a:solidFill>
              <a:srgbClr val="0280FF"/>
            </a:solidFill>
            <a:ln w="12700" cap="flat">
              <a:noFill/>
              <a:miter lim="400000"/>
            </a:ln>
            <a:effectLst/>
          </p:spPr>
          <p:txBody>
            <a:bodyPr wrap="square" lIns="45719" tIns="45719" rIns="45719" bIns="45719" numCol="1" anchor="ctr">
              <a:noAutofit/>
            </a:bodyPr>
            <a:lstStyle/>
            <a:p>
              <a:pPr algn="ctr">
                <a:defRPr sz="1300">
                  <a:solidFill>
                    <a:srgbClr val="FFFFFF"/>
                  </a:solidFill>
                  <a:latin typeface="Arial"/>
                  <a:ea typeface="Arial"/>
                  <a:cs typeface="Arial"/>
                  <a:sym typeface="Arial"/>
                </a:defRPr>
              </a:pPr>
              <a:endParaRPr/>
            </a:p>
          </p:txBody>
        </p:sp>
        <p:sp>
          <p:nvSpPr>
            <p:cNvPr id="148" name="Space and time for staff to listen and talk about difficult emotions" descr="space and time for staff to listen and talk about difficult emotions"/>
            <p:cNvSpPr txBox="1"/>
            <p:nvPr/>
          </p:nvSpPr>
          <p:spPr>
            <a:xfrm>
              <a:off x="299782" y="177936"/>
              <a:ext cx="1447483" cy="8328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ctr">
              <a:spAutoFit/>
            </a:bodyPr>
            <a:lstStyle>
              <a:lvl1pPr algn="ctr">
                <a:defRPr sz="1300">
                  <a:solidFill>
                    <a:srgbClr val="FFFFFF"/>
                  </a:solidFill>
                  <a:latin typeface="Arial"/>
                  <a:ea typeface="Arial"/>
                  <a:cs typeface="Arial"/>
                  <a:sym typeface="Arial"/>
                </a:defRPr>
              </a:lvl1pPr>
            </a:lstStyle>
            <a:p>
              <a:r>
                <a:rPr dirty="0"/>
                <a:t>Space and time for staff to listen and talk about difficult emotions </a:t>
              </a:r>
            </a:p>
          </p:txBody>
        </p:sp>
      </p:grpSp>
      <p:grpSp>
        <p:nvGrpSpPr>
          <p:cNvPr id="152" name="officeArt object">
            <a:extLst>
              <a:ext uri="{C183D7F6-B498-43B3-948B-1728B52AA6E4}">
                <adec:decorative xmlns:adec="http://schemas.microsoft.com/office/drawing/2017/decorative" val="1"/>
              </a:ext>
            </a:extLst>
          </p:cNvPr>
          <p:cNvGrpSpPr/>
          <p:nvPr/>
        </p:nvGrpSpPr>
        <p:grpSpPr>
          <a:xfrm>
            <a:off x="1439652" y="3405925"/>
            <a:ext cx="1820229" cy="1162488"/>
            <a:chOff x="0" y="0"/>
            <a:chExt cx="1820228" cy="1162486"/>
          </a:xfrm>
        </p:grpSpPr>
        <p:sp>
          <p:nvSpPr>
            <p:cNvPr id="150" name="Quote Bubble"/>
            <p:cNvSpPr/>
            <p:nvPr/>
          </p:nvSpPr>
          <p:spPr>
            <a:xfrm>
              <a:off x="0" y="0"/>
              <a:ext cx="1820229" cy="1162487"/>
            </a:xfrm>
            <a:prstGeom prst="wedgeEllipseCallout">
              <a:avLst>
                <a:gd name="adj1" fmla="val 36765"/>
                <a:gd name="adj2" fmla="val 57926"/>
              </a:avLst>
            </a:prstGeom>
            <a:solidFill>
              <a:srgbClr val="C100EB"/>
            </a:solidFill>
            <a:ln w="12700" cap="flat">
              <a:noFill/>
              <a:miter lim="400000"/>
            </a:ln>
            <a:effectLst/>
          </p:spPr>
          <p:txBody>
            <a:bodyPr wrap="square" lIns="45719" tIns="45719" rIns="45719" bIns="45719" numCol="1" anchor="ctr">
              <a:noAutofit/>
            </a:bodyPr>
            <a:lstStyle/>
            <a:p>
              <a:pPr algn="ctr">
                <a:defRPr sz="1300">
                  <a:solidFill>
                    <a:srgbClr val="FEFEFE"/>
                  </a:solidFill>
                  <a:latin typeface="Arial"/>
                  <a:ea typeface="Arial"/>
                  <a:cs typeface="Arial"/>
                  <a:sym typeface="Arial"/>
                </a:defRPr>
              </a:pPr>
              <a:endParaRPr/>
            </a:p>
          </p:txBody>
        </p:sp>
        <p:sp>
          <p:nvSpPr>
            <p:cNvPr id="151" name="support and sharing when things go wrong" descr="support and sharing when things go wrong&#10;"/>
            <p:cNvSpPr txBox="1"/>
            <p:nvPr/>
          </p:nvSpPr>
          <p:spPr>
            <a:xfrm>
              <a:off x="266565" y="260094"/>
              <a:ext cx="1287098" cy="642299"/>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ctr">
              <a:spAutoFit/>
            </a:bodyPr>
            <a:lstStyle>
              <a:lvl1pPr algn="ctr">
                <a:defRPr sz="1300">
                  <a:solidFill>
                    <a:srgbClr val="FEFEFE"/>
                  </a:solidFill>
                  <a:latin typeface="Arial"/>
                  <a:ea typeface="Arial"/>
                  <a:cs typeface="Arial"/>
                  <a:sym typeface="Arial"/>
                </a:defRPr>
              </a:lvl1pPr>
            </a:lstStyle>
            <a:p>
              <a:r>
                <a:rPr dirty="0"/>
                <a:t>support and sharing when things go wrong</a:t>
              </a:r>
            </a:p>
          </p:txBody>
        </p:sp>
      </p:grpSp>
      <p:grpSp>
        <p:nvGrpSpPr>
          <p:cNvPr id="155" name="officeArt object">
            <a:extLst>
              <a:ext uri="{C183D7F6-B498-43B3-948B-1728B52AA6E4}">
                <adec:decorative xmlns:adec="http://schemas.microsoft.com/office/drawing/2017/decorative" val="1"/>
              </a:ext>
            </a:extLst>
          </p:cNvPr>
          <p:cNvGrpSpPr/>
          <p:nvPr/>
        </p:nvGrpSpPr>
        <p:grpSpPr>
          <a:xfrm>
            <a:off x="4622670" y="3616271"/>
            <a:ext cx="1880792" cy="1253871"/>
            <a:chOff x="0" y="0"/>
            <a:chExt cx="1880791" cy="1253869"/>
          </a:xfrm>
        </p:grpSpPr>
        <p:sp>
          <p:nvSpPr>
            <p:cNvPr id="153" name="Quote Bubble"/>
            <p:cNvSpPr/>
            <p:nvPr/>
          </p:nvSpPr>
          <p:spPr>
            <a:xfrm>
              <a:off x="0" y="0"/>
              <a:ext cx="1880792" cy="1253870"/>
            </a:xfrm>
            <a:prstGeom prst="wedgeEllipseCallout">
              <a:avLst>
                <a:gd name="adj1" fmla="val 55167"/>
                <a:gd name="adj2" fmla="val 47212"/>
              </a:avLst>
            </a:prstGeom>
            <a:solidFill>
              <a:srgbClr val="0280FF"/>
            </a:solidFill>
            <a:ln w="12700" cap="flat">
              <a:noFill/>
              <a:miter lim="400000"/>
            </a:ln>
            <a:effectLst/>
          </p:spPr>
          <p:txBody>
            <a:bodyPr wrap="square" lIns="45719" tIns="45719" rIns="45719" bIns="45719" numCol="1" anchor="ctr">
              <a:noAutofit/>
            </a:bodyPr>
            <a:lstStyle/>
            <a:p>
              <a:pPr algn="ctr">
                <a:defRPr sz="1300">
                  <a:solidFill>
                    <a:srgbClr val="FEFEFE"/>
                  </a:solidFill>
                  <a:latin typeface="Arial"/>
                  <a:ea typeface="Arial"/>
                  <a:cs typeface="Arial"/>
                  <a:sym typeface="Arial"/>
                </a:defRPr>
              </a:pPr>
              <a:endParaRPr/>
            </a:p>
          </p:txBody>
        </p:sp>
        <p:sp>
          <p:nvSpPr>
            <p:cNvPr id="154" name="recognising what matters to one another" descr="support and sharing when things go wrong&#10;"/>
            <p:cNvSpPr txBox="1"/>
            <p:nvPr/>
          </p:nvSpPr>
          <p:spPr>
            <a:xfrm>
              <a:off x="275434" y="305785"/>
              <a:ext cx="1329923" cy="64230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ctr">
              <a:spAutoFit/>
            </a:bodyPr>
            <a:lstStyle>
              <a:lvl1pPr algn="ctr">
                <a:defRPr sz="1300">
                  <a:solidFill>
                    <a:srgbClr val="FEFEFE"/>
                  </a:solidFill>
                  <a:latin typeface="Arial"/>
                  <a:ea typeface="Arial"/>
                  <a:cs typeface="Arial"/>
                  <a:sym typeface="Arial"/>
                </a:defRPr>
              </a:lvl1pPr>
            </a:lstStyle>
            <a:p>
              <a:r>
                <a:rPr dirty="0" err="1"/>
                <a:t>recognising</a:t>
              </a:r>
              <a:r>
                <a:rPr dirty="0"/>
                <a:t> what matters to one another</a:t>
              </a:r>
            </a:p>
          </p:txBody>
        </p:sp>
      </p:grpSp>
      <p:grpSp>
        <p:nvGrpSpPr>
          <p:cNvPr id="158" name="officeArt object">
            <a:extLst>
              <a:ext uri="{C183D7F6-B498-43B3-948B-1728B52AA6E4}">
                <adec:decorative xmlns:adec="http://schemas.microsoft.com/office/drawing/2017/decorative" val="1"/>
              </a:ext>
            </a:extLst>
          </p:cNvPr>
          <p:cNvGrpSpPr/>
          <p:nvPr/>
        </p:nvGrpSpPr>
        <p:grpSpPr>
          <a:xfrm>
            <a:off x="3486699" y="2110808"/>
            <a:ext cx="2193319" cy="1505464"/>
            <a:chOff x="0" y="0"/>
            <a:chExt cx="2193317" cy="1505462"/>
          </a:xfrm>
        </p:grpSpPr>
        <p:sp>
          <p:nvSpPr>
            <p:cNvPr id="156" name="Quote Bubble"/>
            <p:cNvSpPr/>
            <p:nvPr/>
          </p:nvSpPr>
          <p:spPr>
            <a:xfrm>
              <a:off x="0" y="0"/>
              <a:ext cx="2193318" cy="1505463"/>
            </a:xfrm>
            <a:prstGeom prst="wedgeEllipseCallout">
              <a:avLst>
                <a:gd name="adj1" fmla="val -42105"/>
                <a:gd name="adj2" fmla="val 66456"/>
              </a:avLst>
            </a:prstGeom>
            <a:solidFill>
              <a:schemeClr val="accent1"/>
            </a:solidFill>
            <a:ln w="12700" cap="flat">
              <a:noFill/>
              <a:miter lim="400000"/>
            </a:ln>
            <a:effectLst/>
          </p:spPr>
          <p:txBody>
            <a:bodyPr wrap="square" lIns="45719" tIns="45719" rIns="45719" bIns="45719" numCol="1" anchor="ctr">
              <a:noAutofit/>
            </a:bodyPr>
            <a:lstStyle/>
            <a:p>
              <a:endParaRPr/>
            </a:p>
          </p:txBody>
        </p:sp>
        <p:sp>
          <p:nvSpPr>
            <p:cNvPr id="157" name="On the loss of his mum colleagues bought my husband a tree to remember her" descr="On the loss of his mum colleagues bought my husband a tree to remember her &#10;"/>
            <p:cNvSpPr txBox="1"/>
            <p:nvPr/>
          </p:nvSpPr>
          <p:spPr>
            <a:xfrm>
              <a:off x="321203" y="241082"/>
              <a:ext cx="1550911" cy="1023299"/>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ctr">
              <a:spAutoFit/>
            </a:bodyPr>
            <a:lstStyle>
              <a:lvl1pPr>
                <a:defRPr sz="1300">
                  <a:solidFill>
                    <a:srgbClr val="FFFFFF"/>
                  </a:solidFill>
                  <a:latin typeface="Arial"/>
                  <a:ea typeface="Arial"/>
                  <a:cs typeface="Arial"/>
                  <a:sym typeface="Arial"/>
                </a:defRPr>
              </a:lvl1pPr>
            </a:lstStyle>
            <a:p>
              <a:r>
                <a:rPr dirty="0"/>
                <a:t>On the loss of his mum colleagues bought my husband a tree to remember her </a:t>
              </a:r>
            </a:p>
          </p:txBody>
        </p:sp>
      </p:grpSp>
      <p:grpSp>
        <p:nvGrpSpPr>
          <p:cNvPr id="161" name="officeArt object">
            <a:extLst>
              <a:ext uri="{C183D7F6-B498-43B3-948B-1728B52AA6E4}">
                <adec:decorative xmlns:adec="http://schemas.microsoft.com/office/drawing/2017/decorative" val="1"/>
              </a:ext>
            </a:extLst>
          </p:cNvPr>
          <p:cNvGrpSpPr/>
          <p:nvPr/>
        </p:nvGrpSpPr>
        <p:grpSpPr>
          <a:xfrm>
            <a:off x="5906836" y="1461112"/>
            <a:ext cx="2364483" cy="2071650"/>
            <a:chOff x="0" y="-280787"/>
            <a:chExt cx="2364481" cy="2071648"/>
          </a:xfrm>
        </p:grpSpPr>
        <p:sp>
          <p:nvSpPr>
            <p:cNvPr id="159" name="Quote Bubble"/>
            <p:cNvSpPr/>
            <p:nvPr/>
          </p:nvSpPr>
          <p:spPr>
            <a:xfrm>
              <a:off x="0" y="0"/>
              <a:ext cx="2364482" cy="1510075"/>
            </a:xfrm>
            <a:prstGeom prst="wedgeEllipseCallout">
              <a:avLst>
                <a:gd name="adj1" fmla="val 36765"/>
                <a:gd name="adj2" fmla="val 57926"/>
              </a:avLst>
            </a:prstGeom>
            <a:solidFill>
              <a:srgbClr val="C100EB"/>
            </a:solidFill>
            <a:ln w="12700" cap="flat">
              <a:noFill/>
              <a:miter lim="400000"/>
            </a:ln>
            <a:effectLst/>
          </p:spPr>
          <p:txBody>
            <a:bodyPr wrap="square" lIns="45719" tIns="45719" rIns="45719" bIns="45719" numCol="1" anchor="ctr">
              <a:noAutofit/>
            </a:bodyPr>
            <a:lstStyle/>
            <a:p>
              <a:pPr algn="ctr">
                <a:defRPr sz="1300">
                  <a:solidFill>
                    <a:srgbClr val="FEFEFE"/>
                  </a:solidFill>
                  <a:latin typeface="Arial"/>
                  <a:ea typeface="Arial"/>
                  <a:cs typeface="Arial"/>
                  <a:sym typeface="Arial"/>
                </a:defRPr>
              </a:pPr>
              <a:endParaRPr/>
            </a:p>
          </p:txBody>
        </p:sp>
        <p:sp>
          <p:nvSpPr>
            <p:cNvPr id="160" name="Supporting colleagues through mental health crisis and recognising that adverse behaviour is not misconduct" descr="Supporting colleagues through mental health crisis and recognising that adverse behaviour is not misconduct &#10;"/>
            <p:cNvSpPr txBox="1"/>
            <p:nvPr/>
          </p:nvSpPr>
          <p:spPr>
            <a:xfrm>
              <a:off x="346270" y="-280788"/>
              <a:ext cx="1671942" cy="207165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ctr">
              <a:noAutofit/>
            </a:bodyPr>
            <a:lstStyle>
              <a:lvl1pPr algn="ctr">
                <a:defRPr sz="1300">
                  <a:solidFill>
                    <a:srgbClr val="FEFEFE"/>
                  </a:solidFill>
                  <a:latin typeface="Arial"/>
                  <a:ea typeface="Arial"/>
                  <a:cs typeface="Arial"/>
                  <a:sym typeface="Arial"/>
                </a:defRPr>
              </a:lvl1pPr>
            </a:lstStyle>
            <a:p>
              <a:r>
                <a:rPr dirty="0"/>
                <a:t>Supporting colleagues through mental health crisis and </a:t>
              </a:r>
              <a:r>
                <a:rPr dirty="0" err="1"/>
                <a:t>recognising</a:t>
              </a:r>
              <a:r>
                <a:rPr dirty="0"/>
                <a:t> that adverse </a:t>
              </a:r>
              <a:r>
                <a:rPr dirty="0" err="1"/>
                <a:t>behaviour</a:t>
              </a:r>
              <a:r>
                <a:rPr dirty="0"/>
                <a:t> is not misconduct </a:t>
              </a:r>
            </a:p>
          </p:txBody>
        </p:sp>
      </p:gr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Title 1"/>
          <p:cNvSpPr txBox="1">
            <a:spLocks noGrp="1"/>
          </p:cNvSpPr>
          <p:nvPr>
            <p:ph type="title"/>
          </p:nvPr>
        </p:nvSpPr>
        <p:spPr>
          <a:xfrm>
            <a:off x="1499119" y="965857"/>
            <a:ext cx="5412077" cy="1104428"/>
          </a:xfrm>
          <a:prstGeom prst="rect">
            <a:avLst/>
          </a:prstGeom>
        </p:spPr>
        <p:txBody>
          <a:bodyPr>
            <a:normAutofit fontScale="90000"/>
          </a:bodyPr>
          <a:lstStyle/>
          <a:p>
            <a:pPr defTabSz="243459">
              <a:defRPr sz="1703" b="1">
                <a:latin typeface="Arial"/>
                <a:ea typeface="Arial"/>
                <a:cs typeface="Arial"/>
                <a:sym typeface="Arial"/>
              </a:defRPr>
            </a:pPr>
            <a:r>
              <a:t>Inspiring examples and </a:t>
            </a:r>
            <a:br/>
            <a:r>
              <a:t>case studies</a:t>
            </a:r>
            <a:br/>
            <a:br/>
            <a:endParaRPr/>
          </a:p>
        </p:txBody>
      </p:sp>
      <p:sp>
        <p:nvSpPr>
          <p:cNvPr id="166" name="Title 1"/>
          <p:cNvSpPr txBox="1"/>
          <p:nvPr/>
        </p:nvSpPr>
        <p:spPr>
          <a:xfrm>
            <a:off x="1492769" y="2108856"/>
            <a:ext cx="5412077" cy="1835732"/>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ctr" defTabSz="342900">
              <a:defRPr sz="2000">
                <a:latin typeface="Arial"/>
                <a:ea typeface="Arial"/>
                <a:cs typeface="Arial"/>
                <a:sym typeface="Arial"/>
              </a:defRPr>
            </a:lvl1pPr>
          </a:lstStyle>
          <a:p>
            <a:r>
              <a:t>We don’t need to wait for leadership or policy or permission to be kind and thoughtful or to act with empathy towards those that we work with. We can all, whatever our roles, find ways and take actions to contribute to creating more compassionate workplaces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Title 1"/>
          <p:cNvSpPr txBox="1">
            <a:spLocks noGrp="1"/>
          </p:cNvSpPr>
          <p:nvPr>
            <p:ph type="title"/>
          </p:nvPr>
        </p:nvSpPr>
        <p:spPr>
          <a:xfrm>
            <a:off x="2136276" y="795298"/>
            <a:ext cx="4825721" cy="1081100"/>
          </a:xfrm>
          <a:prstGeom prst="rect">
            <a:avLst/>
          </a:prstGeom>
        </p:spPr>
        <p:txBody>
          <a:bodyPr/>
          <a:lstStyle>
            <a:lvl1pPr>
              <a:defRPr sz="2400" b="1">
                <a:latin typeface="Arial"/>
                <a:ea typeface="Arial"/>
                <a:cs typeface="Arial"/>
                <a:sym typeface="Arial"/>
              </a:defRPr>
            </a:lvl1pPr>
          </a:lstStyle>
          <a:p>
            <a:r>
              <a:t>Workplace compassion as a business model</a:t>
            </a:r>
          </a:p>
        </p:txBody>
      </p:sp>
      <p:sp>
        <p:nvSpPr>
          <p:cNvPr id="171" name="Text Placeholder 2"/>
          <p:cNvSpPr txBox="1">
            <a:spLocks noGrp="1"/>
          </p:cNvSpPr>
          <p:nvPr>
            <p:ph type="body" sz="quarter" idx="1"/>
          </p:nvPr>
        </p:nvSpPr>
        <p:spPr>
          <a:xfrm>
            <a:off x="1485900" y="3217183"/>
            <a:ext cx="6438408" cy="719946"/>
          </a:xfrm>
          <a:prstGeom prst="rect">
            <a:avLst/>
          </a:prstGeom>
        </p:spPr>
        <p:txBody>
          <a:bodyPr/>
          <a:lstStyle/>
          <a:p>
            <a:pPr>
              <a:defRPr sz="2100" u="sng">
                <a:latin typeface="Arial"/>
                <a:ea typeface="Arial"/>
                <a:cs typeface="Arial"/>
                <a:sym typeface="Arial"/>
              </a:defRPr>
            </a:pPr>
            <a:r>
              <a:rPr>
                <a:solidFill>
                  <a:srgbClr val="0000FF"/>
                </a:solidFill>
                <a:uFill>
                  <a:solidFill>
                    <a:srgbClr val="0000FF"/>
                  </a:solidFill>
                </a:uFill>
                <a:hlinkClick r:id="rId3"/>
              </a:rPr>
              <a:t>https://www.youtube.com/watch?v=qQNC1GtJ0RM</a:t>
            </a:r>
            <a:r>
              <a:rPr u="none"/>
              <a:t> </a:t>
            </a:r>
          </a:p>
        </p:txBody>
      </p:sp>
      <p:sp>
        <p:nvSpPr>
          <p:cNvPr id="172" name="Rectangle 3"/>
          <p:cNvSpPr txBox="1"/>
          <p:nvPr/>
        </p:nvSpPr>
        <p:spPr>
          <a:xfrm>
            <a:off x="1485899" y="1874717"/>
            <a:ext cx="6126477" cy="16154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ctr">
              <a:defRPr sz="2000">
                <a:latin typeface="Arial"/>
                <a:ea typeface="Arial"/>
                <a:cs typeface="Arial"/>
                <a:sym typeface="Arial"/>
              </a:defRPr>
            </a:lvl1pPr>
          </a:lstStyle>
          <a:p>
            <a:r>
              <a:t>In this video clip Cherry describes how creating a culture of workplace compassion was at the core of their organisational business model and shaped their ways of thinking and working.</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Title 1"/>
          <p:cNvSpPr txBox="1">
            <a:spLocks noGrp="1"/>
          </p:cNvSpPr>
          <p:nvPr>
            <p:ph type="title"/>
          </p:nvPr>
        </p:nvSpPr>
        <p:spPr>
          <a:xfrm>
            <a:off x="1493657" y="842747"/>
            <a:ext cx="5557158" cy="3033898"/>
          </a:xfrm>
          <a:prstGeom prst="rect">
            <a:avLst/>
          </a:prstGeom>
        </p:spPr>
        <p:txBody>
          <a:bodyPr/>
          <a:lstStyle>
            <a:lvl1pPr defTabSz="352042">
              <a:defRPr sz="5000" b="1"/>
            </a:lvl1pPr>
          </a:lstStyle>
          <a:p>
            <a:br/>
            <a:endParaRPr/>
          </a:p>
        </p:txBody>
      </p:sp>
      <p:sp>
        <p:nvSpPr>
          <p:cNvPr id="177" name="Rectangle 1"/>
          <p:cNvSpPr txBox="1"/>
          <p:nvPr/>
        </p:nvSpPr>
        <p:spPr>
          <a:xfrm>
            <a:off x="975376" y="1020114"/>
            <a:ext cx="3681243" cy="79267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defRPr sz="2400" b="1">
                <a:latin typeface="Arial"/>
                <a:ea typeface="Arial"/>
                <a:cs typeface="Arial"/>
                <a:sym typeface="Arial"/>
              </a:defRPr>
            </a:pPr>
            <a:r>
              <a:t>From policy…</a:t>
            </a:r>
          </a:p>
          <a:p>
            <a:pPr>
              <a:defRPr sz="2400" b="1">
                <a:latin typeface="Arial"/>
                <a:ea typeface="Arial"/>
                <a:cs typeface="Arial"/>
                <a:sym typeface="Arial"/>
              </a:defRPr>
            </a:pPr>
            <a:r>
              <a:t>…to experiences</a:t>
            </a:r>
          </a:p>
        </p:txBody>
      </p:sp>
      <p:sp>
        <p:nvSpPr>
          <p:cNvPr id="178" name="Rectangle 3"/>
          <p:cNvSpPr txBox="1"/>
          <p:nvPr/>
        </p:nvSpPr>
        <p:spPr>
          <a:xfrm>
            <a:off x="975378" y="1650283"/>
            <a:ext cx="6075437" cy="2280232"/>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defRPr sz="3000"/>
            </a:pPr>
            <a:r>
              <a:t> </a:t>
            </a:r>
          </a:p>
          <a:p>
            <a:pPr>
              <a:defRPr sz="2000">
                <a:latin typeface="Arial"/>
                <a:ea typeface="Arial"/>
                <a:cs typeface="Arial"/>
                <a:sym typeface="Arial"/>
              </a:defRPr>
            </a:pPr>
            <a:r>
              <a:t>“having all the right business philosophies and management practices is meaningless unless you treat the person right in front of you, right now, the right way.”</a:t>
            </a:r>
          </a:p>
          <a:p>
            <a:pPr>
              <a:defRPr sz="2000">
                <a:latin typeface="Arial"/>
                <a:ea typeface="Arial"/>
                <a:cs typeface="Arial"/>
                <a:sym typeface="Arial"/>
              </a:defRPr>
            </a:pPr>
            <a:endParaRPr/>
          </a:p>
          <a:p>
            <a:pPr>
              <a:defRPr sz="2000">
                <a:latin typeface="Arial"/>
                <a:ea typeface="Arial"/>
                <a:cs typeface="Arial"/>
                <a:sym typeface="Arial"/>
              </a:defRPr>
            </a:pPr>
            <a:r>
              <a:t>Sutton (2007)</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 name="Title 1"/>
          <p:cNvSpPr txBox="1">
            <a:spLocks noGrp="1"/>
          </p:cNvSpPr>
          <p:nvPr>
            <p:ph type="title"/>
          </p:nvPr>
        </p:nvSpPr>
        <p:spPr>
          <a:xfrm>
            <a:off x="691749" y="1705083"/>
            <a:ext cx="6881894" cy="3438417"/>
          </a:xfrm>
          <a:prstGeom prst="rect">
            <a:avLst/>
          </a:prstGeom>
        </p:spPr>
        <p:txBody>
          <a:bodyPr/>
          <a:lstStyle/>
          <a:p>
            <a:pPr algn="l" defTabSz="352042">
              <a:defRPr sz="2000" b="1"/>
            </a:pPr>
            <a:br/>
            <a:r>
              <a:rPr b="0">
                <a:latin typeface="Arial"/>
                <a:ea typeface="Arial"/>
                <a:cs typeface="Arial"/>
                <a:sym typeface="Arial"/>
              </a:rPr>
              <a:t>Too restrictive HR policies that are difficult to adapt to individual circumstances.</a:t>
            </a:r>
            <a:br>
              <a:rPr b="0">
                <a:latin typeface="Arial"/>
                <a:ea typeface="Arial"/>
                <a:cs typeface="Arial"/>
                <a:sym typeface="Arial"/>
              </a:rPr>
            </a:br>
            <a:r>
              <a:rPr b="0">
                <a:latin typeface="Arial"/>
                <a:ea typeface="Arial"/>
                <a:cs typeface="Arial"/>
                <a:sym typeface="Arial"/>
              </a:rPr>
              <a:t> </a:t>
            </a:r>
            <a:br>
              <a:rPr b="0">
                <a:latin typeface="Arial"/>
                <a:ea typeface="Arial"/>
                <a:cs typeface="Arial"/>
                <a:sym typeface="Arial"/>
              </a:rPr>
            </a:br>
            <a:r>
              <a:rPr b="0">
                <a:latin typeface="Arial"/>
                <a:ea typeface="Arial"/>
                <a:cs typeface="Arial"/>
                <a:sym typeface="Arial"/>
              </a:rPr>
              <a:t>When policies and procedures are followed to </a:t>
            </a:r>
            <a:br>
              <a:rPr b="0">
                <a:latin typeface="Arial"/>
                <a:ea typeface="Arial"/>
                <a:cs typeface="Arial"/>
                <a:sym typeface="Arial"/>
              </a:rPr>
            </a:br>
            <a:r>
              <a:rPr b="0">
                <a:latin typeface="Arial"/>
                <a:ea typeface="Arial"/>
                <a:cs typeface="Arial"/>
                <a:sym typeface="Arial"/>
              </a:rPr>
              <a:t>the letter, to the point where you can no longer see or be compassionate towards the person involved.</a:t>
            </a:r>
          </a:p>
        </p:txBody>
      </p:sp>
      <p:sp>
        <p:nvSpPr>
          <p:cNvPr id="183" name="TextBox 1"/>
          <p:cNvSpPr txBox="1"/>
          <p:nvPr/>
        </p:nvSpPr>
        <p:spPr>
          <a:xfrm>
            <a:off x="691749" y="738697"/>
            <a:ext cx="6342098" cy="79267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defRPr sz="2400" b="1">
                <a:latin typeface="Arial"/>
                <a:ea typeface="Arial"/>
                <a:cs typeface="Arial"/>
                <a:sym typeface="Arial"/>
              </a:defRPr>
            </a:lvl1pPr>
          </a:lstStyle>
          <a:p>
            <a:r>
              <a:t>How policies and procedures can impact negatively on workplace compassion </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1806</Words>
  <Application>Microsoft Office PowerPoint</Application>
  <PresentationFormat>On-screen Show (16:9)</PresentationFormat>
  <Paragraphs>91</Paragraphs>
  <Slides>15</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 Personalised policies and procedures for workplace compassion </vt:lpstr>
      <vt:lpstr> </vt:lpstr>
      <vt:lpstr>Wide range of measures to support health and wellbeing…</vt:lpstr>
      <vt:lpstr>PowerPoint Presentation</vt:lpstr>
      <vt:lpstr>PowerPoint Presentation</vt:lpstr>
      <vt:lpstr>Inspiring examples and  case studies  </vt:lpstr>
      <vt:lpstr>Workplace compassion as a business model</vt:lpstr>
      <vt:lpstr> </vt:lpstr>
      <vt:lpstr> Too restrictive HR policies that are difficult to adapt to individual circumstances.   When policies and procedures are followed to  the letter, to the point where you can no longer see or be compassionate towards the person involved.</vt:lpstr>
      <vt:lpstr> </vt:lpstr>
      <vt:lpstr>So what does this mean for our policies and procedures?</vt:lpstr>
      <vt:lpstr>Our policy and procedural barriers  to a compassionate workplace culture </vt:lpstr>
      <vt:lpstr>How can you and your teams/colleagues take steps to improve the ways that policies and procedures create and improve workplace compassion to the benefit of experiences of care for all?</vt:lpstr>
      <vt:lpstr>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Personalised policies and procedures for workplace compassion </dc:title>
  <cp:lastModifiedBy>Michail Sanidas</cp:lastModifiedBy>
  <cp:revision>1</cp:revision>
  <dcterms:modified xsi:type="dcterms:W3CDTF">2020-03-04T15:13:28Z</dcterms:modified>
</cp:coreProperties>
</file>