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9"/>
          </a:solidFill>
        </a:fill>
      </a:tcStyle>
    </a:wholeTbl>
    <a:band2H>
      <a:tcTxStyle/>
      <a:tcStyle>
        <a:tcBdr/>
        <a:fill>
          <a:solidFill>
            <a:srgbClr val="E6E7E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1ED"/>
          </a:solidFill>
        </a:fill>
      </a:tcStyle>
    </a:wholeTbl>
    <a:band2H>
      <a:tcTxStyle/>
      <a:tcStyle>
        <a:tcBdr/>
        <a:fill>
          <a:solidFill>
            <a:srgbClr val="E6F1F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8DB"/>
          </a:solidFill>
        </a:fill>
      </a:tcStyle>
    </a:wholeTbl>
    <a:band2H>
      <a:tcTxStyle/>
      <a:tcStyle>
        <a:tcBdr/>
        <a:fill>
          <a:solidFill>
            <a:srgbClr val="EBEDEE"/>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0" d="100"/>
          <a:sy n="140"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xfrm>
            <a:off x="1143000" y="685800"/>
            <a:ext cx="4572000" cy="3429000"/>
          </a:xfrm>
          <a:prstGeom prst="rect">
            <a:avLst/>
          </a:prstGeom>
        </p:spPr>
        <p:txBody>
          <a:bodyPr/>
          <a:lstStyle/>
          <a:p>
            <a:endParaRPr/>
          </a:p>
        </p:txBody>
      </p:sp>
      <p:sp>
        <p:nvSpPr>
          <p:cNvPr id="183" name="Shape 18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ngland.nhs.uk/wp-content/uploads/2018/10/towards-commissioning-for-workplace-compassion-a-support-guide-v2.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ngland.nhs.uk/wp-content/uploads/2018/10/towards-commissioning-for-workplace-compassion-a-support-guide-v2.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t>This slideset is part of a pack of resources for you to adapt and use in your local NHS organisation to support the experience of compassion in the workplace. </a:t>
            </a:r>
          </a:p>
          <a:p>
            <a:endParaRPr/>
          </a:p>
          <a:p>
            <a:r>
              <a:t>You can find the background to NHS England’s initiative to support and improve staff experience, and workplace compassion in particular, in our support guide: </a:t>
            </a:r>
            <a:r>
              <a:rPr u="sng">
                <a:solidFill>
                  <a:srgbClr val="7C2855"/>
                </a:solidFill>
                <a:uFill>
                  <a:solidFill>
                    <a:srgbClr val="7C2855"/>
                  </a:solidFill>
                </a:uFill>
                <a:hlinkClick r:id="rId3"/>
              </a:rPr>
              <a:t>https://www.england.nhs.uk/wp-content/uploads/2018/10/towards-commissioning-for-workplace-compassion-a-support-guide-v2.pdf</a:t>
            </a:r>
            <a:r>
              <a:t> </a:t>
            </a:r>
          </a:p>
          <a:p>
            <a:endParaRPr/>
          </a:p>
          <a:p>
            <a:r>
              <a:t>The resource pack for workplace compassion includes handouts for you to use in conjunction with these slides.</a:t>
            </a:r>
          </a:p>
          <a:p>
            <a:endParaRPr/>
          </a:p>
          <a:p>
            <a:r>
              <a:t>This set of slides is intended to introduce a series of resource materials that support workplace compassion for you to adapt and apply in your workplace. </a:t>
            </a:r>
          </a:p>
          <a:p>
            <a:endParaRPr/>
          </a:p>
          <a:p>
            <a:r>
              <a:t>All the resources can be adapted or tailored, so do please add your own logo, and adapt and change the slides to suit your own workshop or presenting style and your local situation and audience.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xfrm>
            <a:off x="381000" y="685800"/>
            <a:ext cx="6096000" cy="3429000"/>
          </a:xfrm>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r>
              <a:t>We know that many organisations have put in place and support a wide range of different measures, activities and ways of supporting staff . The research and insights that informed the development of the NHS England guide point specifically to the importance of workplace compassion.</a:t>
            </a:r>
          </a:p>
          <a:p>
            <a:endParaRPr/>
          </a:p>
          <a:p>
            <a:r>
              <a:t>The next two slides focus our attention on workplace compassion and how it exists in the interactions between people and is influenced by our thoughts, words and actions.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381000" y="685800"/>
            <a:ext cx="6096000" cy="3429000"/>
          </a:xfrm>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t>This slide reflects a key finding of the research and insights that informed the development of the NHS England guide for workplace compassion – essentially the despite our policies and procedures, our strategies and plans that workplace compassion is embodied in the interactions between people and especially between members of staff as they work together to deliver care.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r>
              <a:t>You may wish to use this and the next two slides to move towards a call to action for your colleagues or workshop participants. This slide covers some of the recent national calls to action regarding workplace compassion. </a:t>
            </a:r>
          </a:p>
          <a:p>
            <a:r>
              <a:t>Here are the full references for the quotations used in this slide:</a:t>
            </a:r>
          </a:p>
          <a:p>
            <a:r>
              <a:t>NHS England (2016) Leading change, adding value: A framework for nursing, midwifery and care staff. https://www.england.nhs.uk/wpcontent/ uploads/2016/05/nursing-framework.pdf</a:t>
            </a:r>
          </a:p>
          <a:p>
            <a:r>
              <a:t>Michael Trimble (2017) Professionalism: Compassion, calling and citizenship (part one). https://www.rcplondon.ac.uk/news/professionalismcompassion-calling-and-citizenship-part</a:t>
            </a:r>
          </a:p>
          <a:p>
            <a:endParaRPr/>
          </a:p>
          <a:p>
            <a:r>
              <a:t>You will find more examples and references in the NHS guide.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xfrm>
            <a:off x="381000" y="685800"/>
            <a:ext cx="6096000" cy="3429000"/>
          </a:xfrm>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p>
            <a:r>
              <a:t>Having explored and clarified the rationale for focusing on creating more compassionate workplaces you may now wish to encouraging participants to identify the actions they can take.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xfrm>
            <a:off x="381000" y="685800"/>
            <a:ext cx="6096000" cy="3429000"/>
          </a:xfrm>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p>
            <a:endParaRPr/>
          </a:p>
          <a:p>
            <a:r>
              <a:t>The final slide contains a direct question for colleagues, team members of workshop participants to prompt discussion and the identification of practical actions.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r>
              <a:t>This and the following four slides highlight some of the key messages and data that can be found in the background to why it is so critically important to focus increased attention of the workplace experiences of NHS staff.</a:t>
            </a:r>
          </a:p>
          <a:p>
            <a:endParaRPr/>
          </a:p>
          <a:p>
            <a:r>
              <a:t>You can find further details about this in the guide that these resources have been developed to accompany and support.</a:t>
            </a:r>
            <a:r>
              <a:rPr u="sng">
                <a:solidFill>
                  <a:srgbClr val="7C2855"/>
                </a:solidFill>
                <a:uFill>
                  <a:solidFill>
                    <a:srgbClr val="7C2855"/>
                  </a:solidFill>
                </a:uFill>
                <a:hlinkClick r:id="rId3"/>
              </a:rPr>
              <a:t>https://www.england.nhs.uk/wp-content/uploads/2018/10/towards-commissioning-for-workplace-compassion-a-support-guide-v2.pdf</a:t>
            </a:r>
            <a:r>
              <a:t> </a:t>
            </a:r>
          </a:p>
          <a:p>
            <a:endParaRPr/>
          </a:p>
          <a:p>
            <a:r>
              <a:t>The following slides cover the headline messages to engage your audience in this agenda and to set the scene for further work. You may wish to add further details or include further information about your local data to build on the national picture that these slides refer to. </a:t>
            </a:r>
          </a:p>
          <a:p>
            <a:endParaRPr/>
          </a:p>
          <a:p>
            <a:r>
              <a:t>All of these resources can be adapted or tailored, so do please add your own logo, and adapt and change the slides to suit your own workshop or presenting style and your local situation and audience.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t>This slide and the next one set out the scale of the issue not only for the NHS organisationally but as an issue for the health service but also for the health and well being for our communities.</a:t>
            </a:r>
          </a:p>
          <a:p>
            <a:endParaRPr/>
          </a:p>
          <a:p>
            <a:r>
              <a:t>Most people in the UK will have a friend, neighbour or family member with many stories to tell about their daily work and experiences in the NHS. This point in itself gives a real sense of the potentially far reaching impact. Of workplace compassion.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xfrm>
            <a:off x="381000" y="685800"/>
            <a:ext cx="6096000" cy="3429000"/>
          </a:xfrm>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t>Further details and references can be found in the appendices in the Shareable infographic reflecting the business case: Why caring for the people who care matters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r>
              <a:t>This slide sets out into clear and stark context the need for a call to action to address this major issue.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xfrm>
            <a:off x="381000" y="685800"/>
            <a:ext cx="6096000" cy="3429000"/>
          </a:xfrm>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p>
            <a:r>
              <a:t>This slide summarises and reminds us about the fine balance between the experiences of staff and those of their patients. The following two slides develop this theme further setting out specifically why caring for the people who care matters.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xfrm>
            <a:off x="381000" y="685800"/>
            <a:ext cx="6096000" cy="3429000"/>
          </a:xfrm>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r>
              <a:t>This and the following slide illustrate the connections between staff and patient experience and summarise the business case for investing in improving the workplace experiences of NHS staff. You may wish to further develop these slides adding further details of available local data.</a:t>
            </a:r>
          </a:p>
          <a:p>
            <a:endParaRPr/>
          </a:p>
          <a:p>
            <a:r>
              <a:t>You may wish to supplement this slide with a more detailed infographic that you can print out as a handout. It is included in the appendices of these resource materials as resource B in the section ‘Materials in support of introducing workplace compassion’ </a:t>
            </a:r>
          </a:p>
          <a:p>
            <a: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xfrm>
            <a:off x="381000" y="685800"/>
            <a:ext cx="6096000" cy="3429000"/>
          </a:xfrm>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r>
              <a:t>You may wish to draw on the connections between staff and patient experience as two sides of the same coin. We know that asking patients ‘what matters to them’ rather than ‘what is the matter’ with them can have a transforming impact on their experience of care. This slide captures the importance of understanding ‘what matters most’ to staff and how that question underpins the creation of compassionate workplaces.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381000" y="685800"/>
            <a:ext cx="6096000" cy="342900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t>Taking together the information in previous slides about how NHS staff are feeling and the implications of this for outcomes and experiences of patients, it has never been more important to regard looking after NHS staff as a critical priority.</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1">
    <p:spTree>
      <p:nvGrpSpPr>
        <p:cNvPr id="1" name=""/>
        <p:cNvGrpSpPr/>
        <p:nvPr/>
      </p:nvGrpSpPr>
      <p:grpSpPr>
        <a:xfrm>
          <a:off x="0" y="0"/>
          <a:ext cx="0" cy="0"/>
          <a:chOff x="0" y="0"/>
          <a:chExt cx="0" cy="0"/>
        </a:xfrm>
      </p:grpSpPr>
      <p:sp>
        <p:nvSpPr>
          <p:cNvPr id="11" name="Date Placeholder 3"/>
          <p:cNvSpPr txBox="1"/>
          <p:nvPr/>
        </p:nvSpPr>
        <p:spPr>
          <a:xfrm>
            <a:off x="457200" y="4808264"/>
            <a:ext cx="2133600" cy="191842"/>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nchor="ctr">
            <a:spAutoFit/>
          </a:bodyPr>
          <a:lstStyle>
            <a:lvl1pPr defTabSz="457200">
              <a:defRPr sz="900"/>
            </a:lvl1pPr>
          </a:lstStyle>
          <a:p>
            <a:r>
              <a:t>www.england.nhs.uk</a:t>
            </a:r>
          </a:p>
        </p:txBody>
      </p:sp>
      <p:pic>
        <p:nvPicPr>
          <p:cNvPr id="12" name="Picture 7" descr="Picture 7"/>
          <p:cNvPicPr>
            <a:picLocks noChangeAspect="1"/>
          </p:cNvPicPr>
          <p:nvPr/>
        </p:nvPicPr>
        <p:blipFill>
          <a:blip r:embed="rId2">
            <a:extLst/>
          </a:blip>
          <a:stretch>
            <a:fillRect/>
          </a:stretch>
        </p:blipFill>
        <p:spPr>
          <a:xfrm>
            <a:off x="7979425" y="307266"/>
            <a:ext cx="927659" cy="371483"/>
          </a:xfrm>
          <a:prstGeom prst="rect">
            <a:avLst/>
          </a:prstGeom>
          <a:ln w="12700">
            <a:miter lim="400000"/>
          </a:ln>
        </p:spPr>
      </p:pic>
      <p:sp>
        <p:nvSpPr>
          <p:cNvPr id="13" name="Title Text"/>
          <p:cNvSpPr txBox="1">
            <a:spLocks noGrp="1"/>
          </p:cNvSpPr>
          <p:nvPr>
            <p:ph type="title"/>
          </p:nvPr>
        </p:nvSpPr>
        <p:spPr>
          <a:xfrm>
            <a:off x="474826" y="1052203"/>
            <a:ext cx="8286175" cy="2716891"/>
          </a:xfrm>
          <a:prstGeom prst="rect">
            <a:avLst/>
          </a:prstGeom>
        </p:spPr>
        <p:txBody>
          <a:bodyPr anchor="t"/>
          <a:lstStyle>
            <a:lvl1pPr algn="l" defTabSz="342900">
              <a:defRPr sz="6000" b="1">
                <a:solidFill>
                  <a:srgbClr val="005EB8"/>
                </a:solidFill>
                <a:latin typeface="Arial"/>
                <a:ea typeface="Arial"/>
                <a:cs typeface="Arial"/>
                <a:sym typeface="Arial"/>
              </a:defRPr>
            </a:lvl1pPr>
          </a:lstStyle>
          <a:p>
            <a:r>
              <a:t>Title Text</a:t>
            </a:r>
          </a:p>
        </p:txBody>
      </p:sp>
      <p:sp>
        <p:nvSpPr>
          <p:cNvPr id="14" name="Body Level One…"/>
          <p:cNvSpPr txBox="1">
            <a:spLocks noGrp="1"/>
          </p:cNvSpPr>
          <p:nvPr>
            <p:ph type="body" sz="quarter" idx="1"/>
          </p:nvPr>
        </p:nvSpPr>
        <p:spPr>
          <a:xfrm>
            <a:off x="457200" y="3769095"/>
            <a:ext cx="6812020" cy="719945"/>
          </a:xfrm>
          <a:prstGeom prst="rect">
            <a:avLst/>
          </a:prstGeom>
        </p:spPr>
        <p:txBody>
          <a:bodyPr anchor="b"/>
          <a:lstStyle>
            <a:lvl1pPr marL="0" indent="0" defTabSz="342900">
              <a:buSzTx/>
              <a:buFontTx/>
              <a:buNone/>
              <a:defRPr sz="2100">
                <a:solidFill>
                  <a:srgbClr val="00ADC6"/>
                </a:solidFill>
                <a:latin typeface="Arial"/>
                <a:ea typeface="Arial"/>
                <a:cs typeface="Arial"/>
                <a:sym typeface="Arial"/>
              </a:defRPr>
            </a:lvl1pPr>
            <a:lvl2pPr marL="592931" indent="-250031" defTabSz="342900">
              <a:buFontTx/>
              <a:buChar char="•"/>
              <a:defRPr sz="2100">
                <a:solidFill>
                  <a:srgbClr val="00ADC6"/>
                </a:solidFill>
                <a:latin typeface="Arial"/>
                <a:ea typeface="Arial"/>
                <a:cs typeface="Arial"/>
                <a:sym typeface="Arial"/>
              </a:defRPr>
            </a:lvl2pPr>
            <a:lvl3pPr marL="885825" indent="-200025" defTabSz="342900">
              <a:buFontTx/>
              <a:defRPr sz="2100">
                <a:solidFill>
                  <a:srgbClr val="00ADC6"/>
                </a:solidFill>
                <a:latin typeface="Arial"/>
                <a:ea typeface="Arial"/>
                <a:cs typeface="Arial"/>
                <a:sym typeface="Arial"/>
              </a:defRPr>
            </a:lvl3pPr>
            <a:lvl4pPr marL="1228725" indent="-200025" defTabSz="342900">
              <a:buFontTx/>
              <a:buChar char="•"/>
              <a:defRPr sz="2100">
                <a:solidFill>
                  <a:srgbClr val="00ADC6"/>
                </a:solidFill>
                <a:latin typeface="Arial"/>
                <a:ea typeface="Arial"/>
                <a:cs typeface="Arial"/>
                <a:sym typeface="Arial"/>
              </a:defRPr>
            </a:lvl4pPr>
            <a:lvl5pPr marL="1571625" indent="-200025" defTabSz="342900">
              <a:buFontTx/>
              <a:buChar char="•"/>
              <a:defRPr sz="2100">
                <a:solidFill>
                  <a:srgbClr val="00ADC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5" name="Rectangle 20"/>
          <p:cNvSpPr/>
          <p:nvPr/>
        </p:nvSpPr>
        <p:spPr>
          <a:xfrm>
            <a:off x="457201" y="4844805"/>
            <a:ext cx="1819906" cy="180654"/>
          </a:xfrm>
          <a:prstGeom prst="rect">
            <a:avLst/>
          </a:prstGeom>
          <a:solidFill>
            <a:srgbClr val="FFFFFF"/>
          </a:solidFill>
          <a:ln w="12700">
            <a:miter lim="400000"/>
          </a:ln>
        </p:spPr>
        <p:txBody>
          <a:bodyPr lIns="45719" rIns="45719" anchor="ctr"/>
          <a:lstStyle/>
          <a:p>
            <a:pPr algn="ctr" defTabSz="342900">
              <a:defRPr sz="1300"/>
            </a:pPr>
            <a:endParaRPr/>
          </a:p>
        </p:txBody>
      </p:sp>
      <p:pic>
        <p:nvPicPr>
          <p:cNvPr id="16" name="Picture 7" descr="Picture 7"/>
          <p:cNvPicPr>
            <a:picLocks noChangeAspect="1"/>
          </p:cNvPicPr>
          <p:nvPr/>
        </p:nvPicPr>
        <p:blipFill>
          <a:blip r:embed="rId3">
            <a:extLst/>
          </a:blip>
          <a:stretch>
            <a:fillRect/>
          </a:stretch>
        </p:blipFill>
        <p:spPr>
          <a:xfrm>
            <a:off x="7538077" y="4137928"/>
            <a:ext cx="1222924" cy="717245"/>
          </a:xfrm>
          <a:prstGeom prst="rect">
            <a:avLst/>
          </a:prstGeom>
          <a:ln w="12700">
            <a:miter lim="400000"/>
          </a:ln>
        </p:spPr>
      </p:pic>
      <p:sp>
        <p:nvSpPr>
          <p:cNvPr id="17" name="Slide Number"/>
          <p:cNvSpPr txBox="1">
            <a:spLocks noGrp="1"/>
          </p:cNvSpPr>
          <p:nvPr>
            <p:ph type="sldNum" sz="quarter" idx="2"/>
          </p:nvPr>
        </p:nvSpPr>
        <p:spPr>
          <a:xfrm>
            <a:off x="4419600" y="4627562"/>
            <a:ext cx="2133600" cy="279401"/>
          </a:xfrm>
          <a:prstGeom prst="rect">
            <a:avLst/>
          </a:prstGeom>
        </p:spPr>
        <p:txBody>
          <a:bodyPr/>
          <a:lstStyle>
            <a:lvl1pPr defTabSz="342900">
              <a:defRPr>
                <a:solidFill>
                  <a:srgbClr val="005EB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sz="quarter" idx="1"/>
          </p:nvPr>
        </p:nvSpPr>
        <p:spPr>
          <a:xfrm>
            <a:off x="457200" y="1151334"/>
            <a:ext cx="4040188" cy="479823"/>
          </a:xfrm>
          <a:prstGeom prst="rect">
            <a:avLst/>
          </a:prstGeom>
        </p:spPr>
        <p:txBody>
          <a:bodyPr anchor="b"/>
          <a:lstStyle>
            <a:lvl1pPr marL="0" indent="0">
              <a:spcBef>
                <a:spcPts val="400"/>
              </a:spcBef>
              <a:buSzTx/>
              <a:buFontTx/>
              <a:buNone/>
              <a:defRPr sz="1800" b="1"/>
            </a:lvl1pPr>
            <a:lvl2pPr marL="0" indent="342900">
              <a:spcBef>
                <a:spcPts val="400"/>
              </a:spcBef>
              <a:buSzTx/>
              <a:buFontTx/>
              <a:buNone/>
              <a:defRPr sz="1800" b="1"/>
            </a:lvl2pPr>
            <a:lvl3pPr marL="0" indent="685800">
              <a:spcBef>
                <a:spcPts val="400"/>
              </a:spcBef>
              <a:buSzTx/>
              <a:buFontTx/>
              <a:buNone/>
              <a:defRPr sz="1800" b="1"/>
            </a:lvl3pPr>
            <a:lvl4pPr marL="0" indent="1028700">
              <a:spcBef>
                <a:spcPts val="400"/>
              </a:spcBef>
              <a:buSzTx/>
              <a:buFontTx/>
              <a:buNone/>
              <a:defRPr sz="1800" b="1"/>
            </a:lvl4pPr>
            <a:lvl5pPr marL="0" indent="1371600">
              <a:spcBef>
                <a:spcPts val="400"/>
              </a:spcBef>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110" name="Text Placeholder 4"/>
          <p:cNvSpPr>
            <a:spLocks noGrp="1"/>
          </p:cNvSpPr>
          <p:nvPr>
            <p:ph type="body" sz="quarter" idx="13"/>
          </p:nvPr>
        </p:nvSpPr>
        <p:spPr>
          <a:xfrm>
            <a:off x="4645026" y="1151334"/>
            <a:ext cx="4041776" cy="479823"/>
          </a:xfrm>
          <a:prstGeom prst="rect">
            <a:avLst/>
          </a:prstGeom>
        </p:spPr>
        <p:txBody>
          <a:bodyPr anchor="b"/>
          <a:lstStyle/>
          <a:p>
            <a:pPr marL="0" indent="0">
              <a:spcBef>
                <a:spcPts val="400"/>
              </a:spcBef>
              <a:buSzTx/>
              <a:buFontTx/>
              <a:buNone/>
              <a:defRPr sz="1800" b="1"/>
            </a:pPr>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18" name="Title Text"/>
          <p:cNvSpPr txBox="1">
            <a:spLocks noGrp="1"/>
          </p:cNvSpPr>
          <p:nvPr>
            <p:ph type="title"/>
          </p:nvPr>
        </p:nvSpPr>
        <p:spPr>
          <a:prstGeom prst="rect">
            <a:avLst/>
          </a:prstGeom>
        </p:spPr>
        <p:txBody>
          <a:bodyPr/>
          <a:lstStyle/>
          <a:p>
            <a:r>
              <a:t>Title Text</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33" name="Title Text"/>
          <p:cNvSpPr txBox="1">
            <a:spLocks noGrp="1"/>
          </p:cNvSpPr>
          <p:nvPr>
            <p:ph type="title"/>
          </p:nvPr>
        </p:nvSpPr>
        <p:spPr>
          <a:xfrm>
            <a:off x="457201" y="204786"/>
            <a:ext cx="3008314" cy="871539"/>
          </a:xfrm>
          <a:prstGeom prst="rect">
            <a:avLst/>
          </a:prstGeom>
        </p:spPr>
        <p:txBody>
          <a:bodyPr anchor="b"/>
          <a:lstStyle>
            <a:lvl1pPr algn="l">
              <a:defRPr sz="1500" b="1"/>
            </a:lvl1pPr>
          </a:lstStyle>
          <a:p>
            <a:r>
              <a:t>Title Text</a:t>
            </a:r>
          </a:p>
        </p:txBody>
      </p:sp>
      <p:sp>
        <p:nvSpPr>
          <p:cNvPr id="134" name="Body Level One…"/>
          <p:cNvSpPr txBox="1">
            <a:spLocks noGrp="1"/>
          </p:cNvSpPr>
          <p:nvPr>
            <p:ph type="body" idx="1"/>
          </p:nvPr>
        </p:nvSpPr>
        <p:spPr>
          <a:xfrm>
            <a:off x="3575050" y="204788"/>
            <a:ext cx="5111750" cy="438983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5" name="Text Placeholder 3"/>
          <p:cNvSpPr>
            <a:spLocks noGrp="1"/>
          </p:cNvSpPr>
          <p:nvPr>
            <p:ph type="body" sz="half" idx="13"/>
          </p:nvPr>
        </p:nvSpPr>
        <p:spPr>
          <a:xfrm>
            <a:off x="457200" y="1076326"/>
            <a:ext cx="3008315" cy="3518297"/>
          </a:xfrm>
          <a:prstGeom prst="rect">
            <a:avLst/>
          </a:prstGeom>
        </p:spPr>
        <p:txBody>
          <a:bodyPr/>
          <a:lstStyle/>
          <a:p>
            <a:pPr marL="0" indent="0">
              <a:spcBef>
                <a:spcPts val="200"/>
              </a:spcBef>
              <a:buSzTx/>
              <a:buFontTx/>
              <a:buNone/>
              <a:defRPr sz="1000"/>
            </a:pPr>
            <a:endParaRPr/>
          </a:p>
        </p:txBody>
      </p:sp>
      <p:sp>
        <p:nvSpPr>
          <p:cNvPr id="1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43" name="Title Text"/>
          <p:cNvSpPr txBox="1">
            <a:spLocks noGrp="1"/>
          </p:cNvSpPr>
          <p:nvPr>
            <p:ph type="title"/>
          </p:nvPr>
        </p:nvSpPr>
        <p:spPr>
          <a:xfrm>
            <a:off x="1792288" y="3600450"/>
            <a:ext cx="5486401" cy="425054"/>
          </a:xfrm>
          <a:prstGeom prst="rect">
            <a:avLst/>
          </a:prstGeom>
        </p:spPr>
        <p:txBody>
          <a:bodyPr anchor="b"/>
          <a:lstStyle>
            <a:lvl1pPr algn="l">
              <a:defRPr sz="1500" b="1"/>
            </a:lvl1pPr>
          </a:lstStyle>
          <a:p>
            <a:r>
              <a:t>Title Text</a:t>
            </a:r>
          </a:p>
        </p:txBody>
      </p:sp>
      <p:sp>
        <p:nvSpPr>
          <p:cNvPr id="144" name="Picture Placeholder 2"/>
          <p:cNvSpPr>
            <a:spLocks noGrp="1"/>
          </p:cNvSpPr>
          <p:nvPr>
            <p:ph type="pic" sz="half" idx="13"/>
          </p:nvPr>
        </p:nvSpPr>
        <p:spPr>
          <a:xfrm>
            <a:off x="1792288" y="459581"/>
            <a:ext cx="5486401" cy="3086101"/>
          </a:xfrm>
          <a:prstGeom prst="rect">
            <a:avLst/>
          </a:prstGeom>
        </p:spPr>
        <p:txBody>
          <a:bodyPr lIns="91439" rIns="91439">
            <a:noAutofit/>
          </a:bodyPr>
          <a:lstStyle/>
          <a:p>
            <a:endParaRPr/>
          </a:p>
        </p:txBody>
      </p:sp>
      <p:sp>
        <p:nvSpPr>
          <p:cNvPr id="145" name="Body Level One…"/>
          <p:cNvSpPr txBox="1">
            <a:spLocks noGrp="1"/>
          </p:cNvSpPr>
          <p:nvPr>
            <p:ph type="body" sz="quarter" idx="1"/>
          </p:nvPr>
        </p:nvSpPr>
        <p:spPr>
          <a:xfrm>
            <a:off x="1792288" y="4025503"/>
            <a:ext cx="5486401" cy="603648"/>
          </a:xfrm>
          <a:prstGeom prst="rect">
            <a:avLst/>
          </a:prstGeom>
        </p:spPr>
        <p:txBody>
          <a:bodyPr/>
          <a:lstStyle>
            <a:lvl1pPr marL="0" indent="0">
              <a:spcBef>
                <a:spcPts val="200"/>
              </a:spcBef>
              <a:buSzTx/>
              <a:buFontTx/>
              <a:buNone/>
              <a:defRPr sz="1000"/>
            </a:lvl1pPr>
            <a:lvl2pPr marL="0" indent="342900">
              <a:spcBef>
                <a:spcPts val="200"/>
              </a:spcBef>
              <a:buSzTx/>
              <a:buFontTx/>
              <a:buNone/>
              <a:defRPr sz="1000"/>
            </a:lvl2pPr>
            <a:lvl3pPr marL="0" indent="685800">
              <a:spcBef>
                <a:spcPts val="200"/>
              </a:spcBef>
              <a:buSzTx/>
              <a:buFontTx/>
              <a:buNone/>
              <a:defRPr sz="1000"/>
            </a:lvl3pPr>
            <a:lvl4pPr marL="0" indent="1028700">
              <a:spcBef>
                <a:spcPts val="200"/>
              </a:spcBef>
              <a:buSzTx/>
              <a:buFontTx/>
              <a:buNone/>
              <a:defRPr sz="1000"/>
            </a:lvl4pPr>
            <a:lvl5pPr marL="0" indent="1371600">
              <a:spcBef>
                <a:spcPts val="200"/>
              </a:spcBef>
              <a:buSzTx/>
              <a:buFontTx/>
              <a:buNone/>
              <a:defRPr sz="1000"/>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53" name="Title Text"/>
          <p:cNvSpPr txBox="1">
            <a:spLocks noGrp="1"/>
          </p:cNvSpPr>
          <p:nvPr>
            <p:ph type="title"/>
          </p:nvPr>
        </p:nvSpPr>
        <p:spPr>
          <a:prstGeom prst="rect">
            <a:avLst/>
          </a:prstGeom>
        </p:spPr>
        <p:txBody>
          <a:bodyPr/>
          <a:lstStyle/>
          <a:p>
            <a:r>
              <a:t>Title Text</a:t>
            </a:r>
          </a:p>
        </p:txBody>
      </p:sp>
      <p:sp>
        <p:nvSpPr>
          <p:cNvPr id="15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6629400" y="205978"/>
            <a:ext cx="2057400" cy="4388646"/>
          </a:xfrm>
          <a:prstGeom prst="rect">
            <a:avLst/>
          </a:prstGeom>
        </p:spPr>
        <p:txBody>
          <a:bodyPr/>
          <a:lstStyle/>
          <a:p>
            <a:r>
              <a:t>Title Text</a:t>
            </a:r>
          </a:p>
        </p:txBody>
      </p:sp>
      <p:sp>
        <p:nvSpPr>
          <p:cNvPr id="163" name="Body Level One…"/>
          <p:cNvSpPr txBox="1">
            <a:spLocks noGrp="1"/>
          </p:cNvSpPr>
          <p:nvPr>
            <p:ph type="body" idx="1"/>
          </p:nvPr>
        </p:nvSpPr>
        <p:spPr>
          <a:xfrm>
            <a:off x="457200" y="205978"/>
            <a:ext cx="6019800" cy="438864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Slide 1">
    <p:spTree>
      <p:nvGrpSpPr>
        <p:cNvPr id="1" name=""/>
        <p:cNvGrpSpPr/>
        <p:nvPr/>
      </p:nvGrpSpPr>
      <p:grpSpPr>
        <a:xfrm>
          <a:off x="0" y="0"/>
          <a:ext cx="0" cy="0"/>
          <a:chOff x="0" y="0"/>
          <a:chExt cx="0" cy="0"/>
        </a:xfrm>
      </p:grpSpPr>
      <p:sp>
        <p:nvSpPr>
          <p:cNvPr id="171" name="Date Placeholder 3"/>
          <p:cNvSpPr txBox="1"/>
          <p:nvPr/>
        </p:nvSpPr>
        <p:spPr>
          <a:xfrm>
            <a:off x="457200" y="4812746"/>
            <a:ext cx="2133600" cy="182879"/>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nchor="ctr">
            <a:spAutoFit/>
          </a:bodyPr>
          <a:lstStyle>
            <a:lvl1pPr>
              <a:defRPr sz="700">
                <a:latin typeface="+mj-lt"/>
                <a:ea typeface="+mj-ea"/>
                <a:cs typeface="+mj-cs"/>
                <a:sym typeface="Calibri"/>
              </a:defRPr>
            </a:lvl1pPr>
          </a:lstStyle>
          <a:p>
            <a:r>
              <a:t>www.england.nhs.uk</a:t>
            </a:r>
          </a:p>
        </p:txBody>
      </p:sp>
      <p:sp>
        <p:nvSpPr>
          <p:cNvPr id="172" name="Title Text"/>
          <p:cNvSpPr txBox="1">
            <a:spLocks noGrp="1"/>
          </p:cNvSpPr>
          <p:nvPr>
            <p:ph type="title"/>
          </p:nvPr>
        </p:nvSpPr>
        <p:spPr>
          <a:xfrm>
            <a:off x="474826" y="1052203"/>
            <a:ext cx="6794394" cy="2716892"/>
          </a:xfrm>
          <a:prstGeom prst="rect">
            <a:avLst/>
          </a:prstGeom>
        </p:spPr>
        <p:txBody>
          <a:bodyPr anchor="t"/>
          <a:lstStyle>
            <a:lvl1pPr>
              <a:defRPr sz="4900"/>
            </a:lvl1pPr>
          </a:lstStyle>
          <a:p>
            <a:r>
              <a:t>Title Text</a:t>
            </a:r>
          </a:p>
        </p:txBody>
      </p:sp>
      <p:sp>
        <p:nvSpPr>
          <p:cNvPr id="173" name="Body Level One…"/>
          <p:cNvSpPr txBox="1">
            <a:spLocks noGrp="1"/>
          </p:cNvSpPr>
          <p:nvPr>
            <p:ph type="body" sz="quarter" idx="1"/>
          </p:nvPr>
        </p:nvSpPr>
        <p:spPr>
          <a:xfrm>
            <a:off x="457200" y="3769095"/>
            <a:ext cx="6812020" cy="719946"/>
          </a:xfrm>
          <a:prstGeom prst="rect">
            <a:avLst/>
          </a:prstGeom>
        </p:spPr>
        <p:txBody>
          <a:bodyPr anchor="b"/>
          <a:lstStyle>
            <a:lvl1pPr marL="0" indent="0">
              <a:spcBef>
                <a:spcPts val="300"/>
              </a:spcBef>
              <a:buSzTx/>
              <a:buFontTx/>
              <a:buNone/>
              <a:defRPr sz="1800">
                <a:solidFill>
                  <a:srgbClr val="00ADC6"/>
                </a:solidFill>
              </a:defRPr>
            </a:lvl1pPr>
            <a:lvl2pPr marL="628650" indent="-285750">
              <a:spcBef>
                <a:spcPts val="300"/>
              </a:spcBef>
              <a:buFontTx/>
              <a:defRPr sz="1800">
                <a:solidFill>
                  <a:srgbClr val="00ADC6"/>
                </a:solidFill>
              </a:defRPr>
            </a:lvl2pPr>
            <a:lvl3pPr>
              <a:spcBef>
                <a:spcPts val="300"/>
              </a:spcBef>
              <a:buFontTx/>
              <a:defRPr sz="1800">
                <a:solidFill>
                  <a:srgbClr val="00ADC6"/>
                </a:solidFill>
              </a:defRPr>
            </a:lvl3pPr>
            <a:lvl4pPr marL="1257300" indent="-228600">
              <a:spcBef>
                <a:spcPts val="300"/>
              </a:spcBef>
              <a:buFontTx/>
              <a:defRPr sz="1800">
                <a:solidFill>
                  <a:srgbClr val="00ADC6"/>
                </a:solidFill>
              </a:defRPr>
            </a:lvl4pPr>
            <a:lvl5pPr marL="1600200" indent="-228600">
              <a:spcBef>
                <a:spcPts val="300"/>
              </a:spcBef>
              <a:buFontTx/>
              <a:defRPr sz="1800">
                <a:solidFill>
                  <a:srgbClr val="00ADC6"/>
                </a:solidFill>
              </a:defRPr>
            </a:lvl5pPr>
          </a:lstStyle>
          <a:p>
            <a:r>
              <a:t>Body Level One</a:t>
            </a:r>
          </a:p>
          <a:p>
            <a:pPr lvl="1"/>
            <a:r>
              <a:t>Body Level Two</a:t>
            </a:r>
          </a:p>
          <a:p>
            <a:pPr lvl="2"/>
            <a:r>
              <a:t>Body Level Three</a:t>
            </a:r>
          </a:p>
          <a:p>
            <a:pPr lvl="3"/>
            <a:r>
              <a:t>Body Level Four</a:t>
            </a:r>
          </a:p>
          <a:p>
            <a:pPr lvl="4"/>
            <a:r>
              <a:t>Body Level Five</a:t>
            </a:r>
          </a:p>
        </p:txBody>
      </p:sp>
      <p:sp>
        <p:nvSpPr>
          <p:cNvPr id="174" name="Rectangle 20"/>
          <p:cNvSpPr/>
          <p:nvPr/>
        </p:nvSpPr>
        <p:spPr>
          <a:xfrm>
            <a:off x="457201" y="4844805"/>
            <a:ext cx="1819907" cy="180655"/>
          </a:xfrm>
          <a:prstGeom prst="rect">
            <a:avLst/>
          </a:prstGeom>
          <a:solidFill>
            <a:srgbClr val="FFFFFF"/>
          </a:solidFill>
          <a:ln w="12700">
            <a:miter lim="400000"/>
          </a:ln>
        </p:spPr>
        <p:txBody>
          <a:bodyPr lIns="45719" rIns="45719" anchor="ctr"/>
          <a:lstStyle/>
          <a:p>
            <a:pPr algn="ctr">
              <a:defRPr sz="1300">
                <a:latin typeface="+mj-lt"/>
                <a:ea typeface="+mj-ea"/>
                <a:cs typeface="+mj-cs"/>
                <a:sym typeface="Calibri"/>
              </a:defRPr>
            </a:pPr>
            <a:endParaRPr/>
          </a:p>
        </p:txBody>
      </p:sp>
      <p:pic>
        <p:nvPicPr>
          <p:cNvPr id="175" name="Picture 7" descr="Picture 7"/>
          <p:cNvPicPr>
            <a:picLocks noChangeAspect="1"/>
          </p:cNvPicPr>
          <p:nvPr/>
        </p:nvPicPr>
        <p:blipFill>
          <a:blip r:embed="rId2">
            <a:extLst/>
          </a:blip>
          <a:stretch>
            <a:fillRect/>
          </a:stretch>
        </p:blipFill>
        <p:spPr>
          <a:xfrm>
            <a:off x="7979425" y="307266"/>
            <a:ext cx="927659" cy="371483"/>
          </a:xfrm>
          <a:prstGeom prst="rect">
            <a:avLst/>
          </a:prstGeom>
          <a:ln w="12700">
            <a:miter lim="400000"/>
          </a:ln>
        </p:spPr>
      </p:pic>
      <p:sp>
        <p:nvSpPr>
          <p:cNvPr id="176" name="Slide Number"/>
          <p:cNvSpPr txBox="1">
            <a:spLocks noGrp="1"/>
          </p:cNvSpPr>
          <p:nvPr>
            <p:ph type="sldNum" sz="quarter" idx="2"/>
          </p:nvPr>
        </p:nvSpPr>
        <p:spPr>
          <a:xfrm>
            <a:off x="8462778" y="4658043"/>
            <a:ext cx="224023" cy="2184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2">
    <p:spTree>
      <p:nvGrpSpPr>
        <p:cNvPr id="1" name=""/>
        <p:cNvGrpSpPr/>
        <p:nvPr/>
      </p:nvGrpSpPr>
      <p:grpSpPr>
        <a:xfrm>
          <a:off x="0" y="0"/>
          <a:ext cx="0" cy="0"/>
          <a:chOff x="0" y="0"/>
          <a:chExt cx="0" cy="0"/>
        </a:xfrm>
      </p:grpSpPr>
      <p:sp>
        <p:nvSpPr>
          <p:cNvPr id="24" name="Date Placeholder 3"/>
          <p:cNvSpPr txBox="1"/>
          <p:nvPr/>
        </p:nvSpPr>
        <p:spPr>
          <a:xfrm>
            <a:off x="457200" y="4808264"/>
            <a:ext cx="2133600" cy="191842"/>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nchor="ctr">
            <a:spAutoFit/>
          </a:bodyPr>
          <a:lstStyle>
            <a:lvl1pPr defTabSz="457200">
              <a:defRPr sz="900"/>
            </a:lvl1pPr>
          </a:lstStyle>
          <a:p>
            <a:r>
              <a:t>www.england.nhs.uk</a:t>
            </a:r>
          </a:p>
        </p:txBody>
      </p:sp>
      <p:pic>
        <p:nvPicPr>
          <p:cNvPr id="25" name="Picture 7" descr="Picture 7"/>
          <p:cNvPicPr>
            <a:picLocks noChangeAspect="1"/>
          </p:cNvPicPr>
          <p:nvPr/>
        </p:nvPicPr>
        <p:blipFill>
          <a:blip r:embed="rId2">
            <a:extLst/>
          </a:blip>
          <a:stretch>
            <a:fillRect/>
          </a:stretch>
        </p:blipFill>
        <p:spPr>
          <a:xfrm>
            <a:off x="7979425" y="307266"/>
            <a:ext cx="927659" cy="371483"/>
          </a:xfrm>
          <a:prstGeom prst="rect">
            <a:avLst/>
          </a:prstGeom>
          <a:ln w="12700">
            <a:miter lim="400000"/>
          </a:ln>
        </p:spPr>
      </p:pic>
      <p:sp>
        <p:nvSpPr>
          <p:cNvPr id="26" name="Rectangle 8"/>
          <p:cNvSpPr/>
          <p:nvPr/>
        </p:nvSpPr>
        <p:spPr>
          <a:xfrm>
            <a:off x="0" y="0"/>
            <a:ext cx="9144000" cy="5143500"/>
          </a:xfrm>
          <a:prstGeom prst="rect">
            <a:avLst/>
          </a:prstGeom>
          <a:solidFill>
            <a:srgbClr val="005EB8"/>
          </a:solidFill>
          <a:ln w="12700">
            <a:miter lim="400000"/>
          </a:ln>
        </p:spPr>
        <p:txBody>
          <a:bodyPr lIns="45719" rIns="45719" anchor="ctr"/>
          <a:lstStyle/>
          <a:p>
            <a:pPr algn="ctr" defTabSz="342900">
              <a:defRPr sz="1300">
                <a:solidFill>
                  <a:srgbClr val="FFFFFF"/>
                </a:solidFill>
              </a:defRPr>
            </a:pPr>
            <a:endParaRPr/>
          </a:p>
        </p:txBody>
      </p:sp>
      <p:sp>
        <p:nvSpPr>
          <p:cNvPr id="27" name="Body Level One…"/>
          <p:cNvSpPr txBox="1">
            <a:spLocks noGrp="1"/>
          </p:cNvSpPr>
          <p:nvPr>
            <p:ph type="body" sz="quarter" idx="1"/>
          </p:nvPr>
        </p:nvSpPr>
        <p:spPr>
          <a:xfrm>
            <a:off x="457200" y="3769095"/>
            <a:ext cx="6812020" cy="719945"/>
          </a:xfrm>
          <a:prstGeom prst="rect">
            <a:avLst/>
          </a:prstGeom>
        </p:spPr>
        <p:txBody>
          <a:bodyPr anchor="b"/>
          <a:lstStyle>
            <a:lvl1pPr marL="0" indent="0" defTabSz="342900">
              <a:buSzTx/>
              <a:buFontTx/>
              <a:buNone/>
              <a:defRPr sz="2100">
                <a:solidFill>
                  <a:srgbClr val="FFFFFF"/>
                </a:solidFill>
                <a:latin typeface="Arial"/>
                <a:ea typeface="Arial"/>
                <a:cs typeface="Arial"/>
                <a:sym typeface="Arial"/>
              </a:defRPr>
            </a:lvl1pPr>
            <a:lvl2pPr marL="592931" indent="-250031" defTabSz="342900">
              <a:buFontTx/>
              <a:buChar char="•"/>
              <a:defRPr sz="2100">
                <a:solidFill>
                  <a:srgbClr val="FFFFFF"/>
                </a:solidFill>
                <a:latin typeface="Arial"/>
                <a:ea typeface="Arial"/>
                <a:cs typeface="Arial"/>
                <a:sym typeface="Arial"/>
              </a:defRPr>
            </a:lvl2pPr>
            <a:lvl3pPr marL="885825" indent="-200025" defTabSz="342900">
              <a:buFontTx/>
              <a:defRPr sz="2100">
                <a:solidFill>
                  <a:srgbClr val="FFFFFF"/>
                </a:solidFill>
                <a:latin typeface="Arial"/>
                <a:ea typeface="Arial"/>
                <a:cs typeface="Arial"/>
                <a:sym typeface="Arial"/>
              </a:defRPr>
            </a:lvl3pPr>
            <a:lvl4pPr marL="1228725" indent="-200025" defTabSz="342900">
              <a:buFontTx/>
              <a:buChar char="•"/>
              <a:defRPr sz="2100">
                <a:solidFill>
                  <a:srgbClr val="FFFFFF"/>
                </a:solidFill>
                <a:latin typeface="Arial"/>
                <a:ea typeface="Arial"/>
                <a:cs typeface="Arial"/>
                <a:sym typeface="Arial"/>
              </a:defRPr>
            </a:lvl4pPr>
            <a:lvl5pPr marL="1571625" indent="-200025" defTabSz="342900">
              <a:buFontTx/>
              <a:buChar char="•"/>
              <a:defRPr sz="2100">
                <a:solidFill>
                  <a:srgbClr val="FFFFF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8" name="Title Text"/>
          <p:cNvSpPr txBox="1">
            <a:spLocks noGrp="1"/>
          </p:cNvSpPr>
          <p:nvPr>
            <p:ph type="title"/>
          </p:nvPr>
        </p:nvSpPr>
        <p:spPr>
          <a:xfrm>
            <a:off x="474826" y="1052203"/>
            <a:ext cx="8286175" cy="2716891"/>
          </a:xfrm>
          <a:prstGeom prst="rect">
            <a:avLst/>
          </a:prstGeom>
        </p:spPr>
        <p:txBody>
          <a:bodyPr anchor="t"/>
          <a:lstStyle>
            <a:lvl1pPr algn="l" defTabSz="342900">
              <a:defRPr sz="6000" b="1">
                <a:solidFill>
                  <a:srgbClr val="FFFFFF"/>
                </a:solidFill>
                <a:latin typeface="Arial"/>
                <a:ea typeface="Arial"/>
                <a:cs typeface="Arial"/>
                <a:sym typeface="Arial"/>
              </a:defRPr>
            </a:lvl1pPr>
          </a:lstStyle>
          <a:p>
            <a:r>
              <a:t>Title Text</a:t>
            </a:r>
          </a:p>
        </p:txBody>
      </p:sp>
      <p:pic>
        <p:nvPicPr>
          <p:cNvPr id="29" name="Picture 11" descr="Picture 11"/>
          <p:cNvPicPr>
            <a:picLocks noChangeAspect="1"/>
          </p:cNvPicPr>
          <p:nvPr/>
        </p:nvPicPr>
        <p:blipFill>
          <a:blip r:embed="rId3">
            <a:extLst/>
          </a:blip>
          <a:stretch>
            <a:fillRect/>
          </a:stretch>
        </p:blipFill>
        <p:spPr>
          <a:xfrm>
            <a:off x="7538077" y="4137928"/>
            <a:ext cx="1222924" cy="717245"/>
          </a:xfrm>
          <a:prstGeom prst="rect">
            <a:avLst/>
          </a:prstGeom>
          <a:ln w="12700">
            <a:miter lim="400000"/>
          </a:ln>
        </p:spPr>
      </p:pic>
      <p:pic>
        <p:nvPicPr>
          <p:cNvPr id="30" name="Picture 10" descr="Picture 10"/>
          <p:cNvPicPr>
            <a:picLocks noChangeAspect="1"/>
          </p:cNvPicPr>
          <p:nvPr/>
        </p:nvPicPr>
        <p:blipFill>
          <a:blip r:embed="rId4">
            <a:extLst/>
          </a:blip>
          <a:stretch>
            <a:fillRect/>
          </a:stretch>
        </p:blipFill>
        <p:spPr>
          <a:xfrm>
            <a:off x="6906614" y="283473"/>
            <a:ext cx="1854669" cy="533892"/>
          </a:xfrm>
          <a:prstGeom prst="rect">
            <a:avLst/>
          </a:prstGeom>
          <a:ln w="12700">
            <a:miter lim="400000"/>
          </a:ln>
        </p:spPr>
      </p:pic>
      <p:sp>
        <p:nvSpPr>
          <p:cNvPr id="31" name="Slide Number"/>
          <p:cNvSpPr txBox="1">
            <a:spLocks noGrp="1"/>
          </p:cNvSpPr>
          <p:nvPr>
            <p:ph type="sldNum" sz="quarter" idx="2"/>
          </p:nvPr>
        </p:nvSpPr>
        <p:spPr>
          <a:xfrm>
            <a:off x="4419600" y="4627562"/>
            <a:ext cx="2133600" cy="279401"/>
          </a:xfrm>
          <a:prstGeom prst="rect">
            <a:avLst/>
          </a:prstGeom>
        </p:spPr>
        <p:txBody>
          <a:bodyPr/>
          <a:lstStyle>
            <a:lvl1pPr defTabSz="342900">
              <a:defRPr>
                <a:solidFill>
                  <a:srgbClr val="005EB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Quote slide">
    <p:spTree>
      <p:nvGrpSpPr>
        <p:cNvPr id="1" name=""/>
        <p:cNvGrpSpPr/>
        <p:nvPr/>
      </p:nvGrpSpPr>
      <p:grpSpPr>
        <a:xfrm>
          <a:off x="0" y="0"/>
          <a:ext cx="0" cy="0"/>
          <a:chOff x="0" y="0"/>
          <a:chExt cx="0" cy="0"/>
        </a:xfrm>
      </p:grpSpPr>
      <p:sp>
        <p:nvSpPr>
          <p:cNvPr id="38" name="Date Placeholder 3"/>
          <p:cNvSpPr txBox="1"/>
          <p:nvPr/>
        </p:nvSpPr>
        <p:spPr>
          <a:xfrm>
            <a:off x="457200" y="4808264"/>
            <a:ext cx="2133600" cy="191842"/>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nchor="ctr">
            <a:spAutoFit/>
          </a:bodyPr>
          <a:lstStyle>
            <a:lvl1pPr defTabSz="457200">
              <a:defRPr sz="900"/>
            </a:lvl1pPr>
          </a:lstStyle>
          <a:p>
            <a:r>
              <a:t>www.england.nhs.uk</a:t>
            </a:r>
          </a:p>
        </p:txBody>
      </p:sp>
      <p:pic>
        <p:nvPicPr>
          <p:cNvPr id="39" name="Picture 7" descr="Picture 7"/>
          <p:cNvPicPr>
            <a:picLocks noChangeAspect="1"/>
          </p:cNvPicPr>
          <p:nvPr/>
        </p:nvPicPr>
        <p:blipFill>
          <a:blip r:embed="rId2">
            <a:extLst/>
          </a:blip>
          <a:stretch>
            <a:fillRect/>
          </a:stretch>
        </p:blipFill>
        <p:spPr>
          <a:xfrm>
            <a:off x="7979425" y="307266"/>
            <a:ext cx="927659" cy="371483"/>
          </a:xfrm>
          <a:prstGeom prst="rect">
            <a:avLst/>
          </a:prstGeom>
          <a:ln w="12700">
            <a:miter lim="400000"/>
          </a:ln>
        </p:spPr>
      </p:pic>
      <p:sp>
        <p:nvSpPr>
          <p:cNvPr id="40" name="Rectangle 3"/>
          <p:cNvSpPr/>
          <p:nvPr/>
        </p:nvSpPr>
        <p:spPr>
          <a:xfrm>
            <a:off x="0" y="0"/>
            <a:ext cx="9144000" cy="5143500"/>
          </a:xfrm>
          <a:prstGeom prst="rect">
            <a:avLst/>
          </a:prstGeom>
          <a:solidFill>
            <a:srgbClr val="005EB8"/>
          </a:solidFill>
          <a:ln w="12700">
            <a:miter lim="400000"/>
          </a:ln>
        </p:spPr>
        <p:txBody>
          <a:bodyPr lIns="45719" rIns="45719" anchor="ctr"/>
          <a:lstStyle/>
          <a:p>
            <a:pPr algn="ctr" defTabSz="342900">
              <a:defRPr sz="1300">
                <a:solidFill>
                  <a:srgbClr val="FFFFFF"/>
                </a:solidFill>
              </a:defRPr>
            </a:pPr>
            <a:endParaRPr/>
          </a:p>
        </p:txBody>
      </p:sp>
      <p:pic>
        <p:nvPicPr>
          <p:cNvPr id="41" name="Picture 6" descr="Picture 6"/>
          <p:cNvPicPr>
            <a:picLocks noChangeAspect="1"/>
          </p:cNvPicPr>
          <p:nvPr/>
        </p:nvPicPr>
        <p:blipFill>
          <a:blip r:embed="rId3">
            <a:extLst/>
          </a:blip>
          <a:stretch>
            <a:fillRect/>
          </a:stretch>
        </p:blipFill>
        <p:spPr>
          <a:xfrm>
            <a:off x="7720913" y="4115687"/>
            <a:ext cx="918570" cy="752718"/>
          </a:xfrm>
          <a:prstGeom prst="rect">
            <a:avLst/>
          </a:prstGeom>
          <a:ln w="12700">
            <a:miter lim="400000"/>
          </a:ln>
        </p:spPr>
      </p:pic>
      <p:sp>
        <p:nvSpPr>
          <p:cNvPr id="42" name="Body Level One…"/>
          <p:cNvSpPr txBox="1">
            <a:spLocks noGrp="1"/>
          </p:cNvSpPr>
          <p:nvPr>
            <p:ph type="body" sz="quarter" idx="1"/>
          </p:nvPr>
        </p:nvSpPr>
        <p:spPr>
          <a:xfrm>
            <a:off x="609600" y="3310001"/>
            <a:ext cx="6812020" cy="385515"/>
          </a:xfrm>
          <a:prstGeom prst="rect">
            <a:avLst/>
          </a:prstGeom>
        </p:spPr>
        <p:txBody>
          <a:bodyPr/>
          <a:lstStyle>
            <a:lvl1pPr marL="0" indent="0" defTabSz="342900">
              <a:spcBef>
                <a:spcPts val="300"/>
              </a:spcBef>
              <a:buSzTx/>
              <a:buFontTx/>
              <a:buNone/>
              <a:defRPr sz="1300">
                <a:solidFill>
                  <a:srgbClr val="FFFFFF"/>
                </a:solidFill>
                <a:latin typeface="Arial"/>
                <a:ea typeface="Arial"/>
                <a:cs typeface="Arial"/>
                <a:sym typeface="Arial"/>
              </a:defRPr>
            </a:lvl1pPr>
            <a:lvl2pPr marL="497681" indent="-154781" defTabSz="342900">
              <a:spcBef>
                <a:spcPts val="300"/>
              </a:spcBef>
              <a:buFontTx/>
              <a:buChar char="•"/>
              <a:defRPr sz="1300">
                <a:solidFill>
                  <a:srgbClr val="FFFFFF"/>
                </a:solidFill>
                <a:latin typeface="Arial"/>
                <a:ea typeface="Arial"/>
                <a:cs typeface="Arial"/>
                <a:sym typeface="Arial"/>
              </a:defRPr>
            </a:lvl2pPr>
            <a:lvl3pPr marL="809625" indent="-123825" defTabSz="342900">
              <a:spcBef>
                <a:spcPts val="300"/>
              </a:spcBef>
              <a:buFontTx/>
              <a:defRPr sz="1300">
                <a:solidFill>
                  <a:srgbClr val="FFFFFF"/>
                </a:solidFill>
                <a:latin typeface="Arial"/>
                <a:ea typeface="Arial"/>
                <a:cs typeface="Arial"/>
                <a:sym typeface="Arial"/>
              </a:defRPr>
            </a:lvl3pPr>
            <a:lvl4pPr marL="1152525" indent="-123825" defTabSz="342900">
              <a:spcBef>
                <a:spcPts val="300"/>
              </a:spcBef>
              <a:buFontTx/>
              <a:buChar char="•"/>
              <a:defRPr sz="1300">
                <a:solidFill>
                  <a:srgbClr val="FFFFFF"/>
                </a:solidFill>
                <a:latin typeface="Arial"/>
                <a:ea typeface="Arial"/>
                <a:cs typeface="Arial"/>
                <a:sym typeface="Arial"/>
              </a:defRPr>
            </a:lvl4pPr>
            <a:lvl5pPr marL="1495425" indent="-123825" defTabSz="342900">
              <a:spcBef>
                <a:spcPts val="300"/>
              </a:spcBef>
              <a:buFontTx/>
              <a:buChar char="•"/>
              <a:defRPr sz="1300">
                <a:solidFill>
                  <a:srgbClr val="FFFFF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pic>
        <p:nvPicPr>
          <p:cNvPr id="43" name="Picture 10" descr="Picture 10"/>
          <p:cNvPicPr>
            <a:picLocks noChangeAspect="1"/>
          </p:cNvPicPr>
          <p:nvPr/>
        </p:nvPicPr>
        <p:blipFill>
          <a:blip r:embed="rId4">
            <a:extLst/>
          </a:blip>
          <a:stretch>
            <a:fillRect/>
          </a:stretch>
        </p:blipFill>
        <p:spPr>
          <a:xfrm>
            <a:off x="6906614" y="283473"/>
            <a:ext cx="1854669" cy="533892"/>
          </a:xfrm>
          <a:prstGeom prst="rect">
            <a:avLst/>
          </a:prstGeom>
          <a:ln w="12700">
            <a:miter lim="400000"/>
          </a:ln>
        </p:spPr>
      </p:pic>
      <p:sp>
        <p:nvSpPr>
          <p:cNvPr id="44" name="Slide Number"/>
          <p:cNvSpPr txBox="1">
            <a:spLocks noGrp="1"/>
          </p:cNvSpPr>
          <p:nvPr>
            <p:ph type="sldNum" sz="quarter" idx="2"/>
          </p:nvPr>
        </p:nvSpPr>
        <p:spPr>
          <a:xfrm>
            <a:off x="4419600" y="4627562"/>
            <a:ext cx="2133600" cy="279401"/>
          </a:xfrm>
          <a:prstGeom prst="rect">
            <a:avLst/>
          </a:prstGeom>
        </p:spPr>
        <p:txBody>
          <a:bodyPr/>
          <a:lstStyle>
            <a:lvl1pPr defTabSz="342900">
              <a:defRPr>
                <a:solidFill>
                  <a:srgbClr val="005EB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51" name="Picture 7" descr="Picture 7"/>
          <p:cNvPicPr>
            <a:picLocks noChangeAspect="1"/>
          </p:cNvPicPr>
          <p:nvPr/>
        </p:nvPicPr>
        <p:blipFill>
          <a:blip r:embed="rId2">
            <a:extLst/>
          </a:blip>
          <a:stretch>
            <a:fillRect/>
          </a:stretch>
        </p:blipFill>
        <p:spPr>
          <a:xfrm>
            <a:off x="7979425" y="307266"/>
            <a:ext cx="927659" cy="371483"/>
          </a:xfrm>
          <a:prstGeom prst="rect">
            <a:avLst/>
          </a:prstGeom>
          <a:ln w="12700">
            <a:miter lim="400000"/>
          </a:ln>
        </p:spPr>
      </p:pic>
      <p:sp>
        <p:nvSpPr>
          <p:cNvPr id="52" name="Body Level One…"/>
          <p:cNvSpPr txBox="1">
            <a:spLocks noGrp="1"/>
          </p:cNvSpPr>
          <p:nvPr>
            <p:ph type="body" idx="1"/>
          </p:nvPr>
        </p:nvSpPr>
        <p:spPr>
          <a:xfrm>
            <a:off x="457201" y="1260221"/>
            <a:ext cx="7841707" cy="2963053"/>
          </a:xfrm>
          <a:prstGeom prst="rect">
            <a:avLst/>
          </a:prstGeom>
        </p:spPr>
        <p:txBody>
          <a:bodyPr/>
          <a:lstStyle>
            <a:lvl1pPr defTabSz="342900">
              <a:spcBef>
                <a:spcPts val="400"/>
              </a:spcBef>
              <a:buClr>
                <a:srgbClr val="005EB8"/>
              </a:buClr>
              <a:defRPr sz="1800">
                <a:latin typeface="Arial"/>
                <a:ea typeface="Arial"/>
                <a:cs typeface="Arial"/>
                <a:sym typeface="Arial"/>
              </a:defRPr>
            </a:lvl1pPr>
            <a:lvl2pPr marL="557212" indent="-214313" defTabSz="342900">
              <a:spcBef>
                <a:spcPts val="400"/>
              </a:spcBef>
              <a:buClr>
                <a:srgbClr val="005EB8"/>
              </a:buClr>
              <a:buChar char="•"/>
              <a:defRPr sz="1800">
                <a:latin typeface="Arial"/>
                <a:ea typeface="Arial"/>
                <a:cs typeface="Arial"/>
                <a:sym typeface="Arial"/>
              </a:defRPr>
            </a:lvl2pPr>
            <a:lvl3pPr marL="857250" indent="-171450" defTabSz="342900">
              <a:spcBef>
                <a:spcPts val="400"/>
              </a:spcBef>
              <a:buClr>
                <a:srgbClr val="005EB8"/>
              </a:buClr>
              <a:defRPr sz="1800">
                <a:latin typeface="Arial"/>
                <a:ea typeface="Arial"/>
                <a:cs typeface="Arial"/>
                <a:sym typeface="Arial"/>
              </a:defRPr>
            </a:lvl3pPr>
            <a:lvl4pPr marL="1200150" indent="-171450" defTabSz="342900">
              <a:spcBef>
                <a:spcPts val="400"/>
              </a:spcBef>
              <a:buClr>
                <a:srgbClr val="005EB8"/>
              </a:buClr>
              <a:buChar char="•"/>
              <a:defRPr sz="1800">
                <a:latin typeface="Arial"/>
                <a:ea typeface="Arial"/>
                <a:cs typeface="Arial"/>
                <a:sym typeface="Arial"/>
              </a:defRPr>
            </a:lvl4pPr>
            <a:lvl5pPr marL="1543050" indent="-171450" defTabSz="342900">
              <a:spcBef>
                <a:spcPts val="400"/>
              </a:spcBef>
              <a:buClr>
                <a:srgbClr val="005EB8"/>
              </a:buClr>
              <a:buChar char="•"/>
              <a:defRPr sz="1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xfrm>
            <a:off x="8455523" y="4796834"/>
            <a:ext cx="231278" cy="214702"/>
          </a:xfrm>
          <a:prstGeom prst="rect">
            <a:avLst/>
          </a:prstGeom>
        </p:spPr>
        <p:txBody>
          <a:bodyPr/>
          <a:lstStyle>
            <a:lvl1pPr defTabSz="342900">
              <a:defRPr>
                <a:solidFill>
                  <a:srgbClr val="005EB8"/>
                </a:solidFill>
                <a:latin typeface="Arial"/>
                <a:ea typeface="Arial"/>
                <a:cs typeface="Arial"/>
                <a:sym typeface="Arial"/>
              </a:defRPr>
            </a:lvl1pPr>
          </a:lstStyle>
          <a:p>
            <a:fld id="{86CB4B4D-7CA3-9044-876B-883B54F8677D}" type="slidenum">
              <a:t>‹#›</a:t>
            </a:fld>
            <a:endParaRPr/>
          </a:p>
        </p:txBody>
      </p:sp>
      <p:sp>
        <p:nvSpPr>
          <p:cNvPr id="54" name="Title Text"/>
          <p:cNvSpPr txBox="1">
            <a:spLocks noGrp="1"/>
          </p:cNvSpPr>
          <p:nvPr>
            <p:ph type="title"/>
          </p:nvPr>
        </p:nvSpPr>
        <p:spPr>
          <a:xfrm>
            <a:off x="457201" y="562433"/>
            <a:ext cx="6253090" cy="500795"/>
          </a:xfrm>
          <a:prstGeom prst="rect">
            <a:avLst/>
          </a:prstGeom>
        </p:spPr>
        <p:txBody>
          <a:bodyPr/>
          <a:lstStyle>
            <a:lvl1pPr algn="l" defTabSz="342900">
              <a:defRPr sz="2700" b="1">
                <a:solidFill>
                  <a:srgbClr val="005EB8"/>
                </a:solidFill>
                <a:latin typeface="Arial"/>
                <a:ea typeface="Arial"/>
                <a:cs typeface="Arial"/>
                <a:sym typeface="Arial"/>
              </a:defRPr>
            </a:lvl1pPr>
          </a:lstStyle>
          <a:p>
            <a: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Content (no arrow)">
    <p:spTree>
      <p:nvGrpSpPr>
        <p:cNvPr id="1" name=""/>
        <p:cNvGrpSpPr/>
        <p:nvPr/>
      </p:nvGrpSpPr>
      <p:grpSpPr>
        <a:xfrm>
          <a:off x="0" y="0"/>
          <a:ext cx="0" cy="0"/>
          <a:chOff x="0" y="0"/>
          <a:chExt cx="0" cy="0"/>
        </a:xfrm>
      </p:grpSpPr>
      <p:sp>
        <p:nvSpPr>
          <p:cNvPr id="61" name="Date Placeholder 3"/>
          <p:cNvSpPr txBox="1"/>
          <p:nvPr/>
        </p:nvSpPr>
        <p:spPr>
          <a:xfrm>
            <a:off x="457200" y="4808264"/>
            <a:ext cx="2133600" cy="191842"/>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nchor="ctr">
            <a:spAutoFit/>
          </a:bodyPr>
          <a:lstStyle>
            <a:lvl1pPr defTabSz="457200">
              <a:defRPr sz="900"/>
            </a:lvl1pPr>
          </a:lstStyle>
          <a:p>
            <a:r>
              <a:t>www.england.nhs.uk</a:t>
            </a:r>
          </a:p>
        </p:txBody>
      </p:sp>
      <p:pic>
        <p:nvPicPr>
          <p:cNvPr id="62" name="Picture 7" descr="Picture 7"/>
          <p:cNvPicPr>
            <a:picLocks noChangeAspect="1"/>
          </p:cNvPicPr>
          <p:nvPr/>
        </p:nvPicPr>
        <p:blipFill>
          <a:blip r:embed="rId2">
            <a:extLst/>
          </a:blip>
          <a:stretch>
            <a:fillRect/>
          </a:stretch>
        </p:blipFill>
        <p:spPr>
          <a:xfrm>
            <a:off x="7979425" y="307266"/>
            <a:ext cx="927659" cy="371483"/>
          </a:xfrm>
          <a:prstGeom prst="rect">
            <a:avLst/>
          </a:prstGeom>
          <a:ln w="12700">
            <a:miter lim="400000"/>
          </a:ln>
        </p:spPr>
      </p:pic>
      <p:sp>
        <p:nvSpPr>
          <p:cNvPr id="63" name="Title Text"/>
          <p:cNvSpPr txBox="1">
            <a:spLocks noGrp="1"/>
          </p:cNvSpPr>
          <p:nvPr>
            <p:ph type="title"/>
          </p:nvPr>
        </p:nvSpPr>
        <p:spPr>
          <a:xfrm>
            <a:off x="457201" y="562433"/>
            <a:ext cx="6096000" cy="500795"/>
          </a:xfrm>
          <a:prstGeom prst="rect">
            <a:avLst/>
          </a:prstGeom>
        </p:spPr>
        <p:txBody>
          <a:bodyPr/>
          <a:lstStyle>
            <a:lvl1pPr algn="l" defTabSz="342900">
              <a:defRPr sz="2700" b="1">
                <a:solidFill>
                  <a:srgbClr val="005EB8"/>
                </a:solidFill>
                <a:latin typeface="Arial"/>
                <a:ea typeface="Arial"/>
                <a:cs typeface="Arial"/>
                <a:sym typeface="Arial"/>
              </a:defRPr>
            </a:lvl1pPr>
          </a:lstStyle>
          <a:p>
            <a:r>
              <a:t>Title Text</a:t>
            </a:r>
          </a:p>
        </p:txBody>
      </p:sp>
      <p:sp>
        <p:nvSpPr>
          <p:cNvPr id="64" name="Slide Number"/>
          <p:cNvSpPr txBox="1">
            <a:spLocks noGrp="1"/>
          </p:cNvSpPr>
          <p:nvPr>
            <p:ph type="sldNum" sz="quarter" idx="2"/>
          </p:nvPr>
        </p:nvSpPr>
        <p:spPr>
          <a:xfrm>
            <a:off x="8455523" y="4796834"/>
            <a:ext cx="231278" cy="214702"/>
          </a:xfrm>
          <a:prstGeom prst="rect">
            <a:avLst/>
          </a:prstGeom>
        </p:spPr>
        <p:txBody>
          <a:bodyPr/>
          <a:lstStyle>
            <a:lvl1pPr defTabSz="342900">
              <a:defRPr>
                <a:solidFill>
                  <a:srgbClr val="005EB8"/>
                </a:solidFill>
                <a:latin typeface="Arial"/>
                <a:ea typeface="Arial"/>
                <a:cs typeface="Arial"/>
                <a:sym typeface="Arial"/>
              </a:defRPr>
            </a:lvl1pPr>
          </a:lstStyle>
          <a:p>
            <a:fld id="{86CB4B4D-7CA3-9044-876B-883B54F8677D}" type="slidenum">
              <a:t>‹#›</a:t>
            </a:fld>
            <a:endParaRPr/>
          </a:p>
        </p:txBody>
      </p:sp>
      <p:sp>
        <p:nvSpPr>
          <p:cNvPr id="65" name="Body Level One…"/>
          <p:cNvSpPr txBox="1">
            <a:spLocks noGrp="1"/>
          </p:cNvSpPr>
          <p:nvPr>
            <p:ph type="body" idx="1"/>
          </p:nvPr>
        </p:nvSpPr>
        <p:spPr>
          <a:xfrm>
            <a:off x="457201" y="1260221"/>
            <a:ext cx="7841707" cy="2963053"/>
          </a:xfrm>
          <a:prstGeom prst="rect">
            <a:avLst/>
          </a:prstGeom>
        </p:spPr>
        <p:txBody>
          <a:bodyPr/>
          <a:lstStyle>
            <a:lvl1pPr defTabSz="342900">
              <a:spcBef>
                <a:spcPts val="400"/>
              </a:spcBef>
              <a:buClr>
                <a:srgbClr val="005EB8"/>
              </a:buClr>
              <a:defRPr sz="1800">
                <a:latin typeface="Arial"/>
                <a:ea typeface="Arial"/>
                <a:cs typeface="Arial"/>
                <a:sym typeface="Arial"/>
              </a:defRPr>
            </a:lvl1pPr>
            <a:lvl2pPr marL="557212" indent="-214313" defTabSz="342900">
              <a:spcBef>
                <a:spcPts val="400"/>
              </a:spcBef>
              <a:buClr>
                <a:srgbClr val="005EB8"/>
              </a:buClr>
              <a:buChar char="•"/>
              <a:defRPr sz="1800">
                <a:latin typeface="Arial"/>
                <a:ea typeface="Arial"/>
                <a:cs typeface="Arial"/>
                <a:sym typeface="Arial"/>
              </a:defRPr>
            </a:lvl2pPr>
            <a:lvl3pPr marL="857250" indent="-171450" defTabSz="342900">
              <a:spcBef>
                <a:spcPts val="400"/>
              </a:spcBef>
              <a:buClr>
                <a:srgbClr val="005EB8"/>
              </a:buClr>
              <a:defRPr sz="1800">
                <a:latin typeface="Arial"/>
                <a:ea typeface="Arial"/>
                <a:cs typeface="Arial"/>
                <a:sym typeface="Arial"/>
              </a:defRPr>
            </a:lvl3pPr>
            <a:lvl4pPr marL="1200150" indent="-171450" defTabSz="342900">
              <a:spcBef>
                <a:spcPts val="400"/>
              </a:spcBef>
              <a:buClr>
                <a:srgbClr val="005EB8"/>
              </a:buClr>
              <a:buChar char="•"/>
              <a:defRPr sz="1800">
                <a:latin typeface="Arial"/>
                <a:ea typeface="Arial"/>
                <a:cs typeface="Arial"/>
                <a:sym typeface="Arial"/>
              </a:defRPr>
            </a:lvl4pPr>
            <a:lvl5pPr marL="1543050" indent="-171450" defTabSz="342900">
              <a:spcBef>
                <a:spcPts val="400"/>
              </a:spcBef>
              <a:buClr>
                <a:srgbClr val="005EB8"/>
              </a:buClr>
              <a:buChar char="•"/>
              <a:defRPr sz="1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85800" y="1597819"/>
            <a:ext cx="7772400" cy="1102520"/>
          </a:xfrm>
          <a:prstGeom prst="rect">
            <a:avLst/>
          </a:prstGeom>
        </p:spPr>
        <p:txBody>
          <a:bodyPr/>
          <a:lstStyle/>
          <a:p>
            <a:r>
              <a:t>Title Text</a:t>
            </a:r>
          </a:p>
        </p:txBody>
      </p:sp>
      <p:sp>
        <p:nvSpPr>
          <p:cNvPr id="73" name="Body Level One…"/>
          <p:cNvSpPr txBox="1">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defRPr>
            </a:lvl1pPr>
            <a:lvl2pPr marL="0" indent="342900" algn="ctr">
              <a:buSzTx/>
              <a:buFontTx/>
              <a:buNone/>
              <a:defRPr>
                <a:solidFill>
                  <a:srgbClr val="888888"/>
                </a:solidFill>
              </a:defRPr>
            </a:lvl2pPr>
            <a:lvl3pPr marL="0" indent="685800" algn="ctr">
              <a:buSzTx/>
              <a:buFontTx/>
              <a:buNone/>
              <a:defRPr>
                <a:solidFill>
                  <a:srgbClr val="888888"/>
                </a:solidFill>
              </a:defRPr>
            </a:lvl3pPr>
            <a:lvl4pPr marL="0" indent="1028700" algn="ctr">
              <a:buSzTx/>
              <a:buFontTx/>
              <a:buNone/>
              <a:defRPr>
                <a:solidFill>
                  <a:srgbClr val="888888"/>
                </a:solidFill>
              </a:defRPr>
            </a:lvl4pPr>
            <a:lvl5pPr marL="0" indent="13716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1" name="Title Text"/>
          <p:cNvSpPr txBox="1">
            <a:spLocks noGrp="1"/>
          </p:cNvSpPr>
          <p:nvPr>
            <p:ph type="title"/>
          </p:nvPr>
        </p:nvSpPr>
        <p:spPr>
          <a:prstGeom prst="rect">
            <a:avLst/>
          </a:prstGeom>
        </p:spPr>
        <p:txBody>
          <a:bodyPr/>
          <a:lstStyle/>
          <a:p>
            <a:r>
              <a:t>Title Text</a:t>
            </a:r>
          </a:p>
        </p:txBody>
      </p:sp>
      <p:sp>
        <p:nvSpPr>
          <p:cNvPr id="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90" name="Title Text"/>
          <p:cNvSpPr txBox="1">
            <a:spLocks noGrp="1"/>
          </p:cNvSpPr>
          <p:nvPr>
            <p:ph type="title"/>
          </p:nvPr>
        </p:nvSpPr>
        <p:spPr>
          <a:xfrm>
            <a:off x="722312" y="3305176"/>
            <a:ext cx="7772401" cy="1021557"/>
          </a:xfrm>
          <a:prstGeom prst="rect">
            <a:avLst/>
          </a:prstGeom>
        </p:spPr>
        <p:txBody>
          <a:bodyPr anchor="t"/>
          <a:lstStyle>
            <a:lvl1pPr algn="l">
              <a:defRPr sz="3000" b="1" cap="all"/>
            </a:lvl1pPr>
          </a:lstStyle>
          <a:p>
            <a:r>
              <a:t>Title Text</a:t>
            </a:r>
          </a:p>
        </p:txBody>
      </p:sp>
      <p:sp>
        <p:nvSpPr>
          <p:cNvPr id="91" name="Body Level One…"/>
          <p:cNvSpPr txBox="1">
            <a:spLocks noGrp="1"/>
          </p:cNvSpPr>
          <p:nvPr>
            <p:ph type="body" sz="quarter" idx="1"/>
          </p:nvPr>
        </p:nvSpPr>
        <p:spPr>
          <a:xfrm>
            <a:off x="722312" y="2180034"/>
            <a:ext cx="7772401" cy="1125141"/>
          </a:xfrm>
          <a:prstGeom prst="rect">
            <a:avLst/>
          </a:prstGeom>
        </p:spPr>
        <p:txBody>
          <a:bodyPr anchor="b"/>
          <a:lstStyle>
            <a:lvl1pPr marL="0" indent="0">
              <a:spcBef>
                <a:spcPts val="300"/>
              </a:spcBef>
              <a:buSzTx/>
              <a:buFontTx/>
              <a:buNone/>
              <a:defRPr sz="1500">
                <a:solidFill>
                  <a:srgbClr val="888888"/>
                </a:solidFill>
              </a:defRPr>
            </a:lvl1pPr>
            <a:lvl2pPr marL="0" indent="342900">
              <a:spcBef>
                <a:spcPts val="300"/>
              </a:spcBef>
              <a:buSzTx/>
              <a:buFontTx/>
              <a:buNone/>
              <a:defRPr sz="1500">
                <a:solidFill>
                  <a:srgbClr val="888888"/>
                </a:solidFill>
              </a:defRPr>
            </a:lvl2pPr>
            <a:lvl3pPr marL="0" indent="685800">
              <a:spcBef>
                <a:spcPts val="300"/>
              </a:spcBef>
              <a:buSzTx/>
              <a:buFontTx/>
              <a:buNone/>
              <a:defRPr sz="1500">
                <a:solidFill>
                  <a:srgbClr val="888888"/>
                </a:solidFill>
              </a:defRPr>
            </a:lvl3pPr>
            <a:lvl4pPr marL="0" indent="1028700">
              <a:spcBef>
                <a:spcPts val="300"/>
              </a:spcBef>
              <a:buSzTx/>
              <a:buFontTx/>
              <a:buNone/>
              <a:defRPr sz="1500">
                <a:solidFill>
                  <a:srgbClr val="888888"/>
                </a:solidFill>
              </a:defRPr>
            </a:lvl4pPr>
            <a:lvl5pPr marL="0" indent="1371600">
              <a:spcBef>
                <a:spcPts val="300"/>
              </a:spcBef>
              <a:buSzTx/>
              <a:buFontTx/>
              <a:buNone/>
              <a:defRPr sz="15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99" name="Title Text"/>
          <p:cNvSpPr txBox="1">
            <a:spLocks noGrp="1"/>
          </p:cNvSpPr>
          <p:nvPr>
            <p:ph type="title"/>
          </p:nvPr>
        </p:nvSpPr>
        <p:spPr>
          <a:prstGeom prst="rect">
            <a:avLst/>
          </a:prstGeom>
        </p:spPr>
        <p:txBody>
          <a:bodyPr/>
          <a:lstStyle/>
          <a:p>
            <a:r>
              <a:t>Title Text</a:t>
            </a:r>
          </a:p>
        </p:txBody>
      </p:sp>
      <p:sp>
        <p:nvSpPr>
          <p:cNvPr id="100" name="Body Level One…"/>
          <p:cNvSpPr txBox="1">
            <a:spLocks noGrp="1"/>
          </p:cNvSpPr>
          <p:nvPr>
            <p:ph type="body" sz="half" idx="1"/>
          </p:nvPr>
        </p:nvSpPr>
        <p:spPr>
          <a:xfrm>
            <a:off x="457200" y="1200150"/>
            <a:ext cx="4038600" cy="3394473"/>
          </a:xfrm>
          <a:prstGeom prst="rect">
            <a:avLst/>
          </a:prstGeom>
        </p:spPr>
        <p:txBody>
          <a:bodyPr/>
          <a:lstStyle>
            <a:lvl1pPr>
              <a:defRPr sz="2100"/>
            </a:lvl1pPr>
            <a:lvl2pPr marL="592931" indent="-250031">
              <a:defRPr sz="2100"/>
            </a:lvl2pPr>
            <a:lvl3pPr marL="925830" indent="-240030">
              <a:defRPr sz="2100"/>
            </a:lvl3pPr>
            <a:lvl4pPr marL="1305657" indent="-276957">
              <a:defRPr sz="2100"/>
            </a:lvl4pPr>
            <a:lvl5pPr marL="1648557" indent="-276957">
              <a:defRPr sz="2100"/>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05978"/>
            <a:ext cx="8229600" cy="85725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200150"/>
            <a:ext cx="8229600" cy="339447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62778" y="4794964"/>
            <a:ext cx="224023" cy="218441"/>
          </a:xfrm>
          <a:prstGeom prst="rect">
            <a:avLst/>
          </a:prstGeom>
          <a:ln w="12700">
            <a:miter lim="400000"/>
          </a:ln>
        </p:spPr>
        <p:txBody>
          <a:bodyPr wrap="none" lIns="45719" rIns="45719" anchor="ctr">
            <a:spAutoFit/>
          </a:bodyPr>
          <a:lstStyle>
            <a:lvl1pPr algn="r">
              <a:defRPr sz="900">
                <a:solidFill>
                  <a:srgbClr val="888888"/>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ctr" defTabSz="6858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1pPr>
      <a:lvl2pPr marL="0" marR="0" indent="0" algn="ctr" defTabSz="6858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2pPr>
      <a:lvl3pPr marL="0" marR="0" indent="0" algn="ctr" defTabSz="6858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3pPr>
      <a:lvl4pPr marL="0" marR="0" indent="0" algn="ctr" defTabSz="6858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4pPr>
      <a:lvl5pPr marL="0" marR="0" indent="0" algn="ctr" defTabSz="6858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5pPr>
      <a:lvl6pPr marL="0" marR="0" indent="0" algn="ctr" defTabSz="6858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6pPr>
      <a:lvl7pPr marL="0" marR="0" indent="0" algn="ctr" defTabSz="6858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7pPr>
      <a:lvl8pPr marL="0" marR="0" indent="0" algn="ctr" defTabSz="6858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8pPr>
      <a:lvl9pPr marL="0" marR="0" indent="0" algn="ctr" defTabSz="6858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9pPr>
    </p:titleStyle>
    <p:bodyStyle>
      <a:lvl1pPr marL="257175" marR="0" indent="-257175" algn="l" defTabSz="6858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1pPr>
      <a:lvl2pPr marL="587829" marR="0" indent="-244929" algn="l" defTabSz="6858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2pPr>
      <a:lvl3pPr marL="914400" marR="0" indent="-228600" algn="l" defTabSz="6858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3pPr>
      <a:lvl4pPr marL="1303019" marR="0" indent="-274319" algn="l" defTabSz="6858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4pPr>
      <a:lvl5pPr marL="1645920" marR="0" indent="-274320" algn="l" defTabSz="6858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5pPr>
      <a:lvl6pPr marL="1988820" marR="0" indent="-274320" algn="l" defTabSz="6858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6pPr>
      <a:lvl7pPr marL="2331720" marR="0" indent="-274320" algn="l" defTabSz="6858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7pPr>
      <a:lvl8pPr marL="2674620" marR="0" indent="-274320" algn="l" defTabSz="6858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8pPr>
      <a:lvl9pPr marL="3017520" marR="0" indent="-274320" algn="l" defTabSz="6858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www.nhsconfed.org/resources/key-statistics-on-the-nhs"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
          <p:cNvSpPr txBox="1">
            <a:spLocks noGrp="1"/>
          </p:cNvSpPr>
          <p:nvPr>
            <p:ph type="title"/>
          </p:nvPr>
        </p:nvSpPr>
        <p:spPr>
          <a:xfrm>
            <a:off x="1493657" y="1275605"/>
            <a:ext cx="5557158" cy="2716892"/>
          </a:xfrm>
          <a:prstGeom prst="rect">
            <a:avLst/>
          </a:prstGeom>
        </p:spPr>
        <p:txBody>
          <a:bodyPr/>
          <a:lstStyle>
            <a:lvl1pPr defTabSz="352042">
              <a:defRPr sz="3600" b="1">
                <a:latin typeface="Arial"/>
                <a:ea typeface="Arial"/>
                <a:cs typeface="Arial"/>
                <a:sym typeface="Arial"/>
              </a:defRPr>
            </a:lvl1pPr>
          </a:lstStyle>
          <a:p>
            <a:r>
              <a:t>Workplace compassion: Why does caring for the people who care matter?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ontent Placeholder 1"/>
          <p:cNvSpPr txBox="1">
            <a:spLocks noGrp="1"/>
          </p:cNvSpPr>
          <p:nvPr>
            <p:ph type="body" sz="half" idx="1"/>
          </p:nvPr>
        </p:nvSpPr>
        <p:spPr>
          <a:xfrm>
            <a:off x="3707903" y="1946118"/>
            <a:ext cx="4032449" cy="2814300"/>
          </a:xfrm>
          <a:prstGeom prst="rect">
            <a:avLst/>
          </a:prstGeom>
        </p:spPr>
        <p:txBody>
          <a:bodyPr/>
          <a:lstStyle>
            <a:lvl1pPr marL="0" indent="0">
              <a:buSzTx/>
              <a:buNone/>
              <a:defRPr sz="2000"/>
            </a:lvl1pPr>
          </a:lstStyle>
          <a:p>
            <a:r>
              <a:t>It is becoming critical that we do all we can to look after staff better than we have ever done before, both for their own and their patients’ health and well being.</a:t>
            </a:r>
          </a:p>
        </p:txBody>
      </p:sp>
      <p:sp>
        <p:nvSpPr>
          <p:cNvPr id="229" name="Slide Number Placeholder 2"/>
          <p:cNvSpPr txBox="1">
            <a:spLocks noGrp="1"/>
          </p:cNvSpPr>
          <p:nvPr>
            <p:ph type="sldNum" sz="quarter" idx="2"/>
          </p:nvPr>
        </p:nvSpPr>
        <p:spPr>
          <a:xfrm>
            <a:off x="8455523" y="4796834"/>
            <a:ext cx="231277" cy="214702"/>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
        <p:nvSpPr>
          <p:cNvPr id="230" name="Title 3"/>
          <p:cNvSpPr txBox="1">
            <a:spLocks noGrp="1"/>
          </p:cNvSpPr>
          <p:nvPr>
            <p:ph type="title"/>
          </p:nvPr>
        </p:nvSpPr>
        <p:spPr>
          <a:xfrm>
            <a:off x="1277633" y="735545"/>
            <a:ext cx="6174688" cy="500795"/>
          </a:xfrm>
          <a:prstGeom prst="rect">
            <a:avLst/>
          </a:prstGeom>
        </p:spPr>
        <p:txBody>
          <a:bodyPr/>
          <a:lstStyle>
            <a:lvl1pPr>
              <a:defRPr sz="2400">
                <a:solidFill>
                  <a:srgbClr val="000000"/>
                </a:solidFill>
              </a:defRPr>
            </a:lvl1pPr>
          </a:lstStyle>
          <a:p>
            <a:r>
              <a:t>Higher priority for experiences of staff</a:t>
            </a:r>
          </a:p>
        </p:txBody>
      </p:sp>
      <p:pic>
        <p:nvPicPr>
          <p:cNvPr id="231" name="Picture 4" descr="Photo of an Attention sign"/>
          <p:cNvPicPr>
            <a:picLocks noChangeAspect="1"/>
          </p:cNvPicPr>
          <p:nvPr/>
        </p:nvPicPr>
        <p:blipFill>
          <a:blip r:embed="rId3">
            <a:extLst/>
          </a:blip>
          <a:stretch>
            <a:fillRect/>
          </a:stretch>
        </p:blipFill>
        <p:spPr>
          <a:xfrm>
            <a:off x="1337625" y="1599410"/>
            <a:ext cx="2143126" cy="214312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itle 3"/>
          <p:cNvSpPr txBox="1">
            <a:spLocks noGrp="1"/>
          </p:cNvSpPr>
          <p:nvPr>
            <p:ph type="title"/>
          </p:nvPr>
        </p:nvSpPr>
        <p:spPr>
          <a:xfrm>
            <a:off x="973251" y="638870"/>
            <a:ext cx="5517613" cy="633564"/>
          </a:xfrm>
          <a:prstGeom prst="rect">
            <a:avLst/>
          </a:prstGeom>
        </p:spPr>
        <p:txBody>
          <a:bodyPr>
            <a:normAutofit fontScale="90000"/>
          </a:bodyPr>
          <a:lstStyle>
            <a:lvl1pPr defTabSz="274320">
              <a:defRPr sz="1920">
                <a:solidFill>
                  <a:srgbClr val="000000"/>
                </a:solidFill>
              </a:defRPr>
            </a:lvl1pPr>
          </a:lstStyle>
          <a:p>
            <a:r>
              <a:t>Wide range of measures to support health and wellbeing…and…</a:t>
            </a:r>
          </a:p>
        </p:txBody>
      </p:sp>
      <p:pic>
        <p:nvPicPr>
          <p:cNvPr id="237" name="Object 8" descr="Images representing examples of well-being such as dumbbells, running shoes"/>
          <p:cNvPicPr>
            <a:picLocks noChangeAspect="1"/>
          </p:cNvPicPr>
          <p:nvPr/>
        </p:nvPicPr>
        <p:blipFill>
          <a:blip r:embed="rId3">
            <a:extLst/>
          </a:blip>
          <a:stretch>
            <a:fillRect/>
          </a:stretch>
        </p:blipFill>
        <p:spPr>
          <a:xfrm>
            <a:off x="1141954" y="1559723"/>
            <a:ext cx="4933213" cy="2673950"/>
          </a:xfrm>
          <a:prstGeom prst="rect">
            <a:avLst/>
          </a:prstGeom>
          <a:ln w="12700">
            <a:miter lim="400000"/>
          </a:ln>
        </p:spPr>
      </p:pic>
      <p:sp>
        <p:nvSpPr>
          <p:cNvPr id="238" name="TextBox 9"/>
          <p:cNvSpPr txBox="1"/>
          <p:nvPr/>
        </p:nvSpPr>
        <p:spPr>
          <a:xfrm>
            <a:off x="4013937" y="1766769"/>
            <a:ext cx="4122459" cy="233393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14313" indent="-214313">
              <a:buSzPct val="100000"/>
              <a:buFont typeface="Arial"/>
              <a:buChar char="•"/>
            </a:pPr>
            <a:r>
              <a:rPr dirty="0"/>
              <a:t>Special attention is needed to the importance and significance of compassionate workplaces.</a:t>
            </a:r>
          </a:p>
          <a:p>
            <a:pPr marL="214313" indent="-214313">
              <a:buSzPct val="100000"/>
              <a:buFont typeface="Arial"/>
              <a:buChar char="•"/>
            </a:pPr>
            <a:r>
              <a:rPr dirty="0"/>
              <a:t>Consistently thoughtful, caring and empathetic towards one another.</a:t>
            </a:r>
          </a:p>
          <a:p>
            <a:pPr marL="214313" indent="-214313">
              <a:buSzPct val="100000"/>
              <a:buFont typeface="Arial"/>
              <a:buChar char="•"/>
            </a:pPr>
            <a:r>
              <a:rPr dirty="0"/>
              <a:t>A wide examples and case studies about this in the NHS England guide</a:t>
            </a:r>
            <a:endParaRPr sz="1300" dirty="0"/>
          </a:p>
          <a:p>
            <a:pPr>
              <a:defRPr sz="1300"/>
            </a:pPr>
            <a:endParaRPr sz="1300"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ontent Placeholder 2"/>
          <p:cNvSpPr txBox="1">
            <a:spLocks noGrp="1"/>
          </p:cNvSpPr>
          <p:nvPr>
            <p:ph type="title"/>
          </p:nvPr>
        </p:nvSpPr>
        <p:spPr>
          <a:xfrm>
            <a:off x="755576" y="1635646"/>
            <a:ext cx="5611163" cy="2716892"/>
          </a:xfrm>
          <a:prstGeom prst="rect">
            <a:avLst/>
          </a:prstGeom>
        </p:spPr>
        <p:txBody>
          <a:bodyPr>
            <a:normAutofit fontScale="90000"/>
          </a:bodyPr>
          <a:lstStyle/>
          <a:p>
            <a:pPr algn="l">
              <a:defRPr sz="2000">
                <a:latin typeface="Arial"/>
                <a:ea typeface="Arial"/>
                <a:cs typeface="Arial"/>
                <a:sym typeface="Arial"/>
              </a:defRPr>
            </a:pPr>
            <a:r>
              <a:t>‘Health is all about people. Beyond the glittering surface of modern technology, </a:t>
            </a:r>
            <a:br/>
            <a:r>
              <a:t>the core space of every health care system </a:t>
            </a:r>
            <a:br/>
            <a:r>
              <a:t>is occupied by the unique encounter between one set of people who need services and another who have been entrusted to deliver them.’</a:t>
            </a:r>
            <a:br/>
            <a:r>
              <a:rPr>
                <a:latin typeface="+mj-lt"/>
                <a:ea typeface="+mj-ea"/>
                <a:cs typeface="+mj-cs"/>
                <a:sym typeface="Calibri"/>
              </a:rPr>
              <a:t>   				</a:t>
            </a:r>
            <a:r>
              <a:t>Frenk et al. (2010)</a:t>
            </a:r>
            <a:br/>
            <a:endParaRPr/>
          </a:p>
        </p:txBody>
      </p:sp>
      <p:sp>
        <p:nvSpPr>
          <p:cNvPr id="243" name="Rectangle 1"/>
          <p:cNvSpPr txBox="1"/>
          <p:nvPr/>
        </p:nvSpPr>
        <p:spPr>
          <a:xfrm>
            <a:off x="755575" y="843558"/>
            <a:ext cx="6483403" cy="4862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1"/>
            </a:lvl1pPr>
          </a:lstStyle>
          <a:p>
            <a:r>
              <a:t>Experiences of care for all</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itle 1"/>
          <p:cNvSpPr txBox="1">
            <a:spLocks noGrp="1"/>
          </p:cNvSpPr>
          <p:nvPr>
            <p:ph type="title"/>
          </p:nvPr>
        </p:nvSpPr>
        <p:spPr>
          <a:xfrm>
            <a:off x="611559" y="1655059"/>
            <a:ext cx="6301932" cy="2716892"/>
          </a:xfrm>
          <a:prstGeom prst="rect">
            <a:avLst/>
          </a:prstGeom>
        </p:spPr>
        <p:txBody>
          <a:bodyPr/>
          <a:lstStyle/>
          <a:p>
            <a:pPr algn="l" defTabSz="678941">
              <a:defRPr sz="1979">
                <a:latin typeface="Arial"/>
                <a:ea typeface="Arial"/>
                <a:cs typeface="Arial"/>
                <a:sym typeface="Arial"/>
              </a:defRPr>
            </a:pPr>
            <a:r>
              <a:t>Workplace compassion is evidenced in the interactions between people in the workplace, the manner in which people interact with each other at work, (and the associated expectations of, and responses to, that interaction) and the culture this gives rise to. Workplace compassion is experienced by staff as a result of the thoughtful, caring, and empathetic actions of others</a:t>
            </a:r>
            <a:r>
              <a:rPr>
                <a:latin typeface="+mj-lt"/>
                <a:ea typeface="+mj-ea"/>
                <a:cs typeface="+mj-cs"/>
                <a:sym typeface="Calibri"/>
              </a:rPr>
              <a:t>.</a:t>
            </a:r>
            <a:br>
              <a:rPr>
                <a:latin typeface="+mj-lt"/>
                <a:ea typeface="+mj-ea"/>
                <a:cs typeface="+mj-cs"/>
                <a:sym typeface="Calibri"/>
              </a:rPr>
            </a:br>
            <a:endParaRPr>
              <a:latin typeface="+mj-lt"/>
              <a:ea typeface="+mj-ea"/>
              <a:cs typeface="+mj-cs"/>
              <a:sym typeface="Calibri"/>
            </a:endParaRPr>
          </a:p>
        </p:txBody>
      </p:sp>
      <p:sp>
        <p:nvSpPr>
          <p:cNvPr id="248" name="Text Placeholder 2"/>
          <p:cNvSpPr txBox="1">
            <a:spLocks noGrp="1"/>
          </p:cNvSpPr>
          <p:nvPr>
            <p:ph type="body" sz="quarter" idx="1"/>
          </p:nvPr>
        </p:nvSpPr>
        <p:spPr>
          <a:xfrm>
            <a:off x="539552" y="538935"/>
            <a:ext cx="6984776" cy="935969"/>
          </a:xfrm>
          <a:prstGeom prst="rect">
            <a:avLst/>
          </a:prstGeom>
        </p:spPr>
        <p:txBody>
          <a:bodyPr/>
          <a:lstStyle>
            <a:lvl1pPr>
              <a:defRPr sz="2800" b="1">
                <a:solidFill>
                  <a:srgbClr val="000000"/>
                </a:solidFill>
                <a:latin typeface="Arial"/>
                <a:ea typeface="Arial"/>
                <a:cs typeface="Arial"/>
                <a:sym typeface="Arial"/>
              </a:defRPr>
            </a:lvl1pPr>
          </a:lstStyle>
          <a:p>
            <a:r>
              <a:t>Our definition of workplace compassion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a:spLocks noGrp="1"/>
          </p:cNvSpPr>
          <p:nvPr>
            <p:ph type="title"/>
          </p:nvPr>
        </p:nvSpPr>
        <p:spPr>
          <a:xfrm>
            <a:off x="611560" y="1005576"/>
            <a:ext cx="6408712" cy="3618403"/>
          </a:xfrm>
          <a:prstGeom prst="rect">
            <a:avLst/>
          </a:prstGeom>
        </p:spPr>
        <p:txBody>
          <a:bodyPr/>
          <a:lstStyle/>
          <a:p>
            <a:pPr algn="l">
              <a:lnSpc>
                <a:spcPct val="150000"/>
              </a:lnSpc>
              <a:defRPr sz="1400">
                <a:latin typeface="Arial"/>
                <a:ea typeface="Arial"/>
                <a:cs typeface="Arial"/>
                <a:sym typeface="Arial"/>
              </a:defRPr>
            </a:pPr>
            <a:r>
              <a:t>“We must show the same care and consideration to ourselves and our colleagues, as we do to those we serve... providing an appropriate culture, terms and conditions will mean we gain the most from our staff.” </a:t>
            </a:r>
            <a:br/>
            <a:r>
              <a:rPr>
                <a:latin typeface="+mj-lt"/>
                <a:ea typeface="+mj-ea"/>
                <a:cs typeface="+mj-cs"/>
                <a:sym typeface="Calibri"/>
              </a:rPr>
              <a:t>NHS England (2016) </a:t>
            </a:r>
            <a:br>
              <a:rPr>
                <a:latin typeface="+mj-lt"/>
                <a:ea typeface="+mj-ea"/>
                <a:cs typeface="+mj-cs"/>
                <a:sym typeface="Calibri"/>
              </a:rPr>
            </a:br>
            <a:br>
              <a:rPr>
                <a:latin typeface="+mj-lt"/>
                <a:ea typeface="+mj-ea"/>
                <a:cs typeface="+mj-cs"/>
                <a:sym typeface="Calibri"/>
              </a:rPr>
            </a:br>
            <a:r>
              <a:t>“Sustained compassion needs time and space to flourish and to safeguard against burn out. Doctors show significant compassion to our patients, but we also need to be shown compassion ourselves. Healthcare organisations must show compassion to their teams and staff - the NHS must develop a culture of compassion.” </a:t>
            </a:r>
            <a:br/>
            <a:r>
              <a:rPr>
                <a:latin typeface="+mj-lt"/>
                <a:ea typeface="+mj-ea"/>
                <a:cs typeface="+mj-cs"/>
                <a:sym typeface="Calibri"/>
              </a:rPr>
              <a:t>Trimble (2017)</a:t>
            </a:r>
          </a:p>
        </p:txBody>
      </p:sp>
      <p:sp>
        <p:nvSpPr>
          <p:cNvPr id="251" name="Text Placeholder 2"/>
          <p:cNvSpPr txBox="1">
            <a:spLocks noGrp="1"/>
          </p:cNvSpPr>
          <p:nvPr>
            <p:ph type="body" sz="quarter" idx="1"/>
          </p:nvPr>
        </p:nvSpPr>
        <p:spPr>
          <a:xfrm>
            <a:off x="467543" y="357505"/>
            <a:ext cx="6351155" cy="503921"/>
          </a:xfrm>
          <a:prstGeom prst="rect">
            <a:avLst/>
          </a:prstGeom>
        </p:spPr>
        <p:txBody>
          <a:bodyPr/>
          <a:lstStyle>
            <a:lvl1pPr>
              <a:defRPr sz="2700" b="1">
                <a:solidFill>
                  <a:srgbClr val="000000"/>
                </a:solidFill>
                <a:latin typeface="Arial"/>
                <a:ea typeface="Arial"/>
                <a:cs typeface="Arial"/>
                <a:sym typeface="Arial"/>
              </a:defRPr>
            </a:lvl1pPr>
          </a:lstStyle>
          <a:p>
            <a:r>
              <a:t>National calls to action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ontent Placeholder 2"/>
          <p:cNvSpPr txBox="1">
            <a:spLocks noGrp="1"/>
          </p:cNvSpPr>
          <p:nvPr>
            <p:ph type="title"/>
          </p:nvPr>
        </p:nvSpPr>
        <p:spPr>
          <a:xfrm>
            <a:off x="1499118" y="1635646"/>
            <a:ext cx="6043212" cy="2826315"/>
          </a:xfrm>
          <a:prstGeom prst="rect">
            <a:avLst/>
          </a:prstGeom>
        </p:spPr>
        <p:txBody>
          <a:bodyPr>
            <a:normAutofit fontScale="90000"/>
          </a:bodyPr>
          <a:lstStyle/>
          <a:p>
            <a:pPr marL="332613" indent="-332613" algn="l" defTabSz="665226">
              <a:buSzPct val="100000"/>
              <a:buFont typeface="Arial"/>
              <a:buChar char="•"/>
              <a:defRPr sz="2328">
                <a:latin typeface="Arial"/>
                <a:ea typeface="Arial"/>
                <a:cs typeface="Arial"/>
                <a:sym typeface="Arial"/>
              </a:defRPr>
            </a:pPr>
            <a:endParaRPr/>
          </a:p>
          <a:p>
            <a:pPr defTabSz="665226">
              <a:lnSpc>
                <a:spcPct val="81000"/>
              </a:lnSpc>
              <a:defRPr sz="2328">
                <a:latin typeface="Arial"/>
                <a:ea typeface="Arial"/>
                <a:cs typeface="Arial"/>
                <a:sym typeface="Arial"/>
              </a:defRPr>
            </a:pPr>
            <a:r>
              <a:t>“Everyone can take action now, today, to create a more compassionate workplace for themselves and for others.” </a:t>
            </a:r>
            <a:br/>
            <a:br/>
            <a:br/>
            <a:r>
              <a:rPr sz="2037"/>
              <a:t>NHS England (2018) Towards commissioning for workplace compassion: a support guide </a:t>
            </a:r>
            <a:br>
              <a:rPr sz="2037"/>
            </a:br>
            <a:br>
              <a:rPr sz="2037"/>
            </a:br>
            <a:endParaRPr sz="2037"/>
          </a:p>
        </p:txBody>
      </p:sp>
      <p:sp>
        <p:nvSpPr>
          <p:cNvPr id="256" name="Rectangle 3"/>
          <p:cNvSpPr txBox="1"/>
          <p:nvPr/>
        </p:nvSpPr>
        <p:spPr>
          <a:xfrm>
            <a:off x="2609691" y="915566"/>
            <a:ext cx="3759359" cy="51077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000" b="1"/>
            </a:lvl1pPr>
          </a:lstStyle>
          <a:p>
            <a:r>
              <a:t>Your call to action…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ontent Placeholder 2"/>
          <p:cNvSpPr txBox="1">
            <a:spLocks noGrp="1"/>
          </p:cNvSpPr>
          <p:nvPr>
            <p:ph type="title"/>
          </p:nvPr>
        </p:nvSpPr>
        <p:spPr>
          <a:xfrm>
            <a:off x="1499118" y="1779661"/>
            <a:ext cx="5611164" cy="2133450"/>
          </a:xfrm>
          <a:prstGeom prst="rect">
            <a:avLst/>
          </a:prstGeom>
        </p:spPr>
        <p:txBody>
          <a:bodyPr>
            <a:normAutofit fontScale="90000"/>
          </a:bodyPr>
          <a:lstStyle/>
          <a:p>
            <a:pPr>
              <a:defRPr sz="2000" b="1">
                <a:latin typeface="Arial"/>
                <a:ea typeface="Arial"/>
                <a:cs typeface="Arial"/>
                <a:sym typeface="Arial"/>
              </a:defRPr>
            </a:pPr>
            <a:r>
              <a:t>Table Discussion:</a:t>
            </a:r>
            <a:br/>
            <a:br/>
            <a:r>
              <a:rPr b="0"/>
              <a:t>What practical steps can you personally take straight away - today - to support positive staff experience/compassionate workplaces in your own teams/services/organisations?</a:t>
            </a:r>
            <a:br>
              <a:rPr b="0"/>
            </a:br>
            <a:endParaRPr b="0"/>
          </a:p>
        </p:txBody>
      </p:sp>
      <p:sp>
        <p:nvSpPr>
          <p:cNvPr id="261" name="Rectangle 3"/>
          <p:cNvSpPr txBox="1"/>
          <p:nvPr/>
        </p:nvSpPr>
        <p:spPr>
          <a:xfrm>
            <a:off x="1868776" y="987574"/>
            <a:ext cx="4747187" cy="473923"/>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700" b="1"/>
            </a:lvl1pPr>
          </a:lstStyle>
          <a:p>
            <a:r>
              <a:t>Your compassionate actions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itle 3"/>
          <p:cNvSpPr txBox="1"/>
          <p:nvPr/>
        </p:nvSpPr>
        <p:spPr>
          <a:xfrm>
            <a:off x="1495136" y="717543"/>
            <a:ext cx="5724638" cy="702080"/>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normAutofit/>
          </a:bodyPr>
          <a:lstStyle>
            <a:lvl1pPr algn="ctr">
              <a:defRPr sz="2700" b="1"/>
            </a:lvl1pPr>
          </a:lstStyle>
          <a:p>
            <a:r>
              <a:t>Experiences of care - the reality</a:t>
            </a:r>
          </a:p>
        </p:txBody>
      </p:sp>
      <p:pic>
        <p:nvPicPr>
          <p:cNvPr id="190" name="Picture 3" descr="Logo of the NHS constitution- the NHS belongs to us all"/>
          <p:cNvPicPr>
            <a:picLocks noChangeAspect="1"/>
          </p:cNvPicPr>
          <p:nvPr/>
        </p:nvPicPr>
        <p:blipFill>
          <a:blip r:embed="rId3">
            <a:extLst/>
          </a:blip>
          <a:stretch>
            <a:fillRect/>
          </a:stretch>
        </p:blipFill>
        <p:spPr>
          <a:xfrm>
            <a:off x="1259632" y="1563637"/>
            <a:ext cx="3026219" cy="2568475"/>
          </a:xfrm>
          <a:prstGeom prst="rect">
            <a:avLst/>
          </a:prstGeom>
          <a:ln w="12700">
            <a:miter lim="400000"/>
          </a:ln>
        </p:spPr>
      </p:pic>
      <p:sp>
        <p:nvSpPr>
          <p:cNvPr id="191" name="Content Placeholder 1"/>
          <p:cNvSpPr txBox="1">
            <a:spLocks noGrp="1"/>
          </p:cNvSpPr>
          <p:nvPr>
            <p:ph type="title"/>
          </p:nvPr>
        </p:nvSpPr>
        <p:spPr>
          <a:xfrm>
            <a:off x="4392383" y="2211708"/>
            <a:ext cx="3240362" cy="2307958"/>
          </a:xfrm>
          <a:prstGeom prst="rect">
            <a:avLst/>
          </a:prstGeom>
        </p:spPr>
        <p:txBody>
          <a:bodyPr/>
          <a:lstStyle/>
          <a:p>
            <a:pPr>
              <a:defRPr sz="2000">
                <a:latin typeface="Arial"/>
                <a:ea typeface="Arial"/>
                <a:cs typeface="Arial"/>
                <a:sym typeface="Arial"/>
              </a:defRPr>
            </a:pPr>
            <a:r>
              <a:t>High quality patient experience cannot be achieved </a:t>
            </a:r>
            <a:r>
              <a:rPr>
                <a:solidFill>
                  <a:srgbClr val="4F81BD"/>
                </a:solidFill>
              </a:rPr>
              <a:t>- ethically or sustainably - </a:t>
            </a:r>
            <a:r>
              <a:t>at the expense of staff</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p:nvPr/>
        </p:nvSpPr>
        <p:spPr>
          <a:xfrm>
            <a:off x="1499117" y="627533"/>
            <a:ext cx="6158983" cy="597714"/>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normAutofit/>
          </a:bodyPr>
          <a:lstStyle>
            <a:lvl1pPr>
              <a:defRPr sz="2800" b="1"/>
            </a:lvl1pPr>
          </a:lstStyle>
          <a:p>
            <a:r>
              <a:t>NHS context</a:t>
            </a:r>
          </a:p>
        </p:txBody>
      </p:sp>
      <p:sp>
        <p:nvSpPr>
          <p:cNvPr id="196" name="Content Placeholder 2"/>
          <p:cNvSpPr txBox="1">
            <a:spLocks noGrp="1"/>
          </p:cNvSpPr>
          <p:nvPr>
            <p:ph type="title"/>
          </p:nvPr>
        </p:nvSpPr>
        <p:spPr>
          <a:xfrm>
            <a:off x="1499118" y="1376238"/>
            <a:ext cx="5881194" cy="3949818"/>
          </a:xfrm>
          <a:prstGeom prst="rect">
            <a:avLst/>
          </a:prstGeom>
        </p:spPr>
        <p:txBody>
          <a:bodyPr/>
          <a:lstStyle/>
          <a:p>
            <a:pPr marL="291465" indent="-291465" algn="l" defTabSz="582930">
              <a:buSzPct val="100000"/>
              <a:buFont typeface="Arial"/>
              <a:buChar char="•"/>
              <a:defRPr sz="1700">
                <a:latin typeface="Arial"/>
                <a:ea typeface="Arial"/>
                <a:cs typeface="Arial"/>
                <a:sym typeface="Arial"/>
              </a:defRPr>
            </a:pPr>
            <a:r>
              <a:t>NHS serves more than 52 million people</a:t>
            </a:r>
          </a:p>
          <a:p>
            <a:pPr marL="291465" indent="-291465" algn="l" defTabSz="582930">
              <a:buSzPct val="100000"/>
              <a:buFont typeface="Arial"/>
              <a:defRPr sz="1700">
                <a:latin typeface="Arial"/>
                <a:ea typeface="Arial"/>
                <a:cs typeface="Arial"/>
                <a:sym typeface="Arial"/>
              </a:defRPr>
            </a:pPr>
            <a:r>
              <a:t>Around 1.3 million staff members</a:t>
            </a:r>
          </a:p>
          <a:p>
            <a:pPr marL="291465" indent="-291465" algn="l" defTabSz="582930">
              <a:buSzPct val="100000"/>
              <a:buFont typeface="Arial"/>
              <a:defRPr sz="1700">
                <a:latin typeface="Arial"/>
                <a:ea typeface="Arial"/>
                <a:cs typeface="Arial"/>
                <a:sym typeface="Arial"/>
              </a:defRPr>
            </a:pPr>
            <a:r>
              <a:t>54% of staff professionally clinically qualified</a:t>
            </a:r>
          </a:p>
          <a:p>
            <a:pPr marL="291465" indent="-291465" algn="l" defTabSz="582930">
              <a:buSzPct val="100000"/>
              <a:buFont typeface="Arial"/>
              <a:defRPr sz="1700">
                <a:latin typeface="Arial"/>
                <a:ea typeface="Arial"/>
                <a:cs typeface="Arial"/>
                <a:sym typeface="Arial"/>
              </a:defRPr>
            </a:pPr>
            <a:r>
              <a:t>The NHS deals with over 1 million patients every 36 hours</a:t>
            </a:r>
          </a:p>
          <a:p>
            <a:pPr marL="291465" indent="-291465" algn="l" defTabSz="582930">
              <a:buSzPct val="100000"/>
              <a:buFont typeface="Arial"/>
              <a:defRPr sz="1700">
                <a:latin typeface="Arial"/>
                <a:ea typeface="Arial"/>
                <a:cs typeface="Arial"/>
                <a:sym typeface="Arial"/>
              </a:defRPr>
            </a:pPr>
            <a:r>
              <a:t>13% of all people in employment in the UK work in healthcare. </a:t>
            </a:r>
            <a:br/>
            <a:br/>
            <a:r>
              <a:rPr u="sng">
                <a:solidFill>
                  <a:srgbClr val="7C2855"/>
                </a:solidFill>
                <a:uFill>
                  <a:solidFill>
                    <a:srgbClr val="7C2855"/>
                  </a:solidFill>
                </a:uFill>
                <a:latin typeface="+mj-lt"/>
                <a:ea typeface="+mj-ea"/>
                <a:cs typeface="+mj-cs"/>
                <a:sym typeface="Calibri"/>
                <a:hlinkClick r:id="rId3"/>
              </a:rPr>
              <a:t>https://www.nhsconfed.org/resources/key-statistics-on-the-nhs</a:t>
            </a:r>
            <a:br/>
            <a:br/>
            <a:br/>
            <a:b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itle 1"/>
          <p:cNvSpPr txBox="1">
            <a:spLocks noGrp="1"/>
          </p:cNvSpPr>
          <p:nvPr>
            <p:ph type="title"/>
          </p:nvPr>
        </p:nvSpPr>
        <p:spPr>
          <a:xfrm>
            <a:off x="1025606" y="1365616"/>
            <a:ext cx="6228692" cy="2439482"/>
          </a:xfrm>
          <a:prstGeom prst="rect">
            <a:avLst/>
          </a:prstGeom>
        </p:spPr>
        <p:txBody>
          <a:bodyPr>
            <a:normAutofit fontScale="90000"/>
          </a:bodyPr>
          <a:lstStyle/>
          <a:p>
            <a:pPr marL="142774" indent="-142774" algn="l" defTabSz="610361">
              <a:buSzPct val="100000"/>
              <a:buChar char="•"/>
              <a:defRPr sz="1424">
                <a:latin typeface="Arial"/>
                <a:ea typeface="Arial"/>
                <a:cs typeface="Arial"/>
                <a:sym typeface="Arial"/>
              </a:defRPr>
            </a:pPr>
            <a:r>
              <a:t>More than 60% of NHS staff in England report having recently attended work despite not feeling well enough to perform their duties (Boorman, 2009)</a:t>
            </a:r>
          </a:p>
          <a:p>
            <a:pPr marL="142774" indent="-142774" algn="l" defTabSz="610361">
              <a:buSzPct val="100000"/>
              <a:defRPr sz="1424">
                <a:latin typeface="Arial"/>
                <a:ea typeface="Arial"/>
                <a:cs typeface="Arial"/>
                <a:sym typeface="Arial"/>
              </a:defRPr>
            </a:pPr>
            <a:r>
              <a:t>Poor mental health  = ¼ of staff absences (Boorman, 2009)</a:t>
            </a:r>
          </a:p>
          <a:p>
            <a:pPr marL="142774" indent="-142774" algn="l" defTabSz="610361">
              <a:buSzPct val="100000"/>
              <a:defRPr sz="1424">
                <a:latin typeface="Arial"/>
                <a:ea typeface="Arial"/>
                <a:cs typeface="Arial"/>
                <a:sym typeface="Arial"/>
              </a:defRPr>
            </a:pPr>
            <a:r>
              <a:t>Self-reported stress affects around 1/4 of NHS employees (NHS Employers 2014).</a:t>
            </a:r>
          </a:p>
          <a:p>
            <a:pPr marL="142774" indent="-142774" algn="l" defTabSz="610361">
              <a:buSzPct val="100000"/>
              <a:defRPr sz="1424">
                <a:latin typeface="Arial"/>
                <a:ea typeface="Arial"/>
                <a:cs typeface="Arial"/>
                <a:sym typeface="Arial"/>
              </a:defRPr>
            </a:pPr>
            <a:r>
              <a:t>Death by suicide is highest amongst the caring professions (Meltzer et al, 2008).</a:t>
            </a:r>
          </a:p>
          <a:p>
            <a:pPr marL="142774" indent="-142774" algn="l" defTabSz="610361">
              <a:buSzPct val="100000"/>
              <a:defRPr sz="1424">
                <a:latin typeface="Arial"/>
                <a:ea typeface="Arial"/>
                <a:cs typeface="Arial"/>
                <a:sym typeface="Arial"/>
              </a:defRPr>
            </a:pPr>
            <a:r>
              <a:t>NHS staff are all more prone to work-related illness (CIPD, 2013).</a:t>
            </a:r>
          </a:p>
          <a:p>
            <a:pPr marL="142774" indent="-142774" algn="l" defTabSz="610361">
              <a:buSzPct val="100000"/>
              <a:defRPr sz="1424">
                <a:latin typeface="Arial"/>
                <a:ea typeface="Arial"/>
                <a:cs typeface="Arial"/>
                <a:sym typeface="Arial"/>
              </a:defRPr>
            </a:pPr>
            <a:r>
              <a:t>Stress and mental health issues have overtaken musculoskeletal disorders as the main reason for sickness absence (NHS Employers 2014).</a:t>
            </a:r>
          </a:p>
        </p:txBody>
      </p:sp>
      <p:sp>
        <p:nvSpPr>
          <p:cNvPr id="201" name="Text Placeholder 2"/>
          <p:cNvSpPr txBox="1">
            <a:spLocks noGrp="1"/>
          </p:cNvSpPr>
          <p:nvPr>
            <p:ph type="body" sz="quarter" idx="1"/>
          </p:nvPr>
        </p:nvSpPr>
        <p:spPr>
          <a:xfrm>
            <a:off x="971599" y="771549"/>
            <a:ext cx="5562620" cy="449916"/>
          </a:xfrm>
          <a:prstGeom prst="rect">
            <a:avLst/>
          </a:prstGeom>
        </p:spPr>
        <p:txBody>
          <a:bodyPr>
            <a:normAutofit lnSpcReduction="10000"/>
          </a:bodyPr>
          <a:lstStyle>
            <a:lvl1pPr defTabSz="630936">
              <a:spcBef>
                <a:spcPts val="200"/>
              </a:spcBef>
              <a:defRPr sz="2576" b="1">
                <a:solidFill>
                  <a:srgbClr val="000000"/>
                </a:solidFill>
                <a:latin typeface="Arial"/>
                <a:ea typeface="Arial"/>
                <a:cs typeface="Arial"/>
                <a:sym typeface="Arial"/>
              </a:defRPr>
            </a:lvl1pPr>
          </a:lstStyle>
          <a:p>
            <a:r>
              <a:t>So how are NHS staff feeling?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ontent Placeholder 2"/>
          <p:cNvSpPr txBox="1">
            <a:spLocks noGrp="1"/>
          </p:cNvSpPr>
          <p:nvPr>
            <p:ph type="title"/>
          </p:nvPr>
        </p:nvSpPr>
        <p:spPr>
          <a:xfrm>
            <a:off x="1499118" y="1563639"/>
            <a:ext cx="5611164" cy="2493488"/>
          </a:xfrm>
          <a:prstGeom prst="rect">
            <a:avLst/>
          </a:prstGeom>
        </p:spPr>
        <p:txBody>
          <a:bodyPr/>
          <a:lstStyle/>
          <a:p>
            <a:pPr marL="342900" indent="-342900" algn="l">
              <a:buSzPct val="100000"/>
              <a:buFont typeface="Arial"/>
              <a:buChar char="•"/>
              <a:defRPr sz="2400"/>
            </a:pPr>
            <a:endParaRPr/>
          </a:p>
          <a:p>
            <a:pPr>
              <a:defRPr sz="2400">
                <a:latin typeface="Arial"/>
                <a:ea typeface="Arial"/>
                <a:cs typeface="Arial"/>
                <a:sym typeface="Arial"/>
              </a:defRPr>
            </a:pPr>
            <a:r>
              <a:t>‘NHS staff are more likely than the rest of the working population to become patients’ </a:t>
            </a:r>
            <a:br/>
            <a:br/>
            <a:r>
              <a:t>(Michael West, 2016)</a:t>
            </a:r>
          </a:p>
        </p:txBody>
      </p:sp>
      <p:sp>
        <p:nvSpPr>
          <p:cNvPr id="206" name="Rectangle 1"/>
          <p:cNvSpPr txBox="1"/>
          <p:nvPr/>
        </p:nvSpPr>
        <p:spPr>
          <a:xfrm>
            <a:off x="2090453" y="1131590"/>
            <a:ext cx="4428494" cy="51077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000" b="1"/>
            </a:lvl1pPr>
          </a:lstStyle>
          <a:p>
            <a:r>
              <a:t>A critical issue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Rectangle 3"/>
          <p:cNvSpPr txBox="1"/>
          <p:nvPr/>
        </p:nvSpPr>
        <p:spPr>
          <a:xfrm>
            <a:off x="539551" y="700310"/>
            <a:ext cx="5778644" cy="4739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700" b="1"/>
            </a:lvl1pPr>
          </a:lstStyle>
          <a:p>
            <a:r>
              <a:t>Balancing two global phenomena</a:t>
            </a:r>
          </a:p>
        </p:txBody>
      </p:sp>
      <p:pic>
        <p:nvPicPr>
          <p:cNvPr id="211" name="Picture 5" descr="A picture of weighting scales"/>
          <p:cNvPicPr>
            <a:picLocks noChangeAspect="1"/>
          </p:cNvPicPr>
          <p:nvPr/>
        </p:nvPicPr>
        <p:blipFill>
          <a:blip r:embed="rId3">
            <a:extLst/>
          </a:blip>
          <a:stretch>
            <a:fillRect/>
          </a:stretch>
        </p:blipFill>
        <p:spPr>
          <a:xfrm>
            <a:off x="3041830" y="1563637"/>
            <a:ext cx="2460446" cy="2520282"/>
          </a:xfrm>
          <a:prstGeom prst="rect">
            <a:avLst/>
          </a:prstGeom>
          <a:ln w="12700">
            <a:miter lim="400000"/>
          </a:ln>
        </p:spPr>
      </p:pic>
      <p:sp>
        <p:nvSpPr>
          <p:cNvPr id="212" name="Rectangle 6"/>
          <p:cNvSpPr txBox="1"/>
          <p:nvPr/>
        </p:nvSpPr>
        <p:spPr>
          <a:xfrm>
            <a:off x="611559" y="1761531"/>
            <a:ext cx="2430272" cy="160671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100" b="1"/>
            </a:pPr>
            <a:r>
              <a:t>Patients</a:t>
            </a:r>
            <a:endParaRPr>
              <a:latin typeface="+mj-lt"/>
              <a:ea typeface="+mj-ea"/>
              <a:cs typeface="+mj-cs"/>
              <a:sym typeface="Calibri"/>
            </a:endParaRPr>
          </a:p>
          <a:p>
            <a:pPr marL="214313" indent="-214313">
              <a:buSzPct val="100000"/>
              <a:buFont typeface="Arial"/>
              <a:buChar char="•"/>
              <a:defRPr sz="2100"/>
            </a:pPr>
            <a:r>
              <a:t>Growing demand</a:t>
            </a:r>
            <a:endParaRPr>
              <a:latin typeface="+mj-lt"/>
              <a:ea typeface="+mj-ea"/>
              <a:cs typeface="+mj-cs"/>
              <a:sym typeface="Calibri"/>
            </a:endParaRPr>
          </a:p>
          <a:p>
            <a:pPr marL="214313" indent="-214313">
              <a:buSzPct val="100000"/>
              <a:buFont typeface="Arial"/>
              <a:buChar char="•"/>
              <a:defRPr sz="2100"/>
            </a:pPr>
            <a:r>
              <a:t>Intensity</a:t>
            </a:r>
            <a:endParaRPr>
              <a:latin typeface="+mj-lt"/>
              <a:ea typeface="+mj-ea"/>
              <a:cs typeface="+mj-cs"/>
              <a:sym typeface="Calibri"/>
            </a:endParaRPr>
          </a:p>
          <a:p>
            <a:pPr marL="214313" indent="-214313">
              <a:buSzPct val="100000"/>
              <a:buFont typeface="Arial"/>
              <a:buChar char="•"/>
              <a:defRPr sz="2100"/>
            </a:pPr>
            <a:r>
              <a:t>Acuity</a:t>
            </a:r>
            <a:endParaRPr>
              <a:latin typeface="+mj-lt"/>
              <a:ea typeface="+mj-ea"/>
              <a:cs typeface="+mj-cs"/>
              <a:sym typeface="Calibri"/>
            </a:endParaRPr>
          </a:p>
          <a:p>
            <a:pPr marL="214313" indent="-214313">
              <a:buSzPct val="100000"/>
              <a:buFont typeface="Arial"/>
              <a:buChar char="•"/>
              <a:defRPr sz="2100"/>
            </a:pPr>
            <a:r>
              <a:t>Compassion</a:t>
            </a:r>
          </a:p>
        </p:txBody>
      </p:sp>
      <p:sp>
        <p:nvSpPr>
          <p:cNvPr id="213" name="Rectangle 9"/>
          <p:cNvSpPr txBox="1"/>
          <p:nvPr/>
        </p:nvSpPr>
        <p:spPr>
          <a:xfrm>
            <a:off x="5688124" y="1707524"/>
            <a:ext cx="2772309" cy="160671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100" b="1"/>
            </a:pPr>
            <a:r>
              <a:t>Staff</a:t>
            </a:r>
            <a:endParaRPr>
              <a:latin typeface="+mj-lt"/>
              <a:ea typeface="+mj-ea"/>
              <a:cs typeface="+mj-cs"/>
              <a:sym typeface="Calibri"/>
            </a:endParaRPr>
          </a:p>
          <a:p>
            <a:pPr marL="214313" indent="-214313">
              <a:buSzPct val="100000"/>
              <a:buFont typeface="Arial"/>
              <a:buChar char="•"/>
              <a:defRPr sz="2100"/>
            </a:pPr>
            <a:r>
              <a:t>Stress</a:t>
            </a:r>
            <a:endParaRPr>
              <a:latin typeface="+mj-lt"/>
              <a:ea typeface="+mj-ea"/>
              <a:cs typeface="+mj-cs"/>
              <a:sym typeface="Calibri"/>
            </a:endParaRPr>
          </a:p>
          <a:p>
            <a:pPr marL="214313" indent="-214313">
              <a:buSzPct val="100000"/>
              <a:buFont typeface="Arial"/>
              <a:buChar char="•"/>
              <a:defRPr sz="2100"/>
            </a:pPr>
            <a:r>
              <a:t>Burnout</a:t>
            </a:r>
            <a:endParaRPr>
              <a:latin typeface="+mj-lt"/>
              <a:ea typeface="+mj-ea"/>
              <a:cs typeface="+mj-cs"/>
              <a:sym typeface="Calibri"/>
            </a:endParaRPr>
          </a:p>
          <a:p>
            <a:pPr marL="214313" indent="-214313">
              <a:buSzPct val="100000"/>
              <a:buFont typeface="Arial"/>
              <a:buChar char="•"/>
              <a:defRPr sz="2100"/>
            </a:pPr>
            <a:r>
              <a:t>Bullying</a:t>
            </a:r>
            <a:endParaRPr>
              <a:latin typeface="+mj-lt"/>
              <a:ea typeface="+mj-ea"/>
              <a:cs typeface="+mj-cs"/>
              <a:sym typeface="Calibri"/>
            </a:endParaRPr>
          </a:p>
          <a:p>
            <a:pPr marL="214313" indent="-214313">
              <a:buSzPct val="100000"/>
              <a:buFont typeface="Arial"/>
              <a:buChar char="•"/>
              <a:defRPr sz="2100"/>
            </a:pPr>
            <a:r>
              <a:t>Compassion fatigue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Content Placeholder 3" descr="Content Placeholder 3"/>
          <p:cNvPicPr>
            <a:picLocks noChangeAspect="1"/>
          </p:cNvPicPr>
          <p:nvPr/>
        </p:nvPicPr>
        <p:blipFill>
          <a:blip r:embed="rId3">
            <a:extLst/>
          </a:blip>
          <a:stretch>
            <a:fillRect/>
          </a:stretch>
        </p:blipFill>
        <p:spPr>
          <a:xfrm>
            <a:off x="539551" y="339502"/>
            <a:ext cx="8064898" cy="4345131"/>
          </a:xfrm>
          <a:prstGeom prst="rect">
            <a:avLst/>
          </a:prstGeom>
          <a:ln w="12700">
            <a:miter lim="400000"/>
          </a:ln>
        </p:spPr>
      </p:pic>
      <p:pic>
        <p:nvPicPr>
          <p:cNvPr id="5" name="Picture 4" descr="A screenshot of a cell phone&#10;&#10;Description generated with very high confidence">
            <a:extLst>
              <a:ext uri="{FF2B5EF4-FFF2-40B4-BE49-F238E27FC236}">
                <a16:creationId xmlns:a16="http://schemas.microsoft.com/office/drawing/2014/main" id="{D084BAA4-7B7C-4982-A90A-28F030F0E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75" y="151749"/>
            <a:ext cx="8604449" cy="48400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Content Placeholder 3" descr="Content Placeholder 3"/>
          <p:cNvPicPr>
            <a:picLocks noChangeAspect="1"/>
          </p:cNvPicPr>
          <p:nvPr/>
        </p:nvPicPr>
        <p:blipFill>
          <a:blip r:embed="rId2">
            <a:extLst/>
          </a:blip>
          <a:stretch>
            <a:fillRect/>
          </a:stretch>
        </p:blipFill>
        <p:spPr>
          <a:xfrm>
            <a:off x="539551" y="339501"/>
            <a:ext cx="8064898" cy="4345131"/>
          </a:xfrm>
          <a:prstGeom prst="rect">
            <a:avLst/>
          </a:prstGeom>
          <a:ln w="12700">
            <a:miter lim="400000"/>
          </a:ln>
        </p:spPr>
      </p:pic>
      <p:pic>
        <p:nvPicPr>
          <p:cNvPr id="5" name="Picture 4" descr="A screenshot of a cell phone&#10;&#10;Description generated with very high confidence">
            <a:extLst>
              <a:ext uri="{FF2B5EF4-FFF2-40B4-BE49-F238E27FC236}">
                <a16:creationId xmlns:a16="http://schemas.microsoft.com/office/drawing/2014/main" id="{0847DA4B-5ECD-4756-8DA8-A32F6DC0D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Box 3"/>
          <p:cNvSpPr txBox="1"/>
          <p:nvPr/>
        </p:nvSpPr>
        <p:spPr>
          <a:xfrm>
            <a:off x="1493657" y="627534"/>
            <a:ext cx="5439016" cy="4739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700" b="1"/>
            </a:lvl1pPr>
          </a:lstStyle>
          <a:p>
            <a:r>
              <a:t>Put simply….two sides, one coin</a:t>
            </a:r>
          </a:p>
        </p:txBody>
      </p:sp>
      <p:pic>
        <p:nvPicPr>
          <p:cNvPr id="224" name="Picture 6" descr="photo of two coins representing patient and staff experience"/>
          <p:cNvPicPr>
            <a:picLocks noChangeAspect="1"/>
          </p:cNvPicPr>
          <p:nvPr/>
        </p:nvPicPr>
        <p:blipFill>
          <a:blip r:embed="rId3">
            <a:extLst/>
          </a:blip>
          <a:srcRect l="10546" t="4014" r="16237" b="8081"/>
          <a:stretch>
            <a:fillRect/>
          </a:stretch>
        </p:blipFill>
        <p:spPr>
          <a:xfrm>
            <a:off x="1601669" y="1329611"/>
            <a:ext cx="5623183" cy="2778260"/>
          </a:xfrm>
          <a:prstGeom prst="rect">
            <a:avLst/>
          </a:prstGeom>
          <a:ln w="31750">
            <a:solidFill>
              <a:srgbClr val="000000"/>
            </a:solidFill>
          </a:ln>
        </p:spPr>
      </p:pic>
    </p:spTree>
  </p:cSld>
  <p:clrMapOvr>
    <a:masterClrMapping/>
  </p:clrMapOvr>
  <p:transition spd="med"/>
</p:sld>
</file>

<file path=ppt/theme/theme1.xml><?xml version="1.0" encoding="utf-8"?>
<a:theme xmlns:a="http://schemas.openxmlformats.org/drawingml/2006/main" name="5_Office Theme">
  <a:themeElements>
    <a:clrScheme name="5_Office Theme">
      <a:dk1>
        <a:srgbClr val="000000"/>
      </a:dk1>
      <a:lt1>
        <a:srgbClr val="FFFFFF"/>
      </a:lt1>
      <a:dk2>
        <a:srgbClr val="A7A7A7"/>
      </a:dk2>
      <a:lt2>
        <a:srgbClr val="535353"/>
      </a:lt2>
      <a:accent1>
        <a:srgbClr val="003087"/>
      </a:accent1>
      <a:accent2>
        <a:srgbClr val="0072CE"/>
      </a:accent2>
      <a:accent3>
        <a:srgbClr val="00A9CE"/>
      </a:accent3>
      <a:accent4>
        <a:srgbClr val="41B6E6"/>
      </a:accent4>
      <a:accent5>
        <a:srgbClr val="425563"/>
      </a:accent5>
      <a:accent6>
        <a:srgbClr val="768692"/>
      </a:accent6>
      <a:hlink>
        <a:srgbClr val="0000FF"/>
      </a:hlink>
      <a:folHlink>
        <a:srgbClr val="FF00FF"/>
      </a:folHlink>
    </a:clrScheme>
    <a:fontScheme name="5_Office Theme">
      <a:majorFont>
        <a:latin typeface="Calibri"/>
        <a:ea typeface="Calibri"/>
        <a:cs typeface="Calibri"/>
      </a:majorFont>
      <a:minorFont>
        <a:latin typeface="Helvetica"/>
        <a:ea typeface="Helvetica"/>
        <a:cs typeface="Helvetica"/>
      </a:minorFont>
    </a:fontScheme>
    <a:fmtScheme name="5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5_Office Theme">
  <a:themeElements>
    <a:clrScheme name="5_Office Theme">
      <a:dk1>
        <a:srgbClr val="000000"/>
      </a:dk1>
      <a:lt1>
        <a:srgbClr val="FFFFFF"/>
      </a:lt1>
      <a:dk2>
        <a:srgbClr val="A7A7A7"/>
      </a:dk2>
      <a:lt2>
        <a:srgbClr val="535353"/>
      </a:lt2>
      <a:accent1>
        <a:srgbClr val="003087"/>
      </a:accent1>
      <a:accent2>
        <a:srgbClr val="0072CE"/>
      </a:accent2>
      <a:accent3>
        <a:srgbClr val="00A9CE"/>
      </a:accent3>
      <a:accent4>
        <a:srgbClr val="41B6E6"/>
      </a:accent4>
      <a:accent5>
        <a:srgbClr val="425563"/>
      </a:accent5>
      <a:accent6>
        <a:srgbClr val="768692"/>
      </a:accent6>
      <a:hlink>
        <a:srgbClr val="0000FF"/>
      </a:hlink>
      <a:folHlink>
        <a:srgbClr val="FF00FF"/>
      </a:folHlink>
    </a:clrScheme>
    <a:fontScheme name="5_Office Theme">
      <a:majorFont>
        <a:latin typeface="Calibri"/>
        <a:ea typeface="Calibri"/>
        <a:cs typeface="Calibri"/>
      </a:majorFont>
      <a:minorFont>
        <a:latin typeface="Helvetica"/>
        <a:ea typeface="Helvetica"/>
        <a:cs typeface="Helvetica"/>
      </a:minorFont>
    </a:fontScheme>
    <a:fmtScheme name="5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1538</Words>
  <Application>Microsoft Office PowerPoint</Application>
  <PresentationFormat>On-screen Show (16:9)</PresentationFormat>
  <Paragraphs>90</Paragraphs>
  <Slides>16</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5_Office Theme</vt:lpstr>
      <vt:lpstr>Workplace compassion: Why does caring for the people who care matter?</vt:lpstr>
      <vt:lpstr>High quality patient experience cannot be achieved - ethically or sustainably - at the expense of staff</vt:lpstr>
      <vt:lpstr>NHS serves more than 52 million people Around 1.3 million staff members 54% of staff professionally clinically qualified The NHS deals with over 1 million patients every 36 hours 13% of all people in employment in the UK work in healthcare.   https://www.nhsconfed.org/resources/key-statistics-on-the-nhs    </vt:lpstr>
      <vt:lpstr>More than 60% of NHS staff in England report having recently attended work despite not feeling well enough to perform their duties (Boorman, 2009) Poor mental health  = ¼ of staff absences (Boorman, 2009) Self-reported stress affects around 1/4 of NHS employees (NHS Employers 2014). Death by suicide is highest amongst the caring professions (Meltzer et al, 2008). NHS staff are all more prone to work-related illness (CIPD, 2013). Stress and mental health issues have overtaken musculoskeletal disorders as the main reason for sickness absence (NHS Employers 2014).</vt:lpstr>
      <vt:lpstr> ‘NHS staff are more likely than the rest of the working population to become patients’   (Michael West, 2016)</vt:lpstr>
      <vt:lpstr>PowerPoint Presentation</vt:lpstr>
      <vt:lpstr>PowerPoint Presentation</vt:lpstr>
      <vt:lpstr>PowerPoint Presentation</vt:lpstr>
      <vt:lpstr>PowerPoint Presentation</vt:lpstr>
      <vt:lpstr>Higher priority for experiences of staff</vt:lpstr>
      <vt:lpstr>Wide range of measures to support health and wellbeing…and…</vt:lpstr>
      <vt:lpstr>‘Health is all about people. Beyond the glittering surface of modern technology,  the core space of every health care system  is occupied by the unique encounter between one set of people who need services and another who have been entrusted to deliver them.’        Frenk et al. (2010) </vt:lpstr>
      <vt:lpstr>Workplace compassion is evidenced in the interactions between people in the workplace, the manner in which people interact with each other at work, (and the associated expectations of, and responses to, that interaction) and the culture this gives rise to. Workplace compassion is experienced by staff as a result of the thoughtful, caring, and empathetic actions of others. </vt:lpstr>
      <vt:lpstr>“We must show the same care and consideration to ourselves and our colleagues, as we do to those we serve... providing an appropriate culture, terms and conditions will mean we gain the most from our staff.”  NHS England (2016)   “Sustained compassion needs time and space to flourish and to safeguard against burn out. Doctors show significant compassion to our patients, but we also need to be shown compassion ourselves. Healthcare organisations must show compassion to their teams and staff - the NHS must develop a culture of compassion.”  Trimble (2017)</vt:lpstr>
      <vt:lpstr> “Everyone can take action now, today, to create a more compassionate workplace for themselves and for others.”    NHS England (2018) Towards commissioning for workplace compassion: a support guide   </vt:lpstr>
      <vt:lpstr>Table Discussion:  What practical steps can you personally take straight away - today - to support positive staff experience/compassionate workplaces in your own teams/services/organisations?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compassion: Why does caring for the people who care matter?</dc:title>
  <cp:lastModifiedBy>Michail Sanidas</cp:lastModifiedBy>
  <cp:revision>2</cp:revision>
  <dcterms:modified xsi:type="dcterms:W3CDTF">2020-03-04T15:08:35Z</dcterms:modified>
</cp:coreProperties>
</file>