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Lst>
  <p:notesMasterIdLst>
    <p:notesMasterId r:id="rId44"/>
  </p:notesMasterIdLst>
  <p:sldIdLst>
    <p:sldId id="410" r:id="rId5"/>
    <p:sldId id="257" r:id="rId6"/>
    <p:sldId id="395" r:id="rId7"/>
    <p:sldId id="393" r:id="rId8"/>
    <p:sldId id="259" r:id="rId9"/>
    <p:sldId id="425" r:id="rId10"/>
    <p:sldId id="277" r:id="rId11"/>
    <p:sldId id="404" r:id="rId12"/>
    <p:sldId id="416" r:id="rId13"/>
    <p:sldId id="264" r:id="rId14"/>
    <p:sldId id="265" r:id="rId15"/>
    <p:sldId id="267" r:id="rId16"/>
    <p:sldId id="273" r:id="rId17"/>
    <p:sldId id="268" r:id="rId18"/>
    <p:sldId id="427" r:id="rId19"/>
    <p:sldId id="272" r:id="rId20"/>
    <p:sldId id="275" r:id="rId21"/>
    <p:sldId id="266" r:id="rId22"/>
    <p:sldId id="400" r:id="rId23"/>
    <p:sldId id="401" r:id="rId24"/>
    <p:sldId id="426" r:id="rId25"/>
    <p:sldId id="440"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1" r:id="rId39"/>
    <p:sldId id="406" r:id="rId40"/>
    <p:sldId id="278" r:id="rId41"/>
    <p:sldId id="424" r:id="rId42"/>
    <p:sldId id="41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59"/>
    <a:srgbClr val="E7EDFA"/>
    <a:srgbClr val="F5F8DB"/>
    <a:srgbClr val="BFBFBF"/>
    <a:srgbClr val="DAECE6"/>
    <a:srgbClr val="00805A"/>
    <a:srgbClr val="341A52"/>
    <a:srgbClr val="733DB2"/>
    <a:srgbClr val="FFC3BE"/>
    <a:srgbClr val="007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CD50B-A9C8-4CA3-8A1D-B87A4A6AAA0F}" v="1" dt="2023-07-11T12:36:13.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p:restoredTop sz="83333"/>
  </p:normalViewPr>
  <p:slideViewPr>
    <p:cSldViewPr snapToGrid="0" snapToObjects="1" showGuides="1">
      <p:cViewPr varScale="1">
        <p:scale>
          <a:sx n="68" d="100"/>
          <a:sy n="68" d="100"/>
        </p:scale>
        <p:origin x="104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EF070-2ACF-E542-A453-23EA3A9B40F8}"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D10A0-7F6D-0348-B98E-3BF7A0DB31AB}" type="slidenum">
              <a:rPr lang="en-US" smtClean="0"/>
              <a:t>‹#›</a:t>
            </a:fld>
            <a:endParaRPr lang="en-US"/>
          </a:p>
        </p:txBody>
      </p:sp>
    </p:spTree>
    <p:extLst>
      <p:ext uri="{BB962C8B-B14F-4D97-AF65-F5344CB8AC3E}">
        <p14:creationId xmlns:p14="http://schemas.microsoft.com/office/powerpoint/2010/main" val="104609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FD10A0-7F6D-0348-B98E-3BF7A0DB31AB}" type="slidenum">
              <a:rPr lang="en-US" smtClean="0"/>
              <a:t>3</a:t>
            </a:fld>
            <a:endParaRPr lang="en-US"/>
          </a:p>
        </p:txBody>
      </p:sp>
    </p:spTree>
    <p:extLst>
      <p:ext uri="{BB962C8B-B14F-4D97-AF65-F5344CB8AC3E}">
        <p14:creationId xmlns:p14="http://schemas.microsoft.com/office/powerpoint/2010/main" val="222993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1B0F-B67B-2E43-A94E-C6005045E80D}" type="slidenum">
              <a:rPr lang="en-US" smtClean="0"/>
              <a:t>4</a:t>
            </a:fld>
            <a:endParaRPr lang="en-US"/>
          </a:p>
        </p:txBody>
      </p:sp>
    </p:spTree>
    <p:extLst>
      <p:ext uri="{BB962C8B-B14F-4D97-AF65-F5344CB8AC3E}">
        <p14:creationId xmlns:p14="http://schemas.microsoft.com/office/powerpoint/2010/main" val="35060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FD10A0-7F6D-0348-B98E-3BF7A0DB31AB}" type="slidenum">
              <a:rPr lang="en-US" smtClean="0"/>
              <a:t>9</a:t>
            </a:fld>
            <a:endParaRPr lang="en-US"/>
          </a:p>
        </p:txBody>
      </p:sp>
    </p:spTree>
    <p:extLst>
      <p:ext uri="{BB962C8B-B14F-4D97-AF65-F5344CB8AC3E}">
        <p14:creationId xmlns:p14="http://schemas.microsoft.com/office/powerpoint/2010/main" val="287820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1B0F-B67B-2E43-A94E-C6005045E80D}" type="slidenum">
              <a:rPr lang="en-US" smtClean="0"/>
              <a:t>24</a:t>
            </a:fld>
            <a:endParaRPr lang="en-US"/>
          </a:p>
        </p:txBody>
      </p:sp>
    </p:spTree>
    <p:extLst>
      <p:ext uri="{BB962C8B-B14F-4D97-AF65-F5344CB8AC3E}">
        <p14:creationId xmlns:p14="http://schemas.microsoft.com/office/powerpoint/2010/main" val="225994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1B0F-B67B-2E43-A94E-C6005045E80D}" type="slidenum">
              <a:rPr lang="en-US" smtClean="0"/>
              <a:t>25</a:t>
            </a:fld>
            <a:endParaRPr lang="en-US"/>
          </a:p>
        </p:txBody>
      </p:sp>
    </p:spTree>
    <p:extLst>
      <p:ext uri="{BB962C8B-B14F-4D97-AF65-F5344CB8AC3E}">
        <p14:creationId xmlns:p14="http://schemas.microsoft.com/office/powerpoint/2010/main" val="116803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1B0F-B67B-2E43-A94E-C6005045E80D}" type="slidenum">
              <a:rPr lang="en-US" smtClean="0"/>
              <a:t>29</a:t>
            </a:fld>
            <a:endParaRPr lang="en-US"/>
          </a:p>
        </p:txBody>
      </p:sp>
    </p:spTree>
    <p:extLst>
      <p:ext uri="{BB962C8B-B14F-4D97-AF65-F5344CB8AC3E}">
        <p14:creationId xmlns:p14="http://schemas.microsoft.com/office/powerpoint/2010/main" val="387844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1B0F-B67B-2E43-A94E-C6005045E80D}" type="slidenum">
              <a:rPr lang="en-US" smtClean="0"/>
              <a:t>30</a:t>
            </a:fld>
            <a:endParaRPr lang="en-US"/>
          </a:p>
        </p:txBody>
      </p:sp>
    </p:spTree>
    <p:extLst>
      <p:ext uri="{BB962C8B-B14F-4D97-AF65-F5344CB8AC3E}">
        <p14:creationId xmlns:p14="http://schemas.microsoft.com/office/powerpoint/2010/main" val="271449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1B0F-B67B-2E43-A94E-C6005045E80D}" type="slidenum">
              <a:rPr lang="en-US" smtClean="0"/>
              <a:t>31</a:t>
            </a:fld>
            <a:endParaRPr lang="en-US"/>
          </a:p>
        </p:txBody>
      </p:sp>
    </p:spTree>
    <p:extLst>
      <p:ext uri="{BB962C8B-B14F-4D97-AF65-F5344CB8AC3E}">
        <p14:creationId xmlns:p14="http://schemas.microsoft.com/office/powerpoint/2010/main" val="1555152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FD10A0-7F6D-0348-B98E-3BF7A0DB31AB}" type="slidenum">
              <a:rPr lang="en-US" smtClean="0"/>
              <a:t>37</a:t>
            </a:fld>
            <a:endParaRPr lang="en-US"/>
          </a:p>
        </p:txBody>
      </p:sp>
    </p:spTree>
    <p:extLst>
      <p:ext uri="{BB962C8B-B14F-4D97-AF65-F5344CB8AC3E}">
        <p14:creationId xmlns:p14="http://schemas.microsoft.com/office/powerpoint/2010/main" val="209333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8397-A8C3-954E-BC28-5BBD9F8B6AAD}"/>
              </a:ext>
            </a:extLst>
          </p:cNvPr>
          <p:cNvSpPr>
            <a:spLocks noGrp="1"/>
          </p:cNvSpPr>
          <p:nvPr>
            <p:ph type="ctrTitle" hasCustomPrompt="1"/>
          </p:nvPr>
        </p:nvSpPr>
        <p:spPr>
          <a:xfrm>
            <a:off x="1524000" y="2562853"/>
            <a:ext cx="9144000" cy="2387600"/>
          </a:xfrm>
        </p:spPr>
        <p:txBody>
          <a:bodyPr anchor="b"/>
          <a:lstStyle>
            <a:lvl1pPr algn="l">
              <a:defRPr sz="5600" b="1" i="0" baseline="0">
                <a:solidFill>
                  <a:schemeClr val="bg1"/>
                </a:solidFill>
                <a:latin typeface="Arial" panose="020B0604020202020204" pitchFamily="34" charset="0"/>
              </a:defRPr>
            </a:lvl1pPr>
          </a:lstStyle>
          <a:p>
            <a:r>
              <a:rPr lang="en-GB" dirty="0"/>
              <a:t>Click to edit</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C720FEED-5F92-7542-8107-C7D6DCB6A3E0}"/>
              </a:ext>
            </a:extLst>
          </p:cNvPr>
          <p:cNvSpPr>
            <a:spLocks noGrp="1"/>
          </p:cNvSpPr>
          <p:nvPr>
            <p:ph type="subTitle" idx="1"/>
          </p:nvPr>
        </p:nvSpPr>
        <p:spPr>
          <a:xfrm>
            <a:off x="1524000" y="5042528"/>
            <a:ext cx="9144000" cy="1655762"/>
          </a:xfrm>
        </p:spPr>
        <p:txBody>
          <a:bodyPr/>
          <a:lstStyle>
            <a:lvl1pPr marL="0" indent="0" algn="l">
              <a:buNone/>
              <a:defRPr sz="2400" b="1" i="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6232092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C4AA-4F7F-5D42-A746-C255A302D73F}"/>
              </a:ext>
            </a:extLst>
          </p:cNvPr>
          <p:cNvSpPr>
            <a:spLocks noGrp="1"/>
          </p:cNvSpPr>
          <p:nvPr>
            <p:ph type="ctrTitle"/>
          </p:nvPr>
        </p:nvSpPr>
        <p:spPr>
          <a:xfrm>
            <a:off x="306640" y="1923601"/>
            <a:ext cx="9144000" cy="531075"/>
          </a:xfrm>
        </p:spPr>
        <p:txBody>
          <a:bodyPr anchor="b"/>
          <a:lstStyle>
            <a:lvl1pPr algn="l">
              <a:defRPr sz="3000" b="1" i="0" baseline="0">
                <a:solidFill>
                  <a:srgbClr val="007B50"/>
                </a:solidFill>
                <a:latin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5EF0FA78-0E81-2748-8DA3-C24D8A3888F8}"/>
              </a:ext>
            </a:extLst>
          </p:cNvPr>
          <p:cNvSpPr>
            <a:spLocks noGrp="1"/>
          </p:cNvSpPr>
          <p:nvPr>
            <p:ph type="subTitle" idx="1"/>
          </p:nvPr>
        </p:nvSpPr>
        <p:spPr>
          <a:xfrm>
            <a:off x="1311058" y="2925634"/>
            <a:ext cx="9144000" cy="3550322"/>
          </a:xfrm>
        </p:spPr>
        <p:txBody>
          <a:bodyPr/>
          <a:lstStyle>
            <a:lvl1pPr marL="0" indent="0" algn="l">
              <a:buNone/>
              <a:defRPr sz="1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0125889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B154D9-8631-8244-94DC-CD9BB8915074}"/>
              </a:ext>
            </a:extLst>
          </p:cNvPr>
          <p:cNvSpPr>
            <a:spLocks noGrp="1"/>
          </p:cNvSpPr>
          <p:nvPr>
            <p:ph type="ctrTitle"/>
          </p:nvPr>
        </p:nvSpPr>
        <p:spPr>
          <a:xfrm>
            <a:off x="306641" y="1799615"/>
            <a:ext cx="9144000" cy="531075"/>
          </a:xfrm>
        </p:spPr>
        <p:txBody>
          <a:bodyPr anchor="b"/>
          <a:lstStyle>
            <a:lvl1pPr algn="l">
              <a:defRPr sz="3000" b="1" i="0" baseline="0">
                <a:solidFill>
                  <a:srgbClr val="007B50"/>
                </a:solidFill>
                <a:latin typeface="Arial" panose="020B0604020202020204" pitchFamily="34" charset="0"/>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FC2A75FE-3CBA-7C42-B523-2B22A5A9A4B9}"/>
              </a:ext>
            </a:extLst>
          </p:cNvPr>
          <p:cNvSpPr>
            <a:spLocks noGrp="1"/>
          </p:cNvSpPr>
          <p:nvPr>
            <p:ph type="subTitle" idx="1"/>
          </p:nvPr>
        </p:nvSpPr>
        <p:spPr>
          <a:xfrm>
            <a:off x="1311058" y="2925634"/>
            <a:ext cx="9144000" cy="3550322"/>
          </a:xfrm>
        </p:spPr>
        <p:txBody>
          <a:bodyPr/>
          <a:lstStyle>
            <a:lvl1pPr marL="0" indent="0" algn="l">
              <a:buNone/>
              <a:defRPr sz="1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2069067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6818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B154D9-8631-8244-94DC-CD9BB8915074}"/>
              </a:ext>
            </a:extLst>
          </p:cNvPr>
          <p:cNvSpPr>
            <a:spLocks noGrp="1"/>
          </p:cNvSpPr>
          <p:nvPr>
            <p:ph type="ctrTitle"/>
          </p:nvPr>
        </p:nvSpPr>
        <p:spPr>
          <a:xfrm>
            <a:off x="1298532" y="2187073"/>
            <a:ext cx="9144000" cy="531075"/>
          </a:xfrm>
          <a:prstGeom prst="rect">
            <a:avLst/>
          </a:prstGeom>
        </p:spPr>
        <p:txBody>
          <a:bodyPr anchor="b"/>
          <a:lstStyle>
            <a:lvl1pPr algn="l">
              <a:defRPr sz="3000" b="1" i="0" baseline="0">
                <a:solidFill>
                  <a:srgbClr val="007B50"/>
                </a:solidFill>
                <a:latin typeface="Arial" panose="020B0604020202020204" pitchFamily="34" charset="0"/>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FC2A75FE-3CBA-7C42-B523-2B22A5A9A4B9}"/>
              </a:ext>
            </a:extLst>
          </p:cNvPr>
          <p:cNvSpPr>
            <a:spLocks noGrp="1"/>
          </p:cNvSpPr>
          <p:nvPr>
            <p:ph type="subTitle" idx="1"/>
          </p:nvPr>
        </p:nvSpPr>
        <p:spPr>
          <a:xfrm>
            <a:off x="1311058" y="2925634"/>
            <a:ext cx="9144000" cy="3550322"/>
          </a:xfrm>
          <a:prstGeom prst="rect">
            <a:avLst/>
          </a:prstGeom>
        </p:spPr>
        <p:txBody>
          <a:bodyPr/>
          <a:lstStyle>
            <a:lvl1pPr marL="0" indent="0" algn="l">
              <a:buNone/>
              <a:defRPr sz="1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5970859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098C89-AC45-7448-ABC6-5AAD3FF90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E0C06E-1F81-9A4B-9E44-5033001D3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5F2199-989D-324A-A7C7-E0EF161E9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624AC-716C-F84C-9447-78E5D3778889}" type="datetimeFigureOut">
              <a:rPr lang="en-US" smtClean="0"/>
              <a:t>7/11/2023</a:t>
            </a:fld>
            <a:endParaRPr lang="en-US"/>
          </a:p>
        </p:txBody>
      </p:sp>
      <p:sp>
        <p:nvSpPr>
          <p:cNvPr id="5" name="Footer Placeholder 4">
            <a:extLst>
              <a:ext uri="{FF2B5EF4-FFF2-40B4-BE49-F238E27FC236}">
                <a16:creationId xmlns:a16="http://schemas.microsoft.com/office/drawing/2014/main" id="{A54E5362-494A-C748-827B-8D46A9D68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AE7730-7E6D-414A-B56E-6610488438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6212D-49C9-9041-9E14-E2FB902275DD}" type="slidenum">
              <a:rPr lang="en-US" smtClean="0"/>
              <a:t>‹#›</a:t>
            </a:fld>
            <a:endParaRPr lang="en-US"/>
          </a:p>
        </p:txBody>
      </p:sp>
      <p:sp>
        <p:nvSpPr>
          <p:cNvPr id="8" name="TextBox 7">
            <a:extLst>
              <a:ext uri="{FF2B5EF4-FFF2-40B4-BE49-F238E27FC236}">
                <a16:creationId xmlns:a16="http://schemas.microsoft.com/office/drawing/2014/main" id="{6D0DEC10-AD86-EC7B-651A-F26B1907606C}"/>
              </a:ext>
            </a:extLst>
          </p:cNvPr>
          <p:cNvSpPr txBox="1"/>
          <p:nvPr userDrawn="1">
            <p:extLst>
              <p:ext uri="{1162E1C5-73C7-4A58-AE30-91384D911F3F}">
                <p184:classification xmlns:p184="http://schemas.microsoft.com/office/powerpoint/2018/4/main" val="ftr"/>
              </p:ext>
            </p:extLst>
          </p:nvPr>
        </p:nvSpPr>
        <p:spPr>
          <a:xfrm>
            <a:off x="0" y="6705600"/>
            <a:ext cx="6927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 - Business data that is not intended for public consumption. However, this can be shared with external partners, as required.</a:t>
            </a:r>
          </a:p>
        </p:txBody>
      </p:sp>
    </p:spTree>
    <p:extLst>
      <p:ext uri="{BB962C8B-B14F-4D97-AF65-F5344CB8AC3E}">
        <p14:creationId xmlns:p14="http://schemas.microsoft.com/office/powerpoint/2010/main" val="3515227946"/>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031B1-51E9-8A4F-BD35-7424C38AFC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62EB19-5623-B146-B530-D00456CDA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D24BD5-1AD5-0042-9D02-54CBC7443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AA321-07BA-BF41-930A-8CF470BD534C}" type="datetimeFigureOut">
              <a:rPr lang="en-US" smtClean="0"/>
              <a:t>7/11/2023</a:t>
            </a:fld>
            <a:endParaRPr lang="en-US"/>
          </a:p>
        </p:txBody>
      </p:sp>
      <p:sp>
        <p:nvSpPr>
          <p:cNvPr id="5" name="Footer Placeholder 4">
            <a:extLst>
              <a:ext uri="{FF2B5EF4-FFF2-40B4-BE49-F238E27FC236}">
                <a16:creationId xmlns:a16="http://schemas.microsoft.com/office/drawing/2014/main" id="{704259C1-C5EF-DC43-BDB5-31B04C4C4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35BF49-F3DF-AB41-84FC-9C8CABE9E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9B3E8-7982-5D44-85F5-58031BFDD989}" type="slidenum">
              <a:rPr lang="en-US" smtClean="0"/>
              <a:t>‹#›</a:t>
            </a:fld>
            <a:endParaRPr lang="en-US"/>
          </a:p>
        </p:txBody>
      </p:sp>
      <p:pic>
        <p:nvPicPr>
          <p:cNvPr id="7" name="Picture 6" descr="Graphical user interface&#10;&#10;Description automatically generated">
            <a:extLst>
              <a:ext uri="{FF2B5EF4-FFF2-40B4-BE49-F238E27FC236}">
                <a16:creationId xmlns:a16="http://schemas.microsoft.com/office/drawing/2014/main" id="{0BDA83C9-0D00-5F4D-A43C-D20E31AE54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 y="0"/>
            <a:ext cx="12193472" cy="6858000"/>
          </a:xfrm>
          <a:prstGeom prst="rect">
            <a:avLst/>
          </a:prstGeom>
        </p:spPr>
      </p:pic>
      <p:sp>
        <p:nvSpPr>
          <p:cNvPr id="9" name="TextBox 8">
            <a:extLst>
              <a:ext uri="{FF2B5EF4-FFF2-40B4-BE49-F238E27FC236}">
                <a16:creationId xmlns:a16="http://schemas.microsoft.com/office/drawing/2014/main" id="{D56CB368-D62B-5555-5E70-336A5A2E488E}"/>
              </a:ext>
            </a:extLst>
          </p:cNvPr>
          <p:cNvSpPr txBox="1"/>
          <p:nvPr userDrawn="1">
            <p:extLst>
              <p:ext uri="{1162E1C5-73C7-4A58-AE30-91384D911F3F}">
                <p184:classification xmlns:p184="http://schemas.microsoft.com/office/powerpoint/2018/4/main" val="ftr"/>
              </p:ext>
            </p:extLst>
          </p:nvPr>
        </p:nvSpPr>
        <p:spPr>
          <a:xfrm>
            <a:off x="0" y="6705600"/>
            <a:ext cx="6927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 - Business data that is not intended for public consumption. However, this can be shared with external partners, as required.</a:t>
            </a:r>
          </a:p>
        </p:txBody>
      </p:sp>
    </p:spTree>
    <p:extLst>
      <p:ext uri="{BB962C8B-B14F-4D97-AF65-F5344CB8AC3E}">
        <p14:creationId xmlns:p14="http://schemas.microsoft.com/office/powerpoint/2010/main" val="945797574"/>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9966D-8A5B-7445-819C-9810BCF79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783EF7-81AA-0B45-83BA-975A6902D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2047B1-0A79-9741-9F7A-290D5F888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59F6A-D28F-D746-8DB6-11DD6D2213FF}" type="datetimeFigureOut">
              <a:rPr lang="en-US" smtClean="0"/>
              <a:t>7/11/2023</a:t>
            </a:fld>
            <a:endParaRPr lang="en-US"/>
          </a:p>
        </p:txBody>
      </p:sp>
      <p:sp>
        <p:nvSpPr>
          <p:cNvPr id="5" name="Footer Placeholder 4">
            <a:extLst>
              <a:ext uri="{FF2B5EF4-FFF2-40B4-BE49-F238E27FC236}">
                <a16:creationId xmlns:a16="http://schemas.microsoft.com/office/drawing/2014/main" id="{21E4CB9E-F5E9-FF4F-8BD5-C2D73FC94E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885B67-136D-5348-9D7C-2FFFD6367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4CE78-42A5-2546-B315-FCB7715A7F82}" type="slidenum">
              <a:rPr lang="en-US" smtClean="0"/>
              <a:t>‹#›</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33A6C049-20D7-0C42-ADA7-8A36BA3FA2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 y="0"/>
            <a:ext cx="12193472" cy="6858000"/>
          </a:xfrm>
          <a:prstGeom prst="rect">
            <a:avLst/>
          </a:prstGeom>
        </p:spPr>
      </p:pic>
      <p:sp>
        <p:nvSpPr>
          <p:cNvPr id="9" name="TextBox 8">
            <a:extLst>
              <a:ext uri="{FF2B5EF4-FFF2-40B4-BE49-F238E27FC236}">
                <a16:creationId xmlns:a16="http://schemas.microsoft.com/office/drawing/2014/main" id="{E9E06970-BDDE-82CB-B58D-D57FF97A0C09}"/>
              </a:ext>
            </a:extLst>
          </p:cNvPr>
          <p:cNvSpPr txBox="1"/>
          <p:nvPr userDrawn="1">
            <p:extLst>
              <p:ext uri="{1162E1C5-73C7-4A58-AE30-91384D911F3F}">
                <p184:classification xmlns:p184="http://schemas.microsoft.com/office/powerpoint/2018/4/main" val="ftr"/>
              </p:ext>
            </p:extLst>
          </p:nvPr>
        </p:nvSpPr>
        <p:spPr>
          <a:xfrm>
            <a:off x="0" y="6705600"/>
            <a:ext cx="6927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 - Business data that is not intended for public consumption. However, this can be shared with external partners, as required.</a:t>
            </a:r>
          </a:p>
        </p:txBody>
      </p:sp>
    </p:spTree>
    <p:extLst>
      <p:ext uri="{BB962C8B-B14F-4D97-AF65-F5344CB8AC3E}">
        <p14:creationId xmlns:p14="http://schemas.microsoft.com/office/powerpoint/2010/main" val="3474600428"/>
      </p:ext>
    </p:extLst>
  </p:cSld>
  <p:clrMap bg1="lt1" tx1="dk1" bg2="lt2" tx2="dk2" accent1="accent1" accent2="accent2" accent3="accent3" accent4="accent4" accent5="accent5" accent6="accent6" hlink="hlink" folHlink="folHlink"/>
  <p:sldLayoutIdLst>
    <p:sldLayoutId id="2147483653" r:id="rId1"/>
    <p:sldLayoutId id="2147483658" r:id="rId2"/>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33A6C049-20D7-0C42-ADA7-8A36BA3FA2E3}"/>
              </a:ext>
            </a:extLst>
          </p:cNvPr>
          <p:cNvPicPr>
            <a:picLocks noChangeAspect="1"/>
          </p:cNvPicPr>
          <p:nvPr userDrawn="1"/>
        </p:nvPicPr>
        <p:blipFill rotWithShape="1">
          <a:blip r:embed="rId3" cstate="screen">
            <a:alphaModFix amt="10000"/>
            <a:extLst>
              <a:ext uri="{28A0092B-C50C-407E-A947-70E740481C1C}">
                <a14:useLocalDpi xmlns:a14="http://schemas.microsoft.com/office/drawing/2010/main"/>
              </a:ext>
            </a:extLst>
          </a:blip>
          <a:srcRect/>
          <a:stretch/>
        </p:blipFill>
        <p:spPr>
          <a:xfrm>
            <a:off x="-736" y="0"/>
            <a:ext cx="12193472" cy="6858000"/>
          </a:xfrm>
          <a:prstGeom prst="rect">
            <a:avLst/>
          </a:prstGeom>
        </p:spPr>
      </p:pic>
      <p:sp>
        <p:nvSpPr>
          <p:cNvPr id="3" name="TextBox 2">
            <a:extLst>
              <a:ext uri="{FF2B5EF4-FFF2-40B4-BE49-F238E27FC236}">
                <a16:creationId xmlns:a16="http://schemas.microsoft.com/office/drawing/2014/main" id="{58286AC1-FA3B-8584-7FD1-58777BA42DF2}"/>
              </a:ext>
            </a:extLst>
          </p:cNvPr>
          <p:cNvSpPr txBox="1"/>
          <p:nvPr userDrawn="1">
            <p:extLst>
              <p:ext uri="{1162E1C5-73C7-4A58-AE30-91384D911F3F}">
                <p184:classification xmlns:p184="http://schemas.microsoft.com/office/powerpoint/2018/4/main" val="ftr"/>
              </p:ext>
            </p:extLst>
          </p:nvPr>
        </p:nvSpPr>
        <p:spPr>
          <a:xfrm>
            <a:off x="0" y="6705600"/>
            <a:ext cx="6927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 - Business data that is not intended for public consumption. However, this can be shared with external partners, as required.</a:t>
            </a:r>
          </a:p>
        </p:txBody>
      </p:sp>
    </p:spTree>
    <p:extLst>
      <p:ext uri="{BB962C8B-B14F-4D97-AF65-F5344CB8AC3E}">
        <p14:creationId xmlns:p14="http://schemas.microsoft.com/office/powerpoint/2010/main" val="3840376424"/>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9.wdp"/><Relationship Id="rId3" Type="http://schemas.microsoft.com/office/2007/relationships/hdphoto" Target="../media/hdphoto1.wdp"/><Relationship Id="rId7" Type="http://schemas.microsoft.com/office/2007/relationships/hdphoto" Target="../media/hdphoto7.wdp"/><Relationship Id="rId12"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7.png"/><Relationship Id="rId11" Type="http://schemas.microsoft.com/office/2007/relationships/hdphoto" Target="../media/hdphoto8.wdp"/><Relationship Id="rId5" Type="http://schemas.microsoft.com/office/2007/relationships/hdphoto" Target="../media/hdphoto6.wdp"/><Relationship Id="rId15" Type="http://schemas.microsoft.com/office/2007/relationships/hdphoto" Target="../media/hdphoto10.wdp"/><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10.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8.jpeg"/><Relationship Id="rId2" Type="http://schemas.openxmlformats.org/officeDocument/2006/relationships/image" Target="../media/image6.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37.png"/><Relationship Id="rId10" Type="http://schemas.openxmlformats.org/officeDocument/2006/relationships/image" Target="../media/image35.png"/><Relationship Id="rId4" Type="http://schemas.openxmlformats.org/officeDocument/2006/relationships/image" Target="../media/image36.jpeg"/><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1.emf"/><Relationship Id="rId2" Type="http://schemas.openxmlformats.org/officeDocument/2006/relationships/image" Target="../media/image6.png"/><Relationship Id="rId1" Type="http://schemas.openxmlformats.org/officeDocument/2006/relationships/slideLayout" Target="../slideLayouts/slideLayout3.xml"/><Relationship Id="rId6" Type="http://schemas.microsoft.com/office/2007/relationships/hdphoto" Target="../media/hdphoto12.wdp"/><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8.jpe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6.jpeg"/><Relationship Id="rId4" Type="http://schemas.microsoft.com/office/2007/relationships/hdphoto" Target="../media/hdphoto14.wdp"/></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46.jpeg"/><Relationship Id="rId4" Type="http://schemas.microsoft.com/office/2007/relationships/hdphoto" Target="../media/hdphoto14.wdp"/></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png"/><Relationship Id="rId4" Type="http://schemas.microsoft.com/office/2007/relationships/hdphoto" Target="../media/hdphoto1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6.jpeg"/><Relationship Id="rId5" Type="http://schemas.microsoft.com/office/2007/relationships/hdphoto" Target="../media/hdphoto14.wdp"/><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6.jpeg"/><Relationship Id="rId4" Type="http://schemas.microsoft.com/office/2007/relationships/hdphoto" Target="../media/hdphoto14.wdp"/></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6.png"/><Relationship Id="rId7" Type="http://schemas.microsoft.com/office/2007/relationships/hdphoto" Target="../media/hdphoto14.wdp"/><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7.png"/><Relationship Id="rId5" Type="http://schemas.microsoft.com/office/2007/relationships/hdphoto" Target="../media/hdphoto17.wdp"/><Relationship Id="rId4" Type="http://schemas.microsoft.com/office/2007/relationships/hdphoto" Target="../media/hdphoto16.wdp"/></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2.png"/><Relationship Id="rId5" Type="http://schemas.microsoft.com/office/2007/relationships/hdphoto" Target="../media/hdphoto2.wdp"/><Relationship Id="rId1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1.png"/><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62F4DB76-07AB-D20F-8CDB-82EDAEFD46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5481" y="9648"/>
            <a:ext cx="2206519" cy="1969072"/>
          </a:xfrm>
          <a:prstGeom prst="rect">
            <a:avLst/>
          </a:prstGeom>
        </p:spPr>
      </p:pic>
      <p:sp>
        <p:nvSpPr>
          <p:cNvPr id="6" name="Rectangle 5">
            <a:extLst>
              <a:ext uri="{FF2B5EF4-FFF2-40B4-BE49-F238E27FC236}">
                <a16:creationId xmlns:a16="http://schemas.microsoft.com/office/drawing/2014/main" id="{90C3EE5C-E842-3929-E551-51C62ADC3790}"/>
              </a:ext>
            </a:extLst>
          </p:cNvPr>
          <p:cNvSpPr/>
          <p:nvPr/>
        </p:nvSpPr>
        <p:spPr>
          <a:xfrm>
            <a:off x="0" y="2028571"/>
            <a:ext cx="12192000" cy="36904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D027C-5C1E-ADC2-F15E-CB8E8C3F7D22}"/>
              </a:ext>
            </a:extLst>
          </p:cNvPr>
          <p:cNvSpPr>
            <a:spLocks noGrp="1"/>
          </p:cNvSpPr>
          <p:nvPr>
            <p:ph type="ctrTitle"/>
          </p:nvPr>
        </p:nvSpPr>
        <p:spPr>
          <a:xfrm>
            <a:off x="1524000" y="1928869"/>
            <a:ext cx="9144000" cy="2387600"/>
          </a:xfrm>
        </p:spPr>
        <p:txBody>
          <a:bodyPr/>
          <a:lstStyle/>
          <a:p>
            <a:r>
              <a:rPr lang="en-US" dirty="0"/>
              <a:t>Ten Second Triage</a:t>
            </a:r>
            <a:br>
              <a:rPr lang="en-US" dirty="0"/>
            </a:br>
            <a:r>
              <a:rPr lang="en-US" dirty="0"/>
              <a:t>(TST)</a:t>
            </a:r>
          </a:p>
        </p:txBody>
      </p:sp>
      <p:sp>
        <p:nvSpPr>
          <p:cNvPr id="3" name="Subtitle 2">
            <a:extLst>
              <a:ext uri="{FF2B5EF4-FFF2-40B4-BE49-F238E27FC236}">
                <a16:creationId xmlns:a16="http://schemas.microsoft.com/office/drawing/2014/main" id="{9297A6A9-9CFA-A8B1-3154-04065A96A89D}"/>
              </a:ext>
            </a:extLst>
          </p:cNvPr>
          <p:cNvSpPr>
            <a:spLocks noGrp="1"/>
          </p:cNvSpPr>
          <p:nvPr>
            <p:ph type="subTitle" idx="1"/>
          </p:nvPr>
        </p:nvSpPr>
        <p:spPr>
          <a:xfrm>
            <a:off x="1524000" y="4469504"/>
            <a:ext cx="9144000" cy="1655762"/>
          </a:xfrm>
        </p:spPr>
        <p:txBody>
          <a:bodyPr/>
          <a:lstStyle/>
          <a:p>
            <a:r>
              <a:rPr lang="en-US" dirty="0"/>
              <a:t>For Non-Clinical Responders</a:t>
            </a:r>
          </a:p>
        </p:txBody>
      </p:sp>
      <p:pic>
        <p:nvPicPr>
          <p:cNvPr id="5" name="Picture 4" descr="Graphical user interface&#10;&#10;Description automatically generated with low confidence">
            <a:extLst>
              <a:ext uri="{FF2B5EF4-FFF2-40B4-BE49-F238E27FC236}">
                <a16:creationId xmlns:a16="http://schemas.microsoft.com/office/drawing/2014/main" id="{B89C0A18-2364-B988-89E8-B51F8E0C02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001" y="102665"/>
            <a:ext cx="3162300" cy="1254246"/>
          </a:xfrm>
          <a:prstGeom prst="rect">
            <a:avLst/>
          </a:prstGeom>
        </p:spPr>
      </p:pic>
    </p:spTree>
    <p:extLst>
      <p:ext uri="{BB962C8B-B14F-4D97-AF65-F5344CB8AC3E}">
        <p14:creationId xmlns:p14="http://schemas.microsoft.com/office/powerpoint/2010/main" val="36590340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C8800C4-C644-86F7-F3B5-27649FA1AD59}"/>
              </a:ext>
            </a:extLst>
          </p:cNvPr>
          <p:cNvSpPr/>
          <p:nvPr/>
        </p:nvSpPr>
        <p:spPr>
          <a:xfrm>
            <a:off x="432646" y="3716135"/>
            <a:ext cx="2609879" cy="830783"/>
          </a:xfrm>
          <a:prstGeom prst="roundRect">
            <a:avLst>
              <a:gd name="adj" fmla="val 13940"/>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Questions</a:t>
            </a:r>
            <a:endParaRPr lang="en-GB" sz="1400" dirty="0">
              <a:solidFill>
                <a:schemeClr val="tx1"/>
              </a:solidFill>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15373E33-C5EE-22F5-7EC2-CB1F9EC440DF}"/>
              </a:ext>
            </a:extLst>
          </p:cNvPr>
          <p:cNvGrpSpPr>
            <a:grpSpLocks noChangeAspect="1"/>
          </p:cNvGrpSpPr>
          <p:nvPr/>
        </p:nvGrpSpPr>
        <p:grpSpPr>
          <a:xfrm>
            <a:off x="3675354" y="3357638"/>
            <a:ext cx="1715236" cy="846980"/>
            <a:chOff x="2086154" y="597499"/>
            <a:chExt cx="874050" cy="431604"/>
          </a:xfrm>
        </p:grpSpPr>
        <p:sp>
          <p:nvSpPr>
            <p:cNvPr id="6" name="Pentagon 5">
              <a:extLst>
                <a:ext uri="{FF2B5EF4-FFF2-40B4-BE49-F238E27FC236}">
                  <a16:creationId xmlns:a16="http://schemas.microsoft.com/office/drawing/2014/main" id="{6F8EFF49-634F-116A-E61C-55BACA27BD2D}"/>
                </a:ext>
              </a:extLst>
            </p:cNvPr>
            <p:cNvSpPr/>
            <p:nvPr/>
          </p:nvSpPr>
          <p:spPr>
            <a:xfrm>
              <a:off x="2141445" y="619663"/>
              <a:ext cx="818759" cy="321649"/>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Graphic 154" descr="Checkmark">
              <a:extLst>
                <a:ext uri="{FF2B5EF4-FFF2-40B4-BE49-F238E27FC236}">
                  <a16:creationId xmlns:a16="http://schemas.microsoft.com/office/drawing/2014/main" id="{D3AC6C0F-AD3F-67D1-A99B-A7DDBB804C5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67510" y="597499"/>
              <a:ext cx="262761" cy="262761"/>
            </a:xfrm>
            <a:prstGeom prst="rect">
              <a:avLst/>
            </a:prstGeom>
          </p:spPr>
        </p:pic>
        <p:sp>
          <p:nvSpPr>
            <p:cNvPr id="8" name="Rounded Rectangle 7">
              <a:extLst>
                <a:ext uri="{FF2B5EF4-FFF2-40B4-BE49-F238E27FC236}">
                  <a16:creationId xmlns:a16="http://schemas.microsoft.com/office/drawing/2014/main" id="{93E29535-2F3F-5356-3071-DD53E3F338AF}"/>
                </a:ext>
              </a:extLst>
            </p:cNvPr>
            <p:cNvSpPr/>
            <p:nvPr/>
          </p:nvSpPr>
          <p:spPr>
            <a:xfrm>
              <a:off x="2086154" y="735745"/>
              <a:ext cx="414653" cy="293358"/>
            </a:xfrm>
            <a:prstGeom prst="roundRect">
              <a:avLst>
                <a:gd name="adj" fmla="val 729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YES</a:t>
              </a:r>
              <a:endParaRPr lang="en-GB" sz="1000" dirty="0">
                <a:solidFill>
                  <a:schemeClr val="bg1"/>
                </a:solidFill>
                <a:ea typeface="Calibri" panose="020F0502020204030204" pitchFamily="34" charset="0"/>
                <a:cs typeface="Times New Roman" panose="02020603050405020304" pitchFamily="18" charset="0"/>
              </a:endParaRPr>
            </a:p>
          </p:txBody>
        </p:sp>
      </p:grpSp>
      <p:sp>
        <p:nvSpPr>
          <p:cNvPr id="9" name="Pentagon 8">
            <a:extLst>
              <a:ext uri="{FF2B5EF4-FFF2-40B4-BE49-F238E27FC236}">
                <a16:creationId xmlns:a16="http://schemas.microsoft.com/office/drawing/2014/main" id="{9B93B66A-A9C9-33E8-6078-5E6416F8A08C}"/>
              </a:ext>
            </a:extLst>
          </p:cNvPr>
          <p:cNvSpPr>
            <a:spLocks noChangeAspect="1"/>
          </p:cNvSpPr>
          <p:nvPr/>
        </p:nvSpPr>
        <p:spPr>
          <a:xfrm>
            <a:off x="3794208" y="4260136"/>
            <a:ext cx="1596381" cy="631204"/>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90191EC0-53BD-1E28-8FA8-9DA274BE6218}"/>
              </a:ext>
            </a:extLst>
          </p:cNvPr>
          <p:cNvGrpSpPr>
            <a:grpSpLocks noChangeAspect="1"/>
          </p:cNvGrpSpPr>
          <p:nvPr/>
        </p:nvGrpSpPr>
        <p:grpSpPr>
          <a:xfrm>
            <a:off x="3763541" y="4219283"/>
            <a:ext cx="635818" cy="796700"/>
            <a:chOff x="1324144" y="993755"/>
            <a:chExt cx="324000" cy="405982"/>
          </a:xfrm>
        </p:grpSpPr>
        <p:pic>
          <p:nvPicPr>
            <p:cNvPr id="11" name="Graphic 151" descr="Close">
              <a:extLst>
                <a:ext uri="{FF2B5EF4-FFF2-40B4-BE49-F238E27FC236}">
                  <a16:creationId xmlns:a16="http://schemas.microsoft.com/office/drawing/2014/main" id="{8A1D530C-E653-273E-9288-A2EFE91ECC1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53305" y="993755"/>
              <a:ext cx="266926" cy="266928"/>
            </a:xfrm>
            <a:prstGeom prst="rect">
              <a:avLst/>
            </a:prstGeom>
          </p:spPr>
        </p:pic>
        <p:sp>
          <p:nvSpPr>
            <p:cNvPr id="12" name="Rounded Rectangle 11">
              <a:extLst>
                <a:ext uri="{FF2B5EF4-FFF2-40B4-BE49-F238E27FC236}">
                  <a16:creationId xmlns:a16="http://schemas.microsoft.com/office/drawing/2014/main" id="{1C8DB6A7-1BE1-7957-3909-A2BB081156E1}"/>
                </a:ext>
              </a:extLst>
            </p:cNvPr>
            <p:cNvSpPr/>
            <p:nvPr/>
          </p:nvSpPr>
          <p:spPr>
            <a:xfrm>
              <a:off x="1324144" y="1166411"/>
              <a:ext cx="324000" cy="233326"/>
            </a:xfrm>
            <a:prstGeom prst="roundRect">
              <a:avLst>
                <a:gd name="adj" fmla="val 729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NO</a:t>
              </a:r>
              <a:endParaRPr lang="en-GB" sz="1000" dirty="0">
                <a:solidFill>
                  <a:schemeClr val="bg1"/>
                </a:solidFill>
                <a:ea typeface="Calibri" panose="020F0502020204030204" pitchFamily="34" charset="0"/>
                <a:cs typeface="Times New Roman" panose="02020603050405020304" pitchFamily="18" charset="0"/>
              </a:endParaRPr>
            </a:p>
          </p:txBody>
        </p:sp>
      </p:grpSp>
      <p:sp>
        <p:nvSpPr>
          <p:cNvPr id="13" name="Diamond 12">
            <a:extLst>
              <a:ext uri="{FF2B5EF4-FFF2-40B4-BE49-F238E27FC236}">
                <a16:creationId xmlns:a16="http://schemas.microsoft.com/office/drawing/2014/main" id="{52B199EB-3A0F-4E8B-261B-83FEECBD3C90}"/>
              </a:ext>
            </a:extLst>
          </p:cNvPr>
          <p:cNvSpPr>
            <a:spLocks noChangeAspect="1"/>
          </p:cNvSpPr>
          <p:nvPr/>
        </p:nvSpPr>
        <p:spPr>
          <a:xfrm>
            <a:off x="6168831" y="3309820"/>
            <a:ext cx="2189729" cy="1597457"/>
          </a:xfrm>
          <a:prstGeom prst="diamond">
            <a:avLst/>
          </a:prstGeom>
          <a:solidFill>
            <a:srgbClr val="036AB5"/>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ounded Rectangle 13">
            <a:extLst>
              <a:ext uri="{FF2B5EF4-FFF2-40B4-BE49-F238E27FC236}">
                <a16:creationId xmlns:a16="http://schemas.microsoft.com/office/drawing/2014/main" id="{F9A6E79B-66CC-48EA-7791-3ADD4800F458}"/>
              </a:ext>
            </a:extLst>
          </p:cNvPr>
          <p:cNvSpPr/>
          <p:nvPr/>
        </p:nvSpPr>
        <p:spPr>
          <a:xfrm>
            <a:off x="6112979" y="3299582"/>
            <a:ext cx="2312733" cy="1332643"/>
          </a:xfrm>
          <a:prstGeom prst="roundRect">
            <a:avLst>
              <a:gd name="adj" fmla="val 19124"/>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1" tIns="34289" rIns="68581" bIns="34289" numCol="1" spcCol="0" rtlCol="0" fromWordArt="0" anchor="ctr" anchorCtr="0" forceAA="0" compatLnSpc="1">
            <a:prstTxWarp prst="textNoShape">
              <a:avLst/>
            </a:prstTxWarp>
            <a:noAutofit/>
          </a:bodyPr>
          <a:lstStyle/>
          <a:p>
            <a:pPr algn="ctr"/>
            <a:endParaRPr lang="en-GB"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Life Saving</a:t>
            </a:r>
          </a:p>
          <a:p>
            <a:pPr algn="ct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Interventions</a:t>
            </a:r>
          </a:p>
        </p:txBody>
      </p:sp>
      <p:pic>
        <p:nvPicPr>
          <p:cNvPr id="15" name="Picture 14">
            <a:extLst>
              <a:ext uri="{FF2B5EF4-FFF2-40B4-BE49-F238E27FC236}">
                <a16:creationId xmlns:a16="http://schemas.microsoft.com/office/drawing/2014/main" id="{5C8D4459-ABD1-09FC-A452-FDA1E26D6C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06229" y="3499767"/>
            <a:ext cx="2683574" cy="1287276"/>
          </a:xfrm>
          <a:prstGeom prst="rect">
            <a:avLst/>
          </a:prstGeom>
        </p:spPr>
      </p:pic>
      <p:sp>
        <p:nvSpPr>
          <p:cNvPr id="16" name="Rectangle 15">
            <a:extLst>
              <a:ext uri="{FF2B5EF4-FFF2-40B4-BE49-F238E27FC236}">
                <a16:creationId xmlns:a16="http://schemas.microsoft.com/office/drawing/2014/main" id="{D7ACBFB9-E357-50C4-30C9-293056C45DAB}"/>
              </a:ext>
            </a:extLst>
          </p:cNvPr>
          <p:cNvSpPr/>
          <p:nvPr/>
        </p:nvSpPr>
        <p:spPr>
          <a:xfrm>
            <a:off x="9057976" y="3873280"/>
            <a:ext cx="1567543" cy="6079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D3CAD558-4B7B-5DC5-B377-3ACFA7B9C1CE}"/>
              </a:ext>
            </a:extLst>
          </p:cNvPr>
          <p:cNvSpPr/>
          <p:nvPr/>
        </p:nvSpPr>
        <p:spPr>
          <a:xfrm>
            <a:off x="8555915" y="3336987"/>
            <a:ext cx="3191878" cy="1332643"/>
          </a:xfrm>
          <a:prstGeom prst="roundRect">
            <a:avLst>
              <a:gd name="adj" fmla="val 19124"/>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1" tIns="34289" rIns="68581" bIns="34289" numCol="1" spcCol="0" rtlCol="0" fromWordArt="0" anchor="ctr" anchorCtr="0" forceAA="0" compatLnSpc="1">
            <a:prstTxWarp prst="textNoShape">
              <a:avLst/>
            </a:prstTxWarp>
            <a:noAutofit/>
          </a:bodyPr>
          <a:lstStyle/>
          <a:p>
            <a:pPr algn="ctr"/>
            <a:endParaRPr lang="en-GB" sz="14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GB" sz="2400" b="1" dirty="0">
                <a:solidFill>
                  <a:schemeClr val="bg1"/>
                </a:solidFill>
                <a:latin typeface="Arial" panose="020B0604020202020204" pitchFamily="34" charset="0"/>
                <a:ea typeface="Calibri" panose="020F0502020204030204" pitchFamily="34" charset="0"/>
                <a:cs typeface="Arial" panose="020B0604020202020204" pitchFamily="34" charset="0"/>
              </a:rPr>
              <a:t>Triage Categories</a:t>
            </a:r>
          </a:p>
        </p:txBody>
      </p:sp>
    </p:spTree>
    <p:extLst>
      <p:ext uri="{BB962C8B-B14F-4D97-AF65-F5344CB8AC3E}">
        <p14:creationId xmlns:p14="http://schemas.microsoft.com/office/powerpoint/2010/main" val="8621865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A16DB2-FF2F-4ED7-37CD-D21F7DD0DD8D}"/>
              </a:ext>
            </a:extLst>
          </p:cNvPr>
          <p:cNvGrpSpPr>
            <a:grpSpLocks noChangeAspect="1"/>
          </p:cNvGrpSpPr>
          <p:nvPr/>
        </p:nvGrpSpPr>
        <p:grpSpPr>
          <a:xfrm>
            <a:off x="1246414" y="2705100"/>
            <a:ext cx="9699171" cy="3086100"/>
            <a:chOff x="2044700" y="2616200"/>
            <a:chExt cx="8102600" cy="2578100"/>
          </a:xfrm>
        </p:grpSpPr>
        <p:sp>
          <p:nvSpPr>
            <p:cNvPr id="3" name="Rectangle 2">
              <a:extLst>
                <a:ext uri="{FF2B5EF4-FFF2-40B4-BE49-F238E27FC236}">
                  <a16:creationId xmlns:a16="http://schemas.microsoft.com/office/drawing/2014/main" id="{B21ACFA1-B5CA-B2A7-2B88-31518CC43AB8}"/>
                </a:ext>
              </a:extLst>
            </p:cNvPr>
            <p:cNvSpPr/>
            <p:nvPr/>
          </p:nvSpPr>
          <p:spPr>
            <a:xfrm>
              <a:off x="2044700" y="2616200"/>
              <a:ext cx="8102600" cy="2578100"/>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A08FFD7-7F7C-DD79-C814-E85ED2CCCC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7100" y="2765732"/>
              <a:ext cx="7772400" cy="2291736"/>
            </a:xfrm>
            <a:prstGeom prst="rect">
              <a:avLst/>
            </a:prstGeom>
          </p:spPr>
        </p:pic>
      </p:grpSp>
    </p:spTree>
    <p:extLst>
      <p:ext uri="{BB962C8B-B14F-4D97-AF65-F5344CB8AC3E}">
        <p14:creationId xmlns:p14="http://schemas.microsoft.com/office/powerpoint/2010/main" val="17444562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6758-F7AC-47CB-E219-25CA0F15F601}"/>
              </a:ext>
            </a:extLst>
          </p:cNvPr>
          <p:cNvSpPr>
            <a:spLocks noGrp="1"/>
          </p:cNvSpPr>
          <p:nvPr>
            <p:ph type="ctrTitle"/>
          </p:nvPr>
        </p:nvSpPr>
        <p:spPr>
          <a:xfrm>
            <a:off x="306640" y="1815114"/>
            <a:ext cx="9144000" cy="531075"/>
          </a:xfrm>
        </p:spPr>
        <p:txBody>
          <a:bodyPr/>
          <a:lstStyle/>
          <a:p>
            <a:r>
              <a:rPr lang="en-US" dirty="0"/>
              <a:t>Critically Injured but Walking</a:t>
            </a:r>
          </a:p>
        </p:txBody>
      </p:sp>
      <p:pic>
        <p:nvPicPr>
          <p:cNvPr id="6" name="Picture 5">
            <a:extLst>
              <a:ext uri="{FF2B5EF4-FFF2-40B4-BE49-F238E27FC236}">
                <a16:creationId xmlns:a16="http://schemas.microsoft.com/office/drawing/2014/main" id="{552930A7-89FD-99AB-FAE2-764BB6ECCBF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06640" y="2486589"/>
            <a:ext cx="8121112" cy="4050446"/>
          </a:xfrm>
          <a:prstGeom prst="rect">
            <a:avLst/>
          </a:prstGeom>
        </p:spPr>
      </p:pic>
    </p:spTree>
    <p:extLst>
      <p:ext uri="{BB962C8B-B14F-4D97-AF65-F5344CB8AC3E}">
        <p14:creationId xmlns:p14="http://schemas.microsoft.com/office/powerpoint/2010/main" val="42372757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66861F9-BA9A-E86D-28F0-E4E22A00DDFE}"/>
              </a:ext>
            </a:extLst>
          </p:cNvPr>
          <p:cNvGrpSpPr/>
          <p:nvPr/>
        </p:nvGrpSpPr>
        <p:grpSpPr>
          <a:xfrm>
            <a:off x="296861" y="1765484"/>
            <a:ext cx="11633201" cy="4806766"/>
            <a:chOff x="296861" y="1765484"/>
            <a:chExt cx="11633201" cy="4806766"/>
          </a:xfrm>
        </p:grpSpPr>
        <p:sp>
          <p:nvSpPr>
            <p:cNvPr id="3" name="Rectangle 2">
              <a:extLst>
                <a:ext uri="{FF2B5EF4-FFF2-40B4-BE49-F238E27FC236}">
                  <a16:creationId xmlns:a16="http://schemas.microsoft.com/office/drawing/2014/main" id="{639F77D9-BA83-BE03-D616-A016F0CB4A22}"/>
                </a:ext>
              </a:extLst>
            </p:cNvPr>
            <p:cNvSpPr/>
            <p:nvPr/>
          </p:nvSpPr>
          <p:spPr>
            <a:xfrm>
              <a:off x="296861" y="2036946"/>
              <a:ext cx="11633201" cy="4535304"/>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3B41DDA-0B15-3705-269B-BF18FFD1DD19}"/>
                </a:ext>
              </a:extLst>
            </p:cNvPr>
            <p:cNvPicPr>
              <a:picLocks noChangeAspect="1"/>
            </p:cNvPicPr>
            <p:nvPr/>
          </p:nvPicPr>
          <p:blipFill>
            <a:blip r:embed="rId2"/>
            <a:stretch>
              <a:fillRect/>
            </a:stretch>
          </p:blipFill>
          <p:spPr>
            <a:xfrm>
              <a:off x="935602" y="1765484"/>
              <a:ext cx="10320797" cy="4806766"/>
            </a:xfrm>
            <a:prstGeom prst="rect">
              <a:avLst/>
            </a:prstGeom>
          </p:spPr>
        </p:pic>
      </p:grpSp>
    </p:spTree>
    <p:extLst>
      <p:ext uri="{BB962C8B-B14F-4D97-AF65-F5344CB8AC3E}">
        <p14:creationId xmlns:p14="http://schemas.microsoft.com/office/powerpoint/2010/main" val="35240466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T Combat Application Tourniquet - Orange">
            <a:extLst>
              <a:ext uri="{FF2B5EF4-FFF2-40B4-BE49-F238E27FC236}">
                <a16:creationId xmlns:a16="http://schemas.microsoft.com/office/drawing/2014/main" id="{EA7372C8-9DBE-DE3E-022D-75EABDE3F7F3}"/>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5625" b="91563" l="1875" r="96875">
                        <a14:foregroundMark x1="6563" y1="55937" x2="7500" y2="43125"/>
                        <a14:foregroundMark x1="92813" y1="65313" x2="92188" y2="45938"/>
                        <a14:foregroundMark x1="92188" y1="45938" x2="87813" y2="36250"/>
                        <a14:foregroundMark x1="87813" y1="36250" x2="81250" y2="30000"/>
                        <a14:foregroundMark x1="81250" y1="30000" x2="72500" y2="26875"/>
                        <a14:foregroundMark x1="72500" y1="26875" x2="71563" y2="27187"/>
                        <a14:foregroundMark x1="70938" y1="29688" x2="77500" y2="35625"/>
                        <a14:foregroundMark x1="96875" y1="38438" x2="94375" y2="35313"/>
                        <a14:foregroundMark x1="66563" y1="67500" x2="52188" y2="67500"/>
                        <a14:foregroundMark x1="1875" y1="61875" x2="3125" y2="55000"/>
                      </a14:backgroundRemoval>
                    </a14:imgEffect>
                  </a14:imgLayer>
                </a14:imgProps>
              </a:ext>
              <a:ext uri="{28A0092B-C50C-407E-A947-70E740481C1C}">
                <a14:useLocalDpi xmlns:a14="http://schemas.microsoft.com/office/drawing/2010/main"/>
              </a:ext>
            </a:extLst>
          </a:blip>
          <a:srcRect t="17539"/>
          <a:stretch/>
        </p:blipFill>
        <p:spPr bwMode="auto">
          <a:xfrm>
            <a:off x="4917219" y="3834983"/>
            <a:ext cx="2615492" cy="21567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actical Blast Bandage MED01930-TM – Nine Group International">
            <a:extLst>
              <a:ext uri="{FF2B5EF4-FFF2-40B4-BE49-F238E27FC236}">
                <a16:creationId xmlns:a16="http://schemas.microsoft.com/office/drawing/2014/main" id="{B7BC835F-B8BA-3749-93E4-436B8CDF19B6}"/>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3333" r="94000">
                        <a14:foregroundMark x1="7333" y1="30167" x2="7167" y2="23000"/>
                        <a14:foregroundMark x1="7167" y1="23000" x2="10000" y2="22000"/>
                        <a14:foregroundMark x1="5000" y1="73833" x2="6667" y2="66833"/>
                        <a14:foregroundMark x1="6667" y1="66833" x2="8833" y2="64500"/>
                        <a14:foregroundMark x1="94000" y1="70833" x2="88667" y2="56833"/>
                        <a14:foregroundMark x1="4833" y1="21333" x2="7167" y2="28500"/>
                        <a14:foregroundMark x1="7167" y1="28500" x2="7500" y2="28833"/>
                        <a14:foregroundMark x1="3333" y1="74000" x2="5333" y2="69667"/>
                      </a14:backgroundRemoval>
                    </a14:imgEffect>
                  </a14:imgLayer>
                </a14:imgProps>
              </a:ext>
              <a:ext uri="{28A0092B-C50C-407E-A947-70E740481C1C}">
                <a14:useLocalDpi xmlns:a14="http://schemas.microsoft.com/office/drawing/2010/main"/>
              </a:ext>
            </a:extLst>
          </a:blip>
          <a:srcRect/>
          <a:stretch>
            <a:fillRect/>
          </a:stretch>
        </p:blipFill>
        <p:spPr bwMode="auto">
          <a:xfrm>
            <a:off x="1617364" y="4225732"/>
            <a:ext cx="1994265" cy="19942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rometheus ChitoGauze® XR Pro">
            <a:extLst>
              <a:ext uri="{FF2B5EF4-FFF2-40B4-BE49-F238E27FC236}">
                <a16:creationId xmlns:a16="http://schemas.microsoft.com/office/drawing/2014/main" id="{29B798B4-AC24-8FF2-A20B-3F7CA0156593}"/>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885" b="92977" l="3490" r="94631">
                        <a14:foregroundMark x1="1074" y1="85802" x2="1745" y2="43664"/>
                        <a14:foregroundMark x1="1745" y1="43664" x2="27114" y2="18321"/>
                        <a14:foregroundMark x1="27114" y1="18321" x2="63221" y2="13130"/>
                        <a14:foregroundMark x1="63221" y1="13130" x2="88591" y2="39389"/>
                        <a14:foregroundMark x1="88591" y1="39389" x2="92483" y2="78015"/>
                        <a14:foregroundMark x1="92483" y1="78015" x2="69664" y2="87634"/>
                        <a14:foregroundMark x1="66577" y1="87634" x2="32483" y2="83969"/>
                        <a14:foregroundMark x1="32483" y1="83969" x2="6577" y2="92977"/>
                        <a14:foregroundMark x1="3490" y1="73282" x2="5101" y2="10382"/>
                        <a14:foregroundMark x1="26309" y1="12214" x2="62013" y2="10382"/>
                        <a14:foregroundMark x1="62013" y1="10382" x2="94497" y2="21069"/>
                        <a14:foregroundMark x1="94497" y1="21069" x2="94899" y2="24733"/>
                        <a14:foregroundMark x1="94094" y1="8702" x2="88591" y2="9618"/>
                        <a14:foregroundMark x1="92483" y1="16794" x2="94899" y2="10382"/>
                        <a14:foregroundMark x1="94899" y1="5954" x2="87785" y2="8702"/>
                        <a14:foregroundMark x1="12081" y1="7786" x2="20805" y2="10382"/>
                        <a14:foregroundMark x1="9799" y1="6870" x2="22416" y2="9618"/>
                        <a14:foregroundMark x1="21611" y1="7786" x2="13691" y2="5038"/>
                        <a14:foregroundMark x1="91007" y1="92977" x2="87785" y2="74962"/>
                      </a14:backgroundRemoval>
                    </a14:imgEffect>
                  </a14:imgLayer>
                </a14:imgProps>
              </a:ext>
              <a:ext uri="{28A0092B-C50C-407E-A947-70E740481C1C}">
                <a14:useLocalDpi xmlns:a14="http://schemas.microsoft.com/office/drawing/2010/main"/>
              </a:ext>
            </a:extLst>
          </a:blip>
          <a:srcRect/>
          <a:stretch>
            <a:fillRect/>
          </a:stretch>
        </p:blipFill>
        <p:spPr bwMode="auto">
          <a:xfrm>
            <a:off x="8682191" y="4672879"/>
            <a:ext cx="1414590" cy="124359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654C009-2200-3206-30F0-385F12BEC3D8}"/>
              </a:ext>
            </a:extLst>
          </p:cNvPr>
          <p:cNvSpPr txBox="1"/>
          <p:nvPr/>
        </p:nvSpPr>
        <p:spPr>
          <a:xfrm>
            <a:off x="1628048" y="6025444"/>
            <a:ext cx="1939954" cy="584775"/>
          </a:xfrm>
          <a:prstGeom prst="rect">
            <a:avLst/>
          </a:prstGeom>
          <a:noFill/>
        </p:spPr>
        <p:txBody>
          <a:bodyPr wrap="none" rtlCol="0">
            <a:spAutoFit/>
          </a:bodyPr>
          <a:lstStyle/>
          <a:p>
            <a:pPr algn="ctr"/>
            <a:r>
              <a:rPr lang="en-US" sz="3200" b="1" dirty="0">
                <a:solidFill>
                  <a:srgbClr val="008059"/>
                </a:solidFill>
                <a:latin typeface="Arial" panose="020B0604020202020204" pitchFamily="34" charset="0"/>
                <a:cs typeface="Arial" panose="020B0604020202020204" pitchFamily="34" charset="0"/>
              </a:rPr>
              <a:t>Pressure</a:t>
            </a:r>
          </a:p>
        </p:txBody>
      </p:sp>
      <p:grpSp>
        <p:nvGrpSpPr>
          <p:cNvPr id="24" name="Group 23">
            <a:extLst>
              <a:ext uri="{FF2B5EF4-FFF2-40B4-BE49-F238E27FC236}">
                <a16:creationId xmlns:a16="http://schemas.microsoft.com/office/drawing/2014/main" id="{F3AB0C82-0029-E164-6C02-EDB62D29A9AD}"/>
              </a:ext>
            </a:extLst>
          </p:cNvPr>
          <p:cNvGrpSpPr/>
          <p:nvPr/>
        </p:nvGrpSpPr>
        <p:grpSpPr>
          <a:xfrm>
            <a:off x="1635014" y="1591262"/>
            <a:ext cx="2053899" cy="2053898"/>
            <a:chOff x="1055563" y="1712953"/>
            <a:chExt cx="1697188" cy="1697188"/>
          </a:xfrm>
        </p:grpSpPr>
        <p:sp>
          <p:nvSpPr>
            <p:cNvPr id="25" name="Down Arrow 24">
              <a:extLst>
                <a:ext uri="{FF2B5EF4-FFF2-40B4-BE49-F238E27FC236}">
                  <a16:creationId xmlns:a16="http://schemas.microsoft.com/office/drawing/2014/main" id="{F1C5FE89-8706-981E-3154-4F4D1ED91807}"/>
                </a:ext>
              </a:extLst>
            </p:cNvPr>
            <p:cNvSpPr/>
            <p:nvPr/>
          </p:nvSpPr>
          <p:spPr>
            <a:xfrm>
              <a:off x="1523998" y="2107580"/>
              <a:ext cx="672791" cy="1122043"/>
            </a:xfrm>
            <a:prstGeom prst="downArrow">
              <a:avLst/>
            </a:prstGeom>
            <a:solidFill>
              <a:srgbClr val="DA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26" name="Graphic 25" descr="Protecting hand">
              <a:extLst>
                <a:ext uri="{FF2B5EF4-FFF2-40B4-BE49-F238E27FC236}">
                  <a16:creationId xmlns:a16="http://schemas.microsoft.com/office/drawing/2014/main" id="{8308BE6F-9103-0B9C-5186-704BA6E7D8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5563" y="1712953"/>
              <a:ext cx="1697188" cy="1697188"/>
            </a:xfrm>
            <a:prstGeom prst="rect">
              <a:avLst/>
            </a:prstGeom>
          </p:spPr>
        </p:pic>
      </p:grpSp>
      <p:pic>
        <p:nvPicPr>
          <p:cNvPr id="27" name="Picture 4" descr="SOFTT-W Generation 4 Tourniquet - Rescue Orange : Amazon.in: Industrial &amp;  Scientific">
            <a:extLst>
              <a:ext uri="{FF2B5EF4-FFF2-40B4-BE49-F238E27FC236}">
                <a16:creationId xmlns:a16="http://schemas.microsoft.com/office/drawing/2014/main" id="{4EA4B916-090F-C109-6667-25E9FD195BAC}"/>
              </a:ext>
            </a:extLst>
          </p:cNvPr>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3984" b="97891" l="10000" r="90000">
                        <a14:foregroundMark x1="78594" y1="91875" x2="72109" y2="96484"/>
                        <a14:foregroundMark x1="72109" y1="96484" x2="64766" y2="97891"/>
                        <a14:foregroundMark x1="64766" y1="97891" x2="59219" y2="87734"/>
                        <a14:foregroundMark x1="45156" y1="6328" x2="44453" y2="7656"/>
                        <a14:foregroundMark x1="32188" y1="5859" x2="25469" y2="3984"/>
                        <a14:foregroundMark x1="25469" y1="3984" x2="22266" y2="6563"/>
                      </a14:backgroundRemoval>
                    </a14:imgEffect>
                  </a14:imgLayer>
                </a14:imgProps>
              </a:ext>
              <a:ext uri="{28A0092B-C50C-407E-A947-70E740481C1C}">
                <a14:useLocalDpi xmlns:a14="http://schemas.microsoft.com/office/drawing/2010/main"/>
              </a:ext>
            </a:extLst>
          </a:blip>
          <a:srcRect/>
          <a:stretch>
            <a:fillRect/>
          </a:stretch>
        </p:blipFill>
        <p:spPr bwMode="auto">
          <a:xfrm rot="18208143">
            <a:off x="4975628" y="2077969"/>
            <a:ext cx="2460435" cy="24604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572A8B66-09FB-30A7-53F6-ADB2EA672CBE}"/>
              </a:ext>
            </a:extLst>
          </p:cNvPr>
          <p:cNvPicPr>
            <a:picLocks noChangeAspect="1" noChangeArrowheads="1"/>
          </p:cNvPicPr>
          <p:nvPr/>
        </p:nvPicPr>
        <p:blipFill>
          <a:blip r:embed="rId12" cstate="screen">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8519658" y="3113497"/>
            <a:ext cx="1706851" cy="17068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04291FF-0874-420B-8CE9-82133D59F980}"/>
              </a:ext>
            </a:extLst>
          </p:cNvPr>
          <p:cNvSpPr txBox="1"/>
          <p:nvPr/>
        </p:nvSpPr>
        <p:spPr>
          <a:xfrm>
            <a:off x="5020653" y="6013519"/>
            <a:ext cx="2292615" cy="584775"/>
          </a:xfrm>
          <a:prstGeom prst="rect">
            <a:avLst/>
          </a:prstGeom>
          <a:noFill/>
        </p:spPr>
        <p:txBody>
          <a:bodyPr wrap="none" rtlCol="0">
            <a:spAutoFit/>
          </a:bodyPr>
          <a:lstStyle/>
          <a:p>
            <a:pPr algn="ctr"/>
            <a:r>
              <a:rPr lang="en-US" sz="3200" b="1" dirty="0">
                <a:solidFill>
                  <a:srgbClr val="008059"/>
                </a:solidFill>
                <a:latin typeface="Arial" panose="020B0604020202020204" pitchFamily="34" charset="0"/>
                <a:cs typeface="Arial" panose="020B0604020202020204" pitchFamily="34" charset="0"/>
              </a:rPr>
              <a:t>Tourniquet</a:t>
            </a:r>
          </a:p>
        </p:txBody>
      </p:sp>
      <p:sp>
        <p:nvSpPr>
          <p:cNvPr id="30" name="TextBox 29">
            <a:extLst>
              <a:ext uri="{FF2B5EF4-FFF2-40B4-BE49-F238E27FC236}">
                <a16:creationId xmlns:a16="http://schemas.microsoft.com/office/drawing/2014/main" id="{898A6927-164B-76F7-AE63-6DE9B6284093}"/>
              </a:ext>
            </a:extLst>
          </p:cNvPr>
          <p:cNvSpPr txBox="1"/>
          <p:nvPr/>
        </p:nvSpPr>
        <p:spPr>
          <a:xfrm>
            <a:off x="8497168" y="6029912"/>
            <a:ext cx="1755610" cy="584775"/>
          </a:xfrm>
          <a:prstGeom prst="rect">
            <a:avLst/>
          </a:prstGeom>
          <a:noFill/>
        </p:spPr>
        <p:txBody>
          <a:bodyPr wrap="none" rtlCol="0">
            <a:spAutoFit/>
          </a:bodyPr>
          <a:lstStyle/>
          <a:p>
            <a:pPr algn="ctr"/>
            <a:r>
              <a:rPr lang="en-US" sz="3200" b="1" dirty="0">
                <a:solidFill>
                  <a:srgbClr val="008059"/>
                </a:solidFill>
                <a:latin typeface="Arial" panose="020B0604020202020204" pitchFamily="34" charset="0"/>
                <a:cs typeface="Arial" panose="020B0604020202020204" pitchFamily="34" charset="0"/>
              </a:rPr>
              <a:t>Packing</a:t>
            </a:r>
          </a:p>
        </p:txBody>
      </p:sp>
      <p:pic>
        <p:nvPicPr>
          <p:cNvPr id="31" name="Picture 30" descr="AeroWound Trauma Dressing Folded Medium 10 x 18">
            <a:extLst>
              <a:ext uri="{FF2B5EF4-FFF2-40B4-BE49-F238E27FC236}">
                <a16:creationId xmlns:a16="http://schemas.microsoft.com/office/drawing/2014/main" id="{ED32CDDD-DA33-FAF1-70B0-FB21F7C6B211}"/>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9980" b="89919" l="9961" r="91992">
                        <a14:foregroundMark x1="87695" y1="30948" x2="91992" y2="36290"/>
                        <a14:foregroundMark x1="91992" y1="36290" x2="89551" y2="48185"/>
                      </a14:backgroundRemoval>
                    </a14:imgEffect>
                  </a14:imgLayer>
                </a14:imgProps>
              </a:ext>
              <a:ext uri="{28A0092B-C50C-407E-A947-70E740481C1C}">
                <a14:useLocalDpi xmlns:a14="http://schemas.microsoft.com/office/drawing/2010/main"/>
              </a:ext>
            </a:extLst>
          </a:blip>
          <a:srcRect/>
          <a:stretch>
            <a:fillRect/>
          </a:stretch>
        </p:blipFill>
        <p:spPr bwMode="auto">
          <a:xfrm>
            <a:off x="1528827" y="2859464"/>
            <a:ext cx="2119986" cy="20538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eroWound Trauma Dressing Folded Medium 10 x 18">
            <a:extLst>
              <a:ext uri="{FF2B5EF4-FFF2-40B4-BE49-F238E27FC236}">
                <a16:creationId xmlns:a16="http://schemas.microsoft.com/office/drawing/2014/main" id="{1F26C4E2-7E35-EC2C-084F-061F7DC1E023}"/>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9980" b="89919" l="9961" r="91992">
                        <a14:foregroundMark x1="87695" y1="30948" x2="91992" y2="36290"/>
                        <a14:foregroundMark x1="91992" y1="36290" x2="89551" y2="48185"/>
                      </a14:backgroundRemoval>
                    </a14:imgEffect>
                  </a14:imgLayer>
                </a14:imgProps>
              </a:ext>
              <a:ext uri="{28A0092B-C50C-407E-A947-70E740481C1C}">
                <a14:useLocalDpi xmlns:a14="http://schemas.microsoft.com/office/drawing/2010/main"/>
              </a:ext>
            </a:extLst>
          </a:blip>
          <a:srcRect/>
          <a:stretch>
            <a:fillRect/>
          </a:stretch>
        </p:blipFill>
        <p:spPr bwMode="auto">
          <a:xfrm>
            <a:off x="8301483" y="1678182"/>
            <a:ext cx="2119986" cy="205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809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F2F42A-A21B-8C25-7D87-B233F228B3E0}"/>
              </a:ext>
            </a:extLst>
          </p:cNvPr>
          <p:cNvGrpSpPr/>
          <p:nvPr/>
        </p:nvGrpSpPr>
        <p:grpSpPr>
          <a:xfrm>
            <a:off x="296861" y="1651179"/>
            <a:ext cx="11633201" cy="4921071"/>
            <a:chOff x="296861" y="1651179"/>
            <a:chExt cx="11633201" cy="4921071"/>
          </a:xfrm>
        </p:grpSpPr>
        <p:sp>
          <p:nvSpPr>
            <p:cNvPr id="7" name="Rectangle 6">
              <a:extLst>
                <a:ext uri="{FF2B5EF4-FFF2-40B4-BE49-F238E27FC236}">
                  <a16:creationId xmlns:a16="http://schemas.microsoft.com/office/drawing/2014/main" id="{24226236-8E3C-EB94-32E2-CC95F847739A}"/>
                </a:ext>
              </a:extLst>
            </p:cNvPr>
            <p:cNvSpPr/>
            <p:nvPr/>
          </p:nvSpPr>
          <p:spPr>
            <a:xfrm>
              <a:off x="296861" y="2036946"/>
              <a:ext cx="11633201" cy="4535304"/>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E09D858-B9B3-DC85-4295-ADC1BC51AA0B}"/>
                </a:ext>
              </a:extLst>
            </p:cNvPr>
            <p:cNvPicPr>
              <a:picLocks noChangeAspect="1"/>
            </p:cNvPicPr>
            <p:nvPr/>
          </p:nvPicPr>
          <p:blipFill>
            <a:blip r:embed="rId2"/>
            <a:stretch>
              <a:fillRect/>
            </a:stretch>
          </p:blipFill>
          <p:spPr>
            <a:xfrm>
              <a:off x="907025" y="1651179"/>
              <a:ext cx="4693674" cy="4910069"/>
            </a:xfrm>
            <a:prstGeom prst="rect">
              <a:avLst/>
            </a:prstGeom>
          </p:spPr>
        </p:pic>
      </p:grpSp>
      <p:sp>
        <p:nvSpPr>
          <p:cNvPr id="3" name="Content Placeholder 2">
            <a:extLst>
              <a:ext uri="{FF2B5EF4-FFF2-40B4-BE49-F238E27FC236}">
                <a16:creationId xmlns:a16="http://schemas.microsoft.com/office/drawing/2014/main" id="{F15F1C7A-D644-AF24-75BB-7E48B767A622}"/>
              </a:ext>
            </a:extLst>
          </p:cNvPr>
          <p:cNvSpPr txBox="1">
            <a:spLocks/>
          </p:cNvSpPr>
          <p:nvPr/>
        </p:nvSpPr>
        <p:spPr>
          <a:xfrm>
            <a:off x="3350187" y="2800994"/>
            <a:ext cx="8579875" cy="1745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solidFill>
                  <a:srgbClr val="008059"/>
                </a:solidFill>
              </a:rPr>
              <a:t>Are they Talking?</a:t>
            </a:r>
          </a:p>
          <a:p>
            <a:pPr marL="0" indent="0" algn="ctr">
              <a:buFont typeface="Arial" panose="020B0604020202020204" pitchFamily="34" charset="0"/>
              <a:buNone/>
            </a:pPr>
            <a:endParaRPr lang="en-US" sz="3200" b="1" dirty="0">
              <a:solidFill>
                <a:srgbClr val="008059"/>
              </a:solidFill>
            </a:endParaRPr>
          </a:p>
          <a:p>
            <a:pPr marL="0" indent="0" algn="ctr">
              <a:buFont typeface="Arial" panose="020B0604020202020204" pitchFamily="34" charset="0"/>
              <a:buNone/>
            </a:pPr>
            <a:r>
              <a:rPr lang="en-US" sz="3200" b="1" dirty="0">
                <a:solidFill>
                  <a:srgbClr val="008059"/>
                </a:solidFill>
              </a:rPr>
              <a:t>Are they Talking normally?</a:t>
            </a:r>
          </a:p>
          <a:p>
            <a:pPr marL="0" indent="0" algn="ctr">
              <a:buFont typeface="Arial" panose="020B0604020202020204" pitchFamily="34" charset="0"/>
              <a:buNone/>
            </a:pPr>
            <a:endParaRPr lang="en-US" sz="3200" b="1" dirty="0">
              <a:solidFill>
                <a:srgbClr val="008059"/>
              </a:solidFill>
            </a:endParaRPr>
          </a:p>
          <a:p>
            <a:pPr marL="0" indent="0" algn="ctr">
              <a:buFont typeface="Arial" panose="020B0604020202020204" pitchFamily="34" charset="0"/>
              <a:buNone/>
            </a:pPr>
            <a:r>
              <a:rPr lang="en-US" sz="3200" b="1" dirty="0">
                <a:solidFill>
                  <a:srgbClr val="008059"/>
                </a:solidFill>
              </a:rPr>
              <a:t>Are they too young to Talk?</a:t>
            </a:r>
          </a:p>
          <a:p>
            <a:pPr marL="0" indent="0" algn="ctr">
              <a:buFont typeface="Arial" panose="020B0604020202020204" pitchFamily="34" charset="0"/>
              <a:buNone/>
            </a:pPr>
            <a:r>
              <a:rPr lang="en-US" sz="3200" b="1" dirty="0">
                <a:solidFill>
                  <a:srgbClr val="008059"/>
                </a:solidFill>
              </a:rPr>
              <a:t>(less than 2)</a:t>
            </a:r>
          </a:p>
        </p:txBody>
      </p:sp>
    </p:spTree>
    <p:extLst>
      <p:ext uri="{BB962C8B-B14F-4D97-AF65-F5344CB8AC3E}">
        <p14:creationId xmlns:p14="http://schemas.microsoft.com/office/powerpoint/2010/main" val="7338748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0FCC405-97EC-BD00-8EFD-759EFE64432B}"/>
              </a:ext>
            </a:extLst>
          </p:cNvPr>
          <p:cNvGrpSpPr/>
          <p:nvPr/>
        </p:nvGrpSpPr>
        <p:grpSpPr>
          <a:xfrm>
            <a:off x="296861" y="2036946"/>
            <a:ext cx="11633201" cy="4535304"/>
            <a:chOff x="296861" y="2036946"/>
            <a:chExt cx="11633201" cy="4535304"/>
          </a:xfrm>
        </p:grpSpPr>
        <p:sp>
          <p:nvSpPr>
            <p:cNvPr id="6" name="Rectangle 5">
              <a:extLst>
                <a:ext uri="{FF2B5EF4-FFF2-40B4-BE49-F238E27FC236}">
                  <a16:creationId xmlns:a16="http://schemas.microsoft.com/office/drawing/2014/main" id="{BFC50DC7-4A37-E00B-D3DD-8917CDDE8565}"/>
                </a:ext>
              </a:extLst>
            </p:cNvPr>
            <p:cNvSpPr/>
            <p:nvPr/>
          </p:nvSpPr>
          <p:spPr>
            <a:xfrm>
              <a:off x="296861" y="2036946"/>
              <a:ext cx="11633201" cy="4535304"/>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3CCFEB4B-5D5C-00A8-7438-84C6194E7C59}"/>
                </a:ext>
              </a:extLst>
            </p:cNvPr>
            <p:cNvPicPr>
              <a:picLocks noChangeAspect="1"/>
            </p:cNvPicPr>
            <p:nvPr/>
          </p:nvPicPr>
          <p:blipFill>
            <a:blip r:embed="rId2"/>
            <a:stretch>
              <a:fillRect/>
            </a:stretch>
          </p:blipFill>
          <p:spPr>
            <a:xfrm>
              <a:off x="4573169" y="2698606"/>
              <a:ext cx="6732000" cy="3018245"/>
            </a:xfrm>
            <a:prstGeom prst="rect">
              <a:avLst/>
            </a:prstGeom>
          </p:spPr>
        </p:pic>
      </p:grpSp>
    </p:spTree>
    <p:extLst>
      <p:ext uri="{BB962C8B-B14F-4D97-AF65-F5344CB8AC3E}">
        <p14:creationId xmlns:p14="http://schemas.microsoft.com/office/powerpoint/2010/main" val="3424652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7CBA983-3D1E-2AE6-2C6C-B574B00AC198}"/>
              </a:ext>
            </a:extLst>
          </p:cNvPr>
          <p:cNvPicPr>
            <a:picLocks noChangeAspect="1"/>
          </p:cNvPicPr>
          <p:nvPr/>
        </p:nvPicPr>
        <p:blipFill>
          <a:blip r:embed="rId2"/>
          <a:stretch>
            <a:fillRect/>
          </a:stretch>
        </p:blipFill>
        <p:spPr>
          <a:xfrm>
            <a:off x="1852962" y="1849261"/>
            <a:ext cx="8195791" cy="4931249"/>
          </a:xfrm>
          <a:prstGeom prst="rect">
            <a:avLst/>
          </a:prstGeom>
        </p:spPr>
      </p:pic>
    </p:spTree>
    <p:extLst>
      <p:ext uri="{BB962C8B-B14F-4D97-AF65-F5344CB8AC3E}">
        <p14:creationId xmlns:p14="http://schemas.microsoft.com/office/powerpoint/2010/main" val="40723428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3B6EC-428C-4578-5AA6-9CD2DF5ADD73}"/>
              </a:ext>
            </a:extLst>
          </p:cNvPr>
          <p:cNvGrpSpPr/>
          <p:nvPr/>
        </p:nvGrpSpPr>
        <p:grpSpPr>
          <a:xfrm>
            <a:off x="296861" y="2036946"/>
            <a:ext cx="11633201" cy="4535304"/>
            <a:chOff x="296861" y="2036946"/>
            <a:chExt cx="11633201" cy="4535304"/>
          </a:xfrm>
        </p:grpSpPr>
        <p:sp>
          <p:nvSpPr>
            <p:cNvPr id="5" name="Rectangle 4">
              <a:extLst>
                <a:ext uri="{FF2B5EF4-FFF2-40B4-BE49-F238E27FC236}">
                  <a16:creationId xmlns:a16="http://schemas.microsoft.com/office/drawing/2014/main" id="{E4AE7B99-5B92-73A3-BEC5-91BCA1F8EE88}"/>
                </a:ext>
              </a:extLst>
            </p:cNvPr>
            <p:cNvSpPr/>
            <p:nvPr/>
          </p:nvSpPr>
          <p:spPr>
            <a:xfrm>
              <a:off x="296861" y="2036946"/>
              <a:ext cx="11633201" cy="4535304"/>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5053483-C277-3761-23D6-DEE074569072}"/>
                </a:ext>
              </a:extLst>
            </p:cNvPr>
            <p:cNvPicPr>
              <a:picLocks noChangeAspect="1"/>
            </p:cNvPicPr>
            <p:nvPr/>
          </p:nvPicPr>
          <p:blipFill>
            <a:blip r:embed="rId2"/>
            <a:stretch>
              <a:fillRect/>
            </a:stretch>
          </p:blipFill>
          <p:spPr>
            <a:xfrm>
              <a:off x="917973" y="2931234"/>
              <a:ext cx="10368000" cy="2896749"/>
            </a:xfrm>
            <a:prstGeom prst="rect">
              <a:avLst/>
            </a:prstGeom>
          </p:spPr>
        </p:pic>
      </p:grpSp>
    </p:spTree>
    <p:extLst>
      <p:ext uri="{BB962C8B-B14F-4D97-AF65-F5344CB8AC3E}">
        <p14:creationId xmlns:p14="http://schemas.microsoft.com/office/powerpoint/2010/main" val="3798811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3AE74E-54DB-1B9F-F451-47F914B73383}"/>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1629036" y="173172"/>
            <a:ext cx="4585519" cy="6511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01865C12-72F4-1BC4-FB16-923A6F9FAC14}"/>
              </a:ext>
            </a:extLst>
          </p:cNvPr>
          <p:cNvSpPr txBox="1"/>
          <p:nvPr/>
        </p:nvSpPr>
        <p:spPr>
          <a:xfrm>
            <a:off x="6382642" y="2143132"/>
            <a:ext cx="3373039" cy="584775"/>
          </a:xfrm>
          <a:prstGeom prst="rect">
            <a:avLst/>
          </a:prstGeom>
          <a:noFill/>
        </p:spPr>
        <p:txBody>
          <a:bodyPr wrap="none" rtlCol="0">
            <a:spAutoFit/>
          </a:bodyPr>
          <a:lstStyle/>
          <a:p>
            <a:pPr algn="ctr"/>
            <a:r>
              <a:rPr lang="en-US" sz="3200" b="1" dirty="0">
                <a:solidFill>
                  <a:srgbClr val="008059"/>
                </a:solidFill>
                <a:latin typeface="Arial" panose="020B0604020202020204" pitchFamily="34" charset="0"/>
                <a:cs typeface="Arial" panose="020B0604020202020204" pitchFamily="34" charset="0"/>
              </a:rPr>
              <a:t>Severe Bleeding</a:t>
            </a:r>
          </a:p>
        </p:txBody>
      </p:sp>
      <p:sp>
        <p:nvSpPr>
          <p:cNvPr id="8" name="TextBox 7">
            <a:extLst>
              <a:ext uri="{FF2B5EF4-FFF2-40B4-BE49-F238E27FC236}">
                <a16:creationId xmlns:a16="http://schemas.microsoft.com/office/drawing/2014/main" id="{FE78EF6C-C2D4-3330-6121-5713F7C763CB}"/>
              </a:ext>
            </a:extLst>
          </p:cNvPr>
          <p:cNvSpPr txBox="1"/>
          <p:nvPr/>
        </p:nvSpPr>
        <p:spPr>
          <a:xfrm>
            <a:off x="6382642" y="3376931"/>
            <a:ext cx="5194051" cy="584775"/>
          </a:xfrm>
          <a:prstGeom prst="rect">
            <a:avLst/>
          </a:prstGeom>
          <a:noFill/>
        </p:spPr>
        <p:txBody>
          <a:bodyPr wrap="none" rtlCol="0">
            <a:spAutoFit/>
          </a:bodyPr>
          <a:lstStyle/>
          <a:p>
            <a:pPr algn="ctr"/>
            <a:r>
              <a:rPr lang="en-US" sz="3200" b="1" dirty="0">
                <a:solidFill>
                  <a:srgbClr val="008059"/>
                </a:solidFill>
                <a:latin typeface="Arial" panose="020B0604020202020204" pitchFamily="34" charset="0"/>
                <a:cs typeface="Arial" panose="020B0604020202020204" pitchFamily="34" charset="0"/>
              </a:rPr>
              <a:t>Central Penetrating Injury</a:t>
            </a:r>
          </a:p>
        </p:txBody>
      </p:sp>
      <p:sp>
        <p:nvSpPr>
          <p:cNvPr id="9" name="TextBox 8">
            <a:extLst>
              <a:ext uri="{FF2B5EF4-FFF2-40B4-BE49-F238E27FC236}">
                <a16:creationId xmlns:a16="http://schemas.microsoft.com/office/drawing/2014/main" id="{30450A22-0C9B-16ED-363E-2ADDF38CBBD6}"/>
              </a:ext>
            </a:extLst>
          </p:cNvPr>
          <p:cNvSpPr txBox="1"/>
          <p:nvPr/>
        </p:nvSpPr>
        <p:spPr>
          <a:xfrm>
            <a:off x="6420157" y="5035819"/>
            <a:ext cx="2383987" cy="584775"/>
          </a:xfrm>
          <a:prstGeom prst="rect">
            <a:avLst/>
          </a:prstGeom>
          <a:noFill/>
        </p:spPr>
        <p:txBody>
          <a:bodyPr wrap="none" rtlCol="0">
            <a:spAutoFit/>
          </a:bodyPr>
          <a:lstStyle/>
          <a:p>
            <a:pPr algn="ctr"/>
            <a:r>
              <a:rPr lang="en-US" sz="3200" b="1" dirty="0">
                <a:solidFill>
                  <a:srgbClr val="008059"/>
                </a:solidFill>
                <a:latin typeface="Arial" panose="020B0604020202020204" pitchFamily="34" charset="0"/>
                <a:cs typeface="Arial" panose="020B0604020202020204" pitchFamily="34" charset="0"/>
              </a:rPr>
              <a:t>Not Talking</a:t>
            </a:r>
          </a:p>
        </p:txBody>
      </p:sp>
      <p:pic>
        <p:nvPicPr>
          <p:cNvPr id="11" name="Picture 10">
            <a:extLst>
              <a:ext uri="{FF2B5EF4-FFF2-40B4-BE49-F238E27FC236}">
                <a16:creationId xmlns:a16="http://schemas.microsoft.com/office/drawing/2014/main" id="{D662C87C-F7DA-48CA-71F6-7D766CFDA6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2792" y="2266756"/>
            <a:ext cx="1044000" cy="418697"/>
          </a:xfrm>
          <a:prstGeom prst="rect">
            <a:avLst/>
          </a:prstGeom>
        </p:spPr>
      </p:pic>
      <p:pic>
        <p:nvPicPr>
          <p:cNvPr id="12" name="Picture 11">
            <a:extLst>
              <a:ext uri="{FF2B5EF4-FFF2-40B4-BE49-F238E27FC236}">
                <a16:creationId xmlns:a16="http://schemas.microsoft.com/office/drawing/2014/main" id="{5478305B-03CF-09E4-D139-3FE7E5E897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9790" y="3475149"/>
            <a:ext cx="1044000" cy="418697"/>
          </a:xfrm>
          <a:prstGeom prst="rect">
            <a:avLst/>
          </a:prstGeom>
        </p:spPr>
      </p:pic>
      <p:pic>
        <p:nvPicPr>
          <p:cNvPr id="13" name="Picture 12">
            <a:extLst>
              <a:ext uri="{FF2B5EF4-FFF2-40B4-BE49-F238E27FC236}">
                <a16:creationId xmlns:a16="http://schemas.microsoft.com/office/drawing/2014/main" id="{C78971FB-A769-E609-480B-3E1C9FB173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9790" y="5142757"/>
            <a:ext cx="1044000" cy="418697"/>
          </a:xfrm>
          <a:prstGeom prst="rect">
            <a:avLst/>
          </a:prstGeom>
        </p:spPr>
      </p:pic>
      <p:sp>
        <p:nvSpPr>
          <p:cNvPr id="14" name="Rounded Rectangle 13">
            <a:extLst>
              <a:ext uri="{FF2B5EF4-FFF2-40B4-BE49-F238E27FC236}">
                <a16:creationId xmlns:a16="http://schemas.microsoft.com/office/drawing/2014/main" id="{AD76BAA3-54FB-5127-6B29-EB6FD595E7D1}"/>
              </a:ext>
            </a:extLst>
          </p:cNvPr>
          <p:cNvSpPr/>
          <p:nvPr/>
        </p:nvSpPr>
        <p:spPr>
          <a:xfrm>
            <a:off x="4649491" y="4878206"/>
            <a:ext cx="4572568" cy="900000"/>
          </a:xfrm>
          <a:prstGeom prst="roundRect">
            <a:avLst/>
          </a:prstGeom>
          <a:noFill/>
          <a:ln w="57150">
            <a:solidFill>
              <a:srgbClr val="0080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93251540-A29B-FCB8-B25D-F24E3D1D0008}"/>
              </a:ext>
            </a:extLst>
          </p:cNvPr>
          <p:cNvSpPr/>
          <p:nvPr/>
        </p:nvSpPr>
        <p:spPr>
          <a:xfrm>
            <a:off x="4649491" y="2026237"/>
            <a:ext cx="5442362" cy="900000"/>
          </a:xfrm>
          <a:prstGeom prst="roundRect">
            <a:avLst/>
          </a:prstGeom>
          <a:noFill/>
          <a:ln w="57150">
            <a:solidFill>
              <a:srgbClr val="0080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37175A80-45DD-D146-AF8C-D2B156E6D4C8}"/>
              </a:ext>
            </a:extLst>
          </p:cNvPr>
          <p:cNvSpPr/>
          <p:nvPr/>
        </p:nvSpPr>
        <p:spPr>
          <a:xfrm>
            <a:off x="4632116" y="3234497"/>
            <a:ext cx="7237709" cy="900000"/>
          </a:xfrm>
          <a:prstGeom prst="roundRect">
            <a:avLst/>
          </a:prstGeom>
          <a:noFill/>
          <a:ln w="57150">
            <a:solidFill>
              <a:srgbClr val="0080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0BBF7DFC-BB27-4AE2-0BC5-8907566768F9}"/>
              </a:ext>
            </a:extLst>
          </p:cNvPr>
          <p:cNvSpPr>
            <a:spLocks noGrp="1"/>
          </p:cNvSpPr>
          <p:nvPr>
            <p:ph type="ctrTitle"/>
          </p:nvPr>
        </p:nvSpPr>
        <p:spPr>
          <a:xfrm>
            <a:off x="4232144" y="653921"/>
            <a:ext cx="9144000" cy="531075"/>
          </a:xfrm>
        </p:spPr>
        <p:txBody>
          <a:bodyPr/>
          <a:lstStyle/>
          <a:p>
            <a:pPr algn="ctr"/>
            <a:r>
              <a:rPr lang="en-GB" dirty="0"/>
              <a:t>Cognitive Shortcuts</a:t>
            </a:r>
            <a:br>
              <a:rPr lang="en-GB" dirty="0"/>
            </a:br>
            <a:r>
              <a:rPr lang="en-GB" dirty="0"/>
              <a:t>‘</a:t>
            </a:r>
            <a:r>
              <a:rPr lang="en-GB" b="0" dirty="0"/>
              <a:t>Clinical Presentation’</a:t>
            </a:r>
            <a:endParaRPr lang="en-GB" dirty="0"/>
          </a:p>
        </p:txBody>
      </p:sp>
    </p:spTree>
    <p:extLst>
      <p:ext uri="{BB962C8B-B14F-4D97-AF65-F5344CB8AC3E}">
        <p14:creationId xmlns:p14="http://schemas.microsoft.com/office/powerpoint/2010/main" val="30013696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142E-9EA6-AB52-83F8-581548CC5B4B}"/>
              </a:ext>
            </a:extLst>
          </p:cNvPr>
          <p:cNvSpPr>
            <a:spLocks noGrp="1"/>
          </p:cNvSpPr>
          <p:nvPr>
            <p:ph type="ctrTitle"/>
          </p:nvPr>
        </p:nvSpPr>
        <p:spPr>
          <a:xfrm>
            <a:off x="1298532" y="1907370"/>
            <a:ext cx="9144000" cy="531075"/>
          </a:xfrm>
        </p:spPr>
        <p:txBody>
          <a:bodyPr/>
          <a:lstStyle/>
          <a:p>
            <a:r>
              <a:rPr lang="en-US" dirty="0"/>
              <a:t>Presentation History</a:t>
            </a:r>
          </a:p>
        </p:txBody>
      </p:sp>
      <p:graphicFrame>
        <p:nvGraphicFramePr>
          <p:cNvPr id="4" name="Table 4">
            <a:extLst>
              <a:ext uri="{FF2B5EF4-FFF2-40B4-BE49-F238E27FC236}">
                <a16:creationId xmlns:a16="http://schemas.microsoft.com/office/drawing/2014/main" id="{56A81432-0CF9-D315-1C1B-8F4FFFA072D5}"/>
              </a:ext>
            </a:extLst>
          </p:cNvPr>
          <p:cNvGraphicFramePr>
            <a:graphicFrameLocks noGrp="1"/>
          </p:cNvGraphicFramePr>
          <p:nvPr>
            <p:extLst>
              <p:ext uri="{D42A27DB-BD31-4B8C-83A1-F6EECF244321}">
                <p14:modId xmlns:p14="http://schemas.microsoft.com/office/powerpoint/2010/main" val="1615345697"/>
              </p:ext>
            </p:extLst>
          </p:nvPr>
        </p:nvGraphicFramePr>
        <p:xfrm>
          <a:off x="1375604" y="2438445"/>
          <a:ext cx="9144001" cy="3874560"/>
        </p:xfrm>
        <a:graphic>
          <a:graphicData uri="http://schemas.openxmlformats.org/drawingml/2006/table">
            <a:tbl>
              <a:tblPr firstRow="1" bandRow="1">
                <a:tableStyleId>{5C22544A-7EE6-4342-B048-85BDC9FD1C3A}</a:tableStyleId>
              </a:tblPr>
              <a:tblGrid>
                <a:gridCol w="1012594">
                  <a:extLst>
                    <a:ext uri="{9D8B030D-6E8A-4147-A177-3AD203B41FA5}">
                      <a16:colId xmlns:a16="http://schemas.microsoft.com/office/drawing/2014/main" val="2609058529"/>
                    </a:ext>
                  </a:extLst>
                </a:gridCol>
                <a:gridCol w="1506243">
                  <a:extLst>
                    <a:ext uri="{9D8B030D-6E8A-4147-A177-3AD203B41FA5}">
                      <a16:colId xmlns:a16="http://schemas.microsoft.com/office/drawing/2014/main" val="296596181"/>
                    </a:ext>
                  </a:extLst>
                </a:gridCol>
                <a:gridCol w="641424">
                  <a:extLst>
                    <a:ext uri="{9D8B030D-6E8A-4147-A177-3AD203B41FA5}">
                      <a16:colId xmlns:a16="http://schemas.microsoft.com/office/drawing/2014/main" val="1611010249"/>
                    </a:ext>
                  </a:extLst>
                </a:gridCol>
                <a:gridCol w="3059034">
                  <a:extLst>
                    <a:ext uri="{9D8B030D-6E8A-4147-A177-3AD203B41FA5}">
                      <a16:colId xmlns:a16="http://schemas.microsoft.com/office/drawing/2014/main" val="2465252974"/>
                    </a:ext>
                  </a:extLst>
                </a:gridCol>
                <a:gridCol w="123884">
                  <a:extLst>
                    <a:ext uri="{9D8B030D-6E8A-4147-A177-3AD203B41FA5}">
                      <a16:colId xmlns:a16="http://schemas.microsoft.com/office/drawing/2014/main" val="2322449329"/>
                    </a:ext>
                  </a:extLst>
                </a:gridCol>
                <a:gridCol w="1328398">
                  <a:extLst>
                    <a:ext uri="{9D8B030D-6E8A-4147-A177-3AD203B41FA5}">
                      <a16:colId xmlns:a16="http://schemas.microsoft.com/office/drawing/2014/main" val="1144279210"/>
                    </a:ext>
                  </a:extLst>
                </a:gridCol>
                <a:gridCol w="1472424">
                  <a:extLst>
                    <a:ext uri="{9D8B030D-6E8A-4147-A177-3AD203B41FA5}">
                      <a16:colId xmlns:a16="http://schemas.microsoft.com/office/drawing/2014/main" val="571969411"/>
                    </a:ext>
                  </a:extLst>
                </a:gridCol>
              </a:tblGrid>
              <a:tr h="267850">
                <a:tc gridSpan="7">
                  <a:txBody>
                    <a:bodyPr/>
                    <a:lstStyle/>
                    <a:p>
                      <a:r>
                        <a:rPr lang="en-US" sz="1400" dirty="0">
                          <a:latin typeface="Arial" panose="020B0604020202020204" pitchFamily="34" charset="0"/>
                          <a:cs typeface="Arial" panose="020B0604020202020204" pitchFamily="34" charset="0"/>
                        </a:rPr>
                        <a:t>Ten Second Triage (TST) – For Non-Clinical Responders v1.0</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chemeClr val="bg1"/>
                      </a:solidFill>
                      <a:prstDash val="solid"/>
                      <a:round/>
                      <a:headEnd type="none" w="med" len="med"/>
                      <a:tailEnd type="none" w="med" len="med"/>
                    </a:lnL>
                  </a:tcPr>
                </a:tc>
                <a:tc hMerge="1">
                  <a:txBody>
                    <a:bodyPr/>
                    <a:lstStyle/>
                    <a:p>
                      <a:endParaRPr lang="en-US" dirty="0"/>
                    </a:p>
                  </a:txBody>
                  <a:tcPr>
                    <a:lnL w="28575" cap="flat" cmpd="sng" algn="ctr">
                      <a:solidFill>
                        <a:srgbClr val="00805A"/>
                      </a:solidFill>
                      <a:prstDash val="solid"/>
                      <a:round/>
                      <a:headEnd type="none" w="med" len="med"/>
                      <a:tailEnd type="none" w="med" len="med"/>
                    </a:lnL>
                  </a:tcPr>
                </a:tc>
                <a:extLst>
                  <a:ext uri="{0D108BD9-81ED-4DB2-BD59-A6C34878D82A}">
                    <a16:rowId xmlns:a16="http://schemas.microsoft.com/office/drawing/2014/main" val="3647468926"/>
                  </a:ext>
                </a:extLst>
              </a:tr>
              <a:tr h="453560">
                <a:tc gridSpan="3">
                  <a:txBody>
                    <a:bodyPr/>
                    <a:lstStyle/>
                    <a:p>
                      <a:pPr algn="ctr"/>
                      <a:r>
                        <a:rPr lang="en-US" sz="1400" b="1" dirty="0">
                          <a:solidFill>
                            <a:schemeClr val="bg1"/>
                          </a:solidFill>
                          <a:latin typeface="Arial" panose="020B0604020202020204" pitchFamily="34" charset="0"/>
                          <a:cs typeface="Arial" panose="020B0604020202020204" pitchFamily="34" charset="0"/>
                        </a:rPr>
                        <a:t>Date Created</a:t>
                      </a:r>
                    </a:p>
                    <a:p>
                      <a:pPr algn="ctr"/>
                      <a:r>
                        <a:rPr lang="en-US" sz="1400" b="0" dirty="0">
                          <a:solidFill>
                            <a:schemeClr val="bg1"/>
                          </a:solidFill>
                          <a:latin typeface="Arial" panose="020B0604020202020204" pitchFamily="34" charset="0"/>
                          <a:cs typeface="Arial" panose="020B0604020202020204" pitchFamily="34" charset="0"/>
                        </a:rPr>
                        <a:t>15</a:t>
                      </a:r>
                      <a:r>
                        <a:rPr lang="en-US" sz="1400" b="0" baseline="30000" dirty="0">
                          <a:solidFill>
                            <a:schemeClr val="bg1"/>
                          </a:solidFill>
                          <a:latin typeface="Arial" panose="020B0604020202020204" pitchFamily="34" charset="0"/>
                          <a:cs typeface="Arial" panose="020B0604020202020204" pitchFamily="34" charset="0"/>
                        </a:rPr>
                        <a:t>th</a:t>
                      </a:r>
                      <a:r>
                        <a:rPr lang="en-US" sz="1400" b="0" dirty="0">
                          <a:solidFill>
                            <a:schemeClr val="bg1"/>
                          </a:solidFill>
                          <a:latin typeface="Arial" panose="020B0604020202020204" pitchFamily="34" charset="0"/>
                          <a:cs typeface="Arial" panose="020B0604020202020204" pitchFamily="34" charset="0"/>
                        </a:rPr>
                        <a:t> February 2023</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hMerge="1">
                  <a:txBody>
                    <a:bodyPr/>
                    <a:lstStyle/>
                    <a:p>
                      <a:endParaRPr lang="en-US" dirty="0"/>
                    </a:p>
                  </a:txBody>
                  <a:tcPr/>
                </a:tc>
                <a:tc hMerge="1">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5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Author</a:t>
                      </a:r>
                    </a:p>
                    <a:p>
                      <a:pPr algn="ctr"/>
                      <a:r>
                        <a:rPr lang="en-US" sz="1400" b="0" dirty="0">
                          <a:solidFill>
                            <a:schemeClr val="bg1"/>
                          </a:solidFill>
                          <a:latin typeface="Arial" panose="020B0604020202020204" pitchFamily="34" charset="0"/>
                          <a:cs typeface="Arial" panose="020B0604020202020204" pitchFamily="34" charset="0"/>
                        </a:rPr>
                        <a:t>Sean Brayford-Harris</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hMerge="1">
                  <a:txBody>
                    <a:bodyPr/>
                    <a:lstStyle/>
                    <a:p>
                      <a:pPr algn="ctr"/>
                      <a:endParaRPr lang="en-US" sz="1400" b="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5A"/>
                    </a:solidFill>
                  </a:tcPr>
                </a:tc>
                <a:tc gridSpan="2">
                  <a:txBody>
                    <a:bodyPr/>
                    <a:lstStyle/>
                    <a:p>
                      <a:pPr algn="ctr"/>
                      <a:r>
                        <a:rPr lang="en-US" sz="1400" b="1" dirty="0">
                          <a:solidFill>
                            <a:schemeClr val="bg1"/>
                          </a:solidFill>
                          <a:latin typeface="Arial" panose="020B0604020202020204" pitchFamily="34" charset="0"/>
                          <a:cs typeface="Arial" panose="020B0604020202020204" pitchFamily="34" charset="0"/>
                        </a:rPr>
                        <a:t>Approver</a:t>
                      </a:r>
                    </a:p>
                    <a:p>
                      <a:pPr algn="ctr"/>
                      <a:r>
                        <a:rPr lang="en-US" sz="1400" b="0" dirty="0">
                          <a:solidFill>
                            <a:schemeClr val="bg1"/>
                          </a:solidFill>
                          <a:latin typeface="Arial" panose="020B0604020202020204" pitchFamily="34" charset="0"/>
                          <a:cs typeface="Arial" panose="020B0604020202020204" pitchFamily="34" charset="0"/>
                        </a:rPr>
                        <a:t>Dave Bull</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hMerge="1">
                  <a:txBody>
                    <a:bodyPr/>
                    <a:lstStyle/>
                    <a:p>
                      <a:r>
                        <a:rPr lang="en-US" sz="1400" dirty="0">
                          <a:latin typeface="Arial" panose="020B0604020202020204" pitchFamily="34" charset="0"/>
                          <a:cs typeface="Arial" panose="020B0604020202020204" pitchFamily="34" charset="0"/>
                        </a:rPr>
                        <a:t>Approver</a:t>
                      </a:r>
                    </a:p>
                  </a:txBody>
                  <a:tcPr>
                    <a:lnL w="28575" cap="flat" cmpd="sng" algn="ctr">
                      <a:solidFill>
                        <a:srgbClr val="00805A"/>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805A"/>
                    </a:solidFill>
                  </a:tcPr>
                </a:tc>
                <a:extLst>
                  <a:ext uri="{0D108BD9-81ED-4DB2-BD59-A6C34878D82A}">
                    <a16:rowId xmlns:a16="http://schemas.microsoft.com/office/drawing/2014/main" val="579155947"/>
                  </a:ext>
                </a:extLst>
              </a:tr>
              <a:tr h="306000">
                <a:tc gridSpan="2">
                  <a:txBody>
                    <a:bodyPr/>
                    <a:lstStyle/>
                    <a:p>
                      <a:r>
                        <a:rPr lang="en-US" sz="1400" dirty="0">
                          <a:latin typeface="Arial" panose="020B0604020202020204" pitchFamily="34" charset="0"/>
                          <a:cs typeface="Arial" panose="020B0604020202020204" pitchFamily="34" charset="0"/>
                        </a:rPr>
                        <a:t>Superseded Presentation</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dirty="0"/>
                    </a:p>
                  </a:txBody>
                  <a:tcPr/>
                </a:tc>
                <a:tc gridSpan="5">
                  <a:txBody>
                    <a:bodyPr/>
                    <a:lstStyle/>
                    <a:p>
                      <a:r>
                        <a:rPr lang="en-US" sz="1400" dirty="0">
                          <a:solidFill>
                            <a:schemeClr val="tx1"/>
                          </a:solidFill>
                          <a:latin typeface="Arial" panose="020B0604020202020204" pitchFamily="34" charset="0"/>
                          <a:cs typeface="Arial" panose="020B0604020202020204" pitchFamily="34" charset="0"/>
                        </a:rPr>
                        <a:t>N/A</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US" dirty="0"/>
                    </a:p>
                  </a:txBody>
                  <a:tcPr>
                    <a:lnL w="28575" cap="flat" cmpd="sng" algn="ctr">
                      <a:solidFill>
                        <a:srgbClr val="00805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96250498"/>
                  </a:ext>
                </a:extLst>
              </a:tr>
              <a:tr h="306000">
                <a:tc gridSpan="2">
                  <a:txBody>
                    <a:bodyPr/>
                    <a:lstStyle/>
                    <a:p>
                      <a:r>
                        <a:rPr lang="en-US" sz="1400" dirty="0">
                          <a:latin typeface="Arial" panose="020B0604020202020204" pitchFamily="34" charset="0"/>
                          <a:cs typeface="Arial" panose="020B0604020202020204" pitchFamily="34" charset="0"/>
                        </a:rPr>
                        <a:t>Videos/Linked Objects</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dirty="0"/>
                    </a:p>
                  </a:txBody>
                  <a:tcPr/>
                </a:tc>
                <a:tc gridSpan="5">
                  <a:txBody>
                    <a:bodyPr/>
                    <a:lstStyle/>
                    <a:p>
                      <a:r>
                        <a:rPr lang="en-US" sz="1400" dirty="0">
                          <a:solidFill>
                            <a:schemeClr val="tx1"/>
                          </a:solidFill>
                          <a:latin typeface="Arial" panose="020B0604020202020204" pitchFamily="34" charset="0"/>
                          <a:cs typeface="Arial" panose="020B0604020202020204" pitchFamily="34" charset="0"/>
                        </a:rPr>
                        <a:t>N/A</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chemeClr val="bg1"/>
                      </a:solidFill>
                      <a:prstDash val="solid"/>
                      <a:round/>
                      <a:headEnd type="none" w="med" len="med"/>
                      <a:tailEnd type="none" w="med" len="med"/>
                    </a:lnL>
                  </a:tcPr>
                </a:tc>
                <a:tc hMerge="1">
                  <a:txBody>
                    <a:bodyPr/>
                    <a:lstStyle/>
                    <a:p>
                      <a:endParaRPr lang="en-US" dirty="0"/>
                    </a:p>
                  </a:txBody>
                  <a:tcPr>
                    <a:lnL w="28575" cap="flat" cmpd="sng" algn="ctr">
                      <a:solidFill>
                        <a:srgbClr val="00805A"/>
                      </a:solidFill>
                      <a:prstDash val="solid"/>
                      <a:round/>
                      <a:headEnd type="none" w="med" len="med"/>
                      <a:tailEnd type="none" w="med" len="med"/>
                    </a:lnL>
                  </a:tcPr>
                </a:tc>
                <a:extLst>
                  <a:ext uri="{0D108BD9-81ED-4DB2-BD59-A6C34878D82A}">
                    <a16:rowId xmlns:a16="http://schemas.microsoft.com/office/drawing/2014/main" val="73979528"/>
                  </a:ext>
                </a:extLst>
              </a:tr>
              <a:tr h="267850">
                <a:tc gridSpan="7">
                  <a:txBody>
                    <a:bodyPr/>
                    <a:lstStyle/>
                    <a:p>
                      <a:r>
                        <a:rPr lang="en-US" sz="1400" b="1" dirty="0">
                          <a:solidFill>
                            <a:schemeClr val="bg1"/>
                          </a:solidFill>
                          <a:latin typeface="Arial" panose="020B0604020202020204" pitchFamily="34" charset="0"/>
                          <a:cs typeface="Arial" panose="020B0604020202020204" pitchFamily="34" charset="0"/>
                        </a:rPr>
                        <a:t>Amendments</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chemeClr val="bg1"/>
                      </a:solidFill>
                      <a:prstDash val="solid"/>
                      <a:round/>
                      <a:headEnd type="none" w="med" len="med"/>
                      <a:tailEnd type="none" w="med" len="med"/>
                    </a:lnL>
                  </a:tcPr>
                </a:tc>
                <a:tc hMerge="1">
                  <a:txBody>
                    <a:bodyPr/>
                    <a:lstStyle/>
                    <a:p>
                      <a:endParaRPr lang="en-US" dirty="0"/>
                    </a:p>
                  </a:txBody>
                  <a:tcPr>
                    <a:lnL w="28575" cap="flat" cmpd="sng" algn="ctr">
                      <a:solidFill>
                        <a:srgbClr val="00805A"/>
                      </a:solidFill>
                      <a:prstDash val="solid"/>
                      <a:round/>
                      <a:headEnd type="none" w="med" len="med"/>
                      <a:tailEnd type="none" w="med" len="med"/>
                    </a:lnL>
                  </a:tcPr>
                </a:tc>
                <a:extLst>
                  <a:ext uri="{0D108BD9-81ED-4DB2-BD59-A6C34878D82A}">
                    <a16:rowId xmlns:a16="http://schemas.microsoft.com/office/drawing/2014/main" val="403405714"/>
                  </a:ext>
                </a:extLst>
              </a:tr>
              <a:tr h="306000">
                <a:tc>
                  <a:txBody>
                    <a:bodyPr/>
                    <a:lstStyle/>
                    <a:p>
                      <a:pPr algn="ctr"/>
                      <a:r>
                        <a:rPr lang="en-US" sz="1400" b="1" dirty="0">
                          <a:solidFill>
                            <a:schemeClr val="bg1"/>
                          </a:solidFill>
                          <a:latin typeface="Arial" panose="020B0604020202020204" pitchFamily="34" charset="0"/>
                          <a:cs typeface="Arial" panose="020B0604020202020204" pitchFamily="34" charset="0"/>
                        </a:rPr>
                        <a:t>Date</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gridSpan="3">
                  <a:txBody>
                    <a:bodyPr/>
                    <a:lstStyle/>
                    <a:p>
                      <a:pPr algn="ctr"/>
                      <a:r>
                        <a:rPr lang="en-US" sz="1400" b="1" dirty="0">
                          <a:solidFill>
                            <a:schemeClr val="bg1"/>
                          </a:solidFill>
                          <a:latin typeface="Arial" panose="020B0604020202020204" pitchFamily="34" charset="0"/>
                          <a:cs typeface="Arial" panose="020B0604020202020204" pitchFamily="34" charset="0"/>
                        </a:rPr>
                        <a:t>Summary of Change</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hMerge="1">
                  <a:txBody>
                    <a:bodyPr/>
                    <a:lstStyle/>
                    <a:p>
                      <a:endParaRPr lang="en-US"/>
                    </a:p>
                  </a:txBody>
                  <a:tcPr/>
                </a:tc>
                <a:tc hMerge="1">
                  <a:txBody>
                    <a:bodyPr/>
                    <a:lstStyle/>
                    <a:p>
                      <a:endParaRPr lang="en-US"/>
                    </a:p>
                  </a:txBody>
                  <a:tcPr/>
                </a:tc>
                <a:tc gridSpan="2">
                  <a:txBody>
                    <a:bodyPr/>
                    <a:lstStyle/>
                    <a:p>
                      <a:pPr algn="ctr"/>
                      <a:r>
                        <a:rPr lang="en-US" sz="1400" b="1" dirty="0">
                          <a:solidFill>
                            <a:schemeClr val="bg1"/>
                          </a:solidFill>
                          <a:latin typeface="Arial" panose="020B0604020202020204" pitchFamily="34" charset="0"/>
                          <a:cs typeface="Arial" panose="020B0604020202020204" pitchFamily="34" charset="0"/>
                        </a:rPr>
                        <a:t>Amended by</a:t>
                      </a:r>
                      <a:endParaRPr lang="en-US" dirty="0">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tc hMerge="1">
                  <a:txBody>
                    <a:bodyPr/>
                    <a:lstStyle/>
                    <a:p>
                      <a:endParaRPr lang="en-US"/>
                    </a:p>
                  </a:txBody>
                  <a:tcPr>
                    <a:lnL w="28575" cap="flat" cmpd="sng" algn="ctr">
                      <a:solidFill>
                        <a:schemeClr val="bg1"/>
                      </a:solidFill>
                      <a:prstDash val="solid"/>
                      <a:round/>
                      <a:headEnd type="none" w="med" len="med"/>
                      <a:tailEnd type="none" w="med" len="med"/>
                    </a:lnL>
                  </a:tcPr>
                </a:tc>
                <a:tc>
                  <a:txBody>
                    <a:bodyPr/>
                    <a:lstStyle/>
                    <a:p>
                      <a:pPr algn="ctr"/>
                      <a:r>
                        <a:rPr lang="en-US" sz="1400" b="1" dirty="0">
                          <a:solidFill>
                            <a:schemeClr val="bg1"/>
                          </a:solidFill>
                          <a:latin typeface="Arial" panose="020B0604020202020204" pitchFamily="34" charset="0"/>
                          <a:cs typeface="Arial" panose="020B0604020202020204" pitchFamily="34" charset="0"/>
                        </a:rPr>
                        <a:t>Approved By</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00805A"/>
                    </a:solidFill>
                  </a:tcPr>
                </a:tc>
                <a:extLst>
                  <a:ext uri="{0D108BD9-81ED-4DB2-BD59-A6C34878D82A}">
                    <a16:rowId xmlns:a16="http://schemas.microsoft.com/office/drawing/2014/main" val="828930086"/>
                  </a:ext>
                </a:extLst>
              </a:tr>
              <a:tr h="267850">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gridSpan="3">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endParaRPr lang="en-US" sz="1400">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lnL w="28575" cap="flat" cmpd="sng" algn="ctr">
                      <a:solidFill>
                        <a:schemeClr val="bg1"/>
                      </a:solidFill>
                      <a:prstDash val="solid"/>
                      <a:round/>
                      <a:headEnd type="none" w="med" len="med"/>
                      <a:tailEnd type="none" w="med" len="med"/>
                    </a:ln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12069633"/>
                  </a:ext>
                </a:extLst>
              </a:tr>
              <a:tr h="267850">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gridSpan="3">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endParaRPr lang="en-US" sz="1400">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lnL w="28575" cap="flat" cmpd="sng" algn="ctr">
                      <a:solidFill>
                        <a:schemeClr val="bg1"/>
                      </a:solidFill>
                      <a:prstDash val="solid"/>
                      <a:round/>
                      <a:headEnd type="none" w="med" len="med"/>
                      <a:tailEnd type="none" w="med" len="med"/>
                    </a:ln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889413207"/>
                  </a:ext>
                </a:extLst>
              </a:tr>
              <a:tr h="267850">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gridSpan="3">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endParaRPr lang="en-US" sz="1400">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lnL w="28575" cap="flat" cmpd="sng" algn="ctr">
                      <a:solidFill>
                        <a:schemeClr val="bg1"/>
                      </a:solidFill>
                      <a:prstDash val="solid"/>
                      <a:round/>
                      <a:headEnd type="none" w="med" len="med"/>
                      <a:tailEnd type="none" w="med" len="med"/>
                    </a:ln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846842420"/>
                  </a:ext>
                </a:extLst>
              </a:tr>
              <a:tr h="267850">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gridSpan="3">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endParaRPr lang="en-US" sz="1400">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1556910374"/>
                  </a:ext>
                </a:extLst>
              </a:tr>
              <a:tr h="267850">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gridSpan="3">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endParaRPr lang="en-US" sz="1400">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lnL w="28575" cap="flat" cmpd="sng" algn="ctr">
                      <a:solidFill>
                        <a:schemeClr val="bg1"/>
                      </a:solidFill>
                      <a:prstDash val="solid"/>
                      <a:round/>
                      <a:headEnd type="none" w="med" len="med"/>
                      <a:tailEnd type="none" w="med" len="med"/>
                    </a:ln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1847500684"/>
                  </a:ext>
                </a:extLst>
              </a:tr>
              <a:tr h="267850">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gridSpan="3">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endParaRPr lang="en-US" sz="1400" dirty="0">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tc hMerge="1">
                  <a:txBody>
                    <a:bodyPr/>
                    <a:lstStyle/>
                    <a:p>
                      <a:endParaRPr lang="en-US"/>
                    </a:p>
                  </a:txBody>
                  <a:tcPr>
                    <a:lnL w="28575" cap="flat" cmpd="sng" algn="ctr">
                      <a:solidFill>
                        <a:schemeClr val="bg1"/>
                      </a:solidFill>
                      <a:prstDash val="solid"/>
                      <a:round/>
                      <a:headEnd type="none" w="med" len="med"/>
                      <a:tailEnd type="none" w="med" len="med"/>
                    </a:ln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750115071"/>
                  </a:ext>
                </a:extLst>
              </a:tr>
            </a:tbl>
          </a:graphicData>
        </a:graphic>
      </p:graphicFrame>
    </p:spTree>
    <p:extLst>
      <p:ext uri="{BB962C8B-B14F-4D97-AF65-F5344CB8AC3E}">
        <p14:creationId xmlns:p14="http://schemas.microsoft.com/office/powerpoint/2010/main" val="10259740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CE098F-0DB2-3622-EF72-6B427F24E8C4}"/>
              </a:ext>
            </a:extLst>
          </p:cNvPr>
          <p:cNvGrpSpPr>
            <a:grpSpLocks noChangeAspect="1"/>
          </p:cNvGrpSpPr>
          <p:nvPr/>
        </p:nvGrpSpPr>
        <p:grpSpPr>
          <a:xfrm>
            <a:off x="6214555" y="1873213"/>
            <a:ext cx="3390386" cy="1235150"/>
            <a:chOff x="1284578" y="3171986"/>
            <a:chExt cx="3664986" cy="1335190"/>
          </a:xfrm>
        </p:grpSpPr>
        <p:grpSp>
          <p:nvGrpSpPr>
            <p:cNvPr id="3" name="Group 2">
              <a:extLst>
                <a:ext uri="{FF2B5EF4-FFF2-40B4-BE49-F238E27FC236}">
                  <a16:creationId xmlns:a16="http://schemas.microsoft.com/office/drawing/2014/main" id="{28CC3B30-CFF1-34EB-0B3F-216CD9051B64}"/>
                </a:ext>
              </a:extLst>
            </p:cNvPr>
            <p:cNvGrpSpPr/>
            <p:nvPr/>
          </p:nvGrpSpPr>
          <p:grpSpPr>
            <a:xfrm>
              <a:off x="2633206" y="3378524"/>
              <a:ext cx="2316358" cy="1012760"/>
              <a:chOff x="2633206" y="3378524"/>
              <a:chExt cx="2316358" cy="1012760"/>
            </a:xfrm>
          </p:grpSpPr>
          <p:pic>
            <p:nvPicPr>
              <p:cNvPr id="14" name="Picture 2" descr="C-A-T Combat Application Tourniquet - Orange">
                <a:extLst>
                  <a:ext uri="{FF2B5EF4-FFF2-40B4-BE49-F238E27FC236}">
                    <a16:creationId xmlns:a16="http://schemas.microsoft.com/office/drawing/2014/main" id="{E7EDE890-2836-6430-4BD7-D14FBA94DE7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5625" b="91563" l="1875" r="96875">
                            <a14:foregroundMark x1="6563" y1="55937" x2="7500" y2="43125"/>
                            <a14:foregroundMark x1="92813" y1="65313" x2="92188" y2="45938"/>
                            <a14:foregroundMark x1="92188" y1="45938" x2="87813" y2="36250"/>
                            <a14:foregroundMark x1="87813" y1="36250" x2="81250" y2="30000"/>
                            <a14:foregroundMark x1="81250" y1="30000" x2="72500" y2="26875"/>
                            <a14:foregroundMark x1="72500" y1="26875" x2="71563" y2="27187"/>
                            <a14:foregroundMark x1="70938" y1="29688" x2="77500" y2="35625"/>
                            <a14:foregroundMark x1="96875" y1="38438" x2="94375" y2="35313"/>
                            <a14:foregroundMark x1="66563" y1="67500" x2="52188" y2="67500"/>
                            <a14:foregroundMark x1="1875" y1="61875" x2="3125" y2="55000"/>
                          </a14:backgroundRemoval>
                        </a14:imgEffect>
                      </a14:imgLayer>
                    </a14:imgProps>
                  </a:ext>
                  <a:ext uri="{28A0092B-C50C-407E-A947-70E740481C1C}">
                    <a14:useLocalDpi xmlns:a14="http://schemas.microsoft.com/office/drawing/2010/main"/>
                  </a:ext>
                </a:extLst>
              </a:blip>
              <a:srcRect t="17539"/>
              <a:stretch/>
            </p:blipFill>
            <p:spPr bwMode="auto">
              <a:xfrm>
                <a:off x="2633206" y="3411637"/>
                <a:ext cx="1188013" cy="9796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rometheus ChitoGauze® XR Pro">
                <a:extLst>
                  <a:ext uri="{FF2B5EF4-FFF2-40B4-BE49-F238E27FC236}">
                    <a16:creationId xmlns:a16="http://schemas.microsoft.com/office/drawing/2014/main" id="{7DE48248-D383-3025-AE0C-14E61CB8297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00659" y="3378524"/>
                <a:ext cx="1048905" cy="922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AeroWound Trauma Dressing Folded Medium 10 x 18">
              <a:extLst>
                <a:ext uri="{FF2B5EF4-FFF2-40B4-BE49-F238E27FC236}">
                  <a16:creationId xmlns:a16="http://schemas.microsoft.com/office/drawing/2014/main" id="{3FFEF595-807C-E76B-674E-25DDCCD07738}"/>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9980" b="89919" l="9961" r="91992">
                          <a14:foregroundMark x1="87695" y1="30948" x2="91992" y2="36290"/>
                          <a14:foregroundMark x1="91992" y1="36290" x2="89551" y2="48185"/>
                        </a14:backgroundRemoval>
                      </a14:imgEffect>
                    </a14:imgLayer>
                  </a14:imgProps>
                </a:ext>
                <a:ext uri="{28A0092B-C50C-407E-A947-70E740481C1C}">
                  <a14:useLocalDpi xmlns:a14="http://schemas.microsoft.com/office/drawing/2010/main"/>
                </a:ext>
              </a:extLst>
            </a:blip>
            <a:srcRect/>
            <a:stretch>
              <a:fillRect/>
            </a:stretch>
          </p:blipFill>
          <p:spPr bwMode="auto">
            <a:xfrm>
              <a:off x="1284578" y="3171986"/>
              <a:ext cx="1378152" cy="13351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4" name="Picture 4" descr="Russell Chest Seal - Selles Medical">
            <a:extLst>
              <a:ext uri="{FF2B5EF4-FFF2-40B4-BE49-F238E27FC236}">
                <a16:creationId xmlns:a16="http://schemas.microsoft.com/office/drawing/2014/main" id="{70DED6D8-4061-D020-4DBB-8FCE1361F11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26226" y="3272377"/>
            <a:ext cx="824240" cy="8242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D99F974-4153-A196-6CF9-9E9C533681AC}"/>
              </a:ext>
            </a:extLst>
          </p:cNvPr>
          <p:cNvSpPr txBox="1"/>
          <p:nvPr/>
        </p:nvSpPr>
        <p:spPr>
          <a:xfrm>
            <a:off x="7252475" y="3462399"/>
            <a:ext cx="344967" cy="584775"/>
          </a:xfrm>
          <a:prstGeom prst="rect">
            <a:avLst/>
          </a:prstGeom>
          <a:noFill/>
        </p:spPr>
        <p:txBody>
          <a:bodyPr wrap="square" rtlCol="0">
            <a:spAutoFit/>
          </a:bodyPr>
          <a:lstStyle/>
          <a:p>
            <a:pPr algn="ctr"/>
            <a:r>
              <a:rPr lang="en-US" sz="3200" b="1" dirty="0">
                <a:solidFill>
                  <a:srgbClr val="008059"/>
                </a:solidFill>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57D61257-BB6E-FCE3-73B3-8A2CC957852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42477" y="4921213"/>
            <a:ext cx="1669160" cy="856993"/>
          </a:xfrm>
          <a:prstGeom prst="rect">
            <a:avLst/>
          </a:prstGeom>
        </p:spPr>
      </p:pic>
      <p:pic>
        <p:nvPicPr>
          <p:cNvPr id="7" name="Picture 6">
            <a:extLst>
              <a:ext uri="{FF2B5EF4-FFF2-40B4-BE49-F238E27FC236}">
                <a16:creationId xmlns:a16="http://schemas.microsoft.com/office/drawing/2014/main" id="{1566465B-7DE8-ADCA-F044-ADA30A0FF52F}"/>
              </a:ext>
            </a:extLst>
          </p:cNvPr>
          <p:cNvPicPr>
            <a:picLocks noChangeAspect="1"/>
          </p:cNvPicPr>
          <p:nvPr/>
        </p:nvPicPr>
        <p:blipFill>
          <a:blip r:embed="rId9" cstate="screen">
            <a:alphaModFix amt="20000"/>
            <a:extLst>
              <a:ext uri="{28A0092B-C50C-407E-A947-70E740481C1C}">
                <a14:useLocalDpi xmlns:a14="http://schemas.microsoft.com/office/drawing/2010/main"/>
              </a:ext>
            </a:extLst>
          </a:blip>
          <a:stretch>
            <a:fillRect/>
          </a:stretch>
        </p:blipFill>
        <p:spPr>
          <a:xfrm>
            <a:off x="1629036" y="173172"/>
            <a:ext cx="4585519" cy="6511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286140D-680A-3C8E-4AA7-AF228DBA251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932792" y="2266756"/>
            <a:ext cx="1044000" cy="418697"/>
          </a:xfrm>
          <a:prstGeom prst="rect">
            <a:avLst/>
          </a:prstGeom>
        </p:spPr>
      </p:pic>
      <p:pic>
        <p:nvPicPr>
          <p:cNvPr id="19" name="Picture 18">
            <a:extLst>
              <a:ext uri="{FF2B5EF4-FFF2-40B4-BE49-F238E27FC236}">
                <a16:creationId xmlns:a16="http://schemas.microsoft.com/office/drawing/2014/main" id="{3B7436C8-116E-8BE0-B364-62FFDD58164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939790" y="3475149"/>
            <a:ext cx="1044000" cy="418697"/>
          </a:xfrm>
          <a:prstGeom prst="rect">
            <a:avLst/>
          </a:prstGeom>
        </p:spPr>
      </p:pic>
      <p:pic>
        <p:nvPicPr>
          <p:cNvPr id="22" name="Picture 21">
            <a:extLst>
              <a:ext uri="{FF2B5EF4-FFF2-40B4-BE49-F238E27FC236}">
                <a16:creationId xmlns:a16="http://schemas.microsoft.com/office/drawing/2014/main" id="{38B005B0-A647-4E70-720C-93EA1A43B81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939790" y="5142757"/>
            <a:ext cx="1044000" cy="418697"/>
          </a:xfrm>
          <a:prstGeom prst="rect">
            <a:avLst/>
          </a:prstGeom>
        </p:spPr>
      </p:pic>
      <p:sp>
        <p:nvSpPr>
          <p:cNvPr id="23" name="Rounded Rectangle 22">
            <a:extLst>
              <a:ext uri="{FF2B5EF4-FFF2-40B4-BE49-F238E27FC236}">
                <a16:creationId xmlns:a16="http://schemas.microsoft.com/office/drawing/2014/main" id="{F43E477F-F823-9FBD-7F4F-386DE2DF50C7}"/>
              </a:ext>
            </a:extLst>
          </p:cNvPr>
          <p:cNvSpPr/>
          <p:nvPr/>
        </p:nvSpPr>
        <p:spPr>
          <a:xfrm>
            <a:off x="4649491" y="4878206"/>
            <a:ext cx="3594397" cy="900000"/>
          </a:xfrm>
          <a:prstGeom prst="roundRect">
            <a:avLst/>
          </a:prstGeom>
          <a:noFill/>
          <a:ln w="57150">
            <a:solidFill>
              <a:srgbClr val="0080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CBB6AE94-E33F-EF6C-F067-F5E2DE318C4D}"/>
              </a:ext>
            </a:extLst>
          </p:cNvPr>
          <p:cNvSpPr/>
          <p:nvPr/>
        </p:nvSpPr>
        <p:spPr>
          <a:xfrm>
            <a:off x="4649491" y="2026237"/>
            <a:ext cx="5280322" cy="900000"/>
          </a:xfrm>
          <a:prstGeom prst="roundRect">
            <a:avLst/>
          </a:prstGeom>
          <a:noFill/>
          <a:ln w="57150">
            <a:solidFill>
              <a:srgbClr val="0080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F2827468-7215-8892-916B-6E062473E22E}"/>
              </a:ext>
            </a:extLst>
          </p:cNvPr>
          <p:cNvSpPr/>
          <p:nvPr/>
        </p:nvSpPr>
        <p:spPr>
          <a:xfrm>
            <a:off x="4632116" y="3234497"/>
            <a:ext cx="2965326" cy="900000"/>
          </a:xfrm>
          <a:prstGeom prst="roundRect">
            <a:avLst/>
          </a:prstGeom>
          <a:noFill/>
          <a:ln w="57150">
            <a:solidFill>
              <a:srgbClr val="0080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5">
            <a:extLst>
              <a:ext uri="{FF2B5EF4-FFF2-40B4-BE49-F238E27FC236}">
                <a16:creationId xmlns:a16="http://schemas.microsoft.com/office/drawing/2014/main" id="{2D61AC91-9F24-AAA0-65A5-939A0D54275C}"/>
              </a:ext>
            </a:extLst>
          </p:cNvPr>
          <p:cNvSpPr>
            <a:spLocks noGrp="1"/>
          </p:cNvSpPr>
          <p:nvPr>
            <p:ph type="ctrTitle"/>
          </p:nvPr>
        </p:nvSpPr>
        <p:spPr>
          <a:xfrm>
            <a:off x="4232144" y="653921"/>
            <a:ext cx="9144000" cy="531075"/>
          </a:xfrm>
        </p:spPr>
        <p:txBody>
          <a:bodyPr/>
          <a:lstStyle/>
          <a:p>
            <a:pPr algn="ctr"/>
            <a:r>
              <a:rPr lang="en-GB" dirty="0"/>
              <a:t>Cognitive Shortcuts</a:t>
            </a:r>
            <a:br>
              <a:rPr lang="en-GB" dirty="0"/>
            </a:br>
            <a:r>
              <a:rPr lang="en-GB" dirty="0"/>
              <a:t>‘</a:t>
            </a:r>
            <a:r>
              <a:rPr lang="en-GB" b="0" dirty="0"/>
              <a:t>Intervention Applied’</a:t>
            </a:r>
            <a:endParaRPr lang="en-GB" dirty="0"/>
          </a:p>
        </p:txBody>
      </p:sp>
      <p:sp>
        <p:nvSpPr>
          <p:cNvPr id="5" name="Content Placeholder 2">
            <a:extLst>
              <a:ext uri="{FF2B5EF4-FFF2-40B4-BE49-F238E27FC236}">
                <a16:creationId xmlns:a16="http://schemas.microsoft.com/office/drawing/2014/main" id="{C546A8CA-8A3B-AF0F-BEF5-247035439554}"/>
              </a:ext>
            </a:extLst>
          </p:cNvPr>
          <p:cNvSpPr txBox="1">
            <a:spLocks/>
          </p:cNvSpPr>
          <p:nvPr/>
        </p:nvSpPr>
        <p:spPr>
          <a:xfrm>
            <a:off x="6964777" y="6509215"/>
            <a:ext cx="6081210"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008059"/>
                </a:solidFill>
              </a:rPr>
              <a:t>*Chest Seals are not considered LSIs</a:t>
            </a:r>
          </a:p>
        </p:txBody>
      </p:sp>
    </p:spTree>
    <p:extLst>
      <p:ext uri="{BB962C8B-B14F-4D97-AF65-F5344CB8AC3E}">
        <p14:creationId xmlns:p14="http://schemas.microsoft.com/office/powerpoint/2010/main" val="40674647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F0B7-372C-08AB-73B2-246CFFFFA926}"/>
              </a:ext>
            </a:extLst>
          </p:cNvPr>
          <p:cNvSpPr>
            <a:spLocks noGrp="1"/>
          </p:cNvSpPr>
          <p:nvPr>
            <p:ph type="ctrTitle"/>
          </p:nvPr>
        </p:nvSpPr>
        <p:spPr/>
        <p:txBody>
          <a:bodyPr/>
          <a:lstStyle/>
          <a:p>
            <a:r>
              <a:rPr lang="en-US" dirty="0"/>
              <a:t>Summary</a:t>
            </a:r>
          </a:p>
        </p:txBody>
      </p:sp>
      <p:grpSp>
        <p:nvGrpSpPr>
          <p:cNvPr id="38" name="Group 37">
            <a:extLst>
              <a:ext uri="{FF2B5EF4-FFF2-40B4-BE49-F238E27FC236}">
                <a16:creationId xmlns:a16="http://schemas.microsoft.com/office/drawing/2014/main" id="{810B24C8-15BA-9EB0-05C0-84169A0C5BF8}"/>
              </a:ext>
            </a:extLst>
          </p:cNvPr>
          <p:cNvGrpSpPr/>
          <p:nvPr/>
        </p:nvGrpSpPr>
        <p:grpSpPr>
          <a:xfrm>
            <a:off x="470744" y="2911595"/>
            <a:ext cx="1194278" cy="2399936"/>
            <a:chOff x="647856" y="3135086"/>
            <a:chExt cx="1072715" cy="2155652"/>
          </a:xfrm>
        </p:grpSpPr>
        <p:grpSp>
          <p:nvGrpSpPr>
            <p:cNvPr id="4" name="Group 3">
              <a:extLst>
                <a:ext uri="{FF2B5EF4-FFF2-40B4-BE49-F238E27FC236}">
                  <a16:creationId xmlns:a16="http://schemas.microsoft.com/office/drawing/2014/main" id="{0FDA7B74-078D-70C5-447F-981E67334246}"/>
                </a:ext>
              </a:extLst>
            </p:cNvPr>
            <p:cNvGrpSpPr>
              <a:grpSpLocks noChangeAspect="1"/>
            </p:cNvGrpSpPr>
            <p:nvPr/>
          </p:nvGrpSpPr>
          <p:grpSpPr>
            <a:xfrm>
              <a:off x="647856" y="3135086"/>
              <a:ext cx="1072715" cy="1043394"/>
              <a:chOff x="5787793" y="1980715"/>
              <a:chExt cx="2123692" cy="2065647"/>
            </a:xfrm>
          </p:grpSpPr>
          <p:grpSp>
            <p:nvGrpSpPr>
              <p:cNvPr id="5" name="Group 4">
                <a:extLst>
                  <a:ext uri="{FF2B5EF4-FFF2-40B4-BE49-F238E27FC236}">
                    <a16:creationId xmlns:a16="http://schemas.microsoft.com/office/drawing/2014/main" id="{335267DF-2CA7-815C-174F-3F3111F2D25B}"/>
                  </a:ext>
                </a:extLst>
              </p:cNvPr>
              <p:cNvGrpSpPr/>
              <p:nvPr/>
            </p:nvGrpSpPr>
            <p:grpSpPr>
              <a:xfrm>
                <a:off x="5787793" y="1980715"/>
                <a:ext cx="2123692" cy="2065647"/>
                <a:chOff x="3917487" y="970780"/>
                <a:chExt cx="2123692" cy="2065647"/>
              </a:xfrm>
            </p:grpSpPr>
            <p:grpSp>
              <p:nvGrpSpPr>
                <p:cNvPr id="7" name="Group 6">
                  <a:extLst>
                    <a:ext uri="{FF2B5EF4-FFF2-40B4-BE49-F238E27FC236}">
                      <a16:creationId xmlns:a16="http://schemas.microsoft.com/office/drawing/2014/main" id="{2C2CC686-BE56-973F-BFFB-3186E0E81E92}"/>
                    </a:ext>
                  </a:extLst>
                </p:cNvPr>
                <p:cNvGrpSpPr>
                  <a:grpSpLocks noChangeAspect="1"/>
                </p:cNvGrpSpPr>
                <p:nvPr/>
              </p:nvGrpSpPr>
              <p:grpSpPr>
                <a:xfrm>
                  <a:off x="3917487" y="970780"/>
                  <a:ext cx="2123692" cy="2065647"/>
                  <a:chOff x="3917488" y="1025690"/>
                  <a:chExt cx="2074459" cy="2017760"/>
                </a:xfrm>
              </p:grpSpPr>
              <p:sp>
                <p:nvSpPr>
                  <p:cNvPr id="11" name="Rounded Rectangle 10">
                    <a:extLst>
                      <a:ext uri="{FF2B5EF4-FFF2-40B4-BE49-F238E27FC236}">
                        <a16:creationId xmlns:a16="http://schemas.microsoft.com/office/drawing/2014/main" id="{2CE0575A-22E4-A07E-24B3-EBE15D202418}"/>
                      </a:ext>
                    </a:extLst>
                  </p:cNvPr>
                  <p:cNvSpPr/>
                  <p:nvPr/>
                </p:nvSpPr>
                <p:spPr>
                  <a:xfrm>
                    <a:off x="3917488" y="1039021"/>
                    <a:ext cx="2074459" cy="2004429"/>
                  </a:xfrm>
                  <a:prstGeom prst="roundRect">
                    <a:avLst>
                      <a:gd name="adj" fmla="val 1272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Rounded Rectangle 11">
                    <a:extLst>
                      <a:ext uri="{FF2B5EF4-FFF2-40B4-BE49-F238E27FC236}">
                        <a16:creationId xmlns:a16="http://schemas.microsoft.com/office/drawing/2014/main" id="{5F70E70A-CA99-0071-9075-72C52C5DF257}"/>
                      </a:ext>
                    </a:extLst>
                  </p:cNvPr>
                  <p:cNvSpPr/>
                  <p:nvPr/>
                </p:nvSpPr>
                <p:spPr>
                  <a:xfrm>
                    <a:off x="4051690" y="1025690"/>
                    <a:ext cx="1806053" cy="1821293"/>
                  </a:xfrm>
                  <a:prstGeom prst="roundRect">
                    <a:avLst>
                      <a:gd name="adj" fmla="val 106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8" name="Group 7">
                  <a:extLst>
                    <a:ext uri="{FF2B5EF4-FFF2-40B4-BE49-F238E27FC236}">
                      <a16:creationId xmlns:a16="http://schemas.microsoft.com/office/drawing/2014/main" id="{40B1F88B-1854-48C5-1DBB-339434E8FC5A}"/>
                    </a:ext>
                  </a:extLst>
                </p:cNvPr>
                <p:cNvGrpSpPr>
                  <a:grpSpLocks noChangeAspect="1"/>
                </p:cNvGrpSpPr>
                <p:nvPr/>
              </p:nvGrpSpPr>
              <p:grpSpPr>
                <a:xfrm>
                  <a:off x="4207658" y="1106458"/>
                  <a:ext cx="1537647" cy="1554856"/>
                  <a:chOff x="6390007" y="945775"/>
                  <a:chExt cx="2074459" cy="2097676"/>
                </a:xfrm>
              </p:grpSpPr>
              <p:sp>
                <p:nvSpPr>
                  <p:cNvPr id="9" name="Rounded Rectangle 8">
                    <a:extLst>
                      <a:ext uri="{FF2B5EF4-FFF2-40B4-BE49-F238E27FC236}">
                        <a16:creationId xmlns:a16="http://schemas.microsoft.com/office/drawing/2014/main" id="{02A792D9-FA61-94C3-7182-2A7836D7129B}"/>
                      </a:ext>
                    </a:extLst>
                  </p:cNvPr>
                  <p:cNvSpPr>
                    <a:spLocks noChangeAspect="1"/>
                  </p:cNvSpPr>
                  <p:nvPr/>
                </p:nvSpPr>
                <p:spPr>
                  <a:xfrm>
                    <a:off x="6390007" y="965071"/>
                    <a:ext cx="2074459" cy="2078380"/>
                  </a:xfrm>
                  <a:prstGeom prst="roundRect">
                    <a:avLst>
                      <a:gd name="adj" fmla="val 127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Rounded Rectangle 9">
                    <a:extLst>
                      <a:ext uri="{FF2B5EF4-FFF2-40B4-BE49-F238E27FC236}">
                        <a16:creationId xmlns:a16="http://schemas.microsoft.com/office/drawing/2014/main" id="{983FDDA7-15CC-C66E-0C03-B4DD59F8B535}"/>
                      </a:ext>
                    </a:extLst>
                  </p:cNvPr>
                  <p:cNvSpPr>
                    <a:spLocks noChangeAspect="1"/>
                  </p:cNvSpPr>
                  <p:nvPr/>
                </p:nvSpPr>
                <p:spPr>
                  <a:xfrm>
                    <a:off x="6524209" y="945775"/>
                    <a:ext cx="1806053" cy="1821292"/>
                  </a:xfrm>
                  <a:prstGeom prst="roundRect">
                    <a:avLst>
                      <a:gd name="adj" fmla="val 1062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sp>
            <p:nvSpPr>
              <p:cNvPr id="6" name="TextBox 5">
                <a:extLst>
                  <a:ext uri="{FF2B5EF4-FFF2-40B4-BE49-F238E27FC236}">
                    <a16:creationId xmlns:a16="http://schemas.microsoft.com/office/drawing/2014/main" id="{5C36590D-4650-E757-7D9C-0FC25718D29B}"/>
                  </a:ext>
                </a:extLst>
              </p:cNvPr>
              <p:cNvSpPr txBox="1"/>
              <p:nvPr/>
            </p:nvSpPr>
            <p:spPr>
              <a:xfrm>
                <a:off x="6007415" y="2409350"/>
                <a:ext cx="1678742" cy="913976"/>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ON</a:t>
                </a:r>
              </a:p>
            </p:txBody>
          </p:sp>
        </p:grpSp>
        <p:grpSp>
          <p:nvGrpSpPr>
            <p:cNvPr id="13" name="Group 12">
              <a:extLst>
                <a:ext uri="{FF2B5EF4-FFF2-40B4-BE49-F238E27FC236}">
                  <a16:creationId xmlns:a16="http://schemas.microsoft.com/office/drawing/2014/main" id="{67F048B8-F9E6-594F-D125-890643FBA28C}"/>
                </a:ext>
              </a:extLst>
            </p:cNvPr>
            <p:cNvGrpSpPr>
              <a:grpSpLocks noChangeAspect="1"/>
            </p:cNvGrpSpPr>
            <p:nvPr/>
          </p:nvGrpSpPr>
          <p:grpSpPr>
            <a:xfrm>
              <a:off x="647856" y="4247344"/>
              <a:ext cx="1072715" cy="1043394"/>
              <a:chOff x="5787793" y="1980715"/>
              <a:chExt cx="2123692" cy="2065647"/>
            </a:xfrm>
          </p:grpSpPr>
          <p:grpSp>
            <p:nvGrpSpPr>
              <p:cNvPr id="14" name="Group 13">
                <a:extLst>
                  <a:ext uri="{FF2B5EF4-FFF2-40B4-BE49-F238E27FC236}">
                    <a16:creationId xmlns:a16="http://schemas.microsoft.com/office/drawing/2014/main" id="{83272E5A-BC2A-CDA8-A75B-C8581704F7C2}"/>
                  </a:ext>
                </a:extLst>
              </p:cNvPr>
              <p:cNvGrpSpPr/>
              <p:nvPr/>
            </p:nvGrpSpPr>
            <p:grpSpPr>
              <a:xfrm>
                <a:off x="5787793" y="1980715"/>
                <a:ext cx="2123692" cy="2065647"/>
                <a:chOff x="3917487" y="970780"/>
                <a:chExt cx="2123692" cy="2065647"/>
              </a:xfrm>
            </p:grpSpPr>
            <p:grpSp>
              <p:nvGrpSpPr>
                <p:cNvPr id="16" name="Group 15">
                  <a:extLst>
                    <a:ext uri="{FF2B5EF4-FFF2-40B4-BE49-F238E27FC236}">
                      <a16:creationId xmlns:a16="http://schemas.microsoft.com/office/drawing/2014/main" id="{6E6BDDBE-9D06-0D50-DFE6-2BAA60B8C713}"/>
                    </a:ext>
                  </a:extLst>
                </p:cNvPr>
                <p:cNvGrpSpPr>
                  <a:grpSpLocks noChangeAspect="1"/>
                </p:cNvGrpSpPr>
                <p:nvPr/>
              </p:nvGrpSpPr>
              <p:grpSpPr>
                <a:xfrm>
                  <a:off x="3917487" y="970780"/>
                  <a:ext cx="2123692" cy="2065647"/>
                  <a:chOff x="3917488" y="1025690"/>
                  <a:chExt cx="2074459" cy="2017760"/>
                </a:xfrm>
              </p:grpSpPr>
              <p:sp>
                <p:nvSpPr>
                  <p:cNvPr id="20" name="Rounded Rectangle 19">
                    <a:extLst>
                      <a:ext uri="{FF2B5EF4-FFF2-40B4-BE49-F238E27FC236}">
                        <a16:creationId xmlns:a16="http://schemas.microsoft.com/office/drawing/2014/main" id="{1B437025-6B54-519E-D3CB-B3C0497556BF}"/>
                      </a:ext>
                    </a:extLst>
                  </p:cNvPr>
                  <p:cNvSpPr/>
                  <p:nvPr/>
                </p:nvSpPr>
                <p:spPr>
                  <a:xfrm>
                    <a:off x="3917488" y="1039021"/>
                    <a:ext cx="2074459" cy="2004429"/>
                  </a:xfrm>
                  <a:prstGeom prst="roundRect">
                    <a:avLst>
                      <a:gd name="adj" fmla="val 1272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 name="Rounded Rectangle 20">
                    <a:extLst>
                      <a:ext uri="{FF2B5EF4-FFF2-40B4-BE49-F238E27FC236}">
                        <a16:creationId xmlns:a16="http://schemas.microsoft.com/office/drawing/2014/main" id="{E1F0CA44-39C4-4CEB-1690-5D45B5367EE9}"/>
                      </a:ext>
                    </a:extLst>
                  </p:cNvPr>
                  <p:cNvSpPr/>
                  <p:nvPr/>
                </p:nvSpPr>
                <p:spPr>
                  <a:xfrm>
                    <a:off x="4051690" y="1025690"/>
                    <a:ext cx="1806053" cy="1821293"/>
                  </a:xfrm>
                  <a:prstGeom prst="roundRect">
                    <a:avLst>
                      <a:gd name="adj" fmla="val 106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7" name="Group 16">
                  <a:extLst>
                    <a:ext uri="{FF2B5EF4-FFF2-40B4-BE49-F238E27FC236}">
                      <a16:creationId xmlns:a16="http://schemas.microsoft.com/office/drawing/2014/main" id="{D67B16DF-E06A-6A2B-0FBE-616466BB20DA}"/>
                    </a:ext>
                  </a:extLst>
                </p:cNvPr>
                <p:cNvGrpSpPr>
                  <a:grpSpLocks noChangeAspect="1"/>
                </p:cNvGrpSpPr>
                <p:nvPr/>
              </p:nvGrpSpPr>
              <p:grpSpPr>
                <a:xfrm>
                  <a:off x="4207658" y="1106458"/>
                  <a:ext cx="1537647" cy="1554856"/>
                  <a:chOff x="6390007" y="945775"/>
                  <a:chExt cx="2074459" cy="2097676"/>
                </a:xfrm>
              </p:grpSpPr>
              <p:sp>
                <p:nvSpPr>
                  <p:cNvPr id="18" name="Rounded Rectangle 17">
                    <a:extLst>
                      <a:ext uri="{FF2B5EF4-FFF2-40B4-BE49-F238E27FC236}">
                        <a16:creationId xmlns:a16="http://schemas.microsoft.com/office/drawing/2014/main" id="{4AC01E16-2A65-1E0A-1A92-41B3B8BD4E76}"/>
                      </a:ext>
                    </a:extLst>
                  </p:cNvPr>
                  <p:cNvSpPr>
                    <a:spLocks noChangeAspect="1"/>
                  </p:cNvSpPr>
                  <p:nvPr/>
                </p:nvSpPr>
                <p:spPr>
                  <a:xfrm>
                    <a:off x="6390007" y="965071"/>
                    <a:ext cx="2074459" cy="2078380"/>
                  </a:xfrm>
                  <a:prstGeom prst="roundRect">
                    <a:avLst>
                      <a:gd name="adj" fmla="val 127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Rounded Rectangle 18">
                    <a:extLst>
                      <a:ext uri="{FF2B5EF4-FFF2-40B4-BE49-F238E27FC236}">
                        <a16:creationId xmlns:a16="http://schemas.microsoft.com/office/drawing/2014/main" id="{83A843F1-15FA-D290-960F-9E43DFBFA3B6}"/>
                      </a:ext>
                    </a:extLst>
                  </p:cNvPr>
                  <p:cNvSpPr>
                    <a:spLocks noChangeAspect="1"/>
                  </p:cNvSpPr>
                  <p:nvPr/>
                </p:nvSpPr>
                <p:spPr>
                  <a:xfrm>
                    <a:off x="6524209" y="945775"/>
                    <a:ext cx="1806053" cy="1821292"/>
                  </a:xfrm>
                  <a:prstGeom prst="roundRect">
                    <a:avLst>
                      <a:gd name="adj" fmla="val 106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sp>
            <p:nvSpPr>
              <p:cNvPr id="15" name="TextBox 14">
                <a:extLst>
                  <a:ext uri="{FF2B5EF4-FFF2-40B4-BE49-F238E27FC236}">
                    <a16:creationId xmlns:a16="http://schemas.microsoft.com/office/drawing/2014/main" id="{E7DEFD42-2295-7320-F816-0E98136CC271}"/>
                  </a:ext>
                </a:extLst>
              </p:cNvPr>
              <p:cNvSpPr txBox="1"/>
              <p:nvPr/>
            </p:nvSpPr>
            <p:spPr>
              <a:xfrm>
                <a:off x="6007415" y="2409350"/>
                <a:ext cx="1678742" cy="913976"/>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OFF</a:t>
                </a:r>
              </a:p>
            </p:txBody>
          </p:sp>
        </p:grpSp>
      </p:grpSp>
      <p:grpSp>
        <p:nvGrpSpPr>
          <p:cNvPr id="40" name="Group 39">
            <a:extLst>
              <a:ext uri="{FF2B5EF4-FFF2-40B4-BE49-F238E27FC236}">
                <a16:creationId xmlns:a16="http://schemas.microsoft.com/office/drawing/2014/main" id="{97F155F7-7C18-42F7-8094-497F8616E143}"/>
              </a:ext>
            </a:extLst>
          </p:cNvPr>
          <p:cNvGrpSpPr/>
          <p:nvPr/>
        </p:nvGrpSpPr>
        <p:grpSpPr>
          <a:xfrm>
            <a:off x="2037004" y="2078394"/>
            <a:ext cx="1534328" cy="2922779"/>
            <a:chOff x="2503382" y="2513775"/>
            <a:chExt cx="1378152" cy="2625276"/>
          </a:xfrm>
        </p:grpSpPr>
        <p:grpSp>
          <p:nvGrpSpPr>
            <p:cNvPr id="39" name="Group 38">
              <a:extLst>
                <a:ext uri="{FF2B5EF4-FFF2-40B4-BE49-F238E27FC236}">
                  <a16:creationId xmlns:a16="http://schemas.microsoft.com/office/drawing/2014/main" id="{6BFBD566-EED5-5DBE-B635-6A93826E8532}"/>
                </a:ext>
              </a:extLst>
            </p:cNvPr>
            <p:cNvGrpSpPr/>
            <p:nvPr/>
          </p:nvGrpSpPr>
          <p:grpSpPr>
            <a:xfrm>
              <a:off x="2633206" y="3411637"/>
              <a:ext cx="1188013" cy="1727414"/>
              <a:chOff x="2633206" y="3411637"/>
              <a:chExt cx="1188013" cy="1727414"/>
            </a:xfrm>
          </p:grpSpPr>
          <p:pic>
            <p:nvPicPr>
              <p:cNvPr id="22" name="Picture 2" descr="C-A-T Combat Application Tourniquet - Orange">
                <a:extLst>
                  <a:ext uri="{FF2B5EF4-FFF2-40B4-BE49-F238E27FC236}">
                    <a16:creationId xmlns:a16="http://schemas.microsoft.com/office/drawing/2014/main" id="{69FE211D-3EEB-2F35-209D-94CD85A1AC18}"/>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5625" b="91563" l="1875" r="96875">
                            <a14:foregroundMark x1="6563" y1="55937" x2="7500" y2="43125"/>
                            <a14:foregroundMark x1="92813" y1="65313" x2="92188" y2="45938"/>
                            <a14:foregroundMark x1="92188" y1="45938" x2="87813" y2="36250"/>
                            <a14:foregroundMark x1="87813" y1="36250" x2="81250" y2="30000"/>
                            <a14:foregroundMark x1="81250" y1="30000" x2="72500" y2="26875"/>
                            <a14:foregroundMark x1="72500" y1="26875" x2="71563" y2="27187"/>
                            <a14:foregroundMark x1="70938" y1="29688" x2="77500" y2="35625"/>
                            <a14:foregroundMark x1="96875" y1="38438" x2="94375" y2="35313"/>
                            <a14:foregroundMark x1="66563" y1="67500" x2="52188" y2="67500"/>
                            <a14:foregroundMark x1="1875" y1="61875" x2="3125" y2="55000"/>
                          </a14:backgroundRemoval>
                        </a14:imgEffect>
                      </a14:imgLayer>
                    </a14:imgProps>
                  </a:ext>
                  <a:ext uri="{28A0092B-C50C-407E-A947-70E740481C1C}">
                    <a14:useLocalDpi xmlns:a14="http://schemas.microsoft.com/office/drawing/2010/main"/>
                  </a:ext>
                </a:extLst>
              </a:blip>
              <a:srcRect t="17539"/>
              <a:stretch/>
            </p:blipFill>
            <p:spPr bwMode="auto">
              <a:xfrm>
                <a:off x="2633206" y="3411637"/>
                <a:ext cx="1188013" cy="9796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Prometheus ChitoGauze® XR Pro">
                <a:extLst>
                  <a:ext uri="{FF2B5EF4-FFF2-40B4-BE49-F238E27FC236}">
                    <a16:creationId xmlns:a16="http://schemas.microsoft.com/office/drawing/2014/main" id="{8AE1657D-A9C5-4F93-AEF4-B404BAFD1F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8646" y="4216938"/>
                <a:ext cx="1048905" cy="922113"/>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descr="AeroWound Trauma Dressing Folded Medium 10 x 18">
              <a:extLst>
                <a:ext uri="{FF2B5EF4-FFF2-40B4-BE49-F238E27FC236}">
                  <a16:creationId xmlns:a16="http://schemas.microsoft.com/office/drawing/2014/main" id="{A0590FC7-E6C5-1A41-6478-07946D7698D5}"/>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9980" b="89919" l="9961" r="91992">
                          <a14:foregroundMark x1="87695" y1="30948" x2="91992" y2="36290"/>
                          <a14:foregroundMark x1="91992" y1="36290" x2="89551" y2="48185"/>
                        </a14:backgroundRemoval>
                      </a14:imgEffect>
                    </a14:imgLayer>
                  </a14:imgProps>
                </a:ext>
                <a:ext uri="{28A0092B-C50C-407E-A947-70E740481C1C}">
                  <a14:useLocalDpi xmlns:a14="http://schemas.microsoft.com/office/drawing/2010/main"/>
                </a:ext>
              </a:extLst>
            </a:blip>
            <a:srcRect/>
            <a:stretch>
              <a:fillRect/>
            </a:stretch>
          </p:blipFill>
          <p:spPr bwMode="auto">
            <a:xfrm>
              <a:off x="2503382" y="2513775"/>
              <a:ext cx="1378152" cy="1335190"/>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40">
            <a:extLst>
              <a:ext uri="{FF2B5EF4-FFF2-40B4-BE49-F238E27FC236}">
                <a16:creationId xmlns:a16="http://schemas.microsoft.com/office/drawing/2014/main" id="{885B81CA-E8C8-68F6-925A-DE31EAFB0B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98057" y="3465349"/>
            <a:ext cx="2224156" cy="1338231"/>
          </a:xfrm>
          <a:prstGeom prst="rect">
            <a:avLst/>
          </a:prstGeom>
        </p:spPr>
      </p:pic>
      <p:sp>
        <p:nvSpPr>
          <p:cNvPr id="42" name="Rounded Rectangle 41">
            <a:extLst>
              <a:ext uri="{FF2B5EF4-FFF2-40B4-BE49-F238E27FC236}">
                <a16:creationId xmlns:a16="http://schemas.microsoft.com/office/drawing/2014/main" id="{1553E990-EA60-BE88-035E-0FF09220A881}"/>
              </a:ext>
            </a:extLst>
          </p:cNvPr>
          <p:cNvSpPr/>
          <p:nvPr/>
        </p:nvSpPr>
        <p:spPr>
          <a:xfrm>
            <a:off x="6394195" y="3832906"/>
            <a:ext cx="1520058" cy="664510"/>
          </a:xfrm>
          <a:prstGeom prst="roundRect">
            <a:avLst>
              <a:gd name="adj" fmla="val 13940"/>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1" tIns="34289" rIns="68581" bIns="34289" numCol="1" spcCol="0" rtlCol="0" fromWordArt="0" anchor="ctr" anchorCtr="0" forceAA="0" compatLnSpc="1">
            <a:prstTxWarp prst="textNoShape">
              <a:avLst/>
            </a:prstTxWarp>
            <a:noAutofit/>
          </a:bodyPr>
          <a:lstStyle/>
          <a:p>
            <a:pPr algn="ct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Talking</a:t>
            </a:r>
            <a:endParaRPr lang="en-GB" sz="1200" dirty="0">
              <a:solidFill>
                <a:schemeClr val="tx1"/>
              </a:solidFill>
              <a:ea typeface="Calibri" panose="020F0502020204030204" pitchFamily="34" charset="0"/>
              <a:cs typeface="Times New Roman" panose="02020603050405020304" pitchFamily="18" charset="0"/>
            </a:endParaRPr>
          </a:p>
        </p:txBody>
      </p:sp>
      <p:grpSp>
        <p:nvGrpSpPr>
          <p:cNvPr id="46" name="Group 45">
            <a:extLst>
              <a:ext uri="{FF2B5EF4-FFF2-40B4-BE49-F238E27FC236}">
                <a16:creationId xmlns:a16="http://schemas.microsoft.com/office/drawing/2014/main" id="{3C7DFB76-AA65-F9C3-B436-1BD585E074B2}"/>
              </a:ext>
            </a:extLst>
          </p:cNvPr>
          <p:cNvGrpSpPr/>
          <p:nvPr/>
        </p:nvGrpSpPr>
        <p:grpSpPr>
          <a:xfrm>
            <a:off x="8286235" y="3064082"/>
            <a:ext cx="1383832" cy="2177227"/>
            <a:chOff x="8635265" y="2739119"/>
            <a:chExt cx="1242975" cy="1955612"/>
          </a:xfrm>
        </p:grpSpPr>
        <p:pic>
          <p:nvPicPr>
            <p:cNvPr id="47" name="Picture 46">
              <a:extLst>
                <a:ext uri="{FF2B5EF4-FFF2-40B4-BE49-F238E27FC236}">
                  <a16:creationId xmlns:a16="http://schemas.microsoft.com/office/drawing/2014/main" id="{D3A35CD4-6610-73AD-93B0-42294A1358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43619" y="2739119"/>
              <a:ext cx="1234621" cy="592232"/>
            </a:xfrm>
            <a:prstGeom prst="rect">
              <a:avLst/>
            </a:prstGeom>
          </p:spPr>
        </p:pic>
        <p:pic>
          <p:nvPicPr>
            <p:cNvPr id="48" name="Picture 47">
              <a:extLst>
                <a:ext uri="{FF2B5EF4-FFF2-40B4-BE49-F238E27FC236}">
                  <a16:creationId xmlns:a16="http://schemas.microsoft.com/office/drawing/2014/main" id="{21FC966B-0DED-71E5-BD18-AC223AA4A6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35265" y="3423395"/>
              <a:ext cx="1234621" cy="592232"/>
            </a:xfrm>
            <a:prstGeom prst="rect">
              <a:avLst/>
            </a:prstGeom>
          </p:spPr>
        </p:pic>
        <p:pic>
          <p:nvPicPr>
            <p:cNvPr id="49" name="Picture 48">
              <a:extLst>
                <a:ext uri="{FF2B5EF4-FFF2-40B4-BE49-F238E27FC236}">
                  <a16:creationId xmlns:a16="http://schemas.microsoft.com/office/drawing/2014/main" id="{458DB696-C846-3E5F-8F04-EA3B839270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43619" y="4102499"/>
              <a:ext cx="1234621" cy="592232"/>
            </a:xfrm>
            <a:prstGeom prst="rect">
              <a:avLst/>
            </a:prstGeom>
          </p:spPr>
        </p:pic>
      </p:grpSp>
      <p:pic>
        <p:nvPicPr>
          <p:cNvPr id="3" name="Picture 2">
            <a:extLst>
              <a:ext uri="{FF2B5EF4-FFF2-40B4-BE49-F238E27FC236}">
                <a16:creationId xmlns:a16="http://schemas.microsoft.com/office/drawing/2014/main" id="{B40ACE23-9CE5-0ED8-0C23-3660E2F4FB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12551" y="5164079"/>
            <a:ext cx="1534328" cy="787767"/>
          </a:xfrm>
          <a:prstGeom prst="rect">
            <a:avLst/>
          </a:prstGeom>
        </p:spPr>
      </p:pic>
      <p:pic>
        <p:nvPicPr>
          <p:cNvPr id="25" name="Picture 24">
            <a:extLst>
              <a:ext uri="{FF2B5EF4-FFF2-40B4-BE49-F238E27FC236}">
                <a16:creationId xmlns:a16="http://schemas.microsoft.com/office/drawing/2014/main" id="{30392FC7-92F0-4234-6E12-9CA5C73D38B7}"/>
              </a:ext>
            </a:extLst>
          </p:cNvPr>
          <p:cNvPicPr>
            <a:picLocks noChangeAspect="1"/>
          </p:cNvPicPr>
          <p:nvPr/>
        </p:nvPicPr>
        <p:blipFill>
          <a:blip r:embed="rId10" cstate="screen">
            <a:alphaModFix/>
            <a:extLst>
              <a:ext uri="{28A0092B-C50C-407E-A947-70E740481C1C}">
                <a14:useLocalDpi xmlns:a14="http://schemas.microsoft.com/office/drawing/2010/main"/>
              </a:ext>
            </a:extLst>
          </a:blip>
          <a:stretch>
            <a:fillRect/>
          </a:stretch>
        </p:blipFill>
        <p:spPr>
          <a:xfrm rot="796784">
            <a:off x="10400383" y="3197810"/>
            <a:ext cx="1191478" cy="1691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Content Placeholder 2">
            <a:extLst>
              <a:ext uri="{FF2B5EF4-FFF2-40B4-BE49-F238E27FC236}">
                <a16:creationId xmlns:a16="http://schemas.microsoft.com/office/drawing/2014/main" id="{69034C4B-60FE-C9BA-B6AB-75DDC1AE08EB}"/>
              </a:ext>
            </a:extLst>
          </p:cNvPr>
          <p:cNvSpPr txBox="1">
            <a:spLocks/>
          </p:cNvSpPr>
          <p:nvPr/>
        </p:nvSpPr>
        <p:spPr>
          <a:xfrm>
            <a:off x="351316" y="5951846"/>
            <a:ext cx="1429923"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8059"/>
                </a:solidFill>
              </a:rPr>
              <a:t>Mindset Switch</a:t>
            </a:r>
          </a:p>
        </p:txBody>
      </p:sp>
      <p:sp>
        <p:nvSpPr>
          <p:cNvPr id="26" name="Content Placeholder 2">
            <a:extLst>
              <a:ext uri="{FF2B5EF4-FFF2-40B4-BE49-F238E27FC236}">
                <a16:creationId xmlns:a16="http://schemas.microsoft.com/office/drawing/2014/main" id="{368A9459-9F0B-03F8-FFB6-2103990A751D}"/>
              </a:ext>
            </a:extLst>
          </p:cNvPr>
          <p:cNvSpPr txBox="1">
            <a:spLocks/>
          </p:cNvSpPr>
          <p:nvPr/>
        </p:nvSpPr>
        <p:spPr>
          <a:xfrm>
            <a:off x="2064753" y="6114752"/>
            <a:ext cx="1429923"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8059"/>
                </a:solidFill>
              </a:rPr>
              <a:t>LSIs</a:t>
            </a:r>
          </a:p>
        </p:txBody>
      </p:sp>
      <p:sp>
        <p:nvSpPr>
          <p:cNvPr id="27" name="Content Placeholder 2">
            <a:extLst>
              <a:ext uri="{FF2B5EF4-FFF2-40B4-BE49-F238E27FC236}">
                <a16:creationId xmlns:a16="http://schemas.microsoft.com/office/drawing/2014/main" id="{9633D0CD-F742-C3D6-E77E-DD16068CF6C6}"/>
              </a:ext>
            </a:extLst>
          </p:cNvPr>
          <p:cNvSpPr txBox="1">
            <a:spLocks/>
          </p:cNvSpPr>
          <p:nvPr/>
        </p:nvSpPr>
        <p:spPr>
          <a:xfrm>
            <a:off x="3943974" y="5938239"/>
            <a:ext cx="1932321"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8059"/>
                </a:solidFill>
              </a:rPr>
              <a:t>Penetrating Injury Check</a:t>
            </a:r>
          </a:p>
        </p:txBody>
      </p:sp>
      <p:sp>
        <p:nvSpPr>
          <p:cNvPr id="28" name="Content Placeholder 2">
            <a:extLst>
              <a:ext uri="{FF2B5EF4-FFF2-40B4-BE49-F238E27FC236}">
                <a16:creationId xmlns:a16="http://schemas.microsoft.com/office/drawing/2014/main" id="{F83897AC-2380-FC93-3DB8-A66F274EE3FC}"/>
              </a:ext>
            </a:extLst>
          </p:cNvPr>
          <p:cNvSpPr txBox="1">
            <a:spLocks/>
          </p:cNvSpPr>
          <p:nvPr/>
        </p:nvSpPr>
        <p:spPr>
          <a:xfrm>
            <a:off x="8016640" y="5951846"/>
            <a:ext cx="1932321"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8059"/>
                </a:solidFill>
              </a:rPr>
              <a:t>Cognitive Shortcuts </a:t>
            </a:r>
          </a:p>
        </p:txBody>
      </p:sp>
      <p:sp>
        <p:nvSpPr>
          <p:cNvPr id="29" name="Content Placeholder 2">
            <a:extLst>
              <a:ext uri="{FF2B5EF4-FFF2-40B4-BE49-F238E27FC236}">
                <a16:creationId xmlns:a16="http://schemas.microsoft.com/office/drawing/2014/main" id="{73410B70-0695-F114-F124-7D8C92E7032D}"/>
              </a:ext>
            </a:extLst>
          </p:cNvPr>
          <p:cNvSpPr txBox="1">
            <a:spLocks/>
          </p:cNvSpPr>
          <p:nvPr/>
        </p:nvSpPr>
        <p:spPr>
          <a:xfrm>
            <a:off x="9964510" y="5951846"/>
            <a:ext cx="1932321"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8059"/>
                </a:solidFill>
              </a:rPr>
              <a:t>Reference Card</a:t>
            </a:r>
          </a:p>
        </p:txBody>
      </p:sp>
      <p:sp>
        <p:nvSpPr>
          <p:cNvPr id="30" name="Content Placeholder 2">
            <a:extLst>
              <a:ext uri="{FF2B5EF4-FFF2-40B4-BE49-F238E27FC236}">
                <a16:creationId xmlns:a16="http://schemas.microsoft.com/office/drawing/2014/main" id="{2A2F21D5-E8CA-92B3-1271-6628424FE49F}"/>
              </a:ext>
            </a:extLst>
          </p:cNvPr>
          <p:cNvSpPr txBox="1">
            <a:spLocks/>
          </p:cNvSpPr>
          <p:nvPr/>
        </p:nvSpPr>
        <p:spPr>
          <a:xfrm>
            <a:off x="6188063" y="5938239"/>
            <a:ext cx="1932321"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008059"/>
                </a:solidFill>
              </a:rPr>
              <a:t>Response Check</a:t>
            </a:r>
          </a:p>
        </p:txBody>
      </p:sp>
    </p:spTree>
    <p:extLst>
      <p:ext uri="{BB962C8B-B14F-4D97-AF65-F5344CB8AC3E}">
        <p14:creationId xmlns:p14="http://schemas.microsoft.com/office/powerpoint/2010/main" val="27926308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C3EE5C-E842-3929-E551-51C62ADC3790}"/>
              </a:ext>
            </a:extLst>
          </p:cNvPr>
          <p:cNvSpPr/>
          <p:nvPr/>
        </p:nvSpPr>
        <p:spPr>
          <a:xfrm>
            <a:off x="0" y="2028571"/>
            <a:ext cx="12192000" cy="36904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D027C-5C1E-ADC2-F15E-CB8E8C3F7D22}"/>
              </a:ext>
            </a:extLst>
          </p:cNvPr>
          <p:cNvSpPr>
            <a:spLocks noGrp="1"/>
          </p:cNvSpPr>
          <p:nvPr>
            <p:ph type="ctrTitle"/>
          </p:nvPr>
        </p:nvSpPr>
        <p:spPr>
          <a:xfrm>
            <a:off x="1524000" y="1877053"/>
            <a:ext cx="9144000" cy="2387600"/>
          </a:xfrm>
        </p:spPr>
        <p:txBody>
          <a:bodyPr/>
          <a:lstStyle/>
          <a:p>
            <a:r>
              <a:rPr lang="en-US" dirty="0"/>
              <a:t>Practical Vignettes</a:t>
            </a:r>
          </a:p>
        </p:txBody>
      </p:sp>
      <p:pic>
        <p:nvPicPr>
          <p:cNvPr id="9" name="Picture 8" descr="Graphical user interface&#10;&#10;Description automatically generated with low confidence">
            <a:extLst>
              <a:ext uri="{FF2B5EF4-FFF2-40B4-BE49-F238E27FC236}">
                <a16:creationId xmlns:a16="http://schemas.microsoft.com/office/drawing/2014/main" id="{C9AB4E5E-BBE3-60EE-FEA7-470851C38A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01" y="102665"/>
            <a:ext cx="3162300" cy="1254246"/>
          </a:xfrm>
          <a:prstGeom prst="rect">
            <a:avLst/>
          </a:prstGeom>
        </p:spPr>
      </p:pic>
      <p:pic>
        <p:nvPicPr>
          <p:cNvPr id="10" name="Picture 9" descr="Logo, company name&#10;&#10;Description automatically generated">
            <a:extLst>
              <a:ext uri="{FF2B5EF4-FFF2-40B4-BE49-F238E27FC236}">
                <a16:creationId xmlns:a16="http://schemas.microsoft.com/office/drawing/2014/main" id="{1208AD80-B851-2D3D-BD36-FA7D2E40D1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5481" y="9648"/>
            <a:ext cx="2206519" cy="1969072"/>
          </a:xfrm>
          <a:prstGeom prst="rect">
            <a:avLst/>
          </a:prstGeom>
        </p:spPr>
      </p:pic>
    </p:spTree>
    <p:extLst>
      <p:ext uri="{BB962C8B-B14F-4D97-AF65-F5344CB8AC3E}">
        <p14:creationId xmlns:p14="http://schemas.microsoft.com/office/powerpoint/2010/main" val="21137995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pic>
        <p:nvPicPr>
          <p:cNvPr id="12" name="Picture 2" descr="C-A-T Combat Application Tourniquet - Orange">
            <a:extLst>
              <a:ext uri="{FF2B5EF4-FFF2-40B4-BE49-F238E27FC236}">
                <a16:creationId xmlns:a16="http://schemas.microsoft.com/office/drawing/2014/main" id="{0BBAD6C8-33B5-4BE7-3B4B-A84A8350B76A}"/>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5625" b="91563" l="1875" r="96875">
                        <a14:foregroundMark x1="6563" y1="55937" x2="7500" y2="43125"/>
                        <a14:foregroundMark x1="92813" y1="65313" x2="92188" y2="45938"/>
                        <a14:foregroundMark x1="92188" y1="45938" x2="87813" y2="36250"/>
                        <a14:foregroundMark x1="87813" y1="36250" x2="81250" y2="30000"/>
                        <a14:foregroundMark x1="81250" y1="30000" x2="72500" y2="26875"/>
                        <a14:foregroundMark x1="72500" y1="26875" x2="71563" y2="27187"/>
                        <a14:foregroundMark x1="70938" y1="29688" x2="77500" y2="35625"/>
                        <a14:foregroundMark x1="96875" y1="38438" x2="94375" y2="35313"/>
                        <a14:foregroundMark x1="66563" y1="67500" x2="52188" y2="67500"/>
                        <a14:foregroundMark x1="1875" y1="61875" x2="3125" y2="55000"/>
                      </a14:backgroundRemoval>
                    </a14:imgEffect>
                  </a14:imgLayer>
                </a14:imgProps>
              </a:ext>
              <a:ext uri="{28A0092B-C50C-407E-A947-70E740481C1C}">
                <a14:useLocalDpi xmlns:a14="http://schemas.microsoft.com/office/drawing/2010/main"/>
              </a:ext>
            </a:extLst>
          </a:blip>
          <a:srcRect t="17539"/>
          <a:stretch/>
        </p:blipFill>
        <p:spPr bwMode="auto">
          <a:xfrm rot="19455021">
            <a:off x="8255733" y="4433888"/>
            <a:ext cx="1315880" cy="10850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F144EE0-8B78-B4E4-E16C-7C9CDCF28EE8}"/>
              </a:ext>
            </a:extLst>
          </p:cNvPr>
          <p:cNvSpPr/>
          <p:nvPr/>
        </p:nvSpPr>
        <p:spPr>
          <a:xfrm>
            <a:off x="9426238" y="4672766"/>
            <a:ext cx="2741867" cy="523220"/>
          </a:xfrm>
          <a:prstGeom prst="rect">
            <a:avLst/>
          </a:prstGeom>
        </p:spPr>
        <p:txBody>
          <a:bodyPr wrap="square">
            <a:spAutoFit/>
          </a:bodyPr>
          <a:lstStyle/>
          <a:p>
            <a:r>
              <a:rPr lang="en-US" sz="2800" b="1" dirty="0">
                <a:solidFill>
                  <a:srgbClr val="008059"/>
                </a:solidFill>
                <a:latin typeface="Arial" panose="020B0604020202020204" pitchFamily="34" charset="0"/>
                <a:cs typeface="Arial" panose="020B0604020202020204" pitchFamily="34" charset="0"/>
              </a:rPr>
              <a:t>TOURNIQUET</a:t>
            </a:r>
            <a:endParaRPr lang="en-US" sz="2800" b="1" dirty="0">
              <a:solidFill>
                <a:srgbClr val="008059"/>
              </a:solidFill>
            </a:endParaRPr>
          </a:p>
        </p:txBody>
      </p:sp>
      <p:pic>
        <p:nvPicPr>
          <p:cNvPr id="2" name="Picture 1">
            <a:extLst>
              <a:ext uri="{FF2B5EF4-FFF2-40B4-BE49-F238E27FC236}">
                <a16:creationId xmlns:a16="http://schemas.microsoft.com/office/drawing/2014/main" id="{349B58D3-26C3-DC7B-9573-8533771A7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8" name="Title 1">
            <a:extLst>
              <a:ext uri="{FF2B5EF4-FFF2-40B4-BE49-F238E27FC236}">
                <a16:creationId xmlns:a16="http://schemas.microsoft.com/office/drawing/2014/main" id="{158D78D3-07BE-7059-2B44-BA80D7B5CF37}"/>
              </a:ext>
            </a:extLst>
          </p:cNvPr>
          <p:cNvSpPr>
            <a:spLocks noGrp="1"/>
          </p:cNvSpPr>
          <p:nvPr>
            <p:ph type="ctrTitle"/>
          </p:nvPr>
        </p:nvSpPr>
        <p:spPr>
          <a:xfrm>
            <a:off x="306640" y="1923601"/>
            <a:ext cx="9144000" cy="531075"/>
          </a:xfrm>
        </p:spPr>
        <p:txBody>
          <a:bodyPr/>
          <a:lstStyle/>
          <a:p>
            <a:r>
              <a:rPr lang="en-US" dirty="0"/>
              <a:t>Casualty 1</a:t>
            </a:r>
          </a:p>
        </p:txBody>
      </p:sp>
      <p:sp>
        <p:nvSpPr>
          <p:cNvPr id="11" name="Subtitle 2">
            <a:extLst>
              <a:ext uri="{FF2B5EF4-FFF2-40B4-BE49-F238E27FC236}">
                <a16:creationId xmlns:a16="http://schemas.microsoft.com/office/drawing/2014/main" id="{565B1078-271A-E77A-5D3A-29A7BAA9E4B5}"/>
              </a:ext>
            </a:extLst>
          </p:cNvPr>
          <p:cNvSpPr>
            <a:spLocks noGrp="1"/>
          </p:cNvSpPr>
          <p:nvPr>
            <p:ph type="subTitle" idx="1"/>
          </p:nvPr>
        </p:nvSpPr>
        <p:spPr>
          <a:xfrm>
            <a:off x="306073" y="2454676"/>
            <a:ext cx="7236236" cy="3988790"/>
          </a:xfrm>
        </p:spPr>
        <p:txBody>
          <a:bodyPr anchor="ctr">
            <a:normAutofit/>
          </a:bodyPr>
          <a:lstStyle/>
          <a:p>
            <a:pPr>
              <a:lnSpc>
                <a:spcPct val="150000"/>
              </a:lnSpc>
            </a:pPr>
            <a:r>
              <a:rPr lang="en-GB" sz="3000" dirty="0">
                <a:solidFill>
                  <a:srgbClr val="008059"/>
                </a:solidFill>
                <a:effectLst/>
                <a:latin typeface="Arial" panose="020B0604020202020204" pitchFamily="34" charset="0"/>
                <a:ea typeface="Calibri" panose="020F0502020204030204" pitchFamily="34" charset="0"/>
                <a:cs typeface="Times New Roman" panose="02020603050405020304" pitchFamily="18" charset="0"/>
              </a:rPr>
              <a:t>Adult female</a:t>
            </a:r>
          </a:p>
          <a:p>
            <a:pPr>
              <a:lnSpc>
                <a:spcPct val="150000"/>
              </a:lnSpc>
            </a:pPr>
            <a:r>
              <a:rPr lang="en-GB" sz="3000" dirty="0">
                <a:solidFill>
                  <a:srgbClr val="008059"/>
                </a:solidFill>
                <a:effectLst/>
                <a:latin typeface="Arial" panose="020B0604020202020204" pitchFamily="34" charset="0"/>
                <a:ea typeface="Calibri" panose="020F0502020204030204" pitchFamily="34" charset="0"/>
                <a:cs typeface="Times New Roman" panose="02020603050405020304" pitchFamily="18" charset="0"/>
              </a:rPr>
              <a:t>Lying on the floor</a:t>
            </a:r>
          </a:p>
          <a:p>
            <a:pPr>
              <a:lnSpc>
                <a:spcPct val="150000"/>
              </a:lnSpc>
            </a:pPr>
            <a:r>
              <a:rPr lang="en-GB" sz="3000" dirty="0">
                <a:solidFill>
                  <a:srgbClr val="008059"/>
                </a:solidFill>
                <a:effectLst/>
                <a:latin typeface="Arial" panose="020B0604020202020204" pitchFamily="34" charset="0"/>
                <a:ea typeface="Calibri" panose="020F0502020204030204" pitchFamily="34" charset="0"/>
                <a:cs typeface="Times New Roman" panose="02020603050405020304" pitchFamily="18" charset="0"/>
              </a:rPr>
              <a:t>Severe bleeding stab wound to right thigh</a:t>
            </a:r>
          </a:p>
        </p:txBody>
      </p:sp>
      <p:pic>
        <p:nvPicPr>
          <p:cNvPr id="3" name="Picture 2">
            <a:extLst>
              <a:ext uri="{FF2B5EF4-FFF2-40B4-BE49-F238E27FC236}">
                <a16:creationId xmlns:a16="http://schemas.microsoft.com/office/drawing/2014/main" id="{9319B169-5CD3-C16C-6659-137F7B878D78}"/>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66658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dirty="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14DC350-C8CD-421C-076E-FF0FE0999905}"/>
              </a:ext>
            </a:extLst>
          </p:cNvPr>
          <p:cNvSpPr/>
          <p:nvPr/>
        </p:nvSpPr>
        <p:spPr>
          <a:xfrm>
            <a:off x="8738111" y="4661803"/>
            <a:ext cx="2741867" cy="523220"/>
          </a:xfrm>
          <a:prstGeom prst="rect">
            <a:avLst/>
          </a:prstGeom>
        </p:spPr>
        <p:txBody>
          <a:bodyPr wrap="square">
            <a:spAutoFit/>
          </a:bodyPr>
          <a:lstStyle/>
          <a:p>
            <a:pPr algn="ctr"/>
            <a:r>
              <a:rPr lang="en-US" sz="2800" b="1" dirty="0">
                <a:solidFill>
                  <a:srgbClr val="008059"/>
                </a:solidFill>
                <a:latin typeface="Arial" panose="020B0604020202020204" pitchFamily="34" charset="0"/>
                <a:cs typeface="Arial" panose="020B0604020202020204" pitchFamily="34" charset="0"/>
              </a:rPr>
              <a:t>NONE</a:t>
            </a:r>
            <a:endParaRPr lang="en-US" sz="2800" b="1" dirty="0">
              <a:solidFill>
                <a:srgbClr val="008059"/>
              </a:solidFill>
            </a:endParaRPr>
          </a:p>
        </p:txBody>
      </p:sp>
      <p:pic>
        <p:nvPicPr>
          <p:cNvPr id="6" name="Picture 5">
            <a:extLst>
              <a:ext uri="{FF2B5EF4-FFF2-40B4-BE49-F238E27FC236}">
                <a16:creationId xmlns:a16="http://schemas.microsoft.com/office/drawing/2014/main" id="{A572A918-A5D3-BD4A-78C2-8162DA12B9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11" name="Subtitle 2">
            <a:extLst>
              <a:ext uri="{FF2B5EF4-FFF2-40B4-BE49-F238E27FC236}">
                <a16:creationId xmlns:a16="http://schemas.microsoft.com/office/drawing/2014/main" id="{6B59072A-87B3-FE49-787F-E1D97175D353}"/>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male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Sat against a wall</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Talking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7 x stab wounds to back</a:t>
            </a:r>
          </a:p>
        </p:txBody>
      </p:sp>
      <p:sp>
        <p:nvSpPr>
          <p:cNvPr id="12" name="Title 1">
            <a:extLst>
              <a:ext uri="{FF2B5EF4-FFF2-40B4-BE49-F238E27FC236}">
                <a16:creationId xmlns:a16="http://schemas.microsoft.com/office/drawing/2014/main" id="{B075BDCD-41C6-F7E3-AFBC-E884CAD70C76}"/>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2</a:t>
            </a:r>
          </a:p>
        </p:txBody>
      </p:sp>
      <p:pic>
        <p:nvPicPr>
          <p:cNvPr id="2" name="Picture 1">
            <a:extLst>
              <a:ext uri="{FF2B5EF4-FFF2-40B4-BE49-F238E27FC236}">
                <a16:creationId xmlns:a16="http://schemas.microsoft.com/office/drawing/2014/main" id="{3B0A50DB-968B-FABB-2674-64E9ED58940F}"/>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05070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F350A55-E6C6-236B-06EB-CA3E1F52396C}"/>
              </a:ext>
            </a:extLst>
          </p:cNvPr>
          <p:cNvSpPr/>
          <p:nvPr/>
        </p:nvSpPr>
        <p:spPr>
          <a:xfrm>
            <a:off x="8738111" y="4661803"/>
            <a:ext cx="2741867" cy="523220"/>
          </a:xfrm>
          <a:prstGeom prst="rect">
            <a:avLst/>
          </a:prstGeom>
        </p:spPr>
        <p:txBody>
          <a:bodyPr wrap="square">
            <a:spAutoFit/>
          </a:bodyPr>
          <a:lstStyle/>
          <a:p>
            <a:pPr algn="ctr"/>
            <a:r>
              <a:rPr lang="en-US" sz="2800" b="1" dirty="0">
                <a:solidFill>
                  <a:srgbClr val="008059"/>
                </a:solidFill>
                <a:latin typeface="Arial" panose="020B0604020202020204" pitchFamily="34" charset="0"/>
                <a:cs typeface="Arial" panose="020B0604020202020204" pitchFamily="34" charset="0"/>
              </a:rPr>
              <a:t>NONE</a:t>
            </a:r>
            <a:endParaRPr lang="en-US" sz="2800" b="1" dirty="0">
              <a:solidFill>
                <a:srgbClr val="008059"/>
              </a:solidFill>
            </a:endParaRPr>
          </a:p>
        </p:txBody>
      </p:sp>
      <p:pic>
        <p:nvPicPr>
          <p:cNvPr id="3" name="Picture 2">
            <a:extLst>
              <a:ext uri="{FF2B5EF4-FFF2-40B4-BE49-F238E27FC236}">
                <a16:creationId xmlns:a16="http://schemas.microsoft.com/office/drawing/2014/main" id="{31C4B957-F5A9-C45B-5514-1CEBB3FB6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11" name="Subtitle 2">
            <a:extLst>
              <a:ext uri="{FF2B5EF4-FFF2-40B4-BE49-F238E27FC236}">
                <a16:creationId xmlns:a16="http://schemas.microsoft.com/office/drawing/2014/main" id="{1B7985A5-D210-AFFE-B797-1AF92628FE43}"/>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female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Lying on the floor</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Talking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2 x stab wounds to chest</a:t>
            </a:r>
          </a:p>
        </p:txBody>
      </p:sp>
      <p:sp>
        <p:nvSpPr>
          <p:cNvPr id="12" name="Title 1">
            <a:extLst>
              <a:ext uri="{FF2B5EF4-FFF2-40B4-BE49-F238E27FC236}">
                <a16:creationId xmlns:a16="http://schemas.microsoft.com/office/drawing/2014/main" id="{DFF6CC06-E8BA-F12B-073B-29CA723C691C}"/>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3</a:t>
            </a:r>
          </a:p>
        </p:txBody>
      </p:sp>
      <p:pic>
        <p:nvPicPr>
          <p:cNvPr id="2" name="Picture 1">
            <a:extLst>
              <a:ext uri="{FF2B5EF4-FFF2-40B4-BE49-F238E27FC236}">
                <a16:creationId xmlns:a16="http://schemas.microsoft.com/office/drawing/2014/main" id="{F2F4EDFD-344E-84FC-5AEF-B23E5FAFF9C3}"/>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15536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B7CC533-D3CD-9AE8-72C4-31B9594F7E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8" name="Subtitle 2">
            <a:extLst>
              <a:ext uri="{FF2B5EF4-FFF2-40B4-BE49-F238E27FC236}">
                <a16:creationId xmlns:a16="http://schemas.microsoft.com/office/drawing/2014/main" id="{56DFCD2C-BF6F-7E85-5D47-B0156D12DA92}"/>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male with an obvious head injury</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Lying down on his back</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Not talking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Snoring</a:t>
            </a:r>
          </a:p>
        </p:txBody>
      </p:sp>
      <p:sp>
        <p:nvSpPr>
          <p:cNvPr id="12" name="Title 1">
            <a:extLst>
              <a:ext uri="{FF2B5EF4-FFF2-40B4-BE49-F238E27FC236}">
                <a16:creationId xmlns:a16="http://schemas.microsoft.com/office/drawing/2014/main" id="{CDB153E0-C2C7-3FC9-3884-6706251E8543}"/>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4</a:t>
            </a:r>
          </a:p>
        </p:txBody>
      </p:sp>
      <p:pic>
        <p:nvPicPr>
          <p:cNvPr id="14" name="Picture 13">
            <a:extLst>
              <a:ext uri="{FF2B5EF4-FFF2-40B4-BE49-F238E27FC236}">
                <a16:creationId xmlns:a16="http://schemas.microsoft.com/office/drawing/2014/main" id="{6F916A04-8E95-C45D-9ADF-CDCE5C34A096}"/>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1692" l="8610" r="90600">
                        <a14:foregroundMark x1="8610" y1="22615" x2="9005" y2="29077"/>
                        <a14:foregroundMark x1="68641" y1="91846" x2="69510" y2="89538"/>
                        <a14:foregroundMark x1="90600" y1="51846" x2="90521" y2="45846"/>
                        <a14:foregroundMark x1="85624" y1="18154" x2="89336" y2="16308"/>
                      </a14:backgroundRemoval>
                    </a14:imgEffect>
                  </a14:imgLayer>
                </a14:imgProps>
              </a:ext>
              <a:ext uri="{28A0092B-C50C-407E-A947-70E740481C1C}">
                <a14:useLocalDpi xmlns:a14="http://schemas.microsoft.com/office/drawing/2010/main"/>
              </a:ext>
            </a:extLst>
          </a:blip>
          <a:stretch>
            <a:fillRect/>
          </a:stretch>
        </p:blipFill>
        <p:spPr>
          <a:xfrm rot="21023373">
            <a:off x="7757800" y="4371946"/>
            <a:ext cx="2025927" cy="1040168"/>
          </a:xfrm>
          <a:prstGeom prst="rect">
            <a:avLst/>
          </a:prstGeom>
        </p:spPr>
      </p:pic>
      <p:sp>
        <p:nvSpPr>
          <p:cNvPr id="13" name="Rectangle 12">
            <a:extLst>
              <a:ext uri="{FF2B5EF4-FFF2-40B4-BE49-F238E27FC236}">
                <a16:creationId xmlns:a16="http://schemas.microsoft.com/office/drawing/2014/main" id="{6F144EE0-8B78-B4E4-E16C-7C9CDCF28EE8}"/>
              </a:ext>
            </a:extLst>
          </p:cNvPr>
          <p:cNvSpPr/>
          <p:nvPr/>
        </p:nvSpPr>
        <p:spPr>
          <a:xfrm>
            <a:off x="9445831" y="4443650"/>
            <a:ext cx="2741867" cy="954107"/>
          </a:xfrm>
          <a:prstGeom prst="rect">
            <a:avLst/>
          </a:prstGeom>
        </p:spPr>
        <p:txBody>
          <a:bodyPr wrap="square">
            <a:spAutoFit/>
          </a:bodyPr>
          <a:lstStyle/>
          <a:p>
            <a:r>
              <a:rPr lang="en-US" sz="2800" b="1" dirty="0">
                <a:solidFill>
                  <a:srgbClr val="008059"/>
                </a:solidFill>
                <a:latin typeface="Arial" panose="020B0604020202020204" pitchFamily="34" charset="0"/>
                <a:cs typeface="Arial" panose="020B0604020202020204" pitchFamily="34" charset="0"/>
              </a:rPr>
              <a:t>   RECOVERY</a:t>
            </a:r>
          </a:p>
          <a:p>
            <a:r>
              <a:rPr lang="en-US" sz="2800" b="1" dirty="0">
                <a:solidFill>
                  <a:srgbClr val="008059"/>
                </a:solidFill>
                <a:latin typeface="Arial" panose="020B0604020202020204" pitchFamily="34" charset="0"/>
                <a:cs typeface="Arial" panose="020B0604020202020204" pitchFamily="34" charset="0"/>
              </a:rPr>
              <a:t>POSITION</a:t>
            </a:r>
            <a:endParaRPr lang="en-US" sz="2800" b="1" dirty="0">
              <a:solidFill>
                <a:srgbClr val="008059"/>
              </a:solidFill>
            </a:endParaRPr>
          </a:p>
        </p:txBody>
      </p:sp>
      <p:pic>
        <p:nvPicPr>
          <p:cNvPr id="2" name="Picture 1">
            <a:extLst>
              <a:ext uri="{FF2B5EF4-FFF2-40B4-BE49-F238E27FC236}">
                <a16:creationId xmlns:a16="http://schemas.microsoft.com/office/drawing/2014/main" id="{E154B4C8-08BF-6E41-2CE2-68924C8AAE26}"/>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3446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B15ABC4-0D98-8980-D335-1BFA446D4F44}"/>
              </a:ext>
            </a:extLst>
          </p:cNvPr>
          <p:cNvSpPr/>
          <p:nvPr/>
        </p:nvSpPr>
        <p:spPr>
          <a:xfrm>
            <a:off x="8738111" y="4661803"/>
            <a:ext cx="2741867" cy="523220"/>
          </a:xfrm>
          <a:prstGeom prst="rect">
            <a:avLst/>
          </a:prstGeom>
        </p:spPr>
        <p:txBody>
          <a:bodyPr wrap="square">
            <a:spAutoFit/>
          </a:bodyPr>
          <a:lstStyle/>
          <a:p>
            <a:pPr algn="ctr"/>
            <a:r>
              <a:rPr lang="en-US" sz="2800" b="1" dirty="0">
                <a:solidFill>
                  <a:srgbClr val="008059"/>
                </a:solidFill>
                <a:latin typeface="Arial" panose="020B0604020202020204" pitchFamily="34" charset="0"/>
                <a:cs typeface="Arial" panose="020B0604020202020204" pitchFamily="34" charset="0"/>
              </a:rPr>
              <a:t>NONE</a:t>
            </a:r>
            <a:endParaRPr lang="en-US" sz="2800" b="1" dirty="0">
              <a:solidFill>
                <a:srgbClr val="008059"/>
              </a:solidFill>
            </a:endParaRPr>
          </a:p>
        </p:txBody>
      </p:sp>
      <p:pic>
        <p:nvPicPr>
          <p:cNvPr id="5" name="Picture 4">
            <a:extLst>
              <a:ext uri="{FF2B5EF4-FFF2-40B4-BE49-F238E27FC236}">
                <a16:creationId xmlns:a16="http://schemas.microsoft.com/office/drawing/2014/main" id="{C9547931-9B6B-6DB7-95BC-E22B7213CC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9435" y="5667504"/>
            <a:ext cx="1653933" cy="790502"/>
          </a:xfrm>
          <a:prstGeom prst="rect">
            <a:avLst/>
          </a:prstGeom>
        </p:spPr>
      </p:pic>
      <p:sp>
        <p:nvSpPr>
          <p:cNvPr id="7" name="Subtitle 2">
            <a:extLst>
              <a:ext uri="{FF2B5EF4-FFF2-40B4-BE49-F238E27FC236}">
                <a16:creationId xmlns:a16="http://schemas.microsoft.com/office/drawing/2014/main" id="{64485D16-3D51-4464-FE7A-0D3BFE697845}"/>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female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Runs up to responder</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Grazes to palms after falling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Talking</a:t>
            </a:r>
          </a:p>
        </p:txBody>
      </p:sp>
      <p:sp>
        <p:nvSpPr>
          <p:cNvPr id="12" name="Title 1">
            <a:extLst>
              <a:ext uri="{FF2B5EF4-FFF2-40B4-BE49-F238E27FC236}">
                <a16:creationId xmlns:a16="http://schemas.microsoft.com/office/drawing/2014/main" id="{8972707B-7906-3031-0830-39357F7AD033}"/>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5</a:t>
            </a:r>
          </a:p>
        </p:txBody>
      </p:sp>
      <p:pic>
        <p:nvPicPr>
          <p:cNvPr id="2" name="Picture 1">
            <a:extLst>
              <a:ext uri="{FF2B5EF4-FFF2-40B4-BE49-F238E27FC236}">
                <a16:creationId xmlns:a16="http://schemas.microsoft.com/office/drawing/2014/main" id="{543788E2-2339-65D1-8705-449250EAB4B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92345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0E0C889-3BD3-3E73-9522-8AD9B64451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4952" y="5659427"/>
            <a:ext cx="1653933" cy="793372"/>
          </a:xfrm>
          <a:prstGeom prst="rect">
            <a:avLst/>
          </a:prstGeom>
        </p:spPr>
      </p:pic>
      <p:sp>
        <p:nvSpPr>
          <p:cNvPr id="7" name="Subtitle 2">
            <a:extLst>
              <a:ext uri="{FF2B5EF4-FFF2-40B4-BE49-F238E27FC236}">
                <a16:creationId xmlns:a16="http://schemas.microsoft.com/office/drawing/2014/main" id="{1CEC8030-86FB-8C4E-D5D6-303E3DD721DC}"/>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male with gun shot wound to head</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Face down in the street</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Not talking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Not breathing</a:t>
            </a:r>
          </a:p>
        </p:txBody>
      </p:sp>
      <p:sp>
        <p:nvSpPr>
          <p:cNvPr id="13" name="Title 1">
            <a:extLst>
              <a:ext uri="{FF2B5EF4-FFF2-40B4-BE49-F238E27FC236}">
                <a16:creationId xmlns:a16="http://schemas.microsoft.com/office/drawing/2014/main" id="{DAFBDF3F-241E-376D-8371-4162440A8917}"/>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6</a:t>
            </a:r>
          </a:p>
        </p:txBody>
      </p:sp>
      <p:pic>
        <p:nvPicPr>
          <p:cNvPr id="14" name="Picture 13">
            <a:extLst>
              <a:ext uri="{FF2B5EF4-FFF2-40B4-BE49-F238E27FC236}">
                <a16:creationId xmlns:a16="http://schemas.microsoft.com/office/drawing/2014/main" id="{70472FC2-F9D1-36A5-CFE6-9190FDF008D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1692" l="8610" r="90600">
                        <a14:foregroundMark x1="8610" y1="22615" x2="9005" y2="29077"/>
                        <a14:foregroundMark x1="68641" y1="91846" x2="69510" y2="89538"/>
                        <a14:foregroundMark x1="90600" y1="51846" x2="90521" y2="45846"/>
                        <a14:foregroundMark x1="85624" y1="18154" x2="89336" y2="16308"/>
                      </a14:backgroundRemoval>
                    </a14:imgEffect>
                  </a14:imgLayer>
                </a14:imgProps>
              </a:ext>
              <a:ext uri="{28A0092B-C50C-407E-A947-70E740481C1C}">
                <a14:useLocalDpi xmlns:a14="http://schemas.microsoft.com/office/drawing/2010/main"/>
              </a:ext>
            </a:extLst>
          </a:blip>
          <a:stretch>
            <a:fillRect/>
          </a:stretch>
        </p:blipFill>
        <p:spPr>
          <a:xfrm rot="21023373">
            <a:off x="7757800" y="4371946"/>
            <a:ext cx="2025927" cy="1040168"/>
          </a:xfrm>
          <a:prstGeom prst="rect">
            <a:avLst/>
          </a:prstGeom>
        </p:spPr>
      </p:pic>
      <p:sp>
        <p:nvSpPr>
          <p:cNvPr id="15" name="Rectangle 14">
            <a:extLst>
              <a:ext uri="{FF2B5EF4-FFF2-40B4-BE49-F238E27FC236}">
                <a16:creationId xmlns:a16="http://schemas.microsoft.com/office/drawing/2014/main" id="{ADD5B0F2-3529-5597-24DE-143592BD14D4}"/>
              </a:ext>
            </a:extLst>
          </p:cNvPr>
          <p:cNvSpPr/>
          <p:nvPr/>
        </p:nvSpPr>
        <p:spPr>
          <a:xfrm>
            <a:off x="9445831" y="4443650"/>
            <a:ext cx="2741867" cy="954107"/>
          </a:xfrm>
          <a:prstGeom prst="rect">
            <a:avLst/>
          </a:prstGeom>
        </p:spPr>
        <p:txBody>
          <a:bodyPr wrap="square">
            <a:spAutoFit/>
          </a:bodyPr>
          <a:lstStyle/>
          <a:p>
            <a:r>
              <a:rPr lang="en-US" sz="2800" b="1" dirty="0">
                <a:solidFill>
                  <a:srgbClr val="008059"/>
                </a:solidFill>
                <a:latin typeface="Arial" panose="020B0604020202020204" pitchFamily="34" charset="0"/>
                <a:cs typeface="Arial" panose="020B0604020202020204" pitchFamily="34" charset="0"/>
              </a:rPr>
              <a:t>   RECOVERY</a:t>
            </a:r>
          </a:p>
          <a:p>
            <a:r>
              <a:rPr lang="en-US" sz="2800" b="1" dirty="0">
                <a:solidFill>
                  <a:srgbClr val="008059"/>
                </a:solidFill>
                <a:latin typeface="Arial" panose="020B0604020202020204" pitchFamily="34" charset="0"/>
                <a:cs typeface="Arial" panose="020B0604020202020204" pitchFamily="34" charset="0"/>
              </a:rPr>
              <a:t>POSITION</a:t>
            </a:r>
            <a:endParaRPr lang="en-US" sz="2800" b="1" dirty="0">
              <a:solidFill>
                <a:srgbClr val="008059"/>
              </a:solidFill>
            </a:endParaRPr>
          </a:p>
        </p:txBody>
      </p:sp>
      <p:pic>
        <p:nvPicPr>
          <p:cNvPr id="2" name="Picture 1">
            <a:extLst>
              <a:ext uri="{FF2B5EF4-FFF2-40B4-BE49-F238E27FC236}">
                <a16:creationId xmlns:a16="http://schemas.microsoft.com/office/drawing/2014/main" id="{721F925F-5B64-1885-EFC1-EE806D3C43EC}"/>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90302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dirty="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8B16F4B7-3E85-C753-2BAC-A9E0B31324AF}"/>
              </a:ext>
            </a:extLst>
          </p:cNvPr>
          <p:cNvGrpSpPr/>
          <p:nvPr/>
        </p:nvGrpSpPr>
        <p:grpSpPr>
          <a:xfrm>
            <a:off x="8470421" y="4112842"/>
            <a:ext cx="4191378" cy="1615981"/>
            <a:chOff x="8470421" y="4112842"/>
            <a:chExt cx="4191378" cy="1615981"/>
          </a:xfrm>
        </p:grpSpPr>
        <p:sp>
          <p:nvSpPr>
            <p:cNvPr id="13" name="Rectangle 12">
              <a:extLst>
                <a:ext uri="{FF2B5EF4-FFF2-40B4-BE49-F238E27FC236}">
                  <a16:creationId xmlns:a16="http://schemas.microsoft.com/office/drawing/2014/main" id="{6F144EE0-8B78-B4E4-E16C-7C9CDCF28EE8}"/>
                </a:ext>
              </a:extLst>
            </p:cNvPr>
            <p:cNvSpPr/>
            <p:nvPr/>
          </p:nvSpPr>
          <p:spPr>
            <a:xfrm>
              <a:off x="9919932" y="4465958"/>
              <a:ext cx="2741867" cy="954107"/>
            </a:xfrm>
            <a:prstGeom prst="rect">
              <a:avLst/>
            </a:prstGeom>
          </p:spPr>
          <p:txBody>
            <a:bodyPr wrap="square">
              <a:spAutoFit/>
            </a:bodyPr>
            <a:lstStyle/>
            <a:p>
              <a:r>
                <a:rPr lang="en-US" sz="2800" b="1" dirty="0">
                  <a:solidFill>
                    <a:srgbClr val="008059"/>
                  </a:solidFill>
                </a:rPr>
                <a:t>WOUND</a:t>
              </a:r>
            </a:p>
            <a:p>
              <a:r>
                <a:rPr lang="en-US" sz="2800" b="1" dirty="0">
                  <a:solidFill>
                    <a:srgbClr val="008059"/>
                  </a:solidFill>
                </a:rPr>
                <a:t>PACKING</a:t>
              </a:r>
            </a:p>
          </p:txBody>
        </p:sp>
        <p:pic>
          <p:nvPicPr>
            <p:cNvPr id="12" name="Picture 4" descr="HemCon Chito Gauze Haemostatic Dressing | DS Medical">
              <a:extLst>
                <a:ext uri="{FF2B5EF4-FFF2-40B4-BE49-F238E27FC236}">
                  <a16:creationId xmlns:a16="http://schemas.microsoft.com/office/drawing/2014/main" id="{10DA6C20-6371-AE75-BD0C-147D154D42CD}"/>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8470421" y="4112842"/>
              <a:ext cx="1615981" cy="161598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AF919580-19DB-4999-5F14-2741C460DA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8" name="Subtitle 2">
            <a:extLst>
              <a:ext uri="{FF2B5EF4-FFF2-40B4-BE49-F238E27FC236}">
                <a16:creationId xmlns:a16="http://schemas.microsoft.com/office/drawing/2014/main" id="{3EE76C13-ED69-2C29-C83B-A437769253D6}"/>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male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Sat on the floor</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Severely bleeding groin injury</a:t>
            </a:r>
          </a:p>
        </p:txBody>
      </p:sp>
      <p:sp>
        <p:nvSpPr>
          <p:cNvPr id="11" name="Title 1">
            <a:extLst>
              <a:ext uri="{FF2B5EF4-FFF2-40B4-BE49-F238E27FC236}">
                <a16:creationId xmlns:a16="http://schemas.microsoft.com/office/drawing/2014/main" id="{5FE20859-81BB-8ADD-2779-D2CFD96B2872}"/>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7</a:t>
            </a:r>
          </a:p>
        </p:txBody>
      </p:sp>
      <p:pic>
        <p:nvPicPr>
          <p:cNvPr id="2" name="Picture 1">
            <a:extLst>
              <a:ext uri="{FF2B5EF4-FFF2-40B4-BE49-F238E27FC236}">
                <a16:creationId xmlns:a16="http://schemas.microsoft.com/office/drawing/2014/main" id="{FDC81E55-2366-F08E-980A-2D262F0277D8}"/>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03744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883F3E-63AB-11C4-DB26-1255D6D8A4A0}"/>
              </a:ext>
            </a:extLst>
          </p:cNvPr>
          <p:cNvSpPr>
            <a:spLocks noGrp="1"/>
          </p:cNvSpPr>
          <p:nvPr>
            <p:ph type="subTitle" idx="1"/>
          </p:nvPr>
        </p:nvSpPr>
        <p:spPr>
          <a:xfrm>
            <a:off x="306073" y="2893144"/>
            <a:ext cx="9144000" cy="3550322"/>
          </a:xfrm>
        </p:spPr>
        <p:txBody>
          <a:bodyPr>
            <a:normAutofit/>
          </a:bodyPr>
          <a:lstStyle/>
          <a:p>
            <a:r>
              <a:rPr lang="en-GB" sz="2400" dirty="0">
                <a:solidFill>
                  <a:srgbClr val="008059"/>
                </a:solidFill>
                <a:effectLst/>
                <a:latin typeface="Arial" panose="020B0604020202020204" pitchFamily="34" charset="0"/>
                <a:ea typeface="Calibri" panose="020F0502020204030204" pitchFamily="34" charset="0"/>
                <a:cs typeface="Times New Roman" panose="02020603050405020304" pitchFamily="18" charset="0"/>
              </a:rPr>
              <a:t>TST is recommended as the first line prehospital triage tool for all emergency services including ambulance services</a:t>
            </a:r>
          </a:p>
          <a:p>
            <a:endParaRPr lang="en-GB" sz="2400" dirty="0">
              <a:solidFill>
                <a:srgbClr val="008059"/>
              </a:solidFill>
              <a:ea typeface="Calibri" panose="020F0502020204030204" pitchFamily="34" charset="0"/>
              <a:cs typeface="Times New Roman" panose="02020603050405020304" pitchFamily="18" charset="0"/>
            </a:endParaRPr>
          </a:p>
          <a:p>
            <a:r>
              <a:rPr lang="en-GB" sz="2400" dirty="0">
                <a:solidFill>
                  <a:srgbClr val="008059"/>
                </a:solidFill>
                <a:effectLst/>
                <a:latin typeface="Arial" panose="020B0604020202020204" pitchFamily="34" charset="0"/>
                <a:ea typeface="Calibri" panose="020F0502020204030204" pitchFamily="34" charset="0"/>
                <a:cs typeface="Times New Roman" panose="02020603050405020304" pitchFamily="18" charset="0"/>
              </a:rPr>
              <a:t>It provides a framework for approaching any multiple casualty incident to ensure:</a:t>
            </a:r>
          </a:p>
          <a:p>
            <a:pPr marL="342900" indent="-342900">
              <a:buFont typeface="+mj-lt"/>
              <a:buAutoNum type="arabicPeriod"/>
            </a:pPr>
            <a:r>
              <a:rPr lang="en-GB" sz="2400" b="1" dirty="0">
                <a:solidFill>
                  <a:srgbClr val="008059"/>
                </a:solidFill>
                <a:ea typeface="Calibri" panose="020F0502020204030204" pitchFamily="34" charset="0"/>
                <a:cs typeface="Times New Roman" panose="02020603050405020304" pitchFamily="18" charset="0"/>
              </a:rPr>
              <a:t>Life Saving Interventions </a:t>
            </a:r>
            <a:r>
              <a:rPr lang="en-GB" sz="2400" dirty="0">
                <a:solidFill>
                  <a:srgbClr val="008059"/>
                </a:solidFill>
                <a:effectLst/>
                <a:latin typeface="Arial" panose="020B0604020202020204" pitchFamily="34" charset="0"/>
                <a:ea typeface="Calibri" panose="020F0502020204030204" pitchFamily="34" charset="0"/>
                <a:cs typeface="Times New Roman" panose="02020603050405020304" pitchFamily="18" charset="0"/>
              </a:rPr>
              <a:t>are provided in a timely manner</a:t>
            </a:r>
          </a:p>
          <a:p>
            <a:pPr marL="342900" indent="-342900">
              <a:buFont typeface="+mj-lt"/>
              <a:buAutoNum type="arabicPeriod"/>
            </a:pPr>
            <a:r>
              <a:rPr lang="en-GB" sz="2400" b="1" dirty="0">
                <a:solidFill>
                  <a:srgbClr val="008059"/>
                </a:solidFill>
                <a:ea typeface="Calibri" panose="020F0502020204030204" pitchFamily="34" charset="0"/>
                <a:cs typeface="Times New Roman" panose="02020603050405020304" pitchFamily="18" charset="0"/>
              </a:rPr>
              <a:t>Extrication</a:t>
            </a:r>
            <a:r>
              <a:rPr lang="en-GB" sz="2400" dirty="0">
                <a:solidFill>
                  <a:srgbClr val="008059"/>
                </a:solidFill>
                <a:ea typeface="Calibri" panose="020F0502020204030204" pitchFamily="34" charset="0"/>
                <a:cs typeface="Times New Roman" panose="02020603050405020304" pitchFamily="18" charset="0"/>
              </a:rPr>
              <a:t> occurs in priority order</a:t>
            </a:r>
          </a:p>
          <a:p>
            <a:endParaRPr lang="en-US" dirty="0"/>
          </a:p>
          <a:p>
            <a:endParaRPr lang="en-US" dirty="0"/>
          </a:p>
        </p:txBody>
      </p:sp>
      <p:sp>
        <p:nvSpPr>
          <p:cNvPr id="4" name="Title 1">
            <a:extLst>
              <a:ext uri="{FF2B5EF4-FFF2-40B4-BE49-F238E27FC236}">
                <a16:creationId xmlns:a16="http://schemas.microsoft.com/office/drawing/2014/main" id="{8F6FFC90-47EC-03CA-DA39-F02E6F264E39}"/>
              </a:ext>
            </a:extLst>
          </p:cNvPr>
          <p:cNvSpPr txBox="1">
            <a:spLocks/>
          </p:cNvSpPr>
          <p:nvPr/>
        </p:nvSpPr>
        <p:spPr>
          <a:xfrm>
            <a:off x="306073" y="1919444"/>
            <a:ext cx="9144000" cy="53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Ten Second Triage (TST)</a:t>
            </a:r>
          </a:p>
        </p:txBody>
      </p:sp>
    </p:spTree>
    <p:extLst>
      <p:ext uri="{BB962C8B-B14F-4D97-AF65-F5344CB8AC3E}">
        <p14:creationId xmlns:p14="http://schemas.microsoft.com/office/powerpoint/2010/main" val="20584805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0DE4DF2-A079-F3C6-07EC-41F3C159F7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8" name="Subtitle 2">
            <a:extLst>
              <a:ext uri="{FF2B5EF4-FFF2-40B4-BE49-F238E27FC236}">
                <a16:creationId xmlns:a16="http://schemas.microsoft.com/office/drawing/2014/main" id="{343EDD89-E45C-C75A-2C98-7F48A1E78215}"/>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female, struck by large vehicle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Lying on the pavement</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Awake but staring and silent</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Breathing</a:t>
            </a:r>
          </a:p>
        </p:txBody>
      </p:sp>
      <p:sp>
        <p:nvSpPr>
          <p:cNvPr id="12" name="Title 1">
            <a:extLst>
              <a:ext uri="{FF2B5EF4-FFF2-40B4-BE49-F238E27FC236}">
                <a16:creationId xmlns:a16="http://schemas.microsoft.com/office/drawing/2014/main" id="{EF2C9E47-4B74-A238-0FFB-227263DD4B4F}"/>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8</a:t>
            </a:r>
          </a:p>
        </p:txBody>
      </p:sp>
      <p:grpSp>
        <p:nvGrpSpPr>
          <p:cNvPr id="4" name="Group 3">
            <a:extLst>
              <a:ext uri="{FF2B5EF4-FFF2-40B4-BE49-F238E27FC236}">
                <a16:creationId xmlns:a16="http://schemas.microsoft.com/office/drawing/2014/main" id="{89E96B3C-9D3A-B338-3081-7EABEA6BD17F}"/>
              </a:ext>
            </a:extLst>
          </p:cNvPr>
          <p:cNvGrpSpPr/>
          <p:nvPr/>
        </p:nvGrpSpPr>
        <p:grpSpPr>
          <a:xfrm>
            <a:off x="7757800" y="4371946"/>
            <a:ext cx="4429898" cy="1040168"/>
            <a:chOff x="7757800" y="4371946"/>
            <a:chExt cx="4429898" cy="1040168"/>
          </a:xfrm>
        </p:grpSpPr>
        <p:pic>
          <p:nvPicPr>
            <p:cNvPr id="13" name="Picture 12">
              <a:extLst>
                <a:ext uri="{FF2B5EF4-FFF2-40B4-BE49-F238E27FC236}">
                  <a16:creationId xmlns:a16="http://schemas.microsoft.com/office/drawing/2014/main" id="{74653715-E59E-602C-12FA-DC1DCD0261C6}"/>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1692" l="8610" r="90600">
                          <a14:foregroundMark x1="8610" y1="22615" x2="9005" y2="29077"/>
                          <a14:foregroundMark x1="68641" y1="91846" x2="69510" y2="89538"/>
                          <a14:foregroundMark x1="90600" y1="51846" x2="90521" y2="45846"/>
                          <a14:foregroundMark x1="85624" y1="18154" x2="89336" y2="16308"/>
                        </a14:backgroundRemoval>
                      </a14:imgEffect>
                    </a14:imgLayer>
                  </a14:imgProps>
                </a:ext>
                <a:ext uri="{28A0092B-C50C-407E-A947-70E740481C1C}">
                  <a14:useLocalDpi xmlns:a14="http://schemas.microsoft.com/office/drawing/2010/main"/>
                </a:ext>
              </a:extLst>
            </a:blip>
            <a:stretch>
              <a:fillRect/>
            </a:stretch>
          </p:blipFill>
          <p:spPr>
            <a:xfrm rot="21023373">
              <a:off x="7757800" y="4371946"/>
              <a:ext cx="2025927" cy="1040168"/>
            </a:xfrm>
            <a:prstGeom prst="rect">
              <a:avLst/>
            </a:prstGeom>
          </p:spPr>
        </p:pic>
        <p:sp>
          <p:nvSpPr>
            <p:cNvPr id="14" name="Rectangle 13">
              <a:extLst>
                <a:ext uri="{FF2B5EF4-FFF2-40B4-BE49-F238E27FC236}">
                  <a16:creationId xmlns:a16="http://schemas.microsoft.com/office/drawing/2014/main" id="{BC11A120-CDCA-261A-4AD9-8845B18042F9}"/>
                </a:ext>
              </a:extLst>
            </p:cNvPr>
            <p:cNvSpPr/>
            <p:nvPr/>
          </p:nvSpPr>
          <p:spPr>
            <a:xfrm>
              <a:off x="9445831" y="4443650"/>
              <a:ext cx="2741867" cy="954107"/>
            </a:xfrm>
            <a:prstGeom prst="rect">
              <a:avLst/>
            </a:prstGeom>
          </p:spPr>
          <p:txBody>
            <a:bodyPr wrap="square">
              <a:spAutoFit/>
            </a:bodyPr>
            <a:lstStyle/>
            <a:p>
              <a:r>
                <a:rPr lang="en-US" sz="2800" b="1" dirty="0">
                  <a:solidFill>
                    <a:srgbClr val="008059"/>
                  </a:solidFill>
                  <a:latin typeface="Arial" panose="020B0604020202020204" pitchFamily="34" charset="0"/>
                  <a:cs typeface="Arial" panose="020B0604020202020204" pitchFamily="34" charset="0"/>
                </a:rPr>
                <a:t>   RECOVERY</a:t>
              </a:r>
            </a:p>
            <a:p>
              <a:r>
                <a:rPr lang="en-US" sz="2800" b="1" dirty="0">
                  <a:solidFill>
                    <a:srgbClr val="008059"/>
                  </a:solidFill>
                  <a:latin typeface="Arial" panose="020B0604020202020204" pitchFamily="34" charset="0"/>
                  <a:cs typeface="Arial" panose="020B0604020202020204" pitchFamily="34" charset="0"/>
                </a:rPr>
                <a:t>POSITION</a:t>
              </a:r>
              <a:endParaRPr lang="en-US" sz="2800" b="1" dirty="0">
                <a:solidFill>
                  <a:srgbClr val="008059"/>
                </a:solidFill>
              </a:endParaRPr>
            </a:p>
          </p:txBody>
        </p:sp>
      </p:grpSp>
      <p:pic>
        <p:nvPicPr>
          <p:cNvPr id="2" name="Picture 1">
            <a:extLst>
              <a:ext uri="{FF2B5EF4-FFF2-40B4-BE49-F238E27FC236}">
                <a16:creationId xmlns:a16="http://schemas.microsoft.com/office/drawing/2014/main" id="{58824A71-5EA0-6C4D-8DD5-9249071F10BD}"/>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2486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4B5100B-6629-60C9-04F9-F052D365841D}"/>
              </a:ext>
            </a:extLst>
          </p:cNvPr>
          <p:cNvSpPr/>
          <p:nvPr/>
        </p:nvSpPr>
        <p:spPr>
          <a:xfrm>
            <a:off x="8525115" y="4699220"/>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B66F151-027B-0F72-19CA-C2F230094C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9435" y="4899154"/>
            <a:ext cx="1653933" cy="793370"/>
          </a:xfrm>
          <a:prstGeom prst="rect">
            <a:avLst/>
          </a:prstGeom>
        </p:spPr>
      </p:pic>
      <p:sp>
        <p:nvSpPr>
          <p:cNvPr id="11" name="Subtitle 2">
            <a:extLst>
              <a:ext uri="{FF2B5EF4-FFF2-40B4-BE49-F238E27FC236}">
                <a16:creationId xmlns:a16="http://schemas.microsoft.com/office/drawing/2014/main" id="{7EC7BF53-4DE2-4933-5C23-649CF82222D8}"/>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12 week old male, carried by parent</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Was in close proximity to an explosion</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Too young to talk, inconsolable crying</a:t>
            </a:r>
          </a:p>
        </p:txBody>
      </p:sp>
      <p:sp>
        <p:nvSpPr>
          <p:cNvPr id="12" name="Title 1">
            <a:extLst>
              <a:ext uri="{FF2B5EF4-FFF2-40B4-BE49-F238E27FC236}">
                <a16:creationId xmlns:a16="http://schemas.microsoft.com/office/drawing/2014/main" id="{0A9B8EB4-6973-D5B5-9C01-448AFF80C007}"/>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9</a:t>
            </a:r>
          </a:p>
        </p:txBody>
      </p:sp>
      <p:pic>
        <p:nvPicPr>
          <p:cNvPr id="2" name="Picture 1">
            <a:extLst>
              <a:ext uri="{FF2B5EF4-FFF2-40B4-BE49-F238E27FC236}">
                <a16:creationId xmlns:a16="http://schemas.microsoft.com/office/drawing/2014/main" id="{570DE2DA-B85B-C7BF-9912-E82960BDDFB0}"/>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4166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dirty="0">
              <a:solidFill>
                <a:schemeClr val="bg2"/>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9049023-C07D-87F6-7B38-AB2B9B0202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8" name="Subtitle 2">
            <a:extLst>
              <a:ext uri="{FF2B5EF4-FFF2-40B4-BE49-F238E27FC236}">
                <a16:creationId xmlns:a16="http://schemas.microsoft.com/office/drawing/2014/main" id="{60A51B6D-4F27-B01B-A459-AAF25FAEB156}"/>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male with a head injury</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Slumped in drivers seat of vehicle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Making grunting noises</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Breathing</a:t>
            </a:r>
          </a:p>
        </p:txBody>
      </p:sp>
      <p:sp>
        <p:nvSpPr>
          <p:cNvPr id="11" name="Title 1">
            <a:extLst>
              <a:ext uri="{FF2B5EF4-FFF2-40B4-BE49-F238E27FC236}">
                <a16:creationId xmlns:a16="http://schemas.microsoft.com/office/drawing/2014/main" id="{B9213CFF-4D43-03B7-7BA8-AF7A3C4DA90D}"/>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10</a:t>
            </a:r>
          </a:p>
        </p:txBody>
      </p:sp>
      <p:grpSp>
        <p:nvGrpSpPr>
          <p:cNvPr id="4" name="Group 3">
            <a:extLst>
              <a:ext uri="{FF2B5EF4-FFF2-40B4-BE49-F238E27FC236}">
                <a16:creationId xmlns:a16="http://schemas.microsoft.com/office/drawing/2014/main" id="{7EF85F74-A8BA-DCB4-024D-7B11725B27F8}"/>
              </a:ext>
            </a:extLst>
          </p:cNvPr>
          <p:cNvGrpSpPr/>
          <p:nvPr/>
        </p:nvGrpSpPr>
        <p:grpSpPr>
          <a:xfrm>
            <a:off x="7757800" y="4371946"/>
            <a:ext cx="4429898" cy="1040168"/>
            <a:chOff x="7757800" y="4371946"/>
            <a:chExt cx="4429898" cy="1040168"/>
          </a:xfrm>
        </p:grpSpPr>
        <p:pic>
          <p:nvPicPr>
            <p:cNvPr id="12" name="Picture 11">
              <a:extLst>
                <a:ext uri="{FF2B5EF4-FFF2-40B4-BE49-F238E27FC236}">
                  <a16:creationId xmlns:a16="http://schemas.microsoft.com/office/drawing/2014/main" id="{25F65508-7E86-2FC7-B43F-33FA82D82C34}"/>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1692" l="8610" r="90600">
                          <a14:foregroundMark x1="8610" y1="22615" x2="9005" y2="29077"/>
                          <a14:foregroundMark x1="68641" y1="91846" x2="69510" y2="89538"/>
                          <a14:foregroundMark x1="90600" y1="51846" x2="90521" y2="45846"/>
                          <a14:foregroundMark x1="85624" y1="18154" x2="89336" y2="16308"/>
                        </a14:backgroundRemoval>
                      </a14:imgEffect>
                    </a14:imgLayer>
                  </a14:imgProps>
                </a:ext>
                <a:ext uri="{28A0092B-C50C-407E-A947-70E740481C1C}">
                  <a14:useLocalDpi xmlns:a14="http://schemas.microsoft.com/office/drawing/2010/main"/>
                </a:ext>
              </a:extLst>
            </a:blip>
            <a:stretch>
              <a:fillRect/>
            </a:stretch>
          </p:blipFill>
          <p:spPr>
            <a:xfrm rot="21023373">
              <a:off x="7757800" y="4371946"/>
              <a:ext cx="2025927" cy="1040168"/>
            </a:xfrm>
            <a:prstGeom prst="rect">
              <a:avLst/>
            </a:prstGeom>
          </p:spPr>
        </p:pic>
        <p:sp>
          <p:nvSpPr>
            <p:cNvPr id="13" name="Rectangle 12">
              <a:extLst>
                <a:ext uri="{FF2B5EF4-FFF2-40B4-BE49-F238E27FC236}">
                  <a16:creationId xmlns:a16="http://schemas.microsoft.com/office/drawing/2014/main" id="{A7DA9818-D341-7C88-4167-CC5A41F76184}"/>
                </a:ext>
              </a:extLst>
            </p:cNvPr>
            <p:cNvSpPr/>
            <p:nvPr/>
          </p:nvSpPr>
          <p:spPr>
            <a:xfrm>
              <a:off x="9445831" y="4443650"/>
              <a:ext cx="2741867" cy="954107"/>
            </a:xfrm>
            <a:prstGeom prst="rect">
              <a:avLst/>
            </a:prstGeom>
          </p:spPr>
          <p:txBody>
            <a:bodyPr wrap="square">
              <a:spAutoFit/>
            </a:bodyPr>
            <a:lstStyle/>
            <a:p>
              <a:r>
                <a:rPr lang="en-US" sz="2800" b="1" dirty="0">
                  <a:solidFill>
                    <a:srgbClr val="008059"/>
                  </a:solidFill>
                  <a:latin typeface="Arial" panose="020B0604020202020204" pitchFamily="34" charset="0"/>
                  <a:cs typeface="Arial" panose="020B0604020202020204" pitchFamily="34" charset="0"/>
                </a:rPr>
                <a:t>   RECOVERY</a:t>
              </a:r>
            </a:p>
            <a:p>
              <a:r>
                <a:rPr lang="en-US" sz="2800" b="1" dirty="0">
                  <a:solidFill>
                    <a:srgbClr val="008059"/>
                  </a:solidFill>
                  <a:latin typeface="Arial" panose="020B0604020202020204" pitchFamily="34" charset="0"/>
                  <a:cs typeface="Arial" panose="020B0604020202020204" pitchFamily="34" charset="0"/>
                </a:rPr>
                <a:t>POSITION</a:t>
              </a:r>
              <a:endParaRPr lang="en-US" sz="2800" b="1" dirty="0">
                <a:solidFill>
                  <a:srgbClr val="008059"/>
                </a:solidFill>
              </a:endParaRPr>
            </a:p>
          </p:txBody>
        </p:sp>
      </p:grpSp>
      <p:pic>
        <p:nvPicPr>
          <p:cNvPr id="2" name="Picture 1">
            <a:extLst>
              <a:ext uri="{FF2B5EF4-FFF2-40B4-BE49-F238E27FC236}">
                <a16:creationId xmlns:a16="http://schemas.microsoft.com/office/drawing/2014/main" id="{AF8AA14B-10A6-D8AF-DA71-4200005A9EED}"/>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9377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a:solidFill>
                <a:schemeClr val="bg2"/>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04BEDB8-1CA1-312A-74CF-FE2D63FFCCF2}"/>
              </a:ext>
            </a:extLst>
          </p:cNvPr>
          <p:cNvSpPr/>
          <p:nvPr/>
        </p:nvSpPr>
        <p:spPr>
          <a:xfrm>
            <a:off x="8738111" y="4661803"/>
            <a:ext cx="2741867" cy="523220"/>
          </a:xfrm>
          <a:prstGeom prst="rect">
            <a:avLst/>
          </a:prstGeom>
        </p:spPr>
        <p:txBody>
          <a:bodyPr wrap="square">
            <a:spAutoFit/>
          </a:bodyPr>
          <a:lstStyle/>
          <a:p>
            <a:pPr algn="ctr"/>
            <a:r>
              <a:rPr lang="en-US" sz="2800" b="1" dirty="0">
                <a:solidFill>
                  <a:srgbClr val="008059"/>
                </a:solidFill>
                <a:latin typeface="Arial" panose="020B0604020202020204" pitchFamily="34" charset="0"/>
                <a:cs typeface="Arial" panose="020B0604020202020204" pitchFamily="34" charset="0"/>
              </a:rPr>
              <a:t>NONE</a:t>
            </a:r>
            <a:endParaRPr lang="en-US" sz="2800" b="1" dirty="0">
              <a:solidFill>
                <a:srgbClr val="008059"/>
              </a:solidFill>
            </a:endParaRPr>
          </a:p>
        </p:txBody>
      </p:sp>
      <p:pic>
        <p:nvPicPr>
          <p:cNvPr id="3" name="Picture 2">
            <a:extLst>
              <a:ext uri="{FF2B5EF4-FFF2-40B4-BE49-F238E27FC236}">
                <a16:creationId xmlns:a16="http://schemas.microsoft.com/office/drawing/2014/main" id="{1D35D87B-F891-C668-DD3F-D97E39D241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9435" y="5664503"/>
            <a:ext cx="1653933" cy="794937"/>
          </a:xfrm>
          <a:prstGeom prst="rect">
            <a:avLst/>
          </a:prstGeom>
        </p:spPr>
      </p:pic>
      <p:sp>
        <p:nvSpPr>
          <p:cNvPr id="11" name="Subtitle 2">
            <a:extLst>
              <a:ext uri="{FF2B5EF4-FFF2-40B4-BE49-F238E27FC236}">
                <a16:creationId xmlns:a16="http://schemas.microsoft.com/office/drawing/2014/main" id="{85B0CA49-2B02-17CA-AB7E-2F251C40B35B}"/>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Adult female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Obvious lower limb fractures</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severe bleeding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Talking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 penetrating injury to torso</a:t>
            </a:r>
          </a:p>
        </p:txBody>
      </p:sp>
      <p:sp>
        <p:nvSpPr>
          <p:cNvPr id="12" name="Title 1">
            <a:extLst>
              <a:ext uri="{FF2B5EF4-FFF2-40B4-BE49-F238E27FC236}">
                <a16:creationId xmlns:a16="http://schemas.microsoft.com/office/drawing/2014/main" id="{63182FD9-974C-8BB9-C6C2-C70A97474469}"/>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11</a:t>
            </a:r>
          </a:p>
        </p:txBody>
      </p:sp>
      <p:pic>
        <p:nvPicPr>
          <p:cNvPr id="2" name="Picture 1">
            <a:extLst>
              <a:ext uri="{FF2B5EF4-FFF2-40B4-BE49-F238E27FC236}">
                <a16:creationId xmlns:a16="http://schemas.microsoft.com/office/drawing/2014/main" id="{331B0680-B9BA-346A-55DB-9382BD149852}"/>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9262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AAFFED7-FCC4-D97E-0EF7-D6C30BA4BF35}"/>
              </a:ext>
            </a:extLst>
          </p:cNvPr>
          <p:cNvSpPr/>
          <p:nvPr/>
        </p:nvSpPr>
        <p:spPr>
          <a:xfrm>
            <a:off x="8525115" y="4380689"/>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LIFE SAVING</a:t>
            </a:r>
          </a:p>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INTERVENTIONS?</a:t>
            </a:r>
            <a:endParaRPr lang="en-GB" sz="1200" dirty="0">
              <a:solidFill>
                <a:schemeClr val="bg2"/>
              </a:solidFill>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4B5100B-6629-60C9-04F9-F052D365841D}"/>
              </a:ext>
            </a:extLst>
          </p:cNvPr>
          <p:cNvSpPr/>
          <p:nvPr/>
        </p:nvSpPr>
        <p:spPr>
          <a:xfrm>
            <a:off x="8525115" y="5466136"/>
            <a:ext cx="3122574" cy="1193239"/>
          </a:xfrm>
          <a:prstGeom prst="roundRect">
            <a:avLst>
              <a:gd name="adj" fmla="val 13940"/>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TRIAGE</a:t>
            </a:r>
          </a:p>
          <a:p>
            <a:pPr algn="ctr"/>
            <a:r>
              <a:rPr lang="en-GB" sz="2400" b="1" dirty="0">
                <a:solidFill>
                  <a:schemeClr val="bg2"/>
                </a:solidFill>
                <a:latin typeface="Arial" panose="020B0604020202020204" pitchFamily="34" charset="0"/>
                <a:ea typeface="Calibri" panose="020F0502020204030204" pitchFamily="34" charset="0"/>
                <a:cs typeface="Times New Roman" panose="02020603050405020304" pitchFamily="18" charset="0"/>
              </a:rPr>
              <a:t>CATEGORY?</a:t>
            </a:r>
            <a:endParaRPr lang="en-GB" sz="1200" dirty="0">
              <a:solidFill>
                <a:schemeClr val="bg2"/>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04AF868-78D0-3845-994A-542AF7012A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9435" y="5666070"/>
            <a:ext cx="1653933" cy="793370"/>
          </a:xfrm>
          <a:prstGeom prst="rect">
            <a:avLst/>
          </a:prstGeom>
        </p:spPr>
      </p:pic>
      <p:sp>
        <p:nvSpPr>
          <p:cNvPr id="8" name="Subtitle 2">
            <a:extLst>
              <a:ext uri="{FF2B5EF4-FFF2-40B4-BE49-F238E27FC236}">
                <a16:creationId xmlns:a16="http://schemas.microsoft.com/office/drawing/2014/main" id="{00F3FE1F-ADCE-627C-2E4F-AF843C34E551}"/>
              </a:ext>
            </a:extLst>
          </p:cNvPr>
          <p:cNvSpPr txBox="1">
            <a:spLocks/>
          </p:cNvSpPr>
          <p:nvPr/>
        </p:nvSpPr>
        <p:spPr>
          <a:xfrm>
            <a:off x="306073" y="2454676"/>
            <a:ext cx="7236236" cy="398879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3000" dirty="0">
                <a:solidFill>
                  <a:srgbClr val="008059"/>
                </a:solidFill>
                <a:ea typeface="Calibri" panose="020F0502020204030204" pitchFamily="34" charset="0"/>
                <a:cs typeface="Times New Roman" panose="02020603050405020304" pitchFamily="18" charset="0"/>
              </a:rPr>
              <a:t>Teenage female</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Lying in the street</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Double below knee amputations</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Not talking.</a:t>
            </a:r>
          </a:p>
          <a:p>
            <a:pPr>
              <a:lnSpc>
                <a:spcPct val="150000"/>
              </a:lnSpc>
            </a:pPr>
            <a:r>
              <a:rPr lang="en-GB" sz="3000" dirty="0">
                <a:solidFill>
                  <a:srgbClr val="008059"/>
                </a:solidFill>
                <a:ea typeface="Calibri" panose="020F0502020204030204" pitchFamily="34" charset="0"/>
                <a:cs typeface="Times New Roman" panose="02020603050405020304" pitchFamily="18" charset="0"/>
              </a:rPr>
              <a:t>Breathing</a:t>
            </a:r>
          </a:p>
        </p:txBody>
      </p:sp>
      <p:sp>
        <p:nvSpPr>
          <p:cNvPr id="14" name="Title 1">
            <a:extLst>
              <a:ext uri="{FF2B5EF4-FFF2-40B4-BE49-F238E27FC236}">
                <a16:creationId xmlns:a16="http://schemas.microsoft.com/office/drawing/2014/main" id="{AB7C08D4-152A-48B3-1FED-DB1407A77A1A}"/>
              </a:ext>
            </a:extLst>
          </p:cNvPr>
          <p:cNvSpPr txBox="1">
            <a:spLocks/>
          </p:cNvSpPr>
          <p:nvPr/>
        </p:nvSpPr>
        <p:spPr>
          <a:xfrm>
            <a:off x="306640" y="1923601"/>
            <a:ext cx="9144000" cy="531075"/>
          </a:xfrm>
          <a:prstGeom prst="rect">
            <a:avLst/>
          </a:prstGeom>
        </p:spPr>
        <p:txBody>
          <a:bodyPr anchor="b"/>
          <a:lstStyle>
            <a:lvl1pPr algn="l" defTabSz="914400" rtl="0" eaLnBrk="1" latinLnBrk="0" hangingPunct="1">
              <a:lnSpc>
                <a:spcPct val="90000"/>
              </a:lnSpc>
              <a:spcBef>
                <a:spcPct val="0"/>
              </a:spcBef>
              <a:buNone/>
              <a:defRPr sz="3000" b="1" i="0" kern="1200" baseline="0">
                <a:solidFill>
                  <a:srgbClr val="007B50"/>
                </a:solidFill>
                <a:latin typeface="Arial" panose="020B0604020202020204" pitchFamily="34" charset="0"/>
                <a:ea typeface="+mj-ea"/>
                <a:cs typeface="+mj-cs"/>
              </a:defRPr>
            </a:lvl1pPr>
          </a:lstStyle>
          <a:p>
            <a:r>
              <a:rPr lang="en-US" dirty="0"/>
              <a:t>Casualty 12</a:t>
            </a:r>
          </a:p>
        </p:txBody>
      </p:sp>
      <p:grpSp>
        <p:nvGrpSpPr>
          <p:cNvPr id="4" name="Group 3">
            <a:extLst>
              <a:ext uri="{FF2B5EF4-FFF2-40B4-BE49-F238E27FC236}">
                <a16:creationId xmlns:a16="http://schemas.microsoft.com/office/drawing/2014/main" id="{4579153E-F9AE-4AE8-51E7-081241C0F6BE}"/>
              </a:ext>
            </a:extLst>
          </p:cNvPr>
          <p:cNvGrpSpPr/>
          <p:nvPr/>
        </p:nvGrpSpPr>
        <p:grpSpPr>
          <a:xfrm>
            <a:off x="7583788" y="4049310"/>
            <a:ext cx="5025663" cy="1630837"/>
            <a:chOff x="7583788" y="4049310"/>
            <a:chExt cx="5025663" cy="1630837"/>
          </a:xfrm>
        </p:grpSpPr>
        <p:pic>
          <p:nvPicPr>
            <p:cNvPr id="12" name="Picture 2" descr="C-A-T Combat Application Tourniquet - Orange">
              <a:extLst>
                <a:ext uri="{FF2B5EF4-FFF2-40B4-BE49-F238E27FC236}">
                  <a16:creationId xmlns:a16="http://schemas.microsoft.com/office/drawing/2014/main" id="{0BBAD6C8-33B5-4BE7-3B4B-A84A8350B76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25625" b="91563" l="1875" r="96875">
                          <a14:foregroundMark x1="6563" y1="55937" x2="7500" y2="43125"/>
                          <a14:foregroundMark x1="92813" y1="65313" x2="92188" y2="45938"/>
                          <a14:foregroundMark x1="92188" y1="45938" x2="87813" y2="36250"/>
                          <a14:foregroundMark x1="87813" y1="36250" x2="81250" y2="30000"/>
                          <a14:foregroundMark x1="81250" y1="30000" x2="72500" y2="26875"/>
                          <a14:foregroundMark x1="72500" y1="26875" x2="71563" y2="27187"/>
                          <a14:foregroundMark x1="70938" y1="29688" x2="77500" y2="35625"/>
                          <a14:foregroundMark x1="96875" y1="38438" x2="94375" y2="35313"/>
                          <a14:foregroundMark x1="66563" y1="67500" x2="52188" y2="67500"/>
                          <a14:foregroundMark x1="1875" y1="61875" x2="3125" y2="55000"/>
                        </a14:backgroundRemoval>
                      </a14:imgEffect>
                    </a14:imgLayer>
                  </a14:imgProps>
                </a:ext>
                <a:ext uri="{28A0092B-C50C-407E-A947-70E740481C1C}">
                  <a14:useLocalDpi xmlns:a14="http://schemas.microsoft.com/office/drawing/2010/main"/>
                </a:ext>
              </a:extLst>
            </a:blip>
            <a:srcRect t="17539"/>
            <a:stretch/>
          </p:blipFill>
          <p:spPr bwMode="auto">
            <a:xfrm>
              <a:off x="8261000" y="4240699"/>
              <a:ext cx="974492" cy="8035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F144EE0-8B78-B4E4-E16C-7C9CDCF28EE8}"/>
                </a:ext>
              </a:extLst>
            </p:cNvPr>
            <p:cNvSpPr/>
            <p:nvPr/>
          </p:nvSpPr>
          <p:spPr>
            <a:xfrm>
              <a:off x="7583788" y="4726040"/>
              <a:ext cx="5025663" cy="954107"/>
            </a:xfrm>
            <a:prstGeom prst="rect">
              <a:avLst/>
            </a:prstGeom>
          </p:spPr>
          <p:txBody>
            <a:bodyPr wrap="square">
              <a:spAutoFit/>
            </a:bodyPr>
            <a:lstStyle/>
            <a:p>
              <a:pPr algn="ctr"/>
              <a:r>
                <a:rPr lang="en-US" sz="2800" b="1" dirty="0">
                  <a:solidFill>
                    <a:srgbClr val="008059"/>
                  </a:solidFill>
                  <a:latin typeface="Arial" panose="020B0604020202020204" pitchFamily="34" charset="0"/>
                  <a:cs typeface="Arial" panose="020B0604020202020204" pitchFamily="34" charset="0"/>
                </a:rPr>
                <a:t>TOURNIQUETS &amp; RECOVERY POSITION</a:t>
              </a:r>
              <a:endParaRPr lang="en-US" sz="2800" b="1" dirty="0">
                <a:solidFill>
                  <a:srgbClr val="008059"/>
                </a:solidFill>
              </a:endParaRPr>
            </a:p>
          </p:txBody>
        </p:sp>
        <p:pic>
          <p:nvPicPr>
            <p:cNvPr id="11" name="Picture 2" descr="C-A-T Combat Application Tourniquet - Orange">
              <a:extLst>
                <a:ext uri="{FF2B5EF4-FFF2-40B4-BE49-F238E27FC236}">
                  <a16:creationId xmlns:a16="http://schemas.microsoft.com/office/drawing/2014/main" id="{15697527-7439-D73C-33FA-44B34E956393}"/>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5">
                      <a14:imgEffect>
                        <a14:backgroundRemoval t="25625" b="91563" l="1875" r="96875">
                          <a14:foregroundMark x1="6563" y1="55937" x2="7500" y2="43125"/>
                          <a14:foregroundMark x1="92813" y1="65313" x2="92188" y2="45938"/>
                          <a14:foregroundMark x1="92188" y1="45938" x2="87813" y2="36250"/>
                          <a14:foregroundMark x1="87813" y1="36250" x2="81250" y2="30000"/>
                          <a14:foregroundMark x1="81250" y1="30000" x2="72500" y2="26875"/>
                          <a14:foregroundMark x1="72500" y1="26875" x2="71563" y2="27187"/>
                          <a14:foregroundMark x1="70938" y1="29688" x2="77500" y2="35625"/>
                          <a14:foregroundMark x1="96875" y1="38438" x2="94375" y2="35313"/>
                          <a14:foregroundMark x1="66563" y1="67500" x2="52188" y2="67500"/>
                          <a14:foregroundMark x1="1875" y1="61875" x2="3125" y2="55000"/>
                        </a14:backgroundRemoval>
                      </a14:imgEffect>
                    </a14:imgLayer>
                  </a14:imgProps>
                </a:ext>
                <a:ext uri="{28A0092B-C50C-407E-A947-70E740481C1C}">
                  <a14:useLocalDpi xmlns:a14="http://schemas.microsoft.com/office/drawing/2010/main"/>
                </a:ext>
              </a:extLst>
            </a:blip>
            <a:srcRect t="17539"/>
            <a:stretch/>
          </p:blipFill>
          <p:spPr bwMode="auto">
            <a:xfrm>
              <a:off x="9278242" y="4232875"/>
              <a:ext cx="974492" cy="803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BE6035C-B7EA-54CC-CA4F-75D8D0723405}"/>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1692" l="8610" r="90600">
                          <a14:foregroundMark x1="8610" y1="22615" x2="9005" y2="29077"/>
                          <a14:foregroundMark x1="68641" y1="91846" x2="69510" y2="89538"/>
                          <a14:foregroundMark x1="90600" y1="51846" x2="90521" y2="45846"/>
                          <a14:foregroundMark x1="85624" y1="18154" x2="89336" y2="16308"/>
                        </a14:backgroundRemoval>
                      </a14:imgEffect>
                    </a14:imgLayer>
                  </a14:imgProps>
                </a:ext>
                <a:ext uri="{28A0092B-C50C-407E-A947-70E740481C1C}">
                  <a14:useLocalDpi xmlns:a14="http://schemas.microsoft.com/office/drawing/2010/main"/>
                </a:ext>
              </a:extLst>
            </a:blip>
            <a:stretch>
              <a:fillRect/>
            </a:stretch>
          </p:blipFill>
          <p:spPr>
            <a:xfrm rot="21023373">
              <a:off x="10169231" y="4049310"/>
              <a:ext cx="2025927" cy="1040168"/>
            </a:xfrm>
            <a:prstGeom prst="rect">
              <a:avLst/>
            </a:prstGeom>
          </p:spPr>
        </p:pic>
      </p:grpSp>
      <p:pic>
        <p:nvPicPr>
          <p:cNvPr id="2" name="Picture 1">
            <a:extLst>
              <a:ext uri="{FF2B5EF4-FFF2-40B4-BE49-F238E27FC236}">
                <a16:creationId xmlns:a16="http://schemas.microsoft.com/office/drawing/2014/main" id="{7463CE4E-77AD-2158-27FA-664A317E9AF9}"/>
              </a:ext>
            </a:extLst>
          </p:cNvPr>
          <p:cNvPicPr>
            <a:picLocks noChangeAspect="1"/>
          </p:cNvPicPr>
          <p:nvPr/>
        </p:nvPicPr>
        <p:blipFill>
          <a:blip r:embed="rId8" cstate="screen">
            <a:alphaModFix/>
            <a:extLst>
              <a:ext uri="{28A0092B-C50C-407E-A947-70E740481C1C}">
                <a14:useLocalDpi xmlns:a14="http://schemas.microsoft.com/office/drawing/2010/main"/>
              </a:ext>
            </a:extLst>
          </a:blip>
          <a:stretch>
            <a:fillRect/>
          </a:stretch>
        </p:blipFill>
        <p:spPr>
          <a:xfrm>
            <a:off x="8756578" y="274467"/>
            <a:ext cx="2675372" cy="3799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09469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C3EE5C-E842-3929-E551-51C62ADC3790}"/>
              </a:ext>
            </a:extLst>
          </p:cNvPr>
          <p:cNvSpPr/>
          <p:nvPr/>
        </p:nvSpPr>
        <p:spPr>
          <a:xfrm>
            <a:off x="0" y="2028571"/>
            <a:ext cx="12192000" cy="36904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D027C-5C1E-ADC2-F15E-CB8E8C3F7D22}"/>
              </a:ext>
            </a:extLst>
          </p:cNvPr>
          <p:cNvSpPr>
            <a:spLocks noGrp="1"/>
          </p:cNvSpPr>
          <p:nvPr>
            <p:ph type="ctrTitle"/>
          </p:nvPr>
        </p:nvSpPr>
        <p:spPr>
          <a:xfrm>
            <a:off x="1524000" y="1915153"/>
            <a:ext cx="9144000" cy="2387600"/>
          </a:xfrm>
        </p:spPr>
        <p:txBody>
          <a:bodyPr/>
          <a:lstStyle/>
          <a:p>
            <a:r>
              <a:rPr lang="en-US" dirty="0"/>
              <a:t>Post TST</a:t>
            </a:r>
          </a:p>
        </p:txBody>
      </p:sp>
      <p:pic>
        <p:nvPicPr>
          <p:cNvPr id="5" name="Picture 4" descr="Graphical user interface&#10;&#10;Description automatically generated with low confidence">
            <a:extLst>
              <a:ext uri="{FF2B5EF4-FFF2-40B4-BE49-F238E27FC236}">
                <a16:creationId xmlns:a16="http://schemas.microsoft.com/office/drawing/2014/main" id="{65CA92F6-99A8-B032-002A-42D2AA3104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01" y="102665"/>
            <a:ext cx="3162300" cy="1254246"/>
          </a:xfrm>
          <a:prstGeom prst="rect">
            <a:avLst/>
          </a:prstGeom>
        </p:spPr>
      </p:pic>
      <p:pic>
        <p:nvPicPr>
          <p:cNvPr id="7" name="Picture 6" descr="Logo, company name&#10;&#10;Description automatically generated">
            <a:extLst>
              <a:ext uri="{FF2B5EF4-FFF2-40B4-BE49-F238E27FC236}">
                <a16:creationId xmlns:a16="http://schemas.microsoft.com/office/drawing/2014/main" id="{5F852530-E852-8FC5-1181-3C8F308328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5481" y="9648"/>
            <a:ext cx="2206519" cy="1969072"/>
          </a:xfrm>
          <a:prstGeom prst="rect">
            <a:avLst/>
          </a:prstGeom>
        </p:spPr>
      </p:pic>
    </p:spTree>
    <p:extLst>
      <p:ext uri="{BB962C8B-B14F-4D97-AF65-F5344CB8AC3E}">
        <p14:creationId xmlns:p14="http://schemas.microsoft.com/office/powerpoint/2010/main" val="4218379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7FAB5D-BE34-B469-20E3-08AFEFB85D89}"/>
              </a:ext>
            </a:extLst>
          </p:cNvPr>
          <p:cNvSpPr>
            <a:spLocks noGrp="1"/>
          </p:cNvSpPr>
          <p:nvPr>
            <p:ph type="ctrTitle"/>
          </p:nvPr>
        </p:nvSpPr>
        <p:spPr/>
        <p:txBody>
          <a:bodyPr/>
          <a:lstStyle/>
          <a:p>
            <a:r>
              <a:rPr lang="en-US" dirty="0"/>
              <a:t>Post TST Priorities</a:t>
            </a:r>
          </a:p>
        </p:txBody>
      </p:sp>
      <p:sp>
        <p:nvSpPr>
          <p:cNvPr id="3" name="Subtitle 2">
            <a:extLst>
              <a:ext uri="{FF2B5EF4-FFF2-40B4-BE49-F238E27FC236}">
                <a16:creationId xmlns:a16="http://schemas.microsoft.com/office/drawing/2014/main" id="{B09C0A6B-3822-2974-90D8-F505B6D35646}"/>
              </a:ext>
            </a:extLst>
          </p:cNvPr>
          <p:cNvSpPr>
            <a:spLocks noGrp="1"/>
          </p:cNvSpPr>
          <p:nvPr>
            <p:ph type="subTitle" idx="1"/>
          </p:nvPr>
        </p:nvSpPr>
        <p:spPr>
          <a:xfrm>
            <a:off x="306641" y="2533890"/>
            <a:ext cx="5789360" cy="4184410"/>
          </a:xfrm>
        </p:spPr>
        <p:txBody>
          <a:bodyPr>
            <a:noAutofit/>
          </a:bodyPr>
          <a:lstStyle/>
          <a:p>
            <a:pPr marL="457200" indent="-457200">
              <a:buFont typeface="+mj-lt"/>
              <a:buAutoNum type="arabicPeriod"/>
            </a:pPr>
            <a:r>
              <a:rPr lang="en-GB" sz="2400" dirty="0">
                <a:solidFill>
                  <a:srgbClr val="008059"/>
                </a:solidFill>
              </a:rPr>
              <a:t>Casualties should be moved to a place of safety such as a Casualty Collection Point (CCP) as soon as possible after TST has been completed </a:t>
            </a:r>
            <a:r>
              <a:rPr lang="en-GB" sz="2400" b="1" dirty="0">
                <a:solidFill>
                  <a:srgbClr val="008059"/>
                </a:solidFill>
              </a:rPr>
              <a:t>in order of the priority on their triage bands</a:t>
            </a:r>
          </a:p>
          <a:p>
            <a:pPr marL="457200" indent="-457200">
              <a:buFont typeface="+mj-lt"/>
              <a:buAutoNum type="arabicPeriod"/>
            </a:pPr>
            <a:endParaRPr lang="en-GB" sz="2400" dirty="0">
              <a:solidFill>
                <a:srgbClr val="008059"/>
              </a:solidFill>
            </a:endParaRPr>
          </a:p>
          <a:p>
            <a:pPr marL="457200" indent="-457200">
              <a:buFont typeface="+mj-lt"/>
              <a:buAutoNum type="arabicPeriod"/>
            </a:pPr>
            <a:r>
              <a:rPr lang="en-GB" sz="2400" dirty="0">
                <a:solidFill>
                  <a:srgbClr val="008059"/>
                </a:solidFill>
              </a:rPr>
              <a:t>Those with Silver ‘Not Breathing’ triage bands will remain in situ and will be </a:t>
            </a:r>
            <a:r>
              <a:rPr lang="en-GB" sz="2400" b="1" dirty="0">
                <a:solidFill>
                  <a:srgbClr val="008059"/>
                </a:solidFill>
              </a:rPr>
              <a:t>reassessed by healthcare responders </a:t>
            </a:r>
            <a:r>
              <a:rPr lang="en-GB" sz="2400" b="1" dirty="0">
                <a:solidFill>
                  <a:srgbClr val="008059"/>
                </a:solidFill>
                <a:cs typeface="Arial" panose="020B0604020202020204" pitchFamily="34" charset="0"/>
              </a:rPr>
              <a:t>when appropriate</a:t>
            </a:r>
            <a:endParaRPr lang="en-GB" sz="2400" b="1"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400" dirty="0"/>
          </a:p>
        </p:txBody>
      </p:sp>
      <p:grpSp>
        <p:nvGrpSpPr>
          <p:cNvPr id="2" name="Group 1">
            <a:extLst>
              <a:ext uri="{FF2B5EF4-FFF2-40B4-BE49-F238E27FC236}">
                <a16:creationId xmlns:a16="http://schemas.microsoft.com/office/drawing/2014/main" id="{032877AF-D4E7-F429-CCE0-0F0D4C01AA06}"/>
              </a:ext>
            </a:extLst>
          </p:cNvPr>
          <p:cNvGrpSpPr/>
          <p:nvPr/>
        </p:nvGrpSpPr>
        <p:grpSpPr>
          <a:xfrm>
            <a:off x="7765610" y="2065152"/>
            <a:ext cx="2789931" cy="4447815"/>
            <a:chOff x="6660710" y="2065152"/>
            <a:chExt cx="2789931" cy="4447815"/>
          </a:xfrm>
        </p:grpSpPr>
        <p:sp>
          <p:nvSpPr>
            <p:cNvPr id="5" name="Rectangle 4">
              <a:extLst>
                <a:ext uri="{FF2B5EF4-FFF2-40B4-BE49-F238E27FC236}">
                  <a16:creationId xmlns:a16="http://schemas.microsoft.com/office/drawing/2014/main" id="{39C244B1-1F7C-1A59-9FDE-264FC6C41E34}"/>
                </a:ext>
              </a:extLst>
            </p:cNvPr>
            <p:cNvSpPr/>
            <p:nvPr/>
          </p:nvSpPr>
          <p:spPr>
            <a:xfrm>
              <a:off x="6660710" y="2065152"/>
              <a:ext cx="2789931" cy="4447815"/>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90888EE0-D68A-2C85-A8DC-5FF7D212263D}"/>
                </a:ext>
              </a:extLst>
            </p:cNvPr>
            <p:cNvGrpSpPr>
              <a:grpSpLocks noChangeAspect="1"/>
            </p:cNvGrpSpPr>
            <p:nvPr/>
          </p:nvGrpSpPr>
          <p:grpSpPr>
            <a:xfrm>
              <a:off x="6965950" y="2330689"/>
              <a:ext cx="2180803" cy="3916740"/>
              <a:chOff x="7918450" y="2065152"/>
              <a:chExt cx="2476500" cy="4447815"/>
            </a:xfrm>
          </p:grpSpPr>
          <p:pic>
            <p:nvPicPr>
              <p:cNvPr id="7" name="Picture 6">
                <a:extLst>
                  <a:ext uri="{FF2B5EF4-FFF2-40B4-BE49-F238E27FC236}">
                    <a16:creationId xmlns:a16="http://schemas.microsoft.com/office/drawing/2014/main" id="{5743A474-AB0F-9CC9-2E5D-053BE103AE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8450" y="5522367"/>
                <a:ext cx="2476500" cy="990600"/>
              </a:xfrm>
              <a:prstGeom prst="rect">
                <a:avLst/>
              </a:prstGeom>
            </p:spPr>
          </p:pic>
          <p:pic>
            <p:nvPicPr>
              <p:cNvPr id="8" name="Picture 7">
                <a:extLst>
                  <a:ext uri="{FF2B5EF4-FFF2-40B4-BE49-F238E27FC236}">
                    <a16:creationId xmlns:a16="http://schemas.microsoft.com/office/drawing/2014/main" id="{09E5B659-FF62-C610-43BA-31CC35C5D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8450" y="2065152"/>
                <a:ext cx="2476500" cy="990600"/>
              </a:xfrm>
              <a:prstGeom prst="rect">
                <a:avLst/>
              </a:prstGeom>
            </p:spPr>
          </p:pic>
          <p:pic>
            <p:nvPicPr>
              <p:cNvPr id="9" name="Picture 8">
                <a:extLst>
                  <a:ext uri="{FF2B5EF4-FFF2-40B4-BE49-F238E27FC236}">
                    <a16:creationId xmlns:a16="http://schemas.microsoft.com/office/drawing/2014/main" id="{BC216995-CCEB-E4D6-593D-EE5060109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8450" y="3217557"/>
                <a:ext cx="2476500" cy="990600"/>
              </a:xfrm>
              <a:prstGeom prst="rect">
                <a:avLst/>
              </a:prstGeom>
            </p:spPr>
          </p:pic>
          <p:pic>
            <p:nvPicPr>
              <p:cNvPr id="10" name="Picture 9">
                <a:extLst>
                  <a:ext uri="{FF2B5EF4-FFF2-40B4-BE49-F238E27FC236}">
                    <a16:creationId xmlns:a16="http://schemas.microsoft.com/office/drawing/2014/main" id="{6AB992C7-5A46-5381-CECB-81FF5ACDBA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8450" y="4369962"/>
                <a:ext cx="2476500" cy="990600"/>
              </a:xfrm>
              <a:prstGeom prst="rect">
                <a:avLst/>
              </a:prstGeom>
            </p:spPr>
          </p:pic>
        </p:grpSp>
      </p:grpSp>
    </p:spTree>
    <p:extLst>
      <p:ext uri="{BB962C8B-B14F-4D97-AF65-F5344CB8AC3E}">
        <p14:creationId xmlns:p14="http://schemas.microsoft.com/office/powerpoint/2010/main" val="40109216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065159-6BBB-ECF9-A661-A25D35503257}"/>
              </a:ext>
            </a:extLst>
          </p:cNvPr>
          <p:cNvSpPr txBox="1"/>
          <p:nvPr/>
        </p:nvSpPr>
        <p:spPr>
          <a:xfrm>
            <a:off x="1102041" y="6052920"/>
            <a:ext cx="2869695" cy="584775"/>
          </a:xfrm>
          <a:prstGeom prst="rect">
            <a:avLst/>
          </a:prstGeom>
          <a:noFill/>
        </p:spPr>
        <p:txBody>
          <a:bodyPr wrap="none" rtlCol="0">
            <a:spAutoFit/>
          </a:bodyPr>
          <a:lstStyle/>
          <a:p>
            <a:pPr algn="ctr"/>
            <a:r>
              <a:rPr lang="en-US" sz="3200" b="1" dirty="0">
                <a:solidFill>
                  <a:srgbClr val="008059"/>
                </a:solidFill>
                <a:latin typeface="Arial" panose="020B0604020202020204" pitchFamily="34" charset="0"/>
                <a:cs typeface="Arial" panose="020B0604020202020204" pitchFamily="34" charset="0"/>
              </a:rPr>
              <a:t>Resuscitation</a:t>
            </a:r>
          </a:p>
        </p:txBody>
      </p:sp>
      <p:sp>
        <p:nvSpPr>
          <p:cNvPr id="20" name="Bent Up Arrow 19">
            <a:extLst>
              <a:ext uri="{FF2B5EF4-FFF2-40B4-BE49-F238E27FC236}">
                <a16:creationId xmlns:a16="http://schemas.microsoft.com/office/drawing/2014/main" id="{CAB1CD6B-C048-A54F-9EF2-CC9D33EA4B88}"/>
              </a:ext>
            </a:extLst>
          </p:cNvPr>
          <p:cNvSpPr/>
          <p:nvPr/>
        </p:nvSpPr>
        <p:spPr>
          <a:xfrm rot="10800000">
            <a:off x="2360099" y="3117213"/>
            <a:ext cx="2021400" cy="1276985"/>
          </a:xfrm>
          <a:prstGeom prst="bentUpArrow">
            <a:avLst>
              <a:gd name="adj1" fmla="val 13270"/>
              <a:gd name="adj2" fmla="val 16720"/>
              <a:gd name="adj3" fmla="val 25000"/>
            </a:avLst>
          </a:prstGeom>
          <a:solidFill>
            <a:srgbClr val="008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294C0FB-3A5B-8302-B9F3-69221A9D233E}"/>
              </a:ext>
            </a:extLst>
          </p:cNvPr>
          <p:cNvGrpSpPr/>
          <p:nvPr/>
        </p:nvGrpSpPr>
        <p:grpSpPr>
          <a:xfrm>
            <a:off x="994018" y="4503531"/>
            <a:ext cx="3092203" cy="1549389"/>
            <a:chOff x="4080122" y="3736986"/>
            <a:chExt cx="3092203" cy="1549389"/>
          </a:xfrm>
        </p:grpSpPr>
        <p:sp>
          <p:nvSpPr>
            <p:cNvPr id="4" name="Rectangle 3">
              <a:extLst>
                <a:ext uri="{FF2B5EF4-FFF2-40B4-BE49-F238E27FC236}">
                  <a16:creationId xmlns:a16="http://schemas.microsoft.com/office/drawing/2014/main" id="{4B7EB2AF-97B5-B00D-AA60-AE6C225BBD44}"/>
                </a:ext>
              </a:extLst>
            </p:cNvPr>
            <p:cNvSpPr/>
            <p:nvPr/>
          </p:nvSpPr>
          <p:spPr>
            <a:xfrm>
              <a:off x="4080122" y="3736986"/>
              <a:ext cx="3092203" cy="1549389"/>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F47DCC5-02B1-96BA-1ECA-9213240092EC}"/>
                </a:ext>
              </a:extLst>
            </p:cNvPr>
            <p:cNvPicPr>
              <a:picLocks noChangeAspect="1"/>
            </p:cNvPicPr>
            <p:nvPr/>
          </p:nvPicPr>
          <p:blipFill>
            <a:blip r:embed="rId3"/>
            <a:stretch>
              <a:fillRect/>
            </a:stretch>
          </p:blipFill>
          <p:spPr>
            <a:xfrm>
              <a:off x="4378393" y="4008450"/>
              <a:ext cx="2489200" cy="1016000"/>
            </a:xfrm>
            <a:prstGeom prst="rect">
              <a:avLst/>
            </a:prstGeom>
          </p:spPr>
        </p:pic>
      </p:grpSp>
      <p:sp>
        <p:nvSpPr>
          <p:cNvPr id="9" name="Rectangle 8">
            <a:extLst>
              <a:ext uri="{FF2B5EF4-FFF2-40B4-BE49-F238E27FC236}">
                <a16:creationId xmlns:a16="http://schemas.microsoft.com/office/drawing/2014/main" id="{A61D3442-E1B8-6067-EB81-A662F8D73D07}"/>
              </a:ext>
            </a:extLst>
          </p:cNvPr>
          <p:cNvSpPr/>
          <p:nvPr/>
        </p:nvSpPr>
        <p:spPr>
          <a:xfrm>
            <a:off x="4546469" y="2413015"/>
            <a:ext cx="3092203" cy="1549389"/>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186950F-6A8E-0E3C-B1A3-CD7BD40DD4C4}"/>
              </a:ext>
            </a:extLst>
          </p:cNvPr>
          <p:cNvPicPr>
            <a:picLocks noChangeAspect="1"/>
          </p:cNvPicPr>
          <p:nvPr/>
        </p:nvPicPr>
        <p:blipFill>
          <a:blip r:embed="rId4"/>
          <a:stretch>
            <a:fillRect/>
          </a:stretch>
        </p:blipFill>
        <p:spPr>
          <a:xfrm>
            <a:off x="4832350" y="2501909"/>
            <a:ext cx="2527300" cy="1371600"/>
          </a:xfrm>
          <a:prstGeom prst="rect">
            <a:avLst/>
          </a:prstGeom>
        </p:spPr>
      </p:pic>
      <p:sp>
        <p:nvSpPr>
          <p:cNvPr id="10" name="Bent Up Arrow 9">
            <a:extLst>
              <a:ext uri="{FF2B5EF4-FFF2-40B4-BE49-F238E27FC236}">
                <a16:creationId xmlns:a16="http://schemas.microsoft.com/office/drawing/2014/main" id="{C32055A4-F0A6-156D-7BA7-5D8286CAA432}"/>
              </a:ext>
            </a:extLst>
          </p:cNvPr>
          <p:cNvSpPr/>
          <p:nvPr/>
        </p:nvSpPr>
        <p:spPr>
          <a:xfrm rot="10800000" flipH="1">
            <a:off x="7810501" y="3090811"/>
            <a:ext cx="2024580" cy="1276985"/>
          </a:xfrm>
          <a:prstGeom prst="bentUpArrow">
            <a:avLst>
              <a:gd name="adj1" fmla="val 13270"/>
              <a:gd name="adj2" fmla="val 16720"/>
              <a:gd name="adj3" fmla="val 25000"/>
            </a:avLst>
          </a:prstGeom>
          <a:solidFill>
            <a:srgbClr val="008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F837F2-9681-2337-9775-8E5338E1EB1E}"/>
              </a:ext>
            </a:extLst>
          </p:cNvPr>
          <p:cNvGrpSpPr/>
          <p:nvPr/>
        </p:nvGrpSpPr>
        <p:grpSpPr>
          <a:xfrm>
            <a:off x="8105779" y="4503530"/>
            <a:ext cx="3092203" cy="1549389"/>
            <a:chOff x="8105779" y="4660693"/>
            <a:chExt cx="3092203" cy="1549389"/>
          </a:xfrm>
        </p:grpSpPr>
        <p:sp>
          <p:nvSpPr>
            <p:cNvPr id="13" name="Rectangle 12">
              <a:extLst>
                <a:ext uri="{FF2B5EF4-FFF2-40B4-BE49-F238E27FC236}">
                  <a16:creationId xmlns:a16="http://schemas.microsoft.com/office/drawing/2014/main" id="{C254FBFC-CF02-6D7F-BE2A-B332214C2B9C}"/>
                </a:ext>
              </a:extLst>
            </p:cNvPr>
            <p:cNvSpPr/>
            <p:nvPr/>
          </p:nvSpPr>
          <p:spPr>
            <a:xfrm>
              <a:off x="8105779" y="4660693"/>
              <a:ext cx="3092203" cy="15493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C45B90E-CE0D-BEB7-69BF-EE4C0F0E12AD}"/>
                </a:ext>
              </a:extLst>
            </p:cNvPr>
            <p:cNvSpPr/>
            <p:nvPr/>
          </p:nvSpPr>
          <p:spPr>
            <a:xfrm>
              <a:off x="8415277" y="4932158"/>
              <a:ext cx="2489200" cy="10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atin typeface="Arial" panose="020B0604020202020204" pitchFamily="34" charset="0"/>
                  <a:cs typeface="Arial" panose="020B0604020202020204" pitchFamily="34" charset="0"/>
                </a:rPr>
                <a:t>DEAD</a:t>
              </a:r>
              <a:endParaRPr lang="en-GB" b="1" dirty="0">
                <a:latin typeface="Arial" panose="020B0604020202020204" pitchFamily="34" charset="0"/>
                <a:cs typeface="Arial" panose="020B0604020202020204" pitchFamily="34" charset="0"/>
              </a:endParaRPr>
            </a:p>
          </p:txBody>
        </p:sp>
      </p:grpSp>
      <p:sp>
        <p:nvSpPr>
          <p:cNvPr id="3" name="Title 3">
            <a:extLst>
              <a:ext uri="{FF2B5EF4-FFF2-40B4-BE49-F238E27FC236}">
                <a16:creationId xmlns:a16="http://schemas.microsoft.com/office/drawing/2014/main" id="{7AE01951-99EF-6403-3A53-14FAE06F36B0}"/>
              </a:ext>
            </a:extLst>
          </p:cNvPr>
          <p:cNvSpPr>
            <a:spLocks noGrp="1"/>
          </p:cNvSpPr>
          <p:nvPr>
            <p:ph type="ctrTitle"/>
          </p:nvPr>
        </p:nvSpPr>
        <p:spPr>
          <a:xfrm>
            <a:off x="306640" y="1799615"/>
            <a:ext cx="11618659" cy="531075"/>
          </a:xfrm>
        </p:spPr>
        <p:txBody>
          <a:bodyPr/>
          <a:lstStyle/>
          <a:p>
            <a:pPr algn="ctr"/>
            <a:r>
              <a:rPr lang="en-US" dirty="0"/>
              <a:t>Silver ‘Not Breathing’ Reassessment by Healthcare</a:t>
            </a:r>
          </a:p>
        </p:txBody>
      </p:sp>
    </p:spTree>
    <p:extLst>
      <p:ext uri="{BB962C8B-B14F-4D97-AF65-F5344CB8AC3E}">
        <p14:creationId xmlns:p14="http://schemas.microsoft.com/office/powerpoint/2010/main" val="18925237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28C9BB-FACF-C7CA-5C41-6BB5439FDA62}"/>
              </a:ext>
            </a:extLst>
          </p:cNvPr>
          <p:cNvSpPr/>
          <p:nvPr/>
        </p:nvSpPr>
        <p:spPr>
          <a:xfrm>
            <a:off x="6257316" y="3429000"/>
            <a:ext cx="5934684"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B09C0A6B-3822-2974-90D8-F505B6D35646}"/>
              </a:ext>
            </a:extLst>
          </p:cNvPr>
          <p:cNvSpPr>
            <a:spLocks noGrp="1"/>
          </p:cNvSpPr>
          <p:nvPr>
            <p:ph type="subTitle" idx="4294967295"/>
          </p:nvPr>
        </p:nvSpPr>
        <p:spPr>
          <a:xfrm>
            <a:off x="92687" y="4390473"/>
            <a:ext cx="5597525" cy="3549650"/>
          </a:xfrm>
        </p:spPr>
        <p:txBody>
          <a:bodyPr>
            <a:noAutofit/>
          </a:bodyPr>
          <a:lstStyle/>
          <a:p>
            <a:pPr marL="0" indent="0" algn="ctr">
              <a:buNone/>
            </a:pPr>
            <a:r>
              <a:rPr lang="en-GB" sz="2400" dirty="0">
                <a:solidFill>
                  <a:srgbClr val="008059"/>
                </a:solidFill>
                <a:latin typeface="Arial" panose="020B0604020202020204" pitchFamily="34" charset="0"/>
                <a:cs typeface="Arial" panose="020B0604020202020204" pitchFamily="34" charset="0"/>
              </a:rPr>
              <a:t>Where a casualty is considered to be amenable to ongoing resuscitation, they should be re-triaged as P1 and prioritised for treatment and evacuation</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4EDFC904-2108-C558-8250-F8019A14150E}"/>
              </a:ext>
            </a:extLst>
          </p:cNvPr>
          <p:cNvSpPr txBox="1">
            <a:spLocks/>
          </p:cNvSpPr>
          <p:nvPr/>
        </p:nvSpPr>
        <p:spPr>
          <a:xfrm>
            <a:off x="6257316" y="4390473"/>
            <a:ext cx="6096000" cy="41844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400" dirty="0">
                <a:solidFill>
                  <a:srgbClr val="008059"/>
                </a:solidFill>
              </a:rPr>
              <a:t>Where full assessment shows that resuscitation will be futile, or where resources required to allow any chance of successful resuscitation are unavailable, they will be recognised as dead.</a:t>
            </a:r>
          </a:p>
        </p:txBody>
      </p:sp>
      <p:grpSp>
        <p:nvGrpSpPr>
          <p:cNvPr id="21" name="Group 20">
            <a:extLst>
              <a:ext uri="{FF2B5EF4-FFF2-40B4-BE49-F238E27FC236}">
                <a16:creationId xmlns:a16="http://schemas.microsoft.com/office/drawing/2014/main" id="{85224846-3268-EC93-0C0D-DD5811A50E79}"/>
              </a:ext>
            </a:extLst>
          </p:cNvPr>
          <p:cNvGrpSpPr/>
          <p:nvPr/>
        </p:nvGrpSpPr>
        <p:grpSpPr>
          <a:xfrm>
            <a:off x="1348579" y="2533901"/>
            <a:ext cx="9494842" cy="1549389"/>
            <a:chOff x="1475579" y="882901"/>
            <a:chExt cx="9494842" cy="1549389"/>
          </a:xfrm>
        </p:grpSpPr>
        <p:grpSp>
          <p:nvGrpSpPr>
            <p:cNvPr id="13" name="Group 12">
              <a:extLst>
                <a:ext uri="{FF2B5EF4-FFF2-40B4-BE49-F238E27FC236}">
                  <a16:creationId xmlns:a16="http://schemas.microsoft.com/office/drawing/2014/main" id="{574463AB-B591-DB75-47E4-C65345DE6D85}"/>
                </a:ext>
              </a:extLst>
            </p:cNvPr>
            <p:cNvGrpSpPr/>
            <p:nvPr/>
          </p:nvGrpSpPr>
          <p:grpSpPr>
            <a:xfrm>
              <a:off x="1475579" y="882901"/>
              <a:ext cx="3092203" cy="1549389"/>
              <a:chOff x="4080122" y="3736986"/>
              <a:chExt cx="3092203" cy="1549389"/>
            </a:xfrm>
          </p:grpSpPr>
          <p:sp>
            <p:nvSpPr>
              <p:cNvPr id="14" name="Rectangle 13">
                <a:extLst>
                  <a:ext uri="{FF2B5EF4-FFF2-40B4-BE49-F238E27FC236}">
                    <a16:creationId xmlns:a16="http://schemas.microsoft.com/office/drawing/2014/main" id="{322E552B-E2DF-D5A3-A88A-7333342E31C6}"/>
                  </a:ext>
                </a:extLst>
              </p:cNvPr>
              <p:cNvSpPr/>
              <p:nvPr/>
            </p:nvSpPr>
            <p:spPr>
              <a:xfrm>
                <a:off x="4080122" y="3736986"/>
                <a:ext cx="3092203" cy="1549389"/>
              </a:xfrm>
              <a:prstGeom prst="rect">
                <a:avLst/>
              </a:prstGeom>
              <a:solidFill>
                <a:srgbClr val="E7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47FB2016-22EB-AF3D-E733-C18D0D4A0C6C}"/>
                  </a:ext>
                </a:extLst>
              </p:cNvPr>
              <p:cNvPicPr>
                <a:picLocks noChangeAspect="1"/>
              </p:cNvPicPr>
              <p:nvPr/>
            </p:nvPicPr>
            <p:blipFill>
              <a:blip r:embed="rId2"/>
              <a:stretch>
                <a:fillRect/>
              </a:stretch>
            </p:blipFill>
            <p:spPr>
              <a:xfrm>
                <a:off x="4378393" y="4008450"/>
                <a:ext cx="2489200" cy="1016000"/>
              </a:xfrm>
              <a:prstGeom prst="rect">
                <a:avLst/>
              </a:prstGeom>
            </p:spPr>
          </p:pic>
        </p:grpSp>
        <p:grpSp>
          <p:nvGrpSpPr>
            <p:cNvPr id="16" name="Group 15">
              <a:extLst>
                <a:ext uri="{FF2B5EF4-FFF2-40B4-BE49-F238E27FC236}">
                  <a16:creationId xmlns:a16="http://schemas.microsoft.com/office/drawing/2014/main" id="{BB973464-E404-1A7C-8A0F-9D1654C47775}"/>
                </a:ext>
              </a:extLst>
            </p:cNvPr>
            <p:cNvGrpSpPr/>
            <p:nvPr/>
          </p:nvGrpSpPr>
          <p:grpSpPr>
            <a:xfrm>
              <a:off x="7878218" y="882901"/>
              <a:ext cx="3092203" cy="1549389"/>
              <a:chOff x="8105779" y="4660693"/>
              <a:chExt cx="3092203" cy="1549389"/>
            </a:xfrm>
          </p:grpSpPr>
          <p:sp>
            <p:nvSpPr>
              <p:cNvPr id="17" name="Rectangle 16">
                <a:extLst>
                  <a:ext uri="{FF2B5EF4-FFF2-40B4-BE49-F238E27FC236}">
                    <a16:creationId xmlns:a16="http://schemas.microsoft.com/office/drawing/2014/main" id="{6B041ADE-67CD-EF6A-1955-F627F2A87739}"/>
                  </a:ext>
                </a:extLst>
              </p:cNvPr>
              <p:cNvSpPr/>
              <p:nvPr/>
            </p:nvSpPr>
            <p:spPr>
              <a:xfrm>
                <a:off x="8105779" y="4660693"/>
                <a:ext cx="3092203" cy="15493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78F585B-7102-8963-E00B-88C8DE5649AD}"/>
                  </a:ext>
                </a:extLst>
              </p:cNvPr>
              <p:cNvSpPr/>
              <p:nvPr/>
            </p:nvSpPr>
            <p:spPr>
              <a:xfrm>
                <a:off x="8415277" y="4932158"/>
                <a:ext cx="2489200" cy="10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atin typeface="Arial" panose="020B0604020202020204" pitchFamily="34" charset="0"/>
                    <a:cs typeface="Arial" panose="020B0604020202020204" pitchFamily="34" charset="0"/>
                  </a:rPr>
                  <a:t>DEAD</a:t>
                </a:r>
                <a:endParaRPr lang="en-GB" b="1"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208693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909D-44E0-7023-4BA9-AD4C23CE4F1C}"/>
              </a:ext>
            </a:extLst>
          </p:cNvPr>
          <p:cNvSpPr>
            <a:spLocks noGrp="1"/>
          </p:cNvSpPr>
          <p:nvPr>
            <p:ph type="ctrTitle"/>
          </p:nvPr>
        </p:nvSpPr>
        <p:spPr/>
        <p:txBody>
          <a:bodyPr/>
          <a:lstStyle/>
          <a:p>
            <a:r>
              <a:rPr lang="en-GB" dirty="0"/>
              <a:t>Major Incident Triage Tool (MITT)</a:t>
            </a:r>
          </a:p>
        </p:txBody>
      </p:sp>
      <p:sp>
        <p:nvSpPr>
          <p:cNvPr id="4" name="Subtitle 2">
            <a:extLst>
              <a:ext uri="{FF2B5EF4-FFF2-40B4-BE49-F238E27FC236}">
                <a16:creationId xmlns:a16="http://schemas.microsoft.com/office/drawing/2014/main" id="{C689BC24-037A-1CBF-FC05-D6A755C6E16E}"/>
              </a:ext>
            </a:extLst>
          </p:cNvPr>
          <p:cNvSpPr txBox="1">
            <a:spLocks/>
          </p:cNvSpPr>
          <p:nvPr/>
        </p:nvSpPr>
        <p:spPr>
          <a:xfrm>
            <a:off x="306640" y="2419590"/>
            <a:ext cx="8608760" cy="41844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dirty="0">
                <a:solidFill>
                  <a:srgbClr val="008059"/>
                </a:solidFill>
              </a:rPr>
              <a:t>MITT is an additional triage tool, designed and validated as a replacement to existing NHS adult and paediatric tools.</a:t>
            </a:r>
          </a:p>
          <a:p>
            <a:endParaRPr lang="en-GB" sz="2400" dirty="0">
              <a:solidFill>
                <a:srgbClr val="008059"/>
              </a:solidFill>
            </a:endParaRPr>
          </a:p>
          <a:p>
            <a:r>
              <a:rPr lang="en-GB" sz="2400" dirty="0">
                <a:solidFill>
                  <a:srgbClr val="008059"/>
                </a:solidFill>
              </a:rPr>
              <a:t>MITT may be used by </a:t>
            </a:r>
            <a:r>
              <a:rPr lang="en-GB" sz="2400" b="1" dirty="0">
                <a:solidFill>
                  <a:srgbClr val="008059"/>
                </a:solidFill>
              </a:rPr>
              <a:t>healthcare responders </a:t>
            </a:r>
            <a:r>
              <a:rPr lang="en-GB" sz="2400" dirty="0">
                <a:solidFill>
                  <a:srgbClr val="008059"/>
                </a:solidFill>
              </a:rPr>
              <a:t>after TST.</a:t>
            </a:r>
          </a:p>
          <a:p>
            <a:endParaRPr lang="en-GB" sz="2400" dirty="0">
              <a:solidFill>
                <a:srgbClr val="008059"/>
              </a:solidFill>
            </a:endParaRPr>
          </a:p>
          <a:p>
            <a:r>
              <a:rPr lang="en-GB" sz="2400" dirty="0">
                <a:solidFill>
                  <a:srgbClr val="008059"/>
                </a:solidFill>
              </a:rPr>
              <a:t>The decision for ambulance responders to use MITT will be taken by the ambulance on scene commander and will not occur until all casualties have been triaged with TST and have been evacuated to a CCP.</a:t>
            </a:r>
          </a:p>
        </p:txBody>
      </p:sp>
      <p:pic>
        <p:nvPicPr>
          <p:cNvPr id="6" name="Picture 5">
            <a:extLst>
              <a:ext uri="{FF2B5EF4-FFF2-40B4-BE49-F238E27FC236}">
                <a16:creationId xmlns:a16="http://schemas.microsoft.com/office/drawing/2014/main" id="{9FC9848B-6A9D-1234-5998-9E535E6FC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7141" y="2768600"/>
            <a:ext cx="2434719" cy="3436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57335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E7682-817B-EEE9-ED2B-509FB338F74F}"/>
              </a:ext>
            </a:extLst>
          </p:cNvPr>
          <p:cNvSpPr txBox="1">
            <a:spLocks/>
          </p:cNvSpPr>
          <p:nvPr/>
        </p:nvSpPr>
        <p:spPr>
          <a:xfrm>
            <a:off x="168683" y="1996374"/>
            <a:ext cx="3360558"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Rapidly filters ‘Walking’</a:t>
            </a:r>
          </a:p>
        </p:txBody>
      </p:sp>
      <p:sp>
        <p:nvSpPr>
          <p:cNvPr id="4" name="Content Placeholder 2">
            <a:extLst>
              <a:ext uri="{FF2B5EF4-FFF2-40B4-BE49-F238E27FC236}">
                <a16:creationId xmlns:a16="http://schemas.microsoft.com/office/drawing/2014/main" id="{15C0E6AA-664F-879D-DF16-53E2D80AF2F7}"/>
              </a:ext>
            </a:extLst>
          </p:cNvPr>
          <p:cNvSpPr txBox="1">
            <a:spLocks/>
          </p:cNvSpPr>
          <p:nvPr/>
        </p:nvSpPr>
        <p:spPr>
          <a:xfrm>
            <a:off x="152374" y="3201477"/>
            <a:ext cx="3388891"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No physiological measurements</a:t>
            </a:r>
          </a:p>
        </p:txBody>
      </p:sp>
      <p:sp>
        <p:nvSpPr>
          <p:cNvPr id="10" name="Content Placeholder 2">
            <a:extLst>
              <a:ext uri="{FF2B5EF4-FFF2-40B4-BE49-F238E27FC236}">
                <a16:creationId xmlns:a16="http://schemas.microsoft.com/office/drawing/2014/main" id="{7A5238A2-4F1B-4F18-9898-E74BF69F799B}"/>
              </a:ext>
            </a:extLst>
          </p:cNvPr>
          <p:cNvSpPr txBox="1">
            <a:spLocks/>
          </p:cNvSpPr>
          <p:nvPr/>
        </p:nvSpPr>
        <p:spPr>
          <a:xfrm>
            <a:off x="188003" y="4433043"/>
            <a:ext cx="3360558"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Simple response check</a:t>
            </a:r>
          </a:p>
        </p:txBody>
      </p:sp>
      <p:sp>
        <p:nvSpPr>
          <p:cNvPr id="13" name="Content Placeholder 2">
            <a:extLst>
              <a:ext uri="{FF2B5EF4-FFF2-40B4-BE49-F238E27FC236}">
                <a16:creationId xmlns:a16="http://schemas.microsoft.com/office/drawing/2014/main" id="{D648AD41-AEB4-6439-FE30-BD530C025CBB}"/>
              </a:ext>
            </a:extLst>
          </p:cNvPr>
          <p:cNvSpPr txBox="1">
            <a:spLocks/>
          </p:cNvSpPr>
          <p:nvPr/>
        </p:nvSpPr>
        <p:spPr>
          <a:xfrm>
            <a:off x="171694" y="5638146"/>
            <a:ext cx="3388891"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Prioritises airway management</a:t>
            </a:r>
          </a:p>
        </p:txBody>
      </p:sp>
      <p:sp>
        <p:nvSpPr>
          <p:cNvPr id="23" name="Content Placeholder 2">
            <a:extLst>
              <a:ext uri="{FF2B5EF4-FFF2-40B4-BE49-F238E27FC236}">
                <a16:creationId xmlns:a16="http://schemas.microsoft.com/office/drawing/2014/main" id="{A4E48DA8-C22E-81AA-ABC5-B4C3219CEFA8}"/>
              </a:ext>
            </a:extLst>
          </p:cNvPr>
          <p:cNvSpPr txBox="1">
            <a:spLocks/>
          </p:cNvSpPr>
          <p:nvPr/>
        </p:nvSpPr>
        <p:spPr>
          <a:xfrm>
            <a:off x="8530080" y="1996374"/>
            <a:ext cx="3557345"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Pragmatic = Replicates real world assessment</a:t>
            </a:r>
          </a:p>
        </p:txBody>
      </p:sp>
      <p:sp>
        <p:nvSpPr>
          <p:cNvPr id="33" name="Content Placeholder 2">
            <a:extLst>
              <a:ext uri="{FF2B5EF4-FFF2-40B4-BE49-F238E27FC236}">
                <a16:creationId xmlns:a16="http://schemas.microsoft.com/office/drawing/2014/main" id="{0C1EA0FF-0014-1A88-B4D0-BCC638BA01AC}"/>
              </a:ext>
            </a:extLst>
          </p:cNvPr>
          <p:cNvSpPr txBox="1">
            <a:spLocks/>
          </p:cNvSpPr>
          <p:nvPr/>
        </p:nvSpPr>
        <p:spPr>
          <a:xfrm>
            <a:off x="8516399" y="3201477"/>
            <a:ext cx="3587337"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Prioritises ‘Severe Bleeding’</a:t>
            </a:r>
          </a:p>
        </p:txBody>
      </p:sp>
      <p:sp>
        <p:nvSpPr>
          <p:cNvPr id="41" name="Content Placeholder 2">
            <a:extLst>
              <a:ext uri="{FF2B5EF4-FFF2-40B4-BE49-F238E27FC236}">
                <a16:creationId xmlns:a16="http://schemas.microsoft.com/office/drawing/2014/main" id="{0E49FC11-8C9F-2C36-D5F7-DF450BAB5CBC}"/>
              </a:ext>
            </a:extLst>
          </p:cNvPr>
          <p:cNvSpPr txBox="1">
            <a:spLocks/>
          </p:cNvSpPr>
          <p:nvPr/>
        </p:nvSpPr>
        <p:spPr>
          <a:xfrm>
            <a:off x="8491344" y="4433043"/>
            <a:ext cx="3557345"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Prioritises central ‘Penetrating Injury’</a:t>
            </a:r>
          </a:p>
        </p:txBody>
      </p:sp>
      <p:sp>
        <p:nvSpPr>
          <p:cNvPr id="49" name="Content Placeholder 2">
            <a:extLst>
              <a:ext uri="{FF2B5EF4-FFF2-40B4-BE49-F238E27FC236}">
                <a16:creationId xmlns:a16="http://schemas.microsoft.com/office/drawing/2014/main" id="{0328C671-6044-B57E-851F-9F29013CCBE6}"/>
              </a:ext>
            </a:extLst>
          </p:cNvPr>
          <p:cNvSpPr txBox="1">
            <a:spLocks/>
          </p:cNvSpPr>
          <p:nvPr/>
        </p:nvSpPr>
        <p:spPr>
          <a:xfrm>
            <a:off x="8477663" y="5638146"/>
            <a:ext cx="3587337" cy="1002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8059"/>
                </a:solidFill>
              </a:rPr>
              <a:t>Supports CPR where able</a:t>
            </a:r>
          </a:p>
        </p:txBody>
      </p:sp>
      <p:pic>
        <p:nvPicPr>
          <p:cNvPr id="6" name="Picture 5">
            <a:extLst>
              <a:ext uri="{FF2B5EF4-FFF2-40B4-BE49-F238E27FC236}">
                <a16:creationId xmlns:a16="http://schemas.microsoft.com/office/drawing/2014/main" id="{FDF33B01-1F37-6DA7-0D70-E3897DAD1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3240" y="173172"/>
            <a:ext cx="4585519" cy="6511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11972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BAD9-D9EF-2A6E-AA10-1367C734EF77}"/>
              </a:ext>
            </a:extLst>
          </p:cNvPr>
          <p:cNvSpPr>
            <a:spLocks noGrp="1"/>
          </p:cNvSpPr>
          <p:nvPr>
            <p:ph type="ctrTitle"/>
          </p:nvPr>
        </p:nvSpPr>
        <p:spPr>
          <a:xfrm>
            <a:off x="249580" y="1962615"/>
            <a:ext cx="8296489" cy="4647980"/>
          </a:xfrm>
        </p:spPr>
        <p:txBody>
          <a:bodyPr anchor="ctr">
            <a:normAutofit/>
          </a:bodyPr>
          <a:lstStyle/>
          <a:p>
            <a:pPr algn="ctr"/>
            <a:r>
              <a:rPr lang="en-US" sz="3200" dirty="0"/>
              <a:t>Initial Mass Casualty response requires a mindset ‘Switch’</a:t>
            </a:r>
            <a:br>
              <a:rPr lang="en-US" sz="3200" dirty="0"/>
            </a:br>
            <a:br>
              <a:rPr lang="en-US" sz="3200" dirty="0"/>
            </a:br>
            <a:r>
              <a:rPr lang="en-US" sz="3200" u="sng" dirty="0">
                <a:solidFill>
                  <a:srgbClr val="00805A"/>
                </a:solidFill>
                <a:cs typeface="Arial" panose="020B0604020202020204" pitchFamily="34" charset="0"/>
              </a:rPr>
              <a:t>ONLY</a:t>
            </a:r>
            <a:br>
              <a:rPr lang="en-US" sz="3200" b="1" u="sng" dirty="0">
                <a:solidFill>
                  <a:srgbClr val="00805A"/>
                </a:solidFill>
                <a:latin typeface="Arial" panose="020B0604020202020204" pitchFamily="34" charset="0"/>
                <a:cs typeface="Arial" panose="020B0604020202020204" pitchFamily="34" charset="0"/>
              </a:rPr>
            </a:br>
            <a:br>
              <a:rPr lang="en-US" sz="3200" b="1" u="sng" dirty="0">
                <a:solidFill>
                  <a:srgbClr val="00805A"/>
                </a:solidFill>
                <a:latin typeface="Arial" panose="020B0604020202020204" pitchFamily="34" charset="0"/>
                <a:cs typeface="Arial" panose="020B0604020202020204" pitchFamily="34" charset="0"/>
              </a:rPr>
            </a:br>
            <a:r>
              <a:rPr lang="en-US" sz="3200" b="1" dirty="0">
                <a:solidFill>
                  <a:srgbClr val="00805A"/>
                </a:solidFill>
                <a:latin typeface="Arial" panose="020B0604020202020204" pitchFamily="34" charset="0"/>
                <a:cs typeface="Arial" panose="020B0604020202020204" pitchFamily="34" charset="0"/>
              </a:rPr>
              <a:t>Life Saving Interventions</a:t>
            </a:r>
            <a:br>
              <a:rPr lang="en-US" sz="3200" b="1" dirty="0">
                <a:solidFill>
                  <a:srgbClr val="00805A"/>
                </a:solidFill>
                <a:latin typeface="Arial" panose="020B0604020202020204" pitchFamily="34" charset="0"/>
                <a:cs typeface="Arial" panose="020B0604020202020204" pitchFamily="34" charset="0"/>
              </a:rPr>
            </a:br>
            <a:r>
              <a:rPr lang="en-US" sz="3200" b="1" dirty="0">
                <a:solidFill>
                  <a:srgbClr val="00805A"/>
                </a:solidFill>
                <a:latin typeface="Arial" panose="020B0604020202020204" pitchFamily="34" charset="0"/>
                <a:cs typeface="Arial" panose="020B0604020202020204" pitchFamily="34" charset="0"/>
              </a:rPr>
              <a:t>&amp;</a:t>
            </a:r>
            <a:br>
              <a:rPr lang="en-US" sz="3200" b="1" dirty="0">
                <a:solidFill>
                  <a:srgbClr val="00805A"/>
                </a:solidFill>
                <a:latin typeface="Arial" panose="020B0604020202020204" pitchFamily="34" charset="0"/>
                <a:cs typeface="Arial" panose="020B0604020202020204" pitchFamily="34" charset="0"/>
              </a:rPr>
            </a:br>
            <a:r>
              <a:rPr lang="en-US" sz="3200" b="1" dirty="0">
                <a:solidFill>
                  <a:srgbClr val="00805A"/>
                </a:solidFill>
                <a:latin typeface="Arial" panose="020B0604020202020204" pitchFamily="34" charset="0"/>
                <a:cs typeface="Arial" panose="020B0604020202020204" pitchFamily="34" charset="0"/>
              </a:rPr>
              <a:t>Triage</a:t>
            </a:r>
            <a:endParaRPr lang="en-US" sz="3200" dirty="0"/>
          </a:p>
        </p:txBody>
      </p:sp>
      <p:grpSp>
        <p:nvGrpSpPr>
          <p:cNvPr id="4" name="Group 3">
            <a:extLst>
              <a:ext uri="{FF2B5EF4-FFF2-40B4-BE49-F238E27FC236}">
                <a16:creationId xmlns:a16="http://schemas.microsoft.com/office/drawing/2014/main" id="{C997788E-E2B7-2011-14AD-180C57C09493}"/>
              </a:ext>
            </a:extLst>
          </p:cNvPr>
          <p:cNvGrpSpPr/>
          <p:nvPr/>
        </p:nvGrpSpPr>
        <p:grpSpPr>
          <a:xfrm>
            <a:off x="8707407" y="2238919"/>
            <a:ext cx="2123692" cy="2065647"/>
            <a:chOff x="5787793" y="1980715"/>
            <a:chExt cx="2123692" cy="2065647"/>
          </a:xfrm>
        </p:grpSpPr>
        <p:grpSp>
          <p:nvGrpSpPr>
            <p:cNvPr id="5" name="Group 4">
              <a:extLst>
                <a:ext uri="{FF2B5EF4-FFF2-40B4-BE49-F238E27FC236}">
                  <a16:creationId xmlns:a16="http://schemas.microsoft.com/office/drawing/2014/main" id="{0E9AEC67-B816-0CBF-45F3-6D72646E562C}"/>
                </a:ext>
              </a:extLst>
            </p:cNvPr>
            <p:cNvGrpSpPr/>
            <p:nvPr/>
          </p:nvGrpSpPr>
          <p:grpSpPr>
            <a:xfrm>
              <a:off x="5787793" y="1980715"/>
              <a:ext cx="2123692" cy="2065647"/>
              <a:chOff x="3917487" y="970780"/>
              <a:chExt cx="2123692" cy="2065647"/>
            </a:xfrm>
          </p:grpSpPr>
          <p:grpSp>
            <p:nvGrpSpPr>
              <p:cNvPr id="7" name="Group 6">
                <a:extLst>
                  <a:ext uri="{FF2B5EF4-FFF2-40B4-BE49-F238E27FC236}">
                    <a16:creationId xmlns:a16="http://schemas.microsoft.com/office/drawing/2014/main" id="{CFEED8A1-2AE9-1B5E-B1FA-0916E17E3607}"/>
                  </a:ext>
                </a:extLst>
              </p:cNvPr>
              <p:cNvGrpSpPr>
                <a:grpSpLocks noChangeAspect="1"/>
              </p:cNvGrpSpPr>
              <p:nvPr/>
            </p:nvGrpSpPr>
            <p:grpSpPr>
              <a:xfrm>
                <a:off x="3917487" y="970780"/>
                <a:ext cx="2123692" cy="2065647"/>
                <a:chOff x="3917488" y="1025690"/>
                <a:chExt cx="2074459" cy="2017760"/>
              </a:xfrm>
            </p:grpSpPr>
            <p:sp>
              <p:nvSpPr>
                <p:cNvPr id="11" name="Rounded Rectangle 10">
                  <a:extLst>
                    <a:ext uri="{FF2B5EF4-FFF2-40B4-BE49-F238E27FC236}">
                      <a16:creationId xmlns:a16="http://schemas.microsoft.com/office/drawing/2014/main" id="{577C40A5-90FD-51D9-F1DB-C9FD42502AA5}"/>
                    </a:ext>
                  </a:extLst>
                </p:cNvPr>
                <p:cNvSpPr/>
                <p:nvPr/>
              </p:nvSpPr>
              <p:spPr>
                <a:xfrm>
                  <a:off x="3917488" y="1039021"/>
                  <a:ext cx="2074459" cy="2004429"/>
                </a:xfrm>
                <a:prstGeom prst="roundRect">
                  <a:avLst>
                    <a:gd name="adj" fmla="val 1272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8EB88FCD-94EC-018F-F7D0-A355577F714C}"/>
                    </a:ext>
                  </a:extLst>
                </p:cNvPr>
                <p:cNvSpPr/>
                <p:nvPr/>
              </p:nvSpPr>
              <p:spPr>
                <a:xfrm>
                  <a:off x="4051690" y="1025690"/>
                  <a:ext cx="1806053" cy="1821293"/>
                </a:xfrm>
                <a:prstGeom prst="roundRect">
                  <a:avLst>
                    <a:gd name="adj" fmla="val 106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0369C04-C035-0DAD-EFE5-6849671DC14C}"/>
                  </a:ext>
                </a:extLst>
              </p:cNvPr>
              <p:cNvGrpSpPr>
                <a:grpSpLocks noChangeAspect="1"/>
              </p:cNvGrpSpPr>
              <p:nvPr/>
            </p:nvGrpSpPr>
            <p:grpSpPr>
              <a:xfrm>
                <a:off x="4207658" y="1106458"/>
                <a:ext cx="1537647" cy="1554856"/>
                <a:chOff x="6390007" y="945775"/>
                <a:chExt cx="2074459" cy="2097676"/>
              </a:xfrm>
            </p:grpSpPr>
            <p:sp>
              <p:nvSpPr>
                <p:cNvPr id="9" name="Rounded Rectangle 8">
                  <a:extLst>
                    <a:ext uri="{FF2B5EF4-FFF2-40B4-BE49-F238E27FC236}">
                      <a16:creationId xmlns:a16="http://schemas.microsoft.com/office/drawing/2014/main" id="{638EFFA3-26D0-B51F-C3EA-7E293DD81143}"/>
                    </a:ext>
                  </a:extLst>
                </p:cNvPr>
                <p:cNvSpPr>
                  <a:spLocks noChangeAspect="1"/>
                </p:cNvSpPr>
                <p:nvPr/>
              </p:nvSpPr>
              <p:spPr>
                <a:xfrm>
                  <a:off x="6390007" y="965071"/>
                  <a:ext cx="2074459" cy="2078380"/>
                </a:xfrm>
                <a:prstGeom prst="roundRect">
                  <a:avLst>
                    <a:gd name="adj" fmla="val 127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67BB7B4-7E02-4778-5201-6E804F06182C}"/>
                    </a:ext>
                  </a:extLst>
                </p:cNvPr>
                <p:cNvSpPr>
                  <a:spLocks noChangeAspect="1"/>
                </p:cNvSpPr>
                <p:nvPr/>
              </p:nvSpPr>
              <p:spPr>
                <a:xfrm>
                  <a:off x="6524209" y="945775"/>
                  <a:ext cx="1806053" cy="1821292"/>
                </a:xfrm>
                <a:prstGeom prst="roundRect">
                  <a:avLst>
                    <a:gd name="adj" fmla="val 1062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TextBox 5">
              <a:extLst>
                <a:ext uri="{FF2B5EF4-FFF2-40B4-BE49-F238E27FC236}">
                  <a16:creationId xmlns:a16="http://schemas.microsoft.com/office/drawing/2014/main" id="{154F4B41-1368-9FE7-0886-5C200A9E5E94}"/>
                </a:ext>
              </a:extLst>
            </p:cNvPr>
            <p:cNvSpPr txBox="1"/>
            <p:nvPr/>
          </p:nvSpPr>
          <p:spPr>
            <a:xfrm>
              <a:off x="6007415" y="2409350"/>
              <a:ext cx="167874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ON</a:t>
              </a:r>
            </a:p>
          </p:txBody>
        </p:sp>
      </p:grpSp>
      <p:grpSp>
        <p:nvGrpSpPr>
          <p:cNvPr id="13" name="Group 12">
            <a:extLst>
              <a:ext uri="{FF2B5EF4-FFF2-40B4-BE49-F238E27FC236}">
                <a16:creationId xmlns:a16="http://schemas.microsoft.com/office/drawing/2014/main" id="{9B2E3FE9-8157-EF7B-C4E6-802C5B4F4EB2}"/>
              </a:ext>
            </a:extLst>
          </p:cNvPr>
          <p:cNvGrpSpPr/>
          <p:nvPr/>
        </p:nvGrpSpPr>
        <p:grpSpPr>
          <a:xfrm>
            <a:off x="8704554" y="4382090"/>
            <a:ext cx="2123692" cy="2065647"/>
            <a:chOff x="5787793" y="1980715"/>
            <a:chExt cx="2123692" cy="2065647"/>
          </a:xfrm>
        </p:grpSpPr>
        <p:grpSp>
          <p:nvGrpSpPr>
            <p:cNvPr id="14" name="Group 13">
              <a:extLst>
                <a:ext uri="{FF2B5EF4-FFF2-40B4-BE49-F238E27FC236}">
                  <a16:creationId xmlns:a16="http://schemas.microsoft.com/office/drawing/2014/main" id="{D9B98385-812B-FA8D-71A0-78C2C0FC427B}"/>
                </a:ext>
              </a:extLst>
            </p:cNvPr>
            <p:cNvGrpSpPr/>
            <p:nvPr/>
          </p:nvGrpSpPr>
          <p:grpSpPr>
            <a:xfrm>
              <a:off x="5787793" y="1980715"/>
              <a:ext cx="2123692" cy="2065647"/>
              <a:chOff x="3917487" y="970780"/>
              <a:chExt cx="2123692" cy="2065647"/>
            </a:xfrm>
          </p:grpSpPr>
          <p:grpSp>
            <p:nvGrpSpPr>
              <p:cNvPr id="16" name="Group 15">
                <a:extLst>
                  <a:ext uri="{FF2B5EF4-FFF2-40B4-BE49-F238E27FC236}">
                    <a16:creationId xmlns:a16="http://schemas.microsoft.com/office/drawing/2014/main" id="{5746E864-47CD-26E5-B7BF-90B31B67CD4E}"/>
                  </a:ext>
                </a:extLst>
              </p:cNvPr>
              <p:cNvGrpSpPr>
                <a:grpSpLocks noChangeAspect="1"/>
              </p:cNvGrpSpPr>
              <p:nvPr/>
            </p:nvGrpSpPr>
            <p:grpSpPr>
              <a:xfrm>
                <a:off x="3917487" y="970780"/>
                <a:ext cx="2123692" cy="2065647"/>
                <a:chOff x="3917488" y="1025690"/>
                <a:chExt cx="2074459" cy="2017760"/>
              </a:xfrm>
            </p:grpSpPr>
            <p:sp>
              <p:nvSpPr>
                <p:cNvPr id="20" name="Rounded Rectangle 19">
                  <a:extLst>
                    <a:ext uri="{FF2B5EF4-FFF2-40B4-BE49-F238E27FC236}">
                      <a16:creationId xmlns:a16="http://schemas.microsoft.com/office/drawing/2014/main" id="{AC860911-195F-07FC-2C1C-E41FEAFB95DB}"/>
                    </a:ext>
                  </a:extLst>
                </p:cNvPr>
                <p:cNvSpPr/>
                <p:nvPr/>
              </p:nvSpPr>
              <p:spPr>
                <a:xfrm>
                  <a:off x="3917488" y="1039021"/>
                  <a:ext cx="2074459" cy="2004429"/>
                </a:xfrm>
                <a:prstGeom prst="roundRect">
                  <a:avLst>
                    <a:gd name="adj" fmla="val 1272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1B6CC07-9257-DD87-C5CC-45035D04989E}"/>
                    </a:ext>
                  </a:extLst>
                </p:cNvPr>
                <p:cNvSpPr/>
                <p:nvPr/>
              </p:nvSpPr>
              <p:spPr>
                <a:xfrm>
                  <a:off x="4051690" y="1025690"/>
                  <a:ext cx="1806053" cy="1821293"/>
                </a:xfrm>
                <a:prstGeom prst="roundRect">
                  <a:avLst>
                    <a:gd name="adj" fmla="val 106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9D206AA-218E-CFDC-86B7-3C88B690685E}"/>
                  </a:ext>
                </a:extLst>
              </p:cNvPr>
              <p:cNvGrpSpPr>
                <a:grpSpLocks noChangeAspect="1"/>
              </p:cNvGrpSpPr>
              <p:nvPr/>
            </p:nvGrpSpPr>
            <p:grpSpPr>
              <a:xfrm>
                <a:off x="4207658" y="1106458"/>
                <a:ext cx="1537647" cy="1554856"/>
                <a:chOff x="6390007" y="945775"/>
                <a:chExt cx="2074459" cy="2097676"/>
              </a:xfrm>
            </p:grpSpPr>
            <p:sp>
              <p:nvSpPr>
                <p:cNvPr id="18" name="Rounded Rectangle 17">
                  <a:extLst>
                    <a:ext uri="{FF2B5EF4-FFF2-40B4-BE49-F238E27FC236}">
                      <a16:creationId xmlns:a16="http://schemas.microsoft.com/office/drawing/2014/main" id="{C7C13E76-D8D2-0A6F-5875-6B49B3C014F8}"/>
                    </a:ext>
                  </a:extLst>
                </p:cNvPr>
                <p:cNvSpPr>
                  <a:spLocks noChangeAspect="1"/>
                </p:cNvSpPr>
                <p:nvPr/>
              </p:nvSpPr>
              <p:spPr>
                <a:xfrm>
                  <a:off x="6390007" y="965071"/>
                  <a:ext cx="2074459" cy="2078380"/>
                </a:xfrm>
                <a:prstGeom prst="roundRect">
                  <a:avLst>
                    <a:gd name="adj" fmla="val 127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AB212BB-50D0-48FD-F6B3-9B509FA1D25D}"/>
                    </a:ext>
                  </a:extLst>
                </p:cNvPr>
                <p:cNvSpPr>
                  <a:spLocks noChangeAspect="1"/>
                </p:cNvSpPr>
                <p:nvPr/>
              </p:nvSpPr>
              <p:spPr>
                <a:xfrm>
                  <a:off x="6524209" y="945775"/>
                  <a:ext cx="1806053" cy="1821292"/>
                </a:xfrm>
                <a:prstGeom prst="roundRect">
                  <a:avLst>
                    <a:gd name="adj" fmla="val 106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extBox 14">
              <a:extLst>
                <a:ext uri="{FF2B5EF4-FFF2-40B4-BE49-F238E27FC236}">
                  <a16:creationId xmlns:a16="http://schemas.microsoft.com/office/drawing/2014/main" id="{50F3E66F-7AC8-03F7-BC12-951882621E2E}"/>
                </a:ext>
              </a:extLst>
            </p:cNvPr>
            <p:cNvSpPr txBox="1"/>
            <p:nvPr/>
          </p:nvSpPr>
          <p:spPr>
            <a:xfrm>
              <a:off x="6007415" y="2409350"/>
              <a:ext cx="167874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OFF</a:t>
              </a:r>
            </a:p>
          </p:txBody>
        </p:sp>
      </p:grpSp>
    </p:spTree>
    <p:extLst>
      <p:ext uri="{BB962C8B-B14F-4D97-AF65-F5344CB8AC3E}">
        <p14:creationId xmlns:p14="http://schemas.microsoft.com/office/powerpoint/2010/main" val="27303821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8AA0-A706-5CF4-B5EC-D92162B7262F}"/>
              </a:ext>
            </a:extLst>
          </p:cNvPr>
          <p:cNvSpPr>
            <a:spLocks noGrp="1"/>
          </p:cNvSpPr>
          <p:nvPr>
            <p:ph type="ctrTitle"/>
          </p:nvPr>
        </p:nvSpPr>
        <p:spPr>
          <a:xfrm>
            <a:off x="299634" y="1837585"/>
            <a:ext cx="9144000" cy="531075"/>
          </a:xfrm>
        </p:spPr>
        <p:txBody>
          <a:bodyPr/>
          <a:lstStyle/>
          <a:p>
            <a:r>
              <a:rPr lang="en-US" dirty="0"/>
              <a:t>Life Saving Interventions (LSIs)</a:t>
            </a:r>
          </a:p>
        </p:txBody>
      </p:sp>
      <p:pic>
        <p:nvPicPr>
          <p:cNvPr id="5" name="Picture 2" descr="C-A-T Combat Application Tourniquet - Orange">
            <a:extLst>
              <a:ext uri="{FF2B5EF4-FFF2-40B4-BE49-F238E27FC236}">
                <a16:creationId xmlns:a16="http://schemas.microsoft.com/office/drawing/2014/main" id="{72B5E0FC-86D8-021B-DB8A-8465863CC227}"/>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5625" b="91563" l="1875" r="96875">
                        <a14:foregroundMark x1="6563" y1="55937" x2="7500" y2="43125"/>
                        <a14:foregroundMark x1="92813" y1="65313" x2="92188" y2="45938"/>
                        <a14:foregroundMark x1="92188" y1="45938" x2="87813" y2="36250"/>
                        <a14:foregroundMark x1="87813" y1="36250" x2="81250" y2="30000"/>
                        <a14:foregroundMark x1="81250" y1="30000" x2="72500" y2="26875"/>
                        <a14:foregroundMark x1="72500" y1="26875" x2="71563" y2="27187"/>
                        <a14:foregroundMark x1="70938" y1="29688" x2="77500" y2="35625"/>
                        <a14:foregroundMark x1="96875" y1="38438" x2="94375" y2="35313"/>
                        <a14:foregroundMark x1="66563" y1="67500" x2="52188" y2="67500"/>
                        <a14:foregroundMark x1="1875" y1="61875" x2="3125" y2="55000"/>
                      </a14:backgroundRemoval>
                    </a14:imgEffect>
                  </a14:imgLayer>
                </a14:imgProps>
              </a:ext>
              <a:ext uri="{28A0092B-C50C-407E-A947-70E740481C1C}">
                <a14:useLocalDpi xmlns:a14="http://schemas.microsoft.com/office/drawing/2010/main"/>
              </a:ext>
            </a:extLst>
          </a:blip>
          <a:srcRect t="17539"/>
          <a:stretch/>
        </p:blipFill>
        <p:spPr bwMode="auto">
          <a:xfrm>
            <a:off x="3498688" y="4152340"/>
            <a:ext cx="2161246" cy="1782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actical Blast Bandage MED01930-TM – Nine Group International">
            <a:extLst>
              <a:ext uri="{FF2B5EF4-FFF2-40B4-BE49-F238E27FC236}">
                <a16:creationId xmlns:a16="http://schemas.microsoft.com/office/drawing/2014/main" id="{38147454-7708-D4A4-779B-35C56BA26F74}"/>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3333" r="94000">
                        <a14:foregroundMark x1="7333" y1="30167" x2="7167" y2="23000"/>
                        <a14:foregroundMark x1="7167" y1="23000" x2="10000" y2="22000"/>
                        <a14:foregroundMark x1="5000" y1="73833" x2="6667" y2="66833"/>
                        <a14:foregroundMark x1="6667" y1="66833" x2="8833" y2="64500"/>
                        <a14:foregroundMark x1="94000" y1="70833" x2="88667" y2="56833"/>
                        <a14:foregroundMark x1="4833" y1="21333" x2="7167" y2="28500"/>
                        <a14:foregroundMark x1="7167" y1="28500" x2="7500" y2="28833"/>
                        <a14:foregroundMark x1="3333" y1="74000" x2="5333" y2="69667"/>
                      </a14:backgroundRemoval>
                    </a14:imgEffect>
                  </a14:imgLayer>
                </a14:imgProps>
              </a:ext>
              <a:ext uri="{28A0092B-C50C-407E-A947-70E740481C1C}">
                <a14:useLocalDpi xmlns:a14="http://schemas.microsoft.com/office/drawing/2010/main"/>
              </a:ext>
            </a:extLst>
          </a:blip>
          <a:srcRect/>
          <a:stretch>
            <a:fillRect/>
          </a:stretch>
        </p:blipFill>
        <p:spPr bwMode="auto">
          <a:xfrm>
            <a:off x="859020" y="4475226"/>
            <a:ext cx="1647911" cy="16479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metheus ChitoGauze® XR Pro">
            <a:extLst>
              <a:ext uri="{FF2B5EF4-FFF2-40B4-BE49-F238E27FC236}">
                <a16:creationId xmlns:a16="http://schemas.microsoft.com/office/drawing/2014/main" id="{FCDC0001-5018-89EB-5321-00857D4C87B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71952" y="4844715"/>
            <a:ext cx="1168911" cy="10276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14C446C-7837-165E-F3A0-EE3B4018F200}"/>
              </a:ext>
            </a:extLst>
          </p:cNvPr>
          <p:cNvSpPr txBox="1"/>
          <p:nvPr/>
        </p:nvSpPr>
        <p:spPr>
          <a:xfrm>
            <a:off x="1028002" y="6091380"/>
            <a:ext cx="1282723" cy="400110"/>
          </a:xfrm>
          <a:prstGeom prst="rect">
            <a:avLst/>
          </a:prstGeom>
          <a:noFill/>
        </p:spPr>
        <p:txBody>
          <a:bodyPr wrap="none" rtlCol="0">
            <a:spAutoFit/>
          </a:bodyPr>
          <a:lstStyle/>
          <a:p>
            <a:pPr algn="ctr"/>
            <a:r>
              <a:rPr lang="en-US" sz="2000" b="1" dirty="0">
                <a:solidFill>
                  <a:srgbClr val="008059"/>
                </a:solidFill>
                <a:latin typeface="Arial" panose="020B0604020202020204" pitchFamily="34" charset="0"/>
                <a:cs typeface="Arial" panose="020B0604020202020204" pitchFamily="34" charset="0"/>
              </a:rPr>
              <a:t>Pressure</a:t>
            </a:r>
          </a:p>
        </p:txBody>
      </p:sp>
      <p:grpSp>
        <p:nvGrpSpPr>
          <p:cNvPr id="25" name="Group 24">
            <a:extLst>
              <a:ext uri="{FF2B5EF4-FFF2-40B4-BE49-F238E27FC236}">
                <a16:creationId xmlns:a16="http://schemas.microsoft.com/office/drawing/2014/main" id="{ACA13043-14FE-8D0F-3CBF-EAB25EBCFD56}"/>
              </a:ext>
            </a:extLst>
          </p:cNvPr>
          <p:cNvGrpSpPr/>
          <p:nvPr/>
        </p:nvGrpSpPr>
        <p:grpSpPr>
          <a:xfrm>
            <a:off x="873604" y="2298297"/>
            <a:ext cx="1697188" cy="1697188"/>
            <a:chOff x="1055563" y="1712953"/>
            <a:chExt cx="1697188" cy="1697188"/>
          </a:xfrm>
        </p:grpSpPr>
        <p:sp>
          <p:nvSpPr>
            <p:cNvPr id="24" name="Down Arrow 23">
              <a:extLst>
                <a:ext uri="{FF2B5EF4-FFF2-40B4-BE49-F238E27FC236}">
                  <a16:creationId xmlns:a16="http://schemas.microsoft.com/office/drawing/2014/main" id="{D93B264D-4603-9EBB-9A58-E3B0069610D9}"/>
                </a:ext>
              </a:extLst>
            </p:cNvPr>
            <p:cNvSpPr/>
            <p:nvPr/>
          </p:nvSpPr>
          <p:spPr>
            <a:xfrm>
              <a:off x="1523998" y="2107580"/>
              <a:ext cx="672791" cy="1122043"/>
            </a:xfrm>
            <a:prstGeom prst="downArrow">
              <a:avLst/>
            </a:prstGeom>
            <a:solidFill>
              <a:srgbClr val="DA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Protecting hand">
              <a:extLst>
                <a:ext uri="{FF2B5EF4-FFF2-40B4-BE49-F238E27FC236}">
                  <a16:creationId xmlns:a16="http://schemas.microsoft.com/office/drawing/2014/main" id="{887C4ECE-534E-8DAA-93F4-09C4845F45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63" y="1712953"/>
              <a:ext cx="1697188" cy="1697188"/>
            </a:xfrm>
            <a:prstGeom prst="rect">
              <a:avLst/>
            </a:prstGeom>
          </p:spPr>
        </p:pic>
      </p:grpSp>
      <p:pic>
        <p:nvPicPr>
          <p:cNvPr id="1028" name="Picture 4" descr="SOFTT-W Generation 4 Tourniquet - Rescue Orange : Amazon.in: Industrial &amp;  Scientific">
            <a:extLst>
              <a:ext uri="{FF2B5EF4-FFF2-40B4-BE49-F238E27FC236}">
                <a16:creationId xmlns:a16="http://schemas.microsoft.com/office/drawing/2014/main" id="{17FD68D9-71F9-B41B-9568-AEEC0E5F36EB}"/>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3984" b="97891" l="10000" r="90000">
                        <a14:foregroundMark x1="78594" y1="91875" x2="72109" y2="96484"/>
                        <a14:foregroundMark x1="72109" y1="96484" x2="64766" y2="97891"/>
                        <a14:foregroundMark x1="64766" y1="97891" x2="59219" y2="87734"/>
                        <a14:foregroundMark x1="45156" y1="6328" x2="44453" y2="7656"/>
                        <a14:foregroundMark x1="32188" y1="5859" x2="25469" y2="3984"/>
                        <a14:foregroundMark x1="25469" y1="3984" x2="22266" y2="6563"/>
                      </a14:backgroundRemoval>
                    </a14:imgEffect>
                  </a14:imgLayer>
                </a14:imgProps>
              </a:ext>
              <a:ext uri="{28A0092B-C50C-407E-A947-70E740481C1C}">
                <a14:useLocalDpi xmlns:a14="http://schemas.microsoft.com/office/drawing/2010/main"/>
              </a:ext>
            </a:extLst>
          </a:blip>
          <a:srcRect/>
          <a:stretch>
            <a:fillRect/>
          </a:stretch>
        </p:blipFill>
        <p:spPr bwMode="auto">
          <a:xfrm rot="18208143">
            <a:off x="3546952" y="2700476"/>
            <a:ext cx="2033120" cy="2033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F90141-783C-CFA2-0318-FA9E2EA10297}"/>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632606" y="3556158"/>
            <a:ext cx="1410413" cy="14104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6631088-9C6D-7EBA-7720-85D80FF6C41A}"/>
              </a:ext>
            </a:extLst>
          </p:cNvPr>
          <p:cNvSpPr txBox="1"/>
          <p:nvPr/>
        </p:nvSpPr>
        <p:spPr>
          <a:xfrm>
            <a:off x="3778515" y="6081526"/>
            <a:ext cx="1505733" cy="400110"/>
          </a:xfrm>
          <a:prstGeom prst="rect">
            <a:avLst/>
          </a:prstGeom>
          <a:noFill/>
        </p:spPr>
        <p:txBody>
          <a:bodyPr wrap="none" rtlCol="0">
            <a:spAutoFit/>
          </a:bodyPr>
          <a:lstStyle/>
          <a:p>
            <a:pPr algn="ctr"/>
            <a:r>
              <a:rPr lang="en-US" sz="2000" b="1" dirty="0">
                <a:solidFill>
                  <a:srgbClr val="008059"/>
                </a:solidFill>
                <a:latin typeface="Arial" panose="020B0604020202020204" pitchFamily="34" charset="0"/>
                <a:cs typeface="Arial" panose="020B0604020202020204" pitchFamily="34" charset="0"/>
              </a:rPr>
              <a:t>Tourniquet</a:t>
            </a:r>
          </a:p>
        </p:txBody>
      </p:sp>
      <p:sp>
        <p:nvSpPr>
          <p:cNvPr id="27" name="TextBox 26">
            <a:extLst>
              <a:ext uri="{FF2B5EF4-FFF2-40B4-BE49-F238E27FC236}">
                <a16:creationId xmlns:a16="http://schemas.microsoft.com/office/drawing/2014/main" id="{6854B7A7-6F05-68C6-2F5E-BD914E17923E}"/>
              </a:ext>
            </a:extLst>
          </p:cNvPr>
          <p:cNvSpPr txBox="1"/>
          <p:nvPr/>
        </p:nvSpPr>
        <p:spPr>
          <a:xfrm>
            <a:off x="6757439" y="6095073"/>
            <a:ext cx="1168910" cy="400110"/>
          </a:xfrm>
          <a:prstGeom prst="rect">
            <a:avLst/>
          </a:prstGeom>
          <a:noFill/>
        </p:spPr>
        <p:txBody>
          <a:bodyPr wrap="none" rtlCol="0">
            <a:spAutoFit/>
          </a:bodyPr>
          <a:lstStyle/>
          <a:p>
            <a:pPr algn="ctr"/>
            <a:r>
              <a:rPr lang="en-US" sz="2000" b="1" dirty="0">
                <a:solidFill>
                  <a:srgbClr val="008059"/>
                </a:solidFill>
                <a:latin typeface="Arial" panose="020B0604020202020204" pitchFamily="34" charset="0"/>
                <a:cs typeface="Arial" panose="020B0604020202020204" pitchFamily="34" charset="0"/>
              </a:rPr>
              <a:t>Packing</a:t>
            </a:r>
          </a:p>
        </p:txBody>
      </p:sp>
      <p:sp>
        <p:nvSpPr>
          <p:cNvPr id="37" name="Rectangle 36">
            <a:extLst>
              <a:ext uri="{FF2B5EF4-FFF2-40B4-BE49-F238E27FC236}">
                <a16:creationId xmlns:a16="http://schemas.microsoft.com/office/drawing/2014/main" id="{53D716EA-4AC7-BF83-715E-B76AF37A34C7}"/>
              </a:ext>
            </a:extLst>
          </p:cNvPr>
          <p:cNvSpPr/>
          <p:nvPr/>
        </p:nvSpPr>
        <p:spPr>
          <a:xfrm>
            <a:off x="8493947" y="2294016"/>
            <a:ext cx="3683621" cy="454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D2CBF30-3DED-78FA-C7C5-F7C6E2BFC171}"/>
              </a:ext>
            </a:extLst>
          </p:cNvPr>
          <p:cNvSpPr txBox="1"/>
          <p:nvPr/>
        </p:nvSpPr>
        <p:spPr>
          <a:xfrm>
            <a:off x="8813830" y="6094196"/>
            <a:ext cx="2662908" cy="400110"/>
          </a:xfrm>
          <a:prstGeom prst="rect">
            <a:avLst/>
          </a:prstGeom>
          <a:noFill/>
        </p:spPr>
        <p:txBody>
          <a:bodyPr wrap="none" rtlCol="0">
            <a:spAutoFit/>
          </a:bodyPr>
          <a:lstStyle/>
          <a:p>
            <a:pPr algn="ctr"/>
            <a:r>
              <a:rPr lang="en-US" sz="2000" b="1" dirty="0">
                <a:solidFill>
                  <a:srgbClr val="008059"/>
                </a:solidFill>
                <a:latin typeface="Arial" panose="020B0604020202020204" pitchFamily="34" charset="0"/>
                <a:cs typeface="Arial" panose="020B0604020202020204" pitchFamily="34" charset="0"/>
              </a:rPr>
              <a:t>Airway Management</a:t>
            </a:r>
          </a:p>
        </p:txBody>
      </p:sp>
      <p:pic>
        <p:nvPicPr>
          <p:cNvPr id="39" name="Picture 38" descr="AeroWound Trauma Dressing Folded Medium 10 x 18">
            <a:extLst>
              <a:ext uri="{FF2B5EF4-FFF2-40B4-BE49-F238E27FC236}">
                <a16:creationId xmlns:a16="http://schemas.microsoft.com/office/drawing/2014/main" id="{99697B55-E71D-8D15-36DF-1534385E975B}"/>
              </a:ext>
            </a:extLst>
          </p:cNvPr>
          <p:cNvPicPr>
            <a:picLocks noChangeAspect="1" noChangeArrowheads="1"/>
          </p:cNvPicPr>
          <p:nvPr/>
        </p:nvPicPr>
        <p:blipFill>
          <a:blip r:embed="rId13" cstate="screen">
            <a:extLst>
              <a:ext uri="{BEBA8EAE-BF5A-486C-A8C5-ECC9F3942E4B}">
                <a14:imgProps xmlns:a14="http://schemas.microsoft.com/office/drawing/2010/main">
                  <a14:imgLayer r:embed="rId14">
                    <a14:imgEffect>
                      <a14:backgroundRemoval t="9980" b="89919" l="9961" r="91992">
                        <a14:foregroundMark x1="87695" y1="30948" x2="91992" y2="36290"/>
                        <a14:foregroundMark x1="91992" y1="36290" x2="89551" y2="48185"/>
                      </a14:backgroundRemoval>
                    </a14:imgEffect>
                  </a14:imgLayer>
                </a14:imgProps>
              </a:ext>
              <a:ext uri="{28A0092B-C50C-407E-A947-70E740481C1C}">
                <a14:useLocalDpi xmlns:a14="http://schemas.microsoft.com/office/drawing/2010/main"/>
              </a:ext>
            </a:extLst>
          </a:blip>
          <a:srcRect/>
          <a:stretch>
            <a:fillRect/>
          </a:stretch>
        </p:blipFill>
        <p:spPr bwMode="auto">
          <a:xfrm>
            <a:off x="785859" y="3346244"/>
            <a:ext cx="1751797" cy="16971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eroWound Trauma Dressing Folded Medium 10 x 18">
            <a:extLst>
              <a:ext uri="{FF2B5EF4-FFF2-40B4-BE49-F238E27FC236}">
                <a16:creationId xmlns:a16="http://schemas.microsoft.com/office/drawing/2014/main" id="{61D38640-249F-5DAD-0EF1-CA9D84C162D6}"/>
              </a:ext>
            </a:extLst>
          </p:cNvPr>
          <p:cNvPicPr>
            <a:picLocks noChangeAspect="1" noChangeArrowheads="1"/>
          </p:cNvPicPr>
          <p:nvPr/>
        </p:nvPicPr>
        <p:blipFill>
          <a:blip r:embed="rId13" cstate="screen">
            <a:extLst>
              <a:ext uri="{BEBA8EAE-BF5A-486C-A8C5-ECC9F3942E4B}">
                <a14:imgProps xmlns:a14="http://schemas.microsoft.com/office/drawing/2010/main">
                  <a14:imgLayer r:embed="rId14">
                    <a14:imgEffect>
                      <a14:backgroundRemoval t="9980" b="89919" l="9961" r="91992">
                        <a14:foregroundMark x1="87695" y1="30948" x2="91992" y2="36290"/>
                        <a14:foregroundMark x1="91992" y1="36290" x2="89551" y2="48185"/>
                      </a14:backgroundRemoval>
                    </a14:imgEffect>
                  </a14:imgLayer>
                </a14:imgProps>
              </a:ext>
              <a:ext uri="{28A0092B-C50C-407E-A947-70E740481C1C}">
                <a14:useLocalDpi xmlns:a14="http://schemas.microsoft.com/office/drawing/2010/main"/>
              </a:ext>
            </a:extLst>
          </a:blip>
          <a:srcRect/>
          <a:stretch>
            <a:fillRect/>
          </a:stretch>
        </p:blipFill>
        <p:spPr bwMode="auto">
          <a:xfrm>
            <a:off x="6454843" y="2370121"/>
            <a:ext cx="1751797" cy="16971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99FFFC-CB27-D29A-0D32-47504958A3A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91791" y="3489675"/>
            <a:ext cx="3471145" cy="1782183"/>
          </a:xfrm>
          <a:prstGeom prst="rect">
            <a:avLst/>
          </a:prstGeom>
        </p:spPr>
      </p:pic>
    </p:spTree>
    <p:extLst>
      <p:ext uri="{BB962C8B-B14F-4D97-AF65-F5344CB8AC3E}">
        <p14:creationId xmlns:p14="http://schemas.microsoft.com/office/powerpoint/2010/main" val="1408711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E431D35-FA0E-B0BA-F573-387ADB0F4A89}"/>
              </a:ext>
            </a:extLst>
          </p:cNvPr>
          <p:cNvSpPr txBox="1">
            <a:spLocks/>
          </p:cNvSpPr>
          <p:nvPr/>
        </p:nvSpPr>
        <p:spPr>
          <a:xfrm>
            <a:off x="5962535" y="2111646"/>
            <a:ext cx="3721768" cy="49988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solidFill>
                <a:srgbClr val="008059"/>
              </a:solidFill>
            </a:endParaRPr>
          </a:p>
          <a:p>
            <a:r>
              <a:rPr lang="en-US" sz="2800" b="1" dirty="0">
                <a:solidFill>
                  <a:srgbClr val="008059"/>
                </a:solidFill>
              </a:rPr>
              <a:t>Immediate</a:t>
            </a:r>
          </a:p>
          <a:p>
            <a:endParaRPr lang="en-US" sz="2800" b="1" dirty="0">
              <a:solidFill>
                <a:srgbClr val="008059"/>
              </a:solidFill>
            </a:endParaRPr>
          </a:p>
          <a:p>
            <a:r>
              <a:rPr lang="en-US" sz="2800" b="1" dirty="0">
                <a:solidFill>
                  <a:srgbClr val="008059"/>
                </a:solidFill>
              </a:rPr>
              <a:t>Urgent</a:t>
            </a:r>
          </a:p>
          <a:p>
            <a:endParaRPr lang="en-US" sz="2800" b="1" dirty="0">
              <a:solidFill>
                <a:srgbClr val="008059"/>
              </a:solidFill>
            </a:endParaRPr>
          </a:p>
          <a:p>
            <a:r>
              <a:rPr lang="en-US" sz="2800" b="1" dirty="0">
                <a:solidFill>
                  <a:srgbClr val="008059"/>
                </a:solidFill>
              </a:rPr>
              <a:t>Delayed / Walking</a:t>
            </a:r>
          </a:p>
          <a:p>
            <a:endParaRPr lang="en-US" sz="2800" b="1" dirty="0">
              <a:solidFill>
                <a:srgbClr val="008059"/>
              </a:solidFill>
            </a:endParaRPr>
          </a:p>
          <a:p>
            <a:r>
              <a:rPr lang="en-US" sz="2800" b="1" dirty="0">
                <a:solidFill>
                  <a:srgbClr val="008059"/>
                </a:solidFill>
              </a:rPr>
              <a:t>Not Breathing</a:t>
            </a:r>
          </a:p>
        </p:txBody>
      </p:sp>
      <p:pic>
        <p:nvPicPr>
          <p:cNvPr id="7" name="Picture 6">
            <a:extLst>
              <a:ext uri="{FF2B5EF4-FFF2-40B4-BE49-F238E27FC236}">
                <a16:creationId xmlns:a16="http://schemas.microsoft.com/office/drawing/2014/main" id="{19B7FB7A-75C4-832B-4C58-E613FF6ADD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6641" y="2347275"/>
            <a:ext cx="5542421" cy="4022566"/>
          </a:xfrm>
          <a:prstGeom prst="rect">
            <a:avLst/>
          </a:prstGeom>
        </p:spPr>
      </p:pic>
      <p:sp>
        <p:nvSpPr>
          <p:cNvPr id="4" name="Title 3">
            <a:extLst>
              <a:ext uri="{FF2B5EF4-FFF2-40B4-BE49-F238E27FC236}">
                <a16:creationId xmlns:a16="http://schemas.microsoft.com/office/drawing/2014/main" id="{00E51D06-F336-D48E-4EA2-7C53FF9A964A}"/>
              </a:ext>
            </a:extLst>
          </p:cNvPr>
          <p:cNvSpPr>
            <a:spLocks noGrp="1"/>
          </p:cNvSpPr>
          <p:nvPr>
            <p:ph type="ctrTitle"/>
          </p:nvPr>
        </p:nvSpPr>
        <p:spPr/>
        <p:txBody>
          <a:bodyPr/>
          <a:lstStyle/>
          <a:p>
            <a:r>
              <a:rPr lang="en-US" dirty="0"/>
              <a:t>Triage Bands</a:t>
            </a:r>
          </a:p>
        </p:txBody>
      </p:sp>
    </p:spTree>
    <p:extLst>
      <p:ext uri="{BB962C8B-B14F-4D97-AF65-F5344CB8AC3E}">
        <p14:creationId xmlns:p14="http://schemas.microsoft.com/office/powerpoint/2010/main" val="22449856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E5E849-1741-55C5-5A79-CD4B7581C991}"/>
              </a:ext>
            </a:extLst>
          </p:cNvPr>
          <p:cNvSpPr/>
          <p:nvPr/>
        </p:nvSpPr>
        <p:spPr>
          <a:xfrm>
            <a:off x="8750300" y="3717654"/>
            <a:ext cx="3441700" cy="308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4C89D3E-FC25-B56E-DC2B-545920435216}"/>
              </a:ext>
            </a:extLst>
          </p:cNvPr>
          <p:cNvPicPr>
            <a:picLocks noChangeAspect="1"/>
          </p:cNvPicPr>
          <p:nvPr/>
        </p:nvPicPr>
        <p:blipFill>
          <a:blip r:embed="rId2"/>
          <a:stretch>
            <a:fillRect/>
          </a:stretch>
        </p:blipFill>
        <p:spPr>
          <a:xfrm>
            <a:off x="5185347" y="2706088"/>
            <a:ext cx="6821922" cy="3683000"/>
          </a:xfrm>
          <a:prstGeom prst="rect">
            <a:avLst/>
          </a:prstGeom>
        </p:spPr>
      </p:pic>
      <p:sp>
        <p:nvSpPr>
          <p:cNvPr id="6" name="Content Placeholder 2">
            <a:extLst>
              <a:ext uri="{FF2B5EF4-FFF2-40B4-BE49-F238E27FC236}">
                <a16:creationId xmlns:a16="http://schemas.microsoft.com/office/drawing/2014/main" id="{B6EBD757-FCDB-C3D9-2693-93B55F8E8851}"/>
              </a:ext>
            </a:extLst>
          </p:cNvPr>
          <p:cNvSpPr txBox="1">
            <a:spLocks/>
          </p:cNvSpPr>
          <p:nvPr/>
        </p:nvSpPr>
        <p:spPr>
          <a:xfrm>
            <a:off x="184731" y="2010046"/>
            <a:ext cx="5441369" cy="49988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rgbClr val="008059"/>
                </a:solidFill>
              </a:rPr>
              <a:t>Triage Bands should be attached to a casualty’s wrist unless injured or amputated.</a:t>
            </a:r>
          </a:p>
          <a:p>
            <a:endParaRPr lang="en-US" sz="2800" dirty="0">
              <a:solidFill>
                <a:srgbClr val="008059"/>
              </a:solidFill>
            </a:endParaRPr>
          </a:p>
          <a:p>
            <a:r>
              <a:rPr lang="en-US" sz="2800" dirty="0">
                <a:solidFill>
                  <a:srgbClr val="008059"/>
                </a:solidFill>
              </a:rPr>
              <a:t>Ensure visibility:</a:t>
            </a:r>
          </a:p>
          <a:p>
            <a:pPr marL="457200" indent="-457200">
              <a:buFont typeface="Arial" panose="020B0604020202020204" pitchFamily="34" charset="0"/>
              <a:buChar char="•"/>
            </a:pPr>
            <a:r>
              <a:rPr lang="en-US" sz="2800" dirty="0">
                <a:solidFill>
                  <a:srgbClr val="008059"/>
                </a:solidFill>
              </a:rPr>
              <a:t>Place on the upper most limb if being placed into the recovery position.</a:t>
            </a:r>
          </a:p>
          <a:p>
            <a:pPr marL="457200" indent="-457200">
              <a:buFont typeface="Arial" panose="020B0604020202020204" pitchFamily="34" charset="0"/>
              <a:buChar char="•"/>
            </a:pPr>
            <a:r>
              <a:rPr lang="en-US" sz="2800" dirty="0">
                <a:solidFill>
                  <a:srgbClr val="008059"/>
                </a:solidFill>
              </a:rPr>
              <a:t>Avoid the band being obscured by clothing</a:t>
            </a:r>
          </a:p>
          <a:p>
            <a:endParaRPr lang="en-US" sz="2800" dirty="0">
              <a:solidFill>
                <a:srgbClr val="008059"/>
              </a:solidFill>
            </a:endParaRPr>
          </a:p>
        </p:txBody>
      </p:sp>
    </p:spTree>
    <p:extLst>
      <p:ext uri="{BB962C8B-B14F-4D97-AF65-F5344CB8AC3E}">
        <p14:creationId xmlns:p14="http://schemas.microsoft.com/office/powerpoint/2010/main" val="1130953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BE40C0-8927-1ECE-AAD4-C55610A1E030}"/>
              </a:ext>
            </a:extLst>
          </p:cNvPr>
          <p:cNvPicPr>
            <a:picLocks noChangeAspect="1"/>
          </p:cNvPicPr>
          <p:nvPr/>
        </p:nvPicPr>
        <p:blipFill>
          <a:blip r:embed="rId3"/>
          <a:stretch>
            <a:fillRect/>
          </a:stretch>
        </p:blipFill>
        <p:spPr>
          <a:xfrm>
            <a:off x="1786833" y="292504"/>
            <a:ext cx="8881165" cy="6272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7247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4197</TotalTime>
  <Words>843</Words>
  <Application>Microsoft Office PowerPoint</Application>
  <PresentationFormat>Widescreen</PresentationFormat>
  <Paragraphs>245</Paragraphs>
  <Slides>39</Slides>
  <Notes>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39</vt:i4>
      </vt:variant>
    </vt:vector>
  </HeadingPairs>
  <TitlesOfParts>
    <vt:vector size="46" baseType="lpstr">
      <vt:lpstr>Arial</vt:lpstr>
      <vt:lpstr>Calibri</vt:lpstr>
      <vt:lpstr>Calibri Light</vt:lpstr>
      <vt:lpstr>Office Theme</vt:lpstr>
      <vt:lpstr>Custom Design</vt:lpstr>
      <vt:lpstr>1_Custom Design</vt:lpstr>
      <vt:lpstr>2_Custom Design</vt:lpstr>
      <vt:lpstr>Ten Second Triage (TST)</vt:lpstr>
      <vt:lpstr>Presentation History</vt:lpstr>
      <vt:lpstr>PowerPoint Presentation</vt:lpstr>
      <vt:lpstr>PowerPoint Presentation</vt:lpstr>
      <vt:lpstr>Initial Mass Casualty response requires a mindset ‘Switch’  ONLY  Life Saving Interventions &amp; Triage</vt:lpstr>
      <vt:lpstr>Life Saving Interventions (LSIs)</vt:lpstr>
      <vt:lpstr>Triage Bands</vt:lpstr>
      <vt:lpstr>PowerPoint Presentation</vt:lpstr>
      <vt:lpstr>PowerPoint Presentation</vt:lpstr>
      <vt:lpstr>PowerPoint Presentation</vt:lpstr>
      <vt:lpstr>PowerPoint Presentation</vt:lpstr>
      <vt:lpstr>Critically Injured but Walking</vt:lpstr>
      <vt:lpstr>PowerPoint Presentation</vt:lpstr>
      <vt:lpstr>PowerPoint Presentation</vt:lpstr>
      <vt:lpstr>PowerPoint Presentation</vt:lpstr>
      <vt:lpstr>PowerPoint Presentation</vt:lpstr>
      <vt:lpstr>PowerPoint Presentation</vt:lpstr>
      <vt:lpstr>PowerPoint Presentation</vt:lpstr>
      <vt:lpstr>Cognitive Shortcuts ‘Clinical Presentation’</vt:lpstr>
      <vt:lpstr>Cognitive Shortcuts ‘Intervention Applied’</vt:lpstr>
      <vt:lpstr>Summary</vt:lpstr>
      <vt:lpstr>Practical Vignettes</vt:lpstr>
      <vt:lpstr>Casualty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TST</vt:lpstr>
      <vt:lpstr>Post TST Priorities</vt:lpstr>
      <vt:lpstr>Silver ‘Not Breathing’ Reassessment by Healthcare</vt:lpstr>
      <vt:lpstr>PowerPoint Presentation</vt:lpstr>
      <vt:lpstr>Major Incident Triage Tool (MITT)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Todd</dc:creator>
  <cp:lastModifiedBy>Joanne Boshell</cp:lastModifiedBy>
  <cp:revision>64</cp:revision>
  <dcterms:created xsi:type="dcterms:W3CDTF">2023-02-15T07:00:17Z</dcterms:created>
  <dcterms:modified xsi:type="dcterms:W3CDTF">2023-07-11T12:37:22Z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2a745c6-cdb5-4dce-8279-51c21c4822c2_Enabled">
    <vt:lpwstr>true</vt:lpwstr>
  </property>
  <property fmtid="{D5CDD505-2E9C-101B-9397-08002B2CF9AE}" pid="3" name="MSIP_Label_c2a745c6-cdb5-4dce-8279-51c21c4822c2_SetDate">
    <vt:lpwstr>2023-03-30T16:24:09Z</vt:lpwstr>
  </property>
  <property fmtid="{D5CDD505-2E9C-101B-9397-08002B2CF9AE}" pid="4" name="MSIP_Label_c2a745c6-cdb5-4dce-8279-51c21c4822c2_Method">
    <vt:lpwstr>Standard</vt:lpwstr>
  </property>
  <property fmtid="{D5CDD505-2E9C-101B-9397-08002B2CF9AE}" pid="5" name="MSIP_Label_c2a745c6-cdb5-4dce-8279-51c21c4822c2_Name">
    <vt:lpwstr>c2a745c6-cdb5-4dce-8279-51c21c4822c2</vt:lpwstr>
  </property>
  <property fmtid="{D5CDD505-2E9C-101B-9397-08002B2CF9AE}" pid="6" name="MSIP_Label_c2a745c6-cdb5-4dce-8279-51c21c4822c2_SiteId">
    <vt:lpwstr>32522f32-5eb7-4973-bbc2-5033d71ac83f</vt:lpwstr>
  </property>
  <property fmtid="{D5CDD505-2E9C-101B-9397-08002B2CF9AE}" pid="7" name="MSIP_Label_c2a745c6-cdb5-4dce-8279-51c21c4822c2_ActionId">
    <vt:lpwstr>30f94329-e158-4064-802d-39b9e8732047</vt:lpwstr>
  </property>
  <property fmtid="{D5CDD505-2E9C-101B-9397-08002B2CF9AE}" pid="8" name="MSIP_Label_c2a745c6-cdb5-4dce-8279-51c21c4822c2_ContentBits">
    <vt:lpwstr>2</vt:lpwstr>
  </property>
  <property fmtid="{D5CDD505-2E9C-101B-9397-08002B2CF9AE}" pid="9" name="ClassificationContentMarkingFooterLocations">
    <vt:lpwstr>Office Theme:8\Custom Design:9\1_Custom Design:9\2_Custom Design:3</vt:lpwstr>
  </property>
  <property fmtid="{D5CDD505-2E9C-101B-9397-08002B2CF9AE}" pid="10" name="ClassificationContentMarkingFooterText">
    <vt:lpwstr>OFFICIAL - Business data that is not intended for public consumption. However, this can be shared with external partners, as required.</vt:lpwstr>
  </property>
</Properties>
</file>