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99" r:id="rId2"/>
    <p:sldId id="291" r:id="rId3"/>
    <p:sldId id="297" r:id="rId4"/>
    <p:sldId id="298" r:id="rId5"/>
    <p:sldId id="294" r:id="rId6"/>
    <p:sldId id="323" r:id="rId7"/>
    <p:sldId id="317" r:id="rId8"/>
    <p:sldId id="300" r:id="rId9"/>
    <p:sldId id="296" r:id="rId10"/>
    <p:sldId id="322" r:id="rId11"/>
    <p:sldId id="302" r:id="rId12"/>
    <p:sldId id="314" r:id="rId13"/>
    <p:sldId id="318" r:id="rId14"/>
    <p:sldId id="303" r:id="rId15"/>
    <p:sldId id="304" r:id="rId16"/>
    <p:sldId id="295" r:id="rId17"/>
    <p:sldId id="306" r:id="rId18"/>
    <p:sldId id="307" r:id="rId19"/>
    <p:sldId id="308" r:id="rId20"/>
    <p:sldId id="309" r:id="rId21"/>
    <p:sldId id="310" r:id="rId22"/>
    <p:sldId id="311" r:id="rId23"/>
    <p:sldId id="321" r:id="rId24"/>
    <p:sldId id="279" r:id="rId25"/>
    <p:sldId id="312" r:id="rId26"/>
    <p:sldId id="285" r:id="rId27"/>
    <p:sldId id="316" r:id="rId28"/>
    <p:sldId id="315" r:id="rId29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bo, Brian" initials="BL" lastIdx="32" clrIdx="0"/>
  <p:cmAuthor id="1" name="KOBI WU-PASMORE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460" autoAdjust="0"/>
  </p:normalViewPr>
  <p:slideViewPr>
    <p:cSldViewPr snapToGrid="0" snapToObjects="1">
      <p:cViewPr>
        <p:scale>
          <a:sx n="75" d="100"/>
          <a:sy n="75" d="100"/>
        </p:scale>
        <p:origin x="-142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67065868263499E-2"/>
          <c:y val="0.15633718682803599"/>
          <c:w val="0.590319439860437"/>
          <c:h val="0.762763793700600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10"/>
              <c:layout>
                <c:manualLayout>
                  <c:x val="9.9320179454312398E-3"/>
                  <c:y val="-8.50762195075515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4.5514500549349933E-2"/>
                  <c:y val="1.0303638242840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Sheet1!$A$2:$A$13</c:f>
              <c:strCache>
                <c:ptCount val="12"/>
                <c:pt idx="0">
                  <c:v>Nurses and health visitors</c:v>
                </c:pt>
                <c:pt idx="1">
                  <c:v>Support to doctors, nurses and midwives</c:v>
                </c:pt>
                <c:pt idx="2">
                  <c:v>Scientific, therapeutic and technical staff</c:v>
                </c:pt>
                <c:pt idx="3">
                  <c:v>Doctors</c:v>
                </c:pt>
                <c:pt idx="4">
                  <c:v>Central functions</c:v>
                </c:pt>
                <c:pt idx="5">
                  <c:v>Support to scientific and therapeutic staff</c:v>
                </c:pt>
                <c:pt idx="6">
                  <c:v>Hotel, property and estates</c:v>
                </c:pt>
                <c:pt idx="7">
                  <c:v>Midwives</c:v>
                </c:pt>
                <c:pt idx="8">
                  <c:v>Managers</c:v>
                </c:pt>
                <c:pt idx="9">
                  <c:v>Ambulance staff</c:v>
                </c:pt>
                <c:pt idx="10">
                  <c:v>Support to ambulance staff</c:v>
                </c:pt>
                <c:pt idx="11">
                  <c:v>Senior managers</c:v>
                </c:pt>
              </c:strCache>
            </c:strRef>
          </c:cat>
          <c:val>
            <c:numRef>
              <c:f>Sheet1!$B$2:$B$13</c:f>
              <c:numCache>
                <c:formatCode>0.0%</c:formatCode>
                <c:ptCount val="12"/>
                <c:pt idx="0">
                  <c:v>0.27500000000000002</c:v>
                </c:pt>
                <c:pt idx="1">
                  <c:v>0.23</c:v>
                </c:pt>
                <c:pt idx="2">
                  <c:v>0.13</c:v>
                </c:pt>
                <c:pt idx="3">
                  <c:v>0.1</c:v>
                </c:pt>
                <c:pt idx="4">
                  <c:v>0.08</c:v>
                </c:pt>
                <c:pt idx="5">
                  <c:v>0.05</c:v>
                </c:pt>
                <c:pt idx="6">
                  <c:v>0.05</c:v>
                </c:pt>
                <c:pt idx="7">
                  <c:v>0.02</c:v>
                </c:pt>
                <c:pt idx="8">
                  <c:v>0.1</c:v>
                </c:pt>
                <c:pt idx="9">
                  <c:v>0.02</c:v>
                </c:pt>
                <c:pt idx="10">
                  <c:v>1.4999999999999999E-2</c:v>
                </c:pt>
                <c:pt idx="11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469069734546603"/>
          <c:y val="8.7044039257699393E-2"/>
          <c:w val="0.34381229666650898"/>
          <c:h val="0.91295596074230101"/>
        </c:manualLayout>
      </c:layout>
      <c:overlay val="0"/>
      <c:txPr>
        <a:bodyPr/>
        <a:lstStyle/>
        <a:p>
          <a:pPr>
            <a:defRPr sz="150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D14E4-E8A9-405D-828F-08D6F401145F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6F1CB-F815-4795-A8BF-9E523EE20A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06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Sources: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lang="en-GB" sz="12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https://www.nhs70.nhs.uk/about/nhs-facts/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GP Appointments: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QResearch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estimates for NHS Digital with forecasts. (2016/17)</a:t>
            </a: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NHS England https://www.england.nhs.uk/statistics/statistical-work-areas/ae-waiting-times-and-activity/ae-attendances-and-emergency-admissions-2017-18/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 General Pharmaceutical Council data - (2018)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7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Sources: 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NHS Employers/</a:t>
            </a:r>
            <a:r>
              <a:rPr lang="en-GB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NHS Digital (2017)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https://digital.nhs.uk/catalogue/PUB30240 (Dec 2017)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00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23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/>
              <a:t>Sources:</a:t>
            </a:r>
          </a:p>
          <a:p>
            <a:endParaRPr lang="en-GB" dirty="0" smtClean="0"/>
          </a:p>
          <a:p>
            <a:r>
              <a:rPr lang="en-GB" dirty="0" smtClean="0"/>
              <a:t>https://www.ons.gov.uk/peoplepopulationandcommunity/populationandmigration/populationestimates/timeseries/enpop/pop (2016)</a:t>
            </a:r>
          </a:p>
          <a:p>
            <a:r>
              <a:rPr lang="en-GB" dirty="0" smtClean="0"/>
              <a:t>https://www.nhs70.nhs.uk/about/nhs-facts/</a:t>
            </a:r>
          </a:p>
          <a:p>
            <a:r>
              <a:rPr lang="en-GB" dirty="0" smtClean="0"/>
              <a:t>https://www.nhs70.nhs.uk/get-involved/support-the-nhs/pledges/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005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948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6F1CB-F815-4795-A8BF-9E523EE20A3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277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0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1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4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26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7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4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05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6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FECFA-08D9-4341-8378-4A1D2C5438B7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1B021-2631-CA4A-AB6F-BB8D02D399D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10926" t="26769" r="43148" b="26300"/>
          <a:stretch/>
        </p:blipFill>
        <p:spPr>
          <a:xfrm>
            <a:off x="7646161" y="274638"/>
            <a:ext cx="1040639" cy="43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08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4667" y="2131403"/>
            <a:ext cx="7121130" cy="147002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Knowing your NHS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E0A4C0C-DDF0-2643-A844-7F0C8DEFDED2}"/>
              </a:ext>
            </a:extLst>
          </p:cNvPr>
          <p:cNvGrpSpPr/>
          <p:nvPr/>
        </p:nvGrpSpPr>
        <p:grpSpPr>
          <a:xfrm>
            <a:off x="5426103" y="4306602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C5179B4F-2FF1-1B4A-968A-FDA80CAFDD6C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CD27A332-A720-4B46-B795-C8B7220EEC18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Oval 7">
            <a:extLst>
              <a:ext uri="{FF2B5EF4-FFF2-40B4-BE49-F238E27FC236}">
                <a16:creationId xmlns="" xmlns:a16="http://schemas.microsoft.com/office/drawing/2014/main" id="{24E5F8F6-427E-CB40-BD02-0EA4BF03F4AD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265380" y="3000055"/>
            <a:ext cx="1339903" cy="1339903"/>
            <a:chOff x="7433464" y="3000055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890228F4-21A7-8643-92E4-50948DB2E522}"/>
                </a:ext>
              </a:extLst>
            </p:cNvPr>
            <p:cNvSpPr/>
            <p:nvPr/>
          </p:nvSpPr>
          <p:spPr>
            <a:xfrm>
              <a:off x="7555043" y="3101086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D7E4A5BD-8899-5743-A350-4B014CFB127A}"/>
                </a:ext>
              </a:extLst>
            </p:cNvPr>
            <p:cNvSpPr/>
            <p:nvPr/>
          </p:nvSpPr>
          <p:spPr>
            <a:xfrm>
              <a:off x="7433464" y="3000055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0B93C31-4669-C149-9B89-79009265E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67" y="4920197"/>
            <a:ext cx="1435100" cy="143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E6BB286-0259-CD4F-98F9-7841249FF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998" y="4363774"/>
            <a:ext cx="1079500" cy="1079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C860642-028E-FB41-B49A-F0D837E8D0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6297" y="3054227"/>
            <a:ext cx="1079500" cy="10795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8355DA60-2938-524B-9F13-6A6D7AAB7CB8}"/>
              </a:ext>
            </a:extLst>
          </p:cNvPr>
          <p:cNvCxnSpPr>
            <a:cxnSpLocks/>
          </p:cNvCxnSpPr>
          <p:nvPr/>
        </p:nvCxnSpPr>
        <p:spPr>
          <a:xfrm>
            <a:off x="6669166" y="5257605"/>
            <a:ext cx="394860" cy="185669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2E2811C9-A741-404B-BED4-7FDFE705E77B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7935332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7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Know your NHS Services</a:t>
            </a:r>
          </a:p>
        </p:txBody>
      </p:sp>
      <p:pic>
        <p:nvPicPr>
          <p:cNvPr id="4" name="Picture 2" descr="C:\Users\blobo\AppData\Local\Microsoft\Windows\Temporary Internet Files\Content.Outlook\BXGT0G6Y\medical_icons__iphone_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95" y="4239830"/>
            <a:ext cx="435895" cy="4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8" y="2314605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Users\blobo\AppData\Local\Microsoft\Windows\Temporary Internet Files\Content.Outlook\BXGT0G6Y\medical_icons__Loc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7" y="4883489"/>
            <a:ext cx="435895" cy="4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55" y="3546281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4" y="2937901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00180" y="3549134"/>
            <a:ext cx="541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Children and young people’s mental health (CYPMH) service;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Child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Adolescent Mental Health Services (CAMHS)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6131" y="4847796"/>
            <a:ext cx="555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Urgent Treatment Centre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(Urgent Care Centre, Walk-in Centre, Minor Injuries Unit)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6670" y="4328455"/>
            <a:ext cx="1597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NHS 111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1594" y="2370656"/>
            <a:ext cx="1311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GP Practice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9361" y="3042332"/>
            <a:ext cx="2063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Dental Practice</a:t>
            </a:r>
          </a:p>
        </p:txBody>
      </p:sp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66" y="5554376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58" y="1127718"/>
            <a:ext cx="436877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04" y="6170889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5" y="1705293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118827" y="6264798"/>
            <a:ext cx="5561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/  Accident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 Emergency (A&amp;E)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20365" y="5644659"/>
            <a:ext cx="1245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999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1071" y="976186"/>
            <a:ext cx="1339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www.NHS.uk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Self care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First aid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89007" y="1792584"/>
            <a:ext cx="2439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Community Pharmacy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1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52905" y="3535620"/>
            <a:ext cx="1339903" cy="1339903"/>
            <a:chOff x="4251255" y="3217508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B86C349-D124-C443-A34C-05A3ADE8B423}"/>
              </a:ext>
            </a:extLst>
          </p:cNvPr>
          <p:cNvCxnSpPr>
            <a:cxnSpLocks/>
          </p:cNvCxnSpPr>
          <p:nvPr/>
        </p:nvCxnSpPr>
        <p:spPr>
          <a:xfrm>
            <a:off x="7004922" y="4723973"/>
            <a:ext cx="242226" cy="303101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3581347"/>
            <a:ext cx="1161732" cy="116173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57940" cy="4972375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Introductory task:  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Select the service that you feel is right for your illness or injury</a:t>
            </a:r>
          </a:p>
          <a:p>
            <a:pPr lvl="1"/>
            <a:endParaRPr lang="en-US" sz="2000" dirty="0" smtClean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Discuss: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What was wrong with you?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Why did you choose this service?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How did you get to there?  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What are the benefits of coming to this service?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Activity: </a:t>
            </a:r>
            <a:endParaRPr lang="en-US" sz="2000" b="1" dirty="0" smtClean="0"/>
          </a:p>
          <a:p>
            <a:pPr marL="457200" lvl="1" indent="0">
              <a:buNone/>
            </a:pPr>
            <a:r>
              <a:rPr lang="en-US" sz="2000" dirty="0" smtClean="0">
                <a:latin typeface="Arial"/>
                <a:cs typeface="Arial"/>
              </a:rPr>
              <a:t>Think about your choice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Is there a more appropriate service?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Did you make the right choice?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09600" y="24077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Activity: Which service is most appropriate?</a:t>
            </a:r>
            <a:endParaRPr lang="en-US" sz="36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689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It’s hard to know who to speak to if you are ill or injured, but there are lots of places you can go for help </a:t>
            </a:r>
            <a:endParaRPr lang="en-US" sz="2000" dirty="0" smtClean="0"/>
          </a:p>
          <a:p>
            <a:endParaRPr lang="en-US" sz="2000" dirty="0"/>
          </a:p>
          <a:p>
            <a:pPr marL="285750" indent="-28575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injuries/illnesses can be treated by different NHS services, and the service required may also differ according to the seriousness of the symptoms or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illness  </a:t>
            </a:r>
          </a:p>
          <a:p>
            <a:pPr marL="285750" indent="-285750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talk to someone in an NHS service they will see you get the right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endParaRPr lang="en-US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r>
              <a:rPr lang="en-GB" sz="2000" dirty="0" smtClean="0"/>
              <a:t>There are things </a:t>
            </a:r>
            <a:r>
              <a:rPr lang="en-GB" sz="2000" dirty="0"/>
              <a:t>that we can all do for ourselves and for one another to make sure resources are used appropriately </a:t>
            </a:r>
            <a:r>
              <a:rPr lang="en-GB" sz="2000" dirty="0" smtClean="0"/>
              <a:t>and help </a:t>
            </a:r>
            <a:r>
              <a:rPr lang="en-GB" sz="2000" dirty="0"/>
              <a:t>the NHS </a:t>
            </a:r>
            <a:r>
              <a:rPr lang="en-GB" sz="2000" dirty="0" smtClean="0"/>
              <a:t>work effectively</a:t>
            </a:r>
            <a:r>
              <a:rPr lang="en-GB" sz="2000" dirty="0"/>
              <a:t>, </a:t>
            </a:r>
            <a:r>
              <a:rPr lang="en-GB" sz="2000" dirty="0" smtClean="0"/>
              <a:t>so that services are available wherever and whenever they are needed</a:t>
            </a:r>
          </a:p>
          <a:p>
            <a:pPr marL="285750" indent="-285750"/>
            <a:endParaRPr lang="en-GB" sz="2000" dirty="0" smtClean="0"/>
          </a:p>
          <a:p>
            <a:pPr marL="285750" indent="-28575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are unsure or worried about a medical concern call 111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immediately.</a:t>
            </a:r>
          </a:p>
          <a:p>
            <a:pPr marL="285750" indent="-285750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summary of NHS services is in the next slide…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endParaRPr lang="en-US" sz="2000" i="1" dirty="0">
              <a:solidFill>
                <a:srgbClr val="FF0000"/>
              </a:solidFill>
            </a:endParaRPr>
          </a:p>
          <a:p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Know your NHS services</a:t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459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615291"/>
              </p:ext>
            </p:extLst>
          </p:nvPr>
        </p:nvGraphicFramePr>
        <p:xfrm>
          <a:off x="0" y="-50800"/>
          <a:ext cx="9144000" cy="700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733"/>
                <a:gridCol w="3149600"/>
                <a:gridCol w="3640667"/>
              </a:tblGrid>
              <a:tr h="7715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you need 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 or advice on your health or wellbeing?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you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need to see a nurse,  doctor or other healthcare professional?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you need help in an emergency?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32395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www.NHS.uk</a:t>
                      </a:r>
                    </a:p>
                    <a:p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Provides online information about health related issues, including mental health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GP can offer advice, treatment or prescriptions</a:t>
                      </a:r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illnesses that won’t go away with self-care.  GPs can refer you to other services e.g. </a:t>
                      </a:r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Children and young people’s mental health services (CYPMH)</a:t>
                      </a:r>
                    </a:p>
                    <a:p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999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 999 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 someone is suspected of having a stroke or heart attack, is unconscious, has a deep cut/heavy bleeding, may have broken a bone, has bad chest pains, or is finding it difficult to breathe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2997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 pharmacy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Pharmacists offer </a:t>
                      </a:r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advice for minor health concerns, without having to book an appointment</a:t>
                      </a:r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 111</a:t>
                      </a:r>
                      <a:endParaRPr lang="en-US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number to call </a:t>
                      </a: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urgent </a:t>
                      </a: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medical </a:t>
                      </a:r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help</a:t>
                      </a:r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physical or mental health related – when help is needed fast and it’s not a life threatening emergency</a:t>
                      </a:r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Emergency Department / </a:t>
                      </a:r>
                      <a:endPara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Accident 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Emergency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(A&amp;E)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immediate hospital attention; when life is at risk, due to a serious illness or injury, or If someone is very distressed, has harmed or is thinking of harming themselves.</a:t>
                      </a:r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993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Childline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0800 1111 www.childline.org.uk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Childline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a service provided by NSPCC)</a:t>
                      </a:r>
                      <a:endParaRPr lang="en-US" sz="120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Urgent Treatment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Centre (Urgent Care Centre,  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Walk-in Centre,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Minor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Injuries unit) </a:t>
                      </a:r>
                    </a:p>
                    <a:p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Urgent help for injuries or illnesses  which are not serious or life threatening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99890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Dental Practice 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check-ups, call your dentist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you have problems with your teeth,  In an emergency your dentist will tell you how to access emergency dental care. Emergency dental care can also be accessed via NHS 111</a:t>
                      </a:r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75051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Children and young people’s mental health services (CYPMH)</a:t>
                      </a:r>
                      <a:endParaRPr lang="en-US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and treatment</a:t>
                      </a:r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young people experiencing a range of mental health problems.  Services may be offered/accessed via a GP, a drop-in </a:t>
                      </a:r>
                      <a:r>
                        <a:rPr lang="en-US" sz="12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centre</a:t>
                      </a:r>
                      <a:r>
                        <a:rPr lang="en-US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via NHS 111 or in serious emergencies - A&amp;E</a:t>
                      </a:r>
                      <a:endParaRPr lang="en-US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28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>
          <a:xfrm>
            <a:off x="511479" y="1287659"/>
            <a:ext cx="7738137" cy="4495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</a:rPr>
              <a:t>Introductory Task: Mind Mapping</a:t>
            </a:r>
          </a:p>
          <a:p>
            <a:pPr algn="l"/>
            <a:endParaRPr lang="en-US" sz="2400" b="1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How do you find out about the things you are interested in?  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How do you pass on messages about these?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How do you keep in touch with your friends? 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Create a mind map using these headings</a:t>
            </a:r>
            <a:r>
              <a:rPr lang="en-US" sz="2400" dirty="0" smtClean="0">
                <a:solidFill>
                  <a:srgbClr val="000000"/>
                </a:solidFill>
              </a:rPr>
              <a:t>: 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lvl="1" algn="l"/>
            <a:endParaRPr lang="en-US" sz="2000" b="1" dirty="0" smtClean="0">
              <a:solidFill>
                <a:srgbClr val="000000"/>
              </a:solidFill>
            </a:endParaRPr>
          </a:p>
          <a:p>
            <a:pPr lvl="1" algn="l"/>
            <a:r>
              <a:rPr lang="en-US" sz="2000" b="1" dirty="0" smtClean="0">
                <a:solidFill>
                  <a:srgbClr val="000000"/>
                </a:solidFill>
              </a:rPr>
              <a:t>MUSIC		</a:t>
            </a:r>
          </a:p>
          <a:p>
            <a:pPr lvl="1" algn="l"/>
            <a:r>
              <a:rPr lang="en-US" sz="2000" b="1" dirty="0" smtClean="0">
                <a:solidFill>
                  <a:srgbClr val="000000"/>
                </a:solidFill>
              </a:rPr>
              <a:t>SPORT	</a:t>
            </a:r>
          </a:p>
          <a:p>
            <a:pPr lvl="1" algn="l"/>
            <a:r>
              <a:rPr lang="en-US" sz="2000" b="1" dirty="0" smtClean="0">
                <a:solidFill>
                  <a:srgbClr val="000000"/>
                </a:solidFill>
              </a:rPr>
              <a:t>MOVIES		</a:t>
            </a:r>
          </a:p>
          <a:p>
            <a:pPr lvl="1" algn="l"/>
            <a:r>
              <a:rPr lang="en-US" sz="2000" b="1" dirty="0" smtClean="0">
                <a:solidFill>
                  <a:srgbClr val="000000"/>
                </a:solidFill>
              </a:rPr>
              <a:t>PARTIES/GATHERINGS	  </a:t>
            </a:r>
          </a:p>
          <a:p>
            <a:pPr lvl="1" algn="l"/>
            <a:r>
              <a:rPr lang="en-US" sz="2000" b="1" dirty="0" smtClean="0">
                <a:solidFill>
                  <a:srgbClr val="000000"/>
                </a:solidFill>
              </a:rPr>
              <a:t>FRIENDS</a:t>
            </a:r>
            <a:r>
              <a:rPr lang="en-US" sz="2400" b="1" dirty="0" smtClean="0">
                <a:solidFill>
                  <a:srgbClr val="000000"/>
                </a:solidFill>
              </a:rPr>
              <a:t>	</a:t>
            </a:r>
          </a:p>
          <a:p>
            <a:pPr lvl="1"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000" dirty="0" smtClean="0">
              <a:solidFill>
                <a:srgbClr val="000000"/>
              </a:solidFill>
            </a:endParaRPr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Activity: Spread the word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>
          <a:xfrm>
            <a:off x="457199" y="1247904"/>
            <a:ext cx="8469517" cy="5610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1606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376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Spread the word </a:t>
            </a:r>
            <a:endParaRPr lang="en-US" sz="3600" b="1" dirty="0">
              <a:solidFill>
                <a:srgbClr val="3760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066" y="1360458"/>
            <a:ext cx="71775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are most important to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you?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Magazines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newspapers? 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media?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would you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 one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NHS services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young people?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4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16000" y="2130425"/>
            <a:ext cx="7442200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Plenaries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3C59C195-C3BD-5C45-AD64-29954DCE6EB9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C1BC1DB9-6668-D044-995F-792EB74F8A0C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8144F18-0D01-424C-8A34-A02945056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705" y="4920197"/>
            <a:ext cx="1435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0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Guess the service…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57200" y="1600200"/>
            <a:ext cx="733338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/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What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number would you call for </a:t>
            </a:r>
            <a:r>
              <a:rPr lang="en-US" sz="2800" b="1" dirty="0" smtClean="0">
                <a:solidFill>
                  <a:schemeClr val="tx1"/>
                </a:solidFill>
              </a:rPr>
              <a:t>urgent</a:t>
            </a:r>
            <a:r>
              <a:rPr lang="en-US" sz="2800" dirty="0" smtClean="0">
                <a:solidFill>
                  <a:schemeClr val="tx1"/>
                </a:solidFill>
              </a:rPr>
              <a:t> medical help – whether it’s physical or mental health related – when help is needed fast and it’s not a life-threatening emergency?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8" name="Picture 27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3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Guess the service…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000000"/>
                </a:solidFill>
              </a:rPr>
              <a:t>Answer: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sz="4000" b="1" dirty="0" smtClean="0">
                <a:solidFill>
                  <a:srgbClr val="376092"/>
                </a:solidFill>
              </a:rPr>
              <a:t>NHS 111</a:t>
            </a:r>
            <a:endParaRPr lang="en-US" sz="4000" b="1" dirty="0">
              <a:solidFill>
                <a:srgbClr val="376092"/>
              </a:solidFill>
            </a:endParaRPr>
          </a:p>
        </p:txBody>
      </p:sp>
      <p:pic>
        <p:nvPicPr>
          <p:cNvPr id="26" name="Picture 25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5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5770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Guess the service…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57200" y="1600201"/>
            <a:ext cx="7333385" cy="418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A </a:t>
            </a:r>
            <a:r>
              <a:rPr lang="en-US" sz="2600" dirty="0">
                <a:solidFill>
                  <a:schemeClr val="tx1"/>
                </a:solidFill>
              </a:rPr>
              <a:t>service that is there for those that require immediate hospital attention, when life is at risk due to a serious illness or injury, such as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l</a:t>
            </a:r>
            <a:r>
              <a:rPr lang="en-US" sz="2600" dirty="0" smtClean="0">
                <a:solidFill>
                  <a:schemeClr val="tx1"/>
                </a:solidFill>
              </a:rPr>
              <a:t>oss </a:t>
            </a:r>
            <a:r>
              <a:rPr lang="en-US" sz="2600" dirty="0">
                <a:solidFill>
                  <a:schemeClr val="tx1"/>
                </a:solidFill>
              </a:rPr>
              <a:t>of consciousness</a:t>
            </a:r>
          </a:p>
          <a:p>
            <a:pPr marL="457200" indent="-457200" algn="l">
              <a:buFont typeface="Arial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persistent </a:t>
            </a:r>
            <a:r>
              <a:rPr lang="en-US" sz="2600" dirty="0">
                <a:solidFill>
                  <a:schemeClr val="tx1"/>
                </a:solidFill>
              </a:rPr>
              <a:t>chest pain</a:t>
            </a:r>
          </a:p>
          <a:p>
            <a:pPr marL="457200" indent="-457200" algn="l"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</a:t>
            </a:r>
            <a:r>
              <a:rPr lang="en-US" sz="2600" dirty="0" smtClean="0">
                <a:solidFill>
                  <a:schemeClr val="tx1"/>
                </a:solidFill>
              </a:rPr>
              <a:t>evere </a:t>
            </a:r>
            <a:r>
              <a:rPr lang="en-US" sz="2600" dirty="0">
                <a:solidFill>
                  <a:schemeClr val="tx1"/>
                </a:solidFill>
              </a:rPr>
              <a:t>allergic reactions</a:t>
            </a:r>
          </a:p>
          <a:p>
            <a:pPr marL="457200" indent="-457200" algn="l"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b</a:t>
            </a:r>
            <a:r>
              <a:rPr lang="en-US" sz="2600" dirty="0" smtClean="0">
                <a:solidFill>
                  <a:schemeClr val="tx1"/>
                </a:solidFill>
              </a:rPr>
              <a:t>reathing </a:t>
            </a:r>
            <a:r>
              <a:rPr lang="en-US" sz="2600" dirty="0">
                <a:solidFill>
                  <a:schemeClr val="tx1"/>
                </a:solidFill>
              </a:rPr>
              <a:t>difficulties</a:t>
            </a:r>
          </a:p>
          <a:p>
            <a:pPr marL="457200" indent="-457200" algn="l"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</a:t>
            </a:r>
            <a:r>
              <a:rPr lang="en-US" sz="2600" dirty="0" smtClean="0">
                <a:solidFill>
                  <a:schemeClr val="tx1"/>
                </a:solidFill>
              </a:rPr>
              <a:t>evere </a:t>
            </a:r>
            <a:r>
              <a:rPr lang="en-US" sz="2600" dirty="0">
                <a:solidFill>
                  <a:schemeClr val="tx1"/>
                </a:solidFill>
              </a:rPr>
              <a:t>burns or </a:t>
            </a:r>
            <a:r>
              <a:rPr lang="en-US" sz="2600" dirty="0" smtClean="0">
                <a:solidFill>
                  <a:schemeClr val="tx1"/>
                </a:solidFill>
              </a:rPr>
              <a:t>scalds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8" name="Picture 27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7732" y="2130425"/>
            <a:ext cx="7120467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Starter Ideas</a:t>
            </a:r>
            <a:endParaRPr lang="en-US" dirty="0">
              <a:solidFill>
                <a:srgbClr val="376092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FBD40AE8-B798-0A47-826F-63CAF122B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67" y="4920197"/>
            <a:ext cx="1435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Guess the service…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23743" y="1417638"/>
            <a:ext cx="7099985" cy="33052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tx1"/>
                </a:solidFill>
              </a:rPr>
              <a:t>Answer:</a:t>
            </a:r>
          </a:p>
          <a:p>
            <a:pPr algn="l"/>
            <a:endParaRPr lang="en-US" sz="2800" b="1" dirty="0" smtClean="0">
              <a:solidFill>
                <a:srgbClr val="376092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999 </a:t>
            </a:r>
            <a:r>
              <a:rPr lang="en-US" sz="2800" b="1" dirty="0">
                <a:solidFill>
                  <a:srgbClr val="376092"/>
                </a:solidFill>
              </a:rPr>
              <a:t>can be called </a:t>
            </a:r>
          </a:p>
          <a:p>
            <a:pPr algn="l"/>
            <a:r>
              <a:rPr lang="en-US" sz="2800" b="1" dirty="0">
                <a:solidFill>
                  <a:srgbClr val="376092"/>
                </a:solidFill>
              </a:rPr>
              <a:t>for an ambulance to A&amp;E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>
                <a:solidFill>
                  <a:srgbClr val="376092"/>
                </a:solidFill>
              </a:rPr>
              <a:t>Emergency Departments </a:t>
            </a:r>
            <a:r>
              <a:rPr lang="en-US" sz="2800" b="1" dirty="0" smtClean="0">
                <a:solidFill>
                  <a:srgbClr val="376092"/>
                </a:solidFill>
              </a:rPr>
              <a:t>/ </a:t>
            </a:r>
            <a:endParaRPr lang="en-US" sz="2800" b="1" dirty="0" smtClean="0">
              <a:solidFill>
                <a:srgbClr val="376092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Accident </a:t>
            </a:r>
            <a:r>
              <a:rPr lang="en-US" sz="2800" b="1" dirty="0" smtClean="0">
                <a:solidFill>
                  <a:srgbClr val="376092"/>
                </a:solidFill>
              </a:rPr>
              <a:t>and Emergency (A&amp;E)</a:t>
            </a:r>
            <a:endParaRPr lang="en-US" sz="2800" b="1" dirty="0">
              <a:solidFill>
                <a:srgbClr val="376092"/>
              </a:solidFill>
            </a:endParaRPr>
          </a:p>
          <a:p>
            <a:endParaRPr lang="en-US" sz="2800" b="1" dirty="0" smtClean="0">
              <a:solidFill>
                <a:srgbClr val="37609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" y="5514511"/>
            <a:ext cx="3396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 you think of local examples of this service?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Guess the service…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57200" y="1418858"/>
            <a:ext cx="709998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This NHS service </a:t>
            </a:r>
            <a:r>
              <a:rPr lang="en-US" sz="2400" dirty="0">
                <a:solidFill>
                  <a:schemeClr val="tx1"/>
                </a:solidFill>
              </a:rPr>
              <a:t>employs highly trained health professionals. </a:t>
            </a:r>
            <a:r>
              <a:rPr lang="en-US" sz="2400" dirty="0" smtClean="0">
                <a:solidFill>
                  <a:schemeClr val="tx1"/>
                </a:solidFill>
              </a:rPr>
              <a:t>They </a:t>
            </a:r>
            <a:r>
              <a:rPr lang="en-US" sz="2400" dirty="0">
                <a:solidFill>
                  <a:schemeClr val="tx1"/>
                </a:solidFill>
              </a:rPr>
              <a:t>can offer clinical advice for minor health concerns without having to book an appointment.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They are experts in medicines, and use their clinical expertise, together with their practical knowledge, to advise on common problems such as: coughs, colds, aches and pains. 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28" name="Picture 27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3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b="1" dirty="0" smtClean="0">
                <a:solidFill>
                  <a:srgbClr val="376092"/>
                </a:solidFill>
              </a:rPr>
              <a:t>Guess the service…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" y="5438261"/>
            <a:ext cx="3396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 you think of local examples of this service?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7200" y="1600200"/>
            <a:ext cx="779241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000000"/>
                </a:solidFill>
              </a:rPr>
              <a:t>Answer:</a:t>
            </a: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b="1" dirty="0" smtClean="0">
                <a:solidFill>
                  <a:srgbClr val="376092"/>
                </a:solidFill>
              </a:rPr>
              <a:t>Community Pharmacies</a:t>
            </a:r>
          </a:p>
          <a:p>
            <a:pPr algn="l"/>
            <a:r>
              <a:rPr lang="en-US" b="1" dirty="0" smtClean="0">
                <a:solidFill>
                  <a:srgbClr val="376092"/>
                </a:solidFill>
              </a:rPr>
              <a:t>Pharmacists</a:t>
            </a:r>
          </a:p>
          <a:p>
            <a:endParaRPr lang="en-US" sz="4800" dirty="0" smtClean="0"/>
          </a:p>
        </p:txBody>
      </p:sp>
      <p:pic>
        <p:nvPicPr>
          <p:cNvPr id="26" name="Picture 25" descr="medical_icons_for_PP_pho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42" y="5187218"/>
            <a:ext cx="1085088" cy="10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6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6934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Match the condition to the most appropriate service…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6" y="1098143"/>
            <a:ext cx="3495435" cy="605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Strains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sprains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Sore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throat</a:t>
            </a:r>
          </a:p>
          <a:p>
            <a:pPr fontAlgn="t"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Living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diabetes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Toothache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Feeling anxious or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depressed</a:t>
            </a:r>
          </a:p>
          <a:p>
            <a:pPr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Suspected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fracture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Minor scalds or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burns</a:t>
            </a:r>
          </a:p>
          <a:p>
            <a:pPr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Suspected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heart attack or stroke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Blood loss, deep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cuts</a:t>
            </a:r>
          </a:p>
          <a:p>
            <a:pPr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Earache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Suspected broken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bone</a:t>
            </a:r>
          </a:p>
          <a:p>
            <a:pPr>
              <a:lnSpc>
                <a:spcPct val="200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Worried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about self-harm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Feeling unwell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blobo\AppData\Local\Microsoft\Windows\Temporary Internet Files\Content.Outlook\BXGT0G6Y\medical_icons__iphone_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395" y="4239830"/>
            <a:ext cx="435895" cy="4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868" y="2314605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Users\blobo\AppData\Local\Microsoft\Windows\Temporary Internet Files\Content.Outlook\BXGT0G6Y\medical_icons__Loc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867" y="4883489"/>
            <a:ext cx="435895" cy="4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355" y="3546281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534" y="2937901"/>
            <a:ext cx="435895" cy="43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97481" y="3549134"/>
            <a:ext cx="3719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Children and young people’s mental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health services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CYPMH or CAMHS)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3431" y="4898596"/>
            <a:ext cx="4013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Urgent Treatment Centre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(Urgent Care Centre, Walk-in Centre, Minor Injuries Unit)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13970" y="4328455"/>
            <a:ext cx="1597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NHS 111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08894" y="2370656"/>
            <a:ext cx="1311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GP Practice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06661" y="3042332"/>
            <a:ext cx="2063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Dental Practice</a:t>
            </a:r>
          </a:p>
        </p:txBody>
      </p:sp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066" y="5554376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558" y="1127718"/>
            <a:ext cx="436877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704" y="6170889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905" y="1705293"/>
            <a:ext cx="435600" cy="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916127" y="6258805"/>
            <a:ext cx="4047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Emergency Department / Accident and Emergency (A&amp;E)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17665" y="5644659"/>
            <a:ext cx="124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999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8371" y="1015604"/>
            <a:ext cx="1339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www.NHS.uk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Self care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First aid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1973" y="1779288"/>
            <a:ext cx="1681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Community Pharmacy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4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3864"/>
            <a:ext cx="8229600" cy="908686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376092"/>
                </a:solidFill>
              </a:rPr>
              <a:t>Match the illness to the service </a:t>
            </a:r>
            <a:br>
              <a:rPr lang="en-US" sz="2800" b="1" dirty="0" smtClean="0">
                <a:solidFill>
                  <a:srgbClr val="376092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Answers:</a:t>
            </a:r>
            <a:br>
              <a:rPr lang="en-US" sz="2000" dirty="0" smtClean="0">
                <a:solidFill>
                  <a:srgbClr val="000000"/>
                </a:solidFill>
              </a:rPr>
            </a:b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678948"/>
              </p:ext>
            </p:extLst>
          </p:nvPr>
        </p:nvGraphicFramePr>
        <p:xfrm>
          <a:off x="203199" y="754826"/>
          <a:ext cx="8720667" cy="4686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1"/>
                <a:gridCol w="5545666"/>
              </a:tblGrid>
              <a:tr h="36091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Illness / injury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213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Strains and sprains, feeling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unwell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www.NHS.uk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Self-care / First Aid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58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Sore throat,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feeling unwell,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Strains and sprains, Earache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Pharmacy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325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diabetes  (management of condition)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 Practice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999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Toothache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Dental Practice  (in an emergency call 111)</a:t>
                      </a:r>
                    </a:p>
                  </a:txBody>
                  <a:tcPr/>
                </a:tc>
              </a:tr>
              <a:tr h="39626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Feeling anxious or depressed, worried about self-harm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Children and young people’s mental health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CYPMH)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services (or CAMHS), 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GP, NHS 111 or </a:t>
                      </a:r>
                      <a:r>
                        <a:rPr lang="en-US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Childline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if someone is very distressed or having a crisis – then 999/ A&amp;E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6331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fracture,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worried about self-harm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Call 111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9626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Minor scalds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burns, suspected fracture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Urgent Treatment Centre, Urgent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Care Centre, Walk-in Centre, Minor Injuries Unit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115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heart attack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999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67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Blood loss, deep cuts,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suspected broken bone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Emergency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Department / Accident and Emergency (A&amp;E)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199" y="5399518"/>
            <a:ext cx="8771466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But, remember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It may not always be immediately obvious which NHS service to use. 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Some injuries/illnesses can be treated by different NHS services, and the service required may also differ according to the seriousness of the symptoms or illness. 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talk to someone in an NHS service they will see you get the right help.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are unsure or worried about a medical concern call 111 immediately.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61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50493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Who can I talk to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about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my health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52905" y="3535620"/>
            <a:ext cx="1339903" cy="1339903"/>
            <a:chOff x="4251255" y="3217508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B86C349-D124-C443-A34C-05A3ADE8B423}"/>
              </a:ext>
            </a:extLst>
          </p:cNvPr>
          <p:cNvCxnSpPr>
            <a:cxnSpLocks/>
          </p:cNvCxnSpPr>
          <p:nvPr/>
        </p:nvCxnSpPr>
        <p:spPr>
          <a:xfrm>
            <a:off x="7004922" y="4723973"/>
            <a:ext cx="242226" cy="303101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3581347"/>
            <a:ext cx="1161732" cy="116173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57201" y="1705914"/>
            <a:ext cx="5295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might you go for help if: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 need information or advice about your health?</a:t>
            </a:r>
          </a:p>
          <a:p>
            <a:pPr marL="457200" indent="-457200">
              <a:buFont typeface="Arial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or a friend are worried about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mental health issue?</a:t>
            </a:r>
          </a:p>
          <a:p>
            <a:pPr marL="914400" lvl="1" indent="-457200">
              <a:buFont typeface="Arial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 need to see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doctor 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nurse?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 need help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an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emergency?</a:t>
            </a:r>
          </a:p>
          <a:p>
            <a:pPr marL="457200" indent="-457200">
              <a:buFont typeface="Arial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3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39069" y="274638"/>
            <a:ext cx="8547731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Who can I talk to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about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my health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sz="2800" dirty="0" smtClean="0"/>
              <a:t>Answers</a:t>
            </a:r>
            <a:r>
              <a:rPr lang="en-US" sz="2800" dirty="0"/>
              <a:t>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52905" y="3535620"/>
            <a:ext cx="1339903" cy="1339903"/>
            <a:chOff x="4251255" y="3217508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B86C349-D124-C443-A34C-05A3ADE8B423}"/>
              </a:ext>
            </a:extLst>
          </p:cNvPr>
          <p:cNvCxnSpPr>
            <a:cxnSpLocks/>
          </p:cNvCxnSpPr>
          <p:nvPr/>
        </p:nvCxnSpPr>
        <p:spPr>
          <a:xfrm>
            <a:off x="7004922" y="4723973"/>
            <a:ext cx="242226" cy="303101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3581347"/>
            <a:ext cx="1161732" cy="116173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16544" y="1502688"/>
            <a:ext cx="563636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following services can help you if you need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advice about your health:</a:t>
            </a:r>
          </a:p>
          <a:p>
            <a:pPr marL="800100" lvl="1" indent="-342900">
              <a:buFont typeface="Arial"/>
              <a:buChar char="•"/>
            </a:pPr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www.NHS.uk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Pharmacist</a:t>
            </a:r>
          </a:p>
          <a:p>
            <a:pPr marL="800100" lvl="1" indent="-342900">
              <a:buFont typeface="Arial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NHS 111</a:t>
            </a:r>
          </a:p>
          <a:p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or a friend are worried about a mental health </a:t>
            </a:r>
            <a:r>
              <a:rPr lang="en-US" sz="17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r>
              <a:rPr lang="en-US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the following services can help:</a:t>
            </a:r>
          </a:p>
          <a:p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1700" dirty="0" err="1">
                <a:latin typeface="Arial" panose="020B0604020202020204" pitchFamily="34" charset="0"/>
                <a:cs typeface="Arial" panose="020B0604020202020204" pitchFamily="34" charset="0"/>
              </a:rPr>
              <a:t>Childline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0800 1111 /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www.childline.org.uk</a:t>
            </a:r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NHS 111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GP Practice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Children and young people’s mental health </a:t>
            </a:r>
          </a:p>
          <a:p>
            <a:pPr lvl="2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(CYPMH) services; Child and Adolescent Mental Health Services (CAMHS)</a:t>
            </a:r>
          </a:p>
          <a:p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find local NHS mental health services: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www.nhs.uk/Service-Search/Mental-health-support-for-young-people/LocationSearch/1430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9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39069" y="274638"/>
            <a:ext cx="8547731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Who can I talk to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about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my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health? </a:t>
            </a:r>
            <a:r>
              <a:rPr lang="en-US" sz="2800" dirty="0" smtClean="0"/>
              <a:t>Answers</a:t>
            </a:r>
            <a:r>
              <a:rPr lang="en-US" sz="2800" dirty="0"/>
              <a:t>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52905" y="3535620"/>
            <a:ext cx="1339903" cy="1339903"/>
            <a:chOff x="4251255" y="3217508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B86C349-D124-C443-A34C-05A3ADE8B423}"/>
              </a:ext>
            </a:extLst>
          </p:cNvPr>
          <p:cNvCxnSpPr>
            <a:cxnSpLocks/>
          </p:cNvCxnSpPr>
          <p:nvPr/>
        </p:nvCxnSpPr>
        <p:spPr>
          <a:xfrm>
            <a:off x="7004922" y="4723973"/>
            <a:ext cx="242226" cy="303101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3581347"/>
            <a:ext cx="1161732" cy="116173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16543" y="1502688"/>
            <a:ext cx="590485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you need to see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doctor, dentist or nurse: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GP Practice or Dentist Practice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CAMHS or CYPMH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Urgent Treatment Centre (or Urgent Care Centre, Walk-in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entres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 Minor injuries Unit)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dentist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(via 111)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hours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 (via 111)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you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need help in an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emergency: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999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Emergency Department /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Accident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Emergency (A&amp;E)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28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91067" y="274638"/>
            <a:ext cx="8195733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Find out more </a:t>
            </a:r>
            <a:endParaRPr lang="en-US" sz="2800" dirty="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52905" y="3535620"/>
            <a:ext cx="1339903" cy="1339903"/>
            <a:chOff x="4251255" y="3217508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555043" y="3101086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3D67497-02DF-F84E-A673-5CA226638711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433464" y="3000055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2E2AB6B-F487-864B-9200-F416FA857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34" y="4940745"/>
            <a:ext cx="1435100" cy="14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35" y="3185345"/>
            <a:ext cx="982782" cy="9827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B86C349-D124-C443-A34C-05A3ADE8B423}"/>
              </a:ext>
            </a:extLst>
          </p:cNvPr>
          <p:cNvCxnSpPr>
            <a:cxnSpLocks/>
          </p:cNvCxnSpPr>
          <p:nvPr/>
        </p:nvCxnSpPr>
        <p:spPr>
          <a:xfrm>
            <a:off x="7004922" y="4723973"/>
            <a:ext cx="242226" cy="303101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8103416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3581347"/>
            <a:ext cx="1161732" cy="116173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6336719" y="1946473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6215140" y="1845442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11" y="2032112"/>
            <a:ext cx="982782" cy="98002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095968" y="3185345"/>
            <a:ext cx="459075" cy="157279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91067" y="1437007"/>
            <a:ext cx="53618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www.nhs.uk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www.nhs70.nhs.uk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www.england.nhs.uk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376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Education England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www.hee.nhs.uk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www.stepintothenhs.nhs.uk</a:t>
            </a:r>
          </a:p>
          <a:p>
            <a:endParaRPr lang="en-US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376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US" sz="2000" dirty="0">
                <a:solidFill>
                  <a:srgbClr val="376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dirty="0" smtClean="0">
                <a:solidFill>
                  <a:srgbClr val="376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ealth England</a:t>
            </a:r>
          </a:p>
          <a:p>
            <a:r>
              <a:rPr lang="en-US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www.campaignresources.phe.gov.uk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/schools</a:t>
            </a:r>
          </a:p>
          <a:p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5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982" y="224878"/>
            <a:ext cx="7008365" cy="86892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The </a:t>
            </a:r>
            <a:r>
              <a:rPr lang="en-US" b="1" dirty="0">
                <a:solidFill>
                  <a:srgbClr val="376092"/>
                </a:solidFill>
              </a:rPr>
              <a:t>NHS in numbers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776670" y="5138584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28" y="5189758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4011833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15" y="5190290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18" idx="2"/>
          </p:cNvCxnSpPr>
          <p:nvPr/>
        </p:nvCxnSpPr>
        <p:spPr>
          <a:xfrm>
            <a:off x="5351736" y="5808536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7161880" y="5783459"/>
            <a:ext cx="424934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65982" y="1481151"/>
            <a:ext cx="7163072" cy="4248357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How many people does the NHS treat every 24 hours?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Approximately, how many GP appointments are there in a a year?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Approximately, how many A&amp;E attendances are there in a year?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How many Community pharmacies are there in England?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684" y="489162"/>
            <a:ext cx="8072764" cy="86892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376092"/>
                </a:solidFill>
              </a:rPr>
              <a:t>The NHS in </a:t>
            </a:r>
            <a:r>
              <a:rPr lang="en-US" sz="3600" b="1" dirty="0" smtClean="0">
                <a:solidFill>
                  <a:srgbClr val="376092"/>
                </a:solidFill>
              </a:rPr>
              <a:t>numbers: Answers </a:t>
            </a:r>
            <a:endParaRPr lang="en-US" sz="3600" b="1" dirty="0">
              <a:solidFill>
                <a:srgbClr val="37609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57185" y="3382957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833A946-158F-FE43-9EDE-D030C14452A4}"/>
              </a:ext>
            </a:extLst>
          </p:cNvPr>
          <p:cNvSpPr/>
          <p:nvPr/>
        </p:nvSpPr>
        <p:spPr>
          <a:xfrm>
            <a:off x="7708393" y="5239615"/>
            <a:ext cx="1121484" cy="1121484"/>
          </a:xfrm>
          <a:prstGeom prst="ellipse">
            <a:avLst/>
          </a:prstGeom>
          <a:solidFill>
            <a:schemeClr val="bg1"/>
          </a:solidFill>
          <a:ln w="38100" cmpd="sng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4FFABC7-7573-074D-9C12-639AB8D27D83}"/>
              </a:ext>
            </a:extLst>
          </p:cNvPr>
          <p:cNvSpPr/>
          <p:nvPr/>
        </p:nvSpPr>
        <p:spPr>
          <a:xfrm>
            <a:off x="7586814" y="5138584"/>
            <a:ext cx="1339903" cy="1339903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5BAF668-D05E-E247-BF48-654575D305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85" y="5239615"/>
            <a:ext cx="982782" cy="982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</p:cNvCxnSpPr>
          <p:nvPr/>
        </p:nvCxnSpPr>
        <p:spPr>
          <a:xfrm>
            <a:off x="8249616" y="4722860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5" y="3462680"/>
            <a:ext cx="1079500" cy="1079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7599183" y="1614655"/>
            <a:ext cx="1339903" cy="1339903"/>
            <a:chOff x="4251255" y="3217508"/>
            <a:chExt cx="1339903" cy="1339903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866" y="1715686"/>
            <a:ext cx="1079500" cy="1079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A496C73-511E-1E48-A73F-8D06A5D93867}"/>
              </a:ext>
            </a:extLst>
          </p:cNvPr>
          <p:cNvGrpSpPr/>
          <p:nvPr/>
        </p:nvGrpSpPr>
        <p:grpSpPr>
          <a:xfrm>
            <a:off x="5811691" y="5138584"/>
            <a:ext cx="1339903" cy="1339903"/>
            <a:chOff x="4251255" y="3217508"/>
            <a:chExt cx="1339903" cy="13399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71EA5006-4A2B-2F4F-B579-7E643BA1DC85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4E79B67A-A9B0-8842-AB0E-657C60747E1C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7A56251-37D2-D349-826B-391042B03C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254" y="5191256"/>
            <a:ext cx="1079500" cy="10795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>
            <a:off x="7151594" y="5808536"/>
            <a:ext cx="435220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52C82A8-1EF8-8C4B-AAE1-95F71B9CB44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227136" y="2954558"/>
            <a:ext cx="1" cy="428399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41684" y="1642913"/>
            <a:ext cx="7193607" cy="3915397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Over 1.4 million 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patients are treated in the NHS in England every 24 hours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It’s estimated that 332.7 million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	GP appointments take place in a year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There are around 23.7 million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	A&amp;E attendances in a year</a:t>
            </a: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There are over 12,042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	Community Pharmacies in England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00666" y="2130425"/>
            <a:ext cx="7357533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Discussion Ideas 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E6C9C87F-172B-B544-B7B6-071E7EBA4607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99B08AA8-A301-4548-A7E7-168F9192221F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2ED253A-5944-D04B-A3F1-F799AED87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075" y="4920197"/>
            <a:ext cx="1435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397" y="1659753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Knowing your NHS</a:t>
            </a:r>
            <a:endParaRPr lang="en-US" b="1" dirty="0">
              <a:solidFill>
                <a:srgbClr val="FFFFFF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E0A4C0C-DDF0-2643-A844-7F0C8DEFDED2}"/>
              </a:ext>
            </a:extLst>
          </p:cNvPr>
          <p:cNvGrpSpPr/>
          <p:nvPr/>
        </p:nvGrpSpPr>
        <p:grpSpPr>
          <a:xfrm>
            <a:off x="5426103" y="4306602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C5179B4F-2FF1-1B4A-968A-FDA80CAFDD6C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CD27A332-A720-4B46-B795-C8B7220EEC18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Oval 7">
            <a:extLst>
              <a:ext uri="{FF2B5EF4-FFF2-40B4-BE49-F238E27FC236}">
                <a16:creationId xmlns="" xmlns:a16="http://schemas.microsoft.com/office/drawing/2014/main" id="{24E5F8F6-427E-CB40-BD02-0EA4BF03F4AD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265380" y="3000055"/>
            <a:ext cx="1339903" cy="1339903"/>
            <a:chOff x="7433464" y="3000055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890228F4-21A7-8643-92E4-50948DB2E522}"/>
                </a:ext>
              </a:extLst>
            </p:cNvPr>
            <p:cNvSpPr/>
            <p:nvPr/>
          </p:nvSpPr>
          <p:spPr>
            <a:xfrm>
              <a:off x="7555043" y="3101086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D7E4A5BD-8899-5743-A350-4B014CFB127A}"/>
                </a:ext>
              </a:extLst>
            </p:cNvPr>
            <p:cNvSpPr/>
            <p:nvPr/>
          </p:nvSpPr>
          <p:spPr>
            <a:xfrm>
              <a:off x="7433464" y="3000055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0B93C31-4669-C149-9B89-79009265E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267" y="4920197"/>
            <a:ext cx="1435100" cy="143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E6BB286-0259-CD4F-98F9-7841249FF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998" y="4363774"/>
            <a:ext cx="1079500" cy="1079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C860642-028E-FB41-B49A-F0D837E8D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6297" y="3054227"/>
            <a:ext cx="1079500" cy="10795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8355DA60-2938-524B-9F13-6A6D7AAB7CB8}"/>
              </a:ext>
            </a:extLst>
          </p:cNvPr>
          <p:cNvCxnSpPr>
            <a:cxnSpLocks/>
          </p:cNvCxnSpPr>
          <p:nvPr/>
        </p:nvCxnSpPr>
        <p:spPr>
          <a:xfrm>
            <a:off x="6669166" y="5257605"/>
            <a:ext cx="394860" cy="185669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2E2811C9-A741-404B-BED4-7FDFE705E77B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7935332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281283" y="1481508"/>
            <a:ext cx="7805047" cy="5304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NHS is the largest employer in England and the 5</a:t>
            </a:r>
            <a:r>
              <a:rPr lang="en-US" sz="2000" baseline="30000" dirty="0" smtClean="0">
                <a:solidFill>
                  <a:srgbClr val="000000"/>
                </a:solidFill>
              </a:rPr>
              <a:t>th</a:t>
            </a:r>
            <a:r>
              <a:rPr lang="en-US" sz="2000" dirty="0" smtClean="0">
                <a:solidFill>
                  <a:srgbClr val="000000"/>
                </a:solidFill>
              </a:rPr>
              <a:t> largest employer in the world</a:t>
            </a: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When the NHS was established in 1948 there were 144,000 staff across the UK.  Now there are 1.2m in England alone</a:t>
            </a:r>
          </a:p>
          <a:p>
            <a:pPr algn="l"/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Nurses and health visitors make up the largest proportion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</a:t>
            </a:r>
            <a:r>
              <a:rPr lang="en-US" sz="2000" dirty="0" smtClean="0">
                <a:solidFill>
                  <a:srgbClr val="000000"/>
                </a:solidFill>
              </a:rPr>
              <a:t>of </a:t>
            </a:r>
            <a:r>
              <a:rPr lang="en-US" sz="2000" dirty="0" smtClean="0">
                <a:solidFill>
                  <a:srgbClr val="000000"/>
                </a:solidFill>
              </a:rPr>
              <a:t>NHS staff (27.5%) in England</a:t>
            </a: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Doctors make up approximately 10% of                                         the NHS workforce</a:t>
            </a: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There </a:t>
            </a:r>
            <a:r>
              <a:rPr lang="en-US" sz="2000" dirty="0">
                <a:solidFill>
                  <a:srgbClr val="000000"/>
                </a:solidFill>
              </a:rPr>
              <a:t>are over 350 different job roles in the NHS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algn="l"/>
            <a:endParaRPr lang="en-US" sz="2200" strike="sngStrike" dirty="0" smtClean="0">
              <a:solidFill>
                <a:srgbClr val="000000"/>
              </a:solidFill>
            </a:endParaRPr>
          </a:p>
          <a:p>
            <a:pPr algn="l"/>
            <a:endParaRPr lang="en-US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21591" y="161670"/>
            <a:ext cx="79834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b="1" dirty="0" smtClean="0">
                <a:solidFill>
                  <a:srgbClr val="376092"/>
                </a:solidFill>
              </a:rPr>
              <a:t>The NHS Workforce</a:t>
            </a:r>
            <a:r>
              <a:rPr lang="en-US" dirty="0" smtClean="0">
                <a:solidFill>
                  <a:srgbClr val="376092"/>
                </a:solidFill>
              </a:rPr>
              <a:t> </a:t>
            </a:r>
            <a:endParaRPr lang="en-US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4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3814"/>
            <a:ext cx="5571067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The NHS Workforce</a:t>
            </a:r>
            <a:endParaRPr lang="en-US" b="1" dirty="0">
              <a:solidFill>
                <a:srgbClr val="376092"/>
              </a:solidFill>
            </a:endParaRPr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38619"/>
              </p:ext>
            </p:extLst>
          </p:nvPr>
        </p:nvGraphicFramePr>
        <p:xfrm>
          <a:off x="203200" y="181672"/>
          <a:ext cx="8737600" cy="656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3200" y="6340889"/>
            <a:ext cx="2231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Source: NHS Employers 2017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6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397" y="1659753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Knowing your NHS</a:t>
            </a:r>
            <a:endParaRPr lang="en-US" b="1" dirty="0">
              <a:solidFill>
                <a:srgbClr val="FFFFFF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E0A4C0C-DDF0-2643-A844-7F0C8DEFDED2}"/>
              </a:ext>
            </a:extLst>
          </p:cNvPr>
          <p:cNvGrpSpPr/>
          <p:nvPr/>
        </p:nvGrpSpPr>
        <p:grpSpPr>
          <a:xfrm>
            <a:off x="5426103" y="4306602"/>
            <a:ext cx="1339903" cy="1339903"/>
            <a:chOff x="4251255" y="3217508"/>
            <a:chExt cx="1339903" cy="1339903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C5179B4F-2FF1-1B4A-968A-FDA80CAFDD6C}"/>
                </a:ext>
              </a:extLst>
            </p:cNvPr>
            <p:cNvSpPr/>
            <p:nvPr/>
          </p:nvSpPr>
          <p:spPr>
            <a:xfrm>
              <a:off x="4372834" y="3318539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CD27A332-A720-4B46-B795-C8B7220EEC18}"/>
                </a:ext>
              </a:extLst>
            </p:cNvPr>
            <p:cNvSpPr/>
            <p:nvPr/>
          </p:nvSpPr>
          <p:spPr>
            <a:xfrm>
              <a:off x="4251255" y="3217508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Oval 7">
            <a:extLst>
              <a:ext uri="{FF2B5EF4-FFF2-40B4-BE49-F238E27FC236}">
                <a16:creationId xmlns="" xmlns:a16="http://schemas.microsoft.com/office/drawing/2014/main" id="{24E5F8F6-427E-CB40-BD02-0EA4BF03F4AD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265380" y="3000055"/>
            <a:ext cx="1339903" cy="1339903"/>
            <a:chOff x="7433464" y="3000055"/>
            <a:chExt cx="1339903" cy="1339903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890228F4-21A7-8643-92E4-50948DB2E522}"/>
                </a:ext>
              </a:extLst>
            </p:cNvPr>
            <p:cNvSpPr/>
            <p:nvPr/>
          </p:nvSpPr>
          <p:spPr>
            <a:xfrm>
              <a:off x="7555043" y="3101086"/>
              <a:ext cx="1121484" cy="1121484"/>
            </a:xfrm>
            <a:prstGeom prst="ellipse">
              <a:avLst/>
            </a:prstGeom>
            <a:solidFill>
              <a:schemeClr val="bg1"/>
            </a:solidFill>
            <a:ln w="38100" cmpd="sng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D7E4A5BD-8899-5743-A350-4B014CFB127A}"/>
                </a:ext>
              </a:extLst>
            </p:cNvPr>
            <p:cNvSpPr/>
            <p:nvPr/>
          </p:nvSpPr>
          <p:spPr>
            <a:xfrm>
              <a:off x="7433464" y="3000055"/>
              <a:ext cx="1339903" cy="1339903"/>
            </a:xfrm>
            <a:prstGeom prst="ellipse">
              <a:avLst/>
            </a:prstGeom>
            <a:noFill/>
            <a:ln w="28575" cmpd="sng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B1A14882-927A-C34C-8C07-6C1AE1BD1CA0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0B93C31-4669-C149-9B89-79009265E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267" y="4920197"/>
            <a:ext cx="1435100" cy="143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E6BB286-0259-CD4F-98F9-7841249FF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998" y="4363774"/>
            <a:ext cx="1079500" cy="1079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C860642-028E-FB41-B49A-F0D837E8D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6297" y="3054227"/>
            <a:ext cx="1079500" cy="10795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8355DA60-2938-524B-9F13-6A6D7AAB7CB8}"/>
              </a:ext>
            </a:extLst>
          </p:cNvPr>
          <p:cNvCxnSpPr>
            <a:cxnSpLocks/>
          </p:cNvCxnSpPr>
          <p:nvPr/>
        </p:nvCxnSpPr>
        <p:spPr>
          <a:xfrm>
            <a:off x="6669166" y="5257605"/>
            <a:ext cx="394860" cy="185669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2E2811C9-A741-404B-BED4-7FDFE705E77B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7935332" y="4339958"/>
            <a:ext cx="0" cy="402212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421590" y="3354309"/>
            <a:ext cx="4922516" cy="27757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NHS budget in 1948 was £437m (</a:t>
            </a:r>
            <a:r>
              <a:rPr lang="en-GB" sz="2000" dirty="0">
                <a:solidFill>
                  <a:schemeClr val="tx1"/>
                </a:solidFill>
              </a:rPr>
              <a:t>roughly £15 billion at today’s </a:t>
            </a:r>
            <a:r>
              <a:rPr lang="en-GB" sz="2000" dirty="0" smtClean="0">
                <a:solidFill>
                  <a:schemeClr val="tx1"/>
                </a:solidFill>
              </a:rPr>
              <a:t>value) and the budget in 2017/18 was £110bn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Over 9 </a:t>
            </a:r>
            <a:r>
              <a:rPr lang="en-GB" sz="2000" dirty="0">
                <a:solidFill>
                  <a:schemeClr val="tx1"/>
                </a:solidFill>
              </a:rPr>
              <a:t>million people were sent home from A&amp;E in 2016/17 with </a:t>
            </a:r>
            <a:r>
              <a:rPr lang="en-GB" sz="2000" dirty="0" smtClean="0">
                <a:solidFill>
                  <a:schemeClr val="tx1"/>
                </a:solidFill>
              </a:rPr>
              <a:t>just advice they </a:t>
            </a:r>
            <a:r>
              <a:rPr lang="en-GB" sz="2000" dirty="0">
                <a:solidFill>
                  <a:schemeClr val="tx1"/>
                </a:solidFill>
              </a:rPr>
              <a:t>could have got from a pharmacist or by calling 111.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200" dirty="0" smtClean="0">
              <a:solidFill>
                <a:srgbClr val="000000"/>
              </a:solidFill>
            </a:endParaRPr>
          </a:p>
          <a:p>
            <a:pPr algn="l"/>
            <a:endParaRPr lang="en-US" sz="2200" strike="sngStrike" dirty="0" smtClean="0">
              <a:solidFill>
                <a:srgbClr val="000000"/>
              </a:solidFill>
            </a:endParaRPr>
          </a:p>
          <a:p>
            <a:pPr algn="l"/>
            <a:endParaRPr lang="en-US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21591" y="161670"/>
            <a:ext cx="79834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b="1" dirty="0" smtClean="0">
                <a:solidFill>
                  <a:srgbClr val="376092"/>
                </a:solidFill>
              </a:rPr>
              <a:t>Did you know?</a:t>
            </a:r>
            <a:endParaRPr lang="en-US" dirty="0">
              <a:solidFill>
                <a:srgbClr val="37609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590" y="1138313"/>
            <a:ext cx="66424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population in England is over 55m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now live on average at least 12 years longer than they did 70 years ago in 1948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were 16,864 GPs in 1948 and there are 41,817 GPs in 2018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4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51466" y="2130425"/>
            <a:ext cx="7306733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376092"/>
                </a:solidFill>
              </a:rPr>
              <a:t>Class activities </a:t>
            </a:r>
            <a:endParaRPr lang="en-US" b="1" dirty="0">
              <a:solidFill>
                <a:srgbClr val="37609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E6C9C87F-172B-B544-B7B6-071E7EBA4607}"/>
              </a:ext>
            </a:extLst>
          </p:cNvPr>
          <p:cNvSpPr/>
          <p:nvPr/>
        </p:nvSpPr>
        <p:spPr>
          <a:xfrm>
            <a:off x="7064026" y="4835568"/>
            <a:ext cx="1737007" cy="1737007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99B08AA8-A301-4548-A7E7-168F9192221F}"/>
              </a:ext>
            </a:extLst>
          </p:cNvPr>
          <p:cNvSpPr/>
          <p:nvPr/>
        </p:nvSpPr>
        <p:spPr>
          <a:xfrm>
            <a:off x="6962244" y="4742170"/>
            <a:ext cx="1945449" cy="1945449"/>
          </a:xfrm>
          <a:prstGeom prst="ellipse">
            <a:avLst/>
          </a:prstGeom>
          <a:noFill/>
          <a:ln w="2857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2ED253A-5944-D04B-A3F1-F799AED87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075" y="4920197"/>
            <a:ext cx="1435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56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4588</TotalTime>
  <Words>1808</Words>
  <Application>Microsoft Office PowerPoint</Application>
  <PresentationFormat>On-screen Show (4:3)</PresentationFormat>
  <Paragraphs>317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Knowing your NHS</vt:lpstr>
      <vt:lpstr>Starter Ideas</vt:lpstr>
      <vt:lpstr>The NHS in numbers </vt:lpstr>
      <vt:lpstr>The NHS in numbers: Answers </vt:lpstr>
      <vt:lpstr>Discussion Ideas </vt:lpstr>
      <vt:lpstr>Knowing your NHS</vt:lpstr>
      <vt:lpstr>The NHS Workforce</vt:lpstr>
      <vt:lpstr>Knowing your NHS</vt:lpstr>
      <vt:lpstr>Class activities </vt:lpstr>
      <vt:lpstr>Know your NHS Services</vt:lpstr>
      <vt:lpstr>PowerPoint Presentation</vt:lpstr>
      <vt:lpstr>Know your NHS services </vt:lpstr>
      <vt:lpstr>PowerPoint Presentation</vt:lpstr>
      <vt:lpstr>PowerPoint Presentation</vt:lpstr>
      <vt:lpstr>PowerPoint Presentation</vt:lpstr>
      <vt:lpstr>Plenaries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Match the condition to the most appropriate service… </vt:lpstr>
      <vt:lpstr>Match the illness to the service  Answers: </vt:lpstr>
      <vt:lpstr>Who can I talk to  about my health? </vt:lpstr>
      <vt:lpstr>Who can I talk to  about my health? Answers:</vt:lpstr>
      <vt:lpstr>Who can I talk to  about my health? Answers:</vt:lpstr>
      <vt:lpstr>Find out more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Lobo, Brian</cp:lastModifiedBy>
  <cp:revision>146</cp:revision>
  <cp:lastPrinted>2018-04-10T17:13:41Z</cp:lastPrinted>
  <dcterms:created xsi:type="dcterms:W3CDTF">2018-03-21T18:49:27Z</dcterms:created>
  <dcterms:modified xsi:type="dcterms:W3CDTF">2018-04-18T10:36:18Z</dcterms:modified>
</cp:coreProperties>
</file>