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DAE3F3"/>
    <a:srgbClr val="7030A0"/>
    <a:srgbClr val="B52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07"/>
    <p:restoredTop sz="94686"/>
  </p:normalViewPr>
  <p:slideViewPr>
    <p:cSldViewPr snapToGrid="0" snapToObjects="1">
      <p:cViewPr varScale="1">
        <p:scale>
          <a:sx n="114" d="100"/>
          <a:sy n="114" d="100"/>
        </p:scale>
        <p:origin x="15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4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9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8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6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4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1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0CDE6-5529-3B41-A3F5-F69B1A8BAB8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00CC-E1CE-474D-BE82-673AAF461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9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962" y="2132856"/>
            <a:ext cx="3678830" cy="293920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ACTIVITIES: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4367808" y="2132856"/>
            <a:ext cx="3600400" cy="2939207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OUTCOMES: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12224" y="2132856"/>
            <a:ext cx="3600400" cy="2939203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GOAL: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0428" y="980728"/>
            <a:ext cx="11182196" cy="1008112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SITUATION: </a:t>
            </a:r>
          </a:p>
        </p:txBody>
      </p:sp>
      <p:sp>
        <p:nvSpPr>
          <p:cNvPr id="8" name="Rectangle 7"/>
          <p:cNvSpPr/>
          <p:nvPr/>
        </p:nvSpPr>
        <p:spPr>
          <a:xfrm>
            <a:off x="555980" y="5229226"/>
            <a:ext cx="11156644" cy="1118226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ASSUMPTIONS: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368" y="332656"/>
            <a:ext cx="720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</a:rPr>
              <a:t>Articulate your change: Logic Model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3214112"/>
            <a:ext cx="717804" cy="6172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452" y="3214112"/>
            <a:ext cx="717804" cy="61722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94246" y="1340768"/>
            <a:ext cx="1094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Text here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9484" y="2479005"/>
            <a:ext cx="3282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Text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28059" y="2488530"/>
            <a:ext cx="3282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Text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66621" y="2498055"/>
            <a:ext cx="3282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Text here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9008" y="5588917"/>
            <a:ext cx="11002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63398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6268" y="332656"/>
            <a:ext cx="83302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Choose measures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76290"/>
              </p:ext>
            </p:extLst>
          </p:nvPr>
        </p:nvGraphicFramePr>
        <p:xfrm>
          <a:off x="603505" y="1067605"/>
          <a:ext cx="11198351" cy="54172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1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261"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Evidence of..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Activity/outcome/goal/ assumptions?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Measure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How will you</a:t>
                      </a:r>
                      <a:r>
                        <a:rPr lang="en-GB" sz="16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measure it?</a:t>
                      </a:r>
                      <a:endParaRPr lang="en-GB" sz="16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Priority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Rationale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Why choose this</a:t>
                      </a:r>
                      <a:r>
                        <a:rPr lang="en-GB" sz="16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measure?</a:t>
                      </a:r>
                      <a:endParaRPr lang="en-GB" sz="16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Issues or limitations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3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Outcome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-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Reduction in overall cost of care and support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Cost / number of admissions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or attendances, ambulance transmissions, ongoing social care packages, practice nurse contracts, GO contracts, </a:t>
                      </a:r>
                      <a:r>
                        <a:rPr lang="en-GB" sz="1200" baseline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OoH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GP contracts, Age UK and other volunteer intervention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High</a:t>
                      </a:r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Must have - Include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all end-to end costs to understand overall cost.  High priority – key to sustainable service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Cost data from various sources, varying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time-frames.  </a:t>
                      </a:r>
                      <a:endParaRPr lang="en-GB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0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Outcome - Improved experience of care and support </a:t>
                      </a: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Adapted Friends and Family test for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patients and staff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GP patient survey 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Medium</a:t>
                      </a:r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Should</a:t>
                      </a:r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have – faster and more appropriate care should have  improved the patient experience.  </a:t>
                      </a:r>
                      <a:endParaRPr lang="en-GB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Well known and understood tool, easy to roll-out</a:t>
                      </a:r>
                    </a:p>
                    <a:p>
                      <a:endParaRPr lang="en-GB" sz="1200" baseline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GP patient survey is already carried out nationally – no cost to use</a:t>
                      </a:r>
                      <a:endParaRPr lang="en-GB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Test is</a:t>
                      </a:r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very simple – some aspects of care may be good and others not so good, difficult for people to score complex care and services</a:t>
                      </a:r>
                    </a:p>
                    <a:p>
                      <a:endParaRPr lang="en-GB" sz="1200" baseline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Good data,</a:t>
                      </a:r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but slow in getting results </a:t>
                      </a:r>
                      <a:endParaRPr lang="en-GB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4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Provision of person centred, planned and proactive care and support</a:t>
                      </a: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Proportion of cohort with person centred care plan in place (social or health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care or both)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High</a:t>
                      </a:r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Should have – shows evidence of new activity</a:t>
                      </a:r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to support frail elderly. </a:t>
                      </a:r>
                      <a:endParaRPr lang="en-GB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Arial" charset="0"/>
                          <a:ea typeface="Arial" charset="0"/>
                          <a:cs typeface="Arial" charset="0"/>
                        </a:rPr>
                        <a:t>Definitions of care plans in health and social care, data available</a:t>
                      </a:r>
                      <a:r>
                        <a:rPr lang="en-GB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.  Is there a desired target value – would we want 100% of cohort to have a plan?  </a:t>
                      </a:r>
                      <a:endParaRPr lang="en-GB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03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962" y="2518633"/>
            <a:ext cx="4027038" cy="2553431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ACTIVITIES: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4743450" y="2518633"/>
            <a:ext cx="3743324" cy="2553433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OUTCOMES: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43938" y="2518633"/>
            <a:ext cx="3068686" cy="2553429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GOAL: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0428" y="1066455"/>
            <a:ext cx="11182196" cy="1290986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SITUATION: </a:t>
            </a:r>
          </a:p>
        </p:txBody>
      </p:sp>
      <p:sp>
        <p:nvSpPr>
          <p:cNvPr id="8" name="Rectangle 7"/>
          <p:cNvSpPr/>
          <p:nvPr/>
        </p:nvSpPr>
        <p:spPr>
          <a:xfrm>
            <a:off x="555980" y="5229226"/>
            <a:ext cx="11156644" cy="1118226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r>
              <a:rPr lang="en-GB" sz="16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ASSUMPTIONS: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5943" y="475537"/>
            <a:ext cx="10008221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</a:rPr>
              <a:t>Articulate your change: Maximise health &amp; well-being for frail elderly (logic model)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514" y="3442720"/>
            <a:ext cx="717804" cy="6172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518" y="3442720"/>
            <a:ext cx="717804" cy="6172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89485" y="2921933"/>
            <a:ext cx="36681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2800" indent="-171450">
              <a:lnSpc>
                <a:spcPts val="15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Early intervention &amp; proactive support</a:t>
            </a:r>
          </a:p>
          <a:p>
            <a:pPr marL="172800" indent="-171450">
              <a:lnSpc>
                <a:spcPts val="15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Person centred &amp; planned care delivery</a:t>
            </a:r>
          </a:p>
          <a:p>
            <a:pPr marL="172800" indent="-171450">
              <a:lnSpc>
                <a:spcPts val="15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Coordinated care across health, social care &amp; mental health</a:t>
            </a:r>
          </a:p>
          <a:p>
            <a:pPr marL="172800" indent="-171450">
              <a:lnSpc>
                <a:spcPts val="15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Joint approaches to budgets &amp; contracts </a:t>
            </a:r>
          </a:p>
          <a:p>
            <a:pPr marL="172800" indent="-171450">
              <a:lnSpc>
                <a:spcPts val="15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Ready access to community-based care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9008" y="5588917"/>
            <a:ext cx="11002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There will be a realignment of resources as stakeholders work together; Cultural change takes place; There are national levers to support the programme; Partners will have freedom to implement changes to work differently.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43463" y="2888595"/>
            <a:ext cx="3414712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Faster, more consistent care across the local system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Increased choice and control over own health &amp; care needs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Improved  collaboration &amp; </a:t>
            </a:r>
            <a:b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coordination of care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Improved experience of care  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Reduced avoidable admissions, </a:t>
            </a:r>
            <a:b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A&amp;E visits etc.</a:t>
            </a:r>
          </a:p>
          <a:p>
            <a:pPr marL="171450" indent="-1714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Reduced overall cost of care &amp; support</a:t>
            </a:r>
            <a:endParaRPr lang="en-GB" sz="140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771" y="1407446"/>
            <a:ext cx="109452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4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Inequality in provision of care and wide variation in quality of care </a:t>
            </a:r>
          </a:p>
          <a:p>
            <a:pPr marL="171450" indent="-171450">
              <a:lnSpc>
                <a:spcPts val="14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Fragmented health and care system and inefficiencies </a:t>
            </a:r>
          </a:p>
          <a:p>
            <a:pPr marL="171450" indent="-171450">
              <a:lnSpc>
                <a:spcPts val="14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Health organisations and local Authorities are under financial pressures  </a:t>
            </a:r>
          </a:p>
          <a:p>
            <a:pPr marL="171450" indent="-171450">
              <a:lnSpc>
                <a:spcPts val="1480"/>
              </a:lnSpc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Over dependence on in-patient care - high number of avoidable admissions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895286" y="3040998"/>
            <a:ext cx="259186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0"/>
              </a:lnSpc>
            </a:pPr>
            <a:r>
              <a:rPr lang="en-GB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All the frail elderly living in the area receive the most appropriate care and support they need  in the right place and at the right time</a:t>
            </a:r>
          </a:p>
        </p:txBody>
      </p:sp>
    </p:spTree>
    <p:extLst>
      <p:ext uri="{BB962C8B-B14F-4D97-AF65-F5344CB8AC3E}">
        <p14:creationId xmlns:p14="http://schemas.microsoft.com/office/powerpoint/2010/main" val="148499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340" y="1062681"/>
            <a:ext cx="11232292" cy="537518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368" y="332656"/>
            <a:ext cx="720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Articulate your change: Narrative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0017" y="1099415"/>
            <a:ext cx="7200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Your programme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796506"/>
              </p:ext>
            </p:extLst>
          </p:nvPr>
        </p:nvGraphicFramePr>
        <p:xfrm>
          <a:off x="631522" y="1149184"/>
          <a:ext cx="11045614" cy="520219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78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5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046" marR="31046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Your</a:t>
                      </a:r>
                      <a:r>
                        <a:rPr lang="en-GB" sz="16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Programme</a:t>
                      </a:r>
                      <a:endParaRPr lang="en-GB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1046" marR="31046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Once upon a time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Every day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One day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Because of that…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+mn-lt"/>
                      </a:endParaRPr>
                    </a:p>
                  </a:txBody>
                  <a:tcPr marL="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Because of that…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Until finally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71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31340" y="1062681"/>
            <a:ext cx="11232292" cy="537518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368" y="332656"/>
            <a:ext cx="720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Articulate your change: Narrative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60017" y="1099415"/>
            <a:ext cx="7200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Your programme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03632"/>
              </p:ext>
            </p:extLst>
          </p:nvPr>
        </p:nvGraphicFramePr>
        <p:xfrm>
          <a:off x="631522" y="1149184"/>
          <a:ext cx="11045614" cy="5203016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780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5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046" marR="31046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Your</a:t>
                      </a:r>
                      <a:r>
                        <a:rPr lang="en-GB" sz="16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Programme</a:t>
                      </a:r>
                      <a:endParaRPr lang="en-GB" sz="16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1046" marR="31046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Once upon a time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There was</a:t>
                      </a:r>
                      <a:r>
                        <a:rPr lang="en-GB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</a:t>
                      </a: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nequality in provision of care and wide variation in quality of care.</a:t>
                      </a:r>
                      <a:r>
                        <a:rPr lang="en-GB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A f</a:t>
                      </a: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ragmented health and care system and inefficiencies </a:t>
                      </a:r>
                      <a:r>
                        <a:rPr lang="en-GB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led to </a:t>
                      </a: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duplication; inadequate collaboration</a:t>
                      </a:r>
                      <a:r>
                        <a:rPr lang="en-GB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and coordination of care. </a:t>
                      </a:r>
                    </a:p>
                  </a:txBody>
                  <a:tcPr marL="1800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Every day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Health organisations</a:t>
                      </a:r>
                      <a:r>
                        <a:rPr lang="en-GB" sz="15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and local authorities  struggle with financial pressures and there is an over dependence on in-patient care with high numbers of avoidable admissions.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One day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 group decides to work together</a:t>
                      </a:r>
                      <a:r>
                        <a:rPr lang="en-GB" sz="15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to apply the principles of large scale change to tackle the problems.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Because of that…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We achieve</a:t>
                      </a:r>
                      <a:r>
                        <a:rPr lang="en-GB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improved collaboration and greater coordination of care needs, which leads to f</a:t>
                      </a:r>
                      <a:r>
                        <a:rPr lang="en-GB" sz="1500" dirty="0">
                          <a:latin typeface="Arial" charset="0"/>
                          <a:ea typeface="Arial" charset="0"/>
                          <a:cs typeface="Arial" charset="0"/>
                        </a:rPr>
                        <a:t>aster, more consistent care across the local system. Service users experience increased choice and control over own health and care needs.</a:t>
                      </a:r>
                    </a:p>
                  </a:txBody>
                  <a:tcPr marL="1800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Because of that…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We see improved experience of care and support.</a:t>
                      </a:r>
                      <a:r>
                        <a:rPr lang="en-GB" sz="15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There is a reduction in </a:t>
                      </a: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voidable admissions, A&amp;E visits etc. This</a:t>
                      </a:r>
                      <a:r>
                        <a:rPr lang="en-GB" sz="15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leads to a r</a:t>
                      </a: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eduction in overall cost of care and support</a:t>
                      </a:r>
                      <a:r>
                        <a:rPr lang="en-GB" sz="150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and a m</a:t>
                      </a: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ore productive health economy.</a:t>
                      </a:r>
                      <a:endParaRPr lang="en-GB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0" marR="90000" marT="90000" marB="900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Until finally</a:t>
                      </a:r>
                      <a:endParaRPr lang="en-GB" sz="1400" b="1" i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8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People with or at risk of developing complex care needs receive the most appropriate care and support they need  in the right place and at the right time.</a:t>
                      </a:r>
                      <a:endParaRPr lang="en-GB" sz="15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GB" sz="15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0000" marR="90000" marT="90000" marB="9000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03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368" y="332656"/>
            <a:ext cx="7200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Articulate your change: Driver diagram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449" y="3277832"/>
            <a:ext cx="1620251" cy="749969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939" y="3378627"/>
            <a:ext cx="1498635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Key aim or outcome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1485" y="1746919"/>
            <a:ext cx="1933071" cy="51735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4974" y="1847713"/>
            <a:ext cx="1907709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Primary driver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91198" y="1372937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4687" y="1489774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99219" y="2102853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72708" y="2219690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5356225" y="1654509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372100" y="2362534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72100" y="1625600"/>
            <a:ext cx="0" cy="76517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965700" y="2003759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077153" y="3455744"/>
            <a:ext cx="1933071" cy="51735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50642" y="3556538"/>
            <a:ext cx="1907709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Primary driver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826866" y="3081762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900355" y="3198599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834887" y="3811678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08376" y="3928515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5391893" y="3363334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407768" y="4071359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07768" y="3334425"/>
            <a:ext cx="0" cy="765175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001368" y="3712584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3096608" y="5148357"/>
            <a:ext cx="1933071" cy="51735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70097" y="5249151"/>
            <a:ext cx="1907709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Primary driver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846321" y="4774375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19810" y="4891212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854342" y="5504291"/>
            <a:ext cx="2261935" cy="5574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27831" y="5621128"/>
            <a:ext cx="222053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Secondary driver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411348" y="5055947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400675" y="5763972"/>
            <a:ext cx="443644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27223" y="5027038"/>
            <a:ext cx="0" cy="760987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020823" y="5405197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645450" y="2017675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" idx="3"/>
          </p:cNvCxnSpPr>
          <p:nvPr/>
        </p:nvCxnSpPr>
        <p:spPr>
          <a:xfrm flipH="1" flipV="1">
            <a:off x="2171700" y="3652817"/>
            <a:ext cx="926176" cy="6738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664568" y="1988833"/>
            <a:ext cx="0" cy="343089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661730" y="5389930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8615949" y="15252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89439" y="16260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8628649" y="21983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702139" y="22991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641349" y="28587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714839" y="29595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654049" y="35318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727539" y="36326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8666749" y="41922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740239" y="42930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679449" y="48653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752939" y="49661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692149" y="5525733"/>
            <a:ext cx="3106151" cy="5067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765639" y="5626527"/>
            <a:ext cx="3121561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rPr>
              <a:t>Activities or interventions</a:t>
            </a:r>
          </a:p>
        </p:txBody>
      </p:sp>
    </p:spTree>
    <p:extLst>
      <p:ext uri="{BB962C8B-B14F-4D97-AF65-F5344CB8AC3E}">
        <p14:creationId xmlns:p14="http://schemas.microsoft.com/office/powerpoint/2010/main" val="98254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3060701" y="5233737"/>
            <a:ext cx="1943100" cy="8876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943" y="475537"/>
            <a:ext cx="1015585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1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Articulate your change: Maximise health &amp; well-being for frail elderly (driver diagram)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1449" y="2287232"/>
            <a:ext cx="1759951" cy="275466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939" y="2388027"/>
            <a:ext cx="1648361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dirty="0">
                <a:latin typeface="Arial" charset="0"/>
                <a:ea typeface="Arial" charset="0"/>
                <a:cs typeface="Arial" charset="0"/>
              </a:rPr>
              <a:t>All the frail elderly living in the area receive the most appropriate care and support they need  in the right place and at the right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1485" y="1404018"/>
            <a:ext cx="1933071" cy="119948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4974" y="1504813"/>
            <a:ext cx="190770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Increased choice and control over own health &amp; care needs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91198" y="1233237"/>
            <a:ext cx="2261935" cy="6463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4687" y="1286574"/>
            <a:ext cx="222053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Person centred &amp; planned care delivery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356225" y="1654509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72100" y="1625600"/>
            <a:ext cx="0" cy="181610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965700" y="2003759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645450" y="2017675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4568" y="1988833"/>
            <a:ext cx="0" cy="370394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8615949" y="1245832"/>
            <a:ext cx="2471151" cy="63376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689439" y="1295826"/>
            <a:ext cx="2384961" cy="5583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Personalised care plans available for all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66885" y="3601118"/>
            <a:ext cx="1933071" cy="119948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40374" y="3701913"/>
            <a:ext cx="190770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Faster, more consistent care across the local system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53074" y="5289413"/>
            <a:ext cx="1907709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Reduced overall cost of care &amp; support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644775" y="5664534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803898" y="2046037"/>
            <a:ext cx="2261935" cy="8876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77387" y="2099374"/>
            <a:ext cx="2220531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Coordinated care across health, social care &amp; mental health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816598" y="3100137"/>
            <a:ext cx="2261935" cy="6463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90087" y="3153474"/>
            <a:ext cx="222053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Improved experience of care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29298" y="4154237"/>
            <a:ext cx="2261935" cy="6463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2787" y="4207574"/>
            <a:ext cx="222053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Early intervention &amp; proactive support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29298" y="5233737"/>
            <a:ext cx="2261935" cy="887663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02787" y="5287074"/>
            <a:ext cx="2220531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Reduced avoidable admissions, A&amp;E </a:t>
            </a:r>
          </a:p>
          <a:p>
            <a:pPr lvl="0"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visits etc.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2314576" y="3588084"/>
            <a:ext cx="35559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667002" y="4245309"/>
            <a:ext cx="40957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000626" y="5645484"/>
            <a:ext cx="80644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06976" y="4448509"/>
            <a:ext cx="806449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5343525" y="3429334"/>
            <a:ext cx="48260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400675" y="2457784"/>
            <a:ext cx="41709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8615949" y="3125432"/>
            <a:ext cx="2471151" cy="63376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89439" y="3175426"/>
            <a:ext cx="238496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Ready access to community-based care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615949" y="4179532"/>
            <a:ext cx="2725151" cy="63376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89439" y="4229526"/>
            <a:ext cx="270246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Improved signposting to </a:t>
            </a:r>
            <a:r>
              <a:rPr lang="en-GB" sz="1600">
                <a:latin typeface="Arial" charset="0"/>
                <a:ea typeface="Arial" charset="0"/>
                <a:cs typeface="Arial" charset="0"/>
              </a:rPr>
              <a:t>community-based services</a:t>
            </a:r>
            <a:endParaRPr lang="en-GB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615949" y="5233632"/>
            <a:ext cx="2471151" cy="63376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t" anchorCtr="0"/>
          <a:lstStyle/>
          <a:p>
            <a:endParaRPr lang="en-GB" sz="1600" b="1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689439" y="5283626"/>
            <a:ext cx="238496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20"/>
              </a:lnSpc>
            </a:pP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Joint approaches to budgets &amp; contracts</a:t>
            </a:r>
          </a:p>
        </p:txBody>
      </p:sp>
    </p:spTree>
    <p:extLst>
      <p:ext uri="{BB962C8B-B14F-4D97-AF65-F5344CB8AC3E}">
        <p14:creationId xmlns:p14="http://schemas.microsoft.com/office/powerpoint/2010/main" val="144803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4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6268" y="332656"/>
            <a:ext cx="83302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B52173"/>
                </a:solidFill>
                <a:latin typeface="Arial" charset="0"/>
                <a:ea typeface="Arial" charset="0"/>
                <a:cs typeface="Arial" charset="0"/>
              </a:rPr>
              <a:t>Articulate your change: 30, 60, 90 day plan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0288" y="3486912"/>
            <a:ext cx="3169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66727" y="3491030"/>
            <a:ext cx="3169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90243" y="3495148"/>
            <a:ext cx="3169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Activity &amp; outcome</a:t>
            </a:r>
          </a:p>
        </p:txBody>
      </p:sp>
    </p:spTree>
    <p:extLst>
      <p:ext uri="{BB962C8B-B14F-4D97-AF65-F5344CB8AC3E}">
        <p14:creationId xmlns:p14="http://schemas.microsoft.com/office/powerpoint/2010/main" val="34925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268" y="332656"/>
            <a:ext cx="83302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B52173"/>
                </a:solidFill>
                <a:latin typeface="Arial" charset="0"/>
                <a:ea typeface="Arial" charset="0"/>
                <a:cs typeface="Arial" charset="0"/>
              </a:rPr>
              <a:t>Articulate your change: 30, 60, 90 day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3217" y="3400415"/>
            <a:ext cx="3169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Improve signposting to community based services </a:t>
            </a:r>
            <a:r>
              <a:rPr lang="mr-IN" sz="20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reduced A&amp;E admissions</a:t>
            </a:r>
          </a:p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Early intervention &amp; proactive support </a:t>
            </a:r>
            <a:r>
              <a:rPr lang="mr-IN" sz="20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reduced A&amp;E admissions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2006" y="3404533"/>
            <a:ext cx="3169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Person centred &amp; planned care delivery </a:t>
            </a:r>
            <a:r>
              <a:rPr lang="mr-IN" sz="20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 improved experience of care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77866" y="3458079"/>
            <a:ext cx="3169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Clr>
                <a:srgbClr val="B52173"/>
              </a:buClr>
              <a:buSzPct val="112000"/>
              <a:buFont typeface="Arial" charset="0"/>
              <a:buChar char="•"/>
            </a:pP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Joint approaches to budgets </a:t>
            </a:r>
            <a:r>
              <a:rPr lang="mr-IN" sz="20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 improved collaboration and co-ordination of care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40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347" y="374650"/>
            <a:ext cx="969581" cy="4037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6268" y="332656"/>
            <a:ext cx="83302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Choose measures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152138"/>
              </p:ext>
            </p:extLst>
          </p:nvPr>
        </p:nvGraphicFramePr>
        <p:xfrm>
          <a:off x="603505" y="1067605"/>
          <a:ext cx="11198351" cy="53194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30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6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3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261"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Evidence of..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Activity/outcome/goal/ assumptions?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Measure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How will you</a:t>
                      </a:r>
                      <a:r>
                        <a:rPr lang="en-GB" sz="16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measure it?</a:t>
                      </a:r>
                      <a:endParaRPr lang="en-GB" sz="16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Priority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Rationale</a:t>
                      </a:r>
                    </a:p>
                    <a:p>
                      <a:r>
                        <a:rPr lang="en-GB" sz="1600" b="0" dirty="0">
                          <a:latin typeface="Arial" charset="0"/>
                          <a:ea typeface="Arial" charset="0"/>
                          <a:cs typeface="Arial" charset="0"/>
                        </a:rPr>
                        <a:t>Why choose this</a:t>
                      </a:r>
                      <a:r>
                        <a:rPr lang="en-GB" sz="16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measure?</a:t>
                      </a:r>
                      <a:endParaRPr lang="en-GB" sz="16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>
                          <a:latin typeface="Arial" charset="0"/>
                          <a:ea typeface="Arial" charset="0"/>
                          <a:cs typeface="Arial" charset="0"/>
                        </a:rPr>
                        <a:t>Issues or limitations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38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0905"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24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7030A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76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1034</Words>
  <Application>Microsoft Office PowerPoint</Application>
  <PresentationFormat>Widescreen</PresentationFormat>
  <Paragraphs>155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Farrell</dc:creator>
  <cp:lastModifiedBy>Ian Robson</cp:lastModifiedBy>
  <cp:revision>28</cp:revision>
  <dcterms:created xsi:type="dcterms:W3CDTF">2019-04-01T11:33:31Z</dcterms:created>
  <dcterms:modified xsi:type="dcterms:W3CDTF">2020-05-26T13:00:52Z</dcterms:modified>
</cp:coreProperties>
</file>