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94" r:id="rId6"/>
    <p:sldId id="295" r:id="rId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Farmer" initials="R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D4F"/>
    <a:srgbClr val="0291C9"/>
    <a:srgbClr val="003794"/>
    <a:srgbClr val="F01AC6"/>
    <a:srgbClr val="A00054"/>
    <a:srgbClr val="E9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35" autoAdjust="0"/>
    <p:restoredTop sz="94660"/>
  </p:normalViewPr>
  <p:slideViewPr>
    <p:cSldViewPr>
      <p:cViewPr varScale="1">
        <p:scale>
          <a:sx n="109" d="100"/>
          <a:sy n="10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4C812-768A-4299-A3B1-EF8B72169CE1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1E3AB-F494-4F31-953F-1EA0EE35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4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CB03-4A47-46FE-A6BA-629A50CD58D7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1088C-4356-4936-AA25-0B65E5D89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29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1088C-4356-4936-AA25-0B65E5D89C9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77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14" y="6459539"/>
            <a:ext cx="1819275" cy="2413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304" tIns="45659" rIns="91304" bIns="45659" anchor="ctr"/>
          <a:lstStyle/>
          <a:p>
            <a:pPr algn="ctr" defTabSz="456487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31" y="1402941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457210" y="5025473"/>
            <a:ext cx="6812021" cy="959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/>
          </p:nvPr>
        </p:nvSpPr>
        <p:spPr>
          <a:xfrm>
            <a:off x="457209" y="5985439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304" tIns="45658" rIns="91304" bIns="456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56487">
              <a:defRPr/>
            </a:pPr>
            <a:fld id="{28CA8E0A-BFFF-4499-B435-C3DDC7D24EF4}" type="slidenum">
              <a:rPr lang="en-US">
                <a:solidFill>
                  <a:srgbClr val="0072C6"/>
                </a:solidFill>
              </a:rPr>
              <a:pPr defTabSz="456487">
                <a:defRPr/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logo-a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788" y="279400"/>
            <a:ext cx="817562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5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04" tIns="45659" rIns="91304" bIns="45659" anchor="ctr"/>
          <a:lstStyle/>
          <a:p>
            <a:pPr algn="ctr" defTabSz="456487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8" descr="NHS England reversed ou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79400"/>
            <a:ext cx="8191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00" y="5984925"/>
            <a:ext cx="2133600" cy="365125"/>
          </a:xfrm>
          <a:prstGeom prst="rect">
            <a:avLst/>
          </a:prstGeom>
        </p:spPr>
        <p:txBody>
          <a:bodyPr lIns="91304" tIns="45659" rIns="91304" bIns="45659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0"/>
          </p:nvPr>
        </p:nvSpPr>
        <p:spPr>
          <a:xfrm>
            <a:off x="457210" y="5025473"/>
            <a:ext cx="6812021" cy="9599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31" y="1402941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1"/>
          </p:nvPr>
        </p:nvSpPr>
        <p:spPr>
          <a:xfrm>
            <a:off x="457209" y="5985439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83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14" y="749925"/>
            <a:ext cx="7356815" cy="6677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304" tIns="45658" rIns="91304" bIns="456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56487">
              <a:defRPr/>
            </a:pPr>
            <a:fld id="{28CA8E0A-BFFF-4499-B435-C3DDC7D24EF4}" type="slidenum">
              <a:rPr lang="en-US">
                <a:solidFill>
                  <a:srgbClr val="0072C6"/>
                </a:solidFill>
              </a:rPr>
              <a:pPr defTabSz="456487">
                <a:defRPr/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7" y="1680300"/>
            <a:ext cx="7841707" cy="395073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304" tIns="45658" rIns="91304" bIns="456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56487">
              <a:defRPr/>
            </a:pPr>
            <a:fld id="{28CA8E0A-BFFF-4499-B435-C3DDC7D24EF4}" type="slidenum">
              <a:rPr lang="en-US">
                <a:solidFill>
                  <a:srgbClr val="0072C6"/>
                </a:solidFill>
              </a:rPr>
              <a:pPr defTabSz="456487">
                <a:defRPr/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26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9575"/>
            <a:ext cx="784225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4" tIns="45658" rIns="91304" bIns="45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304" tIns="45658" rIns="91304" bIns="4565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56487">
              <a:defRPr/>
            </a:pPr>
            <a:fld id="{28CA8E0A-BFFF-4499-B435-C3DDC7D24EF4}" type="slidenum">
              <a:rPr lang="en-US">
                <a:solidFill>
                  <a:srgbClr val="0072C6"/>
                </a:solidFill>
              </a:rPr>
              <a:pPr defTabSz="456487">
                <a:defRPr/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14" y="749300"/>
            <a:ext cx="7356475" cy="668338"/>
          </a:xfrm>
          <a:prstGeom prst="rect">
            <a:avLst/>
          </a:prstGeom>
        </p:spPr>
        <p:txBody>
          <a:bodyPr vert="horz" lIns="91304" tIns="45658" rIns="91304" bIns="45658" rtlCol="0" anchor="ctr">
            <a:normAutofit/>
          </a:bodyPr>
          <a:lstStyle/>
          <a:p>
            <a:r>
              <a:rPr lang="en-GB" dirty="0"/>
              <a:t>Click to edit the master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690358" y="13074"/>
            <a:ext cx="16017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900" b="1" kern="0" smtClean="0">
                <a:solidFill>
                  <a:srgbClr val="FF0000"/>
                </a:solidFill>
              </a:rPr>
              <a:t>DRAFT FOR</a:t>
            </a:r>
            <a:r>
              <a:rPr lang="en-GB" sz="900" b="1" kern="0" baseline="0" smtClean="0">
                <a:solidFill>
                  <a:srgbClr val="FF0000"/>
                </a:solidFill>
              </a:rPr>
              <a:t> DISCUSSION</a:t>
            </a:r>
            <a:endParaRPr lang="en-GB" sz="900" b="1" kern="0" smtClean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3" y="70958"/>
            <a:ext cx="2092903" cy="57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6487" rtl="0" fontAlgn="base">
        <a:spcBef>
          <a:spcPct val="0"/>
        </a:spcBef>
        <a:spcAft>
          <a:spcPct val="0"/>
        </a:spcAft>
        <a:defRPr lang="en-GB" sz="3600" b="1" kern="1200">
          <a:solidFill>
            <a:schemeClr val="tx2"/>
          </a:solidFill>
          <a:latin typeface="Arial"/>
          <a:ea typeface="+mj-ea"/>
          <a:cs typeface="Arial"/>
        </a:defRPr>
      </a:lvl1pPr>
      <a:lvl2pPr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6487"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2969"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69452"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5937" algn="l" defTabSz="456487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366" indent="-342366" algn="l" defTabSz="456487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89" indent="-285300" algn="l" defTabSz="456487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214" indent="-228241" algn="l" defTabSz="456487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97" indent="-228241" algn="l" defTabSz="456487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3" indent="-228241" algn="l" defTabSz="456487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67" indent="-228241" algn="l" defTabSz="4564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150" indent="-228241" algn="l" defTabSz="4564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638" indent="-228241" algn="l" defTabSz="4564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126" indent="-228241" algn="l" defTabSz="45648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87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69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2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37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26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12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95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879" algn="l" defTabSz="4564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31" y="1700808"/>
            <a:ext cx="8286174" cy="3622520"/>
          </a:xfrm>
        </p:spPr>
        <p:txBody>
          <a:bodyPr/>
          <a:lstStyle/>
          <a:p>
            <a:r>
              <a:rPr lang="en-GB" sz="5400" dirty="0" smtClean="0"/>
              <a:t>NHS E&amp;I South </a:t>
            </a:r>
            <a:r>
              <a:rPr lang="mr-IN" sz="5400" dirty="0" smtClean="0"/>
              <a:t>–</a:t>
            </a:r>
            <a:r>
              <a:rPr lang="en-GB" sz="5400" dirty="0" smtClean="0"/>
              <a:t> </a:t>
            </a:r>
            <a:r>
              <a:rPr lang="en-GB" sz="4800" dirty="0" smtClean="0"/>
              <a:t>Scenarios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Supporting Materials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6</a:t>
            </a:r>
            <a:r>
              <a:rPr lang="en-GB" baseline="30000" smtClean="0">
                <a:solidFill>
                  <a:schemeClr val="accent3"/>
                </a:solidFill>
              </a:rPr>
              <a:t>th</a:t>
            </a:r>
            <a:r>
              <a:rPr lang="en-GB" smtClean="0">
                <a:solidFill>
                  <a:schemeClr val="accent3"/>
                </a:solidFill>
              </a:rPr>
              <a:t> </a:t>
            </a:r>
            <a:r>
              <a:rPr lang="en-GB" dirty="0" smtClean="0">
                <a:solidFill>
                  <a:schemeClr val="accent3"/>
                </a:solidFill>
              </a:rPr>
              <a:t>September 2017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21432" y="6492875"/>
            <a:ext cx="2133600" cy="365125"/>
          </a:xfrm>
        </p:spPr>
        <p:txBody>
          <a:bodyPr/>
          <a:lstStyle/>
          <a:p>
            <a:pPr defTabSz="456487">
              <a:defRPr/>
            </a:pPr>
            <a:fld id="{28CA8E0A-BFFF-4499-B435-C3DDC7D24EF4}" type="slidenum">
              <a:rPr lang="en-US" sz="1000">
                <a:solidFill>
                  <a:srgbClr val="0072C6"/>
                </a:solidFill>
              </a:rPr>
              <a:pPr defTabSz="456487">
                <a:defRPr/>
              </a:pPr>
              <a:t>2</a:t>
            </a:fld>
            <a:endParaRPr lang="en-US" sz="1000">
              <a:solidFill>
                <a:srgbClr val="0072C6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552" y="260696"/>
            <a:ext cx="432000" cy="43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600" b="1" dirty="0">
                <a:solidFill>
                  <a:schemeClr val="bg1"/>
                </a:solidFill>
              </a:rPr>
              <a:t>1</a:t>
            </a:r>
            <a:endParaRPr kumimoji="0" lang="en-GB" sz="16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83568" y="332656"/>
            <a:ext cx="6337864" cy="446827"/>
          </a:xfrm>
          <a:prstGeom prst="rect">
            <a:avLst/>
          </a:prstGeom>
        </p:spPr>
        <p:txBody>
          <a:bodyPr vert="horz" lIns="91304" tIns="45658" rIns="91304" bIns="45658" rtlCol="0" anchor="ctr">
            <a:noAutofit/>
          </a:bodyPr>
          <a:lstStyle>
            <a:lvl1pPr algn="l" defTabSz="456487" rtl="0" fontAlgn="base">
              <a:spcBef>
                <a:spcPct val="0"/>
              </a:spcBef>
              <a:spcAft>
                <a:spcPct val="0"/>
              </a:spcAft>
              <a:defRPr lang="en-GB" sz="36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6487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2969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69452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5937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400" dirty="0"/>
              <a:t>Putting a CCG into legal directions in South East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1680" y="1085206"/>
            <a:ext cx="6984000" cy="205576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Issues with the CCG identified through existing monitoring processes, including regular financial and performance reporting, and engagement between the CGG and South East DCO </a:t>
            </a:r>
            <a:r>
              <a:rPr lang="en-US" sz="1500" dirty="0"/>
              <a:t>Felicity </a:t>
            </a:r>
            <a:r>
              <a:rPr lang="en-US" sz="1500" dirty="0" smtClean="0"/>
              <a:t>Cox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500" dirty="0" smtClean="0">
                <a:solidFill>
                  <a:schemeClr val="tx1"/>
                </a:solidFill>
              </a:rPr>
              <a:t>The system perspective, fostered through more integrated ways of working, helps to have effective local discussions on the key issues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Local </a:t>
            </a:r>
            <a:r>
              <a:rPr lang="en-GB" sz="1500" dirty="0">
                <a:solidFill>
                  <a:schemeClr val="tx1"/>
                </a:solidFill>
              </a:rPr>
              <a:t>improvement interventions </a:t>
            </a:r>
            <a:r>
              <a:rPr lang="en-GB" sz="1500" dirty="0" smtClean="0">
                <a:solidFill>
                  <a:schemeClr val="tx1"/>
                </a:solidFill>
              </a:rPr>
              <a:t>are designed, agreed </a:t>
            </a:r>
            <a:r>
              <a:rPr lang="en-GB" sz="1500" dirty="0">
                <a:solidFill>
                  <a:schemeClr val="tx1"/>
                </a:solidFill>
              </a:rPr>
              <a:t>and </a:t>
            </a:r>
            <a:r>
              <a:rPr lang="en-GB" sz="1500" dirty="0" smtClean="0">
                <a:solidFill>
                  <a:schemeClr val="tx1"/>
                </a:solidFill>
              </a:rPr>
              <a:t>implemented, such as financial recovery plan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91679" y="3284983"/>
            <a:ext cx="6984000" cy="1954187"/>
          </a:xfrm>
          <a:prstGeom prst="roundRect">
            <a:avLst>
              <a:gd name="adj" fmla="val 7609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Progress with improvement interventions discussed, and if these are not having the requisite impact, develop recommendations to put the CCG into legal through the </a:t>
            </a:r>
            <a:r>
              <a:rPr lang="en-GB" sz="1500" b="1" dirty="0" smtClean="0">
                <a:solidFill>
                  <a:schemeClr val="tx1"/>
                </a:solidFill>
              </a:rPr>
              <a:t>South Senior Operations Team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DCO makes recommendation proposal</a:t>
            </a:r>
            <a:r>
              <a:rPr lang="en-GB" sz="1500" b="1" dirty="0">
                <a:solidFill>
                  <a:schemeClr val="tx1"/>
                </a:solidFill>
              </a:rPr>
              <a:t> </a:t>
            </a:r>
            <a:r>
              <a:rPr lang="en-GB" sz="1500" dirty="0" smtClean="0">
                <a:solidFill>
                  <a:schemeClr val="tx1"/>
                </a:solidFill>
              </a:rPr>
              <a:t>at the </a:t>
            </a:r>
            <a:r>
              <a:rPr lang="en-GB" sz="1500" b="1" dirty="0" smtClean="0">
                <a:solidFill>
                  <a:schemeClr val="tx1"/>
                </a:solidFill>
              </a:rPr>
              <a:t>South East </a:t>
            </a:r>
            <a:r>
              <a:rPr lang="en-GB" sz="1400" b="1" dirty="0">
                <a:solidFill>
                  <a:schemeClr val="tx1"/>
                </a:solidFill>
              </a:rPr>
              <a:t>Senior Team meeting</a:t>
            </a:r>
            <a:r>
              <a:rPr lang="en-GB" sz="1500" dirty="0" smtClean="0"/>
              <a:t>,</a:t>
            </a:r>
            <a:r>
              <a:rPr lang="en-GB" sz="1500" b="1" dirty="0" smtClean="0"/>
              <a:t> </a:t>
            </a:r>
            <a:r>
              <a:rPr lang="en-GB" sz="1500" b="1" dirty="0" smtClean="0">
                <a:solidFill>
                  <a:srgbClr val="0070C0"/>
                </a:solidFill>
              </a:rPr>
              <a:t>Anne</a:t>
            </a:r>
            <a:r>
              <a:rPr lang="en-GB" sz="1500" dirty="0" smtClean="0"/>
              <a:t> chairs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691679" y="5432696"/>
            <a:ext cx="6984000" cy="119712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b="1" dirty="0">
                <a:solidFill>
                  <a:srgbClr val="0070C0"/>
                </a:solidFill>
              </a:rPr>
              <a:t>Anne</a:t>
            </a:r>
            <a:r>
              <a:rPr lang="en-GB" sz="1500" dirty="0" smtClean="0">
                <a:solidFill>
                  <a:schemeClr val="tx1"/>
                </a:solidFill>
              </a:rPr>
              <a:t> will make recommendations to the </a:t>
            </a:r>
            <a:r>
              <a:rPr lang="en-GB" sz="1500" b="1" dirty="0" smtClean="0">
                <a:solidFill>
                  <a:schemeClr val="tx1"/>
                </a:solidFill>
              </a:rPr>
              <a:t>CCG Assessment Delivery Group </a:t>
            </a:r>
            <a:r>
              <a:rPr lang="en-GB" sz="1500" dirty="0" smtClean="0">
                <a:solidFill>
                  <a:schemeClr val="tx1"/>
                </a:solidFill>
              </a:rPr>
              <a:t>(via  the </a:t>
            </a:r>
            <a:r>
              <a:rPr lang="en-GB" sz="1600" dirty="0"/>
              <a:t>Regional Director of Assurance and </a:t>
            </a:r>
            <a:r>
              <a:rPr lang="en-GB" sz="1600" dirty="0" smtClean="0"/>
              <a:t>Delivery)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Directions are formalised legally, and signed off by the executive team and the </a:t>
            </a:r>
            <a:r>
              <a:rPr lang="en-GB" sz="1500" b="1" dirty="0" smtClean="0">
                <a:solidFill>
                  <a:schemeClr val="tx1"/>
                </a:solidFill>
              </a:rPr>
              <a:t>Commissioning Committee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0281" y="1117708"/>
            <a:ext cx="1584127" cy="2055762"/>
          </a:xfrm>
          <a:prstGeom prst="downArrow">
            <a:avLst>
              <a:gd name="adj1" fmla="val 66492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Local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0281" y="3296262"/>
            <a:ext cx="1584127" cy="1818268"/>
          </a:xfrm>
          <a:prstGeom prst="downArrow">
            <a:avLst>
              <a:gd name="adj1" fmla="val 69241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Regional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5496" y="5311179"/>
            <a:ext cx="1584127" cy="1358181"/>
          </a:xfrm>
          <a:prstGeom prst="downArrow">
            <a:avLst>
              <a:gd name="adj1" fmla="val 69241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National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Elbow Connector 4"/>
          <p:cNvCxnSpPr>
            <a:stCxn id="22" idx="3"/>
            <a:endCxn id="20" idx="3"/>
          </p:cNvCxnSpPr>
          <p:nvPr/>
        </p:nvCxnSpPr>
        <p:spPr>
          <a:xfrm flipV="1">
            <a:off x="8675679" y="2113087"/>
            <a:ext cx="1" cy="3918172"/>
          </a:xfrm>
          <a:prstGeom prst="bentConnector3">
            <a:avLst>
              <a:gd name="adj1" fmla="val 2286010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9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21432" y="6492875"/>
            <a:ext cx="2133600" cy="365125"/>
          </a:xfrm>
        </p:spPr>
        <p:txBody>
          <a:bodyPr/>
          <a:lstStyle/>
          <a:p>
            <a:pPr defTabSz="456487">
              <a:defRPr/>
            </a:pPr>
            <a:fld id="{28CA8E0A-BFFF-4499-B435-C3DDC7D24EF4}" type="slidenum">
              <a:rPr lang="en-US" sz="1000">
                <a:solidFill>
                  <a:srgbClr val="0072C6"/>
                </a:solidFill>
              </a:rPr>
              <a:pPr defTabSz="456487">
                <a:defRPr/>
              </a:pPr>
              <a:t>3</a:t>
            </a:fld>
            <a:endParaRPr lang="en-US" sz="1000" dirty="0">
              <a:solidFill>
                <a:srgbClr val="0072C6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07552" y="260696"/>
            <a:ext cx="432000" cy="432000"/>
          </a:xfrm>
          <a:prstGeom prst="ellipse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600" b="1" dirty="0">
                <a:solidFill>
                  <a:schemeClr val="bg1"/>
                </a:solidFill>
              </a:rPr>
              <a:t>2</a:t>
            </a:r>
            <a:endParaRPr kumimoji="0" lang="en-GB" sz="16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83568" y="260648"/>
            <a:ext cx="6563058" cy="446827"/>
          </a:xfrm>
          <a:prstGeom prst="rect">
            <a:avLst/>
          </a:prstGeom>
        </p:spPr>
        <p:txBody>
          <a:bodyPr vert="horz" lIns="91304" tIns="45658" rIns="91304" bIns="45658" rtlCol="0" anchor="ctr">
            <a:noAutofit/>
          </a:bodyPr>
          <a:lstStyle>
            <a:lvl1pPr algn="l" defTabSz="456487" rtl="0" fontAlgn="base">
              <a:spcBef>
                <a:spcPct val="0"/>
              </a:spcBef>
              <a:spcAft>
                <a:spcPct val="0"/>
              </a:spcAft>
              <a:defRPr lang="en-GB" sz="36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6487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2969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69452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5937" algn="l" defTabSz="456487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400" dirty="0" smtClean="0"/>
              <a:t>Provider starts failing in Somerset</a:t>
            </a:r>
            <a:endParaRPr lang="en-GB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1691680" y="980728"/>
            <a:ext cx="6984000" cy="193206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Issues identified through existing monitoring processes, including regular financial, operational and quality reporting, and engagement between providers and South West DID Lisa Manson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 system perspective, fostered through more integrated ways of working, helps to have effective local discussions on the </a:t>
            </a:r>
            <a:r>
              <a:rPr lang="en-US" sz="1500" dirty="0" smtClean="0">
                <a:solidFill>
                  <a:schemeClr val="tx1"/>
                </a:solidFill>
              </a:rPr>
              <a:t>key issues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Identified local issues will be discussed between the DID, DCO and </a:t>
            </a:r>
            <a:r>
              <a:rPr lang="en-GB" sz="1500" b="1" dirty="0" smtClean="0">
                <a:solidFill>
                  <a:srgbClr val="0070C0"/>
                </a:solidFill>
              </a:rPr>
              <a:t>Jennifer</a:t>
            </a:r>
            <a:r>
              <a:rPr lang="en-GB" sz="1500" dirty="0" smtClean="0">
                <a:solidFill>
                  <a:schemeClr val="tx1"/>
                </a:solidFill>
              </a:rPr>
              <a:t> as they arise, escalated to the </a:t>
            </a:r>
            <a:r>
              <a:rPr lang="en-GB" sz="1500" b="1" dirty="0" smtClean="0">
                <a:solidFill>
                  <a:schemeClr val="tx1"/>
                </a:solidFill>
              </a:rPr>
              <a:t>South West Senior Team Meeting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1679" y="3068960"/>
            <a:ext cx="6984000" cy="2304256"/>
          </a:xfrm>
          <a:prstGeom prst="roundRect">
            <a:avLst>
              <a:gd name="adj" fmla="val 7609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Regional solutions will be developed between DID, DCO and regional (e.g. finance, nursing) teams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Escalated issues discussed at the </a:t>
            </a:r>
            <a:r>
              <a:rPr lang="en-GB" sz="1500" b="1" dirty="0" smtClean="0">
                <a:solidFill>
                  <a:schemeClr val="tx1"/>
                </a:solidFill>
              </a:rPr>
              <a:t>South West </a:t>
            </a:r>
            <a:r>
              <a:rPr lang="en-GB" sz="1400" b="1" dirty="0">
                <a:solidFill>
                  <a:schemeClr val="tx1"/>
                </a:solidFill>
              </a:rPr>
              <a:t>Senior Team meeting</a:t>
            </a:r>
            <a:r>
              <a:rPr lang="en-GB" sz="1500" b="1" dirty="0" smtClean="0"/>
              <a:t>, </a:t>
            </a:r>
            <a:r>
              <a:rPr lang="en-GB" sz="1500" b="1" dirty="0" smtClean="0">
                <a:solidFill>
                  <a:srgbClr val="0070C0"/>
                </a:solidFill>
              </a:rPr>
              <a:t>Jennifer </a:t>
            </a:r>
            <a:r>
              <a:rPr lang="en-GB" sz="1500" dirty="0" smtClean="0">
                <a:solidFill>
                  <a:schemeClr val="tx1"/>
                </a:solidFill>
              </a:rPr>
              <a:t>chairs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For more complex issues, Jennifer calls an </a:t>
            </a:r>
            <a:r>
              <a:rPr lang="en-GB" sz="1500" dirty="0">
                <a:solidFill>
                  <a:schemeClr val="tx1"/>
                </a:solidFill>
              </a:rPr>
              <a:t>NHSI </a:t>
            </a:r>
            <a:r>
              <a:rPr lang="en-GB" sz="1500" b="1" dirty="0">
                <a:solidFill>
                  <a:schemeClr val="tx1"/>
                </a:solidFill>
              </a:rPr>
              <a:t>Collaborative Review </a:t>
            </a:r>
            <a:r>
              <a:rPr lang="en-GB" sz="1500" b="1" dirty="0" smtClean="0">
                <a:solidFill>
                  <a:schemeClr val="tx1"/>
                </a:solidFill>
              </a:rPr>
              <a:t>Meeting</a:t>
            </a:r>
            <a:r>
              <a:rPr lang="en-GB" sz="1500" dirty="0" smtClean="0">
                <a:solidFill>
                  <a:schemeClr val="tx1"/>
                </a:solidFill>
              </a:rPr>
              <a:t>, bringing together national expertise to work on solution development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500" dirty="0" smtClean="0">
                <a:solidFill>
                  <a:schemeClr val="tx1"/>
                </a:solidFill>
              </a:rPr>
              <a:t>Where formal action is required, recommendations will be made by the DID to the</a:t>
            </a:r>
            <a:r>
              <a:rPr lang="en-GB" sz="1500" b="1" dirty="0" smtClean="0">
                <a:solidFill>
                  <a:schemeClr val="tx1"/>
                </a:solidFill>
              </a:rPr>
              <a:t> </a:t>
            </a:r>
            <a:r>
              <a:rPr lang="en-GB" sz="1500" b="1" dirty="0" smtClean="0"/>
              <a:t>Regional </a:t>
            </a:r>
            <a:r>
              <a:rPr lang="en-GB" sz="1500" b="1" dirty="0"/>
              <a:t>Provider Support </a:t>
            </a:r>
            <a:r>
              <a:rPr lang="en-GB" sz="1500" b="1" dirty="0" smtClean="0"/>
              <a:t>Group, </a:t>
            </a:r>
            <a:r>
              <a:rPr lang="en-GB" sz="1500" b="1" dirty="0" smtClean="0">
                <a:solidFill>
                  <a:srgbClr val="0070C0"/>
                </a:solidFill>
              </a:rPr>
              <a:t>Jennifer </a:t>
            </a:r>
            <a:r>
              <a:rPr lang="en-GB" sz="1500" dirty="0" smtClean="0">
                <a:solidFill>
                  <a:schemeClr val="tx1"/>
                </a:solidFill>
              </a:rPr>
              <a:t>chairs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91679" y="5504704"/>
            <a:ext cx="6984000" cy="119712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GB" sz="1500" dirty="0" smtClean="0"/>
              <a:t>In cases of serious failure, e.g. special measures, decision-making will be escalated to the </a:t>
            </a:r>
            <a:r>
              <a:rPr lang="en-GB" sz="1500" b="1" dirty="0" smtClean="0"/>
              <a:t>Provider Regulation Committee</a:t>
            </a:r>
            <a:r>
              <a:rPr lang="en-GB" sz="1500" dirty="0" smtClean="0"/>
              <a:t>, </a:t>
            </a:r>
            <a:r>
              <a:rPr lang="en-GB" sz="1500" b="1" dirty="0" smtClean="0">
                <a:solidFill>
                  <a:srgbClr val="0070C0"/>
                </a:solidFill>
              </a:rPr>
              <a:t>Jennifer </a:t>
            </a:r>
            <a:r>
              <a:rPr lang="en-GB" sz="1500" dirty="0">
                <a:solidFill>
                  <a:schemeClr val="tx1"/>
                </a:solidFill>
              </a:rPr>
              <a:t>is a voting </a:t>
            </a:r>
            <a:r>
              <a:rPr lang="en-GB" sz="1500" dirty="0" smtClean="0">
                <a:solidFill>
                  <a:schemeClr val="tx1"/>
                </a:solidFill>
              </a:rPr>
              <a:t>member as an NHS Improvement ERMD</a:t>
            </a:r>
            <a:endParaRPr lang="en-GB" sz="15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50281" y="1013230"/>
            <a:ext cx="1584127" cy="1932062"/>
          </a:xfrm>
          <a:prstGeom prst="downArrow">
            <a:avLst>
              <a:gd name="adj1" fmla="val 66492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Local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0281" y="3104586"/>
            <a:ext cx="1584127" cy="2143989"/>
          </a:xfrm>
          <a:prstGeom prst="downArrow">
            <a:avLst>
              <a:gd name="adj1" fmla="val 69241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Regional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5496" y="5383187"/>
            <a:ext cx="1584127" cy="1358181"/>
          </a:xfrm>
          <a:prstGeom prst="downArrow">
            <a:avLst>
              <a:gd name="adj1" fmla="val 69241"/>
              <a:gd name="adj2" fmla="val 5000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National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f053abab76a4e8ea2e94972337628a3 xmlns="fb2a9dcb-6efb-41cc-98b9-ba74f970147e">
      <Terms xmlns="http://schemas.microsoft.com/office/infopath/2007/PartnerControls"/>
    </df053abab76a4e8ea2e94972337628a3>
    <UnilyIsTemplate xmlns="fb2a9dcb-6efb-41cc-98b9-ba74f970147e">false</UnilyIsTemplate>
    <TaxCatchAll xmlns="fb2a9dcb-6efb-41cc-98b9-ba74f970147e"/>
    <PublishingExpirationDate xmlns="http://schemas.microsoft.com/sharepoint/v3" xsi:nil="true"/>
    <UnilyIsFeaturedDocument xmlns="fb2a9dcb-6efb-41cc-98b9-ba74f970147e">false</UnilyIsFeaturedDocument>
    <PublishingStartDate xmlns="http://schemas.microsoft.com/sharepoint/v3" xsi:nil="true"/>
    <SharedWithUsers xmlns="0e0a1db9-2142-44bb-919b-e58332629b6b">
      <UserInfo>
        <DisplayName>Henry Wilson</DisplayName>
        <AccountId>155</AccountId>
        <AccountType/>
      </UserInfo>
      <UserInfo>
        <DisplayName>Jessica O'Connor</DisplayName>
        <AccountId>78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AA3BCD758A746A8B950CC468FDDD1" ma:contentTypeVersion="15" ma:contentTypeDescription="Create a new document." ma:contentTypeScope="" ma:versionID="fcb735f185101cb9c4119f2dd5974552">
  <xsd:schema xmlns:xsd="http://www.w3.org/2001/XMLSchema" xmlns:xs="http://www.w3.org/2001/XMLSchema" xmlns:p="http://schemas.microsoft.com/office/2006/metadata/properties" xmlns:ns1="http://schemas.microsoft.com/sharepoint/v3" xmlns:ns2="fb2a9dcb-6efb-41cc-98b9-ba74f970147e" xmlns:ns3="0e0a1db9-2142-44bb-919b-e58332629b6b" xmlns:ns4="f200de8d-a697-4efd-812e-f9f1f0217a1d" targetNamespace="http://schemas.microsoft.com/office/2006/metadata/properties" ma:root="true" ma:fieldsID="cc3df1ad0ba361518eab45137578358b" ns1:_="" ns2:_="" ns3:_="" ns4:_="">
    <xsd:import namespace="http://schemas.microsoft.com/sharepoint/v3"/>
    <xsd:import namespace="fb2a9dcb-6efb-41cc-98b9-ba74f970147e"/>
    <xsd:import namespace="0e0a1db9-2142-44bb-919b-e58332629b6b"/>
    <xsd:import namespace="f200de8d-a697-4efd-812e-f9f1f0217a1d"/>
    <xsd:element name="properties">
      <xsd:complexType>
        <xsd:sequence>
          <xsd:element name="documentManagement">
            <xsd:complexType>
              <xsd:all>
                <xsd:element ref="ns2:UnilyIsFeaturedDocument" minOccurs="0"/>
                <xsd:element ref="ns2:UnilyIsTemplate" minOccurs="0"/>
                <xsd:element ref="ns2:df053abab76a4e8ea2e94972337628a3" minOccurs="0"/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a9dcb-6efb-41cc-98b9-ba74f970147e" elementFormDefault="qualified">
    <xsd:import namespace="http://schemas.microsoft.com/office/2006/documentManagement/types"/>
    <xsd:import namespace="http://schemas.microsoft.com/office/infopath/2007/PartnerControls"/>
    <xsd:element name="UnilyIsFeaturedDocument" ma:index="8" nillable="true" ma:displayName="Is Essential Document" ma:default="0" ma:internalName="UnilyIsFeaturedDocument">
      <xsd:simpleType>
        <xsd:restriction base="dms:Boolean"/>
      </xsd:simpleType>
    </xsd:element>
    <xsd:element name="UnilyIsTemplate" ma:index="9" nillable="true" ma:displayName="Is Template" ma:internalName="UnilyIsTemplate">
      <xsd:simpleType>
        <xsd:restriction base="dms:Boolean"/>
      </xsd:simpleType>
    </xsd:element>
    <xsd:element name="df053abab76a4e8ea2e94972337628a3" ma:index="10" nillable="true" ma:taxonomy="true" ma:internalName="df053abab76a4e8ea2e94972337628a3" ma:taxonomyFieldName="UnilyDocumentCategory" ma:displayName="Document Category" ma:readOnly="false" ma:default="" ma:fieldId="{df053aba-b76a-4e8e-a2e9-4972337628a3}" ma:taxonomyMulti="true" ma:sspId="44cf386a-816e-44d4-81d6-0c77207f2f4a" ma:termSetId="d2544d6a-3f56-40a9-8656-08df1e63c6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b2dbc6ee-5c8a-4b61-8d56-4884cf3d1c93}" ma:internalName="TaxCatchAll" ma:showField="CatchAllData" ma:web="fb2a9dcb-6efb-41cc-98b9-ba74f9701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b2dbc6ee-5c8a-4b61-8d56-4884cf3d1c93}" ma:internalName="TaxCatchAllLabel" ma:readOnly="true" ma:showField="CatchAllDataLabel" ma:web="fb2a9dcb-6efb-41cc-98b9-ba74f9701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a1db9-2142-44bb-919b-e5833262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9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0de8d-a697-4efd-812e-f9f1f0217a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D91E95-9AEE-4B74-AE1F-696E820377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29939-0FBF-48E3-ACC4-6E014BF63E3A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  <ds:schemaRef ds:uri="http://schemas.microsoft.com/office/infopath/2007/PartnerControls"/>
    <ds:schemaRef ds:uri="f200de8d-a697-4efd-812e-f9f1f0217a1d"/>
    <ds:schemaRef ds:uri="http://www.w3.org/XML/1998/namespace"/>
    <ds:schemaRef ds:uri="http://schemas.openxmlformats.org/package/2006/metadata/core-properties"/>
    <ds:schemaRef ds:uri="0e0a1db9-2142-44bb-919b-e58332629b6b"/>
    <ds:schemaRef ds:uri="fb2a9dcb-6efb-41cc-98b9-ba74f970147e"/>
  </ds:schemaRefs>
</ds:datastoreItem>
</file>

<file path=customXml/itemProps3.xml><?xml version="1.0" encoding="utf-8"?>
<ds:datastoreItem xmlns:ds="http://schemas.openxmlformats.org/officeDocument/2006/customXml" ds:itemID="{5B592C45-B05D-4934-91EB-88B9828E0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b2a9dcb-6efb-41cc-98b9-ba74f970147e"/>
    <ds:schemaRef ds:uri="0e0a1db9-2142-44bb-919b-e58332629b6b"/>
    <ds:schemaRef ds:uri="f200de8d-a697-4efd-812e-f9f1f0217a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9487</TotalTime>
  <Words>360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2_Office Theme</vt:lpstr>
      <vt:lpstr>NHS E&amp;I South – Scenarios</vt:lpstr>
      <vt:lpstr>PowerPoint Presentation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London’s Operating Model  HLP and Regional Commissioning Operations Workshop   DRAFT</dc:title>
  <dc:creator>Hinesh Patel</dc:creator>
  <cp:lastModifiedBy>Lesley Tillotson</cp:lastModifiedBy>
  <cp:revision>926</cp:revision>
  <cp:lastPrinted>2017-06-13T14:35:34Z</cp:lastPrinted>
  <dcterms:created xsi:type="dcterms:W3CDTF">2017-05-15T10:57:38Z</dcterms:created>
  <dcterms:modified xsi:type="dcterms:W3CDTF">2017-09-25T12:53:35Z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0x010100E35AA3BCD758A746A8B950CC468FDDD1</vt:lpwstr>
  </property>
  <property fmtid="{D5CDD505-2E9C-101B-9397-08002B2CF9AE}" pid="3" name="UnilyDocumentCategory">
    <vt:lpwstr/>
  </property>
</Properties>
</file>