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1" r:id="rId5"/>
  </p:sldMasterIdLst>
  <p:notesMasterIdLst>
    <p:notesMasterId r:id="rId11"/>
  </p:notesMasterIdLst>
  <p:handoutMasterIdLst>
    <p:handoutMasterId r:id="rId12"/>
  </p:handoutMasterIdLst>
  <p:sldIdLst>
    <p:sldId id="257" r:id="rId6"/>
    <p:sldId id="259" r:id="rId7"/>
    <p:sldId id="261" r:id="rId8"/>
    <p:sldId id="262" r:id="rId9"/>
    <p:sldId id="263" r:id="rId10"/>
  </p:sldIdLst>
  <p:sldSz cx="9144000" cy="6858000" type="screen4x3"/>
  <p:notesSz cx="6742113" cy="9872663"/>
  <p:custDataLst>
    <p:tags r:id="rId13"/>
  </p:custDataLst>
  <p:defaultTextStyle>
    <a:defPPr>
      <a:defRPr lang="en-US"/>
    </a:defPPr>
    <a:lvl1pPr marL="0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091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182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273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6364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0455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4546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8637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2728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  <a:srgbClr val="333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2" autoAdjust="0"/>
  </p:normalViewPr>
  <p:slideViewPr>
    <p:cSldViewPr snapToGrid="0" snapToObjects="1">
      <p:cViewPr>
        <p:scale>
          <a:sx n="90" d="100"/>
          <a:sy n="90" d="100"/>
        </p:scale>
        <p:origin x="-1170" y="-486"/>
      </p:cViewPr>
      <p:guideLst>
        <p:guide orient="horz" pos="2143"/>
        <p:guide pos="2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CE3DE-28A4-6A4D-B213-BBC1A2A6CB23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9BEE8-0B34-534A-8D40-9E19080FA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766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954FA-76CB-314E-B856-D8928B98C1C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C61B4-582B-AB4C-B10E-16F79913EB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927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091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182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273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6364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0455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4546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8637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2728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Title</a:t>
            </a:r>
            <a:r>
              <a:rPr lang="en-GB" baseline="0" dirty="0" smtClean="0"/>
              <a:t> slide with embedded images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C61B4-582B-AB4C-B10E-16F79913EB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9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8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47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254" y="594443"/>
            <a:ext cx="6553521" cy="491408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2800" b="1">
                <a:solidFill>
                  <a:srgbClr val="0072C6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5660" y="6488601"/>
            <a:ext cx="2121080" cy="218918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1000" b="0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479" y="447789"/>
            <a:ext cx="1601724" cy="611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254" y="594443"/>
            <a:ext cx="6553521" cy="491408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2800" b="1">
                <a:solidFill>
                  <a:srgbClr val="0072C6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5660" y="6488601"/>
            <a:ext cx="2121080" cy="218918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1000" b="0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479" y="447789"/>
            <a:ext cx="1601724" cy="611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7379" y="522567"/>
            <a:ext cx="7466208" cy="653333"/>
          </a:xfrm>
          <a:prstGeom prst="rect">
            <a:avLst/>
          </a:prstGeom>
        </p:spPr>
        <p:txBody>
          <a:bodyPr lIns="90818" tIns="45409" rIns="90818" bIns="45409">
            <a:normAutofit/>
          </a:bodyPr>
          <a:lstStyle>
            <a:lvl1pPr algn="l">
              <a:defRPr sz="2800" b="1">
                <a:solidFill>
                  <a:srgbClr val="0072C6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97378" y="1373200"/>
            <a:ext cx="7466208" cy="4425512"/>
          </a:xfrm>
          <a:prstGeom prst="rect">
            <a:avLst/>
          </a:prstGeom>
        </p:spPr>
        <p:txBody>
          <a:bodyPr vert="horz" lIns="90818" tIns="45409" rIns="90818" bIns="45409"/>
          <a:lstStyle>
            <a:lvl1pPr>
              <a:defRPr sz="1400" b="0" i="0">
                <a:latin typeface="Arial"/>
                <a:cs typeface="Arial"/>
              </a:defRPr>
            </a:lvl1pPr>
            <a:lvl2pPr>
              <a:defRPr sz="1400" b="0" i="0">
                <a:latin typeface="Arial"/>
                <a:cs typeface="Arial"/>
              </a:defRPr>
            </a:lvl2pPr>
            <a:lvl3pPr>
              <a:defRPr sz="1400" b="0" i="0">
                <a:latin typeface="Arial"/>
                <a:cs typeface="Arial"/>
              </a:defRPr>
            </a:lvl3pPr>
            <a:lvl4pPr>
              <a:defRPr sz="1400" b="0" i="0">
                <a:latin typeface="Arial"/>
                <a:cs typeface="Arial"/>
              </a:defRPr>
            </a:lvl4pPr>
            <a:lvl5pPr>
              <a:defRPr sz="1400" b="0" i="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5660" y="6488601"/>
            <a:ext cx="2121080" cy="218918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1000" b="0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479" y="447789"/>
            <a:ext cx="1601724" cy="61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0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25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6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4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6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3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5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5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6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3" r:id="rId11"/>
    <p:sldLayoutId id="2147483704" r:id="rId12"/>
    <p:sldLayoutId id="214748367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8404" y="5960530"/>
            <a:ext cx="9135596" cy="9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6496" y="2779057"/>
            <a:ext cx="75231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rgbClr val="0072C6"/>
                </a:solidFill>
                <a:latin typeface="Arial Bold"/>
                <a:cs typeface="Arial Bold"/>
              </a:rPr>
              <a:t>To:		</a:t>
            </a:r>
            <a:r>
              <a:rPr lang="en-GB" sz="2000" b="1" smtClean="0">
                <a:solidFill>
                  <a:srgbClr val="0072C6"/>
                </a:solidFill>
                <a:latin typeface="Arial Bold"/>
                <a:cs typeface="Arial Bold"/>
              </a:rPr>
              <a:t>	The </a:t>
            </a: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Board</a:t>
            </a:r>
            <a:endParaRPr lang="en-GB" sz="2000" b="1" dirty="0">
              <a:solidFill>
                <a:srgbClr val="0072C6"/>
              </a:solidFill>
              <a:latin typeface="Arial Bold"/>
              <a:cs typeface="Arial Bold"/>
            </a:endParaRPr>
          </a:p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For </a:t>
            </a:r>
            <a:r>
              <a:rPr lang="en-GB" sz="2000" b="1" dirty="0">
                <a:solidFill>
                  <a:srgbClr val="0072C6"/>
                </a:solidFill>
                <a:latin typeface="Arial Bold"/>
                <a:cs typeface="Arial Bold"/>
              </a:rPr>
              <a:t>meeting on:	</a:t>
            </a: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28 July 2016</a:t>
            </a:r>
            <a:endParaRPr lang="en-GB" sz="2000" b="1" dirty="0">
              <a:solidFill>
                <a:srgbClr val="0072C6"/>
              </a:solidFill>
              <a:latin typeface="Arial Bold"/>
              <a:cs typeface="Arial Bold"/>
            </a:endParaRPr>
          </a:p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Agenda </a:t>
            </a:r>
            <a:r>
              <a:rPr lang="en-GB" sz="2000" b="1" dirty="0">
                <a:solidFill>
                  <a:srgbClr val="0072C6"/>
                </a:solidFill>
                <a:latin typeface="Arial Bold"/>
                <a:cs typeface="Arial Bold"/>
              </a:rPr>
              <a:t>item:	</a:t>
            </a: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	17</a:t>
            </a:r>
            <a:endParaRPr lang="en-GB" sz="2000" b="1" dirty="0">
              <a:solidFill>
                <a:srgbClr val="0072C6"/>
              </a:solidFill>
              <a:latin typeface="Arial Bold"/>
              <a:cs typeface="Arial Bold"/>
            </a:endParaRPr>
          </a:p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Report </a:t>
            </a:r>
            <a:r>
              <a:rPr lang="en-GB" sz="2000" b="1" dirty="0">
                <a:solidFill>
                  <a:srgbClr val="0072C6"/>
                </a:solidFill>
                <a:latin typeface="Arial Bold"/>
                <a:cs typeface="Arial Bold"/>
              </a:rPr>
              <a:t>by:	</a:t>
            </a: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	Toby Auterson, Senior Economist</a:t>
            </a:r>
            <a:endParaRPr lang="en-GB" sz="2000" b="1" dirty="0">
              <a:solidFill>
                <a:srgbClr val="0072C6"/>
              </a:solidFill>
              <a:latin typeface="Arial Bold"/>
              <a:cs typeface="Arial Bold"/>
            </a:endParaRPr>
          </a:p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Report </a:t>
            </a:r>
            <a:r>
              <a:rPr lang="en-GB" sz="2000" b="1" dirty="0">
                <a:solidFill>
                  <a:srgbClr val="0072C6"/>
                </a:solidFill>
                <a:latin typeface="Arial Bold"/>
                <a:cs typeface="Arial Bold"/>
              </a:rPr>
              <a:t>on:	</a:t>
            </a:r>
            <a:r>
              <a:rPr lang="en-GB" sz="2000" b="1" dirty="0" smtClean="0">
                <a:solidFill>
                  <a:srgbClr val="0072C6"/>
                </a:solidFill>
                <a:latin typeface="Arial Bold"/>
                <a:cs typeface="Arial Bold"/>
              </a:rPr>
              <a:t>	Productivity</a:t>
            </a:r>
            <a:endParaRPr lang="en-US" sz="2000" b="1" dirty="0">
              <a:solidFill>
                <a:srgbClr val="0072C6"/>
              </a:solidFill>
              <a:latin typeface="Arial Bold"/>
              <a:cs typeface="Arial Bold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5229043"/>
            <a:ext cx="5965825" cy="146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3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productivity?</a:t>
            </a:r>
          </a:p>
        </p:txBody>
      </p:sp>
      <p:sp>
        <p:nvSpPr>
          <p:cNvPr id="3" name="Text Placeholder 12"/>
          <p:cNvSpPr txBox="1">
            <a:spLocks/>
          </p:cNvSpPr>
          <p:nvPr/>
        </p:nvSpPr>
        <p:spPr>
          <a:xfrm>
            <a:off x="140035" y="4744184"/>
            <a:ext cx="8834830" cy="1270660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1600" b="1" dirty="0" smtClean="0"/>
              <a:t>Productivity</a:t>
            </a:r>
            <a:r>
              <a:rPr lang="en-GB" sz="1600" dirty="0" smtClean="0"/>
              <a:t> is the value added to inputs used (staff</a:t>
            </a:r>
            <a:r>
              <a:rPr lang="en-GB" sz="1600" dirty="0"/>
              <a:t>, </a:t>
            </a:r>
            <a:r>
              <a:rPr lang="en-GB" sz="1600" dirty="0" smtClean="0"/>
              <a:t>buildings, drugs, </a:t>
            </a:r>
            <a:r>
              <a:rPr lang="en-GB" sz="1600" dirty="0" err="1" smtClean="0"/>
              <a:t>etc</a:t>
            </a:r>
            <a:r>
              <a:rPr lang="en-GB" sz="1600" dirty="0" smtClean="0"/>
              <a:t>) through </a:t>
            </a:r>
            <a:r>
              <a:rPr lang="en-GB" sz="1600" dirty="0"/>
              <a:t>the process of </a:t>
            </a:r>
            <a:r>
              <a:rPr lang="en-GB" sz="1600" dirty="0" smtClean="0"/>
              <a:t>delivering healthcare.</a:t>
            </a:r>
          </a:p>
          <a:p>
            <a:pPr>
              <a:spcAft>
                <a:spcPts val="600"/>
              </a:spcAft>
            </a:pPr>
            <a:r>
              <a:rPr lang="en-GB" sz="1600" b="1" dirty="0" smtClean="0"/>
              <a:t>Efficiency</a:t>
            </a:r>
            <a:r>
              <a:rPr lang="en-GB" sz="1600" dirty="0" smtClean="0"/>
              <a:t> includes both </a:t>
            </a:r>
            <a:r>
              <a:rPr lang="en-GB" sz="1600" b="1" dirty="0" smtClean="0"/>
              <a:t>productivity</a:t>
            </a:r>
            <a:r>
              <a:rPr lang="en-GB" sz="1600" dirty="0" smtClean="0"/>
              <a:t> and </a:t>
            </a:r>
            <a:r>
              <a:rPr lang="en-GB" sz="1600" b="1" dirty="0" smtClean="0"/>
              <a:t>economy</a:t>
            </a:r>
            <a:r>
              <a:rPr lang="en-GB" sz="1600" dirty="0" smtClean="0"/>
              <a:t>, by </a:t>
            </a:r>
            <a:r>
              <a:rPr lang="en-GB" sz="1600" dirty="0" smtClean="0"/>
              <a:t>which </a:t>
            </a:r>
            <a:r>
              <a:rPr lang="en-GB" sz="1600" dirty="0" smtClean="0"/>
              <a:t>inputs are obtained as cheaply as possible.</a:t>
            </a:r>
          </a:p>
          <a:p>
            <a:pPr>
              <a:spcAft>
                <a:spcPts val="600"/>
              </a:spcAft>
            </a:pPr>
            <a:r>
              <a:rPr lang="en-GB" sz="1600" dirty="0" smtClean="0"/>
              <a:t>The quality of healthcare delivered – allocative efficiency, above – is (largely) not captured in the efficiency and productivity metrics we use.</a:t>
            </a:r>
          </a:p>
          <a:p>
            <a:pPr>
              <a:spcAft>
                <a:spcPts val="1200"/>
              </a:spcAft>
            </a:pP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60" y="1290434"/>
            <a:ext cx="8834830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0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Productivity and efficiency measures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832963"/>
              </p:ext>
            </p:extLst>
          </p:nvPr>
        </p:nvGraphicFramePr>
        <p:xfrm>
          <a:off x="151910" y="1262084"/>
          <a:ext cx="8825836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01"/>
                <a:gridCol w="4229647"/>
                <a:gridCol w="1494260"/>
                <a:gridCol w="1045028"/>
              </a:tblGrid>
              <a:tr h="618157">
                <a:tc>
                  <a:txBody>
                    <a:bodyPr/>
                    <a:lstStyle/>
                    <a:p>
                      <a:r>
                        <a:rPr lang="en-GB" dirty="0" smtClean="0"/>
                        <a:t>Source/name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 note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Latest data</a:t>
                      </a:r>
                      <a:endParaRPr lang="en-GB" dirty="0"/>
                    </a:p>
                  </a:txBody>
                  <a:tcPr/>
                </a:tc>
              </a:tr>
              <a:tr h="546157"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CHE(</a:t>
                      </a:r>
                      <a:r>
                        <a:rPr lang="en-GB" sz="1400" dirty="0" smtClean="0"/>
                        <a:t>University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of York</a:t>
                      </a:r>
                      <a:r>
                        <a:rPr lang="en-GB" sz="1400" baseline="0" dirty="0" smtClean="0"/>
                        <a:t>)/total </a:t>
                      </a:r>
                      <a:r>
                        <a:rPr lang="en-GB" sz="1400" baseline="0" dirty="0" smtClean="0"/>
                        <a:t>factor and workforce productivity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*Our preferred</a:t>
                      </a:r>
                      <a:r>
                        <a:rPr lang="en-GB" sz="1400" b="1" baseline="0" dirty="0" smtClean="0"/>
                        <a:t> productivity indicator*</a:t>
                      </a:r>
                      <a:r>
                        <a:rPr lang="en-GB" sz="1400" baseline="0" dirty="0" smtClean="0"/>
                        <a:t>. </a:t>
                      </a:r>
                      <a:r>
                        <a:rPr lang="en-GB" sz="1400" dirty="0" smtClean="0"/>
                        <a:t>Based on a mix of HES, Reference</a:t>
                      </a:r>
                      <a:r>
                        <a:rPr lang="en-GB" sz="1400" baseline="0" dirty="0" smtClean="0"/>
                        <a:t> Costs (RCs), ESR and other sources.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England; all NHS; cost-weighted.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2013/14</a:t>
                      </a:r>
                    </a:p>
                  </a:txBody>
                  <a:tcPr/>
                </a:tc>
              </a:tr>
              <a:tr h="54615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Economics </a:t>
                      </a:r>
                      <a:r>
                        <a:rPr lang="en-GB" sz="1400" dirty="0" smtClean="0"/>
                        <a:t>team/trend </a:t>
                      </a:r>
                      <a:r>
                        <a:rPr lang="en-GB" sz="1400" dirty="0" smtClean="0"/>
                        <a:t>efficiency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Based on RCs</a:t>
                      </a:r>
                      <a:r>
                        <a:rPr lang="en-GB" sz="1400" baseline="0" dirty="0" smtClean="0"/>
                        <a:t>. Similar to total factor productivity, but filters out other trust-level characteristics (</a:t>
                      </a:r>
                      <a:r>
                        <a:rPr lang="en-GB" sz="1400" baseline="0" dirty="0" err="1" smtClean="0"/>
                        <a:t>eg</a:t>
                      </a:r>
                      <a:r>
                        <a:rPr lang="en-GB" sz="1400" baseline="0" dirty="0" smtClean="0"/>
                        <a:t> disease prevalence). Used in determining the efficiency factor for the tariff.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England;</a:t>
                      </a:r>
                      <a:r>
                        <a:rPr lang="en-GB" sz="1400" baseline="0" dirty="0" smtClean="0"/>
                        <a:t> acute trusts; cost-weighted.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2014/15</a:t>
                      </a:r>
                      <a:endParaRPr lang="en-GB" sz="1400" dirty="0"/>
                    </a:p>
                  </a:txBody>
                  <a:tcPr/>
                </a:tc>
              </a:tr>
              <a:tr h="54615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DH/workforce </a:t>
                      </a:r>
                      <a:r>
                        <a:rPr lang="en-GB" sz="1400" dirty="0" smtClean="0"/>
                        <a:t>productivity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Based</a:t>
                      </a:r>
                      <a:r>
                        <a:rPr lang="en-GB" sz="1400" baseline="0" dirty="0" smtClean="0"/>
                        <a:t> on MAR (a narrow </a:t>
                      </a:r>
                      <a:r>
                        <a:rPr lang="en-GB" sz="1400" dirty="0" smtClean="0"/>
                        <a:t>activity metric) and ESR staff data. May not</a:t>
                      </a:r>
                      <a:r>
                        <a:rPr lang="en-GB" sz="1400" baseline="0" dirty="0" smtClean="0"/>
                        <a:t> be a good indicator of wider productivity and efficiency, but up-to-date.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England; all trusts;</a:t>
                      </a:r>
                      <a:r>
                        <a:rPr lang="en-GB" sz="1400" baseline="0" dirty="0" smtClean="0"/>
                        <a:t> cost-weighted.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2015/16</a:t>
                      </a:r>
                      <a:endParaRPr lang="en-GB" sz="1400" dirty="0"/>
                    </a:p>
                  </a:txBody>
                  <a:tcPr/>
                </a:tc>
              </a:tr>
              <a:tr h="79241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Providers/cost improvement plans </a:t>
                      </a:r>
                      <a:r>
                        <a:rPr lang="en-GB" sz="1400" dirty="0" smtClean="0"/>
                        <a:t>(CIPs)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Trusts’ own plans to reduce costs against their projections. Savings can be recurrent or non-recurrent; through activity reduction or lower input prices; and vary with local accounting adjustments.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England;</a:t>
                      </a:r>
                      <a:r>
                        <a:rPr lang="en-GB" sz="1400" baseline="0" dirty="0" smtClean="0"/>
                        <a:t> all trusts.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2015/16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Placeholder 12"/>
          <p:cNvSpPr txBox="1">
            <a:spLocks/>
          </p:cNvSpPr>
          <p:nvPr/>
        </p:nvSpPr>
        <p:spPr>
          <a:xfrm>
            <a:off x="0" y="5224934"/>
            <a:ext cx="9144000" cy="932214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1600" dirty="0" smtClean="0"/>
              <a:t>CIPs are not directly comparable to efficiency and productivity measures (which exclude effects on input costs of changes in activity). But recurrent CIPs, excluding savings through </a:t>
            </a:r>
            <a:r>
              <a:rPr lang="en-GB" sz="1600" dirty="0"/>
              <a:t>activity reduction </a:t>
            </a:r>
            <a:r>
              <a:rPr lang="en-GB" sz="1600" dirty="0" smtClean="0"/>
              <a:t>and accounting adjustments, are similar.</a:t>
            </a:r>
          </a:p>
          <a:p>
            <a:pPr>
              <a:spcAft>
                <a:spcPts val="1200"/>
              </a:spcAft>
            </a:pPr>
            <a:r>
              <a:rPr lang="en-GB" sz="1600" dirty="0" smtClean="0"/>
              <a:t>Workforce productivity is reported in a more up-to-date way, but may not be a good indicator for wider productivity and efficiency (could be offset by greater use of non-labour inputs).</a:t>
            </a:r>
          </a:p>
        </p:txBody>
      </p:sp>
    </p:spTree>
    <p:extLst>
      <p:ext uri="{BB962C8B-B14F-4D97-AF65-F5344CB8AC3E}">
        <p14:creationId xmlns:p14="http://schemas.microsoft.com/office/powerpoint/2010/main" val="10203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93" y="1085851"/>
            <a:ext cx="6616023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Productivity trends and the SR ask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ext Placeholder 12"/>
          <p:cNvSpPr txBox="1">
            <a:spLocks/>
          </p:cNvSpPr>
          <p:nvPr/>
        </p:nvSpPr>
        <p:spPr>
          <a:xfrm>
            <a:off x="199410" y="5303350"/>
            <a:ext cx="8834888" cy="1344794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1600" dirty="0" smtClean="0"/>
              <a:t>CHE data </a:t>
            </a:r>
            <a:r>
              <a:rPr lang="en-GB" sz="1600" dirty="0" smtClean="0"/>
              <a:t>show </a:t>
            </a:r>
            <a:r>
              <a:rPr lang="en-GB" sz="1600" dirty="0"/>
              <a:t>both total and workforce productivity running </a:t>
            </a:r>
            <a:r>
              <a:rPr lang="en-GB" sz="1600" dirty="0" smtClean="0"/>
              <a:t>at c2% in 2013/14; the latest Economics </a:t>
            </a:r>
            <a:r>
              <a:rPr lang="en-GB" sz="1600" dirty="0" smtClean="0"/>
              <a:t>Team </a:t>
            </a:r>
            <a:r>
              <a:rPr lang="en-GB" sz="1600" dirty="0" smtClean="0"/>
              <a:t>estimate of trend efficiency is 1% (based on RCs for 2008/09 to 2014/15).</a:t>
            </a:r>
          </a:p>
          <a:p>
            <a:pPr>
              <a:spcAft>
                <a:spcPts val="600"/>
              </a:spcAft>
            </a:pPr>
            <a:r>
              <a:rPr lang="en-GB" sz="1600" dirty="0" smtClean="0"/>
              <a:t>DH workforce productivity growth for 2015/16 is &lt;0%. Given their historic relationship (TFP growth is generally &lt; workforce productivity growth), total productivity growth is likely to be even lower.</a:t>
            </a: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 flipV="1">
            <a:off x="6650183" y="1743361"/>
            <a:ext cx="4804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30649" y="2297968"/>
            <a:ext cx="190364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To achieve provider balance in </a:t>
            </a:r>
            <a:r>
              <a:rPr lang="en-GB" sz="1200" dirty="0" smtClean="0"/>
              <a:t>2016/17</a:t>
            </a:r>
            <a:r>
              <a:rPr lang="en-GB" sz="1200" dirty="0" smtClean="0"/>
              <a:t>, with </a:t>
            </a:r>
            <a:r>
              <a:rPr lang="en-GB" sz="1200" dirty="0" smtClean="0"/>
              <a:t>Spending Review </a:t>
            </a:r>
            <a:r>
              <a:rPr lang="en-GB" sz="1200" dirty="0" smtClean="0"/>
              <a:t>assumption of £</a:t>
            </a:r>
            <a:r>
              <a:rPr lang="en-GB" sz="1200" dirty="0" smtClean="0"/>
              <a:t>1.8 billion </a:t>
            </a:r>
            <a:r>
              <a:rPr lang="en-GB" sz="1200" dirty="0" smtClean="0"/>
              <a:t>deficit in </a:t>
            </a:r>
            <a:r>
              <a:rPr lang="en-GB" sz="1200" dirty="0" smtClean="0"/>
              <a:t>2015/16</a:t>
            </a:r>
            <a:endParaRPr lang="en-GB" sz="12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6650183" y="2713467"/>
            <a:ext cx="480466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0649" y="1327863"/>
            <a:ext cx="190364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To achieve provider balance in </a:t>
            </a:r>
            <a:r>
              <a:rPr lang="en-GB" sz="1200" dirty="0" smtClean="0"/>
              <a:t>2016/17</a:t>
            </a:r>
            <a:r>
              <a:rPr lang="en-GB" sz="1200" dirty="0" smtClean="0"/>
              <a:t>, with underlying deficit of 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£3.2 billion </a:t>
            </a:r>
            <a:r>
              <a:rPr lang="en-GB" sz="1200" dirty="0" smtClean="0"/>
              <a:t>in </a:t>
            </a:r>
            <a:r>
              <a:rPr lang="en-GB" sz="1200" dirty="0" smtClean="0"/>
              <a:t>2015/16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1199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" y="3798000"/>
            <a:ext cx="4686362" cy="30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Economics Team next steps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DF28-5588-485E-81E7-6B9A2B6E3B3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12"/>
          <p:cNvSpPr txBox="1">
            <a:spLocks/>
          </p:cNvSpPr>
          <p:nvPr/>
        </p:nvSpPr>
        <p:spPr>
          <a:xfrm>
            <a:off x="175660" y="1063881"/>
            <a:ext cx="8695207" cy="1928706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1600" dirty="0" smtClean="0"/>
              <a:t>We are developing a cost per WAU </a:t>
            </a:r>
            <a:r>
              <a:rPr lang="en-GB" sz="1600" dirty="0" smtClean="0"/>
              <a:t>(weighted activity unit</a:t>
            </a:r>
            <a:r>
              <a:rPr lang="en-GB" sz="1600" dirty="0" smtClean="0"/>
              <a:t>) metric, which will allow in-year monitoring of productivity.</a:t>
            </a:r>
          </a:p>
          <a:p>
            <a:pPr>
              <a:spcAft>
                <a:spcPts val="600"/>
              </a:spcAft>
            </a:pPr>
            <a:r>
              <a:rPr lang="en-GB" sz="1600" dirty="0" smtClean="0"/>
              <a:t>We have developed a </a:t>
            </a:r>
            <a:r>
              <a:rPr lang="en-GB" sz="1600" dirty="0" smtClean="0"/>
              <a:t>system economics dashboard</a:t>
            </a:r>
            <a:r>
              <a:rPr lang="en-GB" sz="1600" dirty="0" smtClean="0"/>
              <a:t>, which will allow interrogation of monthly activity, workforce and workforce productivity data, at trust, point of delivery and staff group level. This product is currently in testing.</a:t>
            </a:r>
          </a:p>
          <a:p>
            <a:pPr>
              <a:spcAft>
                <a:spcPts val="600"/>
              </a:spcAft>
            </a:pPr>
            <a:r>
              <a:rPr lang="en-GB" sz="1600" dirty="0" smtClean="0"/>
              <a:t>The question of how to achieve the SR requirement for provider productivity – equivalent to </a:t>
            </a:r>
            <a:r>
              <a:rPr lang="en-GB" sz="1600" dirty="0" smtClean="0"/>
              <a:t>c£9 billion </a:t>
            </a:r>
            <a:r>
              <a:rPr lang="en-GB" sz="1600" dirty="0" smtClean="0"/>
              <a:t>savings (or c9% efficiency improvement) by 2021 </a:t>
            </a:r>
            <a:r>
              <a:rPr lang="en-GB" sz="1600" dirty="0"/>
              <a:t>–</a:t>
            </a:r>
            <a:r>
              <a:rPr lang="en-GB" sz="1600" dirty="0" smtClean="0"/>
              <a:t> is being addressed by: the Carter report, </a:t>
            </a:r>
            <a:r>
              <a:rPr lang="en-GB" sz="1600" dirty="0" smtClean="0"/>
              <a:t>which </a:t>
            </a:r>
            <a:r>
              <a:rPr lang="en-GB" sz="1600" dirty="0" smtClean="0"/>
              <a:t>identifies c9% </a:t>
            </a:r>
            <a:r>
              <a:rPr lang="en-GB" sz="1600" dirty="0"/>
              <a:t>efficiencies </a:t>
            </a:r>
            <a:r>
              <a:rPr lang="en-GB" sz="1600" dirty="0" smtClean="0"/>
              <a:t>for non-specialist acute trusts; and our own work, which identifies c10% efficiencies across all trusts, through wider adoption of a range of proven, substantial savings actions:</a:t>
            </a:r>
            <a:endParaRPr lang="en-GB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769715"/>
              </p:ext>
            </p:extLst>
          </p:nvPr>
        </p:nvGraphicFramePr>
        <p:xfrm>
          <a:off x="4595746" y="3560931"/>
          <a:ext cx="4417621" cy="2702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621"/>
              </a:tblGrid>
              <a:tr h="38636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Example savings actions: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32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Expediting discharge, improving care</a:t>
                      </a:r>
                      <a:r>
                        <a:rPr lang="en-GB" sz="1200" baseline="0" dirty="0" smtClean="0"/>
                        <a:t> flow, reducing DNAs, improving ambulatory pathways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Skill mix, sickness</a:t>
                      </a:r>
                      <a:r>
                        <a:rPr lang="en-GB" sz="1200" baseline="0" dirty="0" smtClean="0"/>
                        <a:t> and turnover, mobile working, digital technology, paperwork, inter-disciplinary teams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Hospital</a:t>
                      </a:r>
                      <a:r>
                        <a:rPr lang="en-GB" sz="1200" baseline="0" dirty="0" smtClean="0"/>
                        <a:t> medicines (bio-</a:t>
                      </a:r>
                      <a:r>
                        <a:rPr lang="en-GB" sz="1200" baseline="0" dirty="0" err="1" smtClean="0"/>
                        <a:t>similars</a:t>
                      </a:r>
                      <a:r>
                        <a:rPr lang="en-GB" sz="1200" baseline="0" dirty="0" smtClean="0"/>
                        <a:t>), procurement collaboration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Better use of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estates,</a:t>
                      </a:r>
                      <a:r>
                        <a:rPr lang="en-GB" sz="1200" baseline="0" dirty="0" smtClean="0"/>
                        <a:t> sharing back office and diagnostic functions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Improving elective</a:t>
                      </a:r>
                      <a:r>
                        <a:rPr lang="en-GB" sz="1200" baseline="0" dirty="0" smtClean="0"/>
                        <a:t> and urgent care, reducing harms, reducing adverse medicines events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144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2.24"/>
  <p:tag name="PPTVERSION" val="14"/>
  <p:tag name="TPOS" val="2"/>
</p:tagLst>
</file>

<file path=ppt/theme/theme1.xml><?xml version="1.0" encoding="utf-8"?>
<a:theme xmlns:a="http://schemas.openxmlformats.org/drawingml/2006/main" name="blank">
  <a:themeElements>
    <a:clrScheme name="NHS Improvement">
      <a:dk1>
        <a:sysClr val="windowText" lastClr="000000"/>
      </a:dk1>
      <a:lt1>
        <a:sysClr val="window" lastClr="FFFFFF"/>
      </a:lt1>
      <a:dk2>
        <a:srgbClr val="0072C6"/>
      </a:dk2>
      <a:lt2>
        <a:srgbClr val="FFFFFF"/>
      </a:lt2>
      <a:accent1>
        <a:srgbClr val="768692"/>
      </a:accent1>
      <a:accent2>
        <a:srgbClr val="0091C9"/>
      </a:accent2>
      <a:accent3>
        <a:srgbClr val="0091C9"/>
      </a:accent3>
      <a:accent4>
        <a:srgbClr val="00ADC6"/>
      </a:accent4>
      <a:accent5>
        <a:srgbClr val="009E49"/>
      </a:accent5>
      <a:accent6>
        <a:srgbClr val="0091C9"/>
      </a:accent6>
      <a:hlink>
        <a:srgbClr val="003893"/>
      </a:hlink>
      <a:folHlink>
        <a:srgbClr val="7C28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NHS Improvement">
      <a:dk1>
        <a:sysClr val="windowText" lastClr="000000"/>
      </a:dk1>
      <a:lt1>
        <a:sysClr val="window" lastClr="FFFFFF"/>
      </a:lt1>
      <a:dk2>
        <a:srgbClr val="0072C6"/>
      </a:dk2>
      <a:lt2>
        <a:srgbClr val="FFFFFF"/>
      </a:lt2>
      <a:accent1>
        <a:srgbClr val="003893"/>
      </a:accent1>
      <a:accent2>
        <a:srgbClr val="0091C9"/>
      </a:accent2>
      <a:accent3>
        <a:srgbClr val="768692"/>
      </a:accent3>
      <a:accent4>
        <a:srgbClr val="00ADC6"/>
      </a:accent4>
      <a:accent5>
        <a:srgbClr val="009E49"/>
      </a:accent5>
      <a:accent6>
        <a:srgbClr val="0091C9"/>
      </a:accent6>
      <a:hlink>
        <a:srgbClr val="56008C"/>
      </a:hlink>
      <a:folHlink>
        <a:srgbClr val="7C285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F7F78CE353B4DB3CD3D977D4FA629" ma:contentTypeVersion="12" ma:contentTypeDescription="Create a new document." ma:contentTypeScope="" ma:versionID="93e68216f49dead341e01c1e2a3395fb">
  <xsd:schema xmlns:xsd="http://www.w3.org/2001/XMLSchema" xmlns:xs="http://www.w3.org/2001/XMLSchema" xmlns:p="http://schemas.microsoft.com/office/2006/metadata/properties" xmlns:ns2="392b7b9f-58a4-494e-85b0-934a6842b69d" xmlns:ns3="824b9e12-2d1b-4f77-9736-60357fca002d" targetNamespace="http://schemas.microsoft.com/office/2006/metadata/properties" ma:root="true" ma:fieldsID="b08762b31bfa86fbe8cb9cf91dc0ecc2" ns2:_="" ns3:_="">
    <xsd:import namespace="392b7b9f-58a4-494e-85b0-934a6842b69d"/>
    <xsd:import namespace="824b9e12-2d1b-4f77-9736-60357fca002d"/>
    <xsd:element name="properties">
      <xsd:complexType>
        <xsd:sequence>
          <xsd:element name="documentManagement">
            <xsd:complexType>
              <xsd:all>
                <xsd:element ref="ns2:cf2875738c16489b81077a29494241d5" minOccurs="0"/>
                <xsd:element ref="ns3:TaxCatchAll" minOccurs="0"/>
                <xsd:element ref="ns2:p984c0dd58c940e682b52584e55c249f" minOccurs="0"/>
                <xsd:element ref="ns2:oc6e2a33d62a4c60bb0f989d72ce1bc3" minOccurs="0"/>
                <xsd:element ref="ns2:mc5fcc69df834d638d33263a69ba4631" minOccurs="0"/>
                <xsd:element ref="ns2:o70a7ec593524f1fbb206c617d07f9a7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7b9f-58a4-494e-85b0-934a6842b69d" elementFormDefault="qualified">
    <xsd:import namespace="http://schemas.microsoft.com/office/2006/documentManagement/types"/>
    <xsd:import namespace="http://schemas.microsoft.com/office/infopath/2007/PartnerControls"/>
    <xsd:element name="cf2875738c16489b81077a29494241d5" ma:index="9" nillable="true" ma:taxonomy="true" ma:internalName="cf2875738c16489b81077a29494241d5" ma:taxonomyFieldName="Board_x0020_or_x0020_Committee_x0020_name" ma:displayName="Work area (general)" ma:indexed="true" ma:default="" ma:fieldId="{cf287573-8c16-489b-8107-7a29494241d5}" ma:sspId="b9f3bada-ef23-4a97-91ad-c11a3d1e25f7" ma:termSetId="c123af71-1c80-4853-a96b-371d4f91b7a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984c0dd58c940e682b52584e55c249f" ma:index="12" nillable="true" ma:taxonomy="true" ma:internalName="p984c0dd58c940e682b52584e55c249f" ma:taxonomyFieldName="Subject" ma:displayName="Work area (specific)" ma:indexed="true" ma:default="" ma:fieldId="{9984c0dd-58c9-40e6-82b5-2584e55c249f}" ma:sspId="b9f3bada-ef23-4a97-91ad-c11a3d1e25f7" ma:termSetId="e22d812f-f7df-459e-ac9a-4e94269c916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c6e2a33d62a4c60bb0f989d72ce1bc3" ma:index="14" nillable="true" ma:taxonomy="true" ma:internalName="oc6e2a33d62a4c60bb0f989d72ce1bc3" ma:taxonomyFieldName="Document_x0020_type" ma:displayName="Document type" ma:indexed="true" ma:default="" ma:fieldId="{8c6e2a33-d62a-4c60-bb0f-989d72ce1bc3}" ma:sspId="b9f3bada-ef23-4a97-91ad-c11a3d1e25f7" ma:termSetId="37b750fc-6320-4f4e-b772-16be51455a6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5fcc69df834d638d33263a69ba4631" ma:index="16" nillable="true" ma:taxonomy="true" ma:internalName="mc5fcc69df834d638d33263a69ba4631" ma:taxonomyFieldName="Year" ma:displayName="Year" ma:indexed="true" ma:default="" ma:fieldId="{6c5fcc69-df83-4d63-8d33-263a69ba4631}" ma:sspId="b9f3bada-ef23-4a97-91ad-c11a3d1e25f7" ma:termSetId="a93e6b5e-c6bb-4ec9-9c9c-bbf555e23c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70a7ec593524f1fbb206c617d07f9a7" ma:index="18" nillable="true" ma:taxonomy="true" ma:internalName="o70a7ec593524f1fbb206c617d07f9a7" ma:taxonomyFieldName="Month" ma:displayName="Month" ma:indexed="true" ma:default="" ma:fieldId="{870a7ec5-9352-4f1f-bb20-6c617d07f9a7}" ma:sspId="b9f3bada-ef23-4a97-91ad-c11a3d1e25f7" ma:termSetId="9a6488bc-6f94-4b90-b8c6-b467f18e2f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te" ma:index="19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4b9e12-2d1b-4f77-9736-60357fca002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54a68b2-cd93-4301-a005-8b01a13cd69f}" ma:internalName="TaxCatchAll" ma:showField="CatchAllData" ma:web="4ff2c286-1673-429c-96f4-1cdb4595e0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Work area (specific)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984c0dd58c940e682b52584e55c249f xmlns="392b7b9f-58a4-494e-85b0-934a6842b69d">
      <Terms xmlns="http://schemas.microsoft.com/office/infopath/2007/PartnerControls"/>
    </p984c0dd58c940e682b52584e55c249f>
    <Date xmlns="392b7b9f-58a4-494e-85b0-934a6842b69d" xsi:nil="true"/>
    <o70a7ec593524f1fbb206c617d07f9a7 xmlns="392b7b9f-58a4-494e-85b0-934a6842b69d">
      <Terms xmlns="http://schemas.microsoft.com/office/infopath/2007/PartnerControls"/>
    </o70a7ec593524f1fbb206c617d07f9a7>
    <oc6e2a33d62a4c60bb0f989d72ce1bc3 xmlns="392b7b9f-58a4-494e-85b0-934a6842b69d">
      <Terms xmlns="http://schemas.microsoft.com/office/infopath/2007/PartnerControls"/>
    </oc6e2a33d62a4c60bb0f989d72ce1bc3>
    <mc5fcc69df834d638d33263a69ba4631 xmlns="392b7b9f-58a4-494e-85b0-934a6842b69d">
      <Terms xmlns="http://schemas.microsoft.com/office/infopath/2007/PartnerControls"/>
    </mc5fcc69df834d638d33263a69ba4631>
    <TaxCatchAll xmlns="824b9e12-2d1b-4f77-9736-60357fca002d"/>
    <cf2875738c16489b81077a29494241d5 xmlns="392b7b9f-58a4-494e-85b0-934a6842b69d">
      <Terms xmlns="http://schemas.microsoft.com/office/infopath/2007/PartnerControls"/>
    </cf2875738c16489b81077a29494241d5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EA26C932-45BB-4FA7-9FB6-055DCC35B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b7b9f-58a4-494e-85b0-934a6842b69d"/>
    <ds:schemaRef ds:uri="824b9e12-2d1b-4f77-9736-60357fca0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CD3434-C157-4613-8361-25962E7CD3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E51FA8-C1B3-4471-A255-6B779948444C}">
  <ds:schemaRefs>
    <ds:schemaRef ds:uri="http://schemas.microsoft.com/office/2006/documentManagement/types"/>
    <ds:schemaRef ds:uri="824b9e12-2d1b-4f77-9736-60357fca002d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392b7b9f-58a4-494e-85b0-934a6842b69d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90232AC-3177-4050-83A0-E3182ACA9AC9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790</TotalTime>
  <Words>640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PowerPoint Presentation</vt:lpstr>
      <vt:lpstr>What is productivity?</vt:lpstr>
      <vt:lpstr>Productivity and efficiency measures</vt:lpstr>
      <vt:lpstr>Productivity trends and the SR ask</vt:lpstr>
      <vt:lpstr>Economics Team 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Toby Auterson</dc:creator>
  <cp:lastModifiedBy>Peter Davies</cp:lastModifiedBy>
  <cp:revision>120</cp:revision>
  <cp:lastPrinted>2016-07-08T10:03:48Z</cp:lastPrinted>
  <dcterms:created xsi:type="dcterms:W3CDTF">2016-07-07T09:56:27Z</dcterms:created>
  <dcterms:modified xsi:type="dcterms:W3CDTF">2016-08-05T16:01:51Z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0x0101006DAF7F78CE353B4DB3CD3D977D4FA629</vt:lpwstr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TaxKeywordTaxHTField">
    <vt:lpwstr/>
  </property>
  <property fmtid="{D5CDD505-2E9C-101B-9397-08002B2CF9AE}" pid="6" name="Document_x0020_type">
    <vt:lpwstr/>
  </property>
  <property fmtid="{D5CDD505-2E9C-101B-9397-08002B2CF9AE}" pid="7" name="Year">
    <vt:lpwstr/>
  </property>
  <property fmtid="{D5CDD505-2E9C-101B-9397-08002B2CF9AE}" pid="8" name="Board_x0020_or_x0020_Committee_x0020_name">
    <vt:lpwstr/>
  </property>
  <property fmtid="{D5CDD505-2E9C-101B-9397-08002B2CF9AE}" pid="9" name="Month">
    <vt:lpwstr/>
  </property>
  <property fmtid="{D5CDD505-2E9C-101B-9397-08002B2CF9AE}" pid="10" name="Document type">
    <vt:lpwstr/>
  </property>
  <property fmtid="{D5CDD505-2E9C-101B-9397-08002B2CF9AE}" pid="11" name="Board or Committee name">
    <vt:lpwstr/>
  </property>
</Properties>
</file>