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3" r:id="rId5"/>
    <p:sldId id="264" r:id="rId6"/>
    <p:sldId id="274" r:id="rId7"/>
    <p:sldId id="275" r:id="rId8"/>
    <p:sldId id="267" r:id="rId9"/>
    <p:sldId id="281" r:id="rId10"/>
    <p:sldId id="280" r:id="rId11"/>
    <p:sldId id="279" r:id="rId12"/>
    <p:sldId id="268" r:id="rId13"/>
    <p:sldId id="276" r:id="rId14"/>
    <p:sldId id="270" r:id="rId15"/>
    <p:sldId id="277" r:id="rId16"/>
  </p:sldIdLst>
  <p:sldSz cx="9144000" cy="6858000" type="screen4x3"/>
  <p:notesSz cx="6742113" cy="98726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003963"/>
    <a:srgbClr val="CC6600"/>
    <a:srgbClr val="FFCC00"/>
    <a:srgbClr val="72B1E0"/>
    <a:srgbClr val="FF8B8B"/>
    <a:srgbClr val="FFBDBD"/>
    <a:srgbClr val="99FF79"/>
    <a:srgbClr val="3AF2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628" autoAdjust="0"/>
  </p:normalViewPr>
  <p:slideViewPr>
    <p:cSldViewPr>
      <p:cViewPr>
        <p:scale>
          <a:sx n="100" d="100"/>
          <a:sy n="100" d="100"/>
        </p:scale>
        <p:origin x="-1836" y="-366"/>
      </p:cViewPr>
      <p:guideLst>
        <p:guide orient="horz" pos="2160"/>
        <p:guide orient="horz" pos="222"/>
        <p:guide orient="horz" pos="938"/>
        <p:guide orient="horz" pos="518"/>
        <p:guide pos="2880"/>
        <p:guide pos="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912" y="-102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'Monitor Overall (direct)'!$AB$37</c:f>
              <c:strCache>
                <c:ptCount val="1"/>
                <c:pt idx="0">
                  <c:v>Pulse</c:v>
                </c:pt>
              </c:strCache>
            </c:strRef>
          </c:tx>
          <c:spPr>
            <a:solidFill>
              <a:srgbClr val="009999"/>
            </a:solidFill>
            <a:ln>
              <a:solidFill>
                <a:srgbClr val="009999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'Monitor Overall (direct)'!$AA$38:$AA$45</c:f>
              <c:strCache>
                <c:ptCount val="8"/>
                <c:pt idx="0">
                  <c:v>Monitor overall</c:v>
                </c:pt>
                <c:pt idx="1">
                  <c:v>Legal Services &amp; CEO Office</c:v>
                </c:pt>
                <c:pt idx="2">
                  <c:v>Organisation Transformation</c:v>
                </c:pt>
                <c:pt idx="3">
                  <c:v>Strategic Communications</c:v>
                </c:pt>
                <c:pt idx="4">
                  <c:v>Cooperation &amp; Competition </c:v>
                </c:pt>
                <c:pt idx="5">
                  <c:v>Provider Appraisal</c:v>
                </c:pt>
                <c:pt idx="6">
                  <c:v>Sector Development</c:v>
                </c:pt>
                <c:pt idx="7">
                  <c:v>Provider Regulation</c:v>
                </c:pt>
              </c:strCache>
            </c:strRef>
          </c:cat>
          <c:val>
            <c:numRef>
              <c:f>'Monitor Overall (direct)'!$AB$38:$AB$45</c:f>
              <c:numCache>
                <c:formatCode>0%</c:formatCode>
                <c:ptCount val="8"/>
                <c:pt idx="0">
                  <c:v>0.86324786324786329</c:v>
                </c:pt>
                <c:pt idx="1">
                  <c:v>0.87878787878787878</c:v>
                </c:pt>
                <c:pt idx="2">
                  <c:v>0.91304347826086951</c:v>
                </c:pt>
                <c:pt idx="3">
                  <c:v>0.91666666666666663</c:v>
                </c:pt>
                <c:pt idx="4">
                  <c:v>1</c:v>
                </c:pt>
                <c:pt idx="5">
                  <c:v>0.90384615384615385</c:v>
                </c:pt>
                <c:pt idx="6">
                  <c:v>0.84662576687116564</c:v>
                </c:pt>
                <c:pt idx="7">
                  <c:v>0.80158730158730163</c:v>
                </c:pt>
              </c:numCache>
            </c:numRef>
          </c:val>
        </c:ser>
        <c:ser>
          <c:idx val="1"/>
          <c:order val="1"/>
          <c:tx>
            <c:strRef>
              <c:f>'Monitor Overall (direct)'!$AC$37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bg1">
                <a:lumMod val="95000"/>
              </a:schemeClr>
            </a:solidFill>
            <a:ln w="12700">
              <a:solidFill>
                <a:srgbClr val="009999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'Monitor Overall (direct)'!$AA$38:$AA$45</c:f>
              <c:strCache>
                <c:ptCount val="8"/>
                <c:pt idx="0">
                  <c:v>Monitor overall</c:v>
                </c:pt>
                <c:pt idx="1">
                  <c:v>Legal Services &amp; CEO Office</c:v>
                </c:pt>
                <c:pt idx="2">
                  <c:v>Organisation Transformation</c:v>
                </c:pt>
                <c:pt idx="3">
                  <c:v>Strategic Communications</c:v>
                </c:pt>
                <c:pt idx="4">
                  <c:v>Cooperation &amp; Competition </c:v>
                </c:pt>
                <c:pt idx="5">
                  <c:v>Provider Appraisal</c:v>
                </c:pt>
                <c:pt idx="6">
                  <c:v>Sector Development</c:v>
                </c:pt>
                <c:pt idx="7">
                  <c:v>Provider Regulation</c:v>
                </c:pt>
              </c:strCache>
            </c:strRef>
          </c:cat>
          <c:val>
            <c:numRef>
              <c:f>'Monitor Overall (direct)'!$AC$38:$AC$45</c:f>
              <c:numCache>
                <c:formatCode>0%</c:formatCode>
                <c:ptCount val="8"/>
                <c:pt idx="0">
                  <c:v>0.71</c:v>
                </c:pt>
                <c:pt idx="1">
                  <c:v>0.48</c:v>
                </c:pt>
                <c:pt idx="2">
                  <c:v>0.77</c:v>
                </c:pt>
                <c:pt idx="3">
                  <c:v>0.84</c:v>
                </c:pt>
                <c:pt idx="4">
                  <c:v>1</c:v>
                </c:pt>
                <c:pt idx="5">
                  <c:v>0.77</c:v>
                </c:pt>
                <c:pt idx="6">
                  <c:v>0.61</c:v>
                </c:pt>
                <c:pt idx="7">
                  <c:v>0.69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32639744"/>
        <c:axId val="133313280"/>
      </c:barChart>
      <c:lineChart>
        <c:grouping val="standard"/>
        <c:varyColors val="0"/>
        <c:ser>
          <c:idx val="2"/>
          <c:order val="2"/>
          <c:tx>
            <c:strRef>
              <c:f>'Monitor Overall (direct)'!$AD$37</c:f>
              <c:strCache>
                <c:ptCount val="1"/>
                <c:pt idx="0">
                  <c:v>Private sector BM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'Monitor Overall (direct)'!$AA$38:$AA$45</c:f>
              <c:strCache>
                <c:ptCount val="8"/>
                <c:pt idx="0">
                  <c:v>Monitor overall</c:v>
                </c:pt>
                <c:pt idx="1">
                  <c:v>Legal Services &amp; CEO Office</c:v>
                </c:pt>
                <c:pt idx="2">
                  <c:v>Organisation Transformation</c:v>
                </c:pt>
                <c:pt idx="3">
                  <c:v>Strategic Communications</c:v>
                </c:pt>
                <c:pt idx="4">
                  <c:v>Cooperation &amp; Competition </c:v>
                </c:pt>
                <c:pt idx="5">
                  <c:v>Provider Appraisal</c:v>
                </c:pt>
                <c:pt idx="6">
                  <c:v>Sector Development</c:v>
                </c:pt>
                <c:pt idx="7">
                  <c:v>Provider Regulation</c:v>
                </c:pt>
              </c:strCache>
            </c:strRef>
          </c:cat>
          <c:val>
            <c:numRef>
              <c:f>'Monitor Overall (direct)'!$AD$38:$AD$45</c:f>
              <c:numCache>
                <c:formatCode>0%</c:formatCode>
                <c:ptCount val="8"/>
                <c:pt idx="0">
                  <c:v>0.77</c:v>
                </c:pt>
                <c:pt idx="1">
                  <c:v>0.77</c:v>
                </c:pt>
                <c:pt idx="2">
                  <c:v>0.77</c:v>
                </c:pt>
                <c:pt idx="3">
                  <c:v>0.77</c:v>
                </c:pt>
                <c:pt idx="4">
                  <c:v>0.77</c:v>
                </c:pt>
                <c:pt idx="5">
                  <c:v>0.77</c:v>
                </c:pt>
                <c:pt idx="6">
                  <c:v>0.77</c:v>
                </c:pt>
                <c:pt idx="7">
                  <c:v>0.77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'Monitor Overall (direct)'!$AE$37</c:f>
              <c:strCache>
                <c:ptCount val="1"/>
                <c:pt idx="0">
                  <c:v>Public sector BM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'Monitor Overall (direct)'!$AA$38:$AA$45</c:f>
              <c:strCache>
                <c:ptCount val="8"/>
                <c:pt idx="0">
                  <c:v>Monitor overall</c:v>
                </c:pt>
                <c:pt idx="1">
                  <c:v>Legal Services &amp; CEO Office</c:v>
                </c:pt>
                <c:pt idx="2">
                  <c:v>Organisation Transformation</c:v>
                </c:pt>
                <c:pt idx="3">
                  <c:v>Strategic Communications</c:v>
                </c:pt>
                <c:pt idx="4">
                  <c:v>Cooperation &amp; Competition </c:v>
                </c:pt>
                <c:pt idx="5">
                  <c:v>Provider Appraisal</c:v>
                </c:pt>
                <c:pt idx="6">
                  <c:v>Sector Development</c:v>
                </c:pt>
                <c:pt idx="7">
                  <c:v>Provider Regulation</c:v>
                </c:pt>
              </c:strCache>
            </c:strRef>
          </c:cat>
          <c:val>
            <c:numRef>
              <c:f>'Monitor Overall (direct)'!$AE$38:$AE$45</c:f>
              <c:numCache>
                <c:formatCode>0%</c:formatCode>
                <c:ptCount val="8"/>
                <c:pt idx="0">
                  <c:v>0.7</c:v>
                </c:pt>
                <c:pt idx="1">
                  <c:v>0.7</c:v>
                </c:pt>
                <c:pt idx="2">
                  <c:v>0.7</c:v>
                </c:pt>
                <c:pt idx="3">
                  <c:v>0.7</c:v>
                </c:pt>
                <c:pt idx="4">
                  <c:v>0.7</c:v>
                </c:pt>
                <c:pt idx="5">
                  <c:v>0.7</c:v>
                </c:pt>
                <c:pt idx="6">
                  <c:v>0.7</c:v>
                </c:pt>
                <c:pt idx="7">
                  <c:v>0.7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639744"/>
        <c:axId val="133313280"/>
      </c:lineChart>
      <c:catAx>
        <c:axId val="132639744"/>
        <c:scaling>
          <c:orientation val="minMax"/>
        </c:scaling>
        <c:delete val="0"/>
        <c:axPos val="b"/>
        <c:majorTickMark val="out"/>
        <c:minorTickMark val="none"/>
        <c:tickLblPos val="nextTo"/>
        <c:crossAx val="133313280"/>
        <c:crosses val="autoZero"/>
        <c:auto val="1"/>
        <c:lblAlgn val="ctr"/>
        <c:lblOffset val="100"/>
        <c:noMultiLvlLbl val="0"/>
      </c:catAx>
      <c:valAx>
        <c:axId val="133313280"/>
        <c:scaling>
          <c:orientation val="minMax"/>
          <c:max val="1.0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crossAx val="132639744"/>
        <c:crosses val="autoZero"/>
        <c:crossBetween val="between"/>
        <c:majorUnit val="0.1"/>
        <c:minorUnit val="5.000000000000001E-2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3833127068568607E-2"/>
          <c:y val="0.10040217753582935"/>
          <c:w val="0.92298207175946856"/>
          <c:h val="0.819625874902788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'Monitor Overall (direct) (3)'!$C$29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rgbClr val="3AF200"/>
            </a:solidFill>
          </c:spPr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'Monitor Overall (direct) (3)'!$C$30:$C$41</c:f>
              <c:numCache>
                <c:formatCode>General</c:formatCode>
                <c:ptCount val="12"/>
                <c:pt idx="0">
                  <c:v>55</c:v>
                </c:pt>
                <c:pt idx="1">
                  <c:v>54</c:v>
                </c:pt>
                <c:pt idx="2">
                  <c:v>75</c:v>
                </c:pt>
                <c:pt idx="3">
                  <c:v>73</c:v>
                </c:pt>
                <c:pt idx="4">
                  <c:v>60</c:v>
                </c:pt>
                <c:pt idx="5">
                  <c:v>58</c:v>
                </c:pt>
                <c:pt idx="6">
                  <c:v>81</c:v>
                </c:pt>
                <c:pt idx="7">
                  <c:v>85</c:v>
                </c:pt>
                <c:pt idx="8">
                  <c:v>76</c:v>
                </c:pt>
                <c:pt idx="9">
                  <c:v>74</c:v>
                </c:pt>
                <c:pt idx="10">
                  <c:v>81</c:v>
                </c:pt>
                <c:pt idx="11">
                  <c:v>81</c:v>
                </c:pt>
              </c:numCache>
            </c:numRef>
          </c:val>
        </c:ser>
        <c:ser>
          <c:idx val="1"/>
          <c:order val="1"/>
          <c:tx>
            <c:strRef>
              <c:f>'Monitor Overall (direct) (3)'!$D$29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rgbClr val="FFFF99"/>
            </a:solidFill>
          </c:spPr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'Monitor Overall (direct) (3)'!$D$30:$D$41</c:f>
              <c:numCache>
                <c:formatCode>General</c:formatCode>
                <c:ptCount val="12"/>
                <c:pt idx="0">
                  <c:v>31</c:v>
                </c:pt>
                <c:pt idx="1">
                  <c:v>36</c:v>
                </c:pt>
                <c:pt idx="2">
                  <c:v>16</c:v>
                </c:pt>
                <c:pt idx="3">
                  <c:v>23</c:v>
                </c:pt>
                <c:pt idx="4">
                  <c:v>25</c:v>
                </c:pt>
                <c:pt idx="5">
                  <c:v>29</c:v>
                </c:pt>
                <c:pt idx="6">
                  <c:v>16</c:v>
                </c:pt>
                <c:pt idx="7">
                  <c:v>13</c:v>
                </c:pt>
                <c:pt idx="8">
                  <c:v>18</c:v>
                </c:pt>
                <c:pt idx="9">
                  <c:v>18</c:v>
                </c:pt>
                <c:pt idx="10">
                  <c:v>16</c:v>
                </c:pt>
                <c:pt idx="11">
                  <c:v>17</c:v>
                </c:pt>
              </c:numCache>
            </c:numRef>
          </c:val>
        </c:ser>
        <c:ser>
          <c:idx val="2"/>
          <c:order val="2"/>
          <c:tx>
            <c:strRef>
              <c:f>'Monitor Overall (direct) (3)'!$E$29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'Monitor Overall (direct) (3)'!$E$30:$E$41</c:f>
              <c:numCache>
                <c:formatCode>General</c:formatCode>
                <c:ptCount val="12"/>
                <c:pt idx="0">
                  <c:v>14</c:v>
                </c:pt>
                <c:pt idx="1">
                  <c:v>10</c:v>
                </c:pt>
                <c:pt idx="2">
                  <c:v>9</c:v>
                </c:pt>
                <c:pt idx="3">
                  <c:v>4</c:v>
                </c:pt>
                <c:pt idx="4">
                  <c:v>15</c:v>
                </c:pt>
                <c:pt idx="5">
                  <c:v>13</c:v>
                </c:pt>
                <c:pt idx="6">
                  <c:v>3</c:v>
                </c:pt>
                <c:pt idx="7">
                  <c:v>2</c:v>
                </c:pt>
                <c:pt idx="8">
                  <c:v>6</c:v>
                </c:pt>
                <c:pt idx="9">
                  <c:v>8</c:v>
                </c:pt>
                <c:pt idx="10">
                  <c:v>3</c:v>
                </c:pt>
                <c:pt idx="1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133204608"/>
        <c:axId val="133214592"/>
      </c:barChart>
      <c:catAx>
        <c:axId val="133204608"/>
        <c:scaling>
          <c:orientation val="minMax"/>
        </c:scaling>
        <c:delete val="1"/>
        <c:axPos val="l"/>
        <c:majorTickMark val="out"/>
        <c:minorTickMark val="none"/>
        <c:tickLblPos val="nextTo"/>
        <c:crossAx val="133214592"/>
        <c:crosses val="autoZero"/>
        <c:auto val="1"/>
        <c:lblAlgn val="ctr"/>
        <c:lblOffset val="100"/>
        <c:noMultiLvlLbl val="0"/>
      </c:catAx>
      <c:valAx>
        <c:axId val="133214592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/>
            </a:pPr>
            <a:endParaRPr lang="en-US"/>
          </a:p>
        </c:txPr>
        <c:crossAx val="13320460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/>
            </a:pPr>
            <a:r>
              <a:rPr lang="en-GB" sz="1200" dirty="0" smtClean="0"/>
              <a:t>Role level</a:t>
            </a:r>
            <a:endParaRPr lang="en-GB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3963"/>
              </a:solidFill>
            </c:spPr>
          </c:dPt>
          <c:dPt>
            <c:idx val="1"/>
            <c:invertIfNegative val="0"/>
            <c:bubble3D val="0"/>
            <c:spPr>
              <a:solidFill>
                <a:srgbClr val="338FD2">
                  <a:lumMod val="50000"/>
                </a:srgbClr>
              </a:solidFill>
            </c:spPr>
          </c:dPt>
          <c:dPt>
            <c:idx val="2"/>
            <c:invertIfNegative val="0"/>
            <c:bubble3D val="0"/>
            <c:spPr>
              <a:solidFill>
                <a:srgbClr val="338FD2">
                  <a:lumMod val="75000"/>
                </a:srgbClr>
              </a:solidFill>
            </c:spPr>
          </c:dPt>
          <c:dPt>
            <c:idx val="3"/>
            <c:invertIfNegative val="0"/>
            <c:bubble3D val="0"/>
            <c:spPr>
              <a:solidFill>
                <a:srgbClr val="338FD2">
                  <a:lumMod val="60000"/>
                  <a:lumOff val="40000"/>
                </a:srgbClr>
              </a:solidFill>
            </c:spPr>
          </c:dPt>
          <c:dPt>
            <c:idx val="4"/>
            <c:invertIfNegative val="0"/>
            <c:bubble3D val="0"/>
            <c:spPr>
              <a:solidFill>
                <a:srgbClr val="338FD2">
                  <a:lumMod val="40000"/>
                  <a:lumOff val="60000"/>
                </a:srgbClr>
              </a:solidFill>
            </c:spPr>
          </c:dPt>
          <c:dLbls>
            <c:dLbl>
              <c:idx val="3"/>
              <c:spPr/>
              <c:txPr>
                <a:bodyPr/>
                <a:lstStyle/>
                <a:p>
                  <a:pPr>
                    <a:defRPr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b="1">
                      <a:solidFill>
                        <a:srgbClr val="595959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Demographics!$M$28:$Q$28</c:f>
              <c:strCache>
                <c:ptCount val="5"/>
                <c:pt idx="0">
                  <c:v>Monitor all</c:v>
                </c:pt>
                <c:pt idx="1">
                  <c:v>VSM+Role Level 1</c:v>
                </c:pt>
                <c:pt idx="2">
                  <c:v>Role Level 2</c:v>
                </c:pt>
                <c:pt idx="3">
                  <c:v>Role Level 3</c:v>
                </c:pt>
                <c:pt idx="4">
                  <c:v>Role Level 4</c:v>
                </c:pt>
              </c:strCache>
            </c:strRef>
          </c:cat>
          <c:val>
            <c:numRef>
              <c:f>Demographics!$M$29:$Q$29</c:f>
              <c:numCache>
                <c:formatCode>0%</c:formatCode>
                <c:ptCount val="5"/>
                <c:pt idx="0">
                  <c:v>0.72</c:v>
                </c:pt>
                <c:pt idx="1">
                  <c:v>0.85507246376811585</c:v>
                </c:pt>
                <c:pt idx="2">
                  <c:v>0.75516224188790559</c:v>
                </c:pt>
                <c:pt idx="3">
                  <c:v>0.70531400966183577</c:v>
                </c:pt>
                <c:pt idx="4">
                  <c:v>0.62295081967213117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627712"/>
        <c:axId val="134629248"/>
      </c:barChart>
      <c:catAx>
        <c:axId val="134627712"/>
        <c:scaling>
          <c:orientation val="minMax"/>
        </c:scaling>
        <c:delete val="0"/>
        <c:axPos val="b"/>
        <c:majorTickMark val="out"/>
        <c:minorTickMark val="none"/>
        <c:tickLblPos val="nextTo"/>
        <c:crossAx val="134629248"/>
        <c:crosses val="autoZero"/>
        <c:auto val="1"/>
        <c:lblAlgn val="ctr"/>
        <c:lblOffset val="100"/>
        <c:noMultiLvlLbl val="0"/>
      </c:catAx>
      <c:valAx>
        <c:axId val="134629248"/>
        <c:scaling>
          <c:orientation val="minMax"/>
          <c:max val="1"/>
          <c:min val="0.5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4627712"/>
        <c:crosses val="autoZero"/>
        <c:crossBetween val="between"/>
        <c:majorUnit val="0.25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GB" sz="1200" dirty="0" smtClean="0"/>
              <a:t>Length of service</a:t>
            </a:r>
            <a:endParaRPr lang="en-GB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3963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Lbls>
            <c:dLbl>
              <c:idx val="3"/>
              <c:spPr/>
              <c:txPr>
                <a:bodyPr/>
                <a:lstStyle/>
                <a:p>
                  <a:pPr>
                    <a:defRPr b="1">
                      <a:solidFill>
                        <a:srgbClr val="595959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 b="1">
                      <a:solidFill>
                        <a:srgbClr val="595959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/>
              <c:txPr>
                <a:bodyPr/>
                <a:lstStyle/>
                <a:p>
                  <a:pPr>
                    <a:defRPr b="1">
                      <a:solidFill>
                        <a:srgbClr val="595959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Demographics!$M$77:$S$77</c:f>
              <c:strCache>
                <c:ptCount val="7"/>
                <c:pt idx="0">
                  <c:v>Monitor all</c:v>
                </c:pt>
                <c:pt idx="1">
                  <c:v>Less than 6 Months</c:v>
                </c:pt>
                <c:pt idx="2">
                  <c:v>Between 6 and less than 12 Months</c:v>
                </c:pt>
                <c:pt idx="3">
                  <c:v>Between 1 and less than 2 years</c:v>
                </c:pt>
                <c:pt idx="4">
                  <c:v>Between 2 and less than 3 years</c:v>
                </c:pt>
                <c:pt idx="5">
                  <c:v>Between 3 and less than 5 years</c:v>
                </c:pt>
                <c:pt idx="6">
                  <c:v>5 or More years</c:v>
                </c:pt>
              </c:strCache>
            </c:strRef>
          </c:cat>
          <c:val>
            <c:numRef>
              <c:f>Demographics!$M$78:$S$78</c:f>
              <c:numCache>
                <c:formatCode>0%</c:formatCode>
                <c:ptCount val="7"/>
                <c:pt idx="0">
                  <c:v>0.72</c:v>
                </c:pt>
                <c:pt idx="1">
                  <c:v>0.85393258426966279</c:v>
                </c:pt>
                <c:pt idx="2">
                  <c:v>0.68055555555555569</c:v>
                </c:pt>
                <c:pt idx="3">
                  <c:v>0.65633074935400515</c:v>
                </c:pt>
                <c:pt idx="4">
                  <c:v>0.70155038759689925</c:v>
                </c:pt>
                <c:pt idx="5">
                  <c:v>0.63888888888888895</c:v>
                </c:pt>
                <c:pt idx="6">
                  <c:v>0.73333333333333328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339648"/>
        <c:axId val="139341184"/>
      </c:barChart>
      <c:catAx>
        <c:axId val="139339648"/>
        <c:scaling>
          <c:orientation val="minMax"/>
        </c:scaling>
        <c:delete val="0"/>
        <c:axPos val="b"/>
        <c:majorTickMark val="out"/>
        <c:minorTickMark val="none"/>
        <c:tickLblPos val="nextTo"/>
        <c:crossAx val="139341184"/>
        <c:crosses val="autoZero"/>
        <c:auto val="1"/>
        <c:lblAlgn val="ctr"/>
        <c:lblOffset val="100"/>
        <c:noMultiLvlLbl val="0"/>
      </c:catAx>
      <c:valAx>
        <c:axId val="139341184"/>
        <c:scaling>
          <c:orientation val="minMax"/>
          <c:max val="1"/>
          <c:min val="0.5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9339648"/>
        <c:crosses val="autoZero"/>
        <c:crossBetween val="between"/>
        <c:majorUnit val="0.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000"/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'Monitor Overall (demo)'!$B$195</c:f>
              <c:strCache>
                <c:ptCount val="1"/>
                <c:pt idx="0">
                  <c:v>All leadership questions</c:v>
                </c:pt>
              </c:strCache>
            </c:strRef>
          </c:tx>
          <c:spPr>
            <a:solidFill>
              <a:srgbClr val="72B1E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Lbls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'Monitor Overall (demo)'!$A$196:$A$208</c:f>
              <c:strCache>
                <c:ptCount val="13"/>
                <c:pt idx="0">
                  <c:v>Provider Appraisal</c:v>
                </c:pt>
                <c:pt idx="1">
                  <c:v>Economics</c:v>
                </c:pt>
                <c:pt idx="2">
                  <c:v>Legal Services &amp; CEO</c:v>
                </c:pt>
                <c:pt idx="3">
                  <c:v>Kim</c:v>
                </c:pt>
                <c:pt idx="4">
                  <c:v>BM: PS &lt; 500</c:v>
                </c:pt>
                <c:pt idx="5">
                  <c:v>BM: 250 - 700</c:v>
                </c:pt>
                <c:pt idx="6">
                  <c:v>Monitor overall</c:v>
                </c:pt>
                <c:pt idx="7">
                  <c:v>Provider Reg</c:v>
                </c:pt>
                <c:pt idx="8">
                  <c:v>Pricing</c:v>
                </c:pt>
                <c:pt idx="9">
                  <c:v>Policy &amp; MD Office</c:v>
                </c:pt>
                <c:pt idx="10">
                  <c:v>CCD</c:v>
                </c:pt>
                <c:pt idx="11">
                  <c:v>Strat Comms</c:v>
                </c:pt>
                <c:pt idx="12">
                  <c:v>OT</c:v>
                </c:pt>
              </c:strCache>
            </c:strRef>
          </c:cat>
          <c:val>
            <c:numRef>
              <c:f>'Monitor Overall (demo)'!$B$196:$B$208</c:f>
              <c:numCache>
                <c:formatCode>0%</c:formatCode>
                <c:ptCount val="13"/>
                <c:pt idx="0">
                  <c:v>0.62411347517730498</c:v>
                </c:pt>
                <c:pt idx="1">
                  <c:v>0.6166666666666667</c:v>
                </c:pt>
                <c:pt idx="2">
                  <c:v>0.60919540229885061</c:v>
                </c:pt>
                <c:pt idx="3">
                  <c:v>0.56140350877192979</c:v>
                </c:pt>
                <c:pt idx="4">
                  <c:v>0.55999999999999994</c:v>
                </c:pt>
                <c:pt idx="5">
                  <c:v>0.5</c:v>
                </c:pt>
                <c:pt idx="6">
                  <c:v>0.47029702970297027</c:v>
                </c:pt>
                <c:pt idx="7">
                  <c:v>0.45544554455445546</c:v>
                </c:pt>
                <c:pt idx="8">
                  <c:v>0.42666666666666669</c:v>
                </c:pt>
                <c:pt idx="9">
                  <c:v>0.42222222222222222</c:v>
                </c:pt>
                <c:pt idx="10">
                  <c:v>0.38095238095238093</c:v>
                </c:pt>
                <c:pt idx="11">
                  <c:v>0.30303030303030304</c:v>
                </c:pt>
                <c:pt idx="12">
                  <c:v>0.2857142857142857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376512"/>
        <c:axId val="139378048"/>
      </c:barChart>
      <c:catAx>
        <c:axId val="139376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39378048"/>
        <c:crosses val="autoZero"/>
        <c:auto val="1"/>
        <c:lblAlgn val="ctr"/>
        <c:lblOffset val="100"/>
        <c:noMultiLvlLbl val="0"/>
      </c:catAx>
      <c:valAx>
        <c:axId val="13937804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39376512"/>
        <c:crosses val="autoZero"/>
        <c:crossBetween val="between"/>
        <c:majorUnit val="0.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000"/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'Monitor Overall (demo)'!$B$193</c:f>
              <c:strCache>
                <c:ptCount val="1"/>
                <c:pt idx="0">
                  <c:v>Leaders demonstrate our values in their everyday behaviour and actions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72B1E0"/>
              </a:solidFill>
            </c:spPr>
          </c:dPt>
          <c:dPt>
            <c:idx val="1"/>
            <c:invertIfNegative val="0"/>
            <c:bubble3D val="0"/>
            <c:spPr>
              <a:solidFill>
                <a:srgbClr val="72B1E0"/>
              </a:solidFill>
            </c:spPr>
          </c:dPt>
          <c:dPt>
            <c:idx val="2"/>
            <c:invertIfNegative val="0"/>
            <c:bubble3D val="0"/>
            <c:spPr>
              <a:solidFill>
                <a:srgbClr val="72B1E0"/>
              </a:solidFill>
            </c:spPr>
          </c:dPt>
          <c:dPt>
            <c:idx val="3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72B1E0"/>
              </a:solidFill>
            </c:spPr>
          </c:dPt>
          <c:dPt>
            <c:idx val="5"/>
            <c:invertIfNegative val="0"/>
            <c:bubble3D val="0"/>
            <c:spPr>
              <a:solidFill>
                <a:srgbClr val="72B1E0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7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72B1E0"/>
              </a:solidFill>
            </c:spPr>
          </c:dPt>
          <c:dPt>
            <c:idx val="9"/>
            <c:invertIfNegative val="0"/>
            <c:bubble3D val="0"/>
            <c:spPr>
              <a:solidFill>
                <a:srgbClr val="72B1E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72B1E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72B1E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72B1E0"/>
              </a:solidFill>
            </c:spPr>
          </c:dPt>
          <c:dLbls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'Monitor Overall (demo)'!$A$194:$A$206</c:f>
              <c:strCache>
                <c:ptCount val="13"/>
                <c:pt idx="0">
                  <c:v>Economics</c:v>
                </c:pt>
                <c:pt idx="1">
                  <c:v>Legal Services &amp; CEO</c:v>
                </c:pt>
                <c:pt idx="2">
                  <c:v>Provider Appraisal</c:v>
                </c:pt>
                <c:pt idx="3">
                  <c:v>BM: PS &lt; 500</c:v>
                </c:pt>
                <c:pt idx="4">
                  <c:v>Provider Reg</c:v>
                </c:pt>
                <c:pt idx="5">
                  <c:v>Kim</c:v>
                </c:pt>
                <c:pt idx="6">
                  <c:v>Monitor overall</c:v>
                </c:pt>
                <c:pt idx="7">
                  <c:v>BM: 250 - 700</c:v>
                </c:pt>
                <c:pt idx="8">
                  <c:v>Pricing</c:v>
                </c:pt>
                <c:pt idx="9">
                  <c:v>Policy &amp; MD Office</c:v>
                </c:pt>
                <c:pt idx="10">
                  <c:v>CCD</c:v>
                </c:pt>
                <c:pt idx="11">
                  <c:v>Strat Comms</c:v>
                </c:pt>
                <c:pt idx="12">
                  <c:v>OT</c:v>
                </c:pt>
              </c:strCache>
            </c:strRef>
          </c:cat>
          <c:val>
            <c:numRef>
              <c:f>'Monitor Overall (demo)'!$B$194:$B$206</c:f>
              <c:numCache>
                <c:formatCode>0%</c:formatCode>
                <c:ptCount val="13"/>
                <c:pt idx="0">
                  <c:v>0.7</c:v>
                </c:pt>
                <c:pt idx="1">
                  <c:v>0.62068965517241381</c:v>
                </c:pt>
                <c:pt idx="2">
                  <c:v>0.57446808510638303</c:v>
                </c:pt>
                <c:pt idx="3">
                  <c:v>0.52</c:v>
                </c:pt>
                <c:pt idx="4">
                  <c:v>0.49504950495049505</c:v>
                </c:pt>
                <c:pt idx="5">
                  <c:v>0.47368421052631576</c:v>
                </c:pt>
                <c:pt idx="6">
                  <c:v>0.46039603960396042</c:v>
                </c:pt>
                <c:pt idx="7">
                  <c:v>0.46</c:v>
                </c:pt>
                <c:pt idx="8">
                  <c:v>0.4</c:v>
                </c:pt>
                <c:pt idx="9">
                  <c:v>0.36666666666666664</c:v>
                </c:pt>
                <c:pt idx="10">
                  <c:v>0.34285714285714286</c:v>
                </c:pt>
                <c:pt idx="11">
                  <c:v>0.30303030303030304</c:v>
                </c:pt>
                <c:pt idx="12">
                  <c:v>0.2857142857142857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223808"/>
        <c:axId val="139225344"/>
      </c:barChart>
      <c:catAx>
        <c:axId val="139223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39225344"/>
        <c:crosses val="autoZero"/>
        <c:auto val="1"/>
        <c:lblAlgn val="ctr"/>
        <c:lblOffset val="100"/>
        <c:noMultiLvlLbl val="0"/>
      </c:catAx>
      <c:valAx>
        <c:axId val="13922534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39223808"/>
        <c:crosses val="autoZero"/>
        <c:crossBetween val="between"/>
        <c:majorUnit val="0.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000"/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'Monitor Overall (demo)'!$B$195</c:f>
              <c:strCache>
                <c:ptCount val="1"/>
                <c:pt idx="0">
                  <c:v>Leaders are sufficiently visible and approachable at Monitor</c:v>
                </c:pt>
              </c:strCache>
            </c:strRef>
          </c:tx>
          <c:spPr>
            <a:solidFill>
              <a:srgbClr val="72B1E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Lbls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'Monitor Overall (demo)'!$A$196:$A$208</c:f>
              <c:strCache>
                <c:ptCount val="13"/>
                <c:pt idx="0">
                  <c:v>Legal Services &amp; CEO</c:v>
                </c:pt>
                <c:pt idx="1">
                  <c:v>Provider Appraisal</c:v>
                </c:pt>
                <c:pt idx="2">
                  <c:v>Kim</c:v>
                </c:pt>
                <c:pt idx="3">
                  <c:v>BM: PS &lt; 500</c:v>
                </c:pt>
                <c:pt idx="4">
                  <c:v>Economics</c:v>
                </c:pt>
                <c:pt idx="5">
                  <c:v>Pricing</c:v>
                </c:pt>
                <c:pt idx="6">
                  <c:v>CCD</c:v>
                </c:pt>
                <c:pt idx="7">
                  <c:v>BM: 250 - 700</c:v>
                </c:pt>
                <c:pt idx="8">
                  <c:v>Monitor overall</c:v>
                </c:pt>
                <c:pt idx="9">
                  <c:v>Policy &amp; MD Office</c:v>
                </c:pt>
                <c:pt idx="10">
                  <c:v>Provider Reg</c:v>
                </c:pt>
                <c:pt idx="11">
                  <c:v>OT</c:v>
                </c:pt>
                <c:pt idx="12">
                  <c:v>Strat Comms</c:v>
                </c:pt>
              </c:strCache>
            </c:strRef>
          </c:cat>
          <c:val>
            <c:numRef>
              <c:f>'Monitor Overall (demo)'!$B$196:$B$208</c:f>
              <c:numCache>
                <c:formatCode>0%</c:formatCode>
                <c:ptCount val="13"/>
                <c:pt idx="0">
                  <c:v>0.72413793103448276</c:v>
                </c:pt>
                <c:pt idx="1">
                  <c:v>0.68085106382978722</c:v>
                </c:pt>
                <c:pt idx="2">
                  <c:v>0.63157894736842102</c:v>
                </c:pt>
                <c:pt idx="3">
                  <c:v>0.63</c:v>
                </c:pt>
                <c:pt idx="4">
                  <c:v>0.6</c:v>
                </c:pt>
                <c:pt idx="5">
                  <c:v>0.56000000000000005</c:v>
                </c:pt>
                <c:pt idx="6">
                  <c:v>0.54285714285714282</c:v>
                </c:pt>
                <c:pt idx="7">
                  <c:v>0.54</c:v>
                </c:pt>
                <c:pt idx="8">
                  <c:v>0.5222772277227723</c:v>
                </c:pt>
                <c:pt idx="9">
                  <c:v>0.5</c:v>
                </c:pt>
                <c:pt idx="10">
                  <c:v>0.41584158415841582</c:v>
                </c:pt>
                <c:pt idx="11">
                  <c:v>0.33333333333333331</c:v>
                </c:pt>
                <c:pt idx="12">
                  <c:v>0.33333333333333331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277440"/>
        <c:axId val="139278976"/>
      </c:barChart>
      <c:catAx>
        <c:axId val="139277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39278976"/>
        <c:crosses val="autoZero"/>
        <c:auto val="1"/>
        <c:lblAlgn val="ctr"/>
        <c:lblOffset val="100"/>
        <c:noMultiLvlLbl val="0"/>
      </c:catAx>
      <c:valAx>
        <c:axId val="13927897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39277440"/>
        <c:crosses val="autoZero"/>
        <c:crossBetween val="between"/>
        <c:majorUnit val="0.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1000"/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'Monitor Overall (demo)'!$B$195</c:f>
              <c:strCache>
                <c:ptCount val="1"/>
                <c:pt idx="0">
                  <c:v>Leaders provide a clear and compelling vision for Monitor s future</c:v>
                </c:pt>
              </c:strCache>
            </c:strRef>
          </c:tx>
          <c:spPr>
            <a:solidFill>
              <a:srgbClr val="72B1E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  <c:spPr>
              <a:solidFill>
                <a:srgbClr val="CC66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Lbls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'Monitor Overall (demo)'!$A$196:$A$208</c:f>
              <c:strCache>
                <c:ptCount val="13"/>
                <c:pt idx="0">
                  <c:v>Provider Appraisal</c:v>
                </c:pt>
                <c:pt idx="1">
                  <c:v>Kim</c:v>
                </c:pt>
                <c:pt idx="2">
                  <c:v>Economics</c:v>
                </c:pt>
                <c:pt idx="3">
                  <c:v>BM: PS &lt; 500</c:v>
                </c:pt>
                <c:pt idx="4">
                  <c:v>BM: 250 - 700</c:v>
                </c:pt>
                <c:pt idx="5">
                  <c:v>Legal Services &amp; CEO</c:v>
                </c:pt>
                <c:pt idx="6">
                  <c:v>Provider Reg</c:v>
                </c:pt>
                <c:pt idx="7">
                  <c:v>Monitor overall</c:v>
                </c:pt>
                <c:pt idx="8">
                  <c:v>Policy &amp; MD Office</c:v>
                </c:pt>
                <c:pt idx="9">
                  <c:v>Pricing</c:v>
                </c:pt>
                <c:pt idx="10">
                  <c:v>Strat Comms</c:v>
                </c:pt>
                <c:pt idx="11">
                  <c:v>CCD</c:v>
                </c:pt>
                <c:pt idx="12">
                  <c:v>OT</c:v>
                </c:pt>
              </c:strCache>
            </c:strRef>
          </c:cat>
          <c:val>
            <c:numRef>
              <c:f>'Monitor Overall (demo)'!$B$196:$B$208</c:f>
              <c:numCache>
                <c:formatCode>0%</c:formatCode>
                <c:ptCount val="13"/>
                <c:pt idx="0">
                  <c:v>0.61702127659574468</c:v>
                </c:pt>
                <c:pt idx="1">
                  <c:v>0.57894736842105265</c:v>
                </c:pt>
                <c:pt idx="2">
                  <c:v>0.55000000000000004</c:v>
                </c:pt>
                <c:pt idx="3">
                  <c:v>0.53</c:v>
                </c:pt>
                <c:pt idx="4">
                  <c:v>0.5</c:v>
                </c:pt>
                <c:pt idx="5">
                  <c:v>0.48275862068965519</c:v>
                </c:pt>
                <c:pt idx="6">
                  <c:v>0.45544554455445546</c:v>
                </c:pt>
                <c:pt idx="7">
                  <c:v>0.42821782178217821</c:v>
                </c:pt>
                <c:pt idx="8">
                  <c:v>0.4</c:v>
                </c:pt>
                <c:pt idx="9">
                  <c:v>0.32</c:v>
                </c:pt>
                <c:pt idx="10">
                  <c:v>0.27272727272727271</c:v>
                </c:pt>
                <c:pt idx="11">
                  <c:v>0.25714285714285712</c:v>
                </c:pt>
                <c:pt idx="12">
                  <c:v>0.23809523809523808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321344"/>
        <c:axId val="139322880"/>
      </c:barChart>
      <c:catAx>
        <c:axId val="1393213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39322880"/>
        <c:crosses val="autoZero"/>
        <c:auto val="1"/>
        <c:lblAlgn val="ctr"/>
        <c:lblOffset val="100"/>
        <c:noMultiLvlLbl val="0"/>
      </c:catAx>
      <c:valAx>
        <c:axId val="13932288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39321344"/>
        <c:crosses val="autoZero"/>
        <c:crossBetween val="between"/>
        <c:majorUnit val="0.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260" cy="49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0" tIns="45560" rIns="91120" bIns="4556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241" y="0"/>
            <a:ext cx="2921260" cy="49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0" tIns="45560" rIns="91120" bIns="4556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971"/>
            <a:ext cx="2921260" cy="49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0" tIns="45560" rIns="91120" bIns="4556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241" y="9376971"/>
            <a:ext cx="2921260" cy="49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0" tIns="45560" rIns="91120" bIns="4556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04B8C0-CB61-42D6-8CA8-BDAB11C3751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09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606" cy="532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0" tIns="45560" rIns="91120" bIns="4556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1834" y="0"/>
            <a:ext cx="2940606" cy="532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0" tIns="45560" rIns="91120" bIns="4556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12" y="4713033"/>
            <a:ext cx="4952599" cy="4408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0" tIns="45560" rIns="91120" bIns="455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50049"/>
            <a:ext cx="2940606" cy="532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0" tIns="45560" rIns="91120" bIns="4556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1834" y="9350049"/>
            <a:ext cx="2940606" cy="532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0" tIns="45560" rIns="91120" bIns="4556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4360F2-CAF6-4F4A-BBFD-C06229D6E1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76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050" cy="686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849688" y="2413000"/>
            <a:ext cx="4935537" cy="1466850"/>
          </a:xfrm>
        </p:spPr>
        <p:txBody>
          <a:bodyPr wrap="square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849688" y="4678363"/>
            <a:ext cx="4935537" cy="985837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25"/>
            <a:ext cx="8328025" cy="4433888"/>
          </a:xfrm>
          <a:prstGeom prst="rect">
            <a:avLst/>
          </a:prstGeom>
        </p:spPr>
        <p:txBody>
          <a:bodyPr/>
          <a:lstStyle>
            <a:lvl1pPr marL="354013" indent="-354013">
              <a:spcBef>
                <a:spcPts val="1200"/>
              </a:spcBef>
              <a:buClrTx/>
              <a:buSzPct val="100000"/>
              <a:buFont typeface="Wingdings" pitchFamily="2" charset="2"/>
              <a:buChar char="Ø"/>
              <a:defRPr sz="2400"/>
            </a:lvl1pPr>
            <a:lvl2pPr marL="539750" indent="-184150">
              <a:spcBef>
                <a:spcPts val="600"/>
              </a:spcBef>
              <a:buFont typeface="Arial" pitchFamily="34" charset="0"/>
              <a:buChar char="•"/>
              <a:defRPr sz="2000"/>
            </a:lvl2pPr>
            <a:lvl3pPr marL="722313" indent="-180975">
              <a:spcBef>
                <a:spcPts val="600"/>
              </a:spcBef>
              <a:buFont typeface="Arial" pitchFamily="34" charset="0"/>
              <a:buChar char="-"/>
              <a:tabLst/>
              <a:defRPr sz="1800"/>
            </a:lvl3pPr>
            <a:lvl4pPr marL="895350" indent="-182563">
              <a:spcBef>
                <a:spcPts val="600"/>
              </a:spcBef>
              <a:buSzPct val="110000"/>
              <a:buFont typeface="Wingdings" pitchFamily="2" charset="2"/>
              <a:buChar char="§"/>
              <a:defRPr sz="1600"/>
            </a:lvl4pPr>
            <a:lvl5pPr marL="1077913" indent="-184150">
              <a:spcBef>
                <a:spcPts val="600"/>
              </a:spcBef>
              <a:buSzPct val="100000"/>
              <a:buFont typeface="Arial" pitchFamily="34" charset="0"/>
              <a:buChar char="▫"/>
              <a:tabLst/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2875" y="6572272"/>
            <a:ext cx="1857357" cy="214314"/>
          </a:xfrm>
          <a:prstGeom prst="rect">
            <a:avLst/>
          </a:prstGeom>
        </p:spPr>
        <p:txBody>
          <a:bodyPr/>
          <a:lstStyle>
            <a:lvl1pPr algn="ctr">
              <a:defRPr sz="11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E8A41674-00C4-4E8C-8609-BBF24F85DE67}" type="datetime3">
              <a:rPr lang="en-US" smtClean="0"/>
              <a:t>18 May 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5945"/>
            <a:ext cx="2895600" cy="220641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5945"/>
            <a:ext cx="2133600" cy="22064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87DADF28-5588-485E-81E7-6B9A2B6E3B3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31254" y="11461"/>
            <a:ext cx="7187490" cy="651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6461760" cy="666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-714"/>
            <a:ext cx="1030478" cy="663698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5220072" y="1"/>
            <a:ext cx="1998672" cy="666750"/>
          </a:xfrm>
          <a:prstGeom prst="rect">
            <a:avLst/>
          </a:prstGeom>
          <a:gradFill>
            <a:gsLst>
              <a:gs pos="0">
                <a:srgbClr val="0070C0">
                  <a:alpha val="0"/>
                </a:srgbClr>
              </a:gs>
              <a:gs pos="40000">
                <a:srgbClr val="0070C0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7218744" y="-714"/>
            <a:ext cx="737632" cy="666751"/>
          </a:xfrm>
          <a:prstGeom prst="rect">
            <a:avLst/>
          </a:prstGeom>
          <a:gradFill>
            <a:gsLst>
              <a:gs pos="8000">
                <a:srgbClr val="0070C0"/>
              </a:gs>
              <a:gs pos="62000">
                <a:schemeClr val="accent1">
                  <a:tint val="44500"/>
                  <a:satMod val="160000"/>
                </a:schemeClr>
              </a:gs>
              <a:gs pos="91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algn="l" rtl="0" eaLnBrk="1" fontAlgn="base" hangingPunct="1">
        <a:spcBef>
          <a:spcPts val="1200"/>
        </a:spcBef>
        <a:spcAft>
          <a:spcPct val="0"/>
        </a:spcAft>
        <a:buFont typeface="Arial" pitchFamily="34" charset="0"/>
        <a:buChar char="•"/>
        <a:defRPr lang="en-US" sz="24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190500" indent="-188913" algn="l" rtl="0" eaLnBrk="1" fontAlgn="base" hangingPunct="1">
        <a:spcBef>
          <a:spcPts val="1200"/>
        </a:spcBef>
        <a:spcAft>
          <a:spcPct val="0"/>
        </a:spcAft>
        <a:buChar char="–"/>
        <a:defRPr lang="en-US" sz="24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65100" algn="l" rtl="0" eaLnBrk="1" fontAlgn="base" hangingPunct="1">
        <a:spcBef>
          <a:spcPts val="1200"/>
        </a:spcBef>
        <a:spcAft>
          <a:spcPct val="0"/>
        </a:spcAft>
        <a:buChar char="•"/>
        <a:defRPr lang="en-US" sz="24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542925" indent="-184150" algn="l" rtl="0" eaLnBrk="1" fontAlgn="base" hangingPunct="1">
        <a:spcBef>
          <a:spcPts val="1200"/>
        </a:spcBef>
        <a:spcAft>
          <a:spcPct val="0"/>
        </a:spcAft>
        <a:buChar char="–"/>
        <a:defRPr lang="en-US" sz="24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69863" algn="l" rtl="0" eaLnBrk="1" fontAlgn="base" hangingPunct="1">
        <a:spcBef>
          <a:spcPts val="1200"/>
        </a:spcBef>
        <a:spcAft>
          <a:spcPct val="0"/>
        </a:spcAft>
        <a:buChar char="»"/>
        <a:defRPr lang="en-GB" sz="2400" dirty="0">
          <a:solidFill>
            <a:schemeClr val="tx1"/>
          </a:solidFill>
          <a:latin typeface="+mn-lt"/>
          <a:ea typeface="+mn-ea"/>
          <a:cs typeface="+mn-cs"/>
        </a:defRPr>
      </a:lvl5pPr>
      <a:lvl6pPr marL="1171575" indent="-1698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1628775" indent="-1698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085975" indent="-1698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2543175" indent="-1698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Monitor Pulse Survey 2014 Results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ExCo meeting – 14 November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32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 bwMode="auto">
          <a:xfrm>
            <a:off x="441325" y="116633"/>
            <a:ext cx="6635750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GB" sz="1800" kern="0" dirty="0" smtClean="0"/>
              <a:t>Pulse Survey Results 2014</a:t>
            </a:r>
            <a:br>
              <a:rPr lang="en-GB" sz="1800" kern="0" dirty="0" smtClean="0"/>
            </a:br>
            <a:r>
              <a:rPr lang="en-GB" sz="1200" kern="0" dirty="0" smtClean="0"/>
              <a:t>Results by team – difference to February full survey</a:t>
            </a:r>
            <a:endParaRPr lang="en-GB" sz="1200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631706"/>
            <a:ext cx="2133600" cy="220641"/>
          </a:xfrm>
        </p:spPr>
        <p:txBody>
          <a:bodyPr/>
          <a:lstStyle/>
          <a:p>
            <a:fld id="{87DADF28-5588-485E-81E7-6B9A2B6E3B3C}" type="slidenum">
              <a:rPr lang="en-GB" sz="1000" smtClean="0"/>
              <a:pPr/>
              <a:t>10</a:t>
            </a:fld>
            <a:endParaRPr lang="en-GB" sz="1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305224"/>
              </p:ext>
            </p:extLst>
          </p:nvPr>
        </p:nvGraphicFramePr>
        <p:xfrm>
          <a:off x="107504" y="836712"/>
          <a:ext cx="8856981" cy="572063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20080"/>
                <a:gridCol w="2016229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b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Provider Regulation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Sector Development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75417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b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Mon all</a:t>
                      </a:r>
                      <a:endParaRPr lang="en-GB" sz="700" b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(404 </a:t>
                      </a: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responses</a:t>
                      </a:r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Enforcement &amp; PR MD Office</a:t>
                      </a:r>
                    </a:p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(19 responses)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Finance, Reporting And Risk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(26 responses)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Regional Monitoring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(56 responses)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Economics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 responses)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KIM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(38 responses)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Policy &amp; SD MD Office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(30 responses)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Pricing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(50 responses)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211415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Category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Question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  <a:endParaRPr lang="en-GB" sz="700" b="1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  <a:endParaRPr lang="en-GB" sz="700" b="1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  <a:endParaRPr lang="en-GB" sz="700" b="1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  <a:endParaRPr lang="en-GB" sz="700" b="1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  <a:endParaRPr lang="en-GB" sz="700" b="1" i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7967">
                <a:tc rowSpan="6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 smtClean="0">
                          <a:solidFill>
                            <a:srgbClr val="0072C6"/>
                          </a:solidFill>
                          <a:effectLst/>
                          <a:latin typeface="+mj-lt"/>
                        </a:rPr>
                        <a:t>My Engagement and Commitment</a:t>
                      </a:r>
                      <a:endParaRPr lang="en-GB" sz="700" b="1" i="0" u="none" strike="noStrike" dirty="0" smtClean="0">
                        <a:solidFill>
                          <a:srgbClr val="0072C6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proud to work for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89%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would recommend Monitor as a great place to work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believe strongly in the purpose and objectives of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intend to still be working for Monitor in 12 months time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Working here makes me want to do the best work I can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Monitor motivates me to contribute more than is normally required in my work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F57300"/>
                          </a:solidFill>
                          <a:effectLst/>
                          <a:latin typeface="+mj-lt"/>
                        </a:rPr>
                        <a:t>Patients </a:t>
                      </a:r>
                      <a:r>
                        <a:rPr lang="en-GB" sz="700" b="1" u="none" strike="noStrike" dirty="0" smtClean="0">
                          <a:solidFill>
                            <a:srgbClr val="F57300"/>
                          </a:solidFill>
                          <a:effectLst/>
                          <a:latin typeface="+mj-lt"/>
                        </a:rPr>
                        <a:t>First</a:t>
                      </a:r>
                      <a:endParaRPr lang="en-GB" sz="700" b="1" i="0" u="none" strike="noStrike" dirty="0">
                        <a:solidFill>
                          <a:srgbClr val="F573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My team regularly looks for ways to make a difference for patients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26%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E26B0A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understand how our corporate strategy makes a difference for patients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-21%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Working Together</a:t>
                      </a:r>
                      <a:endParaRPr lang="en-GB" sz="700" b="1" i="0" u="none" strike="noStrike" dirty="0">
                        <a:solidFill>
                          <a:srgbClr val="7030A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>
                          <a:effectLst/>
                          <a:latin typeface="+mj-lt"/>
                        </a:rPr>
                        <a:t>There is good co-operation and communication between the teams I work with across Monitor</a:t>
                      </a:r>
                      <a:endParaRPr lang="en-GB" sz="700" b="0" i="0" u="none" strike="noStrike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-32%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42%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-33%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Leadership </a:t>
                      </a:r>
                      <a:r>
                        <a:rPr lang="en-GB" sz="7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(ExCo </a:t>
                      </a:r>
                      <a:r>
                        <a:rPr lang="en-GB" sz="7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and Directors</a:t>
                      </a:r>
                      <a:r>
                        <a:rPr lang="en-GB" sz="7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en-GB" sz="7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Leaders demonstrate our values in their everyday behaviour and actions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Leaders are sufficiently visible and approachable at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Leaders provide a clear and compelling vision for Monitor's future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</a:tr>
              <a:tr h="247967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5E5934"/>
                          </a:solidFill>
                          <a:effectLst/>
                          <a:latin typeface="+mj-lt"/>
                        </a:rPr>
                        <a:t>My </a:t>
                      </a:r>
                      <a:r>
                        <a:rPr lang="en-GB" sz="700" b="1" u="none" strike="noStrike" dirty="0" smtClean="0">
                          <a:solidFill>
                            <a:srgbClr val="5E5934"/>
                          </a:solidFill>
                          <a:effectLst/>
                          <a:latin typeface="+mj-lt"/>
                        </a:rPr>
                        <a:t>Manager</a:t>
                      </a:r>
                      <a:endParaRPr lang="en-GB" sz="700" b="1" i="0" u="none" strike="noStrike" dirty="0">
                        <a:solidFill>
                          <a:srgbClr val="5E5934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receive regular and constructive feedback on my performance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-25%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C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understand my part to play in delivering Monitor's corporate strategy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00FFCC"/>
                          </a:solidFill>
                          <a:effectLst/>
                          <a:latin typeface="+mj-lt"/>
                        </a:rPr>
                        <a:t>My Job</a:t>
                      </a:r>
                      <a:endParaRPr lang="en-GB" sz="700" b="1" i="0" u="none" strike="noStrike" dirty="0">
                        <a:solidFill>
                          <a:srgbClr val="00FFCC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have clear, measurable work objectives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</a:tr>
              <a:tr h="247967">
                <a:tc rowSpan="4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FF00FF"/>
                          </a:solidFill>
                          <a:effectLst/>
                          <a:latin typeface="+mj-lt"/>
                        </a:rPr>
                        <a:t>Performance and </a:t>
                      </a:r>
                      <a:r>
                        <a:rPr lang="en-GB" sz="700" b="1" u="none" strike="noStrike" dirty="0" smtClean="0">
                          <a:solidFill>
                            <a:srgbClr val="FF00FF"/>
                          </a:solidFill>
                          <a:effectLst/>
                          <a:latin typeface="+mj-lt"/>
                        </a:rPr>
                        <a:t>Development</a:t>
                      </a:r>
                      <a:endParaRPr lang="en-GB" sz="7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satisfied with the opportunities I have to progress at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42%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satisfied with the development I receive for my present job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Inappropriate behaviour is dealt with effectively where I work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believe Monitor's performance management system is fair and equitable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Health and Well-Being</a:t>
                      </a:r>
                      <a:endParaRPr lang="en-GB" sz="7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satisfied with the support available if I experience stress or pressure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91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 bwMode="auto">
          <a:xfrm>
            <a:off x="441325" y="116633"/>
            <a:ext cx="6635750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GB" sz="1800" kern="0" dirty="0" smtClean="0"/>
              <a:t>Pulse Survey Results 2014</a:t>
            </a:r>
            <a:br>
              <a:rPr lang="en-GB" sz="1800" kern="0" dirty="0" smtClean="0"/>
            </a:br>
            <a:r>
              <a:rPr lang="en-GB" sz="1200" kern="0" dirty="0" smtClean="0"/>
              <a:t>Results by directorate – difference to Monitor overall</a:t>
            </a:r>
            <a:endParaRPr lang="en-GB" sz="1200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631706"/>
            <a:ext cx="2133600" cy="220641"/>
          </a:xfrm>
        </p:spPr>
        <p:txBody>
          <a:bodyPr/>
          <a:lstStyle/>
          <a:p>
            <a:fld id="{87DADF28-5588-485E-81E7-6B9A2B6E3B3C}" type="slidenum">
              <a:rPr lang="en-GB" sz="1000" smtClean="0"/>
              <a:pPr/>
              <a:t>11</a:t>
            </a:fld>
            <a:endParaRPr lang="en-GB" sz="1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30264"/>
              </p:ext>
            </p:extLst>
          </p:nvPr>
        </p:nvGraphicFramePr>
        <p:xfrm>
          <a:off x="107504" y="836712"/>
          <a:ext cx="8640959" cy="568269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34230"/>
                <a:gridCol w="2055849"/>
                <a:gridCol w="637742"/>
                <a:gridCol w="372367"/>
                <a:gridCol w="372367"/>
                <a:gridCol w="372367"/>
                <a:gridCol w="372367"/>
                <a:gridCol w="372367"/>
                <a:gridCol w="372367"/>
                <a:gridCol w="372367"/>
                <a:gridCol w="372367"/>
                <a:gridCol w="372367"/>
                <a:gridCol w="372367"/>
                <a:gridCol w="372367"/>
                <a:gridCol w="372367"/>
                <a:gridCol w="372367"/>
                <a:gridCol w="372367"/>
              </a:tblGrid>
              <a:tr h="504056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b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All</a:t>
                      </a:r>
                      <a:endParaRPr lang="en-GB" sz="700" b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(404 </a:t>
                      </a: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responses</a:t>
                      </a:r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Legal Services &amp; CEO Office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Organisation Transformation 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Strategic Communications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Provider Regulation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Sector Development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Cooperation &amp; Competition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Provider Appraisal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211415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Category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Question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</a:t>
                      </a:r>
                      <a:r>
                        <a:rPr lang="en-GB" sz="7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</a:t>
                      </a:r>
                      <a:r>
                        <a:rPr lang="en-GB" sz="7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</a:t>
                      </a:r>
                      <a:r>
                        <a:rPr lang="en-GB" sz="7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</a:t>
                      </a:r>
                      <a:r>
                        <a:rPr lang="en-GB" sz="7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</a:t>
                      </a:r>
                      <a:r>
                        <a:rPr lang="en-GB" sz="7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</a:t>
                      </a:r>
                      <a:r>
                        <a:rPr lang="en-GB" sz="7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</a:t>
                      </a:r>
                      <a:r>
                        <a:rPr lang="en-GB" sz="7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7967">
                <a:tc rowSpan="6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 smtClean="0">
                          <a:solidFill>
                            <a:srgbClr val="0072C6"/>
                          </a:solidFill>
                          <a:effectLst/>
                          <a:latin typeface="+mj-lt"/>
                        </a:rPr>
                        <a:t>My Engagement and Commitment</a:t>
                      </a:r>
                      <a:endParaRPr lang="en-GB" sz="700" b="1" i="0" u="none" strike="noStrike" dirty="0" smtClean="0">
                        <a:solidFill>
                          <a:srgbClr val="0072C6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proud to work for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would recommend Monitor as a great place to work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believe strongly in the purpose and objectives of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intend to still be working for Monitor in 12 months time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Working here makes me want to do the best work I can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Monitor motivates me to contribute more than is normally required in my work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F57300"/>
                          </a:solidFill>
                          <a:effectLst/>
                          <a:latin typeface="+mj-lt"/>
                        </a:rPr>
                        <a:t>Patients </a:t>
                      </a:r>
                      <a:r>
                        <a:rPr lang="en-GB" sz="700" b="1" u="none" strike="noStrike" dirty="0" smtClean="0">
                          <a:solidFill>
                            <a:srgbClr val="F57300"/>
                          </a:solidFill>
                          <a:effectLst/>
                          <a:latin typeface="+mj-lt"/>
                        </a:rPr>
                        <a:t>First</a:t>
                      </a:r>
                      <a:endParaRPr lang="en-GB" sz="700" b="1" i="0" u="none" strike="noStrike" dirty="0">
                        <a:solidFill>
                          <a:srgbClr val="F573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My team regularly looks for ways to make a difference for patients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E26B0A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understand how our corporate strategy makes a difference for patients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Working Together</a:t>
                      </a:r>
                      <a:endParaRPr lang="en-GB" sz="700" b="1" i="0" u="none" strike="noStrike" dirty="0">
                        <a:solidFill>
                          <a:srgbClr val="7030A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>
                          <a:effectLst/>
                          <a:latin typeface="+mj-lt"/>
                        </a:rPr>
                        <a:t>There is good co-operation and communication between the teams I work with across Monitor</a:t>
                      </a:r>
                      <a:endParaRPr lang="en-GB" sz="700" b="0" i="0" u="none" strike="noStrike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Leadership </a:t>
                      </a:r>
                      <a:r>
                        <a:rPr lang="en-GB" sz="7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(ExCo </a:t>
                      </a:r>
                      <a:r>
                        <a:rPr lang="en-GB" sz="7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and Directors</a:t>
                      </a:r>
                      <a:r>
                        <a:rPr lang="en-GB" sz="7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en-GB" sz="7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Leaders demonstrate our values in their everyday behaviour and actions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Leaders are sufficiently visible and approachable at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Leaders provide a clear and compelling vision for Monitor's future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5E5934"/>
                          </a:solidFill>
                          <a:effectLst/>
                          <a:latin typeface="+mj-lt"/>
                        </a:rPr>
                        <a:t>My </a:t>
                      </a:r>
                      <a:r>
                        <a:rPr lang="en-GB" sz="700" b="1" u="none" strike="noStrike" dirty="0" smtClean="0">
                          <a:solidFill>
                            <a:srgbClr val="5E5934"/>
                          </a:solidFill>
                          <a:effectLst/>
                          <a:latin typeface="+mj-lt"/>
                        </a:rPr>
                        <a:t>Manager</a:t>
                      </a:r>
                      <a:endParaRPr lang="en-GB" sz="700" b="1" i="0" u="none" strike="noStrike" dirty="0">
                        <a:solidFill>
                          <a:srgbClr val="5E5934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receive regular and constructive feedback on my performance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C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understand my part to play in delivering Monitor's corporate strategy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00FFCC"/>
                          </a:solidFill>
                          <a:effectLst/>
                          <a:latin typeface="+mj-lt"/>
                        </a:rPr>
                        <a:t>My Job</a:t>
                      </a:r>
                      <a:endParaRPr lang="en-GB" sz="700" b="1" i="0" u="none" strike="noStrike" dirty="0">
                        <a:solidFill>
                          <a:srgbClr val="00FFCC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have clear, measurable work objectives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rowSpan="4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FF00FF"/>
                          </a:solidFill>
                          <a:effectLst/>
                          <a:latin typeface="+mj-lt"/>
                        </a:rPr>
                        <a:t>Performance and </a:t>
                      </a:r>
                      <a:r>
                        <a:rPr lang="en-GB" sz="700" b="1" u="none" strike="noStrike" dirty="0" smtClean="0">
                          <a:solidFill>
                            <a:srgbClr val="FF00FF"/>
                          </a:solidFill>
                          <a:effectLst/>
                          <a:latin typeface="+mj-lt"/>
                        </a:rPr>
                        <a:t>Development</a:t>
                      </a:r>
                      <a:endParaRPr lang="en-GB" sz="7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satisfied with the opportunities I have to progress at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satisfied with the development I receive for my present job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Inappropriate behaviour is dealt with effectively where I work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believe Monitor's performance management system is fair and equitable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Health and Well-Being</a:t>
                      </a:r>
                      <a:endParaRPr lang="en-GB" sz="7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satisfied with the support available if I experience stress or pressure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56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 bwMode="auto">
          <a:xfrm>
            <a:off x="441325" y="116633"/>
            <a:ext cx="6635750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GB" sz="1800" kern="0" dirty="0" smtClean="0"/>
              <a:t>Pulse Survey Results 2014</a:t>
            </a:r>
            <a:br>
              <a:rPr lang="en-GB" sz="1800" kern="0" dirty="0" smtClean="0"/>
            </a:br>
            <a:r>
              <a:rPr lang="en-GB" sz="1200" kern="0" dirty="0"/>
              <a:t>Results by </a:t>
            </a:r>
            <a:r>
              <a:rPr lang="en-GB" sz="1200" kern="0" dirty="0" smtClean="0"/>
              <a:t>team </a:t>
            </a:r>
            <a:r>
              <a:rPr lang="en-GB" sz="1200" kern="0" dirty="0"/>
              <a:t>– difference to Monitor </a:t>
            </a:r>
            <a:r>
              <a:rPr lang="en-GB" sz="1200" kern="0" dirty="0" smtClean="0"/>
              <a:t>overall</a:t>
            </a:r>
            <a:endParaRPr lang="en-GB" sz="1200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631706"/>
            <a:ext cx="2133600" cy="220641"/>
          </a:xfrm>
        </p:spPr>
        <p:txBody>
          <a:bodyPr/>
          <a:lstStyle/>
          <a:p>
            <a:fld id="{87DADF28-5588-485E-81E7-6B9A2B6E3B3C}" type="slidenum">
              <a:rPr lang="en-GB" sz="1000" smtClean="0"/>
              <a:pPr/>
              <a:t>12</a:t>
            </a:fld>
            <a:endParaRPr lang="en-GB" sz="1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044425"/>
              </p:ext>
            </p:extLst>
          </p:nvPr>
        </p:nvGraphicFramePr>
        <p:xfrm>
          <a:off x="107504" y="836712"/>
          <a:ext cx="8784974" cy="572063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46467"/>
                <a:gridCol w="2090112"/>
                <a:gridCol w="547797"/>
                <a:gridCol w="385757"/>
                <a:gridCol w="385757"/>
                <a:gridCol w="385757"/>
                <a:gridCol w="385757"/>
                <a:gridCol w="385757"/>
                <a:gridCol w="385757"/>
                <a:gridCol w="385757"/>
                <a:gridCol w="385757"/>
                <a:gridCol w="385757"/>
                <a:gridCol w="385757"/>
                <a:gridCol w="385757"/>
                <a:gridCol w="385757"/>
                <a:gridCol w="385757"/>
                <a:gridCol w="385757"/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b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Provider Regulation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Sector Development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75417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b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Mon all</a:t>
                      </a:r>
                      <a:endParaRPr lang="en-GB" sz="700" b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(404 </a:t>
                      </a: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responses</a:t>
                      </a:r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Enforcement &amp; PR MD Office</a:t>
                      </a:r>
                    </a:p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(19 responses)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Finance, Reporting And Risk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(26 responses)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Regional Monitoring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(56 responses)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Economics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 responses)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KIM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(38 responses)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Policy &amp; SD MD Office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(30 responses)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Pricing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(50 responses)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211415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Category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Question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Mon all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7967">
                <a:tc rowSpan="6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 smtClean="0">
                          <a:solidFill>
                            <a:srgbClr val="0072C6"/>
                          </a:solidFill>
                          <a:effectLst/>
                          <a:latin typeface="+mj-lt"/>
                        </a:rPr>
                        <a:t>My Engagement and Commitment</a:t>
                      </a:r>
                      <a:endParaRPr lang="en-GB" sz="700" b="1" i="0" u="none" strike="noStrike" dirty="0" smtClean="0">
                        <a:solidFill>
                          <a:srgbClr val="0072C6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proud to work for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89%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would recommend Monitor as a great place to work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0%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believe strongly in the purpose and objectives of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-5%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intend to still be working for Monitor in 12 months time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5%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Working here makes me want to do the best work I can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Monitor motivates me to contribute more than is normally required in my work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F57300"/>
                          </a:solidFill>
                          <a:effectLst/>
                          <a:latin typeface="+mj-lt"/>
                        </a:rPr>
                        <a:t>Patients </a:t>
                      </a:r>
                      <a:r>
                        <a:rPr lang="en-GB" sz="700" b="1" u="none" strike="noStrike" dirty="0" smtClean="0">
                          <a:solidFill>
                            <a:srgbClr val="F57300"/>
                          </a:solidFill>
                          <a:effectLst/>
                          <a:latin typeface="+mj-lt"/>
                        </a:rPr>
                        <a:t>First</a:t>
                      </a:r>
                      <a:endParaRPr lang="en-GB" sz="700" b="1" i="0" u="none" strike="noStrike" dirty="0">
                        <a:solidFill>
                          <a:srgbClr val="F573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My team regularly looks for ways to make a difference for patients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</a:t>
                      </a:r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24%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E26B0A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understand how our corporate strategy makes a difference for patients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Working Together</a:t>
                      </a:r>
                      <a:endParaRPr lang="en-GB" sz="700" b="1" i="0" u="none" strike="noStrike" dirty="0">
                        <a:solidFill>
                          <a:srgbClr val="7030A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>
                          <a:effectLst/>
                          <a:latin typeface="+mj-lt"/>
                        </a:rPr>
                        <a:t>There is good co-operation and communication between the teams I work with across Monitor</a:t>
                      </a:r>
                      <a:endParaRPr lang="en-GB" sz="700" b="0" i="0" u="none" strike="noStrike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19%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-7%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</a:t>
                      </a:r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10%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-2%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Leadership </a:t>
                      </a:r>
                      <a:r>
                        <a:rPr lang="en-GB" sz="7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(ExCo </a:t>
                      </a:r>
                      <a:r>
                        <a:rPr lang="en-GB" sz="7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and Directors</a:t>
                      </a:r>
                      <a:r>
                        <a:rPr lang="en-GB" sz="7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en-GB" sz="7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Leaders demonstrate our values in their everyday behaviour and actions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Leaders are sufficiently visible and approachable at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Leaders provide a clear and compelling vision for Monitor's future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</a:tr>
              <a:tr h="247967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5E5934"/>
                          </a:solidFill>
                          <a:effectLst/>
                          <a:latin typeface="+mj-lt"/>
                        </a:rPr>
                        <a:t>My </a:t>
                      </a:r>
                      <a:r>
                        <a:rPr lang="en-GB" sz="700" b="1" u="none" strike="noStrike" dirty="0" smtClean="0">
                          <a:solidFill>
                            <a:srgbClr val="5E5934"/>
                          </a:solidFill>
                          <a:effectLst/>
                          <a:latin typeface="+mj-lt"/>
                        </a:rPr>
                        <a:t>Manager</a:t>
                      </a:r>
                      <a:endParaRPr lang="en-GB" sz="700" b="1" i="0" u="none" strike="noStrike" dirty="0">
                        <a:solidFill>
                          <a:srgbClr val="5E5934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receive regular and constructive feedback on my performance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-22%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-8%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C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understand my part to play in delivering Monitor's corporate strategy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3%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</a:tr>
              <a:tr h="247967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00FFCC"/>
                          </a:solidFill>
                          <a:effectLst/>
                          <a:latin typeface="+mj-lt"/>
                        </a:rPr>
                        <a:t>My Job</a:t>
                      </a:r>
                      <a:endParaRPr lang="en-GB" sz="700" b="1" i="0" u="none" strike="noStrike" dirty="0">
                        <a:solidFill>
                          <a:srgbClr val="00FFCC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have clear, measurable work objectives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</a:t>
                      </a:r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15%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-3%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rowSpan="4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FF00FF"/>
                          </a:solidFill>
                          <a:effectLst/>
                          <a:latin typeface="+mj-lt"/>
                        </a:rPr>
                        <a:t>Performance and </a:t>
                      </a:r>
                      <a:r>
                        <a:rPr lang="en-GB" sz="700" b="1" u="none" strike="noStrike" dirty="0" smtClean="0">
                          <a:solidFill>
                            <a:srgbClr val="FF00FF"/>
                          </a:solidFill>
                          <a:effectLst/>
                          <a:latin typeface="+mj-lt"/>
                        </a:rPr>
                        <a:t>Development</a:t>
                      </a:r>
                      <a:endParaRPr lang="en-GB" sz="7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satisfied with the opportunities I have to progress at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42%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satisfied with the development I receive for my present job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80%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-20%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Inappropriate behaviour is dealt with effectively where I work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-10%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14%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65%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</a:t>
                      </a:r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11%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believe Monitor's performance management system is fair and equitable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1%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Health and Well-Being</a:t>
                      </a:r>
                      <a:endParaRPr lang="en-GB" sz="7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satisfied with the support available if I experience stress or pressure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 smtClean="0">
                          <a:effectLst/>
                          <a:latin typeface="Arial"/>
                        </a:rPr>
                        <a:t>11%</a:t>
                      </a:r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-13%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1" i="0" u="none" strike="noStrike" dirty="0">
                          <a:effectLst/>
                          <a:latin typeface="Arial"/>
                        </a:rPr>
                        <a:t>-10%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9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325" y="116633"/>
            <a:ext cx="6635750" cy="504055"/>
          </a:xfrm>
        </p:spPr>
        <p:txBody>
          <a:bodyPr anchor="ctr"/>
          <a:lstStyle/>
          <a:p>
            <a:r>
              <a:rPr lang="en-GB" sz="1800" dirty="0" smtClean="0"/>
              <a:t>Pulse Survey Results 2014</a:t>
            </a:r>
            <a:br>
              <a:rPr lang="en-GB" sz="1800" dirty="0" smtClean="0"/>
            </a:br>
            <a:r>
              <a:rPr lang="en-GB" sz="1200" dirty="0" smtClean="0"/>
              <a:t>Response rate</a:t>
            </a:r>
            <a:endParaRPr lang="en-GB" sz="12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719747"/>
              </p:ext>
            </p:extLst>
          </p:nvPr>
        </p:nvGraphicFramePr>
        <p:xfrm>
          <a:off x="107504" y="1166555"/>
          <a:ext cx="8856984" cy="4206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7504" y="5589240"/>
            <a:ext cx="88569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/>
              <a:t>Response rates across the company have risen against previous survey and well above benchmarks in public </a:t>
            </a:r>
            <a:r>
              <a:rPr lang="en-GB" sz="1000" dirty="0"/>
              <a:t>as well as </a:t>
            </a:r>
            <a:r>
              <a:rPr lang="en-GB" sz="1000" dirty="0" smtClean="0"/>
              <a:t>private sector firms.</a:t>
            </a:r>
            <a:endParaRPr lang="en-GB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637359"/>
            <a:ext cx="2133600" cy="220641"/>
          </a:xfrm>
        </p:spPr>
        <p:txBody>
          <a:bodyPr/>
          <a:lstStyle/>
          <a:p>
            <a:fld id="{87DADF28-5588-485E-81E7-6B9A2B6E3B3C}" type="slidenum">
              <a:rPr lang="en-GB" sz="1000" smtClean="0"/>
              <a:pPr/>
              <a:t>2</a:t>
            </a:fld>
            <a:endParaRPr lang="en-GB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637359"/>
            <a:ext cx="2133600" cy="220641"/>
          </a:xfrm>
        </p:spPr>
        <p:txBody>
          <a:bodyPr/>
          <a:lstStyle/>
          <a:p>
            <a:fld id="{87DADF28-5588-485E-81E7-6B9A2B6E3B3C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1325" y="116633"/>
            <a:ext cx="6635750" cy="504055"/>
          </a:xfrm>
        </p:spPr>
        <p:txBody>
          <a:bodyPr anchor="ctr"/>
          <a:lstStyle/>
          <a:p>
            <a:r>
              <a:rPr lang="en-GB" sz="1800" dirty="0" smtClean="0"/>
              <a:t>Pulse Survey Results 2014</a:t>
            </a:r>
            <a:br>
              <a:rPr lang="en-GB" sz="1800" dirty="0" smtClean="0"/>
            </a:br>
            <a:r>
              <a:rPr lang="en-GB" sz="1200" dirty="0" smtClean="0"/>
              <a:t>Headliners</a:t>
            </a:r>
            <a:endParaRPr lang="en-GB" sz="1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223993"/>
              </p:ext>
            </p:extLst>
          </p:nvPr>
        </p:nvGraphicFramePr>
        <p:xfrm>
          <a:off x="179512" y="1217381"/>
          <a:ext cx="8640960" cy="24276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74"/>
                <a:gridCol w="411474"/>
                <a:gridCol w="2606004"/>
                <a:gridCol w="2606004"/>
                <a:gridCol w="2606004"/>
              </a:tblGrid>
              <a:tr h="280312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Most</a:t>
                      </a:r>
                      <a:r>
                        <a:rPr lang="en-GB" sz="1000" b="1" baseline="0" dirty="0" smtClean="0"/>
                        <a:t> favourable</a:t>
                      </a:r>
                    </a:p>
                    <a:p>
                      <a:pPr algn="ctr"/>
                      <a:r>
                        <a:rPr lang="en-GB" sz="800" b="0" baseline="0" dirty="0" smtClean="0"/>
                        <a:t>(highest scores overall)</a:t>
                      </a:r>
                      <a:endParaRPr lang="en-GB" sz="8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Best against</a:t>
                      </a:r>
                      <a:r>
                        <a:rPr lang="en-GB" sz="1000" b="1" baseline="0" dirty="0" smtClean="0"/>
                        <a:t> Monitor overall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(greatest  difference against firm’s scores)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Most</a:t>
                      </a:r>
                      <a:r>
                        <a:rPr lang="en-GB" sz="1000" b="1" baseline="0" dirty="0" smtClean="0"/>
                        <a:t> i</a:t>
                      </a:r>
                      <a:r>
                        <a:rPr lang="en-GB" sz="1000" b="1" dirty="0" smtClean="0"/>
                        <a:t>mproved</a:t>
                      </a:r>
                      <a:r>
                        <a:rPr lang="en-GB" sz="1000" b="1" baseline="0" dirty="0" smtClean="0"/>
                        <a:t> since Feb survey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(greatest  difference against previous survey)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545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1</a:t>
                      </a:r>
                      <a:endParaRPr lang="en-GB" sz="1000" dirty="0"/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en-GB" sz="1050" u="none" strike="noStrike" dirty="0">
                          <a:effectLst/>
                        </a:rPr>
                        <a:t>Provider Appraisal</a:t>
                      </a:r>
                      <a:endParaRPr lang="en-GB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Provider Appraisal</a:t>
                      </a:r>
                      <a:endParaRPr lang="en-GB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050" dirty="0" smtClean="0"/>
                        <a:t>Sector Development</a:t>
                      </a:r>
                      <a:endParaRPr lang="en-GB" sz="10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3545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2</a:t>
                      </a:r>
                      <a:endParaRPr lang="en-GB" sz="1000" dirty="0"/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Organisation Transformation </a:t>
                      </a:r>
                      <a:endParaRPr lang="en-GB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Organisation Transformation </a:t>
                      </a:r>
                      <a:endParaRPr lang="en-GB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/>
                        <a:t>Provider Regulation</a:t>
                      </a:r>
                      <a:endParaRPr lang="en-GB" sz="10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13545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3</a:t>
                      </a:r>
                      <a:endParaRPr lang="en-GB" sz="1000" dirty="0"/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Sector Development</a:t>
                      </a:r>
                      <a:endParaRPr lang="en-GB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Sector Development</a:t>
                      </a:r>
                      <a:endParaRPr lang="en-GB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/>
                        <a:t>Organisation Transformation</a:t>
                      </a:r>
                      <a:endParaRPr lang="en-GB" sz="10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12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4</a:t>
                      </a:r>
                      <a:endParaRPr lang="en-GB" sz="1000" dirty="0"/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Strategic Communications</a:t>
                      </a:r>
                      <a:endParaRPr lang="en-GB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Provider Regulation</a:t>
                      </a:r>
                      <a:endParaRPr lang="en-GB" sz="105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/>
                        <a:t>Legal Services &amp; CEO Office</a:t>
                      </a:r>
                      <a:endParaRPr lang="en-GB" sz="10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0312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5</a:t>
                      </a:r>
                      <a:endParaRPr lang="en-GB" sz="1000" dirty="0"/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Provider Regulation</a:t>
                      </a:r>
                      <a:endParaRPr lang="en-GB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Legal Services &amp; </a:t>
                      </a:r>
                      <a:r>
                        <a:rPr lang="en-GB" sz="1050" u="none" strike="noStrike" dirty="0" smtClean="0">
                          <a:effectLst/>
                        </a:rPr>
                        <a:t>CEO </a:t>
                      </a:r>
                      <a:r>
                        <a:rPr lang="en-GB" sz="1050" u="none" strike="noStrike" dirty="0">
                          <a:effectLst/>
                        </a:rPr>
                        <a:t>Office</a:t>
                      </a:r>
                      <a:endParaRPr lang="en-GB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/>
                        <a:t>Strategic Communications</a:t>
                      </a:r>
                      <a:endParaRPr lang="en-GB" sz="10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0312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6</a:t>
                      </a:r>
                      <a:endParaRPr lang="en-GB" sz="1000" dirty="0"/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Legal Services &amp; </a:t>
                      </a:r>
                      <a:r>
                        <a:rPr lang="en-GB" sz="1050" u="none" strike="noStrike" dirty="0" smtClean="0">
                          <a:effectLst/>
                        </a:rPr>
                        <a:t>CEO </a:t>
                      </a:r>
                      <a:r>
                        <a:rPr lang="en-GB" sz="1050" u="none" strike="noStrike" dirty="0">
                          <a:effectLst/>
                        </a:rPr>
                        <a:t>Office</a:t>
                      </a:r>
                      <a:endParaRPr lang="en-GB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>
                          <a:effectLst/>
                        </a:rPr>
                        <a:t>Strategic Communications</a:t>
                      </a:r>
                      <a:endParaRPr lang="en-GB" sz="1050" b="0" i="0" u="none" strike="noStrike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/>
                        <a:t>Provider Appraisal</a:t>
                      </a:r>
                      <a:endParaRPr lang="en-GB" sz="10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0312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7</a:t>
                      </a:r>
                      <a:endParaRPr lang="en-GB" sz="1000" dirty="0"/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Cooperation &amp; Competition </a:t>
                      </a:r>
                      <a:endParaRPr lang="en-GB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u="none" strike="noStrike" dirty="0">
                          <a:effectLst/>
                        </a:rPr>
                        <a:t>Cooperation &amp; Competition </a:t>
                      </a:r>
                      <a:endParaRPr lang="en-GB" sz="105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 smtClean="0"/>
                        <a:t>Cooperation &amp; Competition</a:t>
                      </a:r>
                      <a:endParaRPr lang="en-GB" sz="10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3596" y="1916832"/>
            <a:ext cx="151950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4911" y="2204864"/>
            <a:ext cx="147935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3528" y="1628800"/>
            <a:ext cx="152045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172829"/>
              </p:ext>
            </p:extLst>
          </p:nvPr>
        </p:nvGraphicFramePr>
        <p:xfrm>
          <a:off x="1186849" y="3933057"/>
          <a:ext cx="2880320" cy="23762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0320"/>
              </a:tblGrid>
              <a:tr h="38490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Top 5 scores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AF200"/>
                    </a:solidFill>
                  </a:tcPr>
                </a:tc>
              </a:tr>
              <a:tr h="39827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 am proud to work for Monitor </a:t>
                      </a:r>
                      <a:r>
                        <a:rPr lang="en-GB" sz="10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(81%)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 believe strongly in the purpose and objectives of Monitor </a:t>
                      </a:r>
                      <a:r>
                        <a:rPr lang="en-GB" sz="10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(81%)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 would recommend Monitor as a great place to work </a:t>
                      </a:r>
                      <a:r>
                        <a:rPr lang="en-GB" sz="10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(76%)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Working here makes me want to do the best work I can </a:t>
                      </a:r>
                      <a:r>
                        <a:rPr lang="en-GB" sz="10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(75%)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 understand my part to play in delivering </a:t>
                      </a:r>
                      <a:r>
                        <a:rPr lang="en-GB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Monitor’s </a:t>
                      </a:r>
                      <a:r>
                        <a:rPr lang="en-GB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corporate strategy </a:t>
                      </a:r>
                      <a:r>
                        <a:rPr lang="en-GB" sz="1000" b="1" i="0" u="none" strike="noStrike" dirty="0">
                          <a:solidFill>
                            <a:srgbClr val="996633"/>
                          </a:solidFill>
                          <a:effectLst/>
                          <a:latin typeface="Arial"/>
                        </a:rPr>
                        <a:t>(71%)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412936"/>
              </p:ext>
            </p:extLst>
          </p:nvPr>
        </p:nvGraphicFramePr>
        <p:xfrm>
          <a:off x="5076056" y="3933057"/>
          <a:ext cx="2880320" cy="23762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0320"/>
              </a:tblGrid>
              <a:tr h="38490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bg1"/>
                          </a:solidFill>
                        </a:rPr>
                        <a:t>Lowest 5 scores</a:t>
                      </a:r>
                      <a:endParaRPr lang="en-GB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</a:tr>
              <a:tr h="39827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effectLst/>
                          <a:latin typeface="Arial"/>
                        </a:rPr>
                        <a:t>Inappropriate behaviour is dealt with effectively where I work </a:t>
                      </a:r>
                      <a:r>
                        <a:rPr lang="en-GB" sz="1000" b="1" i="0" u="none" strike="noStrike" dirty="0">
                          <a:solidFill>
                            <a:srgbClr val="7030A0"/>
                          </a:solidFill>
                          <a:effectLst/>
                          <a:latin typeface="Arial"/>
                        </a:rPr>
                        <a:t>(47%)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effectLst/>
                          <a:latin typeface="Arial"/>
                        </a:rPr>
                        <a:t>Leaders demonstrate our values in their everyday behaviour and actions </a:t>
                      </a:r>
                      <a:r>
                        <a:rPr lang="en-GB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(46%)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effectLst/>
                          <a:latin typeface="Arial"/>
                        </a:rPr>
                        <a:t>Leaders provide a clear and compelling vision for </a:t>
                      </a:r>
                      <a:r>
                        <a:rPr lang="en-GB" sz="1000" b="1" i="0" u="none" strike="noStrike" dirty="0" smtClean="0">
                          <a:effectLst/>
                          <a:latin typeface="Arial"/>
                        </a:rPr>
                        <a:t>Monitor’s </a:t>
                      </a:r>
                      <a:r>
                        <a:rPr lang="en-GB" sz="1000" b="1" i="0" u="none" strike="noStrike" dirty="0">
                          <a:effectLst/>
                          <a:latin typeface="Arial"/>
                        </a:rPr>
                        <a:t>future </a:t>
                      </a:r>
                      <a:r>
                        <a:rPr lang="en-GB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(43%)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effectLst/>
                          <a:latin typeface="Arial"/>
                        </a:rPr>
                        <a:t>I am satisfied with the opportunities I have to progress at Monitor </a:t>
                      </a:r>
                      <a:r>
                        <a:rPr lang="en-GB" sz="1000" b="1" i="0" u="none" strike="noStrike" dirty="0">
                          <a:solidFill>
                            <a:srgbClr val="FF00FF"/>
                          </a:solidFill>
                          <a:effectLst/>
                          <a:latin typeface="Arial"/>
                        </a:rPr>
                        <a:t>(38%)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7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effectLst/>
                          <a:latin typeface="Arial"/>
                        </a:rPr>
                        <a:t>I believe </a:t>
                      </a:r>
                      <a:r>
                        <a:rPr lang="en-GB" sz="1000" b="1" i="0" u="none" strike="noStrike" dirty="0" smtClean="0">
                          <a:effectLst/>
                          <a:latin typeface="Arial"/>
                        </a:rPr>
                        <a:t>Monitor’s </a:t>
                      </a:r>
                      <a:r>
                        <a:rPr lang="en-GB" sz="1000" b="1" i="0" u="none" strike="noStrike" dirty="0">
                          <a:effectLst/>
                          <a:latin typeface="Arial"/>
                        </a:rPr>
                        <a:t>performance management system is fair and equitable </a:t>
                      </a:r>
                      <a:r>
                        <a:rPr lang="en-GB" sz="1000" b="1" i="0" u="none" strike="noStrike" dirty="0">
                          <a:solidFill>
                            <a:srgbClr val="FF00FF"/>
                          </a:solidFill>
                          <a:effectLst/>
                          <a:latin typeface="Arial"/>
                        </a:rPr>
                        <a:t>(33%)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015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637359"/>
            <a:ext cx="2133600" cy="220641"/>
          </a:xfrm>
        </p:spPr>
        <p:txBody>
          <a:bodyPr/>
          <a:lstStyle/>
          <a:p>
            <a:fld id="{87DADF28-5588-485E-81E7-6B9A2B6E3B3C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1325" y="116633"/>
            <a:ext cx="6635750" cy="504055"/>
          </a:xfrm>
        </p:spPr>
        <p:txBody>
          <a:bodyPr anchor="ctr"/>
          <a:lstStyle/>
          <a:p>
            <a:r>
              <a:rPr lang="en-GB" sz="1800" dirty="0" smtClean="0"/>
              <a:t>Pulse Survey Results 2014</a:t>
            </a:r>
            <a:br>
              <a:rPr lang="en-GB" sz="1800" dirty="0" smtClean="0"/>
            </a:br>
            <a:r>
              <a:rPr lang="en-GB" sz="1200" dirty="0" smtClean="0"/>
              <a:t>Strengths and areas for focus</a:t>
            </a:r>
            <a:endParaRPr lang="en-GB" sz="1200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524483"/>
              </p:ext>
            </p:extLst>
          </p:nvPr>
        </p:nvGraphicFramePr>
        <p:xfrm>
          <a:off x="1524000" y="1340768"/>
          <a:ext cx="6096000" cy="47525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/>
                <a:gridCol w="3657600"/>
                <a:gridCol w="1219200"/>
              </a:tblGrid>
              <a:tr h="224119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Strengths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 vert="vert270" anchor="ctr">
                    <a:lnL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 smtClean="0"/>
                        <a:t>Less than 6 months service</a:t>
                      </a:r>
                    </a:p>
                    <a:p>
                      <a:pPr algn="ctr"/>
                      <a:endParaRPr lang="en-GB" sz="1000" dirty="0" smtClean="0"/>
                    </a:p>
                    <a:p>
                      <a:pPr algn="ctr"/>
                      <a:r>
                        <a:rPr lang="en-GB" sz="1000" dirty="0" smtClean="0"/>
                        <a:t>Females</a:t>
                      </a:r>
                    </a:p>
                    <a:p>
                      <a:pPr algn="ctr"/>
                      <a:endParaRPr lang="en-GB" sz="1000" dirty="0" smtClean="0"/>
                    </a:p>
                    <a:p>
                      <a:pPr algn="ctr"/>
                      <a:r>
                        <a:rPr lang="en-GB" sz="1000" dirty="0" smtClean="0"/>
                        <a:t>Senior grades (VSM, level 1 &amp; 2)</a:t>
                      </a:r>
                    </a:p>
                    <a:p>
                      <a:pPr algn="ctr"/>
                      <a:endParaRPr lang="en-GB" sz="1000" dirty="0" smtClean="0"/>
                    </a:p>
                    <a:p>
                      <a:pPr algn="ctr"/>
                      <a:r>
                        <a:rPr lang="en-GB" sz="1000" dirty="0" smtClean="0"/>
                        <a:t>Engagement &amp; commitment category</a:t>
                      </a:r>
                    </a:p>
                    <a:p>
                      <a:pPr algn="ctr"/>
                      <a:endParaRPr lang="en-GB" sz="1000" dirty="0" smtClean="0"/>
                    </a:p>
                    <a:p>
                      <a:pPr algn="ctr"/>
                      <a:r>
                        <a:rPr lang="en-GB" sz="1000" dirty="0" smtClean="0"/>
                        <a:t>Ethnicity:</a:t>
                      </a:r>
                      <a:r>
                        <a:rPr lang="en-GB" sz="1000" baseline="0" dirty="0" smtClean="0"/>
                        <a:t> Asians</a:t>
                      </a:r>
                      <a:endParaRPr lang="en-GB" sz="1000" dirty="0" smtClean="0"/>
                    </a:p>
                    <a:p>
                      <a:pPr algn="ctr"/>
                      <a:endParaRPr lang="en-GB" sz="1000" dirty="0" smtClean="0"/>
                    </a:p>
                    <a:p>
                      <a:pPr algn="ctr"/>
                      <a:r>
                        <a:rPr lang="en-GB" sz="1000" dirty="0" smtClean="0"/>
                        <a:t>Cooperation</a:t>
                      </a:r>
                      <a:r>
                        <a:rPr lang="en-GB" sz="1000" baseline="0" dirty="0" smtClean="0"/>
                        <a:t> &amp; competition had highest response rate</a:t>
                      </a:r>
                      <a:endParaRPr lang="en-GB" sz="1000" dirty="0" smtClean="0"/>
                    </a:p>
                    <a:p>
                      <a:pPr algn="ctr"/>
                      <a:endParaRPr lang="en-GB" sz="1000" dirty="0" smtClean="0"/>
                    </a:p>
                    <a:p>
                      <a:pPr algn="ctr"/>
                      <a:r>
                        <a:rPr lang="en-GB" sz="1000" dirty="0" smtClean="0"/>
                        <a:t>Provider Appraisal had the greatest positive impact on overall stats</a:t>
                      </a:r>
                    </a:p>
                  </a:txBody>
                  <a:tcPr anchor="ctr">
                    <a:lnR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272971">
                <a:tc gridSpan="3">
                  <a:txBody>
                    <a:bodyPr/>
                    <a:lstStyle/>
                    <a:p>
                      <a:pPr algn="ctr"/>
                      <a:endParaRPr lang="en-GB" sz="900" dirty="0"/>
                    </a:p>
                  </a:txBody>
                  <a:tcPr anchor="ctr"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dirty="0"/>
                    </a:p>
                  </a:txBody>
                  <a:tcPr anchor="ctr"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dirty="0"/>
                    </a:p>
                  </a:txBody>
                  <a:tcPr anchor="ctr">
                    <a:lnT w="285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836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Between 1 and less than 2 years</a:t>
                      </a:r>
                    </a:p>
                    <a:p>
                      <a:pPr algn="ctr"/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Role Level 3</a:t>
                      </a:r>
                    </a:p>
                    <a:p>
                      <a:pPr algn="ctr"/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Leadership (ExCo and Directors) category</a:t>
                      </a:r>
                    </a:p>
                    <a:p>
                      <a:pPr algn="ctr"/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Ethnicity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</a:rPr>
                        <a:t>: Others</a:t>
                      </a:r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tx1"/>
                          </a:solidFill>
                        </a:rPr>
                        <a:t>Provider Regulation has the greatest negative impact on overall stats and the lowest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</a:rPr>
                        <a:t> response rate</a:t>
                      </a:r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Areas to focus</a:t>
                      </a:r>
                      <a:endParaRPr lang="en-GB" sz="900" dirty="0"/>
                    </a:p>
                  </a:txBody>
                  <a:tcPr vert="vert" anchor="ctr"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86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258725"/>
              </p:ext>
            </p:extLst>
          </p:nvPr>
        </p:nvGraphicFramePr>
        <p:xfrm>
          <a:off x="251520" y="1052736"/>
          <a:ext cx="8628310" cy="29650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104"/>
                <a:gridCol w="1440160"/>
                <a:gridCol w="1008112"/>
                <a:gridCol w="5243934"/>
              </a:tblGrid>
              <a:tr h="247086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 smtClean="0">
                          <a:solidFill>
                            <a:srgbClr val="0072C6"/>
                          </a:solidFill>
                          <a:effectLst/>
                          <a:latin typeface="+mj-lt"/>
                        </a:rPr>
                        <a:t>SAY</a:t>
                      </a:r>
                    </a:p>
                    <a:p>
                      <a:pPr algn="ctr" fontAlgn="b"/>
                      <a:r>
                        <a:rPr lang="en-GB" sz="700" b="1" i="1" u="none" strike="noStrike" dirty="0" smtClean="0">
                          <a:solidFill>
                            <a:srgbClr val="0072C6"/>
                          </a:solidFill>
                          <a:effectLst/>
                          <a:latin typeface="+mj-lt"/>
                        </a:rPr>
                        <a:t>Employee advocacy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I am proud to work for Monitor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 dirty="0" smtClean="0"/>
                        <a:t>Pulse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86">
                <a:tc vMerge="1">
                  <a:txBody>
                    <a:bodyPr/>
                    <a:lstStyle/>
                    <a:p>
                      <a:pPr algn="l" fontAlgn="b"/>
                      <a:endParaRPr lang="en-GB" sz="700" b="1" i="0" u="none" strike="noStrike" dirty="0" smtClean="0">
                        <a:solidFill>
                          <a:srgbClr val="0072C6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 dirty="0" smtClean="0"/>
                        <a:t>Feb survey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86">
                <a:tc vMerge="1">
                  <a:txBody>
                    <a:bodyPr/>
                    <a:lstStyle/>
                    <a:p>
                      <a:pPr algn="ctr" fontAlgn="b"/>
                      <a:endParaRPr lang="en-GB" sz="700" b="0" i="1" u="none" strike="noStrike" dirty="0" smtClean="0">
                        <a:solidFill>
                          <a:srgbClr val="0072C6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I would recommend Monitor as a great place to work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 dirty="0" smtClean="0"/>
                        <a:t>Pulse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86">
                <a:tc vMerge="1">
                  <a:txBody>
                    <a:bodyPr/>
                    <a:lstStyle/>
                    <a:p>
                      <a:pPr algn="l" fontAlgn="b"/>
                      <a:endParaRPr lang="en-GB" sz="700" b="1" i="0" u="none" strike="noStrike" dirty="0" smtClean="0">
                        <a:solidFill>
                          <a:srgbClr val="0072C6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 dirty="0" smtClean="0"/>
                        <a:t>Feb survey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86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 smtClean="0">
                          <a:solidFill>
                            <a:srgbClr val="0072C6"/>
                          </a:solidFill>
                          <a:effectLst/>
                          <a:latin typeface="+mj-lt"/>
                        </a:rPr>
                        <a:t>STAY</a:t>
                      </a:r>
                    </a:p>
                    <a:p>
                      <a:pPr algn="ctr" fontAlgn="b"/>
                      <a:r>
                        <a:rPr lang="en-GB" sz="700" b="0" i="1" u="none" strike="noStrike" dirty="0" smtClean="0">
                          <a:solidFill>
                            <a:srgbClr val="0072C6"/>
                          </a:solidFill>
                          <a:effectLst/>
                          <a:latin typeface="+mj-lt"/>
                        </a:rPr>
                        <a:t>Employee commitment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I believe strongly in the purpose and objectives of Monitor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 dirty="0" smtClean="0"/>
                        <a:t>Pulse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86">
                <a:tc vMerge="1">
                  <a:txBody>
                    <a:bodyPr/>
                    <a:lstStyle/>
                    <a:p>
                      <a:pPr algn="l" fontAlgn="b"/>
                      <a:endParaRPr lang="en-GB" sz="700" b="1" i="0" u="none" strike="noStrike" dirty="0" smtClean="0">
                        <a:solidFill>
                          <a:srgbClr val="0072C6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 dirty="0" smtClean="0"/>
                        <a:t>Feb survey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86">
                <a:tc vMerge="1">
                  <a:txBody>
                    <a:bodyPr/>
                    <a:lstStyle/>
                    <a:p>
                      <a:pPr algn="ctr" fontAlgn="b"/>
                      <a:endParaRPr lang="en-GB" sz="700" b="1" i="1" u="none" strike="noStrike" dirty="0" smtClean="0">
                        <a:solidFill>
                          <a:srgbClr val="0072C6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I intend to still be working for Monitor in 12 months time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 dirty="0" smtClean="0"/>
                        <a:t>Pulse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86">
                <a:tc vMerge="1">
                  <a:txBody>
                    <a:bodyPr/>
                    <a:lstStyle/>
                    <a:p>
                      <a:pPr algn="l" fontAlgn="b"/>
                      <a:endParaRPr lang="en-GB" sz="700" b="1" i="0" u="none" strike="noStrike" dirty="0" smtClean="0">
                        <a:solidFill>
                          <a:srgbClr val="0072C6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 dirty="0" smtClean="0"/>
                        <a:t>Feb survey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86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kern="1200" dirty="0" smtClean="0">
                          <a:solidFill>
                            <a:srgbClr val="0072C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STRIVE</a:t>
                      </a:r>
                    </a:p>
                    <a:p>
                      <a:pPr algn="ctr" fontAlgn="b"/>
                      <a:r>
                        <a:rPr lang="en-GB" sz="700" b="0" i="1" u="none" strike="noStrike" kern="1200" dirty="0" smtClean="0">
                          <a:solidFill>
                            <a:srgbClr val="0072C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Discretionary effort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Working here makes me want to do the best work I can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 dirty="0" smtClean="0"/>
                        <a:t>Pulse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86">
                <a:tc vMerge="1">
                  <a:txBody>
                    <a:bodyPr/>
                    <a:lstStyle/>
                    <a:p>
                      <a:pPr algn="l" fontAlgn="b"/>
                      <a:endParaRPr lang="en-GB" sz="700" b="1" i="0" u="none" strike="noStrike" dirty="0" smtClean="0">
                        <a:solidFill>
                          <a:srgbClr val="0072C6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 dirty="0" smtClean="0"/>
                        <a:t>Feb survey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86">
                <a:tc vMerge="1">
                  <a:txBody>
                    <a:bodyPr/>
                    <a:lstStyle/>
                    <a:p>
                      <a:pPr algn="ctr" fontAlgn="b"/>
                      <a:endParaRPr lang="en-GB" sz="700" b="0" i="1" u="none" strike="noStrike" dirty="0" smtClean="0">
                        <a:solidFill>
                          <a:srgbClr val="0072C6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Monitor motivates me to contribute more than is normally required in my work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 dirty="0" smtClean="0"/>
                        <a:t>Pulse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086">
                <a:tc vMerge="1">
                  <a:txBody>
                    <a:bodyPr/>
                    <a:lstStyle/>
                    <a:p>
                      <a:pPr algn="l" fontAlgn="b"/>
                      <a:endParaRPr lang="en-GB" sz="700" b="1" i="0" u="none" strike="noStrike" dirty="0" smtClean="0">
                        <a:solidFill>
                          <a:srgbClr val="0072C6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 dirty="0" smtClean="0"/>
                        <a:t>Feb survey</a:t>
                      </a:r>
                      <a:endParaRPr lang="en-GB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0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itle 1"/>
          <p:cNvSpPr txBox="1">
            <a:spLocks/>
          </p:cNvSpPr>
          <p:nvPr/>
        </p:nvSpPr>
        <p:spPr bwMode="auto">
          <a:xfrm>
            <a:off x="441325" y="116633"/>
            <a:ext cx="6635750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GB" sz="1800" kern="0" dirty="0" smtClean="0"/>
              <a:t>Pulse Survey Results 2014</a:t>
            </a:r>
            <a:br>
              <a:rPr lang="en-GB" sz="1800" kern="0" dirty="0" smtClean="0"/>
            </a:br>
            <a:r>
              <a:rPr lang="en-GB" sz="1200" kern="0" dirty="0" smtClean="0"/>
              <a:t>Engagement Index</a:t>
            </a:r>
            <a:endParaRPr lang="en-GB" sz="1200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631706"/>
            <a:ext cx="2133600" cy="220641"/>
          </a:xfrm>
        </p:spPr>
        <p:txBody>
          <a:bodyPr/>
          <a:lstStyle/>
          <a:p>
            <a:fld id="{87DADF28-5588-485E-81E7-6B9A2B6E3B3C}" type="slidenum">
              <a:rPr lang="en-GB" sz="1000" smtClean="0"/>
              <a:pPr/>
              <a:t>5</a:t>
            </a:fld>
            <a:endParaRPr lang="en-GB" sz="10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9857062"/>
              </p:ext>
            </p:extLst>
          </p:nvPr>
        </p:nvGraphicFramePr>
        <p:xfrm>
          <a:off x="3419872" y="692696"/>
          <a:ext cx="561662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350456"/>
              </p:ext>
            </p:extLst>
          </p:nvPr>
        </p:nvGraphicFramePr>
        <p:xfrm>
          <a:off x="107504" y="4477270"/>
          <a:ext cx="8928996" cy="1658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96"/>
                <a:gridCol w="537660"/>
                <a:gridCol w="537660"/>
                <a:gridCol w="537660"/>
                <a:gridCol w="537660"/>
                <a:gridCol w="537660"/>
                <a:gridCol w="537660"/>
                <a:gridCol w="537660"/>
                <a:gridCol w="537660"/>
                <a:gridCol w="537660"/>
                <a:gridCol w="537660"/>
                <a:gridCol w="537660"/>
                <a:gridCol w="537660"/>
                <a:gridCol w="537660"/>
                <a:gridCol w="537660"/>
                <a:gridCol w="537660"/>
              </a:tblGrid>
              <a:tr h="78848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Directorate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Provider Regulation</a:t>
                      </a:r>
                      <a:endParaRPr lang="en-GB" sz="800" b="1" i="0" u="none" strike="noStrike" dirty="0" smtClean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/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Provider Appraisal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Sector Development</a:t>
                      </a:r>
                      <a:endParaRPr lang="en-GB" sz="800" b="1" i="0" u="none" strike="noStrike" dirty="0" smtClean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Monitor overall</a:t>
                      </a:r>
                      <a:endParaRPr lang="en-GB" sz="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OT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Strat </a:t>
                      </a:r>
                      <a:r>
                        <a:rPr lang="en-GB" sz="800" b="1" u="none" strike="noStrike" dirty="0" err="1" smtClean="0">
                          <a:solidFill>
                            <a:sysClr val="windowText" lastClr="000000"/>
                          </a:solidFill>
                          <a:effectLst/>
                        </a:rPr>
                        <a:t>Comms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CCD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Legal Services &amp; CEO Office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/>
                        <a:t>All</a:t>
                      </a: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Economics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KIM</a:t>
                      </a:r>
                      <a:endParaRPr lang="en-GB" sz="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Policy &amp; SD MD Office</a:t>
                      </a:r>
                      <a:endParaRPr lang="en-GB" sz="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Pricing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6545">
                <a:tc v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 smtClean="0"/>
                        <a:t>All</a:t>
                      </a:r>
                      <a:endParaRPr lang="en-GB" sz="800" dirty="0"/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Enforce </a:t>
                      </a:r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&amp; PR MD Office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Finance, Reporting And Risk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Regional Monitoring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37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Pulse 2014 engagement index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76%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77%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76%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76%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74%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73%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82%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75%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69%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70%</a:t>
                      </a:r>
                      <a:endParaRPr lang="en-GB" sz="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72%</a:t>
                      </a:r>
                      <a:endParaRPr lang="en-GB" sz="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71%</a:t>
                      </a:r>
                      <a:endParaRPr lang="en-GB" sz="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66%</a:t>
                      </a:r>
                      <a:endParaRPr lang="en-GB" sz="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63%</a:t>
                      </a:r>
                      <a:endParaRPr lang="en-GB" sz="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63%</a:t>
                      </a:r>
                      <a:endParaRPr lang="en-GB" sz="8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37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Difference to Feb survey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4%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n/a</a:t>
                      </a:r>
                      <a:endParaRPr lang="en-GB" sz="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4%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4%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-5%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4%</a:t>
                      </a:r>
                      <a:endParaRPr lang="en-GB" sz="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19%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-12%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16%</a:t>
                      </a:r>
                      <a:endParaRPr lang="en-GB" sz="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-3%</a:t>
                      </a:r>
                      <a:endParaRPr lang="en-GB" sz="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1%</a:t>
                      </a:r>
                      <a:endParaRPr lang="en-GB" sz="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-11%</a:t>
                      </a:r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1%</a:t>
                      </a:r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-8%</a:t>
                      </a:r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>
                          <a:solidFill>
                            <a:schemeClr val="bg1"/>
                          </a:solidFill>
                          <a:effectLst/>
                        </a:rPr>
                        <a:t>8%</a:t>
                      </a:r>
                      <a:endParaRPr lang="en-GB" sz="800" b="0" i="0" u="none" strike="noStrike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3797"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Difference to Pulse Monitor overall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5%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4%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>
                          <a:solidFill>
                            <a:sysClr val="windowText" lastClr="000000"/>
                          </a:solidFill>
                          <a:effectLst/>
                        </a:rPr>
                        <a:t>2%</a:t>
                      </a:r>
                      <a:endParaRPr lang="en-GB" sz="8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ysClr val="windowText" lastClr="000000"/>
                          </a:solidFill>
                          <a:effectLst/>
                        </a:rPr>
                        <a:t>1%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10%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3%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-3%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-2%</a:t>
                      </a:r>
                      <a:endParaRPr lang="en-GB" sz="8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A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0%</a:t>
                      </a:r>
                      <a:endParaRPr lang="en-GB" sz="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-1%</a:t>
                      </a:r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-6%</a:t>
                      </a:r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-9%</a:t>
                      </a:r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-9%</a:t>
                      </a:r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8037" marR="8037" marT="8037" marB="0"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28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 bwMode="auto">
          <a:xfrm>
            <a:off x="441325" y="116633"/>
            <a:ext cx="6635750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GB" sz="1800" kern="0" dirty="0" smtClean="0"/>
              <a:t>Pulse Survey Results 2014</a:t>
            </a:r>
            <a:br>
              <a:rPr lang="en-GB" sz="1800" kern="0" dirty="0" smtClean="0"/>
            </a:br>
            <a:r>
              <a:rPr lang="en-GB" sz="1200" kern="0" dirty="0" smtClean="0"/>
              <a:t>Engagement Index</a:t>
            </a:r>
            <a:endParaRPr lang="en-GB" sz="1200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631706"/>
            <a:ext cx="2133600" cy="220641"/>
          </a:xfrm>
        </p:spPr>
        <p:txBody>
          <a:bodyPr/>
          <a:lstStyle/>
          <a:p>
            <a:fld id="{87DADF28-5588-485E-81E7-6B9A2B6E3B3C}" type="slidenum">
              <a:rPr lang="en-GB" sz="1000" smtClean="0"/>
              <a:pPr/>
              <a:t>6</a:t>
            </a:fld>
            <a:endParaRPr lang="en-GB" sz="10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2832517"/>
              </p:ext>
            </p:extLst>
          </p:nvPr>
        </p:nvGraphicFramePr>
        <p:xfrm>
          <a:off x="2286000" y="9807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3606644"/>
              </p:ext>
            </p:extLst>
          </p:nvPr>
        </p:nvGraphicFramePr>
        <p:xfrm>
          <a:off x="1112565" y="3789040"/>
          <a:ext cx="691887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254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 bwMode="auto">
          <a:xfrm>
            <a:off x="441325" y="116633"/>
            <a:ext cx="6635750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GB" sz="1800" kern="0" dirty="0" smtClean="0"/>
              <a:t>Pulse Survey Results 2014</a:t>
            </a:r>
            <a:br>
              <a:rPr lang="en-GB" sz="1800" kern="0" dirty="0" smtClean="0"/>
            </a:br>
            <a:r>
              <a:rPr lang="en-GB" sz="1200" kern="0" dirty="0" smtClean="0"/>
              <a:t>Leadership questions – 2 of 2</a:t>
            </a:r>
            <a:endParaRPr lang="en-GB" sz="1200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631706"/>
            <a:ext cx="2133600" cy="220641"/>
          </a:xfrm>
        </p:spPr>
        <p:txBody>
          <a:bodyPr/>
          <a:lstStyle/>
          <a:p>
            <a:fld id="{87DADF28-5588-485E-81E7-6B9A2B6E3B3C}" type="slidenum">
              <a:rPr lang="en-GB" sz="1000" smtClean="0"/>
              <a:pPr/>
              <a:t>7</a:t>
            </a:fld>
            <a:endParaRPr lang="en-GB" sz="10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1796938"/>
              </p:ext>
            </p:extLst>
          </p:nvPr>
        </p:nvGraphicFramePr>
        <p:xfrm>
          <a:off x="107504" y="764704"/>
          <a:ext cx="885698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9302251"/>
              </p:ext>
            </p:extLst>
          </p:nvPr>
        </p:nvGraphicFramePr>
        <p:xfrm>
          <a:off x="143508" y="3861048"/>
          <a:ext cx="885698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357359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Benchmarks: PS &lt; 500 = Public Sector companies with less than 500 employees. 250 – 700 = all companies with 250 to 700 employees (used in full survey)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91460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 bwMode="auto">
          <a:xfrm>
            <a:off x="441325" y="116633"/>
            <a:ext cx="6635750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GB" sz="1800" kern="0" dirty="0" smtClean="0"/>
              <a:t>Pulse Survey Results 2014</a:t>
            </a:r>
            <a:br>
              <a:rPr lang="en-GB" sz="1800" kern="0" dirty="0" smtClean="0"/>
            </a:br>
            <a:r>
              <a:rPr lang="en-GB" sz="1200" kern="0" dirty="0" smtClean="0"/>
              <a:t>Leadership questions – 1 of 2</a:t>
            </a:r>
            <a:endParaRPr lang="en-GB" sz="1200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631706"/>
            <a:ext cx="2133600" cy="220641"/>
          </a:xfrm>
        </p:spPr>
        <p:txBody>
          <a:bodyPr/>
          <a:lstStyle/>
          <a:p>
            <a:fld id="{87DADF28-5588-485E-81E7-6B9A2B6E3B3C}" type="slidenum">
              <a:rPr lang="en-GB" sz="1000" smtClean="0"/>
              <a:pPr/>
              <a:t>8</a:t>
            </a:fld>
            <a:endParaRPr lang="en-GB" sz="10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6489754"/>
              </p:ext>
            </p:extLst>
          </p:nvPr>
        </p:nvGraphicFramePr>
        <p:xfrm>
          <a:off x="107504" y="764704"/>
          <a:ext cx="885698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357359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 smtClean="0"/>
              <a:t>Benchmarks: PS &lt; 500 = Public Sector companies with less than 500 employees. 250 – 700 = all companies with 250 to 700 employees (used in full survey)</a:t>
            </a:r>
            <a:endParaRPr lang="en-GB" sz="8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414369"/>
              </p:ext>
            </p:extLst>
          </p:nvPr>
        </p:nvGraphicFramePr>
        <p:xfrm>
          <a:off x="143508" y="3861048"/>
          <a:ext cx="885698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554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/>
          <p:cNvSpPr txBox="1">
            <a:spLocks/>
          </p:cNvSpPr>
          <p:nvPr/>
        </p:nvSpPr>
        <p:spPr bwMode="auto">
          <a:xfrm>
            <a:off x="441325" y="116633"/>
            <a:ext cx="6635750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GB" sz="1800" kern="0" dirty="0" smtClean="0"/>
              <a:t>Pulse Survey Results 2014</a:t>
            </a:r>
            <a:br>
              <a:rPr lang="en-GB" sz="1800" kern="0" dirty="0" smtClean="0"/>
            </a:br>
            <a:r>
              <a:rPr lang="en-GB" sz="1200" kern="0" dirty="0" smtClean="0"/>
              <a:t>Results by directorate – difference to February full survey</a:t>
            </a:r>
            <a:endParaRPr lang="en-GB" sz="1200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631706"/>
            <a:ext cx="2133600" cy="220641"/>
          </a:xfrm>
        </p:spPr>
        <p:txBody>
          <a:bodyPr/>
          <a:lstStyle/>
          <a:p>
            <a:fld id="{87DADF28-5588-485E-81E7-6B9A2B6E3B3C}" type="slidenum">
              <a:rPr lang="en-GB" sz="1000" smtClean="0"/>
              <a:pPr/>
              <a:t>9</a:t>
            </a:fld>
            <a:endParaRPr lang="en-GB" sz="1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95105"/>
              </p:ext>
            </p:extLst>
          </p:nvPr>
        </p:nvGraphicFramePr>
        <p:xfrm>
          <a:off x="107504" y="836712"/>
          <a:ext cx="8856981" cy="5682691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20080"/>
                <a:gridCol w="2016229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  <a:gridCol w="382542"/>
              </a:tblGrid>
              <a:tr h="504056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b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Mon all</a:t>
                      </a:r>
                      <a:endParaRPr lang="en-GB" sz="700" b="0" u="none" strike="noStrike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 fontAlgn="b"/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(404 </a:t>
                      </a:r>
                      <a:r>
                        <a:rPr lang="en-GB" sz="7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responses</a:t>
                      </a:r>
                      <a:r>
                        <a:rPr lang="en-GB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Legal Services &amp; CEO Office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Organisation Transformation 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Strategic Communications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Provider Regulation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Sector Development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Cooperation &amp; Competition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Provider Appraisal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211415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Category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Question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Pulse</a:t>
                      </a:r>
                    </a:p>
                  </a:txBody>
                  <a:tcPr marL="5935" marR="5935" marT="593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Diff to Feb</a:t>
                      </a:r>
                      <a:endParaRPr lang="en-GB" sz="7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47967">
                <a:tc rowSpan="6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 smtClean="0">
                          <a:solidFill>
                            <a:srgbClr val="0072C6"/>
                          </a:solidFill>
                          <a:effectLst/>
                          <a:latin typeface="+mj-lt"/>
                        </a:rPr>
                        <a:t>My Engagement and Commitment</a:t>
                      </a:r>
                      <a:endParaRPr lang="en-GB" sz="700" b="1" i="0" u="none" strike="noStrike" dirty="0" smtClean="0">
                        <a:solidFill>
                          <a:srgbClr val="0072C6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proud to work for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-14%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would recommend Monitor as a great place to work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-9%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believe strongly in the purpose and objectives of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intend to still be working for Monitor in 12 months time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-17%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 smtClean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Working here makes me want to do the best work I can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-14%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538DD5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Monitor motivates me to contribute more than is normally required in my work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-12%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F57300"/>
                          </a:solidFill>
                          <a:effectLst/>
                          <a:latin typeface="+mj-lt"/>
                        </a:rPr>
                        <a:t>Patients </a:t>
                      </a:r>
                      <a:r>
                        <a:rPr lang="en-GB" sz="700" b="1" u="none" strike="noStrike" dirty="0" smtClean="0">
                          <a:solidFill>
                            <a:srgbClr val="F57300"/>
                          </a:solidFill>
                          <a:effectLst/>
                          <a:latin typeface="+mj-lt"/>
                        </a:rPr>
                        <a:t>First</a:t>
                      </a:r>
                      <a:endParaRPr lang="en-GB" sz="700" b="1" i="0" u="none" strike="noStrike" dirty="0">
                        <a:solidFill>
                          <a:srgbClr val="F573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My team regularly looks for ways to make a difference for patients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E26B0A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understand how our corporate strategy makes a difference for patients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7030A0"/>
                          </a:solidFill>
                          <a:effectLst/>
                          <a:latin typeface="+mj-lt"/>
                        </a:rPr>
                        <a:t>Working Together</a:t>
                      </a:r>
                      <a:endParaRPr lang="en-GB" sz="700" b="1" i="0" u="none" strike="noStrike" dirty="0">
                        <a:solidFill>
                          <a:srgbClr val="7030A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>
                          <a:effectLst/>
                          <a:latin typeface="+mj-lt"/>
                        </a:rPr>
                        <a:t>There is good co-operation and communication between the teams I work with across Monitor</a:t>
                      </a:r>
                      <a:endParaRPr lang="en-GB" sz="700" b="0" i="0" u="none" strike="noStrike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</a:tr>
              <a:tr h="247967">
                <a:tc rowSpan="3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Leadership </a:t>
                      </a:r>
                      <a:r>
                        <a:rPr lang="en-GB" sz="7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(ExCo </a:t>
                      </a:r>
                      <a:r>
                        <a:rPr lang="en-GB" sz="7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and Directors</a:t>
                      </a:r>
                      <a:r>
                        <a:rPr lang="en-GB" sz="7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)</a:t>
                      </a:r>
                      <a:endParaRPr lang="en-GB" sz="7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Leaders demonstrate our values in their everyday behaviour and actions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-30%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Leaders are sufficiently visible and approachable at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-31%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Leaders provide a clear and compelling vision for Monitor's future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-18%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</a:tr>
              <a:tr h="247967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5E5934"/>
                          </a:solidFill>
                          <a:effectLst/>
                          <a:latin typeface="+mj-lt"/>
                        </a:rPr>
                        <a:t>My </a:t>
                      </a:r>
                      <a:r>
                        <a:rPr lang="en-GB" sz="700" b="1" u="none" strike="noStrike" dirty="0" smtClean="0">
                          <a:solidFill>
                            <a:srgbClr val="5E5934"/>
                          </a:solidFill>
                          <a:effectLst/>
                          <a:latin typeface="+mj-lt"/>
                        </a:rPr>
                        <a:t>Manager</a:t>
                      </a:r>
                      <a:endParaRPr lang="en-GB" sz="700" b="1" i="0" u="none" strike="noStrike" dirty="0">
                        <a:solidFill>
                          <a:srgbClr val="5E5934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receive regular and constructive feedback on my performance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C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understand my part to play in delivering Monitor's corporate strategy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00FFCC"/>
                          </a:solidFill>
                          <a:effectLst/>
                          <a:latin typeface="+mj-lt"/>
                        </a:rPr>
                        <a:t>My Job</a:t>
                      </a:r>
                      <a:endParaRPr lang="en-GB" sz="700" b="1" i="0" u="none" strike="noStrike" dirty="0">
                        <a:solidFill>
                          <a:srgbClr val="00FFCC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have clear, measurable work objectives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rowSpan="4"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FF00FF"/>
                          </a:solidFill>
                          <a:effectLst/>
                          <a:latin typeface="+mj-lt"/>
                        </a:rPr>
                        <a:t>Performance and </a:t>
                      </a:r>
                      <a:r>
                        <a:rPr lang="en-GB" sz="700" b="1" u="none" strike="noStrike" dirty="0" smtClean="0">
                          <a:solidFill>
                            <a:srgbClr val="FF00FF"/>
                          </a:solidFill>
                          <a:effectLst/>
                          <a:latin typeface="+mj-lt"/>
                        </a:rPr>
                        <a:t>Development</a:t>
                      </a:r>
                      <a:endParaRPr lang="en-GB" sz="7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satisfied with the opportunities I have to progress at Monitor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-9%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satisfied with the development I receive for my present job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Inappropriate behaviour is dealt with effectively where I work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29%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967">
                <a:tc vMerge="1">
                  <a:txBody>
                    <a:bodyPr/>
                    <a:lstStyle/>
                    <a:p>
                      <a:pPr algn="l" fontAlgn="b"/>
                      <a:endParaRPr lang="en-GB" sz="800" b="1" i="0" u="none" strike="noStrike" dirty="0">
                        <a:solidFill>
                          <a:srgbClr val="FF00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believe Monitor's performance management system is fair and equitable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-34%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7"/>
                    </a:solidFill>
                  </a:tcPr>
                </a:tc>
              </a:tr>
              <a:tr h="247967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u="none" strike="noStrike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Health and Well-Being</a:t>
                      </a:r>
                      <a:endParaRPr lang="en-GB" sz="700" b="1" i="0" u="none" strike="noStrike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0" u="none" strike="noStrike" dirty="0">
                          <a:effectLst/>
                          <a:latin typeface="+mj-lt"/>
                        </a:rPr>
                        <a:t>I am satisfied with the support available if I experience stress or pressure</a:t>
                      </a:r>
                      <a:endParaRPr lang="en-GB" sz="700" b="0" i="0" u="none" strike="noStrike" dirty="0">
                        <a:effectLst/>
                        <a:latin typeface="+mj-lt"/>
                      </a:endParaRPr>
                    </a:p>
                  </a:txBody>
                  <a:tcPr marL="5935" marR="5935" marT="593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13%</a:t>
                      </a:r>
                    </a:p>
                  </a:txBody>
                  <a:tcPr marL="0" marR="0" marT="0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24%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18%</a:t>
                      </a:r>
                    </a:p>
                  </a:txBody>
                  <a:tcPr marL="9525" marR="9525" marT="9525" marB="0" anchor="ctr">
                    <a:lnR w="19050" cap="flat" cmpd="sng" algn="ctr">
                      <a:solidFill>
                        <a:schemeClr val="accent4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7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13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onitor Presentation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0072C6"/>
      </a:accent1>
      <a:accent2>
        <a:srgbClr val="338FD2"/>
      </a:accent2>
      <a:accent3>
        <a:srgbClr val="FFFFFF"/>
      </a:accent3>
      <a:accent4>
        <a:srgbClr val="000000"/>
      </a:accent4>
      <a:accent5>
        <a:srgbClr val="AABCDF"/>
      </a:accent5>
      <a:accent6>
        <a:srgbClr val="2D81BE"/>
      </a:accent6>
      <a:hlink>
        <a:srgbClr val="99C7E9"/>
      </a:hlink>
      <a:folHlink>
        <a:srgbClr val="CCE3F4"/>
      </a:folHlink>
    </a:clrScheme>
    <a:fontScheme name="Monitor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Monitor Presentation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72C6"/>
        </a:accent1>
        <a:accent2>
          <a:srgbClr val="338FD2"/>
        </a:accent2>
        <a:accent3>
          <a:srgbClr val="FFFFFF"/>
        </a:accent3>
        <a:accent4>
          <a:srgbClr val="000000"/>
        </a:accent4>
        <a:accent5>
          <a:srgbClr val="AABCDF"/>
        </a:accent5>
        <a:accent6>
          <a:srgbClr val="2D81BE"/>
        </a:accent6>
        <a:hlink>
          <a:srgbClr val="99C7E9"/>
        </a:hlink>
        <a:folHlink>
          <a:srgbClr val="CCE3F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59C23BB3920246B0AAE2D057F058B3" ma:contentTypeVersion="0" ma:contentTypeDescription="Create a new document." ma:contentTypeScope="" ma:versionID="de5b92d084436ed5c287e4dcfbe37ce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0498E5-B014-4F57-A3AE-46E4F70417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F612D8-62B9-4FFC-BE67-E02B2A74AED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5C9CCB6-7AD8-4D37-A04A-B296EE59DF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2588</TotalTime>
  <Words>4710</Words>
  <Application>Microsoft Office PowerPoint</Application>
  <PresentationFormat>On-screen Show (4:3)</PresentationFormat>
  <Paragraphs>1674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</vt:lpstr>
      <vt:lpstr>Monitor Pulse Survey 2014 Results</vt:lpstr>
      <vt:lpstr>Pulse Survey Results 2014 Response rate</vt:lpstr>
      <vt:lpstr>Pulse Survey Results 2014 Headliners</vt:lpstr>
      <vt:lpstr>Pulse Survey Results 2014 Strengths and areas for focus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Information - People Headlines Q1 2013 2014</dc:title>
  <dc:creator>Aidan McCormack</dc:creator>
  <cp:lastModifiedBy>Aidan McCormack</cp:lastModifiedBy>
  <cp:revision>150</cp:revision>
  <cp:lastPrinted>2014-11-12T11:11:43Z</cp:lastPrinted>
  <dcterms:created xsi:type="dcterms:W3CDTF">2013-08-07T16:44:58Z</dcterms:created>
  <dcterms:modified xsi:type="dcterms:W3CDTF">2017-05-18T09:57:40Z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0x010100C759C23BB3920246B0AAE2D057F058B3</vt:lpwstr>
  </property>
  <property fmtid="{D5CDD505-2E9C-101B-9397-08002B2CF9AE}" pid="3" name="Monitor Document Type">
    <vt:lpwstr>87;#General|2b404426-38db-4375-9e82-39c52f565960</vt:lpwstr>
  </property>
</Properties>
</file>