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7" r:id="rId2"/>
  </p:sldMasterIdLst>
  <p:notesMasterIdLst>
    <p:notesMasterId r:id="rId10"/>
  </p:notesMasterIdLst>
  <p:sldIdLst>
    <p:sldId id="318" r:id="rId3"/>
    <p:sldId id="333" r:id="rId4"/>
    <p:sldId id="313" r:id="rId5"/>
    <p:sldId id="330" r:id="rId6"/>
    <p:sldId id="334" r:id="rId7"/>
    <p:sldId id="329" r:id="rId8"/>
    <p:sldId id="33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8692"/>
    <a:srgbClr val="AE2573"/>
    <a:srgbClr val="ED8B05"/>
    <a:srgbClr val="78BE20"/>
    <a:srgbClr val="DA291C"/>
    <a:srgbClr val="EDE04B"/>
    <a:srgbClr val="005EB8"/>
    <a:srgbClr val="41B6E6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5" autoAdjust="0"/>
    <p:restoredTop sz="94671" autoAdjust="0"/>
  </p:normalViewPr>
  <p:slideViewPr>
    <p:cSldViewPr>
      <p:cViewPr varScale="1">
        <p:scale>
          <a:sx n="81" d="100"/>
          <a:sy n="81" d="100"/>
        </p:scale>
        <p:origin x="99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F141D-CC0F-464E-A5DD-72E66ACF41EE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3820E-466D-43C6-B63D-24735D5EF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65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E1693-F89E-4C18-91E2-DBF19BCA487E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8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E1693-F89E-4C18-91E2-DBF19BCA487E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81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E1693-F89E-4C18-91E2-DBF19BCA487E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8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E1693-F89E-4C18-91E2-DBF19BCA487E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81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E1693-F89E-4C18-91E2-DBF19BCA487E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81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E1693-F89E-4C18-91E2-DBF19BCA487E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8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6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74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981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mary wo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3264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9292" y="352806"/>
            <a:ext cx="1496568" cy="652272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574721" y="2020155"/>
            <a:ext cx="4119199" cy="1143000"/>
          </a:xfrm>
          <a:prstGeom prst="rect">
            <a:avLst/>
          </a:prstGeom>
        </p:spPr>
        <p:txBody>
          <a:bodyPr/>
          <a:lstStyle>
            <a:lvl1pPr>
              <a:defRPr sz="3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title goes here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76322" y="4314529"/>
            <a:ext cx="2544948" cy="5827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6388"/>
            <a:ext cx="9151749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01-NHS1019_Powerpoint cover_150917_C-0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144" y="3429000"/>
            <a:ext cx="4943856" cy="2746248"/>
          </a:xfrm>
          <a:prstGeom prst="rect">
            <a:avLst/>
          </a:prstGeom>
        </p:spPr>
      </p:pic>
      <p:pic>
        <p:nvPicPr>
          <p:cNvPr id="12" name="Picture 11" descr="01-NHS1019_Powerpoint cover_150917_C-07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475" y="4733762"/>
            <a:ext cx="926444" cy="998432"/>
          </a:xfrm>
          <a:prstGeom prst="rect">
            <a:avLst/>
          </a:prstGeom>
        </p:spPr>
      </p:pic>
      <p:pic>
        <p:nvPicPr>
          <p:cNvPr id="16" name="Picture 15" descr="01-NHS109_Icon Set_Blue_260917_A_Hospital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093" y="2696797"/>
            <a:ext cx="602106" cy="602106"/>
          </a:xfrm>
          <a:prstGeom prst="rect">
            <a:avLst/>
          </a:prstGeom>
        </p:spPr>
      </p:pic>
      <p:pic>
        <p:nvPicPr>
          <p:cNvPr id="17" name="Picture 16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21" y="3379476"/>
            <a:ext cx="4344993" cy="313723"/>
          </a:xfrm>
          <a:prstGeom prst="rect">
            <a:avLst/>
          </a:prstGeom>
        </p:spPr>
      </p:pic>
      <p:grpSp>
        <p:nvGrpSpPr>
          <p:cNvPr id="18" name="Group 17"/>
          <p:cNvGrpSpPr/>
          <p:nvPr userDrawn="1"/>
        </p:nvGrpSpPr>
        <p:grpSpPr>
          <a:xfrm>
            <a:off x="602698" y="5800556"/>
            <a:ext cx="1788195" cy="430887"/>
            <a:chOff x="602698" y="5800556"/>
            <a:chExt cx="1788195" cy="430887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504" y="5906040"/>
              <a:ext cx="199387" cy="137811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602698" y="5800556"/>
              <a:ext cx="178819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prstClr val="black"/>
                  </a:solidFill>
                  <a:latin typeface="Arial"/>
                  <a:cs typeface="Arial"/>
                </a:rPr>
                <a:t>       </a:t>
              </a:r>
              <a:r>
                <a:rPr lang="en-US" sz="1200" b="1" dirty="0">
                  <a:solidFill>
                    <a:srgbClr val="005EB8"/>
                  </a:solidFill>
                  <a:latin typeface="Arial"/>
                  <a:cs typeface="Arial"/>
                </a:rPr>
                <a:t>@</a:t>
              </a:r>
              <a:r>
                <a:rPr lang="en-US" sz="1000" b="1" dirty="0" err="1">
                  <a:solidFill>
                    <a:srgbClr val="005EB8"/>
                  </a:solidFill>
                  <a:latin typeface="Arial"/>
                  <a:cs typeface="Arial"/>
                </a:rPr>
                <a:t>MatNeoQI</a:t>
              </a:r>
              <a:endParaRPr lang="en-US" sz="1000" b="1" dirty="0">
                <a:solidFill>
                  <a:srgbClr val="005EB8"/>
                </a:solidFill>
                <a:latin typeface="Arial"/>
                <a:cs typeface="Arial"/>
              </a:endParaRPr>
            </a:p>
            <a:p>
              <a:r>
                <a:rPr lang="en-US" sz="1000" b="1" dirty="0">
                  <a:solidFill>
                    <a:srgbClr val="005EB8"/>
                  </a:solidFill>
                  <a:latin typeface="Arial"/>
                  <a:cs typeface="Arial"/>
                </a:rPr>
                <a:t>improvement.nhs.uk</a:t>
              </a: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930" y="1634176"/>
            <a:ext cx="1233945" cy="12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174" y="2335641"/>
            <a:ext cx="722312" cy="7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549" y="3093122"/>
            <a:ext cx="2709312" cy="2985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1056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61190" y="1343804"/>
            <a:ext cx="7737674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548640"/>
            <a:ext cx="8058150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411" y="365126"/>
            <a:ext cx="847939" cy="369570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06513" y="6297993"/>
            <a:ext cx="8309674" cy="0"/>
          </a:xfrm>
          <a:prstGeom prst="line">
            <a:avLst/>
          </a:prstGeom>
          <a:ln w="9525"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406513" y="6374423"/>
            <a:ext cx="137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5EC2"/>
                </a:solidFill>
              </a:rPr>
              <a:t>@</a:t>
            </a:r>
            <a:r>
              <a:rPr lang="en-GB" dirty="0" err="1">
                <a:solidFill>
                  <a:srgbClr val="005EC2"/>
                </a:solidFill>
              </a:rPr>
              <a:t>MatNeoQI</a:t>
            </a:r>
            <a:endParaRPr lang="en-GB" dirty="0">
              <a:solidFill>
                <a:srgbClr val="005E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71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9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20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05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84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45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2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97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49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16621-AD84-41C5-960E-C09C1D9774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658DA-C6F7-483E-A987-F6AD97A24DA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248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Version 6.9</a:t>
            </a:r>
          </a:p>
          <a:p>
            <a:r>
              <a:rPr lang="en-US" dirty="0"/>
              <a:t>06/04/2018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7190" y="1703822"/>
            <a:ext cx="47679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Driver Diagram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04" y="5906040"/>
            <a:ext cx="199387" cy="13781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-879231" y="5334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25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Image result for home icon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80507" y="199345"/>
            <a:ext cx="1255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prstClr val="black"/>
                </a:solidFill>
                <a:cs typeface="Calibri" panose="020F0502020204030204" pitchFamily="34" charset="0"/>
              </a:rPr>
              <a:t>Primary Drivers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83802" y="199345"/>
            <a:ext cx="1601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prstClr val="black"/>
                </a:solidFill>
                <a:cs typeface="Calibri" panose="020F0502020204030204" pitchFamily="34" charset="0"/>
              </a:rPr>
              <a:t>Secondary Drivers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021061" y="631608"/>
            <a:ext cx="1897998" cy="972000"/>
          </a:xfrm>
          <a:prstGeom prst="round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the conditions for a culture of safety and continuous improvement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021061" y="3093452"/>
            <a:ext cx="1887756" cy="972000"/>
          </a:xfrm>
          <a:prstGeom prst="roundRect">
            <a:avLst/>
          </a:prstGeom>
          <a:solidFill>
            <a:srgbClr val="ED8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the experience of mothers, families and staff </a:t>
            </a:r>
          </a:p>
        </p:txBody>
      </p:sp>
      <p:sp>
        <p:nvSpPr>
          <p:cNvPr id="41" name="Rounded Rectangle 40">
            <a:hlinkClick r:id="" action="ppaction://noaction"/>
          </p:cNvPr>
          <p:cNvSpPr/>
          <p:nvPr/>
        </p:nvSpPr>
        <p:spPr>
          <a:xfrm>
            <a:off x="3506679" y="2894159"/>
            <a:ext cx="2576944" cy="1055608"/>
          </a:xfrm>
          <a:prstGeom prst="roundRect">
            <a:avLst/>
          </a:prstGeom>
          <a:solidFill>
            <a:srgbClr val="41B6E6"/>
          </a:solidFill>
        </p:spPr>
        <p:txBody>
          <a:bodyPr wrap="square" anchor="ctr" anchorCtr="0">
            <a:spAutoFit/>
          </a:bodyPr>
          <a:lstStyle/>
          <a:p>
            <a:pPr algn="ctr"/>
            <a:endParaRPr lang="en-GB" sz="10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the detection and management of diabetes in pregnancy</a:t>
            </a:r>
          </a:p>
          <a:p>
            <a:pPr algn="ctr"/>
            <a:endParaRPr lang="en-GB" sz="800" dirty="0">
              <a:solidFill>
                <a:prstClr val="black"/>
              </a:solidFill>
            </a:endParaRPr>
          </a:p>
        </p:txBody>
      </p:sp>
      <p:sp>
        <p:nvSpPr>
          <p:cNvPr id="48" name="Rounded Rectangle 47">
            <a:hlinkClick r:id="" action="ppaction://noaction"/>
          </p:cNvPr>
          <p:cNvSpPr/>
          <p:nvPr/>
        </p:nvSpPr>
        <p:spPr>
          <a:xfrm>
            <a:off x="3506679" y="5428363"/>
            <a:ext cx="2662635" cy="1225868"/>
          </a:xfrm>
          <a:prstGeom prst="roundRect">
            <a:avLst/>
          </a:prstGeom>
          <a:solidFill>
            <a:srgbClr val="41B6E6"/>
          </a:solidFill>
        </p:spPr>
        <p:txBody>
          <a:bodyPr wrap="square" anchor="ctr" anchorCtr="0">
            <a:spAutoFit/>
          </a:bodyPr>
          <a:lstStyle/>
          <a:p>
            <a:pPr algn="ctr"/>
            <a:endParaRPr lang="en-GB" sz="10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the early recognition and management of deterioration during labour and early post partum period</a:t>
            </a:r>
          </a:p>
          <a:p>
            <a:pPr algn="ctr"/>
            <a:endParaRPr lang="en-GB" sz="800" dirty="0">
              <a:solidFill>
                <a:prstClr val="black"/>
              </a:solidFill>
            </a:endParaRPr>
          </a:p>
        </p:txBody>
      </p:sp>
      <p:sp>
        <p:nvSpPr>
          <p:cNvPr id="49" name="Rounded Rectangle 48">
            <a:hlinkClick r:id="" action="ppaction://noaction"/>
          </p:cNvPr>
          <p:cNvSpPr/>
          <p:nvPr/>
        </p:nvSpPr>
        <p:spPr>
          <a:xfrm>
            <a:off x="3506679" y="4178287"/>
            <a:ext cx="2662634" cy="1021556"/>
          </a:xfrm>
          <a:prstGeom prst="roundRect">
            <a:avLst/>
          </a:prstGeom>
          <a:solidFill>
            <a:srgbClr val="41B6E6"/>
          </a:solidFill>
        </p:spPr>
        <p:txBody>
          <a:bodyPr wrap="square" anchor="ctr" anchorCtr="0">
            <a:spAutoFit/>
          </a:bodyPr>
          <a:lstStyle/>
          <a:p>
            <a:pPr algn="ctr"/>
            <a:endParaRPr lang="en-GB" sz="10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the detection and management of neonatal hypoglycaemia</a:t>
            </a:r>
          </a:p>
          <a:p>
            <a:pPr algn="ctr"/>
            <a:endParaRPr lang="en-GB" sz="800" dirty="0">
              <a:solidFill>
                <a:prstClr val="black"/>
              </a:solidFill>
            </a:endParaRPr>
          </a:p>
        </p:txBody>
      </p:sp>
      <p:sp>
        <p:nvSpPr>
          <p:cNvPr id="50" name="Rounded Rectangle 49">
            <a:hlinkClick r:id="" action="ppaction://noaction"/>
          </p:cNvPr>
          <p:cNvSpPr/>
          <p:nvPr/>
        </p:nvSpPr>
        <p:spPr>
          <a:xfrm flipH="1">
            <a:off x="3506679" y="1780290"/>
            <a:ext cx="2662635" cy="885349"/>
          </a:xfrm>
          <a:prstGeom prst="roundRect">
            <a:avLst/>
          </a:prstGeom>
          <a:solidFill>
            <a:srgbClr val="41B6E6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en-GB" sz="1000" dirty="0">
                <a:solidFill>
                  <a:prstClr val="black"/>
                </a:solidFill>
              </a:rPr>
              <a:t> </a:t>
            </a:r>
            <a:endParaRPr lang="en-GB" sz="12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the optimisation and stabilisation of the very preterm infant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021061" y="1862530"/>
            <a:ext cx="1887756" cy="972000"/>
          </a:xfrm>
          <a:prstGeom prst="roundRect">
            <a:avLst/>
          </a:prstGeom>
          <a:solidFill>
            <a:srgbClr val="78B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safe and </a:t>
            </a:r>
            <a:b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highly reliable systems, processes and </a:t>
            </a:r>
            <a:b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pathways of care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6375" y="199345"/>
            <a:ext cx="1716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prstClr val="black"/>
                </a:solidFill>
                <a:cs typeface="Calibri" panose="020F0502020204030204" pitchFamily="34" charset="0"/>
              </a:rPr>
              <a:t>Aim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95145" y="631609"/>
            <a:ext cx="2363462" cy="5998792"/>
          </a:xfrm>
          <a:prstGeom prst="round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750" y="381859"/>
            <a:ext cx="226825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500" b="1" dirty="0">
              <a:solidFill>
                <a:prstClr val="white"/>
              </a:solidFill>
            </a:endParaRPr>
          </a:p>
          <a:p>
            <a:pPr algn="ctr"/>
            <a:endParaRPr lang="en-GB" sz="1500" b="1" dirty="0">
              <a:solidFill>
                <a:prstClr val="white"/>
              </a:solidFill>
            </a:endParaRPr>
          </a:p>
          <a:p>
            <a:pPr algn="ctr"/>
            <a:r>
              <a:rPr lang="en-GB" sz="1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improve the safety and outcomes of maternal and neonatal care by reducing unwarranted variation  and provide a high quality healthcare experience for all women, babies and families across maternity and neonatal care settings in England</a:t>
            </a:r>
          </a:p>
          <a:p>
            <a:pPr algn="ctr"/>
            <a:endParaRPr lang="en-GB" sz="1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the rate of stillbirths, neonatal death and brain injuries occurring during or soon after birth by 20% by 2020</a:t>
            </a:r>
          </a:p>
          <a:p>
            <a:pPr algn="ctr"/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75" name="Rounded Rectangle 74">
            <a:hlinkClick r:id="" action="ppaction://noaction"/>
          </p:cNvPr>
          <p:cNvSpPr/>
          <p:nvPr/>
        </p:nvSpPr>
        <p:spPr>
          <a:xfrm>
            <a:off x="3506679" y="683447"/>
            <a:ext cx="2663180" cy="868323"/>
          </a:xfrm>
          <a:prstGeom prst="roundRect">
            <a:avLst/>
          </a:prstGeom>
          <a:solidFill>
            <a:srgbClr val="41B6E6"/>
          </a:solidFill>
        </p:spPr>
        <p:txBody>
          <a:bodyPr wrap="square" anchor="ctr" anchorCtr="0">
            <a:spAutoFit/>
          </a:bodyPr>
          <a:lstStyle/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the proportion of smoke free pregnancies</a:t>
            </a:r>
          </a:p>
          <a:p>
            <a:pPr algn="ctr"/>
            <a:endParaRPr lang="en-GB" sz="800" dirty="0">
              <a:solidFill>
                <a:prstClr val="black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7021061" y="4324374"/>
            <a:ext cx="1864988" cy="972000"/>
          </a:xfrm>
          <a:prstGeom prst="roundRect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from excellence and error or incidents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021061" y="5555297"/>
            <a:ext cx="1825953" cy="972000"/>
          </a:xfrm>
          <a:prstGeom prst="roundRect">
            <a:avLst/>
          </a:prstGeom>
          <a:solidFill>
            <a:srgbClr val="768692"/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 rIns="36000"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the quality and safety of care through clinical excellence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843808" y="1117608"/>
            <a:ext cx="648000" cy="0"/>
          </a:xfrm>
          <a:prstGeom prst="straightConnector1">
            <a:avLst/>
          </a:prstGeom>
          <a:ln w="28575">
            <a:solidFill>
              <a:srgbClr val="005E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843808" y="2348880"/>
            <a:ext cx="648000" cy="0"/>
          </a:xfrm>
          <a:prstGeom prst="straightConnector1">
            <a:avLst/>
          </a:prstGeom>
          <a:ln w="28575">
            <a:solidFill>
              <a:srgbClr val="005E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843808" y="3573016"/>
            <a:ext cx="648000" cy="0"/>
          </a:xfrm>
          <a:prstGeom prst="straightConnector1">
            <a:avLst/>
          </a:prstGeom>
          <a:ln w="28575">
            <a:solidFill>
              <a:srgbClr val="005E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843808" y="4894663"/>
            <a:ext cx="648000" cy="0"/>
          </a:xfrm>
          <a:prstGeom prst="straightConnector1">
            <a:avLst/>
          </a:prstGeom>
          <a:ln w="28575">
            <a:solidFill>
              <a:srgbClr val="005E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843808" y="6057292"/>
            <a:ext cx="648000" cy="0"/>
          </a:xfrm>
          <a:prstGeom prst="straightConnector1">
            <a:avLst/>
          </a:prstGeom>
          <a:ln w="28575">
            <a:solidFill>
              <a:srgbClr val="005E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7" idx="1"/>
            <a:endCxn id="75" idx="3"/>
          </p:cNvCxnSpPr>
          <p:nvPr/>
        </p:nvCxnSpPr>
        <p:spPr>
          <a:xfrm flipH="1">
            <a:off x="6169859" y="1117608"/>
            <a:ext cx="851202" cy="1"/>
          </a:xfrm>
          <a:prstGeom prst="straightConnector1">
            <a:avLst/>
          </a:prstGeom>
          <a:ln w="28575">
            <a:solidFill>
              <a:srgbClr val="DA291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7" idx="1"/>
            <a:endCxn id="48" idx="3"/>
          </p:cNvCxnSpPr>
          <p:nvPr/>
        </p:nvCxnSpPr>
        <p:spPr>
          <a:xfrm flipH="1">
            <a:off x="6169314" y="1117608"/>
            <a:ext cx="851747" cy="4923689"/>
          </a:xfrm>
          <a:prstGeom prst="straightConnector1">
            <a:avLst/>
          </a:prstGeom>
          <a:ln w="28575">
            <a:solidFill>
              <a:srgbClr val="DA291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1"/>
            <a:endCxn id="49" idx="3"/>
          </p:cNvCxnSpPr>
          <p:nvPr/>
        </p:nvCxnSpPr>
        <p:spPr>
          <a:xfrm flipH="1">
            <a:off x="6169313" y="1117608"/>
            <a:ext cx="851748" cy="3571457"/>
          </a:xfrm>
          <a:prstGeom prst="straightConnector1">
            <a:avLst/>
          </a:prstGeom>
          <a:ln w="28575">
            <a:solidFill>
              <a:srgbClr val="DA291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1"/>
            <a:endCxn id="41" idx="3"/>
          </p:cNvCxnSpPr>
          <p:nvPr/>
        </p:nvCxnSpPr>
        <p:spPr>
          <a:xfrm flipH="1">
            <a:off x="6083623" y="1117608"/>
            <a:ext cx="937438" cy="2304355"/>
          </a:xfrm>
          <a:prstGeom prst="straightConnector1">
            <a:avLst/>
          </a:prstGeom>
          <a:ln w="28575">
            <a:solidFill>
              <a:srgbClr val="DA291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1"/>
            <a:endCxn id="50" idx="1"/>
          </p:cNvCxnSpPr>
          <p:nvPr/>
        </p:nvCxnSpPr>
        <p:spPr>
          <a:xfrm flipH="1">
            <a:off x="6169314" y="1117608"/>
            <a:ext cx="851747" cy="1105357"/>
          </a:xfrm>
          <a:prstGeom prst="straightConnector1">
            <a:avLst/>
          </a:prstGeom>
          <a:ln w="28575">
            <a:solidFill>
              <a:srgbClr val="DA291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8" idx="1"/>
            <a:endCxn id="75" idx="3"/>
          </p:cNvCxnSpPr>
          <p:nvPr/>
        </p:nvCxnSpPr>
        <p:spPr>
          <a:xfrm flipH="1" flipV="1">
            <a:off x="6169859" y="1117609"/>
            <a:ext cx="851202" cy="1230921"/>
          </a:xfrm>
          <a:prstGeom prst="straightConnector1">
            <a:avLst/>
          </a:prstGeom>
          <a:ln w="28575">
            <a:solidFill>
              <a:srgbClr val="78BE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8" idx="1"/>
            <a:endCxn id="50" idx="1"/>
          </p:cNvCxnSpPr>
          <p:nvPr/>
        </p:nvCxnSpPr>
        <p:spPr>
          <a:xfrm flipH="1" flipV="1">
            <a:off x="6169314" y="2222965"/>
            <a:ext cx="851747" cy="125565"/>
          </a:xfrm>
          <a:prstGeom prst="straightConnector1">
            <a:avLst/>
          </a:prstGeom>
          <a:ln w="28575">
            <a:solidFill>
              <a:srgbClr val="78BE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8" idx="1"/>
          </p:cNvCxnSpPr>
          <p:nvPr/>
        </p:nvCxnSpPr>
        <p:spPr>
          <a:xfrm flipH="1">
            <a:off x="6083231" y="2348530"/>
            <a:ext cx="937830" cy="1287885"/>
          </a:xfrm>
          <a:prstGeom prst="straightConnector1">
            <a:avLst/>
          </a:prstGeom>
          <a:ln w="28575">
            <a:solidFill>
              <a:srgbClr val="78BE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8" idx="1"/>
            <a:endCxn id="49" idx="3"/>
          </p:cNvCxnSpPr>
          <p:nvPr/>
        </p:nvCxnSpPr>
        <p:spPr>
          <a:xfrm flipH="1">
            <a:off x="6169313" y="2348530"/>
            <a:ext cx="851748" cy="2340535"/>
          </a:xfrm>
          <a:prstGeom prst="straightConnector1">
            <a:avLst/>
          </a:prstGeom>
          <a:ln w="28575">
            <a:solidFill>
              <a:srgbClr val="78BE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8" idx="1"/>
            <a:endCxn id="48" idx="3"/>
          </p:cNvCxnSpPr>
          <p:nvPr/>
        </p:nvCxnSpPr>
        <p:spPr>
          <a:xfrm flipH="1">
            <a:off x="6169314" y="2348530"/>
            <a:ext cx="851747" cy="3692767"/>
          </a:xfrm>
          <a:prstGeom prst="straightConnector1">
            <a:avLst/>
          </a:prstGeom>
          <a:ln w="28575">
            <a:solidFill>
              <a:srgbClr val="78BE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0" idx="1"/>
            <a:endCxn id="75" idx="3"/>
          </p:cNvCxnSpPr>
          <p:nvPr/>
        </p:nvCxnSpPr>
        <p:spPr>
          <a:xfrm flipH="1" flipV="1">
            <a:off x="6169859" y="1117609"/>
            <a:ext cx="851202" cy="2461843"/>
          </a:xfrm>
          <a:prstGeom prst="straightConnector1">
            <a:avLst/>
          </a:prstGeom>
          <a:ln w="28575">
            <a:solidFill>
              <a:srgbClr val="ED8B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0" idx="1"/>
            <a:endCxn id="50" idx="1"/>
          </p:cNvCxnSpPr>
          <p:nvPr/>
        </p:nvCxnSpPr>
        <p:spPr>
          <a:xfrm flipH="1" flipV="1">
            <a:off x="6169314" y="2222965"/>
            <a:ext cx="851747" cy="1356487"/>
          </a:xfrm>
          <a:prstGeom prst="straightConnector1">
            <a:avLst/>
          </a:prstGeom>
          <a:ln w="28575">
            <a:solidFill>
              <a:srgbClr val="ED8B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0" idx="1"/>
            <a:endCxn id="41" idx="3"/>
          </p:cNvCxnSpPr>
          <p:nvPr/>
        </p:nvCxnSpPr>
        <p:spPr>
          <a:xfrm flipH="1" flipV="1">
            <a:off x="6083623" y="3421963"/>
            <a:ext cx="937438" cy="157489"/>
          </a:xfrm>
          <a:prstGeom prst="straightConnector1">
            <a:avLst/>
          </a:prstGeom>
          <a:ln w="28575">
            <a:solidFill>
              <a:srgbClr val="ED8B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0" idx="1"/>
            <a:endCxn id="49" idx="3"/>
          </p:cNvCxnSpPr>
          <p:nvPr/>
        </p:nvCxnSpPr>
        <p:spPr>
          <a:xfrm flipH="1">
            <a:off x="6169313" y="3579452"/>
            <a:ext cx="851748" cy="1109613"/>
          </a:xfrm>
          <a:prstGeom prst="straightConnector1">
            <a:avLst/>
          </a:prstGeom>
          <a:ln w="28575">
            <a:solidFill>
              <a:srgbClr val="ED8B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0" idx="1"/>
            <a:endCxn id="48" idx="3"/>
          </p:cNvCxnSpPr>
          <p:nvPr/>
        </p:nvCxnSpPr>
        <p:spPr>
          <a:xfrm flipH="1">
            <a:off x="6169314" y="3579452"/>
            <a:ext cx="851747" cy="2461845"/>
          </a:xfrm>
          <a:prstGeom prst="straightConnector1">
            <a:avLst/>
          </a:prstGeom>
          <a:ln w="28575">
            <a:solidFill>
              <a:srgbClr val="ED8B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7" idx="1"/>
            <a:endCxn id="75" idx="3"/>
          </p:cNvCxnSpPr>
          <p:nvPr/>
        </p:nvCxnSpPr>
        <p:spPr>
          <a:xfrm flipH="1" flipV="1">
            <a:off x="6169859" y="1117609"/>
            <a:ext cx="851202" cy="3692765"/>
          </a:xfrm>
          <a:prstGeom prst="straightConnector1">
            <a:avLst/>
          </a:prstGeom>
          <a:ln w="28575">
            <a:solidFill>
              <a:srgbClr val="AE257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7" idx="1"/>
            <a:endCxn id="50" idx="1"/>
          </p:cNvCxnSpPr>
          <p:nvPr/>
        </p:nvCxnSpPr>
        <p:spPr>
          <a:xfrm flipH="1" flipV="1">
            <a:off x="6169314" y="2222965"/>
            <a:ext cx="851747" cy="2587409"/>
          </a:xfrm>
          <a:prstGeom prst="straightConnector1">
            <a:avLst/>
          </a:prstGeom>
          <a:ln w="28575">
            <a:solidFill>
              <a:srgbClr val="AE257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7" idx="1"/>
            <a:endCxn id="41" idx="3"/>
          </p:cNvCxnSpPr>
          <p:nvPr/>
        </p:nvCxnSpPr>
        <p:spPr>
          <a:xfrm flipH="1" flipV="1">
            <a:off x="6083623" y="3421963"/>
            <a:ext cx="937438" cy="1388411"/>
          </a:xfrm>
          <a:prstGeom prst="straightConnector1">
            <a:avLst/>
          </a:prstGeom>
          <a:ln w="28575">
            <a:solidFill>
              <a:srgbClr val="AE257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7" idx="1"/>
            <a:endCxn id="49" idx="3"/>
          </p:cNvCxnSpPr>
          <p:nvPr/>
        </p:nvCxnSpPr>
        <p:spPr>
          <a:xfrm flipH="1" flipV="1">
            <a:off x="6169313" y="4689065"/>
            <a:ext cx="851748" cy="121309"/>
          </a:xfrm>
          <a:prstGeom prst="straightConnector1">
            <a:avLst/>
          </a:prstGeom>
          <a:ln w="28575">
            <a:solidFill>
              <a:srgbClr val="AE257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7" idx="1"/>
            <a:endCxn id="48" idx="3"/>
          </p:cNvCxnSpPr>
          <p:nvPr/>
        </p:nvCxnSpPr>
        <p:spPr>
          <a:xfrm flipH="1">
            <a:off x="6169314" y="4810374"/>
            <a:ext cx="851747" cy="1230923"/>
          </a:xfrm>
          <a:prstGeom prst="straightConnector1">
            <a:avLst/>
          </a:prstGeom>
          <a:ln w="28575">
            <a:solidFill>
              <a:srgbClr val="AE257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5" idx="1"/>
            <a:endCxn id="75" idx="3"/>
          </p:cNvCxnSpPr>
          <p:nvPr/>
        </p:nvCxnSpPr>
        <p:spPr>
          <a:xfrm flipH="1" flipV="1">
            <a:off x="6169859" y="1117609"/>
            <a:ext cx="851202" cy="4923688"/>
          </a:xfrm>
          <a:prstGeom prst="straightConnector1">
            <a:avLst/>
          </a:prstGeom>
          <a:ln w="28575">
            <a:solidFill>
              <a:srgbClr val="76869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65" idx="1"/>
            <a:endCxn id="50" idx="1"/>
          </p:cNvCxnSpPr>
          <p:nvPr/>
        </p:nvCxnSpPr>
        <p:spPr>
          <a:xfrm flipH="1" flipV="1">
            <a:off x="6169314" y="2222965"/>
            <a:ext cx="851747" cy="3818332"/>
          </a:xfrm>
          <a:prstGeom prst="straightConnector1">
            <a:avLst/>
          </a:prstGeom>
          <a:ln w="28575">
            <a:solidFill>
              <a:srgbClr val="76869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65" idx="1"/>
            <a:endCxn id="41" idx="3"/>
          </p:cNvCxnSpPr>
          <p:nvPr/>
        </p:nvCxnSpPr>
        <p:spPr>
          <a:xfrm flipH="1" flipV="1">
            <a:off x="6083623" y="3421963"/>
            <a:ext cx="937438" cy="2619334"/>
          </a:xfrm>
          <a:prstGeom prst="straightConnector1">
            <a:avLst/>
          </a:prstGeom>
          <a:ln w="28575">
            <a:solidFill>
              <a:srgbClr val="76869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5" idx="1"/>
            <a:endCxn id="49" idx="3"/>
          </p:cNvCxnSpPr>
          <p:nvPr/>
        </p:nvCxnSpPr>
        <p:spPr>
          <a:xfrm flipH="1" flipV="1">
            <a:off x="6169313" y="4689065"/>
            <a:ext cx="851748" cy="1352232"/>
          </a:xfrm>
          <a:prstGeom prst="straightConnector1">
            <a:avLst/>
          </a:prstGeom>
          <a:ln w="28575">
            <a:solidFill>
              <a:srgbClr val="76869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6169319" y="6057292"/>
            <a:ext cx="914483" cy="0"/>
          </a:xfrm>
          <a:prstGeom prst="straightConnector1">
            <a:avLst/>
          </a:prstGeom>
          <a:ln w="28575">
            <a:solidFill>
              <a:srgbClr val="76869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04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Image result for home icon"/>
          <p:cNvSpPr>
            <a:spLocks noChangeAspect="1" noChangeArrowheads="1"/>
          </p:cNvSpPr>
          <p:nvPr/>
        </p:nvSpPr>
        <p:spPr bwMode="auto">
          <a:xfrm>
            <a:off x="16807" y="-28847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8FB4BC-1F09-194D-8365-3908F6AFD40F}"/>
              </a:ext>
            </a:extLst>
          </p:cNvPr>
          <p:cNvGrpSpPr/>
          <p:nvPr/>
        </p:nvGrpSpPr>
        <p:grpSpPr>
          <a:xfrm>
            <a:off x="83222" y="433364"/>
            <a:ext cx="9006085" cy="5983903"/>
            <a:chOff x="66415" y="-3318"/>
            <a:chExt cx="9006085" cy="5983903"/>
          </a:xfrm>
        </p:grpSpPr>
        <p:sp>
          <p:nvSpPr>
            <p:cNvPr id="11" name="TextBox 10"/>
            <p:cNvSpPr txBox="1"/>
            <p:nvPr/>
          </p:nvSpPr>
          <p:spPr>
            <a:xfrm>
              <a:off x="2113235" y="-3318"/>
              <a:ext cx="14204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Primary Drivers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01755" y="-3318"/>
              <a:ext cx="507074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Secondary Drivers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90822" y="345691"/>
              <a:ext cx="1442852" cy="873506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Creating the conditions for a culture of safety and continuous improvement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13235" y="2475108"/>
              <a:ext cx="1448248" cy="790555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experience of women, families and  staff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113235" y="1434322"/>
              <a:ext cx="1420439" cy="829802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safe and highly reliable systems, processes and pathways of care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415" y="-3318"/>
              <a:ext cx="1643382" cy="276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Aim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6415" y="305932"/>
              <a:ext cx="1643382" cy="5674653"/>
            </a:xfrm>
            <a:prstGeom prst="rect">
              <a:avLst/>
            </a:prstGeom>
            <a:solidFill>
              <a:srgbClr val="005EB8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5922" y="2469348"/>
              <a:ext cx="152436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proportion of smoke free pregnancies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113235" y="3605216"/>
              <a:ext cx="1448247" cy="732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excellence and error or incidents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13235" y="4797152"/>
              <a:ext cx="1448247" cy="97200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Improving the quality and safety of care through clinical excellence</a:t>
              </a:r>
            </a:p>
          </p:txBody>
        </p:sp>
        <p:sp>
          <p:nvSpPr>
            <p:cNvPr id="25" name="Rectangle 24">
              <a:hlinkClick r:id="rId3" action="ppaction://hlinksldjump"/>
            </p:cNvPr>
            <p:cNvSpPr/>
            <p:nvPr/>
          </p:nvSpPr>
          <p:spPr>
            <a:xfrm flipH="1">
              <a:off x="3991196" y="356611"/>
              <a:ext cx="5081304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Understand the culture and learning system in the department</a:t>
              </a:r>
            </a:p>
          </p:txBody>
        </p:sp>
        <p:sp>
          <p:nvSpPr>
            <p:cNvPr id="26" name="Rectangle 25">
              <a:hlinkClick r:id="rId4" action="ppaction://hlinksldjump"/>
            </p:cNvPr>
            <p:cNvSpPr/>
            <p:nvPr/>
          </p:nvSpPr>
          <p:spPr>
            <a:xfrm>
              <a:off x="3991196" y="703176"/>
              <a:ext cx="5081304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Build capability to improve both the culture and the learning system in the department</a:t>
              </a:r>
            </a:p>
          </p:txBody>
        </p:sp>
        <p:sp>
          <p:nvSpPr>
            <p:cNvPr id="28" name="Rectangle 27">
              <a:hlinkClick r:id="" action="ppaction://noaction"/>
            </p:cNvPr>
            <p:cNvSpPr/>
            <p:nvPr/>
          </p:nvSpPr>
          <p:spPr>
            <a:xfrm flipH="1">
              <a:off x="3991196" y="1429459"/>
              <a:ext cx="5081304" cy="400110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work processes and outcomes for mothers and babies using improvement tools and measurements over time</a:t>
              </a:r>
            </a:p>
          </p:txBody>
        </p:sp>
        <p:sp>
          <p:nvSpPr>
            <p:cNvPr id="29" name="Rectangle 28">
              <a:hlinkClick r:id="" action="ppaction://noaction"/>
            </p:cNvPr>
            <p:cNvSpPr/>
            <p:nvPr/>
          </p:nvSpPr>
          <p:spPr>
            <a:xfrm>
              <a:off x="3991196" y="2603334"/>
              <a:ext cx="5081304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staff to improve the work environment to support staff to deliver safer care</a:t>
              </a:r>
            </a:p>
          </p:txBody>
        </p:sp>
        <p:sp>
          <p:nvSpPr>
            <p:cNvPr id="30" name="Rectangle 29">
              <a:hlinkClick r:id="" action="ppaction://noaction"/>
            </p:cNvPr>
            <p:cNvSpPr/>
            <p:nvPr/>
          </p:nvSpPr>
          <p:spPr>
            <a:xfrm flipH="1">
              <a:off x="3991196" y="2298779"/>
              <a:ext cx="5081304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mothers and families to improve their experience of care</a:t>
              </a:r>
            </a:p>
          </p:txBody>
        </p:sp>
        <p:sp>
          <p:nvSpPr>
            <p:cNvPr id="31" name="TextBox 30">
              <a:hlinkClick r:id="" action="ppaction://noaction"/>
            </p:cNvPr>
            <p:cNvSpPr txBox="1"/>
            <p:nvPr/>
          </p:nvSpPr>
          <p:spPr>
            <a:xfrm>
              <a:off x="3991196" y="1879321"/>
              <a:ext cx="5081304" cy="246221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and design reliable pathways of care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3991196" y="1019141"/>
              <a:ext cx="5081304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and nurture the conditions that enable a just and safe culture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3991196" y="3478229"/>
              <a:ext cx="5081304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episodes of avoidable harm</a:t>
              </a:r>
            </a:p>
          </p:txBody>
        </p:sp>
        <p:cxnSp>
          <p:nvCxnSpPr>
            <p:cNvPr id="33" name="Straight Arrow Connector 32"/>
            <p:cNvCxnSpPr>
              <a:stCxn id="17" idx="1"/>
            </p:cNvCxnSpPr>
            <p:nvPr/>
          </p:nvCxnSpPr>
          <p:spPr>
            <a:xfrm flipH="1">
              <a:off x="1709797" y="782444"/>
              <a:ext cx="381025" cy="0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8" idx="1"/>
            </p:cNvCxnSpPr>
            <p:nvPr/>
          </p:nvCxnSpPr>
          <p:spPr>
            <a:xfrm flipH="1">
              <a:off x="1716191" y="1849223"/>
              <a:ext cx="397044" cy="0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1698797" y="2947510"/>
              <a:ext cx="381025" cy="4040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57" idx="1"/>
            </p:cNvCxnSpPr>
            <p:nvPr/>
          </p:nvCxnSpPr>
          <p:spPr>
            <a:xfrm flipH="1">
              <a:off x="1709797" y="3971327"/>
              <a:ext cx="403438" cy="0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65" idx="1"/>
            </p:cNvCxnSpPr>
            <p:nvPr/>
          </p:nvCxnSpPr>
          <p:spPr>
            <a:xfrm flipH="1">
              <a:off x="1717121" y="5283152"/>
              <a:ext cx="396114" cy="0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3991196" y="3786333"/>
              <a:ext cx="5081304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examples of high quality care or excellence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91196" y="4100205"/>
              <a:ext cx="5081304" cy="400110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Share findings from incidents and high quality care between organisations and within local maternity systems to aid adoption and spread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991196" y="4921687"/>
              <a:ext cx="5081304" cy="246221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Increase the provision of effective staff training in relation to smoking during pregnancy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991196" y="5231259"/>
              <a:ext cx="5081304" cy="246221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Increase in the provision of effective treatment to support staff to stop smoking</a:t>
              </a:r>
            </a:p>
          </p:txBody>
        </p:sp>
        <p:cxnSp>
          <p:nvCxnSpPr>
            <p:cNvPr id="55" name="Straight Arrow Connector 54"/>
            <p:cNvCxnSpPr>
              <a:stCxn id="25" idx="3"/>
              <a:endCxn id="17" idx="3"/>
            </p:cNvCxnSpPr>
            <p:nvPr/>
          </p:nvCxnSpPr>
          <p:spPr>
            <a:xfrm flipH="1">
              <a:off x="3533674" y="479722"/>
              <a:ext cx="457522" cy="302722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28" idx="3"/>
              <a:endCxn id="18" idx="3"/>
            </p:cNvCxnSpPr>
            <p:nvPr/>
          </p:nvCxnSpPr>
          <p:spPr>
            <a:xfrm flipH="1">
              <a:off x="3533674" y="1629514"/>
              <a:ext cx="457522" cy="219709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30" idx="3"/>
              <a:endCxn id="20" idx="3"/>
            </p:cNvCxnSpPr>
            <p:nvPr/>
          </p:nvCxnSpPr>
          <p:spPr>
            <a:xfrm flipH="1">
              <a:off x="3561483" y="2421890"/>
              <a:ext cx="429713" cy="448496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" idx="1"/>
              <a:endCxn id="57" idx="3"/>
            </p:cNvCxnSpPr>
            <p:nvPr/>
          </p:nvCxnSpPr>
          <p:spPr>
            <a:xfrm flipH="1">
              <a:off x="3561482" y="3601340"/>
              <a:ext cx="429714" cy="369987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4" idx="1"/>
              <a:endCxn id="65" idx="3"/>
            </p:cNvCxnSpPr>
            <p:nvPr/>
          </p:nvCxnSpPr>
          <p:spPr>
            <a:xfrm flipH="1">
              <a:off x="3561482" y="4744090"/>
              <a:ext cx="429714" cy="539062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26" idx="1"/>
              <a:endCxn id="17" idx="3"/>
            </p:cNvCxnSpPr>
            <p:nvPr/>
          </p:nvCxnSpPr>
          <p:spPr>
            <a:xfrm flipH="1" flipV="1">
              <a:off x="3533674" y="782444"/>
              <a:ext cx="457522" cy="43843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2" idx="1"/>
              <a:endCxn id="17" idx="3"/>
            </p:cNvCxnSpPr>
            <p:nvPr/>
          </p:nvCxnSpPr>
          <p:spPr>
            <a:xfrm flipH="1" flipV="1">
              <a:off x="3533674" y="782444"/>
              <a:ext cx="457522" cy="359808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31" idx="1"/>
              <a:endCxn id="18" idx="3"/>
            </p:cNvCxnSpPr>
            <p:nvPr/>
          </p:nvCxnSpPr>
          <p:spPr>
            <a:xfrm flipH="1" flipV="1">
              <a:off x="3533674" y="1849223"/>
              <a:ext cx="457522" cy="153209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9" idx="1"/>
              <a:endCxn id="20" idx="3"/>
            </p:cNvCxnSpPr>
            <p:nvPr/>
          </p:nvCxnSpPr>
          <p:spPr>
            <a:xfrm flipH="1">
              <a:off x="3561483" y="2726445"/>
              <a:ext cx="429713" cy="143941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46" idx="1"/>
              <a:endCxn id="57" idx="3"/>
            </p:cNvCxnSpPr>
            <p:nvPr/>
          </p:nvCxnSpPr>
          <p:spPr>
            <a:xfrm flipH="1">
              <a:off x="3561482" y="3909444"/>
              <a:ext cx="429714" cy="61883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47" idx="1"/>
              <a:endCxn id="57" idx="3"/>
            </p:cNvCxnSpPr>
            <p:nvPr/>
          </p:nvCxnSpPr>
          <p:spPr>
            <a:xfrm flipH="1" flipV="1">
              <a:off x="3561482" y="3971327"/>
              <a:ext cx="429714" cy="328933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48" idx="1"/>
              <a:endCxn id="65" idx="3"/>
            </p:cNvCxnSpPr>
            <p:nvPr/>
          </p:nvCxnSpPr>
          <p:spPr>
            <a:xfrm flipH="1">
              <a:off x="3561482" y="5044798"/>
              <a:ext cx="429714" cy="238354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49" idx="1"/>
              <a:endCxn id="65" idx="3"/>
            </p:cNvCxnSpPr>
            <p:nvPr/>
          </p:nvCxnSpPr>
          <p:spPr>
            <a:xfrm flipH="1" flipV="1">
              <a:off x="3561482" y="5283152"/>
              <a:ext cx="429714" cy="71218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3991196" y="4617132"/>
              <a:ext cx="5081304" cy="253916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Increase the identification of women who smoke during their pregnancies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991196" y="2951550"/>
              <a:ext cx="5081304" cy="400110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effectively with local network and commissioning organisations to develop effective local maternity systems</a:t>
              </a:r>
            </a:p>
          </p:txBody>
        </p:sp>
        <p:cxnSp>
          <p:nvCxnSpPr>
            <p:cNvPr id="51" name="Straight Arrow Connector 50"/>
            <p:cNvCxnSpPr>
              <a:stCxn id="50" idx="1"/>
              <a:endCxn id="20" idx="3"/>
            </p:cNvCxnSpPr>
            <p:nvPr/>
          </p:nvCxnSpPr>
          <p:spPr>
            <a:xfrm flipH="1" flipV="1">
              <a:off x="3561483" y="2870386"/>
              <a:ext cx="429713" cy="281219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3991196" y="5531841"/>
              <a:ext cx="5081304" cy="40011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Establish a multi-agency partnership to support the commissioning and development of effective pathways across the LMS to increase the number of smokefree pregnancies</a:t>
              </a:r>
            </a:p>
          </p:txBody>
        </p:sp>
        <p:cxnSp>
          <p:nvCxnSpPr>
            <p:cNvPr id="131" name="Straight Arrow Connector 130"/>
            <p:cNvCxnSpPr>
              <a:stCxn id="64" idx="1"/>
              <a:endCxn id="65" idx="3"/>
            </p:cNvCxnSpPr>
            <p:nvPr/>
          </p:nvCxnSpPr>
          <p:spPr>
            <a:xfrm flipH="1" flipV="1">
              <a:off x="3561482" y="5283152"/>
              <a:ext cx="429714" cy="448744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98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2067" y="-341211"/>
            <a:ext cx="8950593" cy="6788713"/>
            <a:chOff x="114151" y="-146586"/>
            <a:chExt cx="8950593" cy="6788713"/>
          </a:xfrm>
        </p:grpSpPr>
        <p:sp>
          <p:nvSpPr>
            <p:cNvPr id="3" name="AutoShape 2" descr="Image result for home icon"/>
            <p:cNvSpPr>
              <a:spLocks noChangeAspect="1" noChangeArrowheads="1"/>
            </p:cNvSpPr>
            <p:nvPr/>
          </p:nvSpPr>
          <p:spPr bwMode="auto">
            <a:xfrm>
              <a:off x="114151" y="-146586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39675" y="320923"/>
              <a:ext cx="14313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Primary Drivers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82903" y="320923"/>
              <a:ext cx="49818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Secondary Drivers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28139" y="602424"/>
              <a:ext cx="1442852" cy="972000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Creating the conditions for a culture of safety and continuous improvement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28139" y="2995344"/>
              <a:ext cx="1445105" cy="997492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experience of women, families and  staff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28139" y="1820832"/>
              <a:ext cx="1445105" cy="928104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safe and highly reliable systems, processes and pathways of care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5536" y="320923"/>
              <a:ext cx="1656345" cy="276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Aim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8499" y="582561"/>
              <a:ext cx="1643382" cy="5998792"/>
            </a:xfrm>
            <a:prstGeom prst="rect">
              <a:avLst/>
            </a:prstGeom>
            <a:solidFill>
              <a:srgbClr val="005EB8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7513" y="2745977"/>
              <a:ext cx="145223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optimisation and stabilisation of the very preterm infant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28139" y="4239244"/>
              <a:ext cx="1448247" cy="972000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excellence and error or incidents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228139" y="5457651"/>
              <a:ext cx="1448247" cy="97200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Improving the quality and safety of care through clinical excellence</a:t>
              </a:r>
            </a:p>
          </p:txBody>
        </p:sp>
        <p:sp>
          <p:nvSpPr>
            <p:cNvPr id="29" name="Rectangle 28">
              <a:hlinkClick r:id="" action="ppaction://noaction"/>
            </p:cNvPr>
            <p:cNvSpPr/>
            <p:nvPr/>
          </p:nvSpPr>
          <p:spPr>
            <a:xfrm>
              <a:off x="4067944" y="3034399"/>
              <a:ext cx="4996800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staff to improve the work environment to support staff to deliver safer care</a:t>
              </a:r>
            </a:p>
          </p:txBody>
        </p:sp>
        <p:sp>
          <p:nvSpPr>
            <p:cNvPr id="30" name="Rectangle 29">
              <a:hlinkClick r:id="" action="ppaction://noaction"/>
            </p:cNvPr>
            <p:cNvSpPr/>
            <p:nvPr/>
          </p:nvSpPr>
          <p:spPr>
            <a:xfrm flipH="1">
              <a:off x="4067944" y="2675802"/>
              <a:ext cx="4996800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mothers and families to improve their experience of care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4067944" y="4003645"/>
              <a:ext cx="4996800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episodes of avoidable harm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67944" y="5261526"/>
              <a:ext cx="4996800" cy="40011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Antenatal optimisation: support the effective optimisation of preterm infants prior to the time of birth</a:t>
              </a:r>
            </a:p>
          </p:txBody>
        </p:sp>
        <p:cxnSp>
          <p:nvCxnSpPr>
            <p:cNvPr id="33" name="Straight Arrow Connector 32"/>
            <p:cNvCxnSpPr>
              <a:stCxn id="17" idx="1"/>
            </p:cNvCxnSpPr>
            <p:nvPr/>
          </p:nvCxnSpPr>
          <p:spPr>
            <a:xfrm flipH="1">
              <a:off x="1818275" y="1088424"/>
              <a:ext cx="409864" cy="0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1811881" y="2308178"/>
              <a:ext cx="419399" cy="0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0" idx="1"/>
            </p:cNvCxnSpPr>
            <p:nvPr/>
          </p:nvCxnSpPr>
          <p:spPr>
            <a:xfrm flipH="1">
              <a:off x="1818275" y="3494090"/>
              <a:ext cx="409864" cy="0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 flipV="1">
              <a:off x="1811881" y="4735436"/>
              <a:ext cx="419400" cy="3610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65" idx="1"/>
            </p:cNvCxnSpPr>
            <p:nvPr/>
          </p:nvCxnSpPr>
          <p:spPr>
            <a:xfrm flipH="1">
              <a:off x="1775989" y="5943651"/>
              <a:ext cx="452150" cy="0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4067944" y="4359305"/>
              <a:ext cx="4996800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examples of high quality care or excellence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067944" y="4714965"/>
              <a:ext cx="4996800" cy="400110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Share findings from incidents and high quality care between organisations and within local maternity systems to aid adoption and spread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067944" y="5751771"/>
              <a:ext cx="4996800" cy="40011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Peri</a:t>
              </a:r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-partum optimisation: support the effective optimisation of preterm infants around the time of birth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067944" y="6242017"/>
              <a:ext cx="4996800" cy="40011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Post-partum optimisation: support the effective optimisation of preterm infants immediately after the time of birth</a:t>
              </a:r>
            </a:p>
          </p:txBody>
        </p:sp>
        <p:cxnSp>
          <p:nvCxnSpPr>
            <p:cNvPr id="55" name="Straight Arrow Connector 54"/>
            <p:cNvCxnSpPr>
              <a:endCxn id="17" idx="3"/>
            </p:cNvCxnSpPr>
            <p:nvPr/>
          </p:nvCxnSpPr>
          <p:spPr>
            <a:xfrm flipH="1">
              <a:off x="3670991" y="736455"/>
              <a:ext cx="669298" cy="351969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64" idx="1"/>
              <a:endCxn id="18" idx="3"/>
            </p:cNvCxnSpPr>
            <p:nvPr/>
          </p:nvCxnSpPr>
          <p:spPr>
            <a:xfrm flipH="1" flipV="1">
              <a:off x="3673244" y="2284884"/>
              <a:ext cx="394700" cy="84902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30" idx="3"/>
              <a:endCxn id="20" idx="3"/>
            </p:cNvCxnSpPr>
            <p:nvPr/>
          </p:nvCxnSpPr>
          <p:spPr>
            <a:xfrm flipH="1">
              <a:off x="3673244" y="2798913"/>
              <a:ext cx="394700" cy="695177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" idx="1"/>
              <a:endCxn id="57" idx="3"/>
            </p:cNvCxnSpPr>
            <p:nvPr/>
          </p:nvCxnSpPr>
          <p:spPr>
            <a:xfrm flipH="1">
              <a:off x="3676386" y="4126756"/>
              <a:ext cx="391558" cy="598488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2" idx="1"/>
              <a:endCxn id="65" idx="3"/>
            </p:cNvCxnSpPr>
            <p:nvPr/>
          </p:nvCxnSpPr>
          <p:spPr>
            <a:xfrm flipH="1">
              <a:off x="3676386" y="5461581"/>
              <a:ext cx="391558" cy="482070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 flipH="1">
              <a:off x="3676386" y="1096702"/>
              <a:ext cx="631500" cy="11618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endCxn id="17" idx="3"/>
            </p:cNvCxnSpPr>
            <p:nvPr/>
          </p:nvCxnSpPr>
          <p:spPr>
            <a:xfrm flipH="1" flipV="1">
              <a:off x="3670991" y="1088424"/>
              <a:ext cx="669298" cy="387506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4" idx="3"/>
              <a:endCxn id="18" idx="3"/>
            </p:cNvCxnSpPr>
            <p:nvPr/>
          </p:nvCxnSpPr>
          <p:spPr>
            <a:xfrm flipH="1">
              <a:off x="3673244" y="1996868"/>
              <a:ext cx="394700" cy="288016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9" idx="1"/>
              <a:endCxn id="20" idx="3"/>
            </p:cNvCxnSpPr>
            <p:nvPr/>
          </p:nvCxnSpPr>
          <p:spPr>
            <a:xfrm flipH="1">
              <a:off x="3673244" y="3157510"/>
              <a:ext cx="394700" cy="336580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46" idx="1"/>
              <a:endCxn id="57" idx="3"/>
            </p:cNvCxnSpPr>
            <p:nvPr/>
          </p:nvCxnSpPr>
          <p:spPr>
            <a:xfrm flipH="1">
              <a:off x="3676386" y="4482416"/>
              <a:ext cx="391558" cy="242828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47" idx="1"/>
              <a:endCxn id="57" idx="3"/>
            </p:cNvCxnSpPr>
            <p:nvPr/>
          </p:nvCxnSpPr>
          <p:spPr>
            <a:xfrm flipH="1" flipV="1">
              <a:off x="3676386" y="4725244"/>
              <a:ext cx="391558" cy="189776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48" idx="1"/>
              <a:endCxn id="65" idx="3"/>
            </p:cNvCxnSpPr>
            <p:nvPr/>
          </p:nvCxnSpPr>
          <p:spPr>
            <a:xfrm flipH="1" flipV="1">
              <a:off x="3676386" y="5943651"/>
              <a:ext cx="391558" cy="8175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49" idx="1"/>
              <a:endCxn id="65" idx="3"/>
            </p:cNvCxnSpPr>
            <p:nvPr/>
          </p:nvCxnSpPr>
          <p:spPr>
            <a:xfrm flipH="1" flipV="1">
              <a:off x="3676386" y="5943651"/>
              <a:ext cx="391558" cy="498421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4067944" y="3392996"/>
              <a:ext cx="4996800" cy="400110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effectively with local network and commissioning organisations to develop effective local maternity systems</a:t>
              </a:r>
            </a:p>
          </p:txBody>
        </p:sp>
        <p:cxnSp>
          <p:nvCxnSpPr>
            <p:cNvPr id="51" name="Straight Arrow Connector 50"/>
            <p:cNvCxnSpPr>
              <a:stCxn id="50" idx="1"/>
              <a:endCxn id="20" idx="3"/>
            </p:cNvCxnSpPr>
            <p:nvPr/>
          </p:nvCxnSpPr>
          <p:spPr>
            <a:xfrm flipH="1" flipV="1">
              <a:off x="3673244" y="3494090"/>
              <a:ext cx="394700" cy="98961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hlinkClick r:id="rId3" action="ppaction://hlinksldjump"/>
            </p:cNvPr>
            <p:cNvSpPr/>
            <p:nvPr/>
          </p:nvSpPr>
          <p:spPr>
            <a:xfrm flipH="1">
              <a:off x="4067944" y="684045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Understand the culture and learning system in the department</a:t>
              </a:r>
            </a:p>
          </p:txBody>
        </p:sp>
        <p:sp>
          <p:nvSpPr>
            <p:cNvPr id="53" name="Rectangle 52">
              <a:hlinkClick r:id="rId4" action="ppaction://hlinksldjump"/>
            </p:cNvPr>
            <p:cNvSpPr/>
            <p:nvPr/>
          </p:nvSpPr>
          <p:spPr>
            <a:xfrm>
              <a:off x="4067944" y="1015310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Build capability to improve both the culture and the learning system in the department</a:t>
              </a:r>
            </a:p>
          </p:txBody>
        </p:sp>
        <p:sp>
          <p:nvSpPr>
            <p:cNvPr id="54" name="Rectangle 53">
              <a:hlinkClick r:id="" action="ppaction://noaction"/>
            </p:cNvPr>
            <p:cNvSpPr/>
            <p:nvPr/>
          </p:nvSpPr>
          <p:spPr>
            <a:xfrm flipH="1">
              <a:off x="4067944" y="1796813"/>
              <a:ext cx="4996800" cy="400110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work processes and outcomes for mothers and babies using improvement tools and measurements over time</a:t>
              </a:r>
            </a:p>
          </p:txBody>
        </p:sp>
        <p:sp>
          <p:nvSpPr>
            <p:cNvPr id="64" name="TextBox 63">
              <a:hlinkClick r:id="" action="ppaction://noaction"/>
            </p:cNvPr>
            <p:cNvSpPr txBox="1"/>
            <p:nvPr/>
          </p:nvSpPr>
          <p:spPr>
            <a:xfrm>
              <a:off x="4067944" y="2246675"/>
              <a:ext cx="4996800" cy="246221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and design reliable pathways of care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067944" y="1346575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and nurture the conditions that enable a just and safe culture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919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FA05B9C-AC5B-404E-9106-40AA59FAFD5C}"/>
              </a:ext>
            </a:extLst>
          </p:cNvPr>
          <p:cNvGrpSpPr/>
          <p:nvPr/>
        </p:nvGrpSpPr>
        <p:grpSpPr>
          <a:xfrm>
            <a:off x="114151" y="-146586"/>
            <a:ext cx="8864066" cy="6907241"/>
            <a:chOff x="114151" y="-146586"/>
            <a:chExt cx="8864066" cy="6907241"/>
          </a:xfrm>
        </p:grpSpPr>
        <p:sp>
          <p:nvSpPr>
            <p:cNvPr id="3" name="AutoShape 2" descr="Image result for home icon"/>
            <p:cNvSpPr>
              <a:spLocks noChangeAspect="1" noChangeArrowheads="1"/>
            </p:cNvSpPr>
            <p:nvPr/>
          </p:nvSpPr>
          <p:spPr bwMode="auto">
            <a:xfrm>
              <a:off x="114151" y="-146586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90971" y="94959"/>
              <a:ext cx="1411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Primary Drivers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52216" y="94959"/>
              <a:ext cx="499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Secondary Drivers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79246" y="449668"/>
              <a:ext cx="1423337" cy="972000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Creating the conditions for a culture of safety and continuous improvement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79247" y="2848728"/>
              <a:ext cx="1448247" cy="972000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experience of women,  families and staff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179247" y="1689648"/>
              <a:ext cx="1438367" cy="891100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safe and highly reliable systems, processes and pathways of care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5894" y="94959"/>
              <a:ext cx="1632382" cy="276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Aim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8499" y="375537"/>
              <a:ext cx="1643382" cy="5998792"/>
            </a:xfrm>
            <a:prstGeom prst="rect">
              <a:avLst/>
            </a:prstGeom>
            <a:solidFill>
              <a:srgbClr val="005EB8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582" y="2557650"/>
              <a:ext cx="145223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detection and management of diabetes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190971" y="4088708"/>
              <a:ext cx="1448247" cy="972000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excellence and error or incidents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79247" y="5328688"/>
              <a:ext cx="1492359" cy="97200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Improving the quality and safety of care through clinical excellence</a:t>
              </a:r>
            </a:p>
          </p:txBody>
        </p:sp>
        <p:sp>
          <p:nvSpPr>
            <p:cNvPr id="29" name="Rectangle 28">
              <a:hlinkClick r:id="" action="ppaction://noaction"/>
            </p:cNvPr>
            <p:cNvSpPr/>
            <p:nvPr/>
          </p:nvSpPr>
          <p:spPr>
            <a:xfrm>
              <a:off x="3965699" y="2867942"/>
              <a:ext cx="4996800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staff to improve the work environment to support staff to deliver safer care</a:t>
              </a:r>
            </a:p>
          </p:txBody>
        </p:sp>
        <p:sp>
          <p:nvSpPr>
            <p:cNvPr id="30" name="Rectangle 29">
              <a:hlinkClick r:id="" action="ppaction://noaction"/>
            </p:cNvPr>
            <p:cNvSpPr/>
            <p:nvPr/>
          </p:nvSpPr>
          <p:spPr>
            <a:xfrm flipH="1">
              <a:off x="3954787" y="2515955"/>
              <a:ext cx="4996800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mothers and families to improve their experience of care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3981417" y="3812792"/>
              <a:ext cx="4996800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episodes of avoidable harm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65699" y="5530910"/>
              <a:ext cx="4996800" cy="246221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an increase in the diagnosis of gestational diabetes</a:t>
              </a:r>
            </a:p>
          </p:txBody>
        </p:sp>
        <p:cxnSp>
          <p:nvCxnSpPr>
            <p:cNvPr id="33" name="Straight Arrow Connector 32"/>
            <p:cNvCxnSpPr>
              <a:stCxn id="17" idx="1"/>
            </p:cNvCxnSpPr>
            <p:nvPr/>
          </p:nvCxnSpPr>
          <p:spPr>
            <a:xfrm flipH="1">
              <a:off x="1811882" y="935668"/>
              <a:ext cx="367364" cy="0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8" idx="1"/>
            </p:cNvCxnSpPr>
            <p:nvPr/>
          </p:nvCxnSpPr>
          <p:spPr>
            <a:xfrm flipH="1">
              <a:off x="1804071" y="2135198"/>
              <a:ext cx="375176" cy="0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0" idx="1"/>
            </p:cNvCxnSpPr>
            <p:nvPr/>
          </p:nvCxnSpPr>
          <p:spPr>
            <a:xfrm flipH="1">
              <a:off x="1818275" y="3334728"/>
              <a:ext cx="360972" cy="0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57" idx="1"/>
            </p:cNvCxnSpPr>
            <p:nvPr/>
          </p:nvCxnSpPr>
          <p:spPr>
            <a:xfrm flipH="1">
              <a:off x="1818275" y="4574708"/>
              <a:ext cx="372696" cy="0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65" idx="1"/>
            </p:cNvCxnSpPr>
            <p:nvPr/>
          </p:nvCxnSpPr>
          <p:spPr>
            <a:xfrm flipH="1">
              <a:off x="1804071" y="5814688"/>
              <a:ext cx="375176" cy="0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3981417" y="4145318"/>
              <a:ext cx="4996800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examples of high quality care or excellence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81417" y="4477844"/>
              <a:ext cx="4996800" cy="400110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Share findings from incidents and high quality care between organisations and within local maternity systems to aid adoption and spread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965699" y="5858751"/>
              <a:ext cx="4996800" cy="246221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antenatal management of mothers with diabetes in pregnancy 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965699" y="6186592"/>
              <a:ext cx="4996800" cy="246221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planning of delivery</a:t>
              </a:r>
            </a:p>
          </p:txBody>
        </p:sp>
        <p:cxnSp>
          <p:nvCxnSpPr>
            <p:cNvPr id="55" name="Straight Arrow Connector 54"/>
            <p:cNvCxnSpPr>
              <a:stCxn id="52" idx="3"/>
              <a:endCxn id="17" idx="3"/>
            </p:cNvCxnSpPr>
            <p:nvPr/>
          </p:nvCxnSpPr>
          <p:spPr>
            <a:xfrm flipH="1">
              <a:off x="3602583" y="636136"/>
              <a:ext cx="349633" cy="299532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4" idx="3"/>
              <a:endCxn id="18" idx="3"/>
            </p:cNvCxnSpPr>
            <p:nvPr/>
          </p:nvCxnSpPr>
          <p:spPr>
            <a:xfrm flipH="1">
              <a:off x="3617614" y="1741008"/>
              <a:ext cx="349500" cy="394190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30" idx="3"/>
              <a:endCxn id="20" idx="3"/>
            </p:cNvCxnSpPr>
            <p:nvPr/>
          </p:nvCxnSpPr>
          <p:spPr>
            <a:xfrm flipH="1">
              <a:off x="3627494" y="2639066"/>
              <a:ext cx="327293" cy="695662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" idx="1"/>
              <a:endCxn id="57" idx="3"/>
            </p:cNvCxnSpPr>
            <p:nvPr/>
          </p:nvCxnSpPr>
          <p:spPr>
            <a:xfrm flipH="1">
              <a:off x="3639218" y="3935903"/>
              <a:ext cx="342199" cy="638805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2" idx="1"/>
              <a:endCxn id="65" idx="3"/>
            </p:cNvCxnSpPr>
            <p:nvPr/>
          </p:nvCxnSpPr>
          <p:spPr>
            <a:xfrm flipH="1">
              <a:off x="3671606" y="5654021"/>
              <a:ext cx="294093" cy="160667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3" idx="1"/>
              <a:endCxn id="17" idx="3"/>
            </p:cNvCxnSpPr>
            <p:nvPr/>
          </p:nvCxnSpPr>
          <p:spPr>
            <a:xfrm flipH="1" flipV="1">
              <a:off x="3602583" y="935668"/>
              <a:ext cx="349633" cy="31733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67" idx="1"/>
              <a:endCxn id="17" idx="3"/>
            </p:cNvCxnSpPr>
            <p:nvPr/>
          </p:nvCxnSpPr>
          <p:spPr>
            <a:xfrm flipH="1" flipV="1">
              <a:off x="3602583" y="935668"/>
              <a:ext cx="349633" cy="362998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64" idx="1"/>
              <a:endCxn id="18" idx="3"/>
            </p:cNvCxnSpPr>
            <p:nvPr/>
          </p:nvCxnSpPr>
          <p:spPr>
            <a:xfrm flipH="1" flipV="1">
              <a:off x="3617614" y="2135198"/>
              <a:ext cx="348085" cy="6882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9" idx="1"/>
              <a:endCxn id="20" idx="3"/>
            </p:cNvCxnSpPr>
            <p:nvPr/>
          </p:nvCxnSpPr>
          <p:spPr>
            <a:xfrm flipH="1">
              <a:off x="3627494" y="2991053"/>
              <a:ext cx="338205" cy="343675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46" idx="1"/>
              <a:endCxn id="57" idx="3"/>
            </p:cNvCxnSpPr>
            <p:nvPr/>
          </p:nvCxnSpPr>
          <p:spPr>
            <a:xfrm flipH="1">
              <a:off x="3639218" y="4268429"/>
              <a:ext cx="342199" cy="306279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47" idx="1"/>
              <a:endCxn id="57" idx="3"/>
            </p:cNvCxnSpPr>
            <p:nvPr/>
          </p:nvCxnSpPr>
          <p:spPr>
            <a:xfrm flipH="1" flipV="1">
              <a:off x="3639218" y="4574708"/>
              <a:ext cx="342199" cy="103191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48" idx="1"/>
            </p:cNvCxnSpPr>
            <p:nvPr/>
          </p:nvCxnSpPr>
          <p:spPr>
            <a:xfrm flipH="1" flipV="1">
              <a:off x="3671607" y="5960384"/>
              <a:ext cx="294092" cy="21478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49" idx="1"/>
            </p:cNvCxnSpPr>
            <p:nvPr/>
          </p:nvCxnSpPr>
          <p:spPr>
            <a:xfrm flipH="1" flipV="1">
              <a:off x="3686563" y="6021289"/>
              <a:ext cx="279136" cy="288414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3969693" y="3219930"/>
              <a:ext cx="4996800" cy="400110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effectively with local network and commissioning organisations to develop effective local maternity systems</a:t>
              </a:r>
            </a:p>
          </p:txBody>
        </p:sp>
        <p:cxnSp>
          <p:nvCxnSpPr>
            <p:cNvPr id="51" name="Straight Arrow Connector 50"/>
            <p:cNvCxnSpPr>
              <a:stCxn id="50" idx="1"/>
              <a:endCxn id="20" idx="3"/>
            </p:cNvCxnSpPr>
            <p:nvPr/>
          </p:nvCxnSpPr>
          <p:spPr>
            <a:xfrm flipH="1" flipV="1">
              <a:off x="3627494" y="3334728"/>
              <a:ext cx="342199" cy="85257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hlinkClick r:id="rId3" action="ppaction://hlinksldjump"/>
            </p:cNvPr>
            <p:cNvSpPr/>
            <p:nvPr/>
          </p:nvSpPr>
          <p:spPr>
            <a:xfrm flipH="1">
              <a:off x="3952216" y="513025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Understand the culture and learning system in the department</a:t>
              </a:r>
            </a:p>
          </p:txBody>
        </p:sp>
        <p:sp>
          <p:nvSpPr>
            <p:cNvPr id="53" name="Rectangle 52">
              <a:hlinkClick r:id="rId4" action="ppaction://hlinksldjump"/>
            </p:cNvPr>
            <p:cNvSpPr/>
            <p:nvPr/>
          </p:nvSpPr>
          <p:spPr>
            <a:xfrm>
              <a:off x="3952216" y="844290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Build capability to improve both the culture and the learning system in the department</a:t>
              </a:r>
            </a:p>
          </p:txBody>
        </p:sp>
        <p:sp>
          <p:nvSpPr>
            <p:cNvPr id="54" name="Rectangle 53">
              <a:hlinkClick r:id="" action="ppaction://noaction"/>
            </p:cNvPr>
            <p:cNvSpPr/>
            <p:nvPr/>
          </p:nvSpPr>
          <p:spPr>
            <a:xfrm flipH="1">
              <a:off x="3967114" y="1540953"/>
              <a:ext cx="4996800" cy="400110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work processes and outcomes for mothers and babies using improvement tools and measurements over time</a:t>
              </a:r>
            </a:p>
          </p:txBody>
        </p:sp>
        <p:sp>
          <p:nvSpPr>
            <p:cNvPr id="64" name="TextBox 63">
              <a:hlinkClick r:id="" action="ppaction://noaction"/>
            </p:cNvPr>
            <p:cNvSpPr txBox="1"/>
            <p:nvPr/>
          </p:nvSpPr>
          <p:spPr>
            <a:xfrm>
              <a:off x="3965699" y="2018969"/>
              <a:ext cx="4996800" cy="246221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and design reliable pathways of care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952216" y="1175555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and nurture the conditions that enable a just and safe culture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965699" y="5049180"/>
              <a:ext cx="4996800" cy="40011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an increase in pre-pregnancy preparation for women with established diabetes</a:t>
              </a:r>
            </a:p>
          </p:txBody>
        </p:sp>
        <p:cxnSp>
          <p:nvCxnSpPr>
            <p:cNvPr id="80" name="Straight Arrow Connector 79"/>
            <p:cNvCxnSpPr>
              <a:stCxn id="75" idx="1"/>
              <a:endCxn id="65" idx="3"/>
            </p:cNvCxnSpPr>
            <p:nvPr/>
          </p:nvCxnSpPr>
          <p:spPr>
            <a:xfrm flipH="1">
              <a:off x="3671606" y="5249235"/>
              <a:ext cx="294093" cy="565453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3965699" y="6514434"/>
              <a:ext cx="4996800" cy="246221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postnatal planning of care</a:t>
              </a:r>
            </a:p>
          </p:txBody>
        </p:sp>
        <p:cxnSp>
          <p:nvCxnSpPr>
            <p:cNvPr id="73" name="Straight Arrow Connector 72"/>
            <p:cNvCxnSpPr>
              <a:stCxn id="72" idx="1"/>
            </p:cNvCxnSpPr>
            <p:nvPr/>
          </p:nvCxnSpPr>
          <p:spPr>
            <a:xfrm flipH="1" flipV="1">
              <a:off x="3683756" y="6072479"/>
              <a:ext cx="281943" cy="565066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1950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0C1ECB4-F807-D940-BF37-5EC83AF508C0}"/>
              </a:ext>
            </a:extLst>
          </p:cNvPr>
          <p:cNvGrpSpPr/>
          <p:nvPr/>
        </p:nvGrpSpPr>
        <p:grpSpPr>
          <a:xfrm>
            <a:off x="114151" y="-146586"/>
            <a:ext cx="8878585" cy="6968233"/>
            <a:chOff x="114151" y="-146586"/>
            <a:chExt cx="8878585" cy="6968233"/>
          </a:xfrm>
        </p:grpSpPr>
        <p:sp>
          <p:nvSpPr>
            <p:cNvPr id="3" name="AutoShape 2" descr="Image result for home icon"/>
            <p:cNvSpPr>
              <a:spLocks noChangeAspect="1" noChangeArrowheads="1"/>
            </p:cNvSpPr>
            <p:nvPr/>
          </p:nvSpPr>
          <p:spPr bwMode="auto">
            <a:xfrm>
              <a:off x="114151" y="-146586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59732" y="28563"/>
              <a:ext cx="14428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Primary Drivers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85211" y="28563"/>
              <a:ext cx="49793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Secondary Drivers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59732" y="449668"/>
              <a:ext cx="1442852" cy="972000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Creating the conditions for a culture of safety and continuous improvement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61865" y="2608059"/>
              <a:ext cx="1515072" cy="972000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experience of women, families and  staff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169367" y="1529788"/>
              <a:ext cx="1448247" cy="891100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safe and highly reliable systems, processes and pathways of care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4151" y="28563"/>
              <a:ext cx="1716191" cy="276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Aim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8499" y="375537"/>
              <a:ext cx="1643382" cy="5998792"/>
            </a:xfrm>
            <a:prstGeom prst="rect">
              <a:avLst/>
            </a:prstGeom>
            <a:solidFill>
              <a:srgbClr val="005EB8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7513" y="2538953"/>
              <a:ext cx="145223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detection and management of neonatal hypoglycaemia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179247" y="3905954"/>
              <a:ext cx="1448247" cy="972000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excellence and error or incidents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79246" y="5330703"/>
              <a:ext cx="1448247" cy="97200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Improving the quality and safety of care through clinical excellence</a:t>
              </a:r>
            </a:p>
          </p:txBody>
        </p:sp>
        <p:sp>
          <p:nvSpPr>
            <p:cNvPr id="29" name="Rectangle 28">
              <a:hlinkClick r:id="" action="ppaction://noaction"/>
            </p:cNvPr>
            <p:cNvSpPr/>
            <p:nvPr/>
          </p:nvSpPr>
          <p:spPr>
            <a:xfrm>
              <a:off x="3985811" y="2867942"/>
              <a:ext cx="4996800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staff to improve the work environment to support staff to deliver safer care</a:t>
              </a:r>
            </a:p>
          </p:txBody>
        </p:sp>
        <p:sp>
          <p:nvSpPr>
            <p:cNvPr id="30" name="Rectangle 29">
              <a:hlinkClick r:id="" action="ppaction://noaction"/>
            </p:cNvPr>
            <p:cNvSpPr/>
            <p:nvPr/>
          </p:nvSpPr>
          <p:spPr>
            <a:xfrm flipH="1">
              <a:off x="3985811" y="2515955"/>
              <a:ext cx="4996800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mothers and families to improve their experience of care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3969693" y="3812792"/>
              <a:ext cx="4996800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episodes of avoidable harm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69693" y="5507072"/>
              <a:ext cx="4996800" cy="40011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care processes to provide optimal thermoregulation, nutrition for mother/baby time during the antenatal and postnatal periods</a:t>
              </a:r>
            </a:p>
          </p:txBody>
        </p:sp>
        <p:cxnSp>
          <p:nvCxnSpPr>
            <p:cNvPr id="33" name="Straight Arrow Connector 32"/>
            <p:cNvCxnSpPr>
              <a:stCxn id="17" idx="1"/>
            </p:cNvCxnSpPr>
            <p:nvPr/>
          </p:nvCxnSpPr>
          <p:spPr>
            <a:xfrm flipH="1">
              <a:off x="1811881" y="935668"/>
              <a:ext cx="347851" cy="0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8" idx="1"/>
            </p:cNvCxnSpPr>
            <p:nvPr/>
          </p:nvCxnSpPr>
          <p:spPr>
            <a:xfrm flipH="1">
              <a:off x="1818275" y="1975338"/>
              <a:ext cx="351092" cy="0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0" idx="1"/>
            </p:cNvCxnSpPr>
            <p:nvPr/>
          </p:nvCxnSpPr>
          <p:spPr>
            <a:xfrm flipH="1">
              <a:off x="1818275" y="3094059"/>
              <a:ext cx="343590" cy="0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57" idx="1"/>
            </p:cNvCxnSpPr>
            <p:nvPr/>
          </p:nvCxnSpPr>
          <p:spPr>
            <a:xfrm flipH="1">
              <a:off x="1805387" y="4391954"/>
              <a:ext cx="373860" cy="945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65" idx="1"/>
            </p:cNvCxnSpPr>
            <p:nvPr/>
          </p:nvCxnSpPr>
          <p:spPr>
            <a:xfrm flipH="1">
              <a:off x="1759957" y="5816703"/>
              <a:ext cx="419289" cy="0"/>
            </a:xfrm>
            <a:prstGeom prst="straightConnector1">
              <a:avLst/>
            </a:prstGeom>
            <a:ln w="28575">
              <a:solidFill>
                <a:schemeClr val="bg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3969693" y="4145318"/>
              <a:ext cx="4996800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examples of high quality care or excellence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69693" y="4477844"/>
              <a:ext cx="4996800" cy="400110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Share findings from incidents and high quality care between organisations and within local maternity systems to aid adoption and spread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967804" y="5960656"/>
              <a:ext cx="4996800" cy="40011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care processes to provide accurate  monitoring  of blood glucose where required during the  postnatal period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967804" y="6421537"/>
              <a:ext cx="4996800" cy="40011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mothers and families to coproduce tools and techniques to support nutrition, temperature and baby’s time with mother</a:t>
              </a:r>
            </a:p>
          </p:txBody>
        </p:sp>
        <p:cxnSp>
          <p:nvCxnSpPr>
            <p:cNvPr id="55" name="Straight Arrow Connector 54"/>
            <p:cNvCxnSpPr>
              <a:stCxn id="52" idx="3"/>
              <a:endCxn id="17" idx="3"/>
            </p:cNvCxnSpPr>
            <p:nvPr/>
          </p:nvCxnSpPr>
          <p:spPr>
            <a:xfrm flipH="1">
              <a:off x="3602584" y="636136"/>
              <a:ext cx="393352" cy="299532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4" idx="3"/>
              <a:endCxn id="18" idx="3"/>
            </p:cNvCxnSpPr>
            <p:nvPr/>
          </p:nvCxnSpPr>
          <p:spPr>
            <a:xfrm flipH="1">
              <a:off x="3617614" y="1741008"/>
              <a:ext cx="368197" cy="234330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30" idx="3"/>
              <a:endCxn id="20" idx="3"/>
            </p:cNvCxnSpPr>
            <p:nvPr/>
          </p:nvCxnSpPr>
          <p:spPr>
            <a:xfrm flipH="1">
              <a:off x="3676937" y="2639066"/>
              <a:ext cx="308874" cy="454993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" idx="1"/>
              <a:endCxn id="57" idx="3"/>
            </p:cNvCxnSpPr>
            <p:nvPr/>
          </p:nvCxnSpPr>
          <p:spPr>
            <a:xfrm flipH="1">
              <a:off x="3627494" y="3935903"/>
              <a:ext cx="342199" cy="456051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2" idx="1"/>
              <a:endCxn id="65" idx="3"/>
            </p:cNvCxnSpPr>
            <p:nvPr/>
          </p:nvCxnSpPr>
          <p:spPr>
            <a:xfrm flipH="1">
              <a:off x="3627493" y="5707127"/>
              <a:ext cx="342200" cy="109576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3" idx="1"/>
              <a:endCxn id="17" idx="3"/>
            </p:cNvCxnSpPr>
            <p:nvPr/>
          </p:nvCxnSpPr>
          <p:spPr>
            <a:xfrm flipH="1" flipV="1">
              <a:off x="3602584" y="935668"/>
              <a:ext cx="393352" cy="31733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67" idx="1"/>
              <a:endCxn id="17" idx="3"/>
            </p:cNvCxnSpPr>
            <p:nvPr/>
          </p:nvCxnSpPr>
          <p:spPr>
            <a:xfrm flipH="1" flipV="1">
              <a:off x="3602584" y="935668"/>
              <a:ext cx="393352" cy="362998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64" idx="1"/>
              <a:endCxn id="18" idx="3"/>
            </p:cNvCxnSpPr>
            <p:nvPr/>
          </p:nvCxnSpPr>
          <p:spPr>
            <a:xfrm flipH="1" flipV="1">
              <a:off x="3617614" y="1975338"/>
              <a:ext cx="378322" cy="166742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9" idx="1"/>
              <a:endCxn id="20" idx="3"/>
            </p:cNvCxnSpPr>
            <p:nvPr/>
          </p:nvCxnSpPr>
          <p:spPr>
            <a:xfrm flipH="1">
              <a:off x="3676937" y="2991053"/>
              <a:ext cx="308874" cy="103006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46" idx="1"/>
              <a:endCxn id="57" idx="3"/>
            </p:cNvCxnSpPr>
            <p:nvPr/>
          </p:nvCxnSpPr>
          <p:spPr>
            <a:xfrm flipH="1">
              <a:off x="3627494" y="4268429"/>
              <a:ext cx="342199" cy="123525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47" idx="1"/>
              <a:endCxn id="57" idx="3"/>
            </p:cNvCxnSpPr>
            <p:nvPr/>
          </p:nvCxnSpPr>
          <p:spPr>
            <a:xfrm flipH="1" flipV="1">
              <a:off x="3627494" y="4391954"/>
              <a:ext cx="342199" cy="285945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48" idx="1"/>
              <a:endCxn id="65" idx="3"/>
            </p:cNvCxnSpPr>
            <p:nvPr/>
          </p:nvCxnSpPr>
          <p:spPr>
            <a:xfrm flipH="1" flipV="1">
              <a:off x="3627493" y="5816703"/>
              <a:ext cx="340311" cy="344008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49" idx="1"/>
              <a:endCxn id="65" idx="3"/>
            </p:cNvCxnSpPr>
            <p:nvPr/>
          </p:nvCxnSpPr>
          <p:spPr>
            <a:xfrm flipH="1" flipV="1">
              <a:off x="3627493" y="5816703"/>
              <a:ext cx="340311" cy="804889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3985811" y="3219930"/>
              <a:ext cx="4996800" cy="400110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effectively with local network and commissioning organisations to develop effective local maternity systems</a:t>
              </a:r>
            </a:p>
          </p:txBody>
        </p:sp>
        <p:cxnSp>
          <p:nvCxnSpPr>
            <p:cNvPr id="51" name="Straight Arrow Connector 50"/>
            <p:cNvCxnSpPr>
              <a:stCxn id="50" idx="1"/>
              <a:endCxn id="20" idx="3"/>
            </p:cNvCxnSpPr>
            <p:nvPr/>
          </p:nvCxnSpPr>
          <p:spPr>
            <a:xfrm flipH="1" flipV="1">
              <a:off x="3676937" y="3094059"/>
              <a:ext cx="308874" cy="325926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hlinkClick r:id="rId3" action="ppaction://hlinksldjump"/>
            </p:cNvPr>
            <p:cNvSpPr/>
            <p:nvPr/>
          </p:nvSpPr>
          <p:spPr>
            <a:xfrm flipH="1">
              <a:off x="3995936" y="513025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Understand the culture and learning system in the department</a:t>
              </a:r>
            </a:p>
          </p:txBody>
        </p:sp>
        <p:sp>
          <p:nvSpPr>
            <p:cNvPr id="53" name="Rectangle 52">
              <a:hlinkClick r:id="rId4" action="ppaction://hlinksldjump"/>
            </p:cNvPr>
            <p:cNvSpPr/>
            <p:nvPr/>
          </p:nvSpPr>
          <p:spPr>
            <a:xfrm>
              <a:off x="3995936" y="844290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Build capability to improve both the culture and the learning system in the department</a:t>
              </a:r>
            </a:p>
          </p:txBody>
        </p:sp>
        <p:sp>
          <p:nvSpPr>
            <p:cNvPr id="54" name="Rectangle 53">
              <a:hlinkClick r:id="" action="ppaction://noaction"/>
            </p:cNvPr>
            <p:cNvSpPr/>
            <p:nvPr/>
          </p:nvSpPr>
          <p:spPr>
            <a:xfrm flipH="1">
              <a:off x="3985811" y="1540953"/>
              <a:ext cx="4996800" cy="400110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work processes and outcomes for mothers and babies using improvement tools and measurements over time</a:t>
              </a:r>
            </a:p>
          </p:txBody>
        </p:sp>
        <p:sp>
          <p:nvSpPr>
            <p:cNvPr id="64" name="TextBox 63">
              <a:hlinkClick r:id="" action="ppaction://noaction"/>
            </p:cNvPr>
            <p:cNvSpPr txBox="1"/>
            <p:nvPr/>
          </p:nvSpPr>
          <p:spPr>
            <a:xfrm>
              <a:off x="3995936" y="2018969"/>
              <a:ext cx="4996800" cy="246221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and design reliable pathways of care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995936" y="1175555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and nurture the conditions that enable a just and safe culture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969693" y="5053488"/>
              <a:ext cx="4996800" cy="40011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effective and structured antenatal and postnatal care to reliably and proactively identify and mitigate risks of hypoglycaemia</a:t>
              </a:r>
            </a:p>
          </p:txBody>
        </p:sp>
        <p:cxnSp>
          <p:nvCxnSpPr>
            <p:cNvPr id="80" name="Straight Arrow Connector 79"/>
            <p:cNvCxnSpPr>
              <a:stCxn id="75" idx="1"/>
              <a:endCxn id="65" idx="3"/>
            </p:cNvCxnSpPr>
            <p:nvPr/>
          </p:nvCxnSpPr>
          <p:spPr>
            <a:xfrm flipH="1">
              <a:off x="3627493" y="5253543"/>
              <a:ext cx="342200" cy="563160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83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130324" y="91661"/>
            <a:ext cx="8920401" cy="6620937"/>
            <a:chOff x="126218" y="76568"/>
            <a:chExt cx="8920401" cy="6620937"/>
          </a:xfrm>
        </p:grpSpPr>
        <p:sp>
          <p:nvSpPr>
            <p:cNvPr id="11" name="TextBox 10"/>
            <p:cNvSpPr txBox="1"/>
            <p:nvPr/>
          </p:nvSpPr>
          <p:spPr>
            <a:xfrm>
              <a:off x="2229688" y="76568"/>
              <a:ext cx="14405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Primary Drivers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49819" y="76568"/>
              <a:ext cx="4996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Secondary Drivers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27422" y="487013"/>
              <a:ext cx="1442852" cy="972000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Creating the conditions for a culture of safety and continuous improvement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27422" y="2649819"/>
              <a:ext cx="1448247" cy="690602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experience of women,  families and staff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27422" y="1680658"/>
              <a:ext cx="1448247" cy="793239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safe and highly reliable systems, processes and pathways of care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6218" y="76568"/>
              <a:ext cx="1716191" cy="276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prstClr val="black"/>
                  </a:solidFill>
                  <a:cs typeface="Calibri" panose="020F0502020204030204" pitchFamily="34" charset="0"/>
                </a:rPr>
                <a:t>Aim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2633" y="476672"/>
              <a:ext cx="1643382" cy="5998792"/>
            </a:xfrm>
            <a:prstGeom prst="rect">
              <a:avLst/>
            </a:prstGeom>
            <a:solidFill>
              <a:srgbClr val="005EB8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3632" y="1787742"/>
              <a:ext cx="1521383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the prevention, early recognition and management of sepsis, fetal hypoxia and maternal haemorrhage during and immediately after labour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27422" y="3825011"/>
              <a:ext cx="1448247" cy="760777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excellence and error or incidents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227422" y="5171507"/>
              <a:ext cx="1472635" cy="972000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Improving the quality and safety of care through clinical excellence</a:t>
              </a:r>
            </a:p>
          </p:txBody>
        </p:sp>
        <p:sp>
          <p:nvSpPr>
            <p:cNvPr id="29" name="Rectangle 28">
              <a:hlinkClick r:id="" action="ppaction://noaction"/>
            </p:cNvPr>
            <p:cNvSpPr/>
            <p:nvPr/>
          </p:nvSpPr>
          <p:spPr>
            <a:xfrm>
              <a:off x="4049819" y="2788350"/>
              <a:ext cx="4996800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staff to improve the work environment to support staff to deliver safer care</a:t>
              </a:r>
            </a:p>
          </p:txBody>
        </p:sp>
        <p:sp>
          <p:nvSpPr>
            <p:cNvPr id="30" name="Rectangle 29">
              <a:hlinkClick r:id="" action="ppaction://noaction"/>
            </p:cNvPr>
            <p:cNvSpPr/>
            <p:nvPr/>
          </p:nvSpPr>
          <p:spPr>
            <a:xfrm flipH="1">
              <a:off x="4049819" y="2453602"/>
              <a:ext cx="4996800" cy="246221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with mothers and families to improve their experience of care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4049819" y="3725817"/>
              <a:ext cx="4996800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episodes of avoidable harm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49819" y="4868653"/>
              <a:ext cx="4996800" cy="553998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Prevention: develop and implement effective strategies to identify pregnancies where mother and/or baby are at risk of intrapartum (and/or immediate postpartum) deterioration, with aim of reducing incidence of deterioration and improving outcomes</a:t>
              </a:r>
            </a:p>
          </p:txBody>
        </p:sp>
        <p:cxnSp>
          <p:nvCxnSpPr>
            <p:cNvPr id="33" name="Straight Arrow Connector 32"/>
            <p:cNvCxnSpPr>
              <a:stCxn id="17" idx="1"/>
            </p:cNvCxnSpPr>
            <p:nvPr/>
          </p:nvCxnSpPr>
          <p:spPr>
            <a:xfrm flipH="1">
              <a:off x="1860288" y="973013"/>
              <a:ext cx="367134" cy="0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8" idx="1"/>
            </p:cNvCxnSpPr>
            <p:nvPr/>
          </p:nvCxnSpPr>
          <p:spPr>
            <a:xfrm flipH="1">
              <a:off x="1853894" y="2077278"/>
              <a:ext cx="373528" cy="0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0" idx="1"/>
            </p:cNvCxnSpPr>
            <p:nvPr/>
          </p:nvCxnSpPr>
          <p:spPr>
            <a:xfrm flipH="1">
              <a:off x="1836279" y="2995120"/>
              <a:ext cx="391143" cy="0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57" idx="1"/>
            </p:cNvCxnSpPr>
            <p:nvPr/>
          </p:nvCxnSpPr>
          <p:spPr>
            <a:xfrm flipH="1">
              <a:off x="1860288" y="4205400"/>
              <a:ext cx="367134" cy="0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65" idx="1"/>
            </p:cNvCxnSpPr>
            <p:nvPr/>
          </p:nvCxnSpPr>
          <p:spPr>
            <a:xfrm flipH="1">
              <a:off x="1860288" y="5657507"/>
              <a:ext cx="367134" cy="0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4049819" y="4055466"/>
              <a:ext cx="4996800" cy="246221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effectively from examples of high quality care or excellence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049819" y="4385115"/>
              <a:ext cx="4996800" cy="400110"/>
            </a:xfrm>
            <a:prstGeom prst="rect">
              <a:avLst/>
            </a:prstGeom>
            <a:solidFill>
              <a:srgbClr val="AE2573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Share findings from incidents and high quality care between organisations and within local maternity systems to aid adoption and spread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049819" y="5506079"/>
              <a:ext cx="4996800" cy="553998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Recognition: develop and implement effective models of care to effectively recognise intrapartum (or immediate postpartum) deterioration of mother and/or baby, with aim of preventing further deterioration and improving outcomes</a:t>
              </a:r>
            </a:p>
          </p:txBody>
        </p:sp>
        <p:cxnSp>
          <p:nvCxnSpPr>
            <p:cNvPr id="55" name="Straight Arrow Connector 54"/>
            <p:cNvCxnSpPr>
              <a:stCxn id="52" idx="3"/>
              <a:endCxn id="17" idx="3"/>
            </p:cNvCxnSpPr>
            <p:nvPr/>
          </p:nvCxnSpPr>
          <p:spPr>
            <a:xfrm flipH="1">
              <a:off x="3670274" y="631325"/>
              <a:ext cx="379545" cy="341688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4049819" y="6143507"/>
              <a:ext cx="4996800" cy="553998"/>
            </a:xfrm>
            <a:prstGeom prst="rect">
              <a:avLst/>
            </a:prstGeom>
            <a:solidFill>
              <a:srgbClr val="768692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Response: develop and implement models of care to effectively respond to episodes of intrapartum (or immediate postpartum) deterioration of mother and/or baby, with aim of preventing further deterioration and improving outcomes</a:t>
              </a:r>
            </a:p>
          </p:txBody>
        </p:sp>
        <p:cxnSp>
          <p:nvCxnSpPr>
            <p:cNvPr id="56" name="Straight Arrow Connector 55"/>
            <p:cNvCxnSpPr>
              <a:stCxn id="54" idx="3"/>
              <a:endCxn id="18" idx="3"/>
            </p:cNvCxnSpPr>
            <p:nvPr/>
          </p:nvCxnSpPr>
          <p:spPr>
            <a:xfrm flipH="1">
              <a:off x="3675669" y="1781117"/>
              <a:ext cx="374150" cy="296161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30" idx="3"/>
              <a:endCxn id="20" idx="3"/>
            </p:cNvCxnSpPr>
            <p:nvPr/>
          </p:nvCxnSpPr>
          <p:spPr>
            <a:xfrm flipH="1">
              <a:off x="3675669" y="2576713"/>
              <a:ext cx="374150" cy="418407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" idx="1"/>
              <a:endCxn id="57" idx="3"/>
            </p:cNvCxnSpPr>
            <p:nvPr/>
          </p:nvCxnSpPr>
          <p:spPr>
            <a:xfrm flipH="1">
              <a:off x="3675669" y="3848928"/>
              <a:ext cx="374150" cy="356472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2" idx="1"/>
              <a:endCxn id="65" idx="3"/>
            </p:cNvCxnSpPr>
            <p:nvPr/>
          </p:nvCxnSpPr>
          <p:spPr>
            <a:xfrm flipH="1">
              <a:off x="3700057" y="5145652"/>
              <a:ext cx="349762" cy="511855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3" idx="1"/>
              <a:endCxn id="17" idx="3"/>
            </p:cNvCxnSpPr>
            <p:nvPr/>
          </p:nvCxnSpPr>
          <p:spPr>
            <a:xfrm flipH="1">
              <a:off x="3670274" y="962590"/>
              <a:ext cx="379545" cy="10423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67" idx="1"/>
              <a:endCxn id="17" idx="3"/>
            </p:cNvCxnSpPr>
            <p:nvPr/>
          </p:nvCxnSpPr>
          <p:spPr>
            <a:xfrm flipH="1" flipV="1">
              <a:off x="3670274" y="973013"/>
              <a:ext cx="379545" cy="320842"/>
            </a:xfrm>
            <a:prstGeom prst="straightConnector1">
              <a:avLst/>
            </a:prstGeom>
            <a:ln w="28575">
              <a:solidFill>
                <a:srgbClr val="DA291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64" idx="1"/>
              <a:endCxn id="18" idx="3"/>
            </p:cNvCxnSpPr>
            <p:nvPr/>
          </p:nvCxnSpPr>
          <p:spPr>
            <a:xfrm flipH="1" flipV="1">
              <a:off x="3675669" y="2077278"/>
              <a:ext cx="374150" cy="76757"/>
            </a:xfrm>
            <a:prstGeom prst="straightConnector1">
              <a:avLst/>
            </a:prstGeom>
            <a:ln w="28575">
              <a:solidFill>
                <a:srgbClr val="78BE2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9" idx="1"/>
              <a:endCxn id="20" idx="3"/>
            </p:cNvCxnSpPr>
            <p:nvPr/>
          </p:nvCxnSpPr>
          <p:spPr>
            <a:xfrm flipH="1">
              <a:off x="3675669" y="2911461"/>
              <a:ext cx="374150" cy="83659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46" idx="1"/>
              <a:endCxn id="57" idx="3"/>
            </p:cNvCxnSpPr>
            <p:nvPr/>
          </p:nvCxnSpPr>
          <p:spPr>
            <a:xfrm flipH="1">
              <a:off x="3675669" y="4178577"/>
              <a:ext cx="374150" cy="26823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47" idx="1"/>
              <a:endCxn id="57" idx="3"/>
            </p:cNvCxnSpPr>
            <p:nvPr/>
          </p:nvCxnSpPr>
          <p:spPr>
            <a:xfrm flipH="1" flipV="1">
              <a:off x="3675669" y="4205400"/>
              <a:ext cx="374150" cy="379770"/>
            </a:xfrm>
            <a:prstGeom prst="straightConnector1">
              <a:avLst/>
            </a:prstGeom>
            <a:ln w="28575">
              <a:solidFill>
                <a:srgbClr val="AE257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49" idx="1"/>
              <a:endCxn id="65" idx="3"/>
            </p:cNvCxnSpPr>
            <p:nvPr/>
          </p:nvCxnSpPr>
          <p:spPr>
            <a:xfrm flipH="1" flipV="1">
              <a:off x="3700057" y="5657507"/>
              <a:ext cx="349762" cy="762999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48" idx="1"/>
              <a:endCxn id="65" idx="3"/>
            </p:cNvCxnSpPr>
            <p:nvPr/>
          </p:nvCxnSpPr>
          <p:spPr>
            <a:xfrm flipH="1" flipV="1">
              <a:off x="3700057" y="5657507"/>
              <a:ext cx="349762" cy="125571"/>
            </a:xfrm>
            <a:prstGeom prst="straightConnector1">
              <a:avLst/>
            </a:prstGeom>
            <a:ln w="28575">
              <a:solidFill>
                <a:srgbClr val="76869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4049819" y="3123098"/>
              <a:ext cx="4996800" cy="400110"/>
            </a:xfrm>
            <a:prstGeom prst="rect">
              <a:avLst/>
            </a:prstGeom>
            <a:solidFill>
              <a:srgbClr val="ED8B05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effectively with local network and commissioning organisations to develop effective local maternity systems</a:t>
              </a:r>
            </a:p>
          </p:txBody>
        </p:sp>
        <p:cxnSp>
          <p:nvCxnSpPr>
            <p:cNvPr id="51" name="Straight Arrow Connector 50"/>
            <p:cNvCxnSpPr>
              <a:stCxn id="50" idx="1"/>
              <a:endCxn id="20" idx="3"/>
            </p:cNvCxnSpPr>
            <p:nvPr/>
          </p:nvCxnSpPr>
          <p:spPr>
            <a:xfrm flipH="1" flipV="1">
              <a:off x="3675669" y="2995120"/>
              <a:ext cx="374150" cy="328033"/>
            </a:xfrm>
            <a:prstGeom prst="straightConnector1">
              <a:avLst/>
            </a:prstGeom>
            <a:ln w="28575">
              <a:solidFill>
                <a:srgbClr val="ED8B0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hlinkClick r:id="rId3" action="ppaction://hlinksldjump"/>
            </p:cNvPr>
            <p:cNvSpPr/>
            <p:nvPr/>
          </p:nvSpPr>
          <p:spPr>
            <a:xfrm flipH="1">
              <a:off x="4049819" y="508214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Understand the culture and learning system in the department</a:t>
              </a:r>
            </a:p>
          </p:txBody>
        </p:sp>
        <p:sp>
          <p:nvSpPr>
            <p:cNvPr id="53" name="Rectangle 52">
              <a:hlinkClick r:id="rId4" action="ppaction://hlinksldjump"/>
            </p:cNvPr>
            <p:cNvSpPr/>
            <p:nvPr/>
          </p:nvSpPr>
          <p:spPr>
            <a:xfrm>
              <a:off x="4049819" y="839479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Build capability to improve both the culture and the learning system in the department</a:t>
              </a:r>
            </a:p>
          </p:txBody>
        </p:sp>
        <p:sp>
          <p:nvSpPr>
            <p:cNvPr id="54" name="Rectangle 53">
              <a:hlinkClick r:id="" action="ppaction://noaction"/>
            </p:cNvPr>
            <p:cNvSpPr/>
            <p:nvPr/>
          </p:nvSpPr>
          <p:spPr>
            <a:xfrm flipH="1">
              <a:off x="4049819" y="1581062"/>
              <a:ext cx="4996800" cy="400110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 work processes and outcomes for mothers and babies using improvement tools and measurements over time</a:t>
              </a:r>
            </a:p>
          </p:txBody>
        </p:sp>
        <p:sp>
          <p:nvSpPr>
            <p:cNvPr id="64" name="TextBox 63">
              <a:hlinkClick r:id="" action="ppaction://noaction"/>
            </p:cNvPr>
            <p:cNvSpPr txBox="1"/>
            <p:nvPr/>
          </p:nvSpPr>
          <p:spPr>
            <a:xfrm>
              <a:off x="4049819" y="2030924"/>
              <a:ext cx="4996800" cy="246221"/>
            </a:xfrm>
            <a:prstGeom prst="rect">
              <a:avLst/>
            </a:prstGeom>
            <a:solidFill>
              <a:srgbClr val="78BE2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 from and design reliable pathways of care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049819" y="1170744"/>
              <a:ext cx="4996800" cy="246221"/>
            </a:xfrm>
            <a:prstGeom prst="rect">
              <a:avLst/>
            </a:prstGeom>
            <a:solidFill>
              <a:srgbClr val="DA291C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1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and nurture the conditions that enable a just and safe culture</a:t>
              </a:r>
              <a:endPara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427009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5170</TotalTime>
  <Words>1498</Words>
  <Application>Microsoft Office PowerPoint</Application>
  <PresentationFormat>On-screen Show (4:3)</PresentationFormat>
  <Paragraphs>151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2_Office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IMS3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Duncan, Phil</dc:creator>
  <cp:lastModifiedBy>Chloe Morales Oyarce</cp:lastModifiedBy>
  <cp:revision>196</cp:revision>
  <dcterms:created xsi:type="dcterms:W3CDTF">2017-02-17T09:40:54Z</dcterms:created>
  <dcterms:modified xsi:type="dcterms:W3CDTF">2018-09-18T16:15:33Z</dcterms:modified>
</cp:coreProperties>
</file>