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5"/>
    <a:srgbClr val="DB3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3B21E-7069-82A8-86B5-95C213E8E409}" v="1" dt="2019-08-23T15:32:58.070"/>
    <p1510:client id="{4C323BB0-3FEE-4D96-EEBA-5B62145C433C}" v="1" dt="2019-11-13T08:05:22.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04"/>
  </p:normalViewPr>
  <p:slideViewPr>
    <p:cSldViewPr snapToGrid="0" snapToObjects="1">
      <p:cViewPr varScale="1">
        <p:scale>
          <a:sx n="40" d="100"/>
          <a:sy n="40" d="100"/>
        </p:scale>
        <p:origin x="223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20797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9857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144690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13467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DE7F5C-E21D-F944-8DAE-7D191E14C647}"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15448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E7F5C-E21D-F944-8DAE-7D191E14C647}"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63908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E7F5C-E21D-F944-8DAE-7D191E14C647}"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98595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E7F5C-E21D-F944-8DAE-7D191E14C647}"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232392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E7F5C-E21D-F944-8DAE-7D191E14C647}"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75429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CDDE7F5C-E21D-F944-8DAE-7D191E14C647}"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238922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CDDE7F5C-E21D-F944-8DAE-7D191E14C647}"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AE61-451C-0043-829C-49E1540E7442}" type="slidenum">
              <a:rPr lang="en-US" smtClean="0"/>
              <a:t>‹#›</a:t>
            </a:fld>
            <a:endParaRPr lang="en-US"/>
          </a:p>
        </p:txBody>
      </p:sp>
    </p:spTree>
    <p:extLst>
      <p:ext uri="{BB962C8B-B14F-4D97-AF65-F5344CB8AC3E}">
        <p14:creationId xmlns:p14="http://schemas.microsoft.com/office/powerpoint/2010/main" val="38260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DDE7F5C-E21D-F944-8DAE-7D191E14C647}" type="datetimeFigureOut">
              <a:rPr lang="en-US" smtClean="0"/>
              <a:t>1/17/2020</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B5BAE61-451C-0043-829C-49E1540E7442}" type="slidenum">
              <a:rPr lang="en-US" smtClean="0"/>
              <a:t>‹#›</a:t>
            </a:fld>
            <a:endParaRPr lang="en-US"/>
          </a:p>
        </p:txBody>
      </p:sp>
    </p:spTree>
    <p:extLst>
      <p:ext uri="{BB962C8B-B14F-4D97-AF65-F5344CB8AC3E}">
        <p14:creationId xmlns:p14="http://schemas.microsoft.com/office/powerpoint/2010/main" val="3076974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militarystepintohealth.nhs.uk/" TargetMode="External"/><Relationship Id="rId2" Type="http://schemas.openxmlformats.org/officeDocument/2006/relationships/hyperlink" Target="http://www.veteransgateway.org.uk/" TargetMode="External"/><Relationship Id="rId1" Type="http://schemas.openxmlformats.org/officeDocument/2006/relationships/slideLayout" Target="../slideLayouts/slideLayout1.xml"/><Relationship Id="rId4" Type="http://schemas.openxmlformats.org/officeDocument/2006/relationships/hyperlink" Target="http://www.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B1C8C-217E-E540-8E22-A21C6F7D0432}"/>
              </a:ext>
            </a:extLst>
          </p:cNvPr>
          <p:cNvSpPr/>
          <p:nvPr/>
        </p:nvSpPr>
        <p:spPr>
          <a:xfrm>
            <a:off x="0" y="0"/>
            <a:ext cx="7560000" cy="4176000"/>
          </a:xfrm>
          <a:prstGeom prst="rect">
            <a:avLst/>
          </a:prstGeom>
          <a:blipFill dpi="0" rotWithShape="1">
            <a:blip r:embed="rId2"/>
            <a:srcRect/>
            <a:stretch>
              <a:fillRect l="-2000" t="-17000" r="-13000" b="-2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08AF5F-F91F-DA49-BA6D-9DA686446BAC}"/>
              </a:ext>
            </a:extLst>
          </p:cNvPr>
          <p:cNvSpPr/>
          <p:nvPr/>
        </p:nvSpPr>
        <p:spPr>
          <a:xfrm>
            <a:off x="0" y="4176000"/>
            <a:ext cx="7559675" cy="640624"/>
          </a:xfrm>
          <a:prstGeom prst="rect">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nip Single Corner Rectangle 14">
            <a:extLst>
              <a:ext uri="{FF2B5EF4-FFF2-40B4-BE49-F238E27FC236}">
                <a16:creationId xmlns:a16="http://schemas.microsoft.com/office/drawing/2014/main" id="{BD7371D3-9EF0-904A-BB94-0B5F96446CAA}"/>
              </a:ext>
            </a:extLst>
          </p:cNvPr>
          <p:cNvSpPr/>
          <p:nvPr/>
        </p:nvSpPr>
        <p:spPr>
          <a:xfrm flipH="1">
            <a:off x="347631" y="3101999"/>
            <a:ext cx="4672383" cy="1498128"/>
          </a:xfrm>
          <a:prstGeom prst="snip1Rect">
            <a:avLst/>
          </a:prstGeom>
          <a:solidFill>
            <a:srgbClr val="E02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87E99F04-FDC4-E847-B542-E1F718F5CDEE}"/>
              </a:ext>
            </a:extLst>
          </p:cNvPr>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3">
            <a:extLst>
              <a:ext uri="{FF2B5EF4-FFF2-40B4-BE49-F238E27FC236}">
                <a16:creationId xmlns:a16="http://schemas.microsoft.com/office/drawing/2014/main" id="{B9DF9DB6-47CB-BB4D-8D25-32B1D6C31C68}"/>
              </a:ext>
            </a:extLst>
          </p:cNvPr>
          <p:cNvSpPr>
            <a:spLocks noChangeArrowheads="1"/>
          </p:cNvSpPr>
          <p:nvPr/>
        </p:nvSpPr>
        <p:spPr bwMode="auto">
          <a:xfrm>
            <a:off x="581891" y="3310072"/>
            <a:ext cx="420386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eaLnBrk="0" fontAlgn="base" hangingPunct="0">
              <a:spcBef>
                <a:spcPct val="0"/>
              </a:spcBef>
              <a:spcAft>
                <a:spcPct val="0"/>
              </a:spcAft>
            </a:pPr>
            <a:r>
              <a:rPr kumimoji="0" lang="en-US" altLang="en-US" sz="2400" b="0" i="0" u="none" strike="noStrike" cap="none" normalizeH="0" baseline="0" dirty="0">
                <a:ln>
                  <a:noFill/>
                </a:ln>
                <a:solidFill>
                  <a:schemeClr val="bg1"/>
                </a:solidFill>
                <a:effectLst/>
                <a:latin typeface="Arial"/>
                <a:ea typeface="Calibri" panose="020F0502020204030204" pitchFamily="34" charset="0"/>
                <a:cs typeface="Arial"/>
              </a:rPr>
              <a:t>Patient information</a:t>
            </a:r>
            <a:br>
              <a:rPr lang="en-US" altLang="en-US" sz="2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br>
            <a:r>
              <a:rPr kumimoji="0" lang="en-US" altLang="en-US" sz="2400" b="1" i="0" u="none" strike="noStrike" cap="none" normalizeH="0" baseline="0" dirty="0">
                <a:ln>
                  <a:noFill/>
                </a:ln>
                <a:solidFill>
                  <a:schemeClr val="bg1"/>
                </a:solidFill>
                <a:effectLst/>
                <a:latin typeface="Arial"/>
                <a:ea typeface="Calibri" panose="020F0502020204030204" pitchFamily="34" charset="0"/>
                <a:cs typeface="Arial"/>
              </a:rPr>
              <a:t>Veteran Aware </a:t>
            </a:r>
            <a:r>
              <a:rPr lang="en-US" altLang="en-US" sz="2400" b="1" dirty="0">
                <a:solidFill>
                  <a:schemeClr val="bg1"/>
                </a:solidFill>
                <a:latin typeface="Arial"/>
                <a:ea typeface="Calibri" panose="020F0502020204030204" pitchFamily="34" charset="0"/>
                <a:cs typeface="Arial"/>
              </a:rPr>
              <a:t>NHS trust</a:t>
            </a:r>
            <a:endParaRPr lang="en-US" altLang="en-US" sz="2400" b="1" dirty="0">
              <a:solidFill>
                <a:schemeClr val="bg1"/>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1400" dirty="0">
              <a:solidFill>
                <a:schemeClr val="bg1"/>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a:solidFill>
                  <a:schemeClr val="bg1"/>
                </a:solidFill>
                <a:latin typeface="Arial"/>
                <a:cs typeface="Arial"/>
              </a:rPr>
              <a:t>January 2020</a:t>
            </a:r>
            <a:endParaRPr lang="en-US" sz="14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65AF565-2511-4A4A-A680-DF16AD512932}"/>
              </a:ext>
            </a:extLst>
          </p:cNvPr>
          <p:cNvSpPr txBox="1"/>
          <p:nvPr/>
        </p:nvSpPr>
        <p:spPr>
          <a:xfrm>
            <a:off x="581891" y="5446333"/>
            <a:ext cx="6424551" cy="4031873"/>
          </a:xfrm>
          <a:prstGeom prst="rect">
            <a:avLst/>
          </a:prstGeom>
          <a:noFill/>
        </p:spPr>
        <p:txBody>
          <a:bodyPr wrap="square" lIns="0" tIns="0" rIns="0" bIns="0" numCol="2" spcCol="252000" rtlCol="0" anchor="t">
            <a:spAutoFit/>
          </a:bodyPr>
          <a:lstStyle/>
          <a:p>
            <a:r>
              <a:rPr lang="en-GB" sz="1200" b="1" dirty="0">
                <a:solidFill>
                  <a:srgbClr val="0067A5"/>
                </a:solidFill>
                <a:latin typeface="Arial" panose="020B0604020202020204" pitchFamily="34" charset="0"/>
                <a:cs typeface="Arial" panose="020B0604020202020204" pitchFamily="34" charset="0"/>
              </a:rPr>
              <a:t>Please let a member of staff know if you, or your spouse/partner, have ever served in the UK armed forces so that we can best support your care needs.</a:t>
            </a:r>
          </a:p>
          <a:p>
            <a:endParaRPr lang="en-GB" sz="1200" b="1"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panose="020B0604020202020204" pitchFamily="34" charset="0"/>
                <a:cs typeface="Arial" panose="020B0604020202020204" pitchFamily="34" charset="0"/>
              </a:rPr>
              <a:t>Being flagged as a veteran in your NHS medical notes will help ensure you are able to access specific veterans’ health services, such as those for mental health, hearing loss, limb amputation and wheelchairs.</a:t>
            </a:r>
          </a:p>
          <a:p>
            <a:endParaRPr lang="en-GB" sz="1200" dirty="0">
              <a:solidFill>
                <a:srgbClr val="0067A5"/>
              </a:solidFill>
              <a:latin typeface="Arial" panose="020B0604020202020204" pitchFamily="34" charset="0"/>
              <a:cs typeface="Arial" panose="020B0604020202020204" pitchFamily="34" charset="0"/>
            </a:endParaRPr>
          </a:p>
          <a:p>
            <a:r>
              <a:rPr lang="en-US" sz="1200" dirty="0">
                <a:solidFill>
                  <a:srgbClr val="0067A5"/>
                </a:solidFill>
                <a:latin typeface="Arial" panose="020B0604020202020204" pitchFamily="34" charset="0"/>
                <a:cs typeface="Arial" panose="020B0604020202020204" pitchFamily="34" charset="0"/>
              </a:rPr>
              <a:t>All veterans are entitled to priority access to NHS care (including hospital, primary or community care) for conditions associated with their time in the armed forces (service-related).</a:t>
            </a:r>
          </a:p>
          <a:p>
            <a:endParaRPr lang="en-GB" sz="1200" dirty="0">
              <a:solidFill>
                <a:srgbClr val="0067A5"/>
              </a:solidFill>
              <a:latin typeface="Arial" panose="020B0604020202020204" pitchFamily="34" charset="0"/>
              <a:cs typeface="Arial" panose="020B0604020202020204" pitchFamily="34" charset="0"/>
            </a:endParaRPr>
          </a:p>
          <a:p>
            <a:r>
              <a:rPr lang="en-US" sz="1200" dirty="0">
                <a:solidFill>
                  <a:srgbClr val="0067A5"/>
                </a:solidFill>
                <a:latin typeface="Arial" panose="020B0604020202020204" pitchFamily="34" charset="0"/>
                <a:cs typeface="Arial" panose="020B0604020202020204" pitchFamily="34" charset="0"/>
              </a:rPr>
              <a:t>But this is always subject to clinical need and doesn't entitle you to jump the queue ahead of someone with a higher clinical need.</a:t>
            </a:r>
          </a:p>
          <a:p>
            <a:endParaRPr lang="en-US"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a:p>
            <a:r>
              <a:rPr lang="en-GB" sz="1200" b="1" dirty="0">
                <a:solidFill>
                  <a:srgbClr val="0067A5"/>
                </a:solidFill>
                <a:latin typeface="Arial" panose="020B0604020202020204" pitchFamily="34" charset="0"/>
                <a:cs typeface="Arial" panose="020B0604020202020204" pitchFamily="34" charset="0"/>
              </a:rPr>
              <a:t>Improving care for veterans </a:t>
            </a:r>
            <a:br>
              <a:rPr lang="en-GB" sz="1200" b="1" dirty="0">
                <a:solidFill>
                  <a:srgbClr val="0067A5"/>
                </a:solidFill>
                <a:latin typeface="Arial" panose="020B0604020202020204" pitchFamily="34" charset="0"/>
                <a:cs typeface="Arial" panose="020B0604020202020204" pitchFamily="34" charset="0"/>
              </a:rPr>
            </a:br>
            <a:r>
              <a:rPr lang="en-GB" sz="1200" b="1" dirty="0">
                <a:solidFill>
                  <a:srgbClr val="0067A5"/>
                </a:solidFill>
                <a:latin typeface="Arial" panose="020B0604020202020204" pitchFamily="34" charset="0"/>
                <a:cs typeface="Arial" panose="020B0604020202020204" pitchFamily="34" charset="0"/>
              </a:rPr>
              <a:t>across the NHS</a:t>
            </a:r>
          </a:p>
          <a:p>
            <a:r>
              <a:rPr lang="en-GB" sz="1200" dirty="0">
                <a:solidFill>
                  <a:srgbClr val="0067A5"/>
                </a:solidFill>
                <a:latin typeface="Arial"/>
                <a:cs typeface="Arial"/>
              </a:rPr>
              <a:t>We at </a:t>
            </a:r>
            <a:r>
              <a:rPr lang="en-GB" sz="1200" dirty="0">
                <a:solidFill>
                  <a:srgbClr val="DB322A"/>
                </a:solidFill>
                <a:latin typeface="Arial"/>
                <a:cs typeface="Arial"/>
              </a:rPr>
              <a:t>[Insert x trust] </a:t>
            </a:r>
            <a:r>
              <a:rPr lang="en-GB" sz="1200" dirty="0">
                <a:solidFill>
                  <a:srgbClr val="0067A5"/>
                </a:solidFill>
                <a:latin typeface="Arial"/>
                <a:cs typeface="Arial"/>
              </a:rPr>
              <a:t>are a member of the Veterans Covenant Healthcare Alliance, sharing and driving best practice in NHS care for people who serve or have served in the UK armed forces and their families, in line with the Armed Forces Covenant.</a:t>
            </a:r>
          </a:p>
          <a:p>
            <a:endParaRPr lang="en-GB" sz="1200" dirty="0">
              <a:solidFill>
                <a:srgbClr val="0067A5"/>
              </a:solidFill>
              <a:latin typeface="Arial" panose="020B0604020202020204" pitchFamily="34" charset="0"/>
              <a:cs typeface="Arial" panose="020B0604020202020204" pitchFamily="34" charset="0"/>
            </a:endParaRPr>
          </a:p>
          <a:p>
            <a:pPr>
              <a:buClr>
                <a:schemeClr val="bg1"/>
              </a:buClr>
            </a:pPr>
            <a:r>
              <a:rPr lang="en-GB" sz="1200" b="1" dirty="0">
                <a:solidFill>
                  <a:srgbClr val="0067A5"/>
                </a:solidFill>
                <a:latin typeface="Arial"/>
                <a:cs typeface="Arial"/>
              </a:rPr>
              <a:t>What you can expect from us</a:t>
            </a:r>
          </a:p>
          <a:p>
            <a:pPr marL="171450" lvl="0" indent="-171450">
              <a:buClr>
                <a:srgbClr val="0067A5"/>
              </a:buClr>
              <a:buSzPct val="10500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support the health commitments of the Armed Forces Covenant.</a:t>
            </a:r>
          </a:p>
          <a:p>
            <a:pPr marL="171450" lvl="0" indent="-171450">
              <a:buClr>
                <a:srgbClr val="0067A5"/>
              </a:buClr>
              <a:buSzPct val="10500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are committed to ensuring no disadvantage and giving special consideration where appropriate.</a:t>
            </a:r>
          </a:p>
          <a:p>
            <a:pPr marL="171450" lvl="0" indent="-171450">
              <a:buClr>
                <a:srgbClr val="0067A5"/>
              </a:buClr>
              <a:buSzPct val="10500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have educated and trained all relevant staff to identify and respond to veterans’ needs.</a:t>
            </a:r>
          </a:p>
          <a:p>
            <a:pPr marL="171450" lvl="0" indent="-171450">
              <a:buClr>
                <a:srgbClr val="0067A5"/>
              </a:buClr>
              <a:buSzPct val="10500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We also support the UK armed forces community as an employer.</a:t>
            </a:r>
          </a:p>
          <a:p>
            <a:endParaRPr lang="en-US" sz="1200" dirty="0">
              <a:solidFill>
                <a:srgbClr val="0067A5"/>
              </a:solidFill>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C1DE43FD-03E3-BB43-82EC-C27EB67FDB1C}"/>
              </a:ext>
            </a:extLst>
          </p:cNvPr>
          <p:cNvSpPr>
            <a:spLocks noChangeArrowheads="1"/>
          </p:cNvSpPr>
          <p:nvPr/>
        </p:nvSpPr>
        <p:spPr bwMode="auto">
          <a:xfrm>
            <a:off x="581891" y="5059500"/>
            <a:ext cx="64245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sz="1400" dirty="0">
                <a:solidFill>
                  <a:srgbClr val="0067A5"/>
                </a:solidFill>
                <a:latin typeface="Arial"/>
                <a:cs typeface="Arial"/>
              </a:rPr>
              <a:t>Here at </a:t>
            </a:r>
            <a:r>
              <a:rPr lang="en-GB" sz="1400" dirty="0">
                <a:solidFill>
                  <a:srgbClr val="DB322A"/>
                </a:solidFill>
                <a:latin typeface="Arial"/>
                <a:cs typeface="Arial"/>
              </a:rPr>
              <a:t>[Insert x trust] </a:t>
            </a:r>
            <a:r>
              <a:rPr lang="en-GB" sz="1400" dirty="0">
                <a:solidFill>
                  <a:srgbClr val="0067A5"/>
                </a:solidFill>
                <a:latin typeface="Arial"/>
                <a:cs typeface="Arial"/>
              </a:rPr>
              <a:t>we are proud to be a Veteran Aware healthcare provider</a:t>
            </a:r>
            <a:endParaRPr lang="en-GB" sz="1400" dirty="0">
              <a:solidFill>
                <a:srgbClr val="0067A5"/>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D83895C-2CC7-1F42-8A39-E7AAF1C59D17}"/>
              </a:ext>
            </a:extLst>
          </p:cNvPr>
          <p:cNvPicPr>
            <a:picLocks noChangeAspect="1"/>
          </p:cNvPicPr>
          <p:nvPr/>
        </p:nvPicPr>
        <p:blipFill>
          <a:blip r:embed="rId3"/>
          <a:stretch>
            <a:fillRect/>
          </a:stretch>
        </p:blipFill>
        <p:spPr>
          <a:xfrm>
            <a:off x="581891" y="9580468"/>
            <a:ext cx="1854464" cy="641301"/>
          </a:xfrm>
          <a:prstGeom prst="rect">
            <a:avLst/>
          </a:prstGeom>
        </p:spPr>
      </p:pic>
      <p:pic>
        <p:nvPicPr>
          <p:cNvPr id="20" name="Picture 19">
            <a:extLst>
              <a:ext uri="{FF2B5EF4-FFF2-40B4-BE49-F238E27FC236}">
                <a16:creationId xmlns:a16="http://schemas.microsoft.com/office/drawing/2014/main" id="{3C4BCA98-019C-CF41-85BE-5F29B15496A3}"/>
              </a:ext>
            </a:extLst>
          </p:cNvPr>
          <p:cNvPicPr>
            <a:picLocks noChangeAspect="1"/>
          </p:cNvPicPr>
          <p:nvPr/>
        </p:nvPicPr>
        <p:blipFill>
          <a:blip r:embed="rId4"/>
          <a:stretch>
            <a:fillRect/>
          </a:stretch>
        </p:blipFill>
        <p:spPr>
          <a:xfrm>
            <a:off x="6379158" y="9402006"/>
            <a:ext cx="697632" cy="944642"/>
          </a:xfrm>
          <a:prstGeom prst="rect">
            <a:avLst/>
          </a:prstGeom>
        </p:spPr>
      </p:pic>
      <p:cxnSp>
        <p:nvCxnSpPr>
          <p:cNvPr id="18" name="Straight Connector 17">
            <a:extLst>
              <a:ext uri="{FF2B5EF4-FFF2-40B4-BE49-F238E27FC236}">
                <a16:creationId xmlns:a16="http://schemas.microsoft.com/office/drawing/2014/main" id="{241BA6D8-7F88-034F-9247-C149C745204D}"/>
              </a:ext>
            </a:extLst>
          </p:cNvPr>
          <p:cNvCxnSpPr/>
          <p:nvPr/>
        </p:nvCxnSpPr>
        <p:spPr>
          <a:xfrm>
            <a:off x="581891" y="9345914"/>
            <a:ext cx="6391938" cy="0"/>
          </a:xfrm>
          <a:prstGeom prst="line">
            <a:avLst/>
          </a:prstGeom>
          <a:ln w="3175" cmpd="sng">
            <a:solidFill>
              <a:srgbClr val="0067A5"/>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08398DD-CE8F-473F-B670-05B64F70C42E}"/>
              </a:ext>
            </a:extLst>
          </p:cNvPr>
          <p:cNvPicPr>
            <a:picLocks noChangeAspect="1"/>
          </p:cNvPicPr>
          <p:nvPr/>
        </p:nvPicPr>
        <p:blipFill>
          <a:blip r:embed="rId5"/>
          <a:stretch>
            <a:fillRect/>
          </a:stretch>
        </p:blipFill>
        <p:spPr>
          <a:xfrm>
            <a:off x="4996218" y="359819"/>
            <a:ext cx="2316681" cy="1237595"/>
          </a:xfrm>
          <a:prstGeom prst="rect">
            <a:avLst/>
          </a:prstGeom>
        </p:spPr>
      </p:pic>
    </p:spTree>
    <p:extLst>
      <p:ext uri="{BB962C8B-B14F-4D97-AF65-F5344CB8AC3E}">
        <p14:creationId xmlns:p14="http://schemas.microsoft.com/office/powerpoint/2010/main" val="157658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7E99F04-FDC4-E847-B542-E1F718F5CDEE}"/>
              </a:ext>
            </a:extLst>
          </p:cNvPr>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D65AF565-2511-4A4A-A680-DF16AD512932}"/>
              </a:ext>
            </a:extLst>
          </p:cNvPr>
          <p:cNvSpPr txBox="1"/>
          <p:nvPr/>
        </p:nvSpPr>
        <p:spPr>
          <a:xfrm>
            <a:off x="581891" y="3228109"/>
            <a:ext cx="6424551" cy="7032171"/>
          </a:xfrm>
          <a:prstGeom prst="rect">
            <a:avLst/>
          </a:prstGeom>
          <a:noFill/>
        </p:spPr>
        <p:txBody>
          <a:bodyPr wrap="none" lIns="0" tIns="0" rIns="0" bIns="0" numCol="2" spcCol="252000" rtlCol="0" anchor="t">
            <a:noAutofit/>
          </a:bodyPr>
          <a:lstStyle/>
          <a:p>
            <a:r>
              <a:rPr lang="en-GB" sz="1200" b="1" dirty="0">
                <a:solidFill>
                  <a:srgbClr val="0067A5"/>
                </a:solidFill>
                <a:latin typeface="Arial" panose="020B0604020202020204" pitchFamily="34" charset="0"/>
                <a:cs typeface="Arial" panose="020B0604020202020204" pitchFamily="34" charset="0"/>
              </a:rPr>
              <a:t>What other support is available? </a:t>
            </a:r>
          </a:p>
          <a:p>
            <a:r>
              <a:rPr lang="en-GB" sz="1200" dirty="0">
                <a:solidFill>
                  <a:srgbClr val="0067A5"/>
                </a:solidFill>
                <a:latin typeface="Arial" panose="020B0604020202020204" pitchFamily="34" charset="0"/>
                <a:cs typeface="Arial" panose="020B0604020202020204" pitchFamily="34" charset="0"/>
              </a:rPr>
              <a:t>There are many service charities and organisations. The Veterans’ Gateway is a first point of contact for veterans and their families. It provides information, advice and support by phone (0808 802 1212), text (81212) and online at </a:t>
            </a:r>
            <a:r>
              <a:rPr lang="en-GB" sz="1200" u="sng" dirty="0">
                <a:solidFill>
                  <a:srgbClr val="0067A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www.veteransgateway.org.uk</a:t>
            </a:r>
            <a:r>
              <a:rPr lang="en-GB" sz="1200" b="1" dirty="0">
                <a:solidFill>
                  <a:srgbClr val="0067A5"/>
                </a:solidFill>
                <a:latin typeface="Arial" panose="020B0604020202020204" pitchFamily="34" charset="0"/>
                <a:cs typeface="Arial" panose="020B0604020202020204" pitchFamily="34" charset="0"/>
              </a:rPr>
              <a:t> </a:t>
            </a:r>
          </a:p>
          <a:p>
            <a:endParaRPr lang="en-GB" sz="1200"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a:cs typeface="Arial"/>
              </a:rPr>
              <a:t>Here at </a:t>
            </a:r>
            <a:r>
              <a:rPr lang="en-GB" sz="1200" dirty="0">
                <a:solidFill>
                  <a:srgbClr val="FF0000"/>
                </a:solidFill>
                <a:latin typeface="Arial"/>
                <a:cs typeface="Arial"/>
              </a:rPr>
              <a:t>[insert x trust]</a:t>
            </a:r>
            <a:r>
              <a:rPr lang="en-GB" sz="1200" dirty="0">
                <a:solidFill>
                  <a:srgbClr val="0067A5"/>
                </a:solidFill>
                <a:latin typeface="Arial"/>
                <a:cs typeface="Arial"/>
              </a:rPr>
              <a:t> we will put you in touch with the organisations best placed to help with the information, advice and support – from healthcare and housing to employability, finances and personal relationships.</a:t>
            </a:r>
            <a:endParaRPr lang="en-GB" sz="1200" dirty="0">
              <a:solidFill>
                <a:srgbClr val="0067A5"/>
              </a:solidFill>
              <a:latin typeface="Arial" panose="020B0604020202020204" pitchFamily="34" charset="0"/>
              <a:cs typeface="Arial" panose="020B0604020202020204" pitchFamily="34" charset="0"/>
            </a:endParaRPr>
          </a:p>
          <a:p>
            <a:endParaRPr lang="en-GB" sz="1400" dirty="0">
              <a:solidFill>
                <a:srgbClr val="0067A5"/>
              </a:solidFill>
              <a:latin typeface="Arial" panose="020B0604020202020204" pitchFamily="34" charset="0"/>
              <a:cs typeface="Arial" panose="020B0604020202020204" pitchFamily="34" charset="0"/>
            </a:endParaRPr>
          </a:p>
          <a:p>
            <a:r>
              <a:rPr lang="en-GB" sz="1200" b="1" dirty="0">
                <a:solidFill>
                  <a:srgbClr val="0067A5"/>
                </a:solidFill>
                <a:latin typeface="Arial" panose="020B0604020202020204" pitchFamily="34" charset="0"/>
                <a:cs typeface="Arial" panose="020B0604020202020204" pitchFamily="34" charset="0"/>
              </a:rPr>
              <a:t>How could you get involved in the NHS? </a:t>
            </a:r>
          </a:p>
          <a:p>
            <a:r>
              <a:rPr lang="en-GB" sz="1200" dirty="0">
                <a:solidFill>
                  <a:srgbClr val="0067A5"/>
                </a:solidFill>
                <a:latin typeface="Arial"/>
                <a:cs typeface="Arial"/>
              </a:rPr>
              <a:t>The NHS can benefit significantly from the skills and experience you bring from your military training and service. Veteran Aware trusts support the employment of veterans and reservists in the NHS workforce and will be involved either in the ‘Employer Recognition Scheme’ or the ‘Step Into Health’ scheme. </a:t>
            </a:r>
            <a:endParaRPr lang="en-GB"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panose="020B0604020202020204" pitchFamily="34" charset="0"/>
                <a:cs typeface="Arial" panose="020B0604020202020204" pitchFamily="34" charset="0"/>
              </a:rPr>
              <a:t>Find out more about careers for veterans and reservists in the NHS at </a:t>
            </a:r>
            <a:r>
              <a:rPr lang="en-GB" sz="1200" dirty="0">
                <a:solidFill>
                  <a:srgbClr val="0067A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www.militarystepintohealth.nhs.uk</a:t>
            </a:r>
            <a:endParaRPr lang="en-GB"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a:p>
            <a:r>
              <a:rPr lang="en-GB" sz="1200" b="1" dirty="0">
                <a:solidFill>
                  <a:srgbClr val="0067A5"/>
                </a:solidFill>
                <a:latin typeface="Arial" panose="020B0604020202020204" pitchFamily="34" charset="0"/>
                <a:cs typeface="Arial" panose="020B0604020202020204" pitchFamily="34" charset="0"/>
              </a:rPr>
              <a:t>Armed Forces Covenant</a:t>
            </a:r>
          </a:p>
          <a:p>
            <a:r>
              <a:rPr lang="en-GB" sz="1200" dirty="0">
                <a:solidFill>
                  <a:srgbClr val="0067A5"/>
                </a:solidFill>
                <a:latin typeface="Arial" panose="020B0604020202020204" pitchFamily="34" charset="0"/>
                <a:cs typeface="Arial" panose="020B0604020202020204" pitchFamily="34" charset="0"/>
              </a:rPr>
              <a:t>The NHS is committed to the Armed Forces Covenant, which is a promise by the nation that those who serve or who have served in the UK armed forces, and their families, will be treated fairly. It has two key principles:</a:t>
            </a:r>
            <a:br>
              <a:rPr lang="en-GB" sz="1200" dirty="0">
                <a:solidFill>
                  <a:srgbClr val="0067A5"/>
                </a:solidFill>
                <a:latin typeface="Arial" panose="020B0604020202020204" pitchFamily="34" charset="0"/>
                <a:cs typeface="Arial" panose="020B0604020202020204" pitchFamily="34" charset="0"/>
              </a:rPr>
            </a:br>
            <a:endParaRPr lang="en-GB"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a:p>
            <a:pPr marL="171450" lvl="0" indent="-171450">
              <a:buClr>
                <a:srgbClr val="0067A5"/>
              </a:buClr>
              <a:buSzPct val="10500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The armed forces community should not face disadvantage compared to other citizens in the provision of public and commercial services.</a:t>
            </a:r>
          </a:p>
          <a:p>
            <a:pPr marL="171450" lvl="0" indent="-171450">
              <a:buClr>
                <a:srgbClr val="0067A5"/>
              </a:buClr>
              <a:buSzPct val="105000"/>
              <a:buFont typeface="Arial" panose="020B0604020202020204" pitchFamily="34" charset="0"/>
              <a:buChar char="•"/>
            </a:pPr>
            <a:endParaRPr lang="en-GB" sz="1200" dirty="0">
              <a:solidFill>
                <a:srgbClr val="0067A5"/>
              </a:solidFill>
              <a:latin typeface="Arial" panose="020B0604020202020204" pitchFamily="34" charset="0"/>
              <a:cs typeface="Arial" panose="020B0604020202020204" pitchFamily="34" charset="0"/>
            </a:endParaRPr>
          </a:p>
          <a:p>
            <a:pPr marL="171450" lvl="0" indent="-171450">
              <a:buClr>
                <a:srgbClr val="0067A5"/>
              </a:buClr>
              <a:buSzPct val="105000"/>
              <a:buFont typeface="Arial" panose="020B0604020202020204" pitchFamily="34" charset="0"/>
              <a:buChar char="•"/>
            </a:pPr>
            <a:r>
              <a:rPr lang="en-GB" sz="1200" dirty="0">
                <a:solidFill>
                  <a:srgbClr val="0067A5"/>
                </a:solidFill>
                <a:latin typeface="Arial" panose="020B0604020202020204" pitchFamily="34" charset="0"/>
                <a:cs typeface="Arial" panose="020B0604020202020204" pitchFamily="34" charset="0"/>
              </a:rPr>
              <a:t>Special consideration is appropriate in some cases, especially for those who have given most such as the injured and the bereaved.</a:t>
            </a:r>
          </a:p>
          <a:p>
            <a:pPr marL="171450" lvl="0" indent="-171450">
              <a:buClr>
                <a:srgbClr val="DB322A"/>
              </a:buClr>
              <a:buFont typeface="Courier New" panose="02070309020205020404" pitchFamily="49" charset="0"/>
              <a:buChar char="o"/>
            </a:pPr>
            <a:endParaRPr lang="en-GB" sz="1200"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a:cs typeface="Arial"/>
              </a:rPr>
              <a:t>You and your family should not be at a disadvantage in accessing appropriate health services; for example, if you are on a waiting list and are moving.</a:t>
            </a:r>
          </a:p>
          <a:p>
            <a:endParaRPr lang="en-GB" sz="1200"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panose="020B0604020202020204" pitchFamily="34" charset="0"/>
                <a:cs typeface="Arial" panose="020B0604020202020204" pitchFamily="34" charset="0"/>
              </a:rPr>
              <a:t>The NHS always prioritises people with the most urgent clinical need. At the same time, we must recognise your health and social needs and act on them. We are working to make sure this happens.</a:t>
            </a:r>
          </a:p>
          <a:p>
            <a:endParaRPr lang="en-GB" sz="1200"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a:cs typeface="Arial"/>
              </a:rPr>
              <a:t>To learn more about the Veterans Covenant Healthcare Alliance and what it means for NHS hospitals to be Veteran Aware, visit: </a:t>
            </a:r>
            <a:r>
              <a:rPr lang="en-GB" sz="1200" u="sng" dirty="0">
                <a:solidFill>
                  <a:srgbClr val="0067A5"/>
                </a:solidFill>
                <a:latin typeface="Arial"/>
                <a:cs typeface="Arial"/>
              </a:rPr>
              <a:t>https://improvement.nhs.uk/resources/veteran-aware-hospitals/ </a:t>
            </a:r>
            <a:endParaRPr lang="en-GB" sz="1200" u="sng"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a:p>
            <a:r>
              <a:rPr lang="en-GB" sz="1200" dirty="0">
                <a:solidFill>
                  <a:srgbClr val="0067A5"/>
                </a:solidFill>
                <a:latin typeface="Arial"/>
                <a:cs typeface="Arial"/>
              </a:rPr>
              <a:t>We are committed to consistently and continually learning from our patients and their families to improve care for all. If you have any feedback or suggestions please … </a:t>
            </a:r>
            <a:r>
              <a:rPr lang="en-GB" sz="1200" dirty="0">
                <a:solidFill>
                  <a:srgbClr val="DB322A"/>
                </a:solidFill>
                <a:latin typeface="Arial"/>
                <a:cs typeface="Arial"/>
              </a:rPr>
              <a:t>[provide contact details or feedback method for veterans and armed forces families].</a:t>
            </a:r>
          </a:p>
          <a:p>
            <a:endParaRPr lang="en-GB" sz="1200" b="1" dirty="0">
              <a:solidFill>
                <a:srgbClr val="0067A5"/>
              </a:solidFill>
              <a:latin typeface="Arial" panose="020B0604020202020204" pitchFamily="34" charset="0"/>
              <a:cs typeface="Arial" panose="020B0604020202020204" pitchFamily="34" charset="0"/>
            </a:endParaRPr>
          </a:p>
          <a:p>
            <a:r>
              <a:rPr lang="en-US" sz="1200" dirty="0">
                <a:solidFill>
                  <a:srgbClr val="0067A5"/>
                </a:solidFill>
                <a:latin typeface="Arial" panose="020B0604020202020204" pitchFamily="34" charset="0"/>
                <a:cs typeface="Arial" panose="020B0604020202020204" pitchFamily="34" charset="0"/>
              </a:rPr>
              <a:t>For more information on NHS healthcare for veterans, visit the NHS Choices website at </a:t>
            </a:r>
            <a:r>
              <a:rPr lang="en-US" sz="1200" u="sng" dirty="0">
                <a:solidFill>
                  <a:srgbClr val="0067A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www.nhs.uk</a:t>
            </a:r>
            <a:r>
              <a:rPr lang="en-US" sz="1200" dirty="0">
                <a:solidFill>
                  <a:srgbClr val="0067A5"/>
                </a:solidFill>
                <a:latin typeface="Arial" panose="020B0604020202020204" pitchFamily="34" charset="0"/>
                <a:cs typeface="Arial" panose="020B0604020202020204" pitchFamily="34" charset="0"/>
              </a:rPr>
              <a:t> and search for ‘veteran’.</a:t>
            </a:r>
            <a:endParaRPr lang="en-GB" sz="1200" dirty="0">
              <a:solidFill>
                <a:srgbClr val="0067A5"/>
              </a:solidFill>
              <a:latin typeface="Arial" panose="020B0604020202020204" pitchFamily="34" charset="0"/>
              <a:cs typeface="Arial" panose="020B0604020202020204" pitchFamily="34" charset="0"/>
            </a:endParaRPr>
          </a:p>
          <a:p>
            <a:endParaRPr lang="en-GB" sz="1200" dirty="0">
              <a:solidFill>
                <a:srgbClr val="0067A5"/>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3A3A15A-1CFF-FF41-A0CA-DCDCA733F300}"/>
              </a:ext>
            </a:extLst>
          </p:cNvPr>
          <p:cNvSpPr txBox="1"/>
          <p:nvPr/>
        </p:nvSpPr>
        <p:spPr>
          <a:xfrm>
            <a:off x="549278" y="457200"/>
            <a:ext cx="6424551" cy="2618767"/>
          </a:xfrm>
          <a:prstGeom prst="rect">
            <a:avLst/>
          </a:prstGeom>
          <a:solidFill>
            <a:srgbClr val="0067A5">
              <a:alpha val="15000"/>
            </a:srgbClr>
          </a:solidFill>
        </p:spPr>
        <p:txBody>
          <a:bodyPr wrap="square" lIns="108000" tIns="108000" rIns="108000" bIns="108000" numCol="1" spcCol="180000" rtlCol="0">
            <a:spAutoFit/>
          </a:bodyPr>
          <a:lstStyle/>
          <a:p>
            <a:r>
              <a:rPr lang="en-GB" sz="1200" dirty="0">
                <a:solidFill>
                  <a:srgbClr val="0067A5"/>
                </a:solidFill>
                <a:latin typeface="Arial" panose="020B0604020202020204" pitchFamily="34" charset="0"/>
                <a:cs typeface="Arial" panose="020B0604020202020204" pitchFamily="34" charset="0"/>
              </a:rPr>
              <a:t>We work with a range of extra services for the armed forces community and will let you know of and refer you to any that could benefit you, including:</a:t>
            </a: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This box should include a list of services operating in the hospital or local area that patients can be referred to: </a:t>
            </a:r>
            <a:r>
              <a:rPr lang="en-GB" sz="1200" dirty="0" err="1">
                <a:solidFill>
                  <a:srgbClr val="DB322A"/>
                </a:solidFill>
                <a:latin typeface="Arial" panose="020B0604020202020204" pitchFamily="34" charset="0"/>
                <a:cs typeface="Arial" panose="020B0604020202020204" pitchFamily="34" charset="0"/>
              </a:rPr>
              <a:t>eg</a:t>
            </a:r>
            <a:endParaRPr lang="en-GB" sz="1200" dirty="0">
              <a:solidFill>
                <a:srgbClr val="DB322A"/>
              </a:solidFill>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Royal British Legion, SSAFA, Combat Stress, Help for Heroes contacts</a:t>
            </a: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Defence Medical Welfare Service officers who will assist the patient in identifying services provided by service charities and other organisations</a:t>
            </a:r>
          </a:p>
          <a:p>
            <a:pPr marL="171450" indent="-171450">
              <a:buFont typeface="Courier New" panose="02070309020205020404" pitchFamily="49" charset="0"/>
              <a:buChar char="o"/>
            </a:pPr>
            <a:r>
              <a:rPr lang="en-GB" sz="1200" b="1" dirty="0">
                <a:solidFill>
                  <a:srgbClr val="DB322A"/>
                </a:solidFill>
                <a:latin typeface="Arial" panose="020B0604020202020204" pitchFamily="34" charset="0"/>
                <a:cs typeface="Arial" panose="020B0604020202020204" pitchFamily="34" charset="0"/>
              </a:rPr>
              <a:t>You must include</a:t>
            </a:r>
            <a:r>
              <a:rPr lang="en-GB" sz="1200" dirty="0">
                <a:solidFill>
                  <a:srgbClr val="DB322A"/>
                </a:solidFill>
                <a:latin typeface="Arial" panose="020B0604020202020204" pitchFamily="34" charset="0"/>
                <a:cs typeface="Arial" panose="020B0604020202020204" pitchFamily="34" charset="0"/>
              </a:rPr>
              <a:t> the nearest </a:t>
            </a:r>
            <a:r>
              <a:rPr lang="en-GB" sz="1200" b="1" dirty="0">
                <a:solidFill>
                  <a:srgbClr val="DB322A"/>
                </a:solidFill>
                <a:latin typeface="Arial" panose="020B0604020202020204" pitchFamily="34" charset="0"/>
                <a:cs typeface="Arial" panose="020B0604020202020204" pitchFamily="34" charset="0"/>
              </a:rPr>
              <a:t>NHS Veterans’ Mental Health Transition, Intervention and Liaison Service </a:t>
            </a:r>
            <a:r>
              <a:rPr lang="en-GB" sz="1200" dirty="0">
                <a:solidFill>
                  <a:srgbClr val="DB322A"/>
                </a:solidFill>
                <a:latin typeface="Arial" panose="020B0604020202020204" pitchFamily="34" charset="0"/>
                <a:cs typeface="Arial" panose="020B0604020202020204" pitchFamily="34" charset="0"/>
              </a:rPr>
              <a:t>– contact numbers for each region below (include as appropriate)</a:t>
            </a: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0303 123 1145 North of England</a:t>
            </a: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0300 323 0137 Midlands or East of England </a:t>
            </a: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020 3317 6818 London or the South East of England</a:t>
            </a:r>
          </a:p>
          <a:p>
            <a:pPr marL="171450" indent="-171450">
              <a:buFont typeface="Courier New" panose="02070309020205020404" pitchFamily="49" charset="0"/>
              <a:buChar char="o"/>
            </a:pPr>
            <a:r>
              <a:rPr lang="en-GB" sz="1200" dirty="0">
                <a:solidFill>
                  <a:srgbClr val="DB322A"/>
                </a:solidFill>
                <a:latin typeface="Arial" panose="020B0604020202020204" pitchFamily="34" charset="0"/>
                <a:cs typeface="Arial" panose="020B0604020202020204" pitchFamily="34" charset="0"/>
              </a:rPr>
              <a:t>0300 365 0300 South West of England.] </a:t>
            </a:r>
            <a:endParaRPr lang="en-US" sz="1200" dirty="0">
              <a:solidFill>
                <a:srgbClr val="DB32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279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B06017C54D6459F6800865B73B3CB" ma:contentTypeVersion="13" ma:contentTypeDescription="Create a new document." ma:contentTypeScope="" ma:versionID="4324c49a56eebcf199272b81e7fb7195">
  <xsd:schema xmlns:xsd="http://www.w3.org/2001/XMLSchema" xmlns:xs="http://www.w3.org/2001/XMLSchema" xmlns:p="http://schemas.microsoft.com/office/2006/metadata/properties" xmlns:ns1="http://schemas.microsoft.com/sharepoint/v3" xmlns:ns2="58e8f69e-7f24-4b73-9b6d-8ee4ef8efd83" xmlns:ns3="b8ad2290-f9fa-42ee-8bba-c9e9de11857b" targetNamespace="http://schemas.microsoft.com/office/2006/metadata/properties" ma:root="true" ma:fieldsID="b2271fc91ced2b0440c5e6cda6ca50d8" ns1:_="" ns2:_="" ns3:_="">
    <xsd:import namespace="http://schemas.microsoft.com/sharepoint/v3"/>
    <xsd:import namespace="58e8f69e-7f24-4b73-9b6d-8ee4ef8efd83"/>
    <xsd:import namespace="b8ad2290-f9fa-42ee-8bba-c9e9de1185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PublishingStartDate" minOccurs="0"/>
                <xsd:element ref="ns1:PublishingExpirationDate" minOccurs="0"/>
                <xsd:element ref="ns3:MediaServiceDateTaken" minOccurs="0"/>
                <xsd:element ref="ns3:MediaServiceAutoTags" minOccurs="0"/>
                <xsd:element ref="ns3:MediaServiceOCR" minOccurs="0"/>
                <xsd:element ref="ns3:IWSAPHistory"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8f69e-7f24-4b73-9b6d-8ee4ef8efd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ad2290-f9fa-42ee-8bba-c9e9de11857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IWSAPHistory" ma:index="17" nillable="true" ma:displayName="IWSAPHistory" ma:hidden="true" ma:internalName="IWSAPHistory">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WSAPHistory xmlns="b8ad2290-f9fa-42ee-8bba-c9e9de11857b" xsi:nil="true"/>
  </documentManagement>
</p:properties>
</file>

<file path=customXml/itemProps1.xml><?xml version="1.0" encoding="utf-8"?>
<ds:datastoreItem xmlns:ds="http://schemas.openxmlformats.org/officeDocument/2006/customXml" ds:itemID="{477D30F0-7390-4568-8BC7-32DB5FC78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8f69e-7f24-4b73-9b6d-8ee4ef8efd83"/>
    <ds:schemaRef ds:uri="b8ad2290-f9fa-42ee-8bba-c9e9de118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4617B-87BA-4950-A98C-18BA24E60732}">
  <ds:schemaRefs>
    <ds:schemaRef ds:uri="http://schemas.microsoft.com/sharepoint/v3/contenttype/forms"/>
  </ds:schemaRefs>
</ds:datastoreItem>
</file>

<file path=customXml/itemProps3.xml><?xml version="1.0" encoding="utf-8"?>
<ds:datastoreItem xmlns:ds="http://schemas.openxmlformats.org/officeDocument/2006/customXml" ds:itemID="{202443A1-F9A0-4385-99ED-77D4FDCA77A5}">
  <ds:schemaRefs>
    <ds:schemaRef ds:uri="http://purl.org/dc/elements/1.1/"/>
    <ds:schemaRef ds:uri="http://schemas.microsoft.com/office/2006/metadata/properties"/>
    <ds:schemaRef ds:uri="http://schemas.microsoft.com/office/infopath/2007/PartnerControls"/>
    <ds:schemaRef ds:uri="b8ad2290-f9fa-42ee-8bba-c9e9de11857b"/>
    <ds:schemaRef ds:uri="http://purl.org/dc/terms/"/>
    <ds:schemaRef ds:uri="http://schemas.microsoft.com/office/2006/documentManagement/types"/>
    <ds:schemaRef ds:uri="http://schemas.microsoft.com/sharepoint/v3"/>
    <ds:schemaRef ds:uri="58e8f69e-7f24-4b73-9b6d-8ee4ef8efd8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168</TotalTime>
  <Words>429</Words>
  <Application>Microsoft Office PowerPoint</Application>
  <PresentationFormat>Custom</PresentationFormat>
  <Paragraphs>57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Courier New</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Loxton</dc:creator>
  <cp:lastModifiedBy>Rashawn Thompson</cp:lastModifiedBy>
  <cp:revision>69</cp:revision>
  <dcterms:created xsi:type="dcterms:W3CDTF">2018-10-31T10:54:23Z</dcterms:created>
  <dcterms:modified xsi:type="dcterms:W3CDTF">2020-01-17T09:54:54Z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0x010100A87B06017C54D6459F6800865B73B3CB</vt:lpwstr>
  </property>
</Properties>
</file>