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5"/>
    <a:srgbClr val="DB3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0C942-673C-AEA9-3E26-D73DE28B1EF7}" v="7" dt="2019-12-18T08:52:06.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85615" autoAdjust="0"/>
  </p:normalViewPr>
  <p:slideViewPr>
    <p:cSldViewPr snapToGrid="0" snapToObjects="1">
      <p:cViewPr varScale="1">
        <p:scale>
          <a:sx n="37" d="100"/>
          <a:sy n="37" d="100"/>
        </p:scale>
        <p:origin x="23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20797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9857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144690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13467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15448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E7F5C-E21D-F944-8DAE-7D191E14C647}"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63908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E7F5C-E21D-F944-8DAE-7D191E14C647}"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98595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E7F5C-E21D-F944-8DAE-7D191E14C647}"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232392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E7F5C-E21D-F944-8DAE-7D191E14C647}"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75429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CDDE7F5C-E21D-F944-8DAE-7D191E14C647}"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238922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CDDE7F5C-E21D-F944-8DAE-7D191E14C647}"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8260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DDE7F5C-E21D-F944-8DAE-7D191E14C647}" type="datetimeFigureOut">
              <a:rPr lang="en-US" smtClean="0"/>
              <a:t>1/17/2020</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B5BAE61-451C-0043-829C-49E1540E7442}" type="slidenum">
              <a:rPr lang="en-US" smtClean="0"/>
              <a:t>‹#›</a:t>
            </a:fld>
            <a:endParaRPr lang="en-US"/>
          </a:p>
        </p:txBody>
      </p:sp>
    </p:spTree>
    <p:extLst>
      <p:ext uri="{BB962C8B-B14F-4D97-AF65-F5344CB8AC3E}">
        <p14:creationId xmlns:p14="http://schemas.microsoft.com/office/powerpoint/2010/main" val="3076974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gettingitrightfirsttime.co.uk/veterans" TargetMode="External"/><Relationship Id="rId3" Type="http://schemas.openxmlformats.org/officeDocument/2006/relationships/hyperlink" Target="http://www.vfds.co.uk/" TargetMode="External"/><Relationship Id="rId7" Type="http://schemas.openxmlformats.org/officeDocument/2006/relationships/hyperlink" Target="http://www.militarystepintohealth.nhs.uk/" TargetMode="External"/><Relationship Id="rId2" Type="http://schemas.openxmlformats.org/officeDocument/2006/relationships/hyperlink" Target="http://www.veteransgateway.org.uk/" TargetMode="External"/><Relationship Id="rId1" Type="http://schemas.openxmlformats.org/officeDocument/2006/relationships/slideLayout" Target="../slideLayouts/slideLayout1.xml"/><Relationship Id="rId6" Type="http://schemas.openxmlformats.org/officeDocument/2006/relationships/hyperlink" Target="http://www.rbl.org.uk/vmf" TargetMode="External"/><Relationship Id="rId5" Type="http://schemas.openxmlformats.org/officeDocument/2006/relationships/hyperlink" Target="https://blesma.org/" TargetMode="External"/><Relationship Id="rId4" Type="http://schemas.openxmlformats.org/officeDocument/2006/relationships/hyperlink" Target="mailto:england.veteranstraumanetwork@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 y="-22218"/>
            <a:ext cx="7561653" cy="4970051"/>
          </a:xfrm>
          <a:prstGeom prst="rect">
            <a:avLst/>
          </a:prstGeom>
        </p:spPr>
      </p:pic>
      <p:sp>
        <p:nvSpPr>
          <p:cNvPr id="14" name="Rectangle 13">
            <a:extLst>
              <a:ext uri="{FF2B5EF4-FFF2-40B4-BE49-F238E27FC236}">
                <a16:creationId xmlns:a16="http://schemas.microsoft.com/office/drawing/2014/main" id="{4F08AF5F-F91F-DA49-BA6D-9DA686446BAC}"/>
              </a:ext>
            </a:extLst>
          </p:cNvPr>
          <p:cNvSpPr/>
          <p:nvPr/>
        </p:nvSpPr>
        <p:spPr>
          <a:xfrm>
            <a:off x="13339" y="4201375"/>
            <a:ext cx="7561653" cy="746458"/>
          </a:xfrm>
          <a:prstGeom prst="rect">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nip Single Corner Rectangle 14">
            <a:extLst>
              <a:ext uri="{FF2B5EF4-FFF2-40B4-BE49-F238E27FC236}">
                <a16:creationId xmlns:a16="http://schemas.microsoft.com/office/drawing/2014/main" id="{BD7371D3-9EF0-904A-BB94-0B5F96446CAA}"/>
              </a:ext>
            </a:extLst>
          </p:cNvPr>
          <p:cNvSpPr/>
          <p:nvPr/>
        </p:nvSpPr>
        <p:spPr>
          <a:xfrm flipH="1">
            <a:off x="347631" y="3101999"/>
            <a:ext cx="4672383" cy="1498128"/>
          </a:xfrm>
          <a:prstGeom prst="snip1Rect">
            <a:avLst/>
          </a:prstGeom>
          <a:solidFill>
            <a:srgbClr val="E0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87E99F04-FDC4-E847-B542-E1F718F5CDEE}"/>
              </a:ext>
            </a:extLst>
          </p:cNvPr>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3">
            <a:extLst>
              <a:ext uri="{FF2B5EF4-FFF2-40B4-BE49-F238E27FC236}">
                <a16:creationId xmlns:a16="http://schemas.microsoft.com/office/drawing/2014/main" id="{B9DF9DB6-47CB-BB4D-8D25-32B1D6C31C68}"/>
              </a:ext>
            </a:extLst>
          </p:cNvPr>
          <p:cNvSpPr>
            <a:spLocks noChangeArrowheads="1"/>
          </p:cNvSpPr>
          <p:nvPr/>
        </p:nvSpPr>
        <p:spPr bwMode="auto">
          <a:xfrm>
            <a:off x="581891" y="3310072"/>
            <a:ext cx="420386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Staff information</a:t>
            </a:r>
            <a:br>
              <a:rPr kumimoji="0" lang="en-US" altLang="en-US"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Veteran Aware NHS trust</a:t>
            </a:r>
            <a:endParaRPr lang="en-US" altLang="en-US" sz="2400" b="1" dirty="0">
              <a:solidFill>
                <a:schemeClr val="bg1"/>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1400" dirty="0">
              <a:solidFill>
                <a:schemeClr val="bg1"/>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a:solidFill>
                  <a:schemeClr val="bg1"/>
                </a:solidFill>
                <a:latin typeface="Arial" panose="020B0604020202020204" pitchFamily="34" charset="0"/>
                <a:cs typeface="Arial" panose="020B0604020202020204" pitchFamily="34" charset="0"/>
              </a:rPr>
              <a:t>January 2020</a:t>
            </a:r>
            <a:endParaRPr lang="en-GB" sz="14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65AF565-2511-4A4A-A680-DF16AD512932}"/>
              </a:ext>
            </a:extLst>
          </p:cNvPr>
          <p:cNvSpPr txBox="1"/>
          <p:nvPr/>
        </p:nvSpPr>
        <p:spPr>
          <a:xfrm>
            <a:off x="581891" y="5446333"/>
            <a:ext cx="6424551" cy="4247317"/>
          </a:xfrm>
          <a:prstGeom prst="rect">
            <a:avLst/>
          </a:prstGeom>
          <a:noFill/>
        </p:spPr>
        <p:txBody>
          <a:bodyPr wrap="square" lIns="0" tIns="0" rIns="0" bIns="0" numCol="2" spcCol="252000" rtlCol="0">
            <a:spAutoFit/>
          </a:bodyPr>
          <a:lstStyle/>
          <a:p>
            <a:pPr lvl="0"/>
            <a:r>
              <a:rPr lang="en-US" sz="1200" b="1" dirty="0">
                <a:solidFill>
                  <a:srgbClr val="0067A5"/>
                </a:solidFill>
                <a:latin typeface="Arial" panose="020B0604020202020204" pitchFamily="34" charset="0"/>
                <a:cs typeface="Arial" panose="020B0604020202020204" pitchFamily="34" charset="0"/>
              </a:rPr>
              <a:t>Our Veteran Aware pledges</a:t>
            </a:r>
            <a:endParaRPr lang="en-GB" sz="1200" b="1" dirty="0">
              <a:solidFill>
                <a:srgbClr val="0067A5"/>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strive to be an exemplar of the best care for veterans and their families.</a:t>
            </a:r>
          </a:p>
          <a:p>
            <a:pPr marL="171450" lvl="0" indent="-17145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encourage all patients to let us know if they have ever served in the UK armed forces so that we can best support their care needs.</a:t>
            </a:r>
          </a:p>
          <a:p>
            <a:pPr marL="171450" lvl="0" indent="-17145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are committed to learning from our patients and their families to improve quality of care.</a:t>
            </a:r>
          </a:p>
          <a:p>
            <a:endParaRPr lang="en-GB" sz="1200" b="1" dirty="0">
              <a:solidFill>
                <a:srgbClr val="0067A5"/>
              </a:solidFill>
              <a:latin typeface="Arial" panose="020B0604020202020204" pitchFamily="34" charset="0"/>
              <a:cs typeface="Arial" panose="020B0604020202020204" pitchFamily="34" charset="0"/>
            </a:endParaRPr>
          </a:p>
          <a:p>
            <a:r>
              <a:rPr lang="en-GB" sz="1200" b="1" dirty="0">
                <a:solidFill>
                  <a:srgbClr val="0067A5"/>
                </a:solidFill>
                <a:latin typeface="Arial" panose="020B0604020202020204" pitchFamily="34" charset="0"/>
                <a:cs typeface="Arial" panose="020B0604020202020204" pitchFamily="34" charset="0"/>
              </a:rPr>
              <a:t>Improving veteran care across the NHS</a:t>
            </a:r>
            <a:br>
              <a:rPr lang="en-GB" sz="1200" dirty="0">
                <a:solidFill>
                  <a:srgbClr val="0067A5"/>
                </a:solidFill>
                <a:latin typeface="Arial" panose="020B0604020202020204" pitchFamily="34" charset="0"/>
                <a:cs typeface="Arial" panose="020B0604020202020204" pitchFamily="34" charset="0"/>
              </a:rPr>
            </a:br>
            <a:r>
              <a:rPr lang="en-GB" sz="1200" dirty="0">
                <a:solidFill>
                  <a:srgbClr val="FF0000"/>
                </a:solidFill>
                <a:latin typeface="Arial" panose="020B0604020202020204" pitchFamily="34" charset="0"/>
                <a:cs typeface="Arial" panose="020B0604020202020204" pitchFamily="34" charset="0"/>
              </a:rPr>
              <a:t>[Insert x trust]</a:t>
            </a:r>
            <a:r>
              <a:rPr lang="en-GB" sz="1200" dirty="0">
                <a:solidFill>
                  <a:srgbClr val="0067A5"/>
                </a:solidFill>
                <a:latin typeface="Arial" panose="020B0604020202020204" pitchFamily="34" charset="0"/>
                <a:cs typeface="Arial" panose="020B0604020202020204" pitchFamily="34" charset="0"/>
              </a:rPr>
              <a:t> is a member of the Veterans Covenant Healthcare Alliance (VCHA). The VCHA is a network of over 40 NHS providers that have volunteered to share and drive the implementation of best practice in NHS care for people who serve or have served in the UK armed forces and their families, in line with the Armed Forces Covenant.</a:t>
            </a:r>
          </a:p>
          <a:p>
            <a:endParaRPr lang="en-US" sz="1200" dirty="0">
              <a:solidFill>
                <a:srgbClr val="0067A5"/>
              </a:solidFill>
              <a:latin typeface="Arial" panose="020B0604020202020204" pitchFamily="34" charset="0"/>
              <a:cs typeface="Arial" panose="020B0604020202020204" pitchFamily="34" charset="0"/>
            </a:endParaRPr>
          </a:p>
          <a:p>
            <a:endParaRPr lang="en-GB" sz="1200" b="1" dirty="0">
              <a:solidFill>
                <a:srgbClr val="0067A5"/>
              </a:solidFill>
              <a:latin typeface="Arial" panose="020B0604020202020204" pitchFamily="34" charset="0"/>
              <a:cs typeface="Arial" panose="020B0604020202020204" pitchFamily="34" charset="0"/>
            </a:endParaRPr>
          </a:p>
          <a:p>
            <a:endParaRPr lang="en-GB" sz="1200" b="1" dirty="0">
              <a:solidFill>
                <a:srgbClr val="0067A5"/>
              </a:solidFill>
              <a:latin typeface="Arial" panose="020B0604020202020204" pitchFamily="34" charset="0"/>
              <a:cs typeface="Arial" panose="020B0604020202020204" pitchFamily="34" charset="0"/>
            </a:endParaRPr>
          </a:p>
          <a:p>
            <a:r>
              <a:rPr lang="en-GB" sz="1200" b="1" dirty="0">
                <a:solidFill>
                  <a:srgbClr val="0067A5"/>
                </a:solidFill>
                <a:latin typeface="Arial" panose="020B0604020202020204" pitchFamily="34" charset="0"/>
                <a:cs typeface="Arial" panose="020B0604020202020204" pitchFamily="34" charset="0"/>
              </a:rPr>
              <a:t>What should veterans and their families expect from us?</a:t>
            </a:r>
          </a:p>
          <a:p>
            <a:pPr lvl="0"/>
            <a:r>
              <a:rPr lang="en-GB" sz="1200" dirty="0">
                <a:solidFill>
                  <a:srgbClr val="0067A5"/>
                </a:solidFill>
                <a:latin typeface="Arial" panose="020B0604020202020204" pitchFamily="34" charset="0"/>
                <a:cs typeface="Arial" panose="020B0604020202020204" pitchFamily="34" charset="0"/>
              </a:rPr>
              <a:t>We are committed to applying the Armed Forces Covenant and giving special consideration where appropriate.</a:t>
            </a:r>
          </a:p>
          <a:p>
            <a:pPr lvl="0"/>
            <a:r>
              <a:rPr lang="en-GB" sz="1200" dirty="0">
                <a:solidFill>
                  <a:srgbClr val="0067A5"/>
                </a:solidFill>
                <a:latin typeface="Arial" panose="020B0604020202020204" pitchFamily="34" charset="0"/>
                <a:cs typeface="Arial" panose="020B0604020202020204" pitchFamily="34" charset="0"/>
              </a:rPr>
              <a:t>All staff will be able to explain the health commitments of the Armed Forces Covenant. </a:t>
            </a:r>
          </a:p>
          <a:p>
            <a:pPr lvl="0"/>
            <a:r>
              <a:rPr lang="en-GB" sz="1200" dirty="0">
                <a:solidFill>
                  <a:srgbClr val="0067A5"/>
                </a:solidFill>
                <a:latin typeface="Arial" panose="020B0604020202020204" pitchFamily="34" charset="0"/>
                <a:cs typeface="Arial" panose="020B0604020202020204" pitchFamily="34" charset="0"/>
              </a:rPr>
              <a:t>All relevant staff will be trained and educated in veterans’ needs. If you haven’t been trained, please </a:t>
            </a:r>
            <a:r>
              <a:rPr lang="en-GB" sz="1200" dirty="0">
                <a:solidFill>
                  <a:srgbClr val="FF0000"/>
                </a:solidFill>
                <a:latin typeface="Arial" panose="020B0604020202020204" pitchFamily="34" charset="0"/>
                <a:cs typeface="Arial" panose="020B0604020202020204" pitchFamily="34" charset="0"/>
              </a:rPr>
              <a:t>[Insert contact or steps to receive training]</a:t>
            </a:r>
            <a:r>
              <a:rPr lang="en-GB" sz="1200" dirty="0">
                <a:solidFill>
                  <a:srgbClr val="0067A5"/>
                </a:solidFill>
                <a:latin typeface="Arial" panose="020B0604020202020204" pitchFamily="34" charset="0"/>
                <a:cs typeface="Arial" panose="020B0604020202020204" pitchFamily="34" charset="0"/>
              </a:rPr>
              <a:t>. </a:t>
            </a:r>
          </a:p>
          <a:p>
            <a:pPr lvl="0"/>
            <a:r>
              <a:rPr lang="en-GB" sz="1200" dirty="0">
                <a:solidFill>
                  <a:srgbClr val="0067A5"/>
                </a:solidFill>
                <a:latin typeface="Arial" panose="020B0604020202020204" pitchFamily="34" charset="0"/>
                <a:cs typeface="Arial" panose="020B0604020202020204" pitchFamily="34" charset="0"/>
              </a:rPr>
              <a:t>Relevant staff will ask patients if they or a close family member serve or have ever served in the UK armed forces, so that the hospital can best support their care needs and refer to other services. </a:t>
            </a:r>
          </a:p>
          <a:p>
            <a:endParaRPr lang="en-US" sz="1200" dirty="0">
              <a:solidFill>
                <a:srgbClr val="0067A5"/>
              </a:solidFill>
              <a:latin typeface="Arial" panose="020B0604020202020204" pitchFamily="34" charset="0"/>
              <a:cs typeface="Arial" panose="020B0604020202020204" pitchFamily="34" charset="0"/>
            </a:endParaRPr>
          </a:p>
          <a:p>
            <a:r>
              <a:rPr lang="en-GB" sz="1200" b="1" dirty="0">
                <a:solidFill>
                  <a:srgbClr val="0067A5"/>
                </a:solidFill>
                <a:latin typeface="Arial" panose="020B0604020202020204" pitchFamily="34" charset="0"/>
                <a:cs typeface="Arial" panose="020B0604020202020204" pitchFamily="34" charset="0"/>
              </a:rPr>
              <a:t>Identifying patients who are veterans</a:t>
            </a:r>
          </a:p>
          <a:p>
            <a:r>
              <a:rPr lang="en-GB" sz="1200" dirty="0">
                <a:solidFill>
                  <a:srgbClr val="FF0000"/>
                </a:solidFill>
                <a:latin typeface="Arial" panose="020B0604020202020204" pitchFamily="34" charset="0"/>
                <a:cs typeface="Arial" panose="020B0604020202020204" pitchFamily="34" charset="0"/>
              </a:rPr>
              <a:t>[You might want to add information about how staff flag a patient’s veteran status on the Patient Administration System or notes]</a:t>
            </a:r>
          </a:p>
          <a:p>
            <a:endParaRPr lang="en-GB" sz="1200" dirty="0">
              <a:solidFill>
                <a:srgbClr val="0067A5"/>
              </a:solidFill>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C1DE43FD-03E3-BB43-82EC-C27EB67FDB1C}"/>
              </a:ext>
            </a:extLst>
          </p:cNvPr>
          <p:cNvSpPr>
            <a:spLocks noChangeArrowheads="1"/>
          </p:cNvSpPr>
          <p:nvPr/>
        </p:nvSpPr>
        <p:spPr bwMode="auto">
          <a:xfrm>
            <a:off x="581891" y="5059500"/>
            <a:ext cx="64245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sz="1400" dirty="0">
                <a:solidFill>
                  <a:srgbClr val="FF0000"/>
                </a:solidFill>
                <a:latin typeface="Arial" panose="020B0604020202020204" pitchFamily="34" charset="0"/>
                <a:cs typeface="Arial" panose="020B0604020202020204" pitchFamily="34" charset="0"/>
              </a:rPr>
              <a:t>[Insert x trust] </a:t>
            </a:r>
            <a:r>
              <a:rPr lang="en-GB" sz="1400" dirty="0">
                <a:solidFill>
                  <a:srgbClr val="0067A5"/>
                </a:solidFill>
                <a:latin typeface="Arial" panose="020B0604020202020204" pitchFamily="34" charset="0"/>
                <a:cs typeface="Arial" panose="020B0604020202020204" pitchFamily="34" charset="0"/>
              </a:rPr>
              <a:t>has been accredited as Veteran Aware.</a:t>
            </a:r>
          </a:p>
        </p:txBody>
      </p:sp>
      <p:pic>
        <p:nvPicPr>
          <p:cNvPr id="19" name="Picture 18">
            <a:extLst>
              <a:ext uri="{FF2B5EF4-FFF2-40B4-BE49-F238E27FC236}">
                <a16:creationId xmlns:a16="http://schemas.microsoft.com/office/drawing/2014/main" id="{CD83895C-2CC7-1F42-8A39-E7AAF1C59D17}"/>
              </a:ext>
            </a:extLst>
          </p:cNvPr>
          <p:cNvPicPr>
            <a:picLocks noChangeAspect="1"/>
          </p:cNvPicPr>
          <p:nvPr/>
        </p:nvPicPr>
        <p:blipFill>
          <a:blip r:embed="rId3"/>
          <a:stretch>
            <a:fillRect/>
          </a:stretch>
        </p:blipFill>
        <p:spPr>
          <a:xfrm>
            <a:off x="581891" y="9580468"/>
            <a:ext cx="1854464" cy="641301"/>
          </a:xfrm>
          <a:prstGeom prst="rect">
            <a:avLst/>
          </a:prstGeom>
        </p:spPr>
      </p:pic>
      <p:pic>
        <p:nvPicPr>
          <p:cNvPr id="20" name="Picture 19">
            <a:extLst>
              <a:ext uri="{FF2B5EF4-FFF2-40B4-BE49-F238E27FC236}">
                <a16:creationId xmlns:a16="http://schemas.microsoft.com/office/drawing/2014/main" id="{3C4BCA98-019C-CF41-85BE-5F29B15496A3}"/>
              </a:ext>
            </a:extLst>
          </p:cNvPr>
          <p:cNvPicPr>
            <a:picLocks noChangeAspect="1"/>
          </p:cNvPicPr>
          <p:nvPr/>
        </p:nvPicPr>
        <p:blipFill>
          <a:blip r:embed="rId4"/>
          <a:stretch>
            <a:fillRect/>
          </a:stretch>
        </p:blipFill>
        <p:spPr>
          <a:xfrm>
            <a:off x="6379158" y="9428797"/>
            <a:ext cx="697632" cy="944642"/>
          </a:xfrm>
          <a:prstGeom prst="rect">
            <a:avLst/>
          </a:prstGeom>
        </p:spPr>
      </p:pic>
      <p:cxnSp>
        <p:nvCxnSpPr>
          <p:cNvPr id="18" name="Straight Connector 17">
            <a:extLst>
              <a:ext uri="{FF2B5EF4-FFF2-40B4-BE49-F238E27FC236}">
                <a16:creationId xmlns:a16="http://schemas.microsoft.com/office/drawing/2014/main" id="{241BA6D8-7F88-034F-9247-C149C745204D}"/>
              </a:ext>
            </a:extLst>
          </p:cNvPr>
          <p:cNvCxnSpPr/>
          <p:nvPr/>
        </p:nvCxnSpPr>
        <p:spPr>
          <a:xfrm>
            <a:off x="581891" y="9438808"/>
            <a:ext cx="6391938" cy="0"/>
          </a:xfrm>
          <a:prstGeom prst="line">
            <a:avLst/>
          </a:prstGeom>
          <a:ln w="3175" cmpd="sng">
            <a:solidFill>
              <a:srgbClr val="0067A5"/>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08398DD-CE8F-473F-B670-05B64F70C42E}"/>
              </a:ext>
            </a:extLst>
          </p:cNvPr>
          <p:cNvPicPr>
            <a:picLocks noChangeAspect="1"/>
          </p:cNvPicPr>
          <p:nvPr/>
        </p:nvPicPr>
        <p:blipFill>
          <a:blip r:embed="rId5"/>
          <a:stretch>
            <a:fillRect/>
          </a:stretch>
        </p:blipFill>
        <p:spPr>
          <a:xfrm>
            <a:off x="4996218" y="359819"/>
            <a:ext cx="2316681" cy="1237595"/>
          </a:xfrm>
          <a:prstGeom prst="rect">
            <a:avLst/>
          </a:prstGeom>
        </p:spPr>
      </p:pic>
    </p:spTree>
    <p:extLst>
      <p:ext uri="{BB962C8B-B14F-4D97-AF65-F5344CB8AC3E}">
        <p14:creationId xmlns:p14="http://schemas.microsoft.com/office/powerpoint/2010/main" val="157658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7E99F04-FDC4-E847-B542-E1F718F5CDEE}"/>
              </a:ext>
            </a:extLst>
          </p:cNvPr>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D65AF565-2511-4A4A-A680-DF16AD512932}"/>
              </a:ext>
            </a:extLst>
          </p:cNvPr>
          <p:cNvSpPr txBox="1"/>
          <p:nvPr/>
        </p:nvSpPr>
        <p:spPr>
          <a:xfrm>
            <a:off x="567561" y="2674393"/>
            <a:ext cx="6424551" cy="5682607"/>
          </a:xfrm>
          <a:prstGeom prst="rect">
            <a:avLst/>
          </a:prstGeom>
          <a:noFill/>
        </p:spPr>
        <p:txBody>
          <a:bodyPr wrap="none" lIns="0" tIns="0" rIns="0" bIns="0" numCol="2" spcCol="252000" rtlCol="0">
            <a:noAutofit/>
          </a:bodyPr>
          <a:lstStyle/>
          <a:p>
            <a:r>
              <a:rPr lang="en-GB" sz="1200" b="1" dirty="0">
                <a:solidFill>
                  <a:srgbClr val="0067A5"/>
                </a:solidFill>
                <a:latin typeface="Arial" panose="020B0604020202020204" pitchFamily="34" charset="0"/>
                <a:cs typeface="Arial" panose="020B0604020202020204" pitchFamily="34" charset="0"/>
              </a:rPr>
              <a:t>Other local services for referral</a:t>
            </a:r>
          </a:p>
          <a:p>
            <a:pPr marL="171450" lvl="0" indent="-17145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The Veterans’ Gateway is a first point of contact for veterans and their families and can put them in touch with the organisations best placed to help with the information, advice and support they need. The Veterans’ Gateway can be contacted by phone (0808 802 1212), text (81212) or online at </a:t>
            </a:r>
            <a:r>
              <a:rPr lang="en-GB" sz="1200" dirty="0">
                <a:solidFill>
                  <a:srgbClr val="0067A5"/>
                </a:solidFill>
                <a:latin typeface="Arial" panose="020B0604020202020204" pitchFamily="34" charset="0"/>
                <a:cs typeface="Arial" panose="020B0604020202020204" pitchFamily="34" charset="0"/>
                <a:hlinkClick r:id="rId2"/>
              </a:rPr>
              <a:t>www.veteransgateway.org.uk</a:t>
            </a:r>
            <a:r>
              <a:rPr lang="en-GB" sz="1200" dirty="0">
                <a:solidFill>
                  <a:srgbClr val="0067A5"/>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solidFill>
                  <a:srgbClr val="FF0000"/>
                </a:solidFill>
                <a:latin typeface="Arial" panose="020B0604020202020204" pitchFamily="34" charset="0"/>
                <a:cs typeface="Arial" panose="020B0604020202020204" pitchFamily="34" charset="0"/>
              </a:rPr>
              <a:t>Required: </a:t>
            </a:r>
            <a:r>
              <a:rPr lang="en-GB" sz="1200" dirty="0">
                <a:solidFill>
                  <a:srgbClr val="0067A5"/>
                </a:solidFill>
                <a:latin typeface="Arial" panose="020B0604020202020204" pitchFamily="34" charset="0"/>
                <a:cs typeface="Arial" panose="020B0604020202020204" pitchFamily="34" charset="0"/>
              </a:rPr>
              <a:t>NHS Transition, Intervention and Liaison mental health Service (TILS) is for veteran and armed forces personnel approaching discharge. The service provides a range of treatment, from access to early support to therapeutic treatment for complex mental health difficulties and psychological trauma. It also provides help, where appropriate, with other problems, for example money, employment or housing. </a:t>
            </a:r>
            <a:r>
              <a:rPr lang="en-GB" sz="1200" dirty="0">
                <a:solidFill>
                  <a:srgbClr val="FF0000"/>
                </a:solidFill>
                <a:latin typeface="Arial" panose="020B0604020202020204" pitchFamily="34" charset="0"/>
                <a:cs typeface="Arial" panose="020B0604020202020204" pitchFamily="34" charset="0"/>
              </a:rPr>
              <a:t>Please include the relevant local contact: 0191 441 5974 North of England. 0300 323 0137 Midlands or East of England. 020 3317 6818 London or the South East of England. 0300 365 0300 South West of England.</a:t>
            </a:r>
          </a:p>
          <a:p>
            <a:pPr marL="171450" lvl="0" indent="-17145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The Veterans and Families’ Directory of Services is an online and searchable map of services for the Armed Forces Community. All NHS staff can access the app at </a:t>
            </a:r>
            <a:r>
              <a:rPr lang="en-GB" sz="1200" dirty="0">
                <a:solidFill>
                  <a:srgbClr val="0067A5"/>
                </a:solidFill>
                <a:latin typeface="Arial" panose="020B0604020202020204" pitchFamily="34" charset="0"/>
                <a:cs typeface="Arial" panose="020B0604020202020204" pitchFamily="34" charset="0"/>
                <a:hlinkClick r:id="rId3"/>
              </a:rPr>
              <a:t>www.vfds.co.uk</a:t>
            </a:r>
            <a:r>
              <a:rPr lang="en-GB" sz="1200" dirty="0">
                <a:solidFill>
                  <a:srgbClr val="0067A5"/>
                </a:solidFill>
                <a:latin typeface="Arial" panose="020B0604020202020204" pitchFamily="34" charset="0"/>
                <a:cs typeface="Arial" panose="020B0604020202020204" pitchFamily="34" charset="0"/>
              </a:rPr>
              <a:t> </a:t>
            </a:r>
          </a:p>
          <a:p>
            <a:pPr lvl="0"/>
            <a:endParaRPr lang="en-GB" sz="1200" dirty="0">
              <a:solidFill>
                <a:srgbClr val="0067A5"/>
              </a:solidFill>
              <a:latin typeface="Arial" panose="020B0604020202020204" pitchFamily="34" charset="0"/>
              <a:cs typeface="Arial" panose="020B0604020202020204" pitchFamily="34" charset="0"/>
            </a:endParaRPr>
          </a:p>
          <a:p>
            <a:pPr lvl="0"/>
            <a:endParaRPr lang="en-GB" sz="1200" dirty="0">
              <a:solidFill>
                <a:srgbClr val="0067A5"/>
              </a:solidFill>
              <a:latin typeface="Arial" panose="020B0604020202020204" pitchFamily="34" charset="0"/>
              <a:cs typeface="Arial" panose="020B0604020202020204" pitchFamily="34" charset="0"/>
            </a:endParaRPr>
          </a:p>
          <a:p>
            <a:pPr lvl="0"/>
            <a:endParaRPr lang="en-GB" sz="1200" dirty="0">
              <a:solidFill>
                <a:srgbClr val="0067A5"/>
              </a:solidFill>
              <a:latin typeface="Arial" panose="020B0604020202020204" pitchFamily="34" charset="0"/>
              <a:cs typeface="Arial" panose="020B0604020202020204" pitchFamily="34" charset="0"/>
            </a:endParaRPr>
          </a:p>
          <a:p>
            <a:pPr lvl="0"/>
            <a:r>
              <a:rPr lang="en-GB" sz="1200" b="1" dirty="0">
                <a:solidFill>
                  <a:srgbClr val="0067A5"/>
                </a:solidFill>
                <a:latin typeface="Arial" panose="020B0604020202020204" pitchFamily="34" charset="0"/>
                <a:cs typeface="Arial" panose="020B0604020202020204" pitchFamily="34" charset="0"/>
              </a:rPr>
              <a:t>Other suggested contacts</a:t>
            </a:r>
          </a:p>
          <a:p>
            <a:pPr marL="171450" lvl="0" indent="-171450">
              <a:buFont typeface="Arial" panose="020B0604020202020204" pitchFamily="34" charset="0"/>
              <a:buChar char="•"/>
            </a:pPr>
            <a:r>
              <a:rPr lang="en-GB" sz="1200" dirty="0">
                <a:solidFill>
                  <a:srgbClr val="FF0000"/>
                </a:solidFill>
                <a:latin typeface="Arial" panose="020B0604020202020204" pitchFamily="34" charset="0"/>
                <a:cs typeface="Arial" panose="020B0604020202020204" pitchFamily="34" charset="0"/>
              </a:rPr>
              <a:t>The Veterans’ Trauma Network provides specialist care to veterans with service-specific injuries. Veterans benefit from a personalised care plan implemented by top military and civilian trauma experts in health centres across England. Referrals can be made via a GP at </a:t>
            </a:r>
            <a:r>
              <a:rPr lang="en-GB" sz="1200" dirty="0">
                <a:solidFill>
                  <a:srgbClr val="FF0000"/>
                </a:solidFill>
                <a:latin typeface="Arial" panose="020B0604020202020204" pitchFamily="34" charset="0"/>
                <a:cs typeface="Arial" panose="020B0604020202020204" pitchFamily="34" charset="0"/>
                <a:hlinkClick r:id="rId4"/>
              </a:rPr>
              <a:t>england.veteranstraumanetwork@nhs.net</a:t>
            </a:r>
            <a:r>
              <a:rPr lang="en-GB" sz="1200" dirty="0">
                <a:solidFill>
                  <a:srgbClr val="FF0000"/>
                </a:solidFill>
                <a:latin typeface="Arial" panose="020B0604020202020204" pitchFamily="34" charset="0"/>
                <a:cs typeface="Arial" panose="020B0604020202020204" pitchFamily="34" charset="0"/>
              </a:rPr>
              <a:t>.  For more information, visit </a:t>
            </a:r>
            <a:r>
              <a:rPr lang="en-GB" sz="1200" dirty="0">
                <a:solidFill>
                  <a:srgbClr val="FF0000"/>
                </a:solidFill>
                <a:latin typeface="Arial" panose="020B0604020202020204" pitchFamily="34" charset="0"/>
                <a:cs typeface="Arial" panose="020B0604020202020204" pitchFamily="34" charset="0"/>
                <a:hlinkClick r:id="rId5"/>
              </a:rPr>
              <a:t>blesma.org</a:t>
            </a:r>
            <a:r>
              <a:rPr lang="en-GB" sz="1200" dirty="0">
                <a:solidFill>
                  <a:srgbClr val="FF0000"/>
                </a:solidFill>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GB" sz="1200" dirty="0">
                <a:solidFill>
                  <a:srgbClr val="FF0000"/>
                </a:solidFill>
                <a:latin typeface="Arial" panose="020B0604020202020204" pitchFamily="34" charset="0"/>
                <a:cs typeface="Arial" panose="020B0604020202020204" pitchFamily="34" charset="0"/>
              </a:rPr>
              <a:t>The Royal British Legion Veterans’ Hearing Fund provides additional support for hearing loss and/or tinnitus relating to time in service. The fund can be accessed via a GP referral to the relevant local NHS audiology department or by downloading an application form from </a:t>
            </a:r>
            <a:r>
              <a:rPr lang="en-GB" sz="1200" dirty="0">
                <a:solidFill>
                  <a:srgbClr val="FF0000"/>
                </a:solidFill>
                <a:latin typeface="Arial" panose="020B0604020202020204" pitchFamily="34" charset="0"/>
                <a:cs typeface="Arial" panose="020B0604020202020204" pitchFamily="34" charset="0"/>
                <a:hlinkClick r:id="rId6"/>
              </a:rPr>
              <a:t>www.rbl.org.uk/vmf</a:t>
            </a:r>
            <a:r>
              <a:rPr lang="en-GB" sz="1200" dirty="0">
                <a:solidFill>
                  <a:srgbClr val="FF0000"/>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GB" sz="1200" dirty="0">
                <a:solidFill>
                  <a:srgbClr val="FF0000"/>
                </a:solidFill>
                <a:latin typeface="Arial" panose="020B0604020202020204" pitchFamily="34" charset="0"/>
                <a:cs typeface="Arial" panose="020B0604020202020204" pitchFamily="34" charset="0"/>
              </a:rPr>
              <a:t>The Royal British Legion has a Veterans’ Mobility Fund, which provides specialist wheelchairs, orthotic equipment and other mobility-related items for veterans who have a serious physical injury and whose needs cannot be met through statutory services. Eligibility for the fund requires the condition to be attributable to service and typically applicants will be in receipt of a War Pension or relevant award under the Armed Forces Compensation Scheme. To find out more, visit </a:t>
            </a:r>
            <a:r>
              <a:rPr lang="en-GB" sz="1200" dirty="0">
                <a:solidFill>
                  <a:srgbClr val="FF0000"/>
                </a:solidFill>
                <a:latin typeface="Arial" panose="020B0604020202020204" pitchFamily="34" charset="0"/>
                <a:cs typeface="Arial" panose="020B0604020202020204" pitchFamily="34" charset="0"/>
                <a:hlinkClick r:id="rId6"/>
              </a:rPr>
              <a:t>www.rbl.org.uk/vmf</a:t>
            </a:r>
            <a:r>
              <a:rPr lang="en-GB" sz="1200" dirty="0">
                <a:solidFill>
                  <a:srgbClr val="FF0000"/>
                </a:solidFill>
                <a:latin typeface="Arial" panose="020B0604020202020204" pitchFamily="34" charset="0"/>
                <a:cs typeface="Arial" panose="020B0604020202020204" pitchFamily="34" charset="0"/>
              </a:rPr>
              <a:t>.</a:t>
            </a:r>
          </a:p>
          <a:p>
            <a:pPr marL="171450" lvl="0" indent="-171450">
              <a:buClr>
                <a:srgbClr val="DB322A"/>
              </a:buClr>
              <a:buFont typeface="Courier New" panose="02070309020205020404" pitchFamily="49" charset="0"/>
              <a:buChar char="o"/>
            </a:pPr>
            <a:endParaRPr lang="en-GB"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3A3A15A-1CFF-FF41-A0CA-DCDCA733F300}"/>
              </a:ext>
            </a:extLst>
          </p:cNvPr>
          <p:cNvSpPr txBox="1"/>
          <p:nvPr/>
        </p:nvSpPr>
        <p:spPr>
          <a:xfrm>
            <a:off x="549278" y="457200"/>
            <a:ext cx="6424551" cy="2064769"/>
          </a:xfrm>
          <a:prstGeom prst="rect">
            <a:avLst/>
          </a:prstGeom>
          <a:solidFill>
            <a:srgbClr val="0067A5">
              <a:alpha val="15000"/>
            </a:srgbClr>
          </a:solidFill>
        </p:spPr>
        <p:txBody>
          <a:bodyPr wrap="square" lIns="108000" tIns="108000" rIns="108000" bIns="108000" numCol="1" spcCol="180000" rtlCol="0" anchor="t">
            <a:spAutoFit/>
          </a:bodyPr>
          <a:lstStyle/>
          <a:p>
            <a:r>
              <a:rPr lang="en-GB" sz="1200" b="1" dirty="0">
                <a:solidFill>
                  <a:srgbClr val="0067A5"/>
                </a:solidFill>
                <a:latin typeface="Arial" panose="020B0604020202020204" pitchFamily="34" charset="0"/>
                <a:cs typeface="Arial" panose="020B0604020202020204" pitchFamily="34" charset="0"/>
              </a:rPr>
              <a:t>Services at </a:t>
            </a:r>
            <a:r>
              <a:rPr lang="en-GB" sz="1200" b="1" dirty="0">
                <a:solidFill>
                  <a:srgbClr val="FF0000"/>
                </a:solidFill>
                <a:latin typeface="Arial" panose="020B0604020202020204" pitchFamily="34" charset="0"/>
                <a:cs typeface="Arial" panose="020B0604020202020204" pitchFamily="34" charset="0"/>
              </a:rPr>
              <a:t>[Insert X Trust]</a:t>
            </a:r>
          </a:p>
          <a:p>
            <a:pPr marL="171450" lvl="0" indent="-171450">
              <a:buFont typeface="Arial" panose="020B0604020202020204" pitchFamily="34" charset="0"/>
              <a:buChar char="•"/>
            </a:pPr>
            <a:r>
              <a:rPr lang="en-GB" sz="1200" dirty="0">
                <a:solidFill>
                  <a:srgbClr val="FF0000"/>
                </a:solidFill>
                <a:latin typeface="Arial"/>
                <a:cs typeface="Arial"/>
              </a:rPr>
              <a:t>Required: A name and contact for the Trust’s Veterans Champions or someone who can be a point of contact for staff</a:t>
            </a:r>
          </a:p>
          <a:p>
            <a:pPr marL="171450" indent="-171450">
              <a:buFont typeface="Arial" panose="020B0604020202020204" pitchFamily="34" charset="0"/>
              <a:buChar char="•"/>
            </a:pPr>
            <a:r>
              <a:rPr lang="en-GB" sz="1200" dirty="0">
                <a:solidFill>
                  <a:srgbClr val="FF0000"/>
                </a:solidFill>
                <a:latin typeface="Arial"/>
                <a:cs typeface="Arial"/>
              </a:rPr>
              <a:t>List any embedded services, for example: The Defence Medical Welfare Service is a charitable organisation that specialises in emotional and practical support when someone is in hospital, and when they are discharged but still receiving treatment. They will arrange to speak to the patient to help identify services and support, and enable referrals to a range of military and non-military organisations.</a:t>
            </a:r>
          </a:p>
          <a:p>
            <a:pPr marL="171450" lvl="0" indent="-171450">
              <a:buFont typeface="Arial" panose="020B0604020202020204" pitchFamily="34" charset="0"/>
              <a:buChar char="•"/>
            </a:pPr>
            <a:r>
              <a:rPr lang="en-GB" sz="1200" dirty="0">
                <a:solidFill>
                  <a:srgbClr val="FF0000"/>
                </a:solidFill>
                <a:latin typeface="Arial" panose="020B0604020202020204" pitchFamily="34" charset="0"/>
                <a:cs typeface="Arial" panose="020B0604020202020204" pitchFamily="34" charset="0"/>
              </a:rPr>
              <a:t>You might also be able to add contacts at the Royal British Legion, SSAFA, Combat Stress,  Help for Heroes etc.</a:t>
            </a:r>
          </a:p>
        </p:txBody>
      </p:sp>
      <p:sp>
        <p:nvSpPr>
          <p:cNvPr id="5" name="TextBox 4">
            <a:extLst>
              <a:ext uri="{FF2B5EF4-FFF2-40B4-BE49-F238E27FC236}">
                <a16:creationId xmlns:a16="http://schemas.microsoft.com/office/drawing/2014/main" id="{E3A3A15A-1CFF-FF41-A0CA-DCDCA733F300}"/>
              </a:ext>
            </a:extLst>
          </p:cNvPr>
          <p:cNvSpPr txBox="1"/>
          <p:nvPr/>
        </p:nvSpPr>
        <p:spPr>
          <a:xfrm>
            <a:off x="567560" y="8357461"/>
            <a:ext cx="6424551" cy="1326105"/>
          </a:xfrm>
          <a:prstGeom prst="rect">
            <a:avLst/>
          </a:prstGeom>
          <a:solidFill>
            <a:srgbClr val="0067A5">
              <a:alpha val="15000"/>
            </a:srgbClr>
          </a:solidFill>
        </p:spPr>
        <p:txBody>
          <a:bodyPr wrap="square" lIns="108000" tIns="108000" rIns="108000" bIns="108000" numCol="1" spcCol="180000" rtlCol="0">
            <a:spAutoFit/>
          </a:bodyPr>
          <a:lstStyle/>
          <a:p>
            <a:r>
              <a:rPr lang="en-GB" sz="1200" b="1" dirty="0">
                <a:solidFill>
                  <a:srgbClr val="0067A5"/>
                </a:solidFill>
                <a:latin typeface="Arial" panose="020B0604020202020204" pitchFamily="34" charset="0"/>
                <a:cs typeface="Arial" panose="020B0604020202020204" pitchFamily="34" charset="0"/>
              </a:rPr>
              <a:t>How can veterans get a job in the NHS? </a:t>
            </a:r>
          </a:p>
          <a:p>
            <a:r>
              <a:rPr lang="en-GB" sz="1200" dirty="0">
                <a:solidFill>
                  <a:srgbClr val="0067A5"/>
                </a:solidFill>
                <a:latin typeface="Arial" panose="020B0604020202020204" pitchFamily="34" charset="0"/>
                <a:cs typeface="Arial" panose="020B0604020202020204" pitchFamily="34" charset="0"/>
              </a:rPr>
              <a:t>The NHS can benefit significantly from the skills and experience veterans and reservists bring from military training and service. As a Veteran Aware hospital we support the employment of veterans and reservists in the NHS workforce and will be involved in either the ‘Employer Recognition Scheme’ or the ‘Step Into Health’ scheme. More information is available at </a:t>
            </a:r>
            <a:r>
              <a:rPr lang="en-GB" sz="1200" dirty="0">
                <a:solidFill>
                  <a:srgbClr val="0067A5"/>
                </a:solidFill>
                <a:latin typeface="Arial" panose="020B0604020202020204" pitchFamily="34" charset="0"/>
                <a:cs typeface="Arial" panose="020B0604020202020204" pitchFamily="34" charset="0"/>
                <a:hlinkClick r:id="rId7"/>
              </a:rPr>
              <a:t>www.militarystepintohealth.nhs.uk</a:t>
            </a:r>
            <a:r>
              <a:rPr lang="en-GB" sz="1200" dirty="0">
                <a:solidFill>
                  <a:srgbClr val="0067A5"/>
                </a:solidFill>
                <a:latin typeface="Arial" panose="020B0604020202020204" pitchFamily="34" charset="0"/>
                <a:cs typeface="Arial" panose="020B0604020202020204" pitchFamily="34" charset="0"/>
              </a:rPr>
              <a:t> </a:t>
            </a:r>
          </a:p>
        </p:txBody>
      </p:sp>
      <p:sp>
        <p:nvSpPr>
          <p:cNvPr id="3" name="Rectangle 2"/>
          <p:cNvSpPr/>
          <p:nvPr/>
        </p:nvSpPr>
        <p:spPr>
          <a:xfrm>
            <a:off x="574533" y="9730344"/>
            <a:ext cx="6442834" cy="461665"/>
          </a:xfrm>
          <a:prstGeom prst="rect">
            <a:avLst/>
          </a:prstGeom>
        </p:spPr>
        <p:txBody>
          <a:bodyPr wrap="square">
            <a:spAutoFit/>
          </a:bodyPr>
          <a:lstStyle/>
          <a:p>
            <a:pPr>
              <a:spcAft>
                <a:spcPts val="1200"/>
              </a:spcAft>
            </a:pPr>
            <a:r>
              <a:rPr lang="en-GB" sz="1200" dirty="0">
                <a:solidFill>
                  <a:srgbClr val="0067A5"/>
                </a:solidFill>
                <a:latin typeface="Arial" panose="020B0604020202020204" pitchFamily="34" charset="0"/>
                <a:cs typeface="Arial" panose="020B0604020202020204" pitchFamily="34" charset="0"/>
              </a:rPr>
              <a:t>To learn more about the Veterans Covenant Healthcare Alliance and what it means for NHS trusts to be Veteran Aware, please visit: </a:t>
            </a:r>
            <a:r>
              <a:rPr lang="en-GB" sz="1200" dirty="0">
                <a:solidFill>
                  <a:srgbClr val="0067A5"/>
                </a:solidFill>
                <a:latin typeface="Arial" panose="020B0604020202020204" pitchFamily="34" charset="0"/>
                <a:cs typeface="Arial" panose="020B0604020202020204" pitchFamily="34" charset="0"/>
                <a:hlinkClick r:id="rId8" action="ppaction://hlinkfile"/>
              </a:rPr>
              <a:t>gettingitrightfirsttime.co.uk/veterans</a:t>
            </a:r>
            <a:r>
              <a:rPr lang="en-GB" sz="1200" dirty="0">
                <a:solidFill>
                  <a:srgbClr val="0067A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7279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7B06017C54D6459F6800865B73B3CB" ma:contentTypeVersion="13" ma:contentTypeDescription="Create a new document." ma:contentTypeScope="" ma:versionID="4324c49a56eebcf199272b81e7fb7195">
  <xsd:schema xmlns:xsd="http://www.w3.org/2001/XMLSchema" xmlns:xs="http://www.w3.org/2001/XMLSchema" xmlns:p="http://schemas.microsoft.com/office/2006/metadata/properties" xmlns:ns1="http://schemas.microsoft.com/sharepoint/v3" xmlns:ns2="58e8f69e-7f24-4b73-9b6d-8ee4ef8efd83" xmlns:ns3="b8ad2290-f9fa-42ee-8bba-c9e9de11857b" targetNamespace="http://schemas.microsoft.com/office/2006/metadata/properties" ma:root="true" ma:fieldsID="b2271fc91ced2b0440c5e6cda6ca50d8" ns1:_="" ns2:_="" ns3:_="">
    <xsd:import namespace="http://schemas.microsoft.com/sharepoint/v3"/>
    <xsd:import namespace="58e8f69e-7f24-4b73-9b6d-8ee4ef8efd83"/>
    <xsd:import namespace="b8ad2290-f9fa-42ee-8bba-c9e9de1185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PublishingStartDate" minOccurs="0"/>
                <xsd:element ref="ns1:PublishingExpirationDate" minOccurs="0"/>
                <xsd:element ref="ns3:MediaServiceDateTaken" minOccurs="0"/>
                <xsd:element ref="ns3:MediaServiceAutoTags" minOccurs="0"/>
                <xsd:element ref="ns3:MediaServiceOCR" minOccurs="0"/>
                <xsd:element ref="ns3:IWSAPHistory"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8f69e-7f24-4b73-9b6d-8ee4ef8efd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ad2290-f9fa-42ee-8bba-c9e9de11857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IWSAPHistory" ma:index="17" nillable="true" ma:displayName="IWSAPHistory" ma:hidden="true" ma:internalName="IWSAPHistory">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WSAPHistory xmlns="b8ad2290-f9fa-42ee-8bba-c9e9de11857b" xsi:nil="true"/>
  </documentManagement>
</p:properties>
</file>

<file path=customXml/itemProps1.xml><?xml version="1.0" encoding="utf-8"?>
<ds:datastoreItem xmlns:ds="http://schemas.openxmlformats.org/officeDocument/2006/customXml" ds:itemID="{5AB69ACD-7A92-4DFC-A9E5-5BFBE1A771F1}">
  <ds:schemaRefs>
    <ds:schemaRef ds:uri="http://schemas.microsoft.com/sharepoint/v3/contenttype/forms"/>
  </ds:schemaRefs>
</ds:datastoreItem>
</file>

<file path=customXml/itemProps2.xml><?xml version="1.0" encoding="utf-8"?>
<ds:datastoreItem xmlns:ds="http://schemas.openxmlformats.org/officeDocument/2006/customXml" ds:itemID="{9ACF641B-D433-4F47-A039-26AE930F4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8f69e-7f24-4b73-9b6d-8ee4ef8efd83"/>
    <ds:schemaRef ds:uri="b8ad2290-f9fa-42ee-8bba-c9e9de118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ACEF80-CC44-4F67-871A-AE8BB6C7A837}">
  <ds:schemaRefs>
    <ds:schemaRef ds:uri="http://schemas.openxmlformats.org/package/2006/metadata/core-properties"/>
    <ds:schemaRef ds:uri="http://schemas.microsoft.com/office/2006/documentManagement/types"/>
    <ds:schemaRef ds:uri="http://schemas.microsoft.com/office/infopath/2007/PartnerControls"/>
    <ds:schemaRef ds:uri="b8ad2290-f9fa-42ee-8bba-c9e9de11857b"/>
    <ds:schemaRef ds:uri="http://purl.org/dc/elements/1.1/"/>
    <ds:schemaRef ds:uri="http://schemas.microsoft.com/office/2006/metadata/properties"/>
    <ds:schemaRef ds:uri="http://schemas.microsoft.com/sharepoint/v3"/>
    <ds:schemaRef ds:uri="http://purl.org/dc/terms/"/>
    <ds:schemaRef ds:uri="58e8f69e-7f24-4b73-9b6d-8ee4ef8efd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315</TotalTime>
  <Words>574</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Courier New</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Loxton</dc:creator>
  <cp:lastModifiedBy>Rashawn Thompson</cp:lastModifiedBy>
  <cp:revision>48</cp:revision>
  <dcterms:created xsi:type="dcterms:W3CDTF">2018-10-31T10:54:23Z</dcterms:created>
  <dcterms:modified xsi:type="dcterms:W3CDTF">2020-01-17T09:51:59Z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0x010100A87B06017C54D6459F6800865B73B3CB</vt:lpwstr>
  </property>
</Properties>
</file>