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1823" r:id="rId5"/>
    <p:sldId id="4113" r:id="rId6"/>
    <p:sldId id="4121" r:id="rId7"/>
    <p:sldId id="4129" r:id="rId8"/>
    <p:sldId id="4124" r:id="rId9"/>
    <p:sldId id="4125" r:id="rId10"/>
    <p:sldId id="4126" r:id="rId11"/>
    <p:sldId id="4127" r:id="rId12"/>
    <p:sldId id="4128" r:id="rId13"/>
    <p:sldId id="4120" r:id="rId14"/>
    <p:sldId id="4119" r:id="rId15"/>
    <p:sldId id="412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2855"/>
    <a:srgbClr val="005EB8"/>
    <a:srgbClr val="41B6E6"/>
    <a:srgbClr val="007AC2"/>
    <a:srgbClr val="007AC3"/>
    <a:srgbClr val="BD1D7C"/>
    <a:srgbClr val="660033"/>
    <a:srgbClr val="0071B9"/>
    <a:srgbClr val="6495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557615-1DC2-4573-97F5-3837991E33FD}" v="6" dt="2021-05-19T09:44:31.6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FE11D9-FCA0-4F67-A31C-ECA810AE6575}" type="datetimeFigureOut">
              <a:rPr lang="en-GB" smtClean="0"/>
              <a:t>19/05/2021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932D29-F20D-48FE-B87A-82492CC3D70F}" type="slidenum">
              <a:rPr lang="en-GB" smtClean="0"/>
              <a:t>‹#›</a:t>
            </a:fld>
            <a:endParaRPr lang="en-GB"/>
          </a:p>
        </p:txBody>
      </p:sp>
    </p:spTree>
    <p:extLst>
      <p:ext uri="{BB962C8B-B14F-4D97-AF65-F5344CB8AC3E}">
        <p14:creationId xmlns:p14="http://schemas.microsoft.com/office/powerpoint/2010/main" val="2964482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NHS Improvement</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90AB7D-FC04-41BF-88F7-E47891A0628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8561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B702F-164D-485A-B935-D3BC9253C88B}"/>
              </a:ext>
            </a:extLst>
          </p:cNvPr>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FC56AFC0-AB26-4C59-A51F-0E50EF43CF45}"/>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C552C7B-B3D7-41D8-8255-FB2E09D6FA27}"/>
              </a:ext>
            </a:extLst>
          </p:cNvPr>
          <p:cNvSpPr>
            <a:spLocks noGrp="1"/>
          </p:cNvSpPr>
          <p:nvPr>
            <p:ph type="dt" sz="half" idx="10"/>
          </p:nvPr>
        </p:nvSpPr>
        <p:spPr/>
        <p:txBody>
          <a:bodyPr/>
          <a:lstStyle/>
          <a:p>
            <a:fld id="{5C7E9A5D-B805-4F85-AF03-E842EC4E7F54}" type="datetimeFigureOut">
              <a:rPr lang="en-GB" smtClean="0"/>
              <a:t>19/05/2021</a:t>
            </a:fld>
            <a:endParaRPr lang="en-GB"/>
          </a:p>
        </p:txBody>
      </p:sp>
      <p:sp>
        <p:nvSpPr>
          <p:cNvPr id="5" name="Footer Placeholder 4">
            <a:extLst>
              <a:ext uri="{FF2B5EF4-FFF2-40B4-BE49-F238E27FC236}">
                <a16:creationId xmlns:a16="http://schemas.microsoft.com/office/drawing/2014/main" id="{27787B3D-CD8C-4ED0-9D76-7B3F49031D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2DB1DA-0A02-4023-9C48-4C1BC8E078E8}"/>
              </a:ext>
            </a:extLst>
          </p:cNvPr>
          <p:cNvSpPr>
            <a:spLocks noGrp="1"/>
          </p:cNvSpPr>
          <p:nvPr>
            <p:ph type="sldNum" sz="quarter" idx="12"/>
          </p:nvPr>
        </p:nvSpPr>
        <p:spPr/>
        <p:txBody>
          <a:bodyPr/>
          <a:lstStyle/>
          <a:p>
            <a:fld id="{9C31C4E4-610F-490A-ADBC-4BDFF1946B8C}" type="slidenum">
              <a:rPr lang="en-GB" smtClean="0"/>
              <a:t>‹#›</a:t>
            </a:fld>
            <a:endParaRPr lang="en-GB"/>
          </a:p>
        </p:txBody>
      </p:sp>
    </p:spTree>
    <p:extLst>
      <p:ext uri="{BB962C8B-B14F-4D97-AF65-F5344CB8AC3E}">
        <p14:creationId xmlns:p14="http://schemas.microsoft.com/office/powerpoint/2010/main" val="1028605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2968E-EF7F-48EC-B136-C0D2DE49635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750760B-74D5-4447-A0B3-F28AEA188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E845EA-AA6C-46D4-98EA-ACB5739A6519}"/>
              </a:ext>
            </a:extLst>
          </p:cNvPr>
          <p:cNvSpPr>
            <a:spLocks noGrp="1"/>
          </p:cNvSpPr>
          <p:nvPr>
            <p:ph type="dt" sz="half" idx="10"/>
          </p:nvPr>
        </p:nvSpPr>
        <p:spPr/>
        <p:txBody>
          <a:bodyPr/>
          <a:lstStyle/>
          <a:p>
            <a:fld id="{5C7E9A5D-B805-4F85-AF03-E842EC4E7F54}" type="datetimeFigureOut">
              <a:rPr lang="en-GB" smtClean="0"/>
              <a:t>19/05/2021</a:t>
            </a:fld>
            <a:endParaRPr lang="en-GB"/>
          </a:p>
        </p:txBody>
      </p:sp>
      <p:sp>
        <p:nvSpPr>
          <p:cNvPr id="5" name="Footer Placeholder 4">
            <a:extLst>
              <a:ext uri="{FF2B5EF4-FFF2-40B4-BE49-F238E27FC236}">
                <a16:creationId xmlns:a16="http://schemas.microsoft.com/office/drawing/2014/main" id="{054F815D-1881-442E-91EA-D5B9AD8F44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897AB3-EC51-455F-8C5E-B7434AB9A802}"/>
              </a:ext>
            </a:extLst>
          </p:cNvPr>
          <p:cNvSpPr>
            <a:spLocks noGrp="1"/>
          </p:cNvSpPr>
          <p:nvPr>
            <p:ph type="sldNum" sz="quarter" idx="12"/>
          </p:nvPr>
        </p:nvSpPr>
        <p:spPr/>
        <p:txBody>
          <a:bodyPr/>
          <a:lstStyle/>
          <a:p>
            <a:fld id="{9C31C4E4-610F-490A-ADBC-4BDFF1946B8C}" type="slidenum">
              <a:rPr lang="en-GB" smtClean="0"/>
              <a:t>‹#›</a:t>
            </a:fld>
            <a:endParaRPr lang="en-GB"/>
          </a:p>
        </p:txBody>
      </p:sp>
    </p:spTree>
    <p:extLst>
      <p:ext uri="{BB962C8B-B14F-4D97-AF65-F5344CB8AC3E}">
        <p14:creationId xmlns:p14="http://schemas.microsoft.com/office/powerpoint/2010/main" val="190597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7C2644-BEEC-46A7-B3B6-1092813AA741}"/>
              </a:ext>
            </a:extLst>
          </p:cNvPr>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9E5661-7262-44DE-86DD-08B7B1AC31E7}"/>
              </a:ext>
            </a:extLst>
          </p:cNvPr>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B55B98-49FD-4848-A53C-DFF8AF285929}"/>
              </a:ext>
            </a:extLst>
          </p:cNvPr>
          <p:cNvSpPr>
            <a:spLocks noGrp="1"/>
          </p:cNvSpPr>
          <p:nvPr>
            <p:ph type="dt" sz="half" idx="10"/>
          </p:nvPr>
        </p:nvSpPr>
        <p:spPr/>
        <p:txBody>
          <a:bodyPr/>
          <a:lstStyle/>
          <a:p>
            <a:fld id="{5C7E9A5D-B805-4F85-AF03-E842EC4E7F54}" type="datetimeFigureOut">
              <a:rPr lang="en-GB" smtClean="0"/>
              <a:t>19/05/2021</a:t>
            </a:fld>
            <a:endParaRPr lang="en-GB"/>
          </a:p>
        </p:txBody>
      </p:sp>
      <p:sp>
        <p:nvSpPr>
          <p:cNvPr id="5" name="Footer Placeholder 4">
            <a:extLst>
              <a:ext uri="{FF2B5EF4-FFF2-40B4-BE49-F238E27FC236}">
                <a16:creationId xmlns:a16="http://schemas.microsoft.com/office/drawing/2014/main" id="{5B3A16FD-EE8E-47C7-B0BC-4117575298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10C99A-FFE1-4E48-9284-E93CDC8FD47F}"/>
              </a:ext>
            </a:extLst>
          </p:cNvPr>
          <p:cNvSpPr>
            <a:spLocks noGrp="1"/>
          </p:cNvSpPr>
          <p:nvPr>
            <p:ph type="sldNum" sz="quarter" idx="12"/>
          </p:nvPr>
        </p:nvSpPr>
        <p:spPr/>
        <p:txBody>
          <a:bodyPr/>
          <a:lstStyle/>
          <a:p>
            <a:fld id="{9C31C4E4-610F-490A-ADBC-4BDFF1946B8C}" type="slidenum">
              <a:rPr lang="en-GB" smtClean="0"/>
              <a:t>‹#›</a:t>
            </a:fld>
            <a:endParaRPr lang="en-GB"/>
          </a:p>
        </p:txBody>
      </p:sp>
    </p:spTree>
    <p:extLst>
      <p:ext uri="{BB962C8B-B14F-4D97-AF65-F5344CB8AC3E}">
        <p14:creationId xmlns:p14="http://schemas.microsoft.com/office/powerpoint/2010/main" val="2899278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20240" y="1649628"/>
            <a:ext cx="103168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p:nvPr>
        </p:nvSpPr>
        <p:spPr>
          <a:xfrm>
            <a:off x="614921" y="854465"/>
            <a:ext cx="875607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920902" y="6333440"/>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7" name="Picture 6" descr="A picture containing clipart&#10;&#10;Description generated with very high confidence">
            <a:extLst>
              <a:ext uri="{FF2B5EF4-FFF2-40B4-BE49-F238E27FC236}">
                <a16:creationId xmlns:a16="http://schemas.microsoft.com/office/drawing/2014/main" id="{1A1E97AE-CAAD-40B9-8FCC-FB7A0C427566}"/>
              </a:ext>
            </a:extLst>
          </p:cNvPr>
          <p:cNvPicPr>
            <a:picLocks noChangeAspect="1"/>
          </p:cNvPicPr>
          <p:nvPr userDrawn="1"/>
        </p:nvPicPr>
        <p:blipFill>
          <a:blip r:embed="rId2"/>
          <a:stretch>
            <a:fillRect/>
          </a:stretch>
        </p:blipFill>
        <p:spPr>
          <a:xfrm>
            <a:off x="11031392" y="93053"/>
            <a:ext cx="1075001" cy="434135"/>
          </a:xfrm>
          <a:prstGeom prst="rect">
            <a:avLst/>
          </a:prstGeom>
          <a:ln w="38100">
            <a:noFill/>
          </a:ln>
        </p:spPr>
      </p:pic>
    </p:spTree>
    <p:extLst>
      <p:ext uri="{BB962C8B-B14F-4D97-AF65-F5344CB8AC3E}">
        <p14:creationId xmlns:p14="http://schemas.microsoft.com/office/powerpoint/2010/main" val="3631184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28534-5484-4414-83CA-22B959B141A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E4E52A4-DD33-4AFB-BB89-30BB7B4551D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68DCBF-D6AA-415B-AAE4-9CFEB3685AA9}"/>
              </a:ext>
            </a:extLst>
          </p:cNvPr>
          <p:cNvSpPr>
            <a:spLocks noGrp="1"/>
          </p:cNvSpPr>
          <p:nvPr>
            <p:ph type="dt" sz="half" idx="10"/>
          </p:nvPr>
        </p:nvSpPr>
        <p:spPr/>
        <p:txBody>
          <a:bodyPr/>
          <a:lstStyle/>
          <a:p>
            <a:fld id="{5C7E9A5D-B805-4F85-AF03-E842EC4E7F54}" type="datetimeFigureOut">
              <a:rPr lang="en-GB" smtClean="0"/>
              <a:t>19/05/2021</a:t>
            </a:fld>
            <a:endParaRPr lang="en-GB"/>
          </a:p>
        </p:txBody>
      </p:sp>
      <p:sp>
        <p:nvSpPr>
          <p:cNvPr id="5" name="Footer Placeholder 4">
            <a:extLst>
              <a:ext uri="{FF2B5EF4-FFF2-40B4-BE49-F238E27FC236}">
                <a16:creationId xmlns:a16="http://schemas.microsoft.com/office/drawing/2014/main" id="{961AD9E7-21AC-4073-B2BB-C52D551EBD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FD5252-76F9-448C-8D64-DBA8EB021962}"/>
              </a:ext>
            </a:extLst>
          </p:cNvPr>
          <p:cNvSpPr>
            <a:spLocks noGrp="1"/>
          </p:cNvSpPr>
          <p:nvPr>
            <p:ph type="sldNum" sz="quarter" idx="12"/>
          </p:nvPr>
        </p:nvSpPr>
        <p:spPr/>
        <p:txBody>
          <a:bodyPr/>
          <a:lstStyle/>
          <a:p>
            <a:fld id="{9C31C4E4-610F-490A-ADBC-4BDFF1946B8C}" type="slidenum">
              <a:rPr lang="en-GB" smtClean="0"/>
              <a:t>‹#›</a:t>
            </a:fld>
            <a:endParaRPr lang="en-GB"/>
          </a:p>
        </p:txBody>
      </p:sp>
    </p:spTree>
    <p:extLst>
      <p:ext uri="{BB962C8B-B14F-4D97-AF65-F5344CB8AC3E}">
        <p14:creationId xmlns:p14="http://schemas.microsoft.com/office/powerpoint/2010/main" val="1944055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D7E7B-57AA-43D6-975E-70A64DF42933}"/>
              </a:ext>
            </a:extLst>
          </p:cNvPr>
          <p:cNvSpPr>
            <a:spLocks noGrp="1"/>
          </p:cNvSpPr>
          <p:nvPr>
            <p:ph type="title"/>
          </p:nvPr>
        </p:nvSpPr>
        <p:spPr>
          <a:xfrm>
            <a:off x="831851" y="1709740"/>
            <a:ext cx="105156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8430BE-C340-4E51-83E7-85F17A31EFC4}"/>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4E64983-F5ED-4A06-863C-7E1F38A93CF8}"/>
              </a:ext>
            </a:extLst>
          </p:cNvPr>
          <p:cNvSpPr>
            <a:spLocks noGrp="1"/>
          </p:cNvSpPr>
          <p:nvPr>
            <p:ph type="dt" sz="half" idx="10"/>
          </p:nvPr>
        </p:nvSpPr>
        <p:spPr/>
        <p:txBody>
          <a:bodyPr/>
          <a:lstStyle/>
          <a:p>
            <a:fld id="{5C7E9A5D-B805-4F85-AF03-E842EC4E7F54}" type="datetimeFigureOut">
              <a:rPr lang="en-GB" smtClean="0"/>
              <a:t>19/05/2021</a:t>
            </a:fld>
            <a:endParaRPr lang="en-GB"/>
          </a:p>
        </p:txBody>
      </p:sp>
      <p:sp>
        <p:nvSpPr>
          <p:cNvPr id="5" name="Footer Placeholder 4">
            <a:extLst>
              <a:ext uri="{FF2B5EF4-FFF2-40B4-BE49-F238E27FC236}">
                <a16:creationId xmlns:a16="http://schemas.microsoft.com/office/drawing/2014/main" id="{7CAD6018-AC9D-4510-AE5D-C29C8C9A42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2A811E-6FA5-496B-A0AA-F70F66D18340}"/>
              </a:ext>
            </a:extLst>
          </p:cNvPr>
          <p:cNvSpPr>
            <a:spLocks noGrp="1"/>
          </p:cNvSpPr>
          <p:nvPr>
            <p:ph type="sldNum" sz="quarter" idx="12"/>
          </p:nvPr>
        </p:nvSpPr>
        <p:spPr/>
        <p:txBody>
          <a:bodyPr/>
          <a:lstStyle/>
          <a:p>
            <a:fld id="{9C31C4E4-610F-490A-ADBC-4BDFF1946B8C}" type="slidenum">
              <a:rPr lang="en-GB" smtClean="0"/>
              <a:t>‹#›</a:t>
            </a:fld>
            <a:endParaRPr lang="en-GB"/>
          </a:p>
        </p:txBody>
      </p:sp>
    </p:spTree>
    <p:extLst>
      <p:ext uri="{BB962C8B-B14F-4D97-AF65-F5344CB8AC3E}">
        <p14:creationId xmlns:p14="http://schemas.microsoft.com/office/powerpoint/2010/main" val="352096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7696C-8F63-4B94-A69C-80E2439C74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601C96-CA4C-46B5-AF4F-25EC33B8530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B00929B-AC0E-4CD4-82DB-9013C4D0A00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D08C35F-D67A-4807-9963-41B99600993E}"/>
              </a:ext>
            </a:extLst>
          </p:cNvPr>
          <p:cNvSpPr>
            <a:spLocks noGrp="1"/>
          </p:cNvSpPr>
          <p:nvPr>
            <p:ph type="dt" sz="half" idx="10"/>
          </p:nvPr>
        </p:nvSpPr>
        <p:spPr/>
        <p:txBody>
          <a:bodyPr/>
          <a:lstStyle/>
          <a:p>
            <a:fld id="{5C7E9A5D-B805-4F85-AF03-E842EC4E7F54}" type="datetimeFigureOut">
              <a:rPr lang="en-GB" smtClean="0"/>
              <a:t>19/05/2021</a:t>
            </a:fld>
            <a:endParaRPr lang="en-GB"/>
          </a:p>
        </p:txBody>
      </p:sp>
      <p:sp>
        <p:nvSpPr>
          <p:cNvPr id="6" name="Footer Placeholder 5">
            <a:extLst>
              <a:ext uri="{FF2B5EF4-FFF2-40B4-BE49-F238E27FC236}">
                <a16:creationId xmlns:a16="http://schemas.microsoft.com/office/drawing/2014/main" id="{EB29B914-CD0E-4156-8293-8C25793493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68B568-C4A9-41D7-8735-99F26D494D91}"/>
              </a:ext>
            </a:extLst>
          </p:cNvPr>
          <p:cNvSpPr>
            <a:spLocks noGrp="1"/>
          </p:cNvSpPr>
          <p:nvPr>
            <p:ph type="sldNum" sz="quarter" idx="12"/>
          </p:nvPr>
        </p:nvSpPr>
        <p:spPr/>
        <p:txBody>
          <a:bodyPr/>
          <a:lstStyle/>
          <a:p>
            <a:fld id="{9C31C4E4-610F-490A-ADBC-4BDFF1946B8C}" type="slidenum">
              <a:rPr lang="en-GB" smtClean="0"/>
              <a:t>‹#›</a:t>
            </a:fld>
            <a:endParaRPr lang="en-GB"/>
          </a:p>
        </p:txBody>
      </p:sp>
    </p:spTree>
    <p:extLst>
      <p:ext uri="{BB962C8B-B14F-4D97-AF65-F5344CB8AC3E}">
        <p14:creationId xmlns:p14="http://schemas.microsoft.com/office/powerpoint/2010/main" val="3841477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33F8-D5B8-45AC-A19D-36E891687E08}"/>
              </a:ext>
            </a:extLst>
          </p:cNvPr>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5FDC8-F6CD-44C1-865E-2E1192B416A5}"/>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D75A759A-F262-4C9E-A2BB-49D5D7818E9A}"/>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E36CC44-DCBF-47AA-AF27-AF89B4B61920}"/>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F59F5D19-86C1-4EED-A8D7-54EAFF051DB9}"/>
              </a:ext>
            </a:extLst>
          </p:cNvPr>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6F51FFE-0BFD-432F-BB6D-0099E167A5DF}"/>
              </a:ext>
            </a:extLst>
          </p:cNvPr>
          <p:cNvSpPr>
            <a:spLocks noGrp="1"/>
          </p:cNvSpPr>
          <p:nvPr>
            <p:ph type="dt" sz="half" idx="10"/>
          </p:nvPr>
        </p:nvSpPr>
        <p:spPr/>
        <p:txBody>
          <a:bodyPr/>
          <a:lstStyle/>
          <a:p>
            <a:fld id="{5C7E9A5D-B805-4F85-AF03-E842EC4E7F54}" type="datetimeFigureOut">
              <a:rPr lang="en-GB" smtClean="0"/>
              <a:t>19/05/2021</a:t>
            </a:fld>
            <a:endParaRPr lang="en-GB"/>
          </a:p>
        </p:txBody>
      </p:sp>
      <p:sp>
        <p:nvSpPr>
          <p:cNvPr id="8" name="Footer Placeholder 7">
            <a:extLst>
              <a:ext uri="{FF2B5EF4-FFF2-40B4-BE49-F238E27FC236}">
                <a16:creationId xmlns:a16="http://schemas.microsoft.com/office/drawing/2014/main" id="{A8177DBD-DCFE-4647-8B99-4FA0A44EE94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D2B1377-53B5-4FA1-A3CA-56D4C2D18382}"/>
              </a:ext>
            </a:extLst>
          </p:cNvPr>
          <p:cNvSpPr>
            <a:spLocks noGrp="1"/>
          </p:cNvSpPr>
          <p:nvPr>
            <p:ph type="sldNum" sz="quarter" idx="12"/>
          </p:nvPr>
        </p:nvSpPr>
        <p:spPr/>
        <p:txBody>
          <a:bodyPr/>
          <a:lstStyle/>
          <a:p>
            <a:fld id="{9C31C4E4-610F-490A-ADBC-4BDFF1946B8C}" type="slidenum">
              <a:rPr lang="en-GB" smtClean="0"/>
              <a:t>‹#›</a:t>
            </a:fld>
            <a:endParaRPr lang="en-GB"/>
          </a:p>
        </p:txBody>
      </p:sp>
    </p:spTree>
    <p:extLst>
      <p:ext uri="{BB962C8B-B14F-4D97-AF65-F5344CB8AC3E}">
        <p14:creationId xmlns:p14="http://schemas.microsoft.com/office/powerpoint/2010/main" val="1946725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D3165-5BC2-4C00-9876-2BA6727F23D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659EED3-CF7C-417F-A773-DFD06AF17661}"/>
              </a:ext>
            </a:extLst>
          </p:cNvPr>
          <p:cNvSpPr>
            <a:spLocks noGrp="1"/>
          </p:cNvSpPr>
          <p:nvPr>
            <p:ph type="dt" sz="half" idx="10"/>
          </p:nvPr>
        </p:nvSpPr>
        <p:spPr/>
        <p:txBody>
          <a:bodyPr/>
          <a:lstStyle/>
          <a:p>
            <a:fld id="{5C7E9A5D-B805-4F85-AF03-E842EC4E7F54}" type="datetimeFigureOut">
              <a:rPr lang="en-GB" smtClean="0"/>
              <a:t>19/05/2021</a:t>
            </a:fld>
            <a:endParaRPr lang="en-GB"/>
          </a:p>
        </p:txBody>
      </p:sp>
      <p:sp>
        <p:nvSpPr>
          <p:cNvPr id="4" name="Footer Placeholder 3">
            <a:extLst>
              <a:ext uri="{FF2B5EF4-FFF2-40B4-BE49-F238E27FC236}">
                <a16:creationId xmlns:a16="http://schemas.microsoft.com/office/drawing/2014/main" id="{7F95582C-54A7-4A16-8AC0-00C7C58CC61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61C9CE-036E-42DE-BCB1-E97A5CFEA5AC}"/>
              </a:ext>
            </a:extLst>
          </p:cNvPr>
          <p:cNvSpPr>
            <a:spLocks noGrp="1"/>
          </p:cNvSpPr>
          <p:nvPr>
            <p:ph type="sldNum" sz="quarter" idx="12"/>
          </p:nvPr>
        </p:nvSpPr>
        <p:spPr/>
        <p:txBody>
          <a:bodyPr/>
          <a:lstStyle/>
          <a:p>
            <a:fld id="{9C31C4E4-610F-490A-ADBC-4BDFF1946B8C}" type="slidenum">
              <a:rPr lang="en-GB" smtClean="0"/>
              <a:t>‹#›</a:t>
            </a:fld>
            <a:endParaRPr lang="en-GB"/>
          </a:p>
        </p:txBody>
      </p:sp>
    </p:spTree>
    <p:extLst>
      <p:ext uri="{BB962C8B-B14F-4D97-AF65-F5344CB8AC3E}">
        <p14:creationId xmlns:p14="http://schemas.microsoft.com/office/powerpoint/2010/main" val="2776538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4D48E2-500E-460E-96C0-B00BAB388EFD}"/>
              </a:ext>
            </a:extLst>
          </p:cNvPr>
          <p:cNvSpPr>
            <a:spLocks noGrp="1"/>
          </p:cNvSpPr>
          <p:nvPr>
            <p:ph type="dt" sz="half" idx="10"/>
          </p:nvPr>
        </p:nvSpPr>
        <p:spPr/>
        <p:txBody>
          <a:bodyPr/>
          <a:lstStyle/>
          <a:p>
            <a:fld id="{5C7E9A5D-B805-4F85-AF03-E842EC4E7F54}" type="datetimeFigureOut">
              <a:rPr lang="en-GB" smtClean="0"/>
              <a:t>19/05/2021</a:t>
            </a:fld>
            <a:endParaRPr lang="en-GB"/>
          </a:p>
        </p:txBody>
      </p:sp>
      <p:sp>
        <p:nvSpPr>
          <p:cNvPr id="3" name="Footer Placeholder 2">
            <a:extLst>
              <a:ext uri="{FF2B5EF4-FFF2-40B4-BE49-F238E27FC236}">
                <a16:creationId xmlns:a16="http://schemas.microsoft.com/office/drawing/2014/main" id="{669989DD-ED28-4677-8257-9027D3BA85E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C279B95-D1D6-4B90-936C-263BE4D8EA4D}"/>
              </a:ext>
            </a:extLst>
          </p:cNvPr>
          <p:cNvSpPr>
            <a:spLocks noGrp="1"/>
          </p:cNvSpPr>
          <p:nvPr>
            <p:ph type="sldNum" sz="quarter" idx="12"/>
          </p:nvPr>
        </p:nvSpPr>
        <p:spPr/>
        <p:txBody>
          <a:bodyPr/>
          <a:lstStyle/>
          <a:p>
            <a:fld id="{9C31C4E4-610F-490A-ADBC-4BDFF1946B8C}" type="slidenum">
              <a:rPr lang="en-GB" smtClean="0"/>
              <a:t>‹#›</a:t>
            </a:fld>
            <a:endParaRPr lang="en-GB"/>
          </a:p>
        </p:txBody>
      </p:sp>
    </p:spTree>
    <p:extLst>
      <p:ext uri="{BB962C8B-B14F-4D97-AF65-F5344CB8AC3E}">
        <p14:creationId xmlns:p14="http://schemas.microsoft.com/office/powerpoint/2010/main" val="1179568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FFD47-9339-4A13-8891-54B8D9232040}"/>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D913671-E938-434E-A7D0-42D71E2A40ED}"/>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3F658B2-59C9-43D4-AA68-6F20692230D0}"/>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63AAC514-9853-49B9-8CF5-E475F13205FD}"/>
              </a:ext>
            </a:extLst>
          </p:cNvPr>
          <p:cNvSpPr>
            <a:spLocks noGrp="1"/>
          </p:cNvSpPr>
          <p:nvPr>
            <p:ph type="dt" sz="half" idx="10"/>
          </p:nvPr>
        </p:nvSpPr>
        <p:spPr/>
        <p:txBody>
          <a:bodyPr/>
          <a:lstStyle/>
          <a:p>
            <a:fld id="{5C7E9A5D-B805-4F85-AF03-E842EC4E7F54}" type="datetimeFigureOut">
              <a:rPr lang="en-GB" smtClean="0"/>
              <a:t>19/05/2021</a:t>
            </a:fld>
            <a:endParaRPr lang="en-GB"/>
          </a:p>
        </p:txBody>
      </p:sp>
      <p:sp>
        <p:nvSpPr>
          <p:cNvPr id="6" name="Footer Placeholder 5">
            <a:extLst>
              <a:ext uri="{FF2B5EF4-FFF2-40B4-BE49-F238E27FC236}">
                <a16:creationId xmlns:a16="http://schemas.microsoft.com/office/drawing/2014/main" id="{76CDC977-E44A-4826-A917-02175C05C8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E4C089-F056-45D6-B134-A3BC309BD68C}"/>
              </a:ext>
            </a:extLst>
          </p:cNvPr>
          <p:cNvSpPr>
            <a:spLocks noGrp="1"/>
          </p:cNvSpPr>
          <p:nvPr>
            <p:ph type="sldNum" sz="quarter" idx="12"/>
          </p:nvPr>
        </p:nvSpPr>
        <p:spPr/>
        <p:txBody>
          <a:bodyPr/>
          <a:lstStyle/>
          <a:p>
            <a:fld id="{9C31C4E4-610F-490A-ADBC-4BDFF1946B8C}" type="slidenum">
              <a:rPr lang="en-GB" smtClean="0"/>
              <a:t>‹#›</a:t>
            </a:fld>
            <a:endParaRPr lang="en-GB"/>
          </a:p>
        </p:txBody>
      </p:sp>
    </p:spTree>
    <p:extLst>
      <p:ext uri="{BB962C8B-B14F-4D97-AF65-F5344CB8AC3E}">
        <p14:creationId xmlns:p14="http://schemas.microsoft.com/office/powerpoint/2010/main" val="1539785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1B196-5F3F-4885-95D6-B5B440EDF385}"/>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9BAF02-A1B6-4401-9597-22C973735B1C}"/>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B792014B-1CF5-440C-8E1B-81DA7E89F8F0}"/>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B503DF96-F39F-4EC0-9877-3AC3BFE18F2E}"/>
              </a:ext>
            </a:extLst>
          </p:cNvPr>
          <p:cNvSpPr>
            <a:spLocks noGrp="1"/>
          </p:cNvSpPr>
          <p:nvPr>
            <p:ph type="dt" sz="half" idx="10"/>
          </p:nvPr>
        </p:nvSpPr>
        <p:spPr/>
        <p:txBody>
          <a:bodyPr/>
          <a:lstStyle/>
          <a:p>
            <a:fld id="{5C7E9A5D-B805-4F85-AF03-E842EC4E7F54}" type="datetimeFigureOut">
              <a:rPr lang="en-GB" smtClean="0"/>
              <a:t>19/05/2021</a:t>
            </a:fld>
            <a:endParaRPr lang="en-GB"/>
          </a:p>
        </p:txBody>
      </p:sp>
      <p:sp>
        <p:nvSpPr>
          <p:cNvPr id="6" name="Footer Placeholder 5">
            <a:extLst>
              <a:ext uri="{FF2B5EF4-FFF2-40B4-BE49-F238E27FC236}">
                <a16:creationId xmlns:a16="http://schemas.microsoft.com/office/drawing/2014/main" id="{427399DE-0C50-4A40-8F24-417EAC025A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433496-DA8A-40AE-B55E-8E48F0E2C8C5}"/>
              </a:ext>
            </a:extLst>
          </p:cNvPr>
          <p:cNvSpPr>
            <a:spLocks noGrp="1"/>
          </p:cNvSpPr>
          <p:nvPr>
            <p:ph type="sldNum" sz="quarter" idx="12"/>
          </p:nvPr>
        </p:nvSpPr>
        <p:spPr/>
        <p:txBody>
          <a:bodyPr/>
          <a:lstStyle/>
          <a:p>
            <a:fld id="{9C31C4E4-610F-490A-ADBC-4BDFF1946B8C}" type="slidenum">
              <a:rPr lang="en-GB" smtClean="0"/>
              <a:t>‹#›</a:t>
            </a:fld>
            <a:endParaRPr lang="en-GB"/>
          </a:p>
        </p:txBody>
      </p:sp>
    </p:spTree>
    <p:extLst>
      <p:ext uri="{BB962C8B-B14F-4D97-AF65-F5344CB8AC3E}">
        <p14:creationId xmlns:p14="http://schemas.microsoft.com/office/powerpoint/2010/main" val="3782508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1ECB64-3780-4786-B37C-DE9622253AA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395D469-91E3-4977-A959-0A17712FF3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F951BB-66FF-4248-8DD4-B78FC85225B2}"/>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C7E9A5D-B805-4F85-AF03-E842EC4E7F54}" type="datetimeFigureOut">
              <a:rPr lang="en-GB" smtClean="0"/>
              <a:t>19/05/2021</a:t>
            </a:fld>
            <a:endParaRPr lang="en-GB"/>
          </a:p>
        </p:txBody>
      </p:sp>
      <p:sp>
        <p:nvSpPr>
          <p:cNvPr id="5" name="Footer Placeholder 4">
            <a:extLst>
              <a:ext uri="{FF2B5EF4-FFF2-40B4-BE49-F238E27FC236}">
                <a16:creationId xmlns:a16="http://schemas.microsoft.com/office/drawing/2014/main" id="{E15FD9CB-9878-4096-92CC-1D7DFF2D6658}"/>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AD1559A-7BC5-4A31-8A3A-2EBBE9D6F186}"/>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31C4E4-610F-490A-ADBC-4BDFF1946B8C}" type="slidenum">
              <a:rPr lang="en-GB" smtClean="0"/>
              <a:t>‹#›</a:t>
            </a:fld>
            <a:endParaRPr lang="en-GB"/>
          </a:p>
        </p:txBody>
      </p:sp>
    </p:spTree>
    <p:extLst>
      <p:ext uri="{BB962C8B-B14F-4D97-AF65-F5344CB8AC3E}">
        <p14:creationId xmlns:p14="http://schemas.microsoft.com/office/powerpoint/2010/main" val="279510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7"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england.cahpo@nhs.net"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1A1CB5-8395-498C-9962-6B141BE01680}"/>
              </a:ext>
            </a:extLst>
          </p:cNvPr>
          <p:cNvPicPr>
            <a:picLocks noChangeAspect="1"/>
          </p:cNvPicPr>
          <p:nvPr/>
        </p:nvPicPr>
        <p:blipFill rotWithShape="1">
          <a:blip r:embed="rId3"/>
          <a:srcRect t="8900" r="12167" b="6807"/>
          <a:stretch/>
        </p:blipFill>
        <p:spPr>
          <a:xfrm>
            <a:off x="5043306" y="-61099"/>
            <a:ext cx="7146056" cy="6879772"/>
          </a:xfrm>
          <a:prstGeom prst="rect">
            <a:avLst/>
          </a:prstGeom>
          <a:gradFill>
            <a:gsLst>
              <a:gs pos="0">
                <a:schemeClr val="accent1">
                  <a:lumMod val="5000"/>
                  <a:lumOff val="95000"/>
                </a:schemeClr>
              </a:gs>
              <a:gs pos="67000">
                <a:schemeClr val="bg1">
                  <a:alpha val="86000"/>
                </a:schemeClr>
              </a:gs>
              <a:gs pos="88000">
                <a:schemeClr val="bg1">
                  <a:alpha val="35000"/>
                </a:schemeClr>
              </a:gs>
              <a:gs pos="100000">
                <a:schemeClr val="bg1">
                  <a:alpha val="5000"/>
                </a:schemeClr>
              </a:gs>
            </a:gsLst>
            <a:path path="rect">
              <a:fillToRect r="100000" b="100000"/>
            </a:path>
          </a:gradFill>
        </p:spPr>
      </p:pic>
      <p:pic>
        <p:nvPicPr>
          <p:cNvPr id="8" name="Picture 7" descr="A picture containing clipart&#10;&#10;Description generated with very high confidence">
            <a:extLst>
              <a:ext uri="{FF2B5EF4-FFF2-40B4-BE49-F238E27FC236}">
                <a16:creationId xmlns:a16="http://schemas.microsoft.com/office/drawing/2014/main" id="{ABB24A28-1F1F-4128-AC62-9CE105A271D0}"/>
              </a:ext>
            </a:extLst>
          </p:cNvPr>
          <p:cNvPicPr>
            <a:picLocks noChangeAspect="1"/>
          </p:cNvPicPr>
          <p:nvPr/>
        </p:nvPicPr>
        <p:blipFill>
          <a:blip r:embed="rId4"/>
          <a:stretch>
            <a:fillRect/>
          </a:stretch>
        </p:blipFill>
        <p:spPr>
          <a:xfrm>
            <a:off x="11031012" y="76275"/>
            <a:ext cx="1075001" cy="434135"/>
          </a:xfrm>
          <a:prstGeom prst="rect">
            <a:avLst/>
          </a:prstGeom>
          <a:ln w="38100">
            <a:noFill/>
          </a:ln>
        </p:spPr>
      </p:pic>
      <p:sp>
        <p:nvSpPr>
          <p:cNvPr id="6" name="Rectangle 5">
            <a:extLst>
              <a:ext uri="{FF2B5EF4-FFF2-40B4-BE49-F238E27FC236}">
                <a16:creationId xmlns:a16="http://schemas.microsoft.com/office/drawing/2014/main" id="{91DF19FD-3309-4066-BA07-7DE31E255807}"/>
              </a:ext>
            </a:extLst>
          </p:cNvPr>
          <p:cNvSpPr/>
          <p:nvPr/>
        </p:nvSpPr>
        <p:spPr>
          <a:xfrm>
            <a:off x="0" y="-1284926"/>
            <a:ext cx="8153400" cy="6879772"/>
          </a:xfrm>
          <a:prstGeom prst="rect">
            <a:avLst/>
          </a:prstGeom>
          <a:gradFill flip="none" rotWithShape="1">
            <a:gsLst>
              <a:gs pos="0">
                <a:schemeClr val="accent1">
                  <a:lumMod val="5000"/>
                  <a:lumOff val="95000"/>
                </a:schemeClr>
              </a:gs>
              <a:gs pos="67000">
                <a:schemeClr val="bg1">
                  <a:alpha val="86000"/>
                </a:schemeClr>
              </a:gs>
              <a:gs pos="88000">
                <a:schemeClr val="bg1">
                  <a:alpha val="35000"/>
                </a:schemeClr>
              </a:gs>
              <a:gs pos="100000">
                <a:schemeClr val="bg1">
                  <a:alpha val="100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685783">
              <a:defRPr/>
            </a:pPr>
            <a:endParaRPr lang="en-GB" sz="1600" b="1" dirty="0">
              <a:solidFill>
                <a:srgbClr val="660033"/>
              </a:solidFill>
              <a:latin typeface="Calibri" panose="020F0502020204030204"/>
            </a:endParaRPr>
          </a:p>
        </p:txBody>
      </p:sp>
      <p:sp>
        <p:nvSpPr>
          <p:cNvPr id="11" name="Title 1">
            <a:extLst>
              <a:ext uri="{FF2B5EF4-FFF2-40B4-BE49-F238E27FC236}">
                <a16:creationId xmlns:a16="http://schemas.microsoft.com/office/drawing/2014/main" id="{2D4C51D8-7465-4FB6-8D92-3C5A38D97C7A}"/>
              </a:ext>
            </a:extLst>
          </p:cNvPr>
          <p:cNvSpPr txBox="1">
            <a:spLocks/>
          </p:cNvSpPr>
          <p:nvPr/>
        </p:nvSpPr>
        <p:spPr>
          <a:xfrm>
            <a:off x="2772614" y="788679"/>
            <a:ext cx="2743200" cy="3691539"/>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algn="ctr" defTabSz="685783">
              <a:defRPr/>
            </a:pPr>
            <a:endParaRPr lang="en-US" sz="1800" b="1" dirty="0">
              <a:latin typeface="Calibri Light" panose="020F0302020204030204"/>
            </a:endParaRPr>
          </a:p>
          <a:p>
            <a:pPr algn="ctr" defTabSz="685783">
              <a:defRPr/>
            </a:pPr>
            <a:br>
              <a:rPr lang="en-US" sz="1950" b="1" dirty="0">
                <a:solidFill>
                  <a:srgbClr val="0070C0"/>
                </a:solidFill>
                <a:latin typeface="Calibri Light" panose="020F0302020204030204"/>
              </a:rPr>
            </a:br>
            <a:br>
              <a:rPr lang="en-US" sz="1950" b="1" dirty="0">
                <a:solidFill>
                  <a:srgbClr val="0070C0"/>
                </a:solidFill>
                <a:latin typeface="Calibri Light" panose="020F0302020204030204"/>
              </a:rPr>
            </a:br>
            <a:endParaRPr lang="en-US" sz="1950" b="1" dirty="0">
              <a:solidFill>
                <a:srgbClr val="0070C0"/>
              </a:solidFill>
              <a:latin typeface="Calibri Light" panose="020F0302020204030204"/>
            </a:endParaRPr>
          </a:p>
        </p:txBody>
      </p:sp>
      <p:sp>
        <p:nvSpPr>
          <p:cNvPr id="14" name="Subtitle 2">
            <a:extLst>
              <a:ext uri="{FF2B5EF4-FFF2-40B4-BE49-F238E27FC236}">
                <a16:creationId xmlns:a16="http://schemas.microsoft.com/office/drawing/2014/main" id="{F4023B30-0BDF-4582-A218-F6A04F36C8F4}"/>
              </a:ext>
            </a:extLst>
          </p:cNvPr>
          <p:cNvSpPr txBox="1">
            <a:spLocks/>
          </p:cNvSpPr>
          <p:nvPr/>
        </p:nvSpPr>
        <p:spPr>
          <a:xfrm>
            <a:off x="1586262" y="4046817"/>
            <a:ext cx="3249650" cy="1660081"/>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685783">
              <a:spcBef>
                <a:spcPts val="750"/>
              </a:spcBef>
              <a:buNone/>
              <a:defRPr/>
            </a:pPr>
            <a:endParaRPr lang="en-US" sz="1600" dirty="0">
              <a:solidFill>
                <a:srgbClr val="005EB8"/>
              </a:solidFill>
              <a:latin typeface="Arial" panose="020B0604020202020204" pitchFamily="34" charset="0"/>
              <a:cs typeface="Arial" panose="020B0604020202020204" pitchFamily="34" charset="0"/>
            </a:endParaRPr>
          </a:p>
        </p:txBody>
      </p:sp>
      <p:cxnSp>
        <p:nvCxnSpPr>
          <p:cNvPr id="16" name="Straight Connector 15">
            <a:extLst>
              <a:ext uri="{FF2B5EF4-FFF2-40B4-BE49-F238E27FC236}">
                <a16:creationId xmlns:a16="http://schemas.microsoft.com/office/drawing/2014/main" id="{DADE9B0F-5056-43FE-9669-1D648B46BCF7}"/>
              </a:ext>
            </a:extLst>
          </p:cNvPr>
          <p:cNvCxnSpPr>
            <a:cxnSpLocks/>
          </p:cNvCxnSpPr>
          <p:nvPr/>
        </p:nvCxnSpPr>
        <p:spPr>
          <a:xfrm>
            <a:off x="1778572" y="3184506"/>
            <a:ext cx="2165715"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2" name="Content Placeholder 16">
            <a:extLst>
              <a:ext uri="{FF2B5EF4-FFF2-40B4-BE49-F238E27FC236}">
                <a16:creationId xmlns:a16="http://schemas.microsoft.com/office/drawing/2014/main" id="{1385DF86-269D-48B7-9A1F-13744BCF889C}"/>
              </a:ext>
            </a:extLst>
          </p:cNvPr>
          <p:cNvPicPr>
            <a:picLocks noChangeAspect="1"/>
          </p:cNvPicPr>
          <p:nvPr/>
        </p:nvPicPr>
        <p:blipFill>
          <a:blip r:embed="rId5"/>
          <a:stretch>
            <a:fillRect/>
          </a:stretch>
        </p:blipFill>
        <p:spPr>
          <a:xfrm>
            <a:off x="0" y="6406326"/>
            <a:ext cx="12192000" cy="232709"/>
          </a:xfrm>
          <a:prstGeom prst="rect">
            <a:avLst/>
          </a:prstGeom>
        </p:spPr>
      </p:pic>
      <p:grpSp>
        <p:nvGrpSpPr>
          <p:cNvPr id="17" name="Group 16">
            <a:extLst>
              <a:ext uri="{FF2B5EF4-FFF2-40B4-BE49-F238E27FC236}">
                <a16:creationId xmlns:a16="http://schemas.microsoft.com/office/drawing/2014/main" id="{5BE8E3DE-671C-4F8E-AD7B-B421F6FE6B1A}"/>
              </a:ext>
            </a:extLst>
          </p:cNvPr>
          <p:cNvGrpSpPr/>
          <p:nvPr/>
        </p:nvGrpSpPr>
        <p:grpSpPr>
          <a:xfrm>
            <a:off x="566731" y="2432226"/>
            <a:ext cx="1867306" cy="307777"/>
            <a:chOff x="454948" y="5551720"/>
            <a:chExt cx="2516594" cy="343588"/>
          </a:xfrm>
        </p:grpSpPr>
        <p:sp>
          <p:nvSpPr>
            <p:cNvPr id="19" name="Rectangle 18">
              <a:extLst>
                <a:ext uri="{FF2B5EF4-FFF2-40B4-BE49-F238E27FC236}">
                  <a16:creationId xmlns:a16="http://schemas.microsoft.com/office/drawing/2014/main" id="{9E635AAE-F6A7-4A2D-81F1-E7AB19051A42}"/>
                </a:ext>
              </a:extLst>
            </p:cNvPr>
            <p:cNvSpPr/>
            <p:nvPr/>
          </p:nvSpPr>
          <p:spPr>
            <a:xfrm>
              <a:off x="776242" y="5551720"/>
              <a:ext cx="2195300" cy="343588"/>
            </a:xfrm>
            <a:prstGeom prst="rect">
              <a:avLst/>
            </a:prstGeom>
          </p:spPr>
          <p:txBody>
            <a:bodyPr wrap="none">
              <a:spAutoFit/>
            </a:bodyPr>
            <a:lstStyle/>
            <a:p>
              <a:pPr defTabSz="342884">
                <a:defRPr/>
              </a:pPr>
              <a:r>
                <a:rPr lang="en-GB" altLang="en-US" sz="1200" b="1" dirty="0">
                  <a:solidFill>
                    <a:srgbClr val="7C2855"/>
                  </a:solidFill>
                  <a:latin typeface="Arial"/>
                  <a:cs typeface="Calibri" charset="0"/>
                </a:rPr>
                <a:t>@</a:t>
              </a:r>
              <a:r>
                <a:rPr lang="en-GB" altLang="en-US" sz="1400" b="1" dirty="0">
                  <a:solidFill>
                    <a:srgbClr val="7C2855"/>
                  </a:solidFill>
                  <a:latin typeface="Arial"/>
                  <a:cs typeface="Calibri" charset="0"/>
                </a:rPr>
                <a:t>CAHPOAwards</a:t>
              </a:r>
              <a:endParaRPr lang="en-GB" sz="1200" b="1" dirty="0">
                <a:solidFill>
                  <a:srgbClr val="7C2855"/>
                </a:solidFill>
                <a:latin typeface="Arial"/>
              </a:endParaRPr>
            </a:p>
          </p:txBody>
        </p:sp>
        <p:pic>
          <p:nvPicPr>
            <p:cNvPr id="20" name="Picture 19">
              <a:extLst>
                <a:ext uri="{FF2B5EF4-FFF2-40B4-BE49-F238E27FC236}">
                  <a16:creationId xmlns:a16="http://schemas.microsoft.com/office/drawing/2014/main" id="{9386C7DE-1AFE-4A2F-B376-F8FFBD76C7D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4948" y="5601933"/>
              <a:ext cx="261938" cy="238127"/>
            </a:xfrm>
            <a:prstGeom prst="rect">
              <a:avLst/>
            </a:prstGeom>
          </p:spPr>
        </p:pic>
      </p:grpSp>
      <p:sp>
        <p:nvSpPr>
          <p:cNvPr id="15" name="TextBox 14">
            <a:extLst>
              <a:ext uri="{FF2B5EF4-FFF2-40B4-BE49-F238E27FC236}">
                <a16:creationId xmlns:a16="http://schemas.microsoft.com/office/drawing/2014/main" id="{07044AAD-3EDB-4769-83B8-6523005ABE11}"/>
              </a:ext>
            </a:extLst>
          </p:cNvPr>
          <p:cNvSpPr txBox="1"/>
          <p:nvPr/>
        </p:nvSpPr>
        <p:spPr>
          <a:xfrm>
            <a:off x="4325497" y="5868315"/>
            <a:ext cx="3679031" cy="369332"/>
          </a:xfrm>
          <a:prstGeom prst="rect">
            <a:avLst/>
          </a:prstGeom>
          <a:noFill/>
        </p:spPr>
        <p:txBody>
          <a:bodyPr wrap="square" rtlCol="0">
            <a:spAutoFit/>
          </a:bodyPr>
          <a:lstStyle/>
          <a:p>
            <a:pPr defTabSz="685800"/>
            <a:r>
              <a:rPr lang="en-GB" b="1" dirty="0">
                <a:solidFill>
                  <a:srgbClr val="003399"/>
                </a:solidFill>
                <a:latin typeface="Calibri" panose="020F0502020204030204"/>
              </a:rPr>
              <a:t>NHS England and NHS Improvement </a:t>
            </a:r>
          </a:p>
        </p:txBody>
      </p:sp>
      <p:sp>
        <p:nvSpPr>
          <p:cNvPr id="18" name="Rectangle 17">
            <a:extLst>
              <a:ext uri="{FF2B5EF4-FFF2-40B4-BE49-F238E27FC236}">
                <a16:creationId xmlns:a16="http://schemas.microsoft.com/office/drawing/2014/main" id="{BF772C7A-028F-4ACD-80DA-2009FCC0B866}"/>
              </a:ext>
            </a:extLst>
          </p:cNvPr>
          <p:cNvSpPr/>
          <p:nvPr/>
        </p:nvSpPr>
        <p:spPr>
          <a:xfrm>
            <a:off x="325040" y="769965"/>
            <a:ext cx="6830361" cy="1384995"/>
          </a:xfrm>
          <a:prstGeom prst="rect">
            <a:avLst/>
          </a:prstGeom>
        </p:spPr>
        <p:txBody>
          <a:bodyPr wrap="square">
            <a:spAutoFit/>
          </a:bodyPr>
          <a:lstStyle/>
          <a:p>
            <a:r>
              <a:rPr lang="en-GB" sz="2800" b="1" dirty="0">
                <a:solidFill>
                  <a:srgbClr val="007AC3"/>
                </a:solidFill>
                <a:latin typeface="Arial" panose="020B0604020202020204" pitchFamily="34" charset="0"/>
                <a:cs typeface="Arial" panose="020B0604020202020204" pitchFamily="34" charset="0"/>
              </a:rPr>
              <a:t>Chief Allied Health Professions Officer </a:t>
            </a:r>
          </a:p>
          <a:p>
            <a:r>
              <a:rPr lang="en-GB" sz="2800" b="1" dirty="0">
                <a:solidFill>
                  <a:srgbClr val="007AC3"/>
                </a:solidFill>
                <a:latin typeface="Arial" panose="020B0604020202020204" pitchFamily="34" charset="0"/>
                <a:cs typeface="Arial" panose="020B0604020202020204" pitchFamily="34" charset="0"/>
              </a:rPr>
              <a:t>(CAHPO) Awards 2021</a:t>
            </a:r>
            <a:br>
              <a:rPr lang="en-GB" sz="2800" b="1" dirty="0">
                <a:solidFill>
                  <a:srgbClr val="007AC3"/>
                </a:solidFill>
                <a:latin typeface="Arial" panose="020B0604020202020204" pitchFamily="34" charset="0"/>
                <a:cs typeface="Arial" panose="020B0604020202020204" pitchFamily="34" charset="0"/>
              </a:rPr>
            </a:br>
            <a:endParaRPr lang="en-GB" sz="2800" b="1" dirty="0">
              <a:solidFill>
                <a:srgbClr val="007AC3"/>
              </a:solidFill>
              <a:latin typeface="Arial" panose="020B0604020202020204" pitchFamily="34" charset="0"/>
              <a:cs typeface="Arial" panose="020B0604020202020204" pitchFamily="34" charset="0"/>
            </a:endParaRPr>
          </a:p>
        </p:txBody>
      </p:sp>
      <p:sp>
        <p:nvSpPr>
          <p:cNvPr id="22" name="Subtitle 2">
            <a:extLst>
              <a:ext uri="{FF2B5EF4-FFF2-40B4-BE49-F238E27FC236}">
                <a16:creationId xmlns:a16="http://schemas.microsoft.com/office/drawing/2014/main" id="{665792D0-8647-4AD6-926C-FC2AB81ED1AB}"/>
              </a:ext>
            </a:extLst>
          </p:cNvPr>
          <p:cNvSpPr txBox="1">
            <a:spLocks/>
          </p:cNvSpPr>
          <p:nvPr/>
        </p:nvSpPr>
        <p:spPr>
          <a:xfrm>
            <a:off x="325041" y="4375706"/>
            <a:ext cx="5222933" cy="966822"/>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b="1" dirty="0">
                <a:solidFill>
                  <a:srgbClr val="660033"/>
                </a:solidFill>
                <a:latin typeface="Arial" panose="020B0604020202020204" pitchFamily="34" charset="0"/>
                <a:cs typeface="Arial" panose="020B0604020202020204" pitchFamily="34" charset="0"/>
              </a:rPr>
              <a:t>Nomination template using an audio file and slides</a:t>
            </a:r>
            <a:endParaRPr lang="en-US" sz="1100" dirty="0">
              <a:solidFill>
                <a:srgbClr val="6600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1325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83BF24-1477-435E-9953-B774AC455A34}"/>
              </a:ext>
            </a:extLst>
          </p:cNvPr>
          <p:cNvSpPr txBox="1">
            <a:spLocks/>
          </p:cNvSpPr>
          <p:nvPr/>
        </p:nvSpPr>
        <p:spPr>
          <a:xfrm>
            <a:off x="370116" y="247352"/>
            <a:ext cx="7834317" cy="999895"/>
          </a:xfrm>
          <a:prstGeom prst="rect">
            <a:avLst/>
          </a:prstGeom>
        </p:spPr>
        <p:txBody>
          <a:bodyPr vert="horz" lIns="91440" tIns="45720" rIns="91440" bIns="45720" rtlCol="0" anchor="ctr">
            <a:normAutofit fontScale="90000" lnSpcReduction="10000"/>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pPr>
              <a:defRPr/>
            </a:pPr>
            <a:r>
              <a:rPr lang="en-GB" dirty="0">
                <a:solidFill>
                  <a:srgbClr val="7C2855"/>
                </a:solidFill>
              </a:rPr>
              <a:t>2. Summary of your award submission</a:t>
            </a:r>
            <a:r>
              <a:rPr lang="en-GB" dirty="0">
                <a:solidFill>
                  <a:srgbClr val="005EB8"/>
                </a:solidFill>
              </a:rPr>
              <a:t> </a:t>
            </a:r>
            <a:br>
              <a:rPr lang="en-GB" dirty="0">
                <a:solidFill>
                  <a:srgbClr val="005EB8"/>
                </a:solidFill>
              </a:rPr>
            </a:br>
            <a:endParaRPr lang="en-GB" b="0" dirty="0">
              <a:solidFill>
                <a:srgbClr val="005EB8"/>
              </a:solidFill>
            </a:endParaRPr>
          </a:p>
        </p:txBody>
      </p:sp>
      <p:sp>
        <p:nvSpPr>
          <p:cNvPr id="5" name="Content Placeholder 1">
            <a:extLst>
              <a:ext uri="{FF2B5EF4-FFF2-40B4-BE49-F238E27FC236}">
                <a16:creationId xmlns:a16="http://schemas.microsoft.com/office/drawing/2014/main" id="{43472295-D215-441E-BFEF-5245C9D0E71E}"/>
              </a:ext>
            </a:extLst>
          </p:cNvPr>
          <p:cNvSpPr txBox="1">
            <a:spLocks/>
          </p:cNvSpPr>
          <p:nvPr/>
        </p:nvSpPr>
        <p:spPr>
          <a:xfrm>
            <a:off x="593674" y="1247247"/>
            <a:ext cx="10316899" cy="3744203"/>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b="1" dirty="0">
                <a:solidFill>
                  <a:srgbClr val="005EB8"/>
                </a:solidFill>
                <a:highlight>
                  <a:srgbClr val="00FFFF"/>
                </a:highlight>
              </a:rPr>
              <a:t>In no more than 30 words, please give a brief overview of your submission. Judges will only consider the first 30 words. </a:t>
            </a:r>
          </a:p>
          <a:p>
            <a:pPr marL="0" indent="0">
              <a:buFont typeface="Arial" panose="020B0604020202020204" pitchFamily="34" charset="0"/>
              <a:buNone/>
            </a:pPr>
            <a:r>
              <a:rPr lang="en-GB" dirty="0">
                <a:solidFill>
                  <a:srgbClr val="005EB8"/>
                </a:solidFill>
              </a:rPr>
              <a:t>[insert summary of submission here]</a:t>
            </a:r>
          </a:p>
        </p:txBody>
      </p:sp>
    </p:spTree>
    <p:extLst>
      <p:ext uri="{BB962C8B-B14F-4D97-AF65-F5344CB8AC3E}">
        <p14:creationId xmlns:p14="http://schemas.microsoft.com/office/powerpoint/2010/main" val="1458741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73ADB0-BB59-41F8-8DFB-1CED0EC0DE7B}"/>
              </a:ext>
            </a:extLst>
          </p:cNvPr>
          <p:cNvSpPr>
            <a:spLocks noGrp="1"/>
          </p:cNvSpPr>
          <p:nvPr>
            <p:ph sz="quarter" idx="10"/>
          </p:nvPr>
        </p:nvSpPr>
        <p:spPr>
          <a:xfrm>
            <a:off x="2280302" y="2946431"/>
            <a:ext cx="7631395" cy="2990734"/>
          </a:xfrm>
          <a:ln>
            <a:solidFill>
              <a:srgbClr val="005EB8"/>
            </a:solidFill>
          </a:ln>
        </p:spPr>
        <p:txBody>
          <a:bodyPr/>
          <a:lstStyle/>
          <a:p>
            <a:r>
              <a:rPr lang="en-GB" dirty="0">
                <a:solidFill>
                  <a:srgbClr val="005EB8"/>
                </a:solidFill>
              </a:rPr>
              <a:t>Insert your recorded audio file into this box or on this page</a:t>
            </a:r>
          </a:p>
          <a:p>
            <a:endParaRPr lang="en-GB" dirty="0">
              <a:solidFill>
                <a:srgbClr val="005EB8"/>
              </a:solidFill>
            </a:endParaRPr>
          </a:p>
          <a:p>
            <a:endParaRPr lang="en-GB" dirty="0">
              <a:solidFill>
                <a:srgbClr val="005EB8"/>
              </a:solidFill>
            </a:endParaRPr>
          </a:p>
          <a:p>
            <a:endParaRPr lang="en-GB" dirty="0">
              <a:solidFill>
                <a:srgbClr val="005EB8"/>
              </a:solidFill>
            </a:endParaRPr>
          </a:p>
          <a:p>
            <a:endParaRPr lang="en-GB" dirty="0">
              <a:solidFill>
                <a:srgbClr val="005EB8"/>
              </a:solidFill>
            </a:endParaRPr>
          </a:p>
          <a:p>
            <a:endParaRPr lang="en-GB" dirty="0">
              <a:solidFill>
                <a:srgbClr val="005EB8"/>
              </a:solidFill>
            </a:endParaRPr>
          </a:p>
          <a:p>
            <a:endParaRPr lang="en-GB" dirty="0">
              <a:solidFill>
                <a:srgbClr val="005EB8"/>
              </a:solidFill>
            </a:endParaRPr>
          </a:p>
          <a:p>
            <a:endParaRPr lang="en-GB" dirty="0">
              <a:solidFill>
                <a:srgbClr val="005EB8"/>
              </a:solidFill>
            </a:endParaRPr>
          </a:p>
          <a:p>
            <a:endParaRPr lang="en-GB" dirty="0">
              <a:solidFill>
                <a:srgbClr val="005EB8"/>
              </a:solidFill>
            </a:endParaRPr>
          </a:p>
          <a:p>
            <a:endParaRPr lang="en-GB" dirty="0">
              <a:solidFill>
                <a:srgbClr val="005EB8"/>
              </a:solidFill>
            </a:endParaRPr>
          </a:p>
          <a:p>
            <a:endParaRPr lang="en-GB" dirty="0">
              <a:solidFill>
                <a:srgbClr val="005EB8"/>
              </a:solidFill>
            </a:endParaRPr>
          </a:p>
        </p:txBody>
      </p:sp>
      <p:sp>
        <p:nvSpPr>
          <p:cNvPr id="4" name="Title 1">
            <a:extLst>
              <a:ext uri="{FF2B5EF4-FFF2-40B4-BE49-F238E27FC236}">
                <a16:creationId xmlns:a16="http://schemas.microsoft.com/office/drawing/2014/main" id="{D683BF24-1477-435E-9953-B774AC455A34}"/>
              </a:ext>
            </a:extLst>
          </p:cNvPr>
          <p:cNvSpPr txBox="1">
            <a:spLocks/>
          </p:cNvSpPr>
          <p:nvPr/>
        </p:nvSpPr>
        <p:spPr>
          <a:xfrm>
            <a:off x="370116" y="247352"/>
            <a:ext cx="10397585" cy="999895"/>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pPr>
              <a:defRPr/>
            </a:pPr>
            <a:r>
              <a:rPr lang="en-GB" sz="3900" dirty="0">
                <a:solidFill>
                  <a:srgbClr val="7C2855"/>
                </a:solidFill>
              </a:rPr>
              <a:t>3. Award submission</a:t>
            </a:r>
            <a:br>
              <a:rPr lang="en-GB" dirty="0">
                <a:solidFill>
                  <a:srgbClr val="005EB8"/>
                </a:solidFill>
              </a:rPr>
            </a:br>
            <a:r>
              <a:rPr lang="en-GB" sz="2100" b="0" dirty="0">
                <a:solidFill>
                  <a:srgbClr val="005EB8"/>
                </a:solidFill>
              </a:rPr>
              <a:t>Your submission may include an audio recording (3 minutes maximum) and a series of slides (5 maximum) </a:t>
            </a:r>
          </a:p>
        </p:txBody>
      </p:sp>
      <p:sp>
        <p:nvSpPr>
          <p:cNvPr id="6" name="Content Placeholder 1">
            <a:extLst>
              <a:ext uri="{FF2B5EF4-FFF2-40B4-BE49-F238E27FC236}">
                <a16:creationId xmlns:a16="http://schemas.microsoft.com/office/drawing/2014/main" id="{B27D44AB-5EB5-4772-A609-4E9725C24635}"/>
              </a:ext>
            </a:extLst>
          </p:cNvPr>
          <p:cNvSpPr txBox="1">
            <a:spLocks/>
          </p:cNvSpPr>
          <p:nvPr/>
        </p:nvSpPr>
        <p:spPr>
          <a:xfrm>
            <a:off x="593674" y="1905277"/>
            <a:ext cx="10316899" cy="699289"/>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b="1" dirty="0">
                <a:solidFill>
                  <a:srgbClr val="005EB8"/>
                </a:solidFill>
                <a:highlight>
                  <a:srgbClr val="00FFFF"/>
                </a:highlight>
              </a:rPr>
              <a:t>In no more than a three minute recording, please tell us about your nomination for this award. Judges will only consider the first three minutes. Please refer to the accompanying instructions pack on the descriptors you should cover for this award. Video submissions will not be considered.</a:t>
            </a:r>
          </a:p>
        </p:txBody>
      </p:sp>
      <p:sp>
        <p:nvSpPr>
          <p:cNvPr id="7" name="Content Placeholder 1">
            <a:extLst>
              <a:ext uri="{FF2B5EF4-FFF2-40B4-BE49-F238E27FC236}">
                <a16:creationId xmlns:a16="http://schemas.microsoft.com/office/drawing/2014/main" id="{12F8D74A-4CC1-4390-BCA4-9D8C24564339}"/>
              </a:ext>
            </a:extLst>
          </p:cNvPr>
          <p:cNvSpPr txBox="1">
            <a:spLocks/>
          </p:cNvSpPr>
          <p:nvPr/>
        </p:nvSpPr>
        <p:spPr>
          <a:xfrm>
            <a:off x="592246" y="1485105"/>
            <a:ext cx="10316899" cy="34369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sz="2700" b="1" dirty="0">
                <a:solidFill>
                  <a:srgbClr val="7C2855"/>
                </a:solidFill>
              </a:rPr>
              <a:t>A. Audio File</a:t>
            </a:r>
          </a:p>
        </p:txBody>
      </p:sp>
    </p:spTree>
    <p:extLst>
      <p:ext uri="{BB962C8B-B14F-4D97-AF65-F5344CB8AC3E}">
        <p14:creationId xmlns:p14="http://schemas.microsoft.com/office/powerpoint/2010/main" val="3741219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83BF24-1477-435E-9953-B774AC455A34}"/>
              </a:ext>
            </a:extLst>
          </p:cNvPr>
          <p:cNvSpPr txBox="1">
            <a:spLocks/>
          </p:cNvSpPr>
          <p:nvPr/>
        </p:nvSpPr>
        <p:spPr>
          <a:xfrm>
            <a:off x="370116" y="247352"/>
            <a:ext cx="10397585" cy="999895"/>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pPr>
              <a:defRPr/>
            </a:pPr>
            <a:r>
              <a:rPr lang="en-GB" sz="3900" dirty="0">
                <a:solidFill>
                  <a:srgbClr val="7C2855"/>
                </a:solidFill>
              </a:rPr>
              <a:t>3. Award submission</a:t>
            </a:r>
            <a:r>
              <a:rPr lang="en-GB" sz="3900" dirty="0">
                <a:solidFill>
                  <a:srgbClr val="005EB8"/>
                </a:solidFill>
              </a:rPr>
              <a:t> </a:t>
            </a:r>
            <a:br>
              <a:rPr lang="en-GB" dirty="0">
                <a:solidFill>
                  <a:srgbClr val="005EB8"/>
                </a:solidFill>
              </a:rPr>
            </a:br>
            <a:r>
              <a:rPr lang="en-GB" sz="2100" b="0" dirty="0">
                <a:solidFill>
                  <a:srgbClr val="005EB8"/>
                </a:solidFill>
              </a:rPr>
              <a:t>Your submission may include an audio recording (3 minutes maximum) and a series of slides (5 maximum) </a:t>
            </a:r>
          </a:p>
        </p:txBody>
      </p:sp>
      <p:sp>
        <p:nvSpPr>
          <p:cNvPr id="6" name="Content Placeholder 1">
            <a:extLst>
              <a:ext uri="{FF2B5EF4-FFF2-40B4-BE49-F238E27FC236}">
                <a16:creationId xmlns:a16="http://schemas.microsoft.com/office/drawing/2014/main" id="{B27D44AB-5EB5-4772-A609-4E9725C24635}"/>
              </a:ext>
            </a:extLst>
          </p:cNvPr>
          <p:cNvSpPr txBox="1">
            <a:spLocks/>
          </p:cNvSpPr>
          <p:nvPr/>
        </p:nvSpPr>
        <p:spPr>
          <a:xfrm>
            <a:off x="593674" y="1905277"/>
            <a:ext cx="10316899" cy="699289"/>
          </a:xfrm>
          <a:prstGeom prst="rect">
            <a:avLst/>
          </a:prstGeom>
        </p:spPr>
        <p:txBody>
          <a:bodyPr vert="horz" lIns="91440" tIns="45720" rIns="91440" bIns="45720" rtlCol="0">
            <a:normAutofit fontScale="92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b="1" dirty="0">
                <a:solidFill>
                  <a:srgbClr val="005EB8"/>
                </a:solidFill>
                <a:highlight>
                  <a:srgbClr val="00FFFF"/>
                </a:highlight>
              </a:rPr>
              <a:t>Present here up to no more than five slides (if you so wish) to accompany and support your audio submission. </a:t>
            </a:r>
            <a:r>
              <a:rPr lang="en-GB" b="1" dirty="0">
                <a:solidFill>
                  <a:srgbClr val="005EB8"/>
                </a:solidFill>
                <a:highlight>
                  <a:srgbClr val="FFFF00"/>
                </a:highlight>
              </a:rPr>
              <a:t>[Do we need to set some parameters about what the slides can/can not contain e.g. just words and static images/pictures/charts/graphs?] </a:t>
            </a:r>
            <a:r>
              <a:rPr lang="en-GB" b="1" dirty="0">
                <a:solidFill>
                  <a:srgbClr val="005EB8"/>
                </a:solidFill>
                <a:highlight>
                  <a:srgbClr val="00FFFF"/>
                </a:highlight>
              </a:rPr>
              <a:t>Judges will only consider the first five slides. Please refer to the accompanying instructions pack on the descriptors you should cover for this award.  </a:t>
            </a:r>
          </a:p>
          <a:p>
            <a:pPr marL="0" indent="0">
              <a:buFont typeface="Arial" panose="020B0604020202020204" pitchFamily="34" charset="0"/>
              <a:buNone/>
            </a:pPr>
            <a:endParaRPr lang="en-GB" b="1" dirty="0">
              <a:solidFill>
                <a:srgbClr val="005EB8"/>
              </a:solidFill>
              <a:highlight>
                <a:srgbClr val="00FFFF"/>
              </a:highlight>
            </a:endParaRPr>
          </a:p>
          <a:p>
            <a:pPr marL="0" indent="0">
              <a:buFont typeface="Arial" panose="020B0604020202020204" pitchFamily="34" charset="0"/>
              <a:buNone/>
            </a:pPr>
            <a:endParaRPr lang="en-GB" b="1" dirty="0">
              <a:solidFill>
                <a:srgbClr val="005EB8"/>
              </a:solidFill>
              <a:highlight>
                <a:srgbClr val="00FFFF"/>
              </a:highlight>
            </a:endParaRPr>
          </a:p>
        </p:txBody>
      </p:sp>
      <p:sp>
        <p:nvSpPr>
          <p:cNvPr id="7" name="Content Placeholder 1">
            <a:extLst>
              <a:ext uri="{FF2B5EF4-FFF2-40B4-BE49-F238E27FC236}">
                <a16:creationId xmlns:a16="http://schemas.microsoft.com/office/drawing/2014/main" id="{12F8D74A-4CC1-4390-BCA4-9D8C24564339}"/>
              </a:ext>
            </a:extLst>
          </p:cNvPr>
          <p:cNvSpPr txBox="1">
            <a:spLocks/>
          </p:cNvSpPr>
          <p:nvPr/>
        </p:nvSpPr>
        <p:spPr>
          <a:xfrm>
            <a:off x="592246" y="1485105"/>
            <a:ext cx="10316899" cy="34369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sz="2700" b="1" dirty="0">
                <a:solidFill>
                  <a:srgbClr val="7C2855"/>
                </a:solidFill>
              </a:rPr>
              <a:t>B. Accompanying Slides</a:t>
            </a:r>
          </a:p>
        </p:txBody>
      </p:sp>
      <p:sp>
        <p:nvSpPr>
          <p:cNvPr id="5" name="Content Placeholder 4">
            <a:extLst>
              <a:ext uri="{FF2B5EF4-FFF2-40B4-BE49-F238E27FC236}">
                <a16:creationId xmlns:a16="http://schemas.microsoft.com/office/drawing/2014/main" id="{3E971F4A-15D1-4F4A-A730-A60A89ED6975}"/>
              </a:ext>
            </a:extLst>
          </p:cNvPr>
          <p:cNvSpPr>
            <a:spLocks noGrp="1"/>
          </p:cNvSpPr>
          <p:nvPr>
            <p:ph sz="quarter" idx="10"/>
          </p:nvPr>
        </p:nvSpPr>
        <p:spPr>
          <a:xfrm>
            <a:off x="592245" y="3360982"/>
            <a:ext cx="10316899" cy="2244128"/>
          </a:xfrm>
        </p:spPr>
        <p:txBody>
          <a:bodyPr/>
          <a:lstStyle/>
          <a:p>
            <a:pPr marL="0" indent="0">
              <a:buNone/>
            </a:pPr>
            <a:r>
              <a:rPr lang="en-GB" dirty="0">
                <a:solidFill>
                  <a:srgbClr val="005EB8"/>
                </a:solidFill>
              </a:rPr>
              <a:t>[Insert slides after this page]</a:t>
            </a:r>
          </a:p>
        </p:txBody>
      </p:sp>
    </p:spTree>
    <p:extLst>
      <p:ext uri="{BB962C8B-B14F-4D97-AF65-F5344CB8AC3E}">
        <p14:creationId xmlns:p14="http://schemas.microsoft.com/office/powerpoint/2010/main" val="1297303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D19534-1460-48D1-A310-4B3B7FDAC7BD}"/>
              </a:ext>
            </a:extLst>
          </p:cNvPr>
          <p:cNvSpPr/>
          <p:nvPr/>
        </p:nvSpPr>
        <p:spPr>
          <a:xfrm>
            <a:off x="243968" y="216403"/>
            <a:ext cx="10216086" cy="5124480"/>
          </a:xfrm>
          <a:prstGeom prst="rect">
            <a:avLst/>
          </a:prstGeom>
        </p:spPr>
        <p:txBody>
          <a:bodyPr wrap="square">
            <a:spAutoFit/>
          </a:bodyPr>
          <a:lstStyle/>
          <a:p>
            <a:r>
              <a:rPr lang="en-GB" sz="2700" b="1" dirty="0">
                <a:solidFill>
                  <a:srgbClr val="005EB8"/>
                </a:solidFill>
                <a:highlight>
                  <a:srgbClr val="00FFFF"/>
                </a:highlight>
              </a:rPr>
              <a:t>Please also refer to the accompanying instructions pack on how to complete your awards submission before you continue: </a:t>
            </a:r>
          </a:p>
          <a:p>
            <a:r>
              <a:rPr lang="en-GB" sz="2400" dirty="0">
                <a:solidFill>
                  <a:srgbClr val="0070C0"/>
                </a:solidFill>
              </a:rPr>
              <a:t>‘</a:t>
            </a:r>
            <a:r>
              <a:rPr lang="en-GB" sz="2400" i="1" dirty="0">
                <a:solidFill>
                  <a:srgbClr val="0070C0"/>
                </a:solidFill>
              </a:rPr>
              <a:t>Chief Allied Health Professions Officer (CAHPO) Awards 2021: Instructions pack for submitting a nomination for an award’</a:t>
            </a:r>
            <a:endParaRPr lang="en-GB" sz="2400" dirty="0">
              <a:solidFill>
                <a:srgbClr val="0070C0"/>
              </a:solidFill>
            </a:endParaRPr>
          </a:p>
          <a:p>
            <a:endParaRPr lang="en-GB" sz="2700" dirty="0">
              <a:highlight>
                <a:srgbClr val="00FFFF"/>
              </a:highlight>
            </a:endParaRPr>
          </a:p>
          <a:p>
            <a:r>
              <a:rPr lang="en-GB" sz="2700" b="1" dirty="0">
                <a:solidFill>
                  <a:srgbClr val="005EB8"/>
                </a:solidFill>
                <a:highlight>
                  <a:srgbClr val="00FFFF"/>
                </a:highlight>
              </a:rPr>
              <a:t>How and where to send your nomination submission:</a:t>
            </a:r>
          </a:p>
          <a:p>
            <a:pPr marL="342900" indent="-342900">
              <a:buFont typeface="Arial" panose="020B0604020202020204" pitchFamily="34" charset="0"/>
              <a:buChar char="•"/>
            </a:pPr>
            <a:r>
              <a:rPr lang="en-GB" sz="2400" dirty="0">
                <a:solidFill>
                  <a:srgbClr val="0070C0"/>
                </a:solidFill>
              </a:rPr>
              <a:t>You can either nominate yourself or another AHP. Please note that nominations of another AHP will be kept anonymous by the AHP team</a:t>
            </a:r>
          </a:p>
          <a:p>
            <a:pPr marL="342900" indent="-342900">
              <a:buFont typeface="Arial" panose="020B0604020202020204" pitchFamily="34" charset="0"/>
              <a:buChar char="•"/>
            </a:pPr>
            <a:r>
              <a:rPr lang="en-GB" sz="2400" dirty="0">
                <a:solidFill>
                  <a:srgbClr val="0070C0"/>
                </a:solidFill>
              </a:rPr>
              <a:t>All completed submissions must be sent as an email attachment to email address: </a:t>
            </a:r>
            <a:r>
              <a:rPr lang="en-GB" sz="2400" dirty="0">
                <a:solidFill>
                  <a:srgbClr val="0070C0"/>
                </a:solidFill>
                <a:hlinkClick r:id="rId2">
                  <a:extLst>
                    <a:ext uri="{A12FA001-AC4F-418D-AE19-62706E023703}">
                      <ahyp:hlinkClr xmlns:ahyp="http://schemas.microsoft.com/office/drawing/2018/hyperlinkcolor" val="tx"/>
                    </a:ext>
                  </a:extLst>
                </a:hlinkClick>
              </a:rPr>
              <a:t>england.cahpo@nhs.net</a:t>
            </a:r>
            <a:r>
              <a:rPr lang="en-GB" sz="2400" dirty="0">
                <a:solidFill>
                  <a:srgbClr val="0070C0"/>
                </a:solidFill>
              </a:rPr>
              <a:t> </a:t>
            </a:r>
          </a:p>
          <a:p>
            <a:pPr marL="342900" lvl="0" indent="-342900">
              <a:buFont typeface="Arial" panose="020B0604020202020204" pitchFamily="34" charset="0"/>
              <a:buChar char="•"/>
            </a:pPr>
            <a:r>
              <a:rPr lang="en-GB" sz="2400" dirty="0">
                <a:solidFill>
                  <a:srgbClr val="0070C0"/>
                </a:solidFill>
              </a:rPr>
              <a:t>Email subject heading must be: ‘</a:t>
            </a:r>
            <a:r>
              <a:rPr lang="en-GB" sz="2400" b="1" dirty="0">
                <a:solidFill>
                  <a:srgbClr val="0070C0"/>
                </a:solidFill>
              </a:rPr>
              <a:t>CAHPO Awards – [Award name] – [name of nominee</a:t>
            </a:r>
            <a:r>
              <a:rPr lang="en-GB" sz="2400" dirty="0">
                <a:solidFill>
                  <a:srgbClr val="0070C0"/>
                </a:solidFill>
              </a:rPr>
              <a:t>]’ </a:t>
            </a:r>
          </a:p>
          <a:p>
            <a:endParaRPr lang="en-GB" sz="2700" dirty="0">
              <a:highlight>
                <a:srgbClr val="00FFFF"/>
              </a:highlight>
            </a:endParaRPr>
          </a:p>
        </p:txBody>
      </p:sp>
    </p:spTree>
    <p:extLst>
      <p:ext uri="{BB962C8B-B14F-4D97-AF65-F5344CB8AC3E}">
        <p14:creationId xmlns:p14="http://schemas.microsoft.com/office/powerpoint/2010/main" val="2414877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73ADB0-BB59-41F8-8DFB-1CED0EC0DE7B}"/>
              </a:ext>
            </a:extLst>
          </p:cNvPr>
          <p:cNvSpPr>
            <a:spLocks noGrp="1"/>
          </p:cNvSpPr>
          <p:nvPr>
            <p:ph sz="quarter" idx="10"/>
          </p:nvPr>
        </p:nvSpPr>
        <p:spPr>
          <a:xfrm>
            <a:off x="593674" y="1247248"/>
            <a:ext cx="10316899" cy="563798"/>
          </a:xfrm>
        </p:spPr>
        <p:txBody>
          <a:bodyPr>
            <a:normAutofit lnSpcReduction="10000"/>
          </a:bodyPr>
          <a:lstStyle/>
          <a:p>
            <a:pPr marL="0" indent="0">
              <a:buNone/>
            </a:pPr>
            <a:r>
              <a:rPr lang="en-GB" b="1" dirty="0">
                <a:solidFill>
                  <a:srgbClr val="005EB8"/>
                </a:solidFill>
                <a:highlight>
                  <a:srgbClr val="00FFFF"/>
                </a:highlight>
              </a:rPr>
              <a:t>Which Award are you submitting an application for?  </a:t>
            </a:r>
          </a:p>
          <a:p>
            <a:pPr marL="0" indent="0">
              <a:buNone/>
            </a:pPr>
            <a:r>
              <a:rPr lang="en-GB" b="1" dirty="0">
                <a:solidFill>
                  <a:srgbClr val="005EB8"/>
                </a:solidFill>
              </a:rPr>
              <a:t>[insert Award category here]</a:t>
            </a:r>
          </a:p>
        </p:txBody>
      </p:sp>
      <p:sp>
        <p:nvSpPr>
          <p:cNvPr id="4" name="Title 1">
            <a:extLst>
              <a:ext uri="{FF2B5EF4-FFF2-40B4-BE49-F238E27FC236}">
                <a16:creationId xmlns:a16="http://schemas.microsoft.com/office/drawing/2014/main" id="{D683BF24-1477-435E-9953-B774AC455A34}"/>
              </a:ext>
            </a:extLst>
          </p:cNvPr>
          <p:cNvSpPr txBox="1">
            <a:spLocks/>
          </p:cNvSpPr>
          <p:nvPr/>
        </p:nvSpPr>
        <p:spPr>
          <a:xfrm>
            <a:off x="370116" y="247352"/>
            <a:ext cx="9696830" cy="999895"/>
          </a:xfrm>
          <a:prstGeom prst="rect">
            <a:avLst/>
          </a:prstGeom>
        </p:spPr>
        <p:txBody>
          <a:bodyPr vert="horz" lIns="91440" tIns="45720" rIns="91440" bIns="45720" rtlCol="0" anchor="ctr">
            <a:noAutofit/>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pPr>
              <a:defRPr/>
            </a:pPr>
            <a:r>
              <a:rPr lang="en-GB" sz="3200" dirty="0">
                <a:solidFill>
                  <a:srgbClr val="7C2855"/>
                </a:solidFill>
              </a:rPr>
              <a:t>Award category &amp; candidate’s personal details</a:t>
            </a:r>
            <a:r>
              <a:rPr lang="en-GB" sz="3200" dirty="0">
                <a:solidFill>
                  <a:srgbClr val="005EB8"/>
                </a:solidFill>
              </a:rPr>
              <a:t> </a:t>
            </a:r>
            <a:br>
              <a:rPr lang="en-GB" sz="3200" dirty="0">
                <a:solidFill>
                  <a:srgbClr val="005EB8"/>
                </a:solidFill>
              </a:rPr>
            </a:br>
            <a:endParaRPr lang="en-GB" sz="3200" b="0" dirty="0">
              <a:solidFill>
                <a:srgbClr val="005EB8"/>
              </a:solidFill>
            </a:endParaRPr>
          </a:p>
        </p:txBody>
      </p:sp>
      <p:sp>
        <p:nvSpPr>
          <p:cNvPr id="5" name="Content Placeholder 1">
            <a:extLst>
              <a:ext uri="{FF2B5EF4-FFF2-40B4-BE49-F238E27FC236}">
                <a16:creationId xmlns:a16="http://schemas.microsoft.com/office/drawing/2014/main" id="{F4F62EE4-FE50-4D25-9E04-35729073D244}"/>
              </a:ext>
            </a:extLst>
          </p:cNvPr>
          <p:cNvSpPr txBox="1">
            <a:spLocks/>
          </p:cNvSpPr>
          <p:nvPr/>
        </p:nvSpPr>
        <p:spPr>
          <a:xfrm>
            <a:off x="593673" y="1926454"/>
            <a:ext cx="10316899" cy="4403325"/>
          </a:xfrm>
          <a:prstGeom prst="rect">
            <a:avLst/>
          </a:prstGeom>
        </p:spPr>
        <p:txBody>
          <a:bodyPr vert="horz" lIns="91440" tIns="45720" rIns="91440" bIns="45720" rtlCol="0">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2000" b="1" dirty="0">
                <a:solidFill>
                  <a:srgbClr val="005EB8"/>
                </a:solidFill>
              </a:rPr>
              <a:t>Nominee</a:t>
            </a:r>
          </a:p>
          <a:p>
            <a:pPr marL="0" indent="0">
              <a:buNone/>
            </a:pPr>
            <a:r>
              <a:rPr lang="en-GB" dirty="0">
                <a:solidFill>
                  <a:srgbClr val="005EB8"/>
                </a:solidFill>
              </a:rPr>
              <a:t>1. Name:</a:t>
            </a:r>
          </a:p>
          <a:p>
            <a:pPr marL="0" indent="0">
              <a:buNone/>
            </a:pPr>
            <a:r>
              <a:rPr lang="en-GB" dirty="0">
                <a:solidFill>
                  <a:srgbClr val="005EB8"/>
                </a:solidFill>
              </a:rPr>
              <a:t>2. Email: </a:t>
            </a:r>
          </a:p>
          <a:p>
            <a:pPr marL="0" indent="0">
              <a:buNone/>
            </a:pPr>
            <a:r>
              <a:rPr lang="en-GB" dirty="0">
                <a:solidFill>
                  <a:srgbClr val="005EB8"/>
                </a:solidFill>
              </a:rPr>
              <a:t>3. Tel/mobile no:</a:t>
            </a:r>
          </a:p>
          <a:p>
            <a:pPr marL="0" indent="0">
              <a:buNone/>
            </a:pPr>
            <a:r>
              <a:rPr lang="en-GB" dirty="0">
                <a:solidFill>
                  <a:srgbClr val="005EB8"/>
                </a:solidFill>
              </a:rPr>
              <a:t>4. Team/organisation:</a:t>
            </a:r>
          </a:p>
          <a:p>
            <a:pPr marL="0" indent="0">
              <a:buNone/>
            </a:pPr>
            <a:endParaRPr lang="en-GB" dirty="0">
              <a:solidFill>
                <a:srgbClr val="005EB8"/>
              </a:solidFill>
            </a:endParaRPr>
          </a:p>
          <a:p>
            <a:pPr marL="0" indent="0">
              <a:buNone/>
            </a:pPr>
            <a:r>
              <a:rPr lang="en-GB" dirty="0">
                <a:solidFill>
                  <a:srgbClr val="005EB8"/>
                </a:solidFill>
              </a:rPr>
              <a:t>5. Which NHS England and NHS Improvement region best reflects your main place of work?</a:t>
            </a:r>
          </a:p>
          <a:p>
            <a:pPr marL="0" indent="0">
              <a:buNone/>
            </a:pPr>
            <a:r>
              <a:rPr lang="en-GB" dirty="0">
                <a:solidFill>
                  <a:srgbClr val="005EB8"/>
                </a:solidFill>
              </a:rPr>
              <a:t>(</a:t>
            </a:r>
            <a:r>
              <a:rPr lang="en-GB" dirty="0">
                <a:solidFill>
                  <a:srgbClr val="005EB8"/>
                </a:solidFill>
                <a:highlight>
                  <a:srgbClr val="FFFF00"/>
                </a:highlight>
              </a:rPr>
              <a:t>highlight in colour your selected option below</a:t>
            </a:r>
            <a:r>
              <a:rPr lang="en-GB" dirty="0">
                <a:solidFill>
                  <a:srgbClr val="005EB8"/>
                </a:solidFill>
              </a:rPr>
              <a:t>)</a:t>
            </a:r>
          </a:p>
          <a:p>
            <a:pPr marL="0" indent="0">
              <a:buNone/>
            </a:pPr>
            <a:r>
              <a:rPr lang="en-GB" dirty="0">
                <a:solidFill>
                  <a:srgbClr val="005EB8"/>
                </a:solidFill>
              </a:rPr>
              <a:t>a) East of England</a:t>
            </a:r>
          </a:p>
          <a:p>
            <a:pPr marL="0" indent="0">
              <a:buNone/>
            </a:pPr>
            <a:r>
              <a:rPr lang="en-GB" dirty="0">
                <a:solidFill>
                  <a:srgbClr val="005EB8"/>
                </a:solidFill>
              </a:rPr>
              <a:t>b) London</a:t>
            </a:r>
          </a:p>
          <a:p>
            <a:pPr marL="0" indent="0">
              <a:buNone/>
            </a:pPr>
            <a:r>
              <a:rPr lang="en-GB" dirty="0">
                <a:solidFill>
                  <a:srgbClr val="005EB8"/>
                </a:solidFill>
              </a:rPr>
              <a:t>c) Midlands</a:t>
            </a:r>
          </a:p>
          <a:p>
            <a:pPr marL="0" indent="0">
              <a:buNone/>
            </a:pPr>
            <a:r>
              <a:rPr lang="en-GB" dirty="0">
                <a:solidFill>
                  <a:srgbClr val="005EB8"/>
                </a:solidFill>
              </a:rPr>
              <a:t>d) North East &amp; Yorkshire</a:t>
            </a:r>
          </a:p>
          <a:p>
            <a:pPr marL="0" indent="0">
              <a:buNone/>
            </a:pPr>
            <a:r>
              <a:rPr lang="en-GB" dirty="0">
                <a:solidFill>
                  <a:srgbClr val="005EB8"/>
                </a:solidFill>
              </a:rPr>
              <a:t>e) North West</a:t>
            </a:r>
          </a:p>
          <a:p>
            <a:pPr marL="0" indent="0">
              <a:buNone/>
            </a:pPr>
            <a:r>
              <a:rPr lang="en-GB" dirty="0">
                <a:solidFill>
                  <a:srgbClr val="005EB8"/>
                </a:solidFill>
              </a:rPr>
              <a:t>f) South East</a:t>
            </a:r>
          </a:p>
          <a:p>
            <a:pPr marL="0" indent="0">
              <a:buNone/>
            </a:pPr>
            <a:r>
              <a:rPr lang="en-GB" dirty="0">
                <a:solidFill>
                  <a:srgbClr val="005EB8"/>
                </a:solidFill>
              </a:rPr>
              <a:t>g) South West</a:t>
            </a:r>
          </a:p>
          <a:p>
            <a:pPr marL="0" indent="0">
              <a:buNone/>
            </a:pPr>
            <a:r>
              <a:rPr lang="en-GB" dirty="0">
                <a:solidFill>
                  <a:srgbClr val="005EB8"/>
                </a:solidFill>
              </a:rPr>
              <a:t>h) I have a national role</a:t>
            </a:r>
          </a:p>
          <a:p>
            <a:pPr marL="0" indent="0">
              <a:buNone/>
            </a:pPr>
            <a:endParaRPr lang="en-GB" dirty="0">
              <a:solidFill>
                <a:srgbClr val="005EB8"/>
              </a:solidFill>
            </a:endParaRPr>
          </a:p>
        </p:txBody>
      </p:sp>
    </p:spTree>
    <p:extLst>
      <p:ext uri="{BB962C8B-B14F-4D97-AF65-F5344CB8AC3E}">
        <p14:creationId xmlns:p14="http://schemas.microsoft.com/office/powerpoint/2010/main" val="959300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73ADB0-BB59-41F8-8DFB-1CED0EC0DE7B}"/>
              </a:ext>
            </a:extLst>
          </p:cNvPr>
          <p:cNvSpPr>
            <a:spLocks noGrp="1"/>
          </p:cNvSpPr>
          <p:nvPr>
            <p:ph sz="quarter" idx="10"/>
          </p:nvPr>
        </p:nvSpPr>
        <p:spPr>
          <a:xfrm>
            <a:off x="593674" y="1247248"/>
            <a:ext cx="10316899" cy="563798"/>
          </a:xfrm>
        </p:spPr>
        <p:txBody>
          <a:bodyPr>
            <a:normAutofit lnSpcReduction="10000"/>
          </a:bodyPr>
          <a:lstStyle/>
          <a:p>
            <a:pPr marL="0" indent="0">
              <a:buNone/>
            </a:pPr>
            <a:r>
              <a:rPr lang="en-GB" b="1" dirty="0">
                <a:solidFill>
                  <a:srgbClr val="005EB8"/>
                </a:solidFill>
                <a:highlight>
                  <a:srgbClr val="00FFFF"/>
                </a:highlight>
              </a:rPr>
              <a:t>Which Award are you submitting an application for?  </a:t>
            </a:r>
          </a:p>
          <a:p>
            <a:pPr marL="0" indent="0">
              <a:buNone/>
            </a:pPr>
            <a:r>
              <a:rPr lang="en-GB" b="1" dirty="0">
                <a:solidFill>
                  <a:srgbClr val="005EB8"/>
                </a:solidFill>
              </a:rPr>
              <a:t>[insert Award category here]</a:t>
            </a:r>
          </a:p>
        </p:txBody>
      </p:sp>
      <p:sp>
        <p:nvSpPr>
          <p:cNvPr id="4" name="Title 1">
            <a:extLst>
              <a:ext uri="{FF2B5EF4-FFF2-40B4-BE49-F238E27FC236}">
                <a16:creationId xmlns:a16="http://schemas.microsoft.com/office/drawing/2014/main" id="{D683BF24-1477-435E-9953-B774AC455A34}"/>
              </a:ext>
            </a:extLst>
          </p:cNvPr>
          <p:cNvSpPr txBox="1">
            <a:spLocks/>
          </p:cNvSpPr>
          <p:nvPr/>
        </p:nvSpPr>
        <p:spPr>
          <a:xfrm>
            <a:off x="370116" y="247352"/>
            <a:ext cx="9696830" cy="999895"/>
          </a:xfrm>
          <a:prstGeom prst="rect">
            <a:avLst/>
          </a:prstGeom>
        </p:spPr>
        <p:txBody>
          <a:bodyPr vert="horz" lIns="91440" tIns="45720" rIns="91440" bIns="45720" rtlCol="0" anchor="ctr">
            <a:noAutofit/>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pPr>
              <a:defRPr/>
            </a:pPr>
            <a:r>
              <a:rPr lang="en-GB" sz="3200" dirty="0">
                <a:solidFill>
                  <a:srgbClr val="7C2855"/>
                </a:solidFill>
              </a:rPr>
              <a:t>Award category &amp; candidate’s personal details</a:t>
            </a:r>
            <a:r>
              <a:rPr lang="en-GB" sz="3200" dirty="0">
                <a:solidFill>
                  <a:srgbClr val="005EB8"/>
                </a:solidFill>
              </a:rPr>
              <a:t> </a:t>
            </a:r>
            <a:br>
              <a:rPr lang="en-GB" sz="3200" dirty="0">
                <a:solidFill>
                  <a:srgbClr val="005EB8"/>
                </a:solidFill>
              </a:rPr>
            </a:br>
            <a:endParaRPr lang="en-GB" sz="3200" b="0" dirty="0">
              <a:solidFill>
                <a:srgbClr val="005EB8"/>
              </a:solidFill>
            </a:endParaRPr>
          </a:p>
        </p:txBody>
      </p:sp>
      <p:sp>
        <p:nvSpPr>
          <p:cNvPr id="5" name="Content Placeholder 1">
            <a:extLst>
              <a:ext uri="{FF2B5EF4-FFF2-40B4-BE49-F238E27FC236}">
                <a16:creationId xmlns:a16="http://schemas.microsoft.com/office/drawing/2014/main" id="{F4F62EE4-FE50-4D25-9E04-35729073D244}"/>
              </a:ext>
            </a:extLst>
          </p:cNvPr>
          <p:cNvSpPr txBox="1">
            <a:spLocks/>
          </p:cNvSpPr>
          <p:nvPr/>
        </p:nvSpPr>
        <p:spPr>
          <a:xfrm>
            <a:off x="593673" y="1926454"/>
            <a:ext cx="10316899" cy="4189119"/>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600" b="1" dirty="0">
                <a:solidFill>
                  <a:srgbClr val="005EB8"/>
                </a:solidFill>
              </a:rPr>
              <a:t>Who are you nominating ?</a:t>
            </a:r>
          </a:p>
          <a:p>
            <a:pPr marL="0" indent="0">
              <a:buNone/>
            </a:pPr>
            <a:r>
              <a:rPr lang="en-GB" sz="1600" dirty="0">
                <a:solidFill>
                  <a:srgbClr val="005EB8"/>
                </a:solidFill>
              </a:rPr>
              <a:t>(</a:t>
            </a:r>
            <a:r>
              <a:rPr lang="en-GB" sz="1600" dirty="0">
                <a:solidFill>
                  <a:srgbClr val="005EB8"/>
                </a:solidFill>
                <a:highlight>
                  <a:srgbClr val="FFFF00"/>
                </a:highlight>
              </a:rPr>
              <a:t>highlight in colour your selected option below</a:t>
            </a:r>
            <a:r>
              <a:rPr lang="en-GB" sz="1600" dirty="0">
                <a:solidFill>
                  <a:srgbClr val="005EB8"/>
                </a:solidFill>
              </a:rPr>
              <a:t>)</a:t>
            </a:r>
          </a:p>
          <a:p>
            <a:pPr marL="0" indent="0">
              <a:buNone/>
            </a:pPr>
            <a:r>
              <a:rPr lang="en-GB" sz="1600" dirty="0">
                <a:solidFill>
                  <a:srgbClr val="005EB8"/>
                </a:solidFill>
              </a:rPr>
              <a:t>a) Someone else</a:t>
            </a:r>
          </a:p>
          <a:p>
            <a:pPr marL="0" indent="0">
              <a:buNone/>
            </a:pPr>
            <a:r>
              <a:rPr lang="en-GB" sz="1600" dirty="0">
                <a:solidFill>
                  <a:srgbClr val="005EB8"/>
                </a:solidFill>
              </a:rPr>
              <a:t>b) Yourself</a:t>
            </a:r>
          </a:p>
          <a:p>
            <a:pPr marL="0" indent="0">
              <a:buNone/>
            </a:pPr>
            <a:endParaRPr lang="en-GB" sz="1600" dirty="0">
              <a:solidFill>
                <a:srgbClr val="005EB8"/>
              </a:solidFill>
            </a:endParaRPr>
          </a:p>
          <a:p>
            <a:pPr marL="0" indent="0">
              <a:buNone/>
            </a:pPr>
            <a:r>
              <a:rPr lang="en-GB" sz="1600" b="1" dirty="0">
                <a:solidFill>
                  <a:srgbClr val="005EB8"/>
                </a:solidFill>
              </a:rPr>
              <a:t>If you are nominating someone else, please tell us your details</a:t>
            </a:r>
          </a:p>
          <a:p>
            <a:pPr marL="0" indent="0">
              <a:buNone/>
            </a:pPr>
            <a:endParaRPr lang="en-GB" sz="1600" dirty="0">
              <a:solidFill>
                <a:srgbClr val="005EB8"/>
              </a:solidFill>
            </a:endParaRPr>
          </a:p>
          <a:p>
            <a:pPr marL="342900" indent="-342900">
              <a:buAutoNum type="arabicPeriod"/>
            </a:pPr>
            <a:r>
              <a:rPr lang="en-GB" sz="1600" dirty="0">
                <a:solidFill>
                  <a:srgbClr val="005EB8"/>
                </a:solidFill>
              </a:rPr>
              <a:t>Name:</a:t>
            </a:r>
          </a:p>
          <a:p>
            <a:pPr marL="342900" indent="-342900">
              <a:buAutoNum type="arabicPeriod"/>
            </a:pPr>
            <a:r>
              <a:rPr lang="en-GB" sz="1600" dirty="0">
                <a:solidFill>
                  <a:srgbClr val="005EB8"/>
                </a:solidFill>
              </a:rPr>
              <a:t>Job Title:</a:t>
            </a:r>
          </a:p>
          <a:p>
            <a:pPr marL="342900" indent="-342900">
              <a:buAutoNum type="arabicPeriod"/>
            </a:pPr>
            <a:r>
              <a:rPr lang="en-GB" sz="1600" dirty="0">
                <a:solidFill>
                  <a:srgbClr val="005EB8"/>
                </a:solidFill>
              </a:rPr>
              <a:t>Email:</a:t>
            </a:r>
          </a:p>
          <a:p>
            <a:pPr marL="342900" indent="-342900">
              <a:buAutoNum type="arabicPeriod"/>
            </a:pPr>
            <a:r>
              <a:rPr lang="en-GB" sz="1600" dirty="0">
                <a:solidFill>
                  <a:srgbClr val="005EB8"/>
                </a:solidFill>
              </a:rPr>
              <a:t>Tel:</a:t>
            </a:r>
          </a:p>
          <a:p>
            <a:pPr marL="0" indent="0">
              <a:buNone/>
            </a:pPr>
            <a:endParaRPr lang="en-GB" sz="1600" dirty="0">
              <a:solidFill>
                <a:srgbClr val="005EB8"/>
              </a:solidFill>
            </a:endParaRPr>
          </a:p>
        </p:txBody>
      </p:sp>
    </p:spTree>
    <p:extLst>
      <p:ext uri="{BB962C8B-B14F-4D97-AF65-F5344CB8AC3E}">
        <p14:creationId xmlns:p14="http://schemas.microsoft.com/office/powerpoint/2010/main" val="3664562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83BF24-1477-435E-9953-B774AC455A34}"/>
              </a:ext>
            </a:extLst>
          </p:cNvPr>
          <p:cNvSpPr txBox="1">
            <a:spLocks/>
          </p:cNvSpPr>
          <p:nvPr/>
        </p:nvSpPr>
        <p:spPr>
          <a:xfrm>
            <a:off x="370116" y="247352"/>
            <a:ext cx="9696830" cy="999895"/>
          </a:xfrm>
          <a:prstGeom prst="rect">
            <a:avLst/>
          </a:prstGeom>
        </p:spPr>
        <p:txBody>
          <a:bodyPr vert="horz" lIns="91440" tIns="45720" rIns="91440" bIns="45720" rtlCol="0" anchor="ctr">
            <a:noAutofit/>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pPr>
              <a:defRPr/>
            </a:pPr>
            <a:r>
              <a:rPr lang="en-GB" sz="3200" dirty="0">
                <a:solidFill>
                  <a:srgbClr val="7C2855"/>
                </a:solidFill>
              </a:rPr>
              <a:t>Candidate’s personal details</a:t>
            </a:r>
            <a:r>
              <a:rPr lang="en-GB" sz="3200" dirty="0">
                <a:solidFill>
                  <a:srgbClr val="005EB8"/>
                </a:solidFill>
              </a:rPr>
              <a:t> </a:t>
            </a:r>
            <a:br>
              <a:rPr lang="en-GB" sz="3200" dirty="0">
                <a:solidFill>
                  <a:srgbClr val="005EB8"/>
                </a:solidFill>
              </a:rPr>
            </a:br>
            <a:endParaRPr lang="en-GB" sz="3200" b="0" dirty="0">
              <a:solidFill>
                <a:srgbClr val="005EB8"/>
              </a:solidFill>
            </a:endParaRPr>
          </a:p>
        </p:txBody>
      </p:sp>
      <p:sp>
        <p:nvSpPr>
          <p:cNvPr id="5" name="Content Placeholder 1">
            <a:extLst>
              <a:ext uri="{FF2B5EF4-FFF2-40B4-BE49-F238E27FC236}">
                <a16:creationId xmlns:a16="http://schemas.microsoft.com/office/drawing/2014/main" id="{F4F62EE4-FE50-4D25-9E04-35729073D244}"/>
              </a:ext>
            </a:extLst>
          </p:cNvPr>
          <p:cNvSpPr txBox="1">
            <a:spLocks/>
          </p:cNvSpPr>
          <p:nvPr/>
        </p:nvSpPr>
        <p:spPr>
          <a:xfrm>
            <a:off x="593673" y="2247142"/>
            <a:ext cx="10316899" cy="40362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endParaRPr lang="en-GB" b="1" dirty="0">
              <a:solidFill>
                <a:srgbClr val="005EB8"/>
              </a:solidFill>
              <a:highlight>
                <a:srgbClr val="00FFFF"/>
              </a:highlight>
            </a:endParaRPr>
          </a:p>
        </p:txBody>
      </p:sp>
      <p:sp>
        <p:nvSpPr>
          <p:cNvPr id="6" name="Rectangle 5">
            <a:extLst>
              <a:ext uri="{FF2B5EF4-FFF2-40B4-BE49-F238E27FC236}">
                <a16:creationId xmlns:a16="http://schemas.microsoft.com/office/drawing/2014/main" id="{19BEB79D-B850-417D-A42D-BD7B392AADBA}"/>
              </a:ext>
            </a:extLst>
          </p:cNvPr>
          <p:cNvSpPr/>
          <p:nvPr/>
        </p:nvSpPr>
        <p:spPr>
          <a:xfrm>
            <a:off x="370116" y="951398"/>
            <a:ext cx="10899244" cy="4893647"/>
          </a:xfrm>
          <a:prstGeom prst="rect">
            <a:avLst/>
          </a:prstGeom>
        </p:spPr>
        <p:txBody>
          <a:bodyPr wrap="square">
            <a:spAutoFit/>
          </a:bodyPr>
          <a:lstStyle/>
          <a:p>
            <a:r>
              <a:rPr lang="en-GB" b="1" dirty="0">
                <a:solidFill>
                  <a:srgbClr val="005EB8"/>
                </a:solidFill>
              </a:rPr>
              <a:t>6. Are you a registered Professional or Student?</a:t>
            </a:r>
          </a:p>
          <a:p>
            <a:r>
              <a:rPr lang="en-GB" dirty="0">
                <a:solidFill>
                  <a:srgbClr val="005EB8"/>
                </a:solidFill>
              </a:rPr>
              <a:t>(</a:t>
            </a:r>
            <a:r>
              <a:rPr lang="en-GB" dirty="0">
                <a:solidFill>
                  <a:srgbClr val="005EB8"/>
                </a:solidFill>
                <a:highlight>
                  <a:srgbClr val="FFFF00"/>
                </a:highlight>
              </a:rPr>
              <a:t>highlight in colour your selected option below</a:t>
            </a:r>
            <a:r>
              <a:rPr lang="en-GB" dirty="0">
                <a:solidFill>
                  <a:srgbClr val="005EB8"/>
                </a:solidFill>
              </a:rPr>
              <a:t>)</a:t>
            </a:r>
            <a:endParaRPr lang="en-GB" sz="1600" dirty="0">
              <a:solidFill>
                <a:srgbClr val="005EB8"/>
              </a:solidFill>
            </a:endParaRPr>
          </a:p>
          <a:p>
            <a:r>
              <a:rPr lang="en-GB" sz="1600" dirty="0">
                <a:solidFill>
                  <a:srgbClr val="005EB8"/>
                </a:solidFill>
              </a:rPr>
              <a:t>a) Registered Professional</a:t>
            </a:r>
          </a:p>
          <a:p>
            <a:r>
              <a:rPr lang="en-GB" sz="1600" dirty="0">
                <a:solidFill>
                  <a:srgbClr val="005EB8"/>
                </a:solidFill>
              </a:rPr>
              <a:t>b) Student</a:t>
            </a:r>
          </a:p>
          <a:p>
            <a:endParaRPr lang="en-GB" sz="1600" dirty="0">
              <a:solidFill>
                <a:srgbClr val="005EB8"/>
              </a:solidFill>
            </a:endParaRPr>
          </a:p>
          <a:p>
            <a:r>
              <a:rPr lang="en-GB" sz="1600" b="1" dirty="0">
                <a:solidFill>
                  <a:srgbClr val="005EB8"/>
                </a:solidFill>
              </a:rPr>
              <a:t>7. What Professional group do you belong to?</a:t>
            </a:r>
          </a:p>
          <a:p>
            <a:r>
              <a:rPr lang="en-GB" sz="1600" dirty="0">
                <a:solidFill>
                  <a:srgbClr val="005EB8"/>
                </a:solidFill>
              </a:rPr>
              <a:t>(</a:t>
            </a:r>
            <a:r>
              <a:rPr lang="en-GB" sz="1600" dirty="0">
                <a:solidFill>
                  <a:srgbClr val="005EB8"/>
                </a:solidFill>
                <a:highlight>
                  <a:srgbClr val="FFFF00"/>
                </a:highlight>
              </a:rPr>
              <a:t>highlight in colour your selected option below</a:t>
            </a:r>
            <a:r>
              <a:rPr lang="en-GB" sz="1600" dirty="0">
                <a:solidFill>
                  <a:srgbClr val="005EB8"/>
                </a:solidFill>
              </a:rPr>
              <a:t>)</a:t>
            </a:r>
          </a:p>
          <a:p>
            <a:r>
              <a:rPr lang="en-GB" sz="1200" dirty="0">
                <a:solidFill>
                  <a:srgbClr val="005EB8"/>
                </a:solidFill>
              </a:rPr>
              <a:t>a) Art Therapist</a:t>
            </a:r>
          </a:p>
          <a:p>
            <a:r>
              <a:rPr lang="en-GB" sz="1200" dirty="0">
                <a:solidFill>
                  <a:srgbClr val="005EB8"/>
                </a:solidFill>
              </a:rPr>
              <a:t>b) Drama Therapist</a:t>
            </a:r>
          </a:p>
          <a:p>
            <a:r>
              <a:rPr lang="en-GB" sz="1200" dirty="0">
                <a:solidFill>
                  <a:srgbClr val="005EB8"/>
                </a:solidFill>
              </a:rPr>
              <a:t>c) Music Therapist</a:t>
            </a:r>
          </a:p>
          <a:p>
            <a:r>
              <a:rPr lang="en-GB" sz="1200" dirty="0">
                <a:solidFill>
                  <a:srgbClr val="005EB8"/>
                </a:solidFill>
              </a:rPr>
              <a:t>d) Chiropodist/Podiatrist</a:t>
            </a:r>
          </a:p>
          <a:p>
            <a:r>
              <a:rPr lang="en-GB" sz="1200" dirty="0">
                <a:solidFill>
                  <a:srgbClr val="005EB8"/>
                </a:solidFill>
              </a:rPr>
              <a:t>e) Dietitian</a:t>
            </a:r>
          </a:p>
          <a:p>
            <a:r>
              <a:rPr lang="en-GB" sz="1200" dirty="0">
                <a:solidFill>
                  <a:srgbClr val="005EB8"/>
                </a:solidFill>
              </a:rPr>
              <a:t>f) Occupational Therapist</a:t>
            </a:r>
          </a:p>
          <a:p>
            <a:r>
              <a:rPr lang="en-GB" sz="1200" dirty="0">
                <a:solidFill>
                  <a:srgbClr val="005EB8"/>
                </a:solidFill>
              </a:rPr>
              <a:t>g) Operating Department Practitioner</a:t>
            </a:r>
          </a:p>
          <a:p>
            <a:r>
              <a:rPr lang="en-GB" sz="1200" dirty="0">
                <a:solidFill>
                  <a:srgbClr val="005EB8"/>
                </a:solidFill>
              </a:rPr>
              <a:t>h) Orthoptist</a:t>
            </a:r>
          </a:p>
          <a:p>
            <a:r>
              <a:rPr lang="en-GB" sz="1200" dirty="0" err="1">
                <a:solidFill>
                  <a:srgbClr val="005EB8"/>
                </a:solidFill>
              </a:rPr>
              <a:t>i</a:t>
            </a:r>
            <a:r>
              <a:rPr lang="en-GB" sz="1200" dirty="0">
                <a:solidFill>
                  <a:srgbClr val="005EB8"/>
                </a:solidFill>
              </a:rPr>
              <a:t>) Osteopath</a:t>
            </a:r>
          </a:p>
          <a:p>
            <a:r>
              <a:rPr lang="en-GB" sz="1200" dirty="0">
                <a:solidFill>
                  <a:srgbClr val="005EB8"/>
                </a:solidFill>
              </a:rPr>
              <a:t>j) Prosthetist and Orthotist</a:t>
            </a:r>
          </a:p>
          <a:p>
            <a:r>
              <a:rPr lang="en-GB" sz="1200" dirty="0">
                <a:solidFill>
                  <a:srgbClr val="005EB8"/>
                </a:solidFill>
              </a:rPr>
              <a:t>k) Paramedic</a:t>
            </a:r>
          </a:p>
          <a:p>
            <a:r>
              <a:rPr lang="en-GB" sz="1200" dirty="0">
                <a:solidFill>
                  <a:srgbClr val="005EB8"/>
                </a:solidFill>
              </a:rPr>
              <a:t>l) Physiotherapist</a:t>
            </a:r>
          </a:p>
          <a:p>
            <a:r>
              <a:rPr lang="en-GB" sz="1200" dirty="0">
                <a:solidFill>
                  <a:srgbClr val="005EB8"/>
                </a:solidFill>
              </a:rPr>
              <a:t>m) Diagnostic Radiographer</a:t>
            </a:r>
          </a:p>
          <a:p>
            <a:r>
              <a:rPr lang="en-GB" sz="1200" dirty="0">
                <a:solidFill>
                  <a:srgbClr val="005EB8"/>
                </a:solidFill>
              </a:rPr>
              <a:t>n) Therapeutic Radiographer</a:t>
            </a:r>
          </a:p>
          <a:p>
            <a:r>
              <a:rPr lang="en-GB" sz="1200" dirty="0">
                <a:solidFill>
                  <a:srgbClr val="005EB8"/>
                </a:solidFill>
              </a:rPr>
              <a:t>o) Speech and language therapist</a:t>
            </a:r>
          </a:p>
          <a:p>
            <a:endParaRPr lang="en-GB" sz="1600" dirty="0">
              <a:solidFill>
                <a:srgbClr val="005EB8"/>
              </a:solidFill>
            </a:endParaRPr>
          </a:p>
        </p:txBody>
      </p:sp>
    </p:spTree>
    <p:extLst>
      <p:ext uri="{BB962C8B-B14F-4D97-AF65-F5344CB8AC3E}">
        <p14:creationId xmlns:p14="http://schemas.microsoft.com/office/powerpoint/2010/main" val="2593578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83BF24-1477-435E-9953-B774AC455A34}"/>
              </a:ext>
            </a:extLst>
          </p:cNvPr>
          <p:cNvSpPr txBox="1">
            <a:spLocks/>
          </p:cNvSpPr>
          <p:nvPr/>
        </p:nvSpPr>
        <p:spPr>
          <a:xfrm>
            <a:off x="370116" y="247352"/>
            <a:ext cx="9696830" cy="999895"/>
          </a:xfrm>
          <a:prstGeom prst="rect">
            <a:avLst/>
          </a:prstGeom>
        </p:spPr>
        <p:txBody>
          <a:bodyPr vert="horz" lIns="91440" tIns="45720" rIns="91440" bIns="45720" rtlCol="0" anchor="ctr">
            <a:noAutofit/>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pPr>
              <a:defRPr/>
            </a:pPr>
            <a:r>
              <a:rPr lang="en-GB" sz="3200" dirty="0">
                <a:solidFill>
                  <a:srgbClr val="7C2855"/>
                </a:solidFill>
              </a:rPr>
              <a:t>Candidate’s personal details</a:t>
            </a:r>
            <a:r>
              <a:rPr lang="en-GB" sz="3200" dirty="0">
                <a:solidFill>
                  <a:srgbClr val="005EB8"/>
                </a:solidFill>
              </a:rPr>
              <a:t> </a:t>
            </a:r>
            <a:br>
              <a:rPr lang="en-GB" sz="3200" dirty="0">
                <a:solidFill>
                  <a:srgbClr val="005EB8"/>
                </a:solidFill>
              </a:rPr>
            </a:br>
            <a:endParaRPr lang="en-GB" sz="3200" b="0" dirty="0">
              <a:solidFill>
                <a:srgbClr val="005EB8"/>
              </a:solidFill>
            </a:endParaRPr>
          </a:p>
        </p:txBody>
      </p:sp>
      <p:sp>
        <p:nvSpPr>
          <p:cNvPr id="5" name="Content Placeholder 1">
            <a:extLst>
              <a:ext uri="{FF2B5EF4-FFF2-40B4-BE49-F238E27FC236}">
                <a16:creationId xmlns:a16="http://schemas.microsoft.com/office/drawing/2014/main" id="{F4F62EE4-FE50-4D25-9E04-35729073D244}"/>
              </a:ext>
            </a:extLst>
          </p:cNvPr>
          <p:cNvSpPr txBox="1">
            <a:spLocks/>
          </p:cNvSpPr>
          <p:nvPr/>
        </p:nvSpPr>
        <p:spPr>
          <a:xfrm>
            <a:off x="593673" y="2247142"/>
            <a:ext cx="10316899" cy="40362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endParaRPr lang="en-GB" b="1" dirty="0">
              <a:solidFill>
                <a:srgbClr val="005EB8"/>
              </a:solidFill>
              <a:highlight>
                <a:srgbClr val="00FFFF"/>
              </a:highlight>
            </a:endParaRPr>
          </a:p>
        </p:txBody>
      </p:sp>
      <p:sp>
        <p:nvSpPr>
          <p:cNvPr id="6" name="Rectangle 5">
            <a:extLst>
              <a:ext uri="{FF2B5EF4-FFF2-40B4-BE49-F238E27FC236}">
                <a16:creationId xmlns:a16="http://schemas.microsoft.com/office/drawing/2014/main" id="{19BEB79D-B850-417D-A42D-BD7B392AADBA}"/>
              </a:ext>
            </a:extLst>
          </p:cNvPr>
          <p:cNvSpPr/>
          <p:nvPr/>
        </p:nvSpPr>
        <p:spPr>
          <a:xfrm>
            <a:off x="370116" y="951398"/>
            <a:ext cx="10899244" cy="4862870"/>
          </a:xfrm>
          <a:prstGeom prst="rect">
            <a:avLst/>
          </a:prstGeom>
        </p:spPr>
        <p:txBody>
          <a:bodyPr wrap="square">
            <a:spAutoFit/>
          </a:bodyPr>
          <a:lstStyle/>
          <a:p>
            <a:r>
              <a:rPr lang="en-GB" b="1" dirty="0">
                <a:solidFill>
                  <a:srgbClr val="005EB8"/>
                </a:solidFill>
              </a:rPr>
              <a:t>8. What is your age?</a:t>
            </a:r>
          </a:p>
          <a:p>
            <a:r>
              <a:rPr lang="en-GB" dirty="0">
                <a:solidFill>
                  <a:srgbClr val="005EB8"/>
                </a:solidFill>
              </a:rPr>
              <a:t>(</a:t>
            </a:r>
            <a:r>
              <a:rPr lang="en-GB" dirty="0">
                <a:solidFill>
                  <a:srgbClr val="005EB8"/>
                </a:solidFill>
                <a:highlight>
                  <a:srgbClr val="FFFF00"/>
                </a:highlight>
              </a:rPr>
              <a:t>highlight in colour your selected option below</a:t>
            </a:r>
            <a:r>
              <a:rPr lang="en-GB" dirty="0">
                <a:solidFill>
                  <a:srgbClr val="005EB8"/>
                </a:solidFill>
              </a:rPr>
              <a:t>)</a:t>
            </a:r>
            <a:endParaRPr lang="en-GB" sz="1600" dirty="0">
              <a:solidFill>
                <a:srgbClr val="005EB8"/>
              </a:solidFill>
            </a:endParaRPr>
          </a:p>
          <a:p>
            <a:pPr marL="342900" indent="-342900">
              <a:buAutoNum type="alphaLcParenR"/>
            </a:pPr>
            <a:r>
              <a:rPr lang="en-GB" sz="1400" dirty="0">
                <a:solidFill>
                  <a:srgbClr val="005EB8"/>
                </a:solidFill>
              </a:rPr>
              <a:t>Under 20</a:t>
            </a:r>
          </a:p>
          <a:p>
            <a:pPr marL="342900" indent="-342900">
              <a:buAutoNum type="alphaLcParenR"/>
            </a:pPr>
            <a:r>
              <a:rPr lang="en-GB" sz="1400" dirty="0">
                <a:solidFill>
                  <a:srgbClr val="005EB8"/>
                </a:solidFill>
              </a:rPr>
              <a:t>20 – 24</a:t>
            </a:r>
          </a:p>
          <a:p>
            <a:pPr marL="342900" indent="-342900">
              <a:buAutoNum type="alphaLcParenR"/>
            </a:pPr>
            <a:r>
              <a:rPr lang="en-GB" sz="1400" dirty="0">
                <a:solidFill>
                  <a:srgbClr val="005EB8"/>
                </a:solidFill>
              </a:rPr>
              <a:t>25- 29</a:t>
            </a:r>
          </a:p>
          <a:p>
            <a:pPr marL="342900" indent="-342900">
              <a:buAutoNum type="alphaLcParenR"/>
            </a:pPr>
            <a:r>
              <a:rPr lang="en-GB" sz="1400" dirty="0">
                <a:solidFill>
                  <a:srgbClr val="005EB8"/>
                </a:solidFill>
              </a:rPr>
              <a:t>30 – 34</a:t>
            </a:r>
          </a:p>
          <a:p>
            <a:pPr marL="342900" indent="-342900">
              <a:buAutoNum type="alphaLcParenR"/>
            </a:pPr>
            <a:r>
              <a:rPr lang="en-GB" sz="1400" dirty="0">
                <a:solidFill>
                  <a:srgbClr val="005EB8"/>
                </a:solidFill>
              </a:rPr>
              <a:t>35 – 39</a:t>
            </a:r>
          </a:p>
          <a:p>
            <a:pPr marL="342900" indent="-342900">
              <a:buAutoNum type="alphaLcParenR"/>
            </a:pPr>
            <a:r>
              <a:rPr lang="en-GB" sz="1400" dirty="0">
                <a:solidFill>
                  <a:srgbClr val="005EB8"/>
                </a:solidFill>
              </a:rPr>
              <a:t>40 – 44</a:t>
            </a:r>
          </a:p>
          <a:p>
            <a:pPr marL="342900" indent="-342900">
              <a:buAutoNum type="alphaLcParenR"/>
            </a:pPr>
            <a:r>
              <a:rPr lang="en-GB" sz="1400" dirty="0">
                <a:solidFill>
                  <a:srgbClr val="005EB8"/>
                </a:solidFill>
              </a:rPr>
              <a:t>45- 49</a:t>
            </a:r>
          </a:p>
          <a:p>
            <a:pPr marL="342900" indent="-342900">
              <a:buAutoNum type="alphaLcParenR"/>
            </a:pPr>
            <a:r>
              <a:rPr lang="en-GB" sz="1400" dirty="0">
                <a:solidFill>
                  <a:srgbClr val="005EB8"/>
                </a:solidFill>
              </a:rPr>
              <a:t>50 – 54</a:t>
            </a:r>
          </a:p>
          <a:p>
            <a:pPr marL="342900" indent="-342900">
              <a:buAutoNum type="alphaLcParenR"/>
            </a:pPr>
            <a:r>
              <a:rPr lang="en-GB" sz="1400" dirty="0">
                <a:solidFill>
                  <a:srgbClr val="005EB8"/>
                </a:solidFill>
              </a:rPr>
              <a:t>55 – 59</a:t>
            </a:r>
          </a:p>
          <a:p>
            <a:pPr marL="342900" indent="-342900">
              <a:buAutoNum type="alphaLcParenR"/>
            </a:pPr>
            <a:r>
              <a:rPr lang="en-GB" sz="1400" dirty="0">
                <a:solidFill>
                  <a:srgbClr val="005EB8"/>
                </a:solidFill>
              </a:rPr>
              <a:t>60 – 64</a:t>
            </a:r>
          </a:p>
          <a:p>
            <a:pPr marL="342900" indent="-342900">
              <a:buAutoNum type="alphaLcParenR"/>
            </a:pPr>
            <a:r>
              <a:rPr lang="en-GB" sz="1400" dirty="0">
                <a:solidFill>
                  <a:srgbClr val="005EB8"/>
                </a:solidFill>
              </a:rPr>
              <a:t>65 – 69</a:t>
            </a:r>
          </a:p>
          <a:p>
            <a:pPr marL="342900" indent="-342900">
              <a:buAutoNum type="alphaLcParenR"/>
            </a:pPr>
            <a:r>
              <a:rPr lang="en-GB" sz="1400" dirty="0">
                <a:solidFill>
                  <a:srgbClr val="005EB8"/>
                </a:solidFill>
              </a:rPr>
              <a:t>70   years +</a:t>
            </a:r>
          </a:p>
          <a:p>
            <a:pPr marL="342900" indent="-342900">
              <a:buAutoNum type="alphaLcParenR"/>
            </a:pPr>
            <a:r>
              <a:rPr lang="en-GB" sz="1400" dirty="0">
                <a:solidFill>
                  <a:srgbClr val="005EB8"/>
                </a:solidFill>
              </a:rPr>
              <a:t>I prefer not to say</a:t>
            </a:r>
          </a:p>
          <a:p>
            <a:pPr marL="342900" indent="-342900">
              <a:buAutoNum type="alphaLcParenR"/>
            </a:pPr>
            <a:endParaRPr lang="en-GB" sz="1600" dirty="0">
              <a:solidFill>
                <a:srgbClr val="005EB8"/>
              </a:solidFill>
            </a:endParaRPr>
          </a:p>
          <a:p>
            <a:r>
              <a:rPr lang="en-GB" b="1" dirty="0">
                <a:solidFill>
                  <a:srgbClr val="005EB8"/>
                </a:solidFill>
              </a:rPr>
              <a:t>9. Do you consider yourself to be a disabled person as defined under the Equality Act 2010?</a:t>
            </a:r>
          </a:p>
          <a:p>
            <a:r>
              <a:rPr lang="en-GB" sz="1600" dirty="0">
                <a:solidFill>
                  <a:srgbClr val="005EB8"/>
                </a:solidFill>
              </a:rPr>
              <a:t>(</a:t>
            </a:r>
            <a:r>
              <a:rPr lang="en-GB" sz="1600" dirty="0">
                <a:solidFill>
                  <a:srgbClr val="005EB8"/>
                </a:solidFill>
                <a:highlight>
                  <a:srgbClr val="FFFF00"/>
                </a:highlight>
              </a:rPr>
              <a:t>highlight in colour your selected option below</a:t>
            </a:r>
            <a:r>
              <a:rPr lang="en-GB" sz="1600" dirty="0">
                <a:solidFill>
                  <a:srgbClr val="005EB8"/>
                </a:solidFill>
              </a:rPr>
              <a:t>)</a:t>
            </a:r>
          </a:p>
          <a:p>
            <a:pPr marL="342900" indent="-342900">
              <a:buAutoNum type="alphaLcParenR"/>
            </a:pPr>
            <a:r>
              <a:rPr lang="en-GB" sz="1400" dirty="0">
                <a:solidFill>
                  <a:srgbClr val="005EB8"/>
                </a:solidFill>
              </a:rPr>
              <a:t>Yes</a:t>
            </a:r>
          </a:p>
          <a:p>
            <a:pPr marL="342900" indent="-342900">
              <a:buAutoNum type="alphaLcParenR"/>
            </a:pPr>
            <a:r>
              <a:rPr lang="en-GB" sz="1400" dirty="0">
                <a:solidFill>
                  <a:srgbClr val="005EB8"/>
                </a:solidFill>
              </a:rPr>
              <a:t>No</a:t>
            </a:r>
          </a:p>
          <a:p>
            <a:pPr marL="342900" indent="-342900">
              <a:buAutoNum type="alphaLcParenR"/>
            </a:pPr>
            <a:r>
              <a:rPr lang="en-GB" sz="1400" dirty="0">
                <a:solidFill>
                  <a:srgbClr val="005EB8"/>
                </a:solidFill>
              </a:rPr>
              <a:t>Prefer not to say</a:t>
            </a:r>
          </a:p>
        </p:txBody>
      </p:sp>
    </p:spTree>
    <p:extLst>
      <p:ext uri="{BB962C8B-B14F-4D97-AF65-F5344CB8AC3E}">
        <p14:creationId xmlns:p14="http://schemas.microsoft.com/office/powerpoint/2010/main" val="2923856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83BF24-1477-435E-9953-B774AC455A34}"/>
              </a:ext>
            </a:extLst>
          </p:cNvPr>
          <p:cNvSpPr txBox="1">
            <a:spLocks/>
          </p:cNvSpPr>
          <p:nvPr/>
        </p:nvSpPr>
        <p:spPr>
          <a:xfrm>
            <a:off x="370116" y="247352"/>
            <a:ext cx="9696830" cy="999895"/>
          </a:xfrm>
          <a:prstGeom prst="rect">
            <a:avLst/>
          </a:prstGeom>
        </p:spPr>
        <p:txBody>
          <a:bodyPr vert="horz" lIns="91440" tIns="45720" rIns="91440" bIns="45720" rtlCol="0" anchor="ctr">
            <a:noAutofit/>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pPr>
              <a:defRPr/>
            </a:pPr>
            <a:r>
              <a:rPr lang="en-GB" sz="3200" dirty="0">
                <a:solidFill>
                  <a:srgbClr val="7C2855"/>
                </a:solidFill>
              </a:rPr>
              <a:t>Candidate’s personal details</a:t>
            </a:r>
            <a:r>
              <a:rPr lang="en-GB" sz="3200" dirty="0">
                <a:solidFill>
                  <a:srgbClr val="005EB8"/>
                </a:solidFill>
              </a:rPr>
              <a:t> </a:t>
            </a:r>
            <a:br>
              <a:rPr lang="en-GB" sz="3200" dirty="0">
                <a:solidFill>
                  <a:srgbClr val="005EB8"/>
                </a:solidFill>
              </a:rPr>
            </a:br>
            <a:endParaRPr lang="en-GB" sz="3200" b="0" dirty="0">
              <a:solidFill>
                <a:srgbClr val="005EB8"/>
              </a:solidFill>
            </a:endParaRPr>
          </a:p>
        </p:txBody>
      </p:sp>
      <p:sp>
        <p:nvSpPr>
          <p:cNvPr id="5" name="Content Placeholder 1">
            <a:extLst>
              <a:ext uri="{FF2B5EF4-FFF2-40B4-BE49-F238E27FC236}">
                <a16:creationId xmlns:a16="http://schemas.microsoft.com/office/drawing/2014/main" id="{F4F62EE4-FE50-4D25-9E04-35729073D244}"/>
              </a:ext>
            </a:extLst>
          </p:cNvPr>
          <p:cNvSpPr txBox="1">
            <a:spLocks/>
          </p:cNvSpPr>
          <p:nvPr/>
        </p:nvSpPr>
        <p:spPr>
          <a:xfrm>
            <a:off x="593673" y="2247142"/>
            <a:ext cx="10316899" cy="40362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endParaRPr lang="en-GB" b="1" dirty="0">
              <a:solidFill>
                <a:srgbClr val="005EB8"/>
              </a:solidFill>
              <a:highlight>
                <a:srgbClr val="00FFFF"/>
              </a:highlight>
            </a:endParaRPr>
          </a:p>
        </p:txBody>
      </p:sp>
      <p:sp>
        <p:nvSpPr>
          <p:cNvPr id="6" name="Rectangle 5">
            <a:extLst>
              <a:ext uri="{FF2B5EF4-FFF2-40B4-BE49-F238E27FC236}">
                <a16:creationId xmlns:a16="http://schemas.microsoft.com/office/drawing/2014/main" id="{19BEB79D-B850-417D-A42D-BD7B392AADBA}"/>
              </a:ext>
            </a:extLst>
          </p:cNvPr>
          <p:cNvSpPr/>
          <p:nvPr/>
        </p:nvSpPr>
        <p:spPr>
          <a:xfrm>
            <a:off x="370116" y="747299"/>
            <a:ext cx="10899244" cy="5909310"/>
          </a:xfrm>
          <a:prstGeom prst="rect">
            <a:avLst/>
          </a:prstGeom>
        </p:spPr>
        <p:txBody>
          <a:bodyPr wrap="square">
            <a:spAutoFit/>
          </a:bodyPr>
          <a:lstStyle/>
          <a:p>
            <a:r>
              <a:rPr lang="en-GB" b="1" dirty="0">
                <a:solidFill>
                  <a:srgbClr val="005EB8"/>
                </a:solidFill>
              </a:rPr>
              <a:t>10. What is your ethnic group?</a:t>
            </a:r>
          </a:p>
          <a:p>
            <a:endParaRPr lang="en-GB" b="1" dirty="0">
              <a:solidFill>
                <a:srgbClr val="005EB8"/>
              </a:solidFill>
            </a:endParaRPr>
          </a:p>
          <a:p>
            <a:r>
              <a:rPr lang="en-GB" b="1" dirty="0">
                <a:solidFill>
                  <a:srgbClr val="005EB8"/>
                </a:solidFill>
              </a:rPr>
              <a:t>a. White</a:t>
            </a:r>
          </a:p>
          <a:p>
            <a:r>
              <a:rPr lang="en-GB" dirty="0">
                <a:solidFill>
                  <a:srgbClr val="005EB8"/>
                </a:solidFill>
              </a:rPr>
              <a:t>(</a:t>
            </a:r>
            <a:r>
              <a:rPr lang="en-GB" dirty="0">
                <a:solidFill>
                  <a:srgbClr val="005EB8"/>
                </a:solidFill>
                <a:highlight>
                  <a:srgbClr val="FFFF00"/>
                </a:highlight>
              </a:rPr>
              <a:t>highlight in colour your selected option below</a:t>
            </a:r>
            <a:r>
              <a:rPr lang="en-GB" dirty="0">
                <a:solidFill>
                  <a:srgbClr val="005EB8"/>
                </a:solidFill>
              </a:rPr>
              <a:t>)</a:t>
            </a:r>
            <a:endParaRPr lang="en-GB" sz="1600" dirty="0">
              <a:solidFill>
                <a:srgbClr val="005EB8"/>
              </a:solidFill>
            </a:endParaRPr>
          </a:p>
          <a:p>
            <a:pPr marL="285750" indent="-285750">
              <a:buFontTx/>
              <a:buChar char="-"/>
            </a:pPr>
            <a:r>
              <a:rPr lang="en-GB" sz="1600" dirty="0">
                <a:solidFill>
                  <a:srgbClr val="005EB8"/>
                </a:solidFill>
              </a:rPr>
              <a:t>English, Welsh, Scottish, Northern Irish or British Irish</a:t>
            </a:r>
          </a:p>
          <a:p>
            <a:pPr marL="285750" indent="-285750">
              <a:buFontTx/>
              <a:buChar char="-"/>
            </a:pPr>
            <a:r>
              <a:rPr lang="en-GB" sz="1600" dirty="0">
                <a:solidFill>
                  <a:srgbClr val="005EB8"/>
                </a:solidFill>
              </a:rPr>
              <a:t>Gypsy or Irish Traveller</a:t>
            </a:r>
          </a:p>
          <a:p>
            <a:pPr marL="285750" indent="-285750">
              <a:buFontTx/>
              <a:buChar char="-"/>
            </a:pPr>
            <a:r>
              <a:rPr lang="en-GB" sz="1600" dirty="0">
                <a:solidFill>
                  <a:srgbClr val="005EB8"/>
                </a:solidFill>
              </a:rPr>
              <a:t>Roma</a:t>
            </a:r>
          </a:p>
          <a:p>
            <a:pPr marL="285750" indent="-285750">
              <a:buFontTx/>
              <a:buChar char="-"/>
            </a:pPr>
            <a:r>
              <a:rPr lang="en-GB" sz="1600" dirty="0">
                <a:solidFill>
                  <a:srgbClr val="005EB8"/>
                </a:solidFill>
              </a:rPr>
              <a:t>Any other White background (please write in) </a:t>
            </a:r>
          </a:p>
          <a:p>
            <a:endParaRPr lang="en-GB" sz="1600" dirty="0">
              <a:solidFill>
                <a:srgbClr val="005EB8"/>
              </a:solidFill>
            </a:endParaRPr>
          </a:p>
          <a:p>
            <a:r>
              <a:rPr lang="en-GB" b="1" dirty="0">
                <a:solidFill>
                  <a:srgbClr val="005EB8"/>
                </a:solidFill>
              </a:rPr>
              <a:t>b. Mixed of Multiple ethnic groups</a:t>
            </a:r>
          </a:p>
          <a:p>
            <a:r>
              <a:rPr lang="en-GB" sz="1600" dirty="0">
                <a:solidFill>
                  <a:srgbClr val="005EB8"/>
                </a:solidFill>
              </a:rPr>
              <a:t>(</a:t>
            </a:r>
            <a:r>
              <a:rPr lang="en-GB" sz="1600" dirty="0">
                <a:solidFill>
                  <a:srgbClr val="005EB8"/>
                </a:solidFill>
                <a:highlight>
                  <a:srgbClr val="FFFF00"/>
                </a:highlight>
              </a:rPr>
              <a:t>highlight in colour your selected option below</a:t>
            </a:r>
            <a:r>
              <a:rPr lang="en-GB" sz="1600" dirty="0">
                <a:solidFill>
                  <a:srgbClr val="005EB8"/>
                </a:solidFill>
              </a:rPr>
              <a:t>)</a:t>
            </a:r>
          </a:p>
          <a:p>
            <a:pPr marL="285750" indent="-285750">
              <a:buFontTx/>
              <a:buChar char="-"/>
            </a:pPr>
            <a:r>
              <a:rPr lang="en-GB" sz="1600" dirty="0">
                <a:solidFill>
                  <a:srgbClr val="005EB8"/>
                </a:solidFill>
              </a:rPr>
              <a:t>White and Black Caribbean</a:t>
            </a:r>
          </a:p>
          <a:p>
            <a:pPr marL="285750" indent="-285750">
              <a:buFontTx/>
              <a:buChar char="-"/>
            </a:pPr>
            <a:r>
              <a:rPr lang="en-GB" sz="1600" dirty="0">
                <a:solidFill>
                  <a:srgbClr val="005EB8"/>
                </a:solidFill>
              </a:rPr>
              <a:t>White and Black African</a:t>
            </a:r>
          </a:p>
          <a:p>
            <a:pPr marL="285750" indent="-285750">
              <a:buFontTx/>
              <a:buChar char="-"/>
            </a:pPr>
            <a:r>
              <a:rPr lang="en-GB" sz="1600" dirty="0">
                <a:solidFill>
                  <a:srgbClr val="005EB8"/>
                </a:solidFill>
              </a:rPr>
              <a:t>White and Asian</a:t>
            </a:r>
          </a:p>
          <a:p>
            <a:pPr marL="285750" indent="-285750">
              <a:buFontTx/>
              <a:buChar char="-"/>
            </a:pPr>
            <a:r>
              <a:rPr lang="en-GB" sz="1600" dirty="0">
                <a:solidFill>
                  <a:srgbClr val="005EB8"/>
                </a:solidFill>
              </a:rPr>
              <a:t>Any other Mixed of Multiple background (please write in)</a:t>
            </a:r>
          </a:p>
          <a:p>
            <a:endParaRPr lang="en-GB" sz="1600" dirty="0">
              <a:solidFill>
                <a:srgbClr val="005EB8"/>
              </a:solidFill>
            </a:endParaRPr>
          </a:p>
          <a:p>
            <a:r>
              <a:rPr lang="en-GB" b="1" dirty="0">
                <a:solidFill>
                  <a:srgbClr val="005EB8"/>
                </a:solidFill>
              </a:rPr>
              <a:t>c. Asian or Asian British</a:t>
            </a:r>
          </a:p>
          <a:p>
            <a:r>
              <a:rPr lang="en-GB" sz="1600" dirty="0">
                <a:solidFill>
                  <a:srgbClr val="005EB8"/>
                </a:solidFill>
              </a:rPr>
              <a:t>(</a:t>
            </a:r>
            <a:r>
              <a:rPr lang="en-GB" sz="1600" dirty="0">
                <a:solidFill>
                  <a:srgbClr val="005EB8"/>
                </a:solidFill>
                <a:highlight>
                  <a:srgbClr val="FFFF00"/>
                </a:highlight>
              </a:rPr>
              <a:t>highlight in colour your selected option below</a:t>
            </a:r>
            <a:r>
              <a:rPr lang="en-GB" sz="1600" dirty="0">
                <a:solidFill>
                  <a:srgbClr val="005EB8"/>
                </a:solidFill>
              </a:rPr>
              <a:t>)</a:t>
            </a:r>
          </a:p>
          <a:p>
            <a:pPr marL="285750" indent="-285750">
              <a:buFontTx/>
              <a:buChar char="-"/>
            </a:pPr>
            <a:r>
              <a:rPr lang="en-GB" sz="1600" dirty="0">
                <a:solidFill>
                  <a:srgbClr val="005EB8"/>
                </a:solidFill>
              </a:rPr>
              <a:t>Indian</a:t>
            </a:r>
          </a:p>
          <a:p>
            <a:pPr marL="285750" indent="-285750">
              <a:buFontTx/>
              <a:buChar char="-"/>
            </a:pPr>
            <a:r>
              <a:rPr lang="en-GB" sz="1600" dirty="0">
                <a:solidFill>
                  <a:srgbClr val="005EB8"/>
                </a:solidFill>
              </a:rPr>
              <a:t>Pakistani</a:t>
            </a:r>
          </a:p>
          <a:p>
            <a:pPr marL="285750" indent="-285750">
              <a:buFontTx/>
              <a:buChar char="-"/>
            </a:pPr>
            <a:r>
              <a:rPr lang="en-GB" sz="1600" dirty="0">
                <a:solidFill>
                  <a:srgbClr val="005EB8"/>
                </a:solidFill>
              </a:rPr>
              <a:t>Bangladeshi</a:t>
            </a:r>
          </a:p>
          <a:p>
            <a:pPr marL="285750" indent="-285750">
              <a:buFontTx/>
              <a:buChar char="-"/>
            </a:pPr>
            <a:r>
              <a:rPr lang="en-GB" sz="1600" dirty="0">
                <a:solidFill>
                  <a:srgbClr val="005EB8"/>
                </a:solidFill>
              </a:rPr>
              <a:t>Chinese</a:t>
            </a:r>
          </a:p>
          <a:p>
            <a:pPr marL="285750" indent="-285750">
              <a:buFontTx/>
              <a:buChar char="-"/>
            </a:pPr>
            <a:r>
              <a:rPr lang="en-GB" sz="1600" dirty="0">
                <a:solidFill>
                  <a:srgbClr val="005EB8"/>
                </a:solidFill>
              </a:rPr>
              <a:t>Any other Asian background (please write in) </a:t>
            </a:r>
          </a:p>
        </p:txBody>
      </p:sp>
    </p:spTree>
    <p:extLst>
      <p:ext uri="{BB962C8B-B14F-4D97-AF65-F5344CB8AC3E}">
        <p14:creationId xmlns:p14="http://schemas.microsoft.com/office/powerpoint/2010/main" val="3892424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83BF24-1477-435E-9953-B774AC455A34}"/>
              </a:ext>
            </a:extLst>
          </p:cNvPr>
          <p:cNvSpPr txBox="1">
            <a:spLocks/>
          </p:cNvSpPr>
          <p:nvPr/>
        </p:nvSpPr>
        <p:spPr>
          <a:xfrm>
            <a:off x="370116" y="247352"/>
            <a:ext cx="9696830" cy="999895"/>
          </a:xfrm>
          <a:prstGeom prst="rect">
            <a:avLst/>
          </a:prstGeom>
        </p:spPr>
        <p:txBody>
          <a:bodyPr vert="horz" lIns="91440" tIns="45720" rIns="91440" bIns="45720" rtlCol="0" anchor="ctr">
            <a:noAutofit/>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pPr>
              <a:defRPr/>
            </a:pPr>
            <a:r>
              <a:rPr lang="en-GB" sz="3200" dirty="0">
                <a:solidFill>
                  <a:srgbClr val="7C2855"/>
                </a:solidFill>
              </a:rPr>
              <a:t>Candidate’s personal details</a:t>
            </a:r>
            <a:r>
              <a:rPr lang="en-GB" sz="3200" dirty="0">
                <a:solidFill>
                  <a:srgbClr val="005EB8"/>
                </a:solidFill>
              </a:rPr>
              <a:t> </a:t>
            </a:r>
            <a:br>
              <a:rPr lang="en-GB" sz="3200" dirty="0">
                <a:solidFill>
                  <a:srgbClr val="005EB8"/>
                </a:solidFill>
              </a:rPr>
            </a:br>
            <a:endParaRPr lang="en-GB" sz="3200" b="0" dirty="0">
              <a:solidFill>
                <a:srgbClr val="005EB8"/>
              </a:solidFill>
            </a:endParaRPr>
          </a:p>
        </p:txBody>
      </p:sp>
      <p:sp>
        <p:nvSpPr>
          <p:cNvPr id="5" name="Content Placeholder 1">
            <a:extLst>
              <a:ext uri="{FF2B5EF4-FFF2-40B4-BE49-F238E27FC236}">
                <a16:creationId xmlns:a16="http://schemas.microsoft.com/office/drawing/2014/main" id="{F4F62EE4-FE50-4D25-9E04-35729073D244}"/>
              </a:ext>
            </a:extLst>
          </p:cNvPr>
          <p:cNvSpPr txBox="1">
            <a:spLocks/>
          </p:cNvSpPr>
          <p:nvPr/>
        </p:nvSpPr>
        <p:spPr>
          <a:xfrm>
            <a:off x="593673" y="2247142"/>
            <a:ext cx="10316899" cy="40362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endParaRPr lang="en-GB" b="1" dirty="0">
              <a:solidFill>
                <a:srgbClr val="005EB8"/>
              </a:solidFill>
              <a:highlight>
                <a:srgbClr val="00FFFF"/>
              </a:highlight>
            </a:endParaRPr>
          </a:p>
        </p:txBody>
      </p:sp>
      <p:sp>
        <p:nvSpPr>
          <p:cNvPr id="6" name="Rectangle 5">
            <a:extLst>
              <a:ext uri="{FF2B5EF4-FFF2-40B4-BE49-F238E27FC236}">
                <a16:creationId xmlns:a16="http://schemas.microsoft.com/office/drawing/2014/main" id="{19BEB79D-B850-417D-A42D-BD7B392AADBA}"/>
              </a:ext>
            </a:extLst>
          </p:cNvPr>
          <p:cNvSpPr/>
          <p:nvPr/>
        </p:nvSpPr>
        <p:spPr>
          <a:xfrm>
            <a:off x="370116" y="833952"/>
            <a:ext cx="10899244" cy="3693319"/>
          </a:xfrm>
          <a:prstGeom prst="rect">
            <a:avLst/>
          </a:prstGeom>
        </p:spPr>
        <p:txBody>
          <a:bodyPr wrap="square">
            <a:spAutoFit/>
          </a:bodyPr>
          <a:lstStyle/>
          <a:p>
            <a:r>
              <a:rPr lang="en-GB" b="1" dirty="0">
                <a:solidFill>
                  <a:srgbClr val="005EB8"/>
                </a:solidFill>
              </a:rPr>
              <a:t>10. What is your ethnic group?</a:t>
            </a:r>
          </a:p>
          <a:p>
            <a:endParaRPr lang="en-GB" b="1" dirty="0">
              <a:solidFill>
                <a:srgbClr val="005EB8"/>
              </a:solidFill>
            </a:endParaRPr>
          </a:p>
          <a:p>
            <a:r>
              <a:rPr lang="en-GB" b="1" dirty="0">
                <a:solidFill>
                  <a:srgbClr val="005EB8"/>
                </a:solidFill>
              </a:rPr>
              <a:t>d. Black, Black British, Caribbean or African</a:t>
            </a:r>
          </a:p>
          <a:p>
            <a:r>
              <a:rPr lang="en-GB" dirty="0">
                <a:solidFill>
                  <a:srgbClr val="005EB8"/>
                </a:solidFill>
              </a:rPr>
              <a:t>(</a:t>
            </a:r>
            <a:r>
              <a:rPr lang="en-GB" dirty="0">
                <a:solidFill>
                  <a:srgbClr val="005EB8"/>
                </a:solidFill>
                <a:highlight>
                  <a:srgbClr val="FFFF00"/>
                </a:highlight>
              </a:rPr>
              <a:t>highlight in colour your selected option below</a:t>
            </a:r>
            <a:r>
              <a:rPr lang="en-GB" dirty="0">
                <a:solidFill>
                  <a:srgbClr val="005EB8"/>
                </a:solidFill>
              </a:rPr>
              <a:t>)</a:t>
            </a:r>
            <a:endParaRPr lang="en-GB" sz="1600" dirty="0">
              <a:solidFill>
                <a:srgbClr val="005EB8"/>
              </a:solidFill>
            </a:endParaRPr>
          </a:p>
          <a:p>
            <a:pPr marL="285750" indent="-285750">
              <a:buFontTx/>
              <a:buChar char="-"/>
            </a:pPr>
            <a:r>
              <a:rPr lang="en-GB" sz="1600" dirty="0">
                <a:solidFill>
                  <a:srgbClr val="005EB8"/>
                </a:solidFill>
              </a:rPr>
              <a:t>Caribbean</a:t>
            </a:r>
          </a:p>
          <a:p>
            <a:pPr marL="285750" indent="-285750">
              <a:buFontTx/>
              <a:buChar char="-"/>
            </a:pPr>
            <a:r>
              <a:rPr lang="en-GB" sz="1600" dirty="0">
                <a:solidFill>
                  <a:srgbClr val="005EB8"/>
                </a:solidFill>
              </a:rPr>
              <a:t>African background</a:t>
            </a:r>
          </a:p>
          <a:p>
            <a:pPr marL="285750" indent="-285750">
              <a:buFontTx/>
              <a:buChar char="-"/>
            </a:pPr>
            <a:r>
              <a:rPr lang="en-GB" sz="1600" dirty="0">
                <a:solidFill>
                  <a:srgbClr val="005EB8"/>
                </a:solidFill>
              </a:rPr>
              <a:t>Any other Black, Black British or Caribbean background (please write in)</a:t>
            </a:r>
          </a:p>
          <a:p>
            <a:endParaRPr lang="en-GB" sz="1600" dirty="0">
              <a:solidFill>
                <a:srgbClr val="005EB8"/>
              </a:solidFill>
            </a:endParaRPr>
          </a:p>
          <a:p>
            <a:r>
              <a:rPr lang="en-GB" b="1" dirty="0">
                <a:solidFill>
                  <a:srgbClr val="005EB8"/>
                </a:solidFill>
              </a:rPr>
              <a:t>e. Other ethnic group</a:t>
            </a:r>
          </a:p>
          <a:p>
            <a:r>
              <a:rPr lang="en-GB" sz="1600" dirty="0">
                <a:solidFill>
                  <a:srgbClr val="005EB8"/>
                </a:solidFill>
              </a:rPr>
              <a:t>(</a:t>
            </a:r>
            <a:r>
              <a:rPr lang="en-GB" sz="1600" dirty="0">
                <a:solidFill>
                  <a:srgbClr val="005EB8"/>
                </a:solidFill>
                <a:highlight>
                  <a:srgbClr val="FFFF00"/>
                </a:highlight>
              </a:rPr>
              <a:t>highlight in colour your selected option below</a:t>
            </a:r>
            <a:r>
              <a:rPr lang="en-GB" sz="1600" dirty="0">
                <a:solidFill>
                  <a:srgbClr val="005EB8"/>
                </a:solidFill>
              </a:rPr>
              <a:t>)</a:t>
            </a:r>
          </a:p>
          <a:p>
            <a:pPr marL="285750" indent="-285750">
              <a:buFontTx/>
              <a:buChar char="-"/>
            </a:pPr>
            <a:r>
              <a:rPr lang="en-GB" sz="1600" dirty="0">
                <a:solidFill>
                  <a:srgbClr val="005EB8"/>
                </a:solidFill>
              </a:rPr>
              <a:t>Arab</a:t>
            </a:r>
          </a:p>
          <a:p>
            <a:pPr marL="285750" indent="-285750">
              <a:buFontTx/>
              <a:buChar char="-"/>
            </a:pPr>
            <a:r>
              <a:rPr lang="en-GB" sz="1600" dirty="0">
                <a:solidFill>
                  <a:srgbClr val="005EB8"/>
                </a:solidFill>
              </a:rPr>
              <a:t>Any other ethnic group (please write in)</a:t>
            </a:r>
          </a:p>
          <a:p>
            <a:endParaRPr lang="en-GB" sz="1600" dirty="0">
              <a:solidFill>
                <a:srgbClr val="005EB8"/>
              </a:solidFill>
            </a:endParaRPr>
          </a:p>
          <a:p>
            <a:r>
              <a:rPr lang="en-GB" b="1" dirty="0">
                <a:solidFill>
                  <a:srgbClr val="005EB8"/>
                </a:solidFill>
              </a:rPr>
              <a:t>f. Prefer not to say (Tick if applicable) </a:t>
            </a:r>
          </a:p>
        </p:txBody>
      </p:sp>
      <p:sp>
        <p:nvSpPr>
          <p:cNvPr id="3" name="Action Button: Blank 2">
            <a:hlinkClick r:id="" action="ppaction://noaction" highlightClick="1"/>
            <a:extLst>
              <a:ext uri="{FF2B5EF4-FFF2-40B4-BE49-F238E27FC236}">
                <a16:creationId xmlns:a16="http://schemas.microsoft.com/office/drawing/2014/main" id="{5A22A924-7BE9-444D-8597-7FEB75F9BD84}"/>
              </a:ext>
            </a:extLst>
          </p:cNvPr>
          <p:cNvSpPr/>
          <p:nvPr/>
        </p:nvSpPr>
        <p:spPr>
          <a:xfrm>
            <a:off x="4018327" y="4256859"/>
            <a:ext cx="486562" cy="226503"/>
          </a:xfrm>
          <a:prstGeom prst="actionButtonBlank">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91100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83BF24-1477-435E-9953-B774AC455A34}"/>
              </a:ext>
            </a:extLst>
          </p:cNvPr>
          <p:cNvSpPr txBox="1">
            <a:spLocks/>
          </p:cNvSpPr>
          <p:nvPr/>
        </p:nvSpPr>
        <p:spPr>
          <a:xfrm>
            <a:off x="370116" y="247352"/>
            <a:ext cx="9696830" cy="999895"/>
          </a:xfrm>
          <a:prstGeom prst="rect">
            <a:avLst/>
          </a:prstGeom>
        </p:spPr>
        <p:txBody>
          <a:bodyPr vert="horz" lIns="91440" tIns="45720" rIns="91440" bIns="45720" rtlCol="0" anchor="ctr">
            <a:noAutofit/>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pPr>
              <a:defRPr/>
            </a:pPr>
            <a:r>
              <a:rPr lang="en-GB" sz="3200" dirty="0">
                <a:solidFill>
                  <a:srgbClr val="7C2855"/>
                </a:solidFill>
              </a:rPr>
              <a:t>Candidate’s personal details</a:t>
            </a:r>
            <a:r>
              <a:rPr lang="en-GB" sz="3200" dirty="0">
                <a:solidFill>
                  <a:srgbClr val="005EB8"/>
                </a:solidFill>
              </a:rPr>
              <a:t> </a:t>
            </a:r>
            <a:br>
              <a:rPr lang="en-GB" sz="3200" dirty="0">
                <a:solidFill>
                  <a:srgbClr val="005EB8"/>
                </a:solidFill>
              </a:rPr>
            </a:br>
            <a:endParaRPr lang="en-GB" sz="3200" b="0" dirty="0">
              <a:solidFill>
                <a:srgbClr val="005EB8"/>
              </a:solidFill>
            </a:endParaRPr>
          </a:p>
        </p:txBody>
      </p:sp>
      <p:sp>
        <p:nvSpPr>
          <p:cNvPr id="5" name="Content Placeholder 1">
            <a:extLst>
              <a:ext uri="{FF2B5EF4-FFF2-40B4-BE49-F238E27FC236}">
                <a16:creationId xmlns:a16="http://schemas.microsoft.com/office/drawing/2014/main" id="{F4F62EE4-FE50-4D25-9E04-35729073D244}"/>
              </a:ext>
            </a:extLst>
          </p:cNvPr>
          <p:cNvSpPr txBox="1">
            <a:spLocks/>
          </p:cNvSpPr>
          <p:nvPr/>
        </p:nvSpPr>
        <p:spPr>
          <a:xfrm>
            <a:off x="593673" y="2247142"/>
            <a:ext cx="10316899" cy="40362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endParaRPr lang="en-GB" b="1" dirty="0">
              <a:solidFill>
                <a:srgbClr val="005EB8"/>
              </a:solidFill>
              <a:highlight>
                <a:srgbClr val="00FFFF"/>
              </a:highlight>
            </a:endParaRPr>
          </a:p>
        </p:txBody>
      </p:sp>
      <p:sp>
        <p:nvSpPr>
          <p:cNvPr id="6" name="Rectangle 5">
            <a:extLst>
              <a:ext uri="{FF2B5EF4-FFF2-40B4-BE49-F238E27FC236}">
                <a16:creationId xmlns:a16="http://schemas.microsoft.com/office/drawing/2014/main" id="{19BEB79D-B850-417D-A42D-BD7B392AADBA}"/>
              </a:ext>
            </a:extLst>
          </p:cNvPr>
          <p:cNvSpPr/>
          <p:nvPr/>
        </p:nvSpPr>
        <p:spPr>
          <a:xfrm>
            <a:off x="370116" y="833952"/>
            <a:ext cx="10899244" cy="5139869"/>
          </a:xfrm>
          <a:prstGeom prst="rect">
            <a:avLst/>
          </a:prstGeom>
        </p:spPr>
        <p:txBody>
          <a:bodyPr wrap="square">
            <a:spAutoFit/>
          </a:bodyPr>
          <a:lstStyle/>
          <a:p>
            <a:r>
              <a:rPr lang="en-GB" b="1" dirty="0">
                <a:solidFill>
                  <a:srgbClr val="005EB8"/>
                </a:solidFill>
              </a:rPr>
              <a:t>11. Which of the following options best describes how you think of yourself?</a:t>
            </a:r>
          </a:p>
          <a:p>
            <a:r>
              <a:rPr lang="en-GB" dirty="0">
                <a:solidFill>
                  <a:srgbClr val="005EB8"/>
                </a:solidFill>
              </a:rPr>
              <a:t>(</a:t>
            </a:r>
            <a:r>
              <a:rPr lang="en-GB" dirty="0">
                <a:solidFill>
                  <a:srgbClr val="005EB8"/>
                </a:solidFill>
                <a:highlight>
                  <a:srgbClr val="FFFF00"/>
                </a:highlight>
              </a:rPr>
              <a:t>highlight in colour your selected option below</a:t>
            </a:r>
            <a:r>
              <a:rPr lang="en-GB" dirty="0">
                <a:solidFill>
                  <a:srgbClr val="005EB8"/>
                </a:solidFill>
              </a:rPr>
              <a:t>)</a:t>
            </a:r>
            <a:endParaRPr lang="en-GB" sz="1600" dirty="0">
              <a:solidFill>
                <a:srgbClr val="005EB8"/>
              </a:solidFill>
            </a:endParaRPr>
          </a:p>
          <a:p>
            <a:pPr marL="342900" indent="-342900">
              <a:buAutoNum type="alphaLcParenR"/>
            </a:pPr>
            <a:r>
              <a:rPr lang="en-GB" sz="1600" dirty="0">
                <a:solidFill>
                  <a:srgbClr val="005EB8"/>
                </a:solidFill>
              </a:rPr>
              <a:t>Woman (Including Transwoman)</a:t>
            </a:r>
          </a:p>
          <a:p>
            <a:pPr marL="342900" indent="-342900">
              <a:buAutoNum type="alphaLcParenR"/>
            </a:pPr>
            <a:r>
              <a:rPr lang="en-GB" sz="1600" dirty="0">
                <a:solidFill>
                  <a:srgbClr val="005EB8"/>
                </a:solidFill>
              </a:rPr>
              <a:t>Man (Including Transman)</a:t>
            </a:r>
          </a:p>
          <a:p>
            <a:pPr marL="342900" indent="-342900">
              <a:buAutoNum type="alphaLcParenR"/>
            </a:pPr>
            <a:r>
              <a:rPr lang="en-GB" sz="1600" dirty="0">
                <a:solidFill>
                  <a:srgbClr val="005EB8"/>
                </a:solidFill>
              </a:rPr>
              <a:t>Non-binary</a:t>
            </a:r>
          </a:p>
          <a:p>
            <a:pPr marL="342900" indent="-342900">
              <a:buAutoNum type="alphaLcParenR"/>
            </a:pPr>
            <a:r>
              <a:rPr lang="en-GB" sz="1600" dirty="0">
                <a:solidFill>
                  <a:srgbClr val="005EB8"/>
                </a:solidFill>
              </a:rPr>
              <a:t>In another way (please write in)</a:t>
            </a:r>
          </a:p>
          <a:p>
            <a:pPr marL="342900" indent="-342900">
              <a:buAutoNum type="alphaLcParenR"/>
            </a:pPr>
            <a:r>
              <a:rPr lang="en-GB" sz="1600" dirty="0">
                <a:solidFill>
                  <a:srgbClr val="005EB8"/>
                </a:solidFill>
              </a:rPr>
              <a:t>Prefer not to say</a:t>
            </a:r>
          </a:p>
          <a:p>
            <a:endParaRPr lang="en-GB" sz="1600" dirty="0">
              <a:solidFill>
                <a:srgbClr val="005EB8"/>
              </a:solidFill>
            </a:endParaRPr>
          </a:p>
          <a:p>
            <a:r>
              <a:rPr lang="en-GB" b="1" dirty="0">
                <a:solidFill>
                  <a:srgbClr val="005EB8"/>
                </a:solidFill>
              </a:rPr>
              <a:t>12. How would you describe your religion?</a:t>
            </a:r>
          </a:p>
          <a:p>
            <a:r>
              <a:rPr lang="en-GB" sz="1600" dirty="0">
                <a:solidFill>
                  <a:srgbClr val="005EB8"/>
                </a:solidFill>
              </a:rPr>
              <a:t>(</a:t>
            </a:r>
            <a:r>
              <a:rPr lang="en-GB" sz="1600" dirty="0">
                <a:solidFill>
                  <a:srgbClr val="005EB8"/>
                </a:solidFill>
                <a:highlight>
                  <a:srgbClr val="FFFF00"/>
                </a:highlight>
              </a:rPr>
              <a:t>highlight in colour your selected option below</a:t>
            </a:r>
            <a:r>
              <a:rPr lang="en-GB" sz="1600" dirty="0">
                <a:solidFill>
                  <a:srgbClr val="005EB8"/>
                </a:solidFill>
              </a:rPr>
              <a:t>)</a:t>
            </a:r>
          </a:p>
          <a:p>
            <a:pPr marL="342900" indent="-342900">
              <a:buAutoNum type="alphaLcParenR"/>
            </a:pPr>
            <a:r>
              <a:rPr lang="en-GB" sz="1600" dirty="0">
                <a:solidFill>
                  <a:srgbClr val="005EB8"/>
                </a:solidFill>
              </a:rPr>
              <a:t>No religion</a:t>
            </a:r>
          </a:p>
          <a:p>
            <a:pPr marL="342900" indent="-342900">
              <a:buAutoNum type="alphaLcParenR"/>
            </a:pPr>
            <a:r>
              <a:rPr lang="en-GB" sz="1600" dirty="0">
                <a:solidFill>
                  <a:srgbClr val="005EB8"/>
                </a:solidFill>
              </a:rPr>
              <a:t>Christian</a:t>
            </a:r>
          </a:p>
          <a:p>
            <a:pPr marL="342900" indent="-342900">
              <a:buAutoNum type="alphaLcParenR"/>
            </a:pPr>
            <a:r>
              <a:rPr lang="en-GB" sz="1600" dirty="0">
                <a:solidFill>
                  <a:srgbClr val="005EB8"/>
                </a:solidFill>
              </a:rPr>
              <a:t>Buddhist</a:t>
            </a:r>
          </a:p>
          <a:p>
            <a:pPr marL="342900" indent="-342900">
              <a:buAutoNum type="alphaLcParenR"/>
            </a:pPr>
            <a:r>
              <a:rPr lang="en-GB" sz="1600" dirty="0">
                <a:solidFill>
                  <a:srgbClr val="005EB8"/>
                </a:solidFill>
              </a:rPr>
              <a:t>Hindu</a:t>
            </a:r>
          </a:p>
          <a:p>
            <a:pPr marL="342900" indent="-342900">
              <a:buAutoNum type="alphaLcParenR"/>
            </a:pPr>
            <a:r>
              <a:rPr lang="en-GB" sz="1600" dirty="0">
                <a:solidFill>
                  <a:srgbClr val="005EB8"/>
                </a:solidFill>
              </a:rPr>
              <a:t>Jewish</a:t>
            </a:r>
          </a:p>
          <a:p>
            <a:pPr marL="342900" indent="-342900">
              <a:buAutoNum type="alphaLcParenR"/>
            </a:pPr>
            <a:r>
              <a:rPr lang="en-GB" sz="1600" dirty="0">
                <a:solidFill>
                  <a:srgbClr val="005EB8"/>
                </a:solidFill>
              </a:rPr>
              <a:t>Muslim</a:t>
            </a:r>
          </a:p>
          <a:p>
            <a:pPr marL="342900" indent="-342900">
              <a:buAutoNum type="alphaLcParenR"/>
            </a:pPr>
            <a:r>
              <a:rPr lang="en-GB" sz="1600" dirty="0">
                <a:solidFill>
                  <a:srgbClr val="005EB8"/>
                </a:solidFill>
              </a:rPr>
              <a:t>Sikh</a:t>
            </a:r>
          </a:p>
          <a:p>
            <a:pPr marL="342900" indent="-342900">
              <a:buAutoNum type="alphaLcParenR"/>
            </a:pPr>
            <a:r>
              <a:rPr lang="en-GB" sz="1600" dirty="0">
                <a:solidFill>
                  <a:srgbClr val="005EB8"/>
                </a:solidFill>
              </a:rPr>
              <a:t>Any other religion (please write in)</a:t>
            </a:r>
          </a:p>
          <a:p>
            <a:pPr marL="342900" indent="-342900">
              <a:buAutoNum type="alphaLcParenR"/>
            </a:pPr>
            <a:r>
              <a:rPr lang="en-GB" sz="1600" dirty="0">
                <a:solidFill>
                  <a:srgbClr val="005EB8"/>
                </a:solidFill>
              </a:rPr>
              <a:t>I prefer not to say</a:t>
            </a:r>
          </a:p>
          <a:p>
            <a:endParaRPr lang="en-GB" b="1" dirty="0">
              <a:solidFill>
                <a:srgbClr val="005EB8"/>
              </a:solidFill>
            </a:endParaRPr>
          </a:p>
        </p:txBody>
      </p:sp>
    </p:spTree>
    <p:extLst>
      <p:ext uri="{BB962C8B-B14F-4D97-AF65-F5344CB8AC3E}">
        <p14:creationId xmlns:p14="http://schemas.microsoft.com/office/powerpoint/2010/main" val="406442096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960E655D054B741A240AD34860E18A5" ma:contentTypeVersion="14" ma:contentTypeDescription="Create a new document." ma:contentTypeScope="" ma:versionID="562ef3250ca6e78ba234e2740466b8c1">
  <xsd:schema xmlns:xsd="http://www.w3.org/2001/XMLSchema" xmlns:xs="http://www.w3.org/2001/XMLSchema" xmlns:p="http://schemas.microsoft.com/office/2006/metadata/properties" xmlns:ns1="http://schemas.microsoft.com/sharepoint/v3" xmlns:ns2="6f75b2f3-0005-4074-865c-d0f13e6ceb4e" xmlns:ns3="b172dec4-1e87-4fb6-9abd-5505c22dfc3c" targetNamespace="http://schemas.microsoft.com/office/2006/metadata/properties" ma:root="true" ma:fieldsID="359756dcff6d17c7a766360417a426d3" ns1:_="" ns2:_="" ns3:_="">
    <xsd:import namespace="http://schemas.microsoft.com/sharepoint/v3"/>
    <xsd:import namespace="6f75b2f3-0005-4074-865c-d0f13e6ceb4e"/>
    <xsd:import namespace="b172dec4-1e87-4fb6-9abd-5505c22dfc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1:_ip_UnifiedCompliancePolicyProperties" minOccurs="0"/>
                <xsd:element ref="ns1:_ip_UnifiedCompliancePolicyUIAction" minOccurs="0"/>
                <xsd:element ref="ns3:MediaServiceAuto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75b2f3-0005-4074-865c-d0f13e6ceb4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72dec4-1e87-4fb6-9abd-5505c22dfc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D9BB79-8520-4AFD-8729-0EB1C92FB694}">
  <ds:schemaRefs>
    <ds:schemaRef ds:uri="http://schemas.openxmlformats.org/package/2006/metadata/core-properties"/>
    <ds:schemaRef ds:uri="http://purl.org/dc/elements/1.1/"/>
    <ds:schemaRef ds:uri="http://schemas.microsoft.com/office/infopath/2007/PartnerControls"/>
    <ds:schemaRef ds:uri="http://purl.org/dc/dcmitype/"/>
    <ds:schemaRef ds:uri="http://schemas.microsoft.com/office/2006/metadata/properties"/>
    <ds:schemaRef ds:uri="http://purl.org/dc/terms/"/>
    <ds:schemaRef ds:uri="http://schemas.microsoft.com/sharepoint/v3"/>
    <ds:schemaRef ds:uri="http://schemas.microsoft.com/office/2006/documentManagement/types"/>
    <ds:schemaRef ds:uri="b172dec4-1e87-4fb6-9abd-5505c22dfc3c"/>
    <ds:schemaRef ds:uri="6f75b2f3-0005-4074-865c-d0f13e6ceb4e"/>
    <ds:schemaRef ds:uri="http://www.w3.org/XML/1998/namespace"/>
  </ds:schemaRefs>
</ds:datastoreItem>
</file>

<file path=customXml/itemProps2.xml><?xml version="1.0" encoding="utf-8"?>
<ds:datastoreItem xmlns:ds="http://schemas.openxmlformats.org/officeDocument/2006/customXml" ds:itemID="{DDB21476-8A00-4D41-B03A-2836BD4298AE}">
  <ds:schemaRefs>
    <ds:schemaRef ds:uri="http://schemas.microsoft.com/sharepoint/v3/contenttype/forms"/>
  </ds:schemaRefs>
</ds:datastoreItem>
</file>

<file path=customXml/itemProps3.xml><?xml version="1.0" encoding="utf-8"?>
<ds:datastoreItem xmlns:ds="http://schemas.openxmlformats.org/officeDocument/2006/customXml" ds:itemID="{89E13EF6-3999-445A-96F0-84319F7137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f75b2f3-0005-4074-865c-d0f13e6ceb4e"/>
    <ds:schemaRef ds:uri="b172dec4-1e87-4fb6-9abd-5505c22dfc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4043</TotalTime>
  <Words>1058</Words>
  <Application>Microsoft Office PowerPoint</Application>
  <PresentationFormat>Widescreen</PresentationFormat>
  <Paragraphs>172</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Cooper</dc:creator>
  <cp:lastModifiedBy>Joanne Boshell</cp:lastModifiedBy>
  <cp:revision>66</cp:revision>
  <dcterms:created xsi:type="dcterms:W3CDTF">2020-08-11T10:46:03Z</dcterms:created>
  <dcterms:modified xsi:type="dcterms:W3CDTF">2021-05-19T12:17:46Z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0x0101004960E655D054B741A240AD34860E18A5</vt:lpwstr>
  </property>
  <property fmtid="{D5CDD505-2E9C-101B-9397-08002B2CF9AE}" pid="3" name="Order">
    <vt:r8>21600</vt:r8>
  </property>
</Properties>
</file>