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1.xml" ContentType="application/inkml+xml"/>
  <Override PartName="/ppt/ink/ink2.xml" ContentType="application/inkml+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3"/>
  </p:notesMasterIdLst>
  <p:sldIdLst>
    <p:sldId id="256" r:id="rId5"/>
    <p:sldId id="266" r:id="rId6"/>
    <p:sldId id="302" r:id="rId7"/>
    <p:sldId id="299" r:id="rId8"/>
    <p:sldId id="300" r:id="rId9"/>
    <p:sldId id="331" r:id="rId10"/>
    <p:sldId id="295" r:id="rId11"/>
    <p:sldId id="294" r:id="rId12"/>
    <p:sldId id="303" r:id="rId13"/>
    <p:sldId id="282" r:id="rId14"/>
    <p:sldId id="329" r:id="rId15"/>
    <p:sldId id="320" r:id="rId16"/>
    <p:sldId id="304" r:id="rId17"/>
    <p:sldId id="296" r:id="rId18"/>
    <p:sldId id="275" r:id="rId19"/>
    <p:sldId id="287" r:id="rId20"/>
    <p:sldId id="322" r:id="rId21"/>
    <p:sldId id="292" r:id="rId22"/>
    <p:sldId id="306" r:id="rId23"/>
    <p:sldId id="307" r:id="rId24"/>
    <p:sldId id="301" r:id="rId25"/>
    <p:sldId id="290" r:id="rId26"/>
    <p:sldId id="291" r:id="rId27"/>
    <p:sldId id="308" r:id="rId28"/>
    <p:sldId id="321" r:id="rId29"/>
    <p:sldId id="309" r:id="rId30"/>
    <p:sldId id="326" r:id="rId31"/>
    <p:sldId id="310" r:id="rId32"/>
    <p:sldId id="311" r:id="rId33"/>
    <p:sldId id="327" r:id="rId34"/>
    <p:sldId id="312" r:id="rId35"/>
    <p:sldId id="284" r:id="rId36"/>
    <p:sldId id="283" r:id="rId37"/>
    <p:sldId id="281" r:id="rId38"/>
    <p:sldId id="319" r:id="rId39"/>
    <p:sldId id="332" r:id="rId40"/>
    <p:sldId id="313" r:id="rId41"/>
    <p:sldId id="324" r:id="rId42"/>
    <p:sldId id="330" r:id="rId43"/>
    <p:sldId id="314" r:id="rId44"/>
    <p:sldId id="315" r:id="rId45"/>
    <p:sldId id="333" r:id="rId46"/>
    <p:sldId id="325" r:id="rId47"/>
    <p:sldId id="318" r:id="rId48"/>
    <p:sldId id="285" r:id="rId49"/>
    <p:sldId id="297" r:id="rId50"/>
    <p:sldId id="298" r:id="rId51"/>
    <p:sldId id="328" r:id="rId52"/>
  </p:sldIdLst>
  <p:sldSz cx="9144000" cy="5143500" type="screen16x9"/>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82">
          <p15:clr>
            <a:srgbClr val="A4A3A4"/>
          </p15:clr>
        </p15:guide>
        <p15:guide id="3" orient="horz" pos="2985">
          <p15:clr>
            <a:srgbClr val="A4A3A4"/>
          </p15:clr>
        </p15:guide>
        <p15:guide id="4" orient="horz" pos="598">
          <p15:clr>
            <a:srgbClr val="A4A3A4"/>
          </p15:clr>
        </p15:guide>
        <p15:guide id="5" orient="horz" pos="671">
          <p15:clr>
            <a:srgbClr val="A4A3A4"/>
          </p15:clr>
        </p15:guide>
        <p15:guide id="6" orient="horz" pos="2883">
          <p15:clr>
            <a:srgbClr val="A4A3A4"/>
          </p15:clr>
        </p15:guide>
        <p15:guide id="7" pos="2880">
          <p15:clr>
            <a:srgbClr val="A4A3A4"/>
          </p15:clr>
        </p15:guide>
        <p15:guide id="8" pos="5373">
          <p15:clr>
            <a:srgbClr val="A4A3A4"/>
          </p15:clr>
        </p15:guide>
        <p15:guide id="9" pos="38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94147" autoAdjust="0"/>
  </p:normalViewPr>
  <p:slideViewPr>
    <p:cSldViewPr>
      <p:cViewPr varScale="1">
        <p:scale>
          <a:sx n="121" d="100"/>
          <a:sy n="121" d="100"/>
        </p:scale>
        <p:origin x="734" y="92"/>
      </p:cViewPr>
      <p:guideLst>
        <p:guide orient="horz" pos="1620"/>
        <p:guide orient="horz" pos="182"/>
        <p:guide orient="horz" pos="2985"/>
        <p:guide orient="horz" pos="598"/>
        <p:guide orient="horz" pos="671"/>
        <p:guide orient="horz" pos="2883"/>
        <p:guide pos="2880"/>
        <p:guide pos="5373"/>
        <p:guide pos="387"/>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34" y="3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ralston\Documents\Office%20work\MOD\IFRS%2016\Graph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sng" strike="noStrike" kern="1200" spc="0" baseline="0">
                <a:solidFill>
                  <a:schemeClr val="tx1"/>
                </a:solidFill>
                <a:latin typeface="+mn-lt"/>
                <a:ea typeface="+mn-ea"/>
                <a:cs typeface="+mn-cs"/>
              </a:defRPr>
            </a:pPr>
            <a:r>
              <a:rPr lang="en-GB" b="1" u="sng" dirty="0">
                <a:solidFill>
                  <a:schemeClr val="tx1"/>
                </a:solidFill>
              </a:rPr>
              <a:t>IAS</a:t>
            </a:r>
            <a:r>
              <a:rPr lang="en-GB" b="1" u="sng" baseline="0" dirty="0">
                <a:solidFill>
                  <a:schemeClr val="tx1"/>
                </a:solidFill>
              </a:rPr>
              <a:t> 17 – Operating Lease</a:t>
            </a:r>
            <a:endParaRPr lang="en-GB" b="1" u="sng" dirty="0">
              <a:solidFill>
                <a:schemeClr val="tx1"/>
              </a:solidFill>
            </a:endParaRPr>
          </a:p>
        </c:rich>
      </c:tx>
      <c:overlay val="0"/>
      <c:spPr>
        <a:noFill/>
        <a:ln>
          <a:noFill/>
        </a:ln>
        <a:effectLst/>
      </c:spPr>
      <c:txPr>
        <a:bodyPr rot="0" spcFirstLastPara="1" vertOverflow="ellipsis" vert="horz" wrap="square" anchor="ctr" anchorCtr="1"/>
        <a:lstStyle/>
        <a:p>
          <a:pPr>
            <a:defRPr sz="1400" b="1" i="0" u="sng"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'[Graphs.xlsx]Base Info'!$K$8</c:f>
              <c:strCache>
                <c:ptCount val="1"/>
                <c:pt idx="0">
                  <c:v>RDEL</c:v>
                </c:pt>
              </c:strCache>
            </c:strRef>
          </c:tx>
          <c:spPr>
            <a:solidFill>
              <a:schemeClr val="accent1"/>
            </a:solidFill>
            <a:ln>
              <a:noFill/>
            </a:ln>
            <a:effectLst/>
          </c:spPr>
          <c:invertIfNegative val="0"/>
          <c:cat>
            <c:strRef>
              <c:f>'[Graphs.xlsx]Base Info'!$A$9:$A$13</c:f>
              <c:strCache>
                <c:ptCount val="5"/>
                <c:pt idx="0">
                  <c:v>Yr 1</c:v>
                </c:pt>
                <c:pt idx="1">
                  <c:v>Yr 2</c:v>
                </c:pt>
                <c:pt idx="2">
                  <c:v>Yr 3</c:v>
                </c:pt>
                <c:pt idx="3">
                  <c:v>Yr 4</c:v>
                </c:pt>
                <c:pt idx="4">
                  <c:v>Yr 5</c:v>
                </c:pt>
              </c:strCache>
            </c:strRef>
          </c:cat>
          <c:val>
            <c:numRef>
              <c:f>'[Graphs.xlsx]Base Info'!$K$9:$K$13</c:f>
              <c:numCache>
                <c:formatCode>General</c:formatCode>
                <c:ptCount val="5"/>
                <c:pt idx="0">
                  <c:v>100000</c:v>
                </c:pt>
                <c:pt idx="1">
                  <c:v>100000</c:v>
                </c:pt>
                <c:pt idx="2">
                  <c:v>100000</c:v>
                </c:pt>
                <c:pt idx="3">
                  <c:v>100000</c:v>
                </c:pt>
                <c:pt idx="4">
                  <c:v>100000</c:v>
                </c:pt>
              </c:numCache>
            </c:numRef>
          </c:val>
          <c:extLst>
            <c:ext xmlns:c16="http://schemas.microsoft.com/office/drawing/2014/chart" uri="{C3380CC4-5D6E-409C-BE32-E72D297353CC}">
              <c16:uniqueId val="{00000000-F880-495B-BD85-C146546CA8A9}"/>
            </c:ext>
          </c:extLst>
        </c:ser>
        <c:dLbls>
          <c:showLegendKey val="0"/>
          <c:showVal val="0"/>
          <c:showCatName val="0"/>
          <c:showSerName val="0"/>
          <c:showPercent val="0"/>
          <c:showBubbleSize val="0"/>
        </c:dLbls>
        <c:gapWidth val="219"/>
        <c:overlap val="-27"/>
        <c:axId val="1646354832"/>
        <c:axId val="1646352480"/>
      </c:barChart>
      <c:catAx>
        <c:axId val="1646354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6352480"/>
        <c:crosses val="autoZero"/>
        <c:auto val="1"/>
        <c:lblAlgn val="ctr"/>
        <c:lblOffset val="100"/>
        <c:noMultiLvlLbl val="0"/>
      </c:catAx>
      <c:valAx>
        <c:axId val="1646352480"/>
        <c:scaling>
          <c:orientation val="minMax"/>
          <c:max val="400000"/>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6354832"/>
        <c:crosses val="autoZero"/>
        <c:crossBetween val="between"/>
        <c:majorUnit val="50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sng" strike="noStrike" kern="1200" spc="0" baseline="0">
                <a:solidFill>
                  <a:schemeClr val="tx1"/>
                </a:solidFill>
                <a:latin typeface="+mn-lt"/>
                <a:ea typeface="+mn-ea"/>
                <a:cs typeface="+mn-cs"/>
              </a:defRPr>
            </a:pPr>
            <a:r>
              <a:rPr lang="en-GB" b="1" u="sng" dirty="0">
                <a:solidFill>
                  <a:schemeClr val="tx1"/>
                </a:solidFill>
              </a:rPr>
              <a:t>IFRS 16</a:t>
            </a:r>
          </a:p>
        </c:rich>
      </c:tx>
      <c:overlay val="0"/>
      <c:spPr>
        <a:noFill/>
        <a:ln>
          <a:noFill/>
        </a:ln>
        <a:effectLst/>
      </c:spPr>
      <c:txPr>
        <a:bodyPr rot="0" spcFirstLastPara="1" vertOverflow="ellipsis" vert="horz" wrap="square" anchor="ctr" anchorCtr="1"/>
        <a:lstStyle/>
        <a:p>
          <a:pPr>
            <a:defRPr sz="1400" b="1" i="0" u="sng"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'Base Info'!$I$8</c:f>
              <c:strCache>
                <c:ptCount val="1"/>
                <c:pt idx="0">
                  <c:v>CDEL</c:v>
                </c:pt>
              </c:strCache>
            </c:strRef>
          </c:tx>
          <c:spPr>
            <a:solidFill>
              <a:schemeClr val="accent2">
                <a:lumMod val="75000"/>
              </a:schemeClr>
            </a:solidFill>
            <a:ln>
              <a:noFill/>
            </a:ln>
            <a:effectLst/>
          </c:spPr>
          <c:invertIfNegative val="0"/>
          <c:cat>
            <c:strRef>
              <c:f>'Base Info'!$A$9:$A$13</c:f>
              <c:strCache>
                <c:ptCount val="5"/>
                <c:pt idx="0">
                  <c:v>Yr 1</c:v>
                </c:pt>
                <c:pt idx="1">
                  <c:v>Yr 2</c:v>
                </c:pt>
                <c:pt idx="2">
                  <c:v>Yr 3</c:v>
                </c:pt>
                <c:pt idx="3">
                  <c:v>Yr 4</c:v>
                </c:pt>
                <c:pt idx="4">
                  <c:v>Yr 5</c:v>
                </c:pt>
              </c:strCache>
            </c:strRef>
          </c:cat>
          <c:val>
            <c:numRef>
              <c:f>'Base Info'!$I$9:$I$13</c:f>
              <c:numCache>
                <c:formatCode>General</c:formatCode>
                <c:ptCount val="5"/>
                <c:pt idx="0">
                  <c:v>379078.67694084474</c:v>
                </c:pt>
              </c:numCache>
            </c:numRef>
          </c:val>
          <c:extLst>
            <c:ext xmlns:c16="http://schemas.microsoft.com/office/drawing/2014/chart" uri="{C3380CC4-5D6E-409C-BE32-E72D297353CC}">
              <c16:uniqueId val="{00000000-0709-4FF9-B224-1F68A3E5B6CC}"/>
            </c:ext>
          </c:extLst>
        </c:ser>
        <c:ser>
          <c:idx val="2"/>
          <c:order val="2"/>
          <c:tx>
            <c:strRef>
              <c:f>'Base Info'!$H$8</c:f>
              <c:strCache>
                <c:ptCount val="1"/>
                <c:pt idx="0">
                  <c:v>RDEL - Interest</c:v>
                </c:pt>
              </c:strCache>
            </c:strRef>
          </c:tx>
          <c:spPr>
            <a:solidFill>
              <a:srgbClr val="00B050"/>
            </a:solidFill>
            <a:ln>
              <a:noFill/>
            </a:ln>
            <a:effectLst/>
          </c:spPr>
          <c:invertIfNegative val="0"/>
          <c:val>
            <c:numRef>
              <c:f>'Base Info'!$H$9:$H$13</c:f>
              <c:numCache>
                <c:formatCode>_(* #,##0.00_);_(* \(#,##0.00\);_(* "-"??_);_(@_)</c:formatCode>
                <c:ptCount val="5"/>
                <c:pt idx="0">
                  <c:v>37907.867694084474</c:v>
                </c:pt>
                <c:pt idx="1">
                  <c:v>31698.654463492923</c:v>
                </c:pt>
                <c:pt idx="2">
                  <c:v>24868.519909842216</c:v>
                </c:pt>
                <c:pt idx="3">
                  <c:v>17355.371900826438</c:v>
                </c:pt>
                <c:pt idx="4">
                  <c:v>9090.9090909090792</c:v>
                </c:pt>
              </c:numCache>
            </c:numRef>
          </c:val>
          <c:extLst>
            <c:ext xmlns:c16="http://schemas.microsoft.com/office/drawing/2014/chart" uri="{C3380CC4-5D6E-409C-BE32-E72D297353CC}">
              <c16:uniqueId val="{00000001-0709-4FF9-B224-1F68A3E5B6CC}"/>
            </c:ext>
          </c:extLst>
        </c:ser>
        <c:ser>
          <c:idx val="3"/>
          <c:order val="3"/>
          <c:tx>
            <c:strRef>
              <c:f>'Base Info'!$G$8</c:f>
              <c:strCache>
                <c:ptCount val="1"/>
                <c:pt idx="0">
                  <c:v>Ring-fenced RDEL - Depreciation</c:v>
                </c:pt>
              </c:strCache>
            </c:strRef>
          </c:tx>
          <c:spPr>
            <a:solidFill>
              <a:schemeClr val="accent4"/>
            </a:solidFill>
            <a:ln>
              <a:noFill/>
            </a:ln>
            <a:effectLst/>
          </c:spPr>
          <c:invertIfNegative val="0"/>
          <c:val>
            <c:numRef>
              <c:f>'Base Info'!$G$9:$G$13</c:f>
              <c:numCache>
                <c:formatCode>_(* #,##0.00_);_(* \(#,##0.00\);_(* "-"??_);_(@_)</c:formatCode>
                <c:ptCount val="5"/>
                <c:pt idx="0">
                  <c:v>75815.735388168949</c:v>
                </c:pt>
                <c:pt idx="1">
                  <c:v>75815.735388168949</c:v>
                </c:pt>
                <c:pt idx="2">
                  <c:v>75815.735388168949</c:v>
                </c:pt>
                <c:pt idx="3">
                  <c:v>75815.735388168949</c:v>
                </c:pt>
                <c:pt idx="4">
                  <c:v>75815.735388168949</c:v>
                </c:pt>
              </c:numCache>
            </c:numRef>
          </c:val>
          <c:extLst>
            <c:ext xmlns:c16="http://schemas.microsoft.com/office/drawing/2014/chart" uri="{C3380CC4-5D6E-409C-BE32-E72D297353CC}">
              <c16:uniqueId val="{00000002-0709-4FF9-B224-1F68A3E5B6CC}"/>
            </c:ext>
          </c:extLst>
        </c:ser>
        <c:dLbls>
          <c:showLegendKey val="0"/>
          <c:showVal val="0"/>
          <c:showCatName val="0"/>
          <c:showSerName val="0"/>
          <c:showPercent val="0"/>
          <c:showBubbleSize val="0"/>
        </c:dLbls>
        <c:gapWidth val="219"/>
        <c:overlap val="-27"/>
        <c:axId val="1646352872"/>
        <c:axId val="1646368552"/>
        <c:extLst>
          <c:ext xmlns:c15="http://schemas.microsoft.com/office/drawing/2012/chart" uri="{02D57815-91ED-43cb-92C2-25804820EDAC}">
            <c15:filteredBarSeries>
              <c15:ser>
                <c:idx val="1"/>
                <c:order val="1"/>
                <c:tx>
                  <c:strRef>
                    <c:extLst>
                      <c:ext uri="{02D57815-91ED-43cb-92C2-25804820EDAC}">
                        <c15:formulaRef>
                          <c15:sqref>'Base Info'!$J$8</c15:sqref>
                        </c15:formulaRef>
                      </c:ext>
                    </c:extLst>
                    <c:strCache>
                      <c:ptCount val="1"/>
                      <c:pt idx="0">
                        <c:v>RDEL</c:v>
                      </c:pt>
                    </c:strCache>
                  </c:strRef>
                </c:tx>
                <c:spPr>
                  <a:solidFill>
                    <a:schemeClr val="accent1"/>
                  </a:solidFill>
                  <a:ln>
                    <a:noFill/>
                  </a:ln>
                  <a:effectLst/>
                </c:spPr>
                <c:invertIfNegative val="0"/>
                <c:cat>
                  <c:strRef>
                    <c:extLst>
                      <c:ext uri="{02D57815-91ED-43cb-92C2-25804820EDAC}">
                        <c15:formulaRef>
                          <c15:sqref>'Base Info'!$A$9:$A$13</c15:sqref>
                        </c15:formulaRef>
                      </c:ext>
                    </c:extLst>
                    <c:strCache>
                      <c:ptCount val="5"/>
                      <c:pt idx="0">
                        <c:v>Yr 1</c:v>
                      </c:pt>
                      <c:pt idx="1">
                        <c:v>Yr 2</c:v>
                      </c:pt>
                      <c:pt idx="2">
                        <c:v>Yr 3</c:v>
                      </c:pt>
                      <c:pt idx="3">
                        <c:v>Yr 4</c:v>
                      </c:pt>
                      <c:pt idx="4">
                        <c:v>Yr 5</c:v>
                      </c:pt>
                    </c:strCache>
                  </c:strRef>
                </c:cat>
                <c:val>
                  <c:numRef>
                    <c:extLst>
                      <c:ext uri="{02D57815-91ED-43cb-92C2-25804820EDAC}">
                        <c15:formulaRef>
                          <c15:sqref>'Base Info'!$J$9:$J$13</c15:sqref>
                        </c15:formulaRef>
                      </c:ext>
                    </c:extLst>
                    <c:numCache>
                      <c:formatCode>General</c:formatCode>
                      <c:ptCount val="5"/>
                      <c:pt idx="0">
                        <c:v>37907.867694084474</c:v>
                      </c:pt>
                      <c:pt idx="1">
                        <c:v>31698.654463492923</c:v>
                      </c:pt>
                      <c:pt idx="2">
                        <c:v>24868.519909842216</c:v>
                      </c:pt>
                      <c:pt idx="3">
                        <c:v>17355.371900826438</c:v>
                      </c:pt>
                      <c:pt idx="4">
                        <c:v>9090.9090909090792</c:v>
                      </c:pt>
                    </c:numCache>
                  </c:numRef>
                </c:val>
                <c:extLst>
                  <c:ext xmlns:c16="http://schemas.microsoft.com/office/drawing/2014/chart" uri="{C3380CC4-5D6E-409C-BE32-E72D297353CC}">
                    <c16:uniqueId val="{00000003-0709-4FF9-B224-1F68A3E5B6CC}"/>
                  </c:ext>
                </c:extLst>
              </c15:ser>
            </c15:filteredBarSeries>
          </c:ext>
        </c:extLst>
      </c:barChart>
      <c:catAx>
        <c:axId val="1646352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6368552"/>
        <c:crosses val="autoZero"/>
        <c:auto val="1"/>
        <c:lblAlgn val="ctr"/>
        <c:lblOffset val="100"/>
        <c:noMultiLvlLbl val="0"/>
      </c:catAx>
      <c:valAx>
        <c:axId val="16463685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6352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75C50A-7231-4285-860F-ED5B87AA496D}" type="doc">
      <dgm:prSet loTypeId="urn:microsoft.com/office/officeart/2005/8/layout/cycle6" loCatId="cycle" qsTypeId="urn:microsoft.com/office/officeart/2005/8/quickstyle/simple3" qsCatId="simple" csTypeId="urn:microsoft.com/office/officeart/2005/8/colors/accent1_4" csCatId="accent1" phldr="1"/>
      <dgm:spPr/>
      <dgm:t>
        <a:bodyPr/>
        <a:lstStyle/>
        <a:p>
          <a:endParaRPr lang="en-GB"/>
        </a:p>
      </dgm:t>
    </dgm:pt>
    <dgm:pt modelId="{2BC5717D-20B9-4AFC-9C2E-DAFC01B89953}">
      <dgm:prSet phldrT="[Text]"/>
      <dgm:spPr/>
      <dgm:t>
        <a:bodyPr/>
        <a:lstStyle/>
        <a:p>
          <a:r>
            <a:rPr lang="en-GB" b="1" dirty="0"/>
            <a:t>Auditors</a:t>
          </a:r>
        </a:p>
      </dgm:t>
    </dgm:pt>
    <dgm:pt modelId="{B6F61323-9E09-48BA-BE56-33EECEAE31E7}" type="parTrans" cxnId="{4ED0E9DE-485A-4B0A-983C-4062E8131A81}">
      <dgm:prSet/>
      <dgm:spPr/>
      <dgm:t>
        <a:bodyPr/>
        <a:lstStyle/>
        <a:p>
          <a:endParaRPr lang="en-GB"/>
        </a:p>
      </dgm:t>
    </dgm:pt>
    <dgm:pt modelId="{E0176B67-E243-4F9B-A084-64ADEC3909A5}" type="sibTrans" cxnId="{4ED0E9DE-485A-4B0A-983C-4062E8131A81}">
      <dgm:prSet/>
      <dgm:spPr/>
      <dgm:t>
        <a:bodyPr/>
        <a:lstStyle/>
        <a:p>
          <a:endParaRPr lang="en-GB"/>
        </a:p>
      </dgm:t>
    </dgm:pt>
    <dgm:pt modelId="{09E8BB17-05BF-4E7D-802B-3F9E10F91953}">
      <dgm:prSet phldrT="[Text]"/>
      <dgm:spPr/>
      <dgm:t>
        <a:bodyPr/>
        <a:lstStyle/>
        <a:p>
          <a:r>
            <a:rPr lang="en-GB" b="1" dirty="0"/>
            <a:t>Finance</a:t>
          </a:r>
        </a:p>
      </dgm:t>
    </dgm:pt>
    <dgm:pt modelId="{8B8F1E22-2633-48DC-8943-4B20B3FC8E42}" type="parTrans" cxnId="{11CFED4C-689B-40F1-889A-224668A0B0CA}">
      <dgm:prSet/>
      <dgm:spPr/>
      <dgm:t>
        <a:bodyPr/>
        <a:lstStyle/>
        <a:p>
          <a:endParaRPr lang="en-GB"/>
        </a:p>
      </dgm:t>
    </dgm:pt>
    <dgm:pt modelId="{12AA2C48-B38B-4B43-8EBE-575C31C483AC}" type="sibTrans" cxnId="{11CFED4C-689B-40F1-889A-224668A0B0CA}">
      <dgm:prSet/>
      <dgm:spPr/>
      <dgm:t>
        <a:bodyPr/>
        <a:lstStyle/>
        <a:p>
          <a:endParaRPr lang="en-GB"/>
        </a:p>
      </dgm:t>
    </dgm:pt>
    <dgm:pt modelId="{4AD4C389-D1BA-466D-9250-63703DB6439C}">
      <dgm:prSet phldrT="[Text]"/>
      <dgm:spPr/>
      <dgm:t>
        <a:bodyPr/>
        <a:lstStyle/>
        <a:p>
          <a:r>
            <a:rPr lang="en-GB" b="1" dirty="0"/>
            <a:t>National Bodies</a:t>
          </a:r>
        </a:p>
      </dgm:t>
    </dgm:pt>
    <dgm:pt modelId="{81D2C83A-9117-4245-B08E-11F0E09CA375}" type="parTrans" cxnId="{931CF348-7599-4CCA-8185-B15542D32E63}">
      <dgm:prSet/>
      <dgm:spPr/>
      <dgm:t>
        <a:bodyPr/>
        <a:lstStyle/>
        <a:p>
          <a:endParaRPr lang="en-GB"/>
        </a:p>
      </dgm:t>
    </dgm:pt>
    <dgm:pt modelId="{16DA3757-FBF8-4658-8FF2-405FAB1D0A70}" type="sibTrans" cxnId="{931CF348-7599-4CCA-8185-B15542D32E63}">
      <dgm:prSet/>
      <dgm:spPr/>
      <dgm:t>
        <a:bodyPr/>
        <a:lstStyle/>
        <a:p>
          <a:endParaRPr lang="en-GB"/>
        </a:p>
      </dgm:t>
    </dgm:pt>
    <dgm:pt modelId="{4056053D-F1B4-4449-8D2E-A850B9CDC11C}">
      <dgm:prSet phldrT="[Text]"/>
      <dgm:spPr/>
      <dgm:t>
        <a:bodyPr/>
        <a:lstStyle/>
        <a:p>
          <a:r>
            <a:rPr lang="en-GB" b="1" dirty="0"/>
            <a:t>HM Treasury</a:t>
          </a:r>
        </a:p>
      </dgm:t>
    </dgm:pt>
    <dgm:pt modelId="{F3E1F4C0-62CC-4F66-B8E1-1500FE534181}" type="parTrans" cxnId="{C98EC57C-303D-4633-A33A-E12A2E60BF0E}">
      <dgm:prSet/>
      <dgm:spPr/>
      <dgm:t>
        <a:bodyPr/>
        <a:lstStyle/>
        <a:p>
          <a:endParaRPr lang="en-GB"/>
        </a:p>
      </dgm:t>
    </dgm:pt>
    <dgm:pt modelId="{39D3E896-A67D-45C1-96ED-C9CB6BBECA26}" type="sibTrans" cxnId="{C98EC57C-303D-4633-A33A-E12A2E60BF0E}">
      <dgm:prSet/>
      <dgm:spPr/>
      <dgm:t>
        <a:bodyPr/>
        <a:lstStyle/>
        <a:p>
          <a:endParaRPr lang="en-GB"/>
        </a:p>
      </dgm:t>
    </dgm:pt>
    <dgm:pt modelId="{D5B8F0F0-38CA-4F71-A045-40B68E620BC1}">
      <dgm:prSet phldrT="[Text]"/>
      <dgm:spPr/>
      <dgm:t>
        <a:bodyPr/>
        <a:lstStyle/>
        <a:p>
          <a:r>
            <a:rPr lang="en-GB" b="1" dirty="0"/>
            <a:t>TACoE</a:t>
          </a:r>
        </a:p>
      </dgm:t>
    </dgm:pt>
    <dgm:pt modelId="{5D078BB5-952D-4B21-A470-7586259953DB}" type="parTrans" cxnId="{83E34423-3584-4EAF-A45C-DE04AAD2F3B2}">
      <dgm:prSet/>
      <dgm:spPr/>
      <dgm:t>
        <a:bodyPr/>
        <a:lstStyle/>
        <a:p>
          <a:endParaRPr lang="en-GB"/>
        </a:p>
      </dgm:t>
    </dgm:pt>
    <dgm:pt modelId="{A7232856-26F9-4744-AB2B-E23CF3A71ECB}" type="sibTrans" cxnId="{83E34423-3584-4EAF-A45C-DE04AAD2F3B2}">
      <dgm:prSet/>
      <dgm:spPr/>
      <dgm:t>
        <a:bodyPr/>
        <a:lstStyle/>
        <a:p>
          <a:endParaRPr lang="en-GB"/>
        </a:p>
      </dgm:t>
    </dgm:pt>
    <dgm:pt modelId="{D64FA7FE-275B-4343-B031-14D0B1D193B2}">
      <dgm:prSet phldrT="[Text]"/>
      <dgm:spPr/>
      <dgm:t>
        <a:bodyPr/>
        <a:lstStyle/>
        <a:p>
          <a:r>
            <a:rPr lang="en-GB" b="1" dirty="0"/>
            <a:t>Contract owners</a:t>
          </a:r>
        </a:p>
      </dgm:t>
    </dgm:pt>
    <dgm:pt modelId="{C49A32C7-D95A-48B7-A474-08159A21F55B}" type="parTrans" cxnId="{3260CE84-6B74-4EA5-A7AA-15A16F596679}">
      <dgm:prSet/>
      <dgm:spPr/>
      <dgm:t>
        <a:bodyPr/>
        <a:lstStyle/>
        <a:p>
          <a:endParaRPr lang="en-GB"/>
        </a:p>
      </dgm:t>
    </dgm:pt>
    <dgm:pt modelId="{9D7A5511-AC3F-4E79-B32C-32BFB24C063E}" type="sibTrans" cxnId="{3260CE84-6B74-4EA5-A7AA-15A16F596679}">
      <dgm:prSet/>
      <dgm:spPr/>
      <dgm:t>
        <a:bodyPr/>
        <a:lstStyle/>
        <a:p>
          <a:endParaRPr lang="en-GB"/>
        </a:p>
      </dgm:t>
    </dgm:pt>
    <dgm:pt modelId="{AA47DCBC-0D65-4345-9214-E93DED0D42A2}">
      <dgm:prSet phldrT="[Text]"/>
      <dgm:spPr/>
      <dgm:t>
        <a:bodyPr/>
        <a:lstStyle/>
        <a:p>
          <a:r>
            <a:rPr lang="en-GB" b="1" dirty="0"/>
            <a:t>Estates teams</a:t>
          </a:r>
        </a:p>
      </dgm:t>
    </dgm:pt>
    <dgm:pt modelId="{E2C7486D-E4B5-47AD-ACA3-682C45AEE801}" type="parTrans" cxnId="{6F449799-0F48-4BA5-9106-B8C713103E4C}">
      <dgm:prSet/>
      <dgm:spPr/>
      <dgm:t>
        <a:bodyPr/>
        <a:lstStyle/>
        <a:p>
          <a:endParaRPr lang="en-GB"/>
        </a:p>
      </dgm:t>
    </dgm:pt>
    <dgm:pt modelId="{33CFE21D-AC36-475D-BE40-46BD4386D88A}" type="sibTrans" cxnId="{6F449799-0F48-4BA5-9106-B8C713103E4C}">
      <dgm:prSet/>
      <dgm:spPr/>
      <dgm:t>
        <a:bodyPr/>
        <a:lstStyle/>
        <a:p>
          <a:endParaRPr lang="en-GB"/>
        </a:p>
      </dgm:t>
    </dgm:pt>
    <dgm:pt modelId="{B3D3D377-BFDB-4CFE-A614-9EAB71C01EA3}" type="pres">
      <dgm:prSet presAssocID="{2E75C50A-7231-4285-860F-ED5B87AA496D}" presName="cycle" presStyleCnt="0">
        <dgm:presLayoutVars>
          <dgm:dir/>
          <dgm:resizeHandles val="exact"/>
        </dgm:presLayoutVars>
      </dgm:prSet>
      <dgm:spPr/>
    </dgm:pt>
    <dgm:pt modelId="{00284174-15E4-4925-9554-5595324EC4CE}" type="pres">
      <dgm:prSet presAssocID="{2BC5717D-20B9-4AFC-9C2E-DAFC01B89953}" presName="node" presStyleLbl="node1" presStyleIdx="0" presStyleCnt="7">
        <dgm:presLayoutVars>
          <dgm:bulletEnabled val="1"/>
        </dgm:presLayoutVars>
      </dgm:prSet>
      <dgm:spPr/>
    </dgm:pt>
    <dgm:pt modelId="{D630B225-1CEF-4C1E-B101-F787DC01DEE6}" type="pres">
      <dgm:prSet presAssocID="{2BC5717D-20B9-4AFC-9C2E-DAFC01B89953}" presName="spNode" presStyleCnt="0"/>
      <dgm:spPr/>
    </dgm:pt>
    <dgm:pt modelId="{BA64DB6F-E868-48EC-AA23-A177770B1CB0}" type="pres">
      <dgm:prSet presAssocID="{E0176B67-E243-4F9B-A084-64ADEC3909A5}" presName="sibTrans" presStyleLbl="sibTrans1D1" presStyleIdx="0" presStyleCnt="7"/>
      <dgm:spPr/>
    </dgm:pt>
    <dgm:pt modelId="{79E87D97-6DC2-4A28-BBCF-2DE28C2675AD}" type="pres">
      <dgm:prSet presAssocID="{09E8BB17-05BF-4E7D-802B-3F9E10F91953}" presName="node" presStyleLbl="node1" presStyleIdx="1" presStyleCnt="7">
        <dgm:presLayoutVars>
          <dgm:bulletEnabled val="1"/>
        </dgm:presLayoutVars>
      </dgm:prSet>
      <dgm:spPr/>
    </dgm:pt>
    <dgm:pt modelId="{51A5D4F3-91B6-4F73-A099-3AC6D0F6B9BA}" type="pres">
      <dgm:prSet presAssocID="{09E8BB17-05BF-4E7D-802B-3F9E10F91953}" presName="spNode" presStyleCnt="0"/>
      <dgm:spPr/>
    </dgm:pt>
    <dgm:pt modelId="{084D9F87-CE2C-46F9-9901-A899B6B4A3C4}" type="pres">
      <dgm:prSet presAssocID="{12AA2C48-B38B-4B43-8EBE-575C31C483AC}" presName="sibTrans" presStyleLbl="sibTrans1D1" presStyleIdx="1" presStyleCnt="7"/>
      <dgm:spPr/>
    </dgm:pt>
    <dgm:pt modelId="{4CA49180-20DA-4017-8820-124EC8EFC436}" type="pres">
      <dgm:prSet presAssocID="{4AD4C389-D1BA-466D-9250-63703DB6439C}" presName="node" presStyleLbl="node1" presStyleIdx="2" presStyleCnt="7">
        <dgm:presLayoutVars>
          <dgm:bulletEnabled val="1"/>
        </dgm:presLayoutVars>
      </dgm:prSet>
      <dgm:spPr/>
    </dgm:pt>
    <dgm:pt modelId="{C68448D7-E55A-465B-812F-CA0ABE710830}" type="pres">
      <dgm:prSet presAssocID="{4AD4C389-D1BA-466D-9250-63703DB6439C}" presName="spNode" presStyleCnt="0"/>
      <dgm:spPr/>
    </dgm:pt>
    <dgm:pt modelId="{3EF158F7-B1B8-4B4D-9F58-1DAA935EB2CC}" type="pres">
      <dgm:prSet presAssocID="{16DA3757-FBF8-4658-8FF2-405FAB1D0A70}" presName="sibTrans" presStyleLbl="sibTrans1D1" presStyleIdx="2" presStyleCnt="7"/>
      <dgm:spPr/>
    </dgm:pt>
    <dgm:pt modelId="{7E504C92-3A00-4933-9C66-04CC39EC004A}" type="pres">
      <dgm:prSet presAssocID="{4056053D-F1B4-4449-8D2E-A850B9CDC11C}" presName="node" presStyleLbl="node1" presStyleIdx="3" presStyleCnt="7">
        <dgm:presLayoutVars>
          <dgm:bulletEnabled val="1"/>
        </dgm:presLayoutVars>
      </dgm:prSet>
      <dgm:spPr/>
    </dgm:pt>
    <dgm:pt modelId="{13C44FB9-DE52-4439-AE81-200459CEF39F}" type="pres">
      <dgm:prSet presAssocID="{4056053D-F1B4-4449-8D2E-A850B9CDC11C}" presName="spNode" presStyleCnt="0"/>
      <dgm:spPr/>
    </dgm:pt>
    <dgm:pt modelId="{89BD69F9-728B-446D-BBB4-3168342A2DD0}" type="pres">
      <dgm:prSet presAssocID="{39D3E896-A67D-45C1-96ED-C9CB6BBECA26}" presName="sibTrans" presStyleLbl="sibTrans1D1" presStyleIdx="3" presStyleCnt="7"/>
      <dgm:spPr/>
    </dgm:pt>
    <dgm:pt modelId="{7627F996-0D6A-4D5D-A01C-17F32C178D4D}" type="pres">
      <dgm:prSet presAssocID="{D5B8F0F0-38CA-4F71-A045-40B68E620BC1}" presName="node" presStyleLbl="node1" presStyleIdx="4" presStyleCnt="7">
        <dgm:presLayoutVars>
          <dgm:bulletEnabled val="1"/>
        </dgm:presLayoutVars>
      </dgm:prSet>
      <dgm:spPr/>
    </dgm:pt>
    <dgm:pt modelId="{0508BBF8-9E11-4684-A7DF-98F8DA93D863}" type="pres">
      <dgm:prSet presAssocID="{D5B8F0F0-38CA-4F71-A045-40B68E620BC1}" presName="spNode" presStyleCnt="0"/>
      <dgm:spPr/>
    </dgm:pt>
    <dgm:pt modelId="{2EDD8763-1288-4081-840A-57A918D4A096}" type="pres">
      <dgm:prSet presAssocID="{A7232856-26F9-4744-AB2B-E23CF3A71ECB}" presName="sibTrans" presStyleLbl="sibTrans1D1" presStyleIdx="4" presStyleCnt="7"/>
      <dgm:spPr/>
    </dgm:pt>
    <dgm:pt modelId="{5DA5D0A6-A842-4EB6-9395-0A34A7784821}" type="pres">
      <dgm:prSet presAssocID="{D64FA7FE-275B-4343-B031-14D0B1D193B2}" presName="node" presStyleLbl="node1" presStyleIdx="5" presStyleCnt="7">
        <dgm:presLayoutVars>
          <dgm:bulletEnabled val="1"/>
        </dgm:presLayoutVars>
      </dgm:prSet>
      <dgm:spPr/>
    </dgm:pt>
    <dgm:pt modelId="{D862253E-4EDD-456D-BF1C-C468E7F51CF4}" type="pres">
      <dgm:prSet presAssocID="{D64FA7FE-275B-4343-B031-14D0B1D193B2}" presName="spNode" presStyleCnt="0"/>
      <dgm:spPr/>
    </dgm:pt>
    <dgm:pt modelId="{9B035395-36EB-421E-836D-94C75B3ABC4D}" type="pres">
      <dgm:prSet presAssocID="{9D7A5511-AC3F-4E79-B32C-32BFB24C063E}" presName="sibTrans" presStyleLbl="sibTrans1D1" presStyleIdx="5" presStyleCnt="7"/>
      <dgm:spPr/>
    </dgm:pt>
    <dgm:pt modelId="{01E943DF-16C4-477D-9B48-AD21622485FD}" type="pres">
      <dgm:prSet presAssocID="{AA47DCBC-0D65-4345-9214-E93DED0D42A2}" presName="node" presStyleLbl="node1" presStyleIdx="6" presStyleCnt="7">
        <dgm:presLayoutVars>
          <dgm:bulletEnabled val="1"/>
        </dgm:presLayoutVars>
      </dgm:prSet>
      <dgm:spPr/>
    </dgm:pt>
    <dgm:pt modelId="{9B0583D6-F036-44CB-8F2E-9E0ADD12F336}" type="pres">
      <dgm:prSet presAssocID="{AA47DCBC-0D65-4345-9214-E93DED0D42A2}" presName="spNode" presStyleCnt="0"/>
      <dgm:spPr/>
    </dgm:pt>
    <dgm:pt modelId="{76488504-5C74-498D-813C-C0199771FD8F}" type="pres">
      <dgm:prSet presAssocID="{33CFE21D-AC36-475D-BE40-46BD4386D88A}" presName="sibTrans" presStyleLbl="sibTrans1D1" presStyleIdx="6" presStyleCnt="7"/>
      <dgm:spPr/>
    </dgm:pt>
  </dgm:ptLst>
  <dgm:cxnLst>
    <dgm:cxn modelId="{83E34423-3584-4EAF-A45C-DE04AAD2F3B2}" srcId="{2E75C50A-7231-4285-860F-ED5B87AA496D}" destId="{D5B8F0F0-38CA-4F71-A045-40B68E620BC1}" srcOrd="4" destOrd="0" parTransId="{5D078BB5-952D-4B21-A470-7586259953DB}" sibTransId="{A7232856-26F9-4744-AB2B-E23CF3A71ECB}"/>
    <dgm:cxn modelId="{CF0A8A29-1D1B-4E8F-B5B0-22F5EC5D12FD}" type="presOf" srcId="{4056053D-F1B4-4449-8D2E-A850B9CDC11C}" destId="{7E504C92-3A00-4933-9C66-04CC39EC004A}" srcOrd="0" destOrd="0" presId="urn:microsoft.com/office/officeart/2005/8/layout/cycle6"/>
    <dgm:cxn modelId="{C45E255D-A118-4304-A828-E25E87D13B81}" type="presOf" srcId="{16DA3757-FBF8-4658-8FF2-405FAB1D0A70}" destId="{3EF158F7-B1B8-4B4D-9F58-1DAA935EB2CC}" srcOrd="0" destOrd="0" presId="urn:microsoft.com/office/officeart/2005/8/layout/cycle6"/>
    <dgm:cxn modelId="{4CA25867-D1EB-450B-BDF2-B3095E559E93}" type="presOf" srcId="{E0176B67-E243-4F9B-A084-64ADEC3909A5}" destId="{BA64DB6F-E868-48EC-AA23-A177770B1CB0}" srcOrd="0" destOrd="0" presId="urn:microsoft.com/office/officeart/2005/8/layout/cycle6"/>
    <dgm:cxn modelId="{931CF348-7599-4CCA-8185-B15542D32E63}" srcId="{2E75C50A-7231-4285-860F-ED5B87AA496D}" destId="{4AD4C389-D1BA-466D-9250-63703DB6439C}" srcOrd="2" destOrd="0" parTransId="{81D2C83A-9117-4245-B08E-11F0E09CA375}" sibTransId="{16DA3757-FBF8-4658-8FF2-405FAB1D0A70}"/>
    <dgm:cxn modelId="{BD2BF36A-6AE7-47A8-B2F4-45D5DCF689A4}" type="presOf" srcId="{39D3E896-A67D-45C1-96ED-C9CB6BBECA26}" destId="{89BD69F9-728B-446D-BBB4-3168342A2DD0}" srcOrd="0" destOrd="0" presId="urn:microsoft.com/office/officeart/2005/8/layout/cycle6"/>
    <dgm:cxn modelId="{11CFED4C-689B-40F1-889A-224668A0B0CA}" srcId="{2E75C50A-7231-4285-860F-ED5B87AA496D}" destId="{09E8BB17-05BF-4E7D-802B-3F9E10F91953}" srcOrd="1" destOrd="0" parTransId="{8B8F1E22-2633-48DC-8943-4B20B3FC8E42}" sibTransId="{12AA2C48-B38B-4B43-8EBE-575C31C483AC}"/>
    <dgm:cxn modelId="{E795644E-75BF-4F42-A0D3-EC3F2C19B0A5}" type="presOf" srcId="{A7232856-26F9-4744-AB2B-E23CF3A71ECB}" destId="{2EDD8763-1288-4081-840A-57A918D4A096}" srcOrd="0" destOrd="0" presId="urn:microsoft.com/office/officeart/2005/8/layout/cycle6"/>
    <dgm:cxn modelId="{4121E44F-5CF2-48B4-A696-9C0230581256}" type="presOf" srcId="{09E8BB17-05BF-4E7D-802B-3F9E10F91953}" destId="{79E87D97-6DC2-4A28-BBCF-2DE28C2675AD}" srcOrd="0" destOrd="0" presId="urn:microsoft.com/office/officeart/2005/8/layout/cycle6"/>
    <dgm:cxn modelId="{29E42275-BA78-4415-BEE5-6BA8154F6F9F}" type="presOf" srcId="{9D7A5511-AC3F-4E79-B32C-32BFB24C063E}" destId="{9B035395-36EB-421E-836D-94C75B3ABC4D}" srcOrd="0" destOrd="0" presId="urn:microsoft.com/office/officeart/2005/8/layout/cycle6"/>
    <dgm:cxn modelId="{C98EC57C-303D-4633-A33A-E12A2E60BF0E}" srcId="{2E75C50A-7231-4285-860F-ED5B87AA496D}" destId="{4056053D-F1B4-4449-8D2E-A850B9CDC11C}" srcOrd="3" destOrd="0" parTransId="{F3E1F4C0-62CC-4F66-B8E1-1500FE534181}" sibTransId="{39D3E896-A67D-45C1-96ED-C9CB6BBECA26}"/>
    <dgm:cxn modelId="{1872427D-BBCF-4756-8008-3816C96E6E5F}" type="presOf" srcId="{AA47DCBC-0D65-4345-9214-E93DED0D42A2}" destId="{01E943DF-16C4-477D-9B48-AD21622485FD}" srcOrd="0" destOrd="0" presId="urn:microsoft.com/office/officeart/2005/8/layout/cycle6"/>
    <dgm:cxn modelId="{DE7BAB83-B19A-4FDA-9856-0061724D9AF0}" type="presOf" srcId="{D64FA7FE-275B-4343-B031-14D0B1D193B2}" destId="{5DA5D0A6-A842-4EB6-9395-0A34A7784821}" srcOrd="0" destOrd="0" presId="urn:microsoft.com/office/officeart/2005/8/layout/cycle6"/>
    <dgm:cxn modelId="{3260CE84-6B74-4EA5-A7AA-15A16F596679}" srcId="{2E75C50A-7231-4285-860F-ED5B87AA496D}" destId="{D64FA7FE-275B-4343-B031-14D0B1D193B2}" srcOrd="5" destOrd="0" parTransId="{C49A32C7-D95A-48B7-A474-08159A21F55B}" sibTransId="{9D7A5511-AC3F-4E79-B32C-32BFB24C063E}"/>
    <dgm:cxn modelId="{2F04AC92-5276-4E28-85FF-340A801AC9C9}" type="presOf" srcId="{2BC5717D-20B9-4AFC-9C2E-DAFC01B89953}" destId="{00284174-15E4-4925-9554-5595324EC4CE}" srcOrd="0" destOrd="0" presId="urn:microsoft.com/office/officeart/2005/8/layout/cycle6"/>
    <dgm:cxn modelId="{6F449799-0F48-4BA5-9106-B8C713103E4C}" srcId="{2E75C50A-7231-4285-860F-ED5B87AA496D}" destId="{AA47DCBC-0D65-4345-9214-E93DED0D42A2}" srcOrd="6" destOrd="0" parTransId="{E2C7486D-E4B5-47AD-ACA3-682C45AEE801}" sibTransId="{33CFE21D-AC36-475D-BE40-46BD4386D88A}"/>
    <dgm:cxn modelId="{39FFDB9D-1B20-4E0A-A2F9-C58AD7D483E8}" type="presOf" srcId="{D5B8F0F0-38CA-4F71-A045-40B68E620BC1}" destId="{7627F996-0D6A-4D5D-A01C-17F32C178D4D}" srcOrd="0" destOrd="0" presId="urn:microsoft.com/office/officeart/2005/8/layout/cycle6"/>
    <dgm:cxn modelId="{0D23E1C6-3EDC-4BC9-BB1D-AD6026EEC03F}" type="presOf" srcId="{2E75C50A-7231-4285-860F-ED5B87AA496D}" destId="{B3D3D377-BFDB-4CFE-A614-9EAB71C01EA3}" srcOrd="0" destOrd="0" presId="urn:microsoft.com/office/officeart/2005/8/layout/cycle6"/>
    <dgm:cxn modelId="{4ED0E9DE-485A-4B0A-983C-4062E8131A81}" srcId="{2E75C50A-7231-4285-860F-ED5B87AA496D}" destId="{2BC5717D-20B9-4AFC-9C2E-DAFC01B89953}" srcOrd="0" destOrd="0" parTransId="{B6F61323-9E09-48BA-BE56-33EECEAE31E7}" sibTransId="{E0176B67-E243-4F9B-A084-64ADEC3909A5}"/>
    <dgm:cxn modelId="{A72310E0-3FB0-4A8A-BCAA-17358A7CD6EA}" type="presOf" srcId="{33CFE21D-AC36-475D-BE40-46BD4386D88A}" destId="{76488504-5C74-498D-813C-C0199771FD8F}" srcOrd="0" destOrd="0" presId="urn:microsoft.com/office/officeart/2005/8/layout/cycle6"/>
    <dgm:cxn modelId="{AE889BE2-2025-4C28-B029-FD174A04B41B}" type="presOf" srcId="{4AD4C389-D1BA-466D-9250-63703DB6439C}" destId="{4CA49180-20DA-4017-8820-124EC8EFC436}" srcOrd="0" destOrd="0" presId="urn:microsoft.com/office/officeart/2005/8/layout/cycle6"/>
    <dgm:cxn modelId="{F3CD2FE8-A131-4087-8E94-3ECD17CFB8D4}" type="presOf" srcId="{12AA2C48-B38B-4B43-8EBE-575C31C483AC}" destId="{084D9F87-CE2C-46F9-9901-A899B6B4A3C4}" srcOrd="0" destOrd="0" presId="urn:microsoft.com/office/officeart/2005/8/layout/cycle6"/>
    <dgm:cxn modelId="{602844BE-D422-42B4-BAB2-FF5FA1B4FC69}" type="presParOf" srcId="{B3D3D377-BFDB-4CFE-A614-9EAB71C01EA3}" destId="{00284174-15E4-4925-9554-5595324EC4CE}" srcOrd="0" destOrd="0" presId="urn:microsoft.com/office/officeart/2005/8/layout/cycle6"/>
    <dgm:cxn modelId="{03DCE47A-B661-4F4B-AA99-1F4FF3A5E088}" type="presParOf" srcId="{B3D3D377-BFDB-4CFE-A614-9EAB71C01EA3}" destId="{D630B225-1CEF-4C1E-B101-F787DC01DEE6}" srcOrd="1" destOrd="0" presId="urn:microsoft.com/office/officeart/2005/8/layout/cycle6"/>
    <dgm:cxn modelId="{70A9E80A-1BAA-4D0E-A35A-6543EC1B2E7A}" type="presParOf" srcId="{B3D3D377-BFDB-4CFE-A614-9EAB71C01EA3}" destId="{BA64DB6F-E868-48EC-AA23-A177770B1CB0}" srcOrd="2" destOrd="0" presId="urn:microsoft.com/office/officeart/2005/8/layout/cycle6"/>
    <dgm:cxn modelId="{FDD562A2-D484-470B-A1E1-C5C110BC56F9}" type="presParOf" srcId="{B3D3D377-BFDB-4CFE-A614-9EAB71C01EA3}" destId="{79E87D97-6DC2-4A28-BBCF-2DE28C2675AD}" srcOrd="3" destOrd="0" presId="urn:microsoft.com/office/officeart/2005/8/layout/cycle6"/>
    <dgm:cxn modelId="{5FBAAA53-5CAE-4BA2-AC55-44A28C3003EC}" type="presParOf" srcId="{B3D3D377-BFDB-4CFE-A614-9EAB71C01EA3}" destId="{51A5D4F3-91B6-4F73-A099-3AC6D0F6B9BA}" srcOrd="4" destOrd="0" presId="urn:microsoft.com/office/officeart/2005/8/layout/cycle6"/>
    <dgm:cxn modelId="{61F26BF6-C261-4116-908E-01FC28044E8C}" type="presParOf" srcId="{B3D3D377-BFDB-4CFE-A614-9EAB71C01EA3}" destId="{084D9F87-CE2C-46F9-9901-A899B6B4A3C4}" srcOrd="5" destOrd="0" presId="urn:microsoft.com/office/officeart/2005/8/layout/cycle6"/>
    <dgm:cxn modelId="{FAB013F1-6D19-40D5-8124-0E30A63D0420}" type="presParOf" srcId="{B3D3D377-BFDB-4CFE-A614-9EAB71C01EA3}" destId="{4CA49180-20DA-4017-8820-124EC8EFC436}" srcOrd="6" destOrd="0" presId="urn:microsoft.com/office/officeart/2005/8/layout/cycle6"/>
    <dgm:cxn modelId="{FC476322-3F53-46C7-BE7F-68F6EDD91E3A}" type="presParOf" srcId="{B3D3D377-BFDB-4CFE-A614-9EAB71C01EA3}" destId="{C68448D7-E55A-465B-812F-CA0ABE710830}" srcOrd="7" destOrd="0" presId="urn:microsoft.com/office/officeart/2005/8/layout/cycle6"/>
    <dgm:cxn modelId="{B0F39E9B-E04B-40AC-8B88-302776104DB5}" type="presParOf" srcId="{B3D3D377-BFDB-4CFE-A614-9EAB71C01EA3}" destId="{3EF158F7-B1B8-4B4D-9F58-1DAA935EB2CC}" srcOrd="8" destOrd="0" presId="urn:microsoft.com/office/officeart/2005/8/layout/cycle6"/>
    <dgm:cxn modelId="{B39E9E29-4E65-4F98-8F30-A6D68798B227}" type="presParOf" srcId="{B3D3D377-BFDB-4CFE-A614-9EAB71C01EA3}" destId="{7E504C92-3A00-4933-9C66-04CC39EC004A}" srcOrd="9" destOrd="0" presId="urn:microsoft.com/office/officeart/2005/8/layout/cycle6"/>
    <dgm:cxn modelId="{384FC354-8425-42B4-9B3C-02769BF1CE8A}" type="presParOf" srcId="{B3D3D377-BFDB-4CFE-A614-9EAB71C01EA3}" destId="{13C44FB9-DE52-4439-AE81-200459CEF39F}" srcOrd="10" destOrd="0" presId="urn:microsoft.com/office/officeart/2005/8/layout/cycle6"/>
    <dgm:cxn modelId="{0C69C214-9602-46DE-8B70-D1D7DD91AF07}" type="presParOf" srcId="{B3D3D377-BFDB-4CFE-A614-9EAB71C01EA3}" destId="{89BD69F9-728B-446D-BBB4-3168342A2DD0}" srcOrd="11" destOrd="0" presId="urn:microsoft.com/office/officeart/2005/8/layout/cycle6"/>
    <dgm:cxn modelId="{27BC814D-8D9E-423F-973C-DE17E49612CF}" type="presParOf" srcId="{B3D3D377-BFDB-4CFE-A614-9EAB71C01EA3}" destId="{7627F996-0D6A-4D5D-A01C-17F32C178D4D}" srcOrd="12" destOrd="0" presId="urn:microsoft.com/office/officeart/2005/8/layout/cycle6"/>
    <dgm:cxn modelId="{EA3A8E1F-3CFC-4C42-A739-ED9C49C89FC3}" type="presParOf" srcId="{B3D3D377-BFDB-4CFE-A614-9EAB71C01EA3}" destId="{0508BBF8-9E11-4684-A7DF-98F8DA93D863}" srcOrd="13" destOrd="0" presId="urn:microsoft.com/office/officeart/2005/8/layout/cycle6"/>
    <dgm:cxn modelId="{DC8648C1-5F63-4827-A666-497FE5655539}" type="presParOf" srcId="{B3D3D377-BFDB-4CFE-A614-9EAB71C01EA3}" destId="{2EDD8763-1288-4081-840A-57A918D4A096}" srcOrd="14" destOrd="0" presId="urn:microsoft.com/office/officeart/2005/8/layout/cycle6"/>
    <dgm:cxn modelId="{93F76536-6BEF-4DB4-B420-AB244E40BD83}" type="presParOf" srcId="{B3D3D377-BFDB-4CFE-A614-9EAB71C01EA3}" destId="{5DA5D0A6-A842-4EB6-9395-0A34A7784821}" srcOrd="15" destOrd="0" presId="urn:microsoft.com/office/officeart/2005/8/layout/cycle6"/>
    <dgm:cxn modelId="{7249EE40-B197-4692-90FA-ED25B00F481E}" type="presParOf" srcId="{B3D3D377-BFDB-4CFE-A614-9EAB71C01EA3}" destId="{D862253E-4EDD-456D-BF1C-C468E7F51CF4}" srcOrd="16" destOrd="0" presId="urn:microsoft.com/office/officeart/2005/8/layout/cycle6"/>
    <dgm:cxn modelId="{C5D6414D-7760-4690-841D-7FB64C0020CB}" type="presParOf" srcId="{B3D3D377-BFDB-4CFE-A614-9EAB71C01EA3}" destId="{9B035395-36EB-421E-836D-94C75B3ABC4D}" srcOrd="17" destOrd="0" presId="urn:microsoft.com/office/officeart/2005/8/layout/cycle6"/>
    <dgm:cxn modelId="{71F1C815-F398-49B6-9788-9EFC6436FBE0}" type="presParOf" srcId="{B3D3D377-BFDB-4CFE-A614-9EAB71C01EA3}" destId="{01E943DF-16C4-477D-9B48-AD21622485FD}" srcOrd="18" destOrd="0" presId="urn:microsoft.com/office/officeart/2005/8/layout/cycle6"/>
    <dgm:cxn modelId="{D4C8E54C-20C2-494E-9AC4-ABD2BF940AD0}" type="presParOf" srcId="{B3D3D377-BFDB-4CFE-A614-9EAB71C01EA3}" destId="{9B0583D6-F036-44CB-8F2E-9E0ADD12F336}" srcOrd="19" destOrd="0" presId="urn:microsoft.com/office/officeart/2005/8/layout/cycle6"/>
    <dgm:cxn modelId="{816AC78F-54AB-4121-A507-20D0529F1D4B}" type="presParOf" srcId="{B3D3D377-BFDB-4CFE-A614-9EAB71C01EA3}" destId="{76488504-5C74-498D-813C-C0199771FD8F}" srcOrd="20"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284174-15E4-4925-9554-5595324EC4CE}">
      <dsp:nvSpPr>
        <dsp:cNvPr id="0" name=""/>
        <dsp:cNvSpPr/>
      </dsp:nvSpPr>
      <dsp:spPr>
        <a:xfrm>
          <a:off x="2685622" y="1670"/>
          <a:ext cx="877155" cy="570151"/>
        </a:xfrm>
        <a:prstGeom prst="roundRect">
          <a:avLst/>
        </a:prstGeom>
        <a:gradFill rotWithShape="0">
          <a:gsLst>
            <a:gs pos="0">
              <a:schemeClr val="accent1">
                <a:shade val="50000"/>
                <a:hueOff val="0"/>
                <a:satOff val="0"/>
                <a:lumOff val="0"/>
                <a:alphaOff val="0"/>
                <a:tint val="50000"/>
                <a:satMod val="300000"/>
              </a:schemeClr>
            </a:gs>
            <a:gs pos="35000">
              <a:schemeClr val="accent1">
                <a:shade val="50000"/>
                <a:hueOff val="0"/>
                <a:satOff val="0"/>
                <a:lumOff val="0"/>
                <a:alphaOff val="0"/>
                <a:tint val="37000"/>
                <a:satMod val="300000"/>
              </a:schemeClr>
            </a:gs>
            <a:gs pos="100000">
              <a:schemeClr val="accent1">
                <a:shade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1" kern="1200" dirty="0"/>
            <a:t>Auditors</a:t>
          </a:r>
        </a:p>
      </dsp:txBody>
      <dsp:txXfrm>
        <a:off x="2713454" y="29502"/>
        <a:ext cx="821491" cy="514487"/>
      </dsp:txXfrm>
    </dsp:sp>
    <dsp:sp modelId="{BA64DB6F-E868-48EC-AA23-A177770B1CB0}">
      <dsp:nvSpPr>
        <dsp:cNvPr id="0" name=""/>
        <dsp:cNvSpPr/>
      </dsp:nvSpPr>
      <dsp:spPr>
        <a:xfrm>
          <a:off x="1496024" y="286745"/>
          <a:ext cx="3256350" cy="3256350"/>
        </a:xfrm>
        <a:custGeom>
          <a:avLst/>
          <a:gdLst/>
          <a:ahLst/>
          <a:cxnLst/>
          <a:rect l="0" t="0" r="0" b="0"/>
          <a:pathLst>
            <a:path>
              <a:moveTo>
                <a:pt x="2072566" y="61819"/>
              </a:moveTo>
              <a:arcTo wR="1628175" hR="1628175" stAng="17150352" swAng="1257219"/>
            </a:path>
          </a:pathLst>
        </a:custGeom>
        <a:noFill/>
        <a:ln w="9525" cap="flat" cmpd="sng" algn="ctr">
          <a:solidFill>
            <a:schemeClr val="accent1">
              <a:shade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9E87D97-6DC2-4A28-BBCF-2DE28C2675AD}">
      <dsp:nvSpPr>
        <dsp:cNvPr id="0" name=""/>
        <dsp:cNvSpPr/>
      </dsp:nvSpPr>
      <dsp:spPr>
        <a:xfrm>
          <a:off x="3958580" y="614694"/>
          <a:ext cx="877155" cy="570151"/>
        </a:xfrm>
        <a:prstGeom prst="roundRect">
          <a:avLst/>
        </a:prstGeom>
        <a:gradFill rotWithShape="0">
          <a:gsLst>
            <a:gs pos="0">
              <a:schemeClr val="accent1">
                <a:shade val="50000"/>
                <a:hueOff val="-132779"/>
                <a:satOff val="-13427"/>
                <a:lumOff val="14372"/>
                <a:alphaOff val="0"/>
                <a:tint val="50000"/>
                <a:satMod val="300000"/>
              </a:schemeClr>
            </a:gs>
            <a:gs pos="35000">
              <a:schemeClr val="accent1">
                <a:shade val="50000"/>
                <a:hueOff val="-132779"/>
                <a:satOff val="-13427"/>
                <a:lumOff val="14372"/>
                <a:alphaOff val="0"/>
                <a:tint val="37000"/>
                <a:satMod val="300000"/>
              </a:schemeClr>
            </a:gs>
            <a:gs pos="100000">
              <a:schemeClr val="accent1">
                <a:shade val="50000"/>
                <a:hueOff val="-132779"/>
                <a:satOff val="-13427"/>
                <a:lumOff val="1437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1" kern="1200" dirty="0"/>
            <a:t>Finance</a:t>
          </a:r>
        </a:p>
      </dsp:txBody>
      <dsp:txXfrm>
        <a:off x="3986412" y="642526"/>
        <a:ext cx="821491" cy="514487"/>
      </dsp:txXfrm>
    </dsp:sp>
    <dsp:sp modelId="{084D9F87-CE2C-46F9-9901-A899B6B4A3C4}">
      <dsp:nvSpPr>
        <dsp:cNvPr id="0" name=""/>
        <dsp:cNvSpPr/>
      </dsp:nvSpPr>
      <dsp:spPr>
        <a:xfrm>
          <a:off x="1496024" y="286745"/>
          <a:ext cx="3256350" cy="3256350"/>
        </a:xfrm>
        <a:custGeom>
          <a:avLst/>
          <a:gdLst/>
          <a:ahLst/>
          <a:cxnLst/>
          <a:rect l="0" t="0" r="0" b="0"/>
          <a:pathLst>
            <a:path>
              <a:moveTo>
                <a:pt x="3087173" y="905485"/>
              </a:moveTo>
              <a:arcTo wR="1628175" hR="1628175" stAng="20018956" swAng="1726740"/>
            </a:path>
          </a:pathLst>
        </a:custGeom>
        <a:noFill/>
        <a:ln w="9525" cap="flat" cmpd="sng" algn="ctr">
          <a:solidFill>
            <a:schemeClr val="accent1">
              <a:shade val="90000"/>
              <a:hueOff val="-140978"/>
              <a:satOff val="-13557"/>
              <a:lumOff val="12366"/>
              <a:alphaOff val="0"/>
            </a:schemeClr>
          </a:solidFill>
          <a:prstDash val="solid"/>
        </a:ln>
        <a:effectLst/>
      </dsp:spPr>
      <dsp:style>
        <a:lnRef idx="1">
          <a:scrgbClr r="0" g="0" b="0"/>
        </a:lnRef>
        <a:fillRef idx="0">
          <a:scrgbClr r="0" g="0" b="0"/>
        </a:fillRef>
        <a:effectRef idx="0">
          <a:scrgbClr r="0" g="0" b="0"/>
        </a:effectRef>
        <a:fontRef idx="minor"/>
      </dsp:style>
    </dsp:sp>
    <dsp:sp modelId="{4CA49180-20DA-4017-8820-124EC8EFC436}">
      <dsp:nvSpPr>
        <dsp:cNvPr id="0" name=""/>
        <dsp:cNvSpPr/>
      </dsp:nvSpPr>
      <dsp:spPr>
        <a:xfrm>
          <a:off x="4272975" y="1992148"/>
          <a:ext cx="877155" cy="570151"/>
        </a:xfrm>
        <a:prstGeom prst="roundRect">
          <a:avLst/>
        </a:prstGeom>
        <a:gradFill rotWithShape="0">
          <a:gsLst>
            <a:gs pos="0">
              <a:schemeClr val="accent1">
                <a:shade val="50000"/>
                <a:hueOff val="-265559"/>
                <a:satOff val="-26855"/>
                <a:lumOff val="28744"/>
                <a:alphaOff val="0"/>
                <a:tint val="50000"/>
                <a:satMod val="300000"/>
              </a:schemeClr>
            </a:gs>
            <a:gs pos="35000">
              <a:schemeClr val="accent1">
                <a:shade val="50000"/>
                <a:hueOff val="-265559"/>
                <a:satOff val="-26855"/>
                <a:lumOff val="28744"/>
                <a:alphaOff val="0"/>
                <a:tint val="37000"/>
                <a:satMod val="300000"/>
              </a:schemeClr>
            </a:gs>
            <a:gs pos="100000">
              <a:schemeClr val="accent1">
                <a:shade val="50000"/>
                <a:hueOff val="-265559"/>
                <a:satOff val="-26855"/>
                <a:lumOff val="2874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1" kern="1200" dirty="0"/>
            <a:t>National Bodies</a:t>
          </a:r>
        </a:p>
      </dsp:txBody>
      <dsp:txXfrm>
        <a:off x="4300807" y="2019980"/>
        <a:ext cx="821491" cy="514487"/>
      </dsp:txXfrm>
    </dsp:sp>
    <dsp:sp modelId="{3EF158F7-B1B8-4B4D-9F58-1DAA935EB2CC}">
      <dsp:nvSpPr>
        <dsp:cNvPr id="0" name=""/>
        <dsp:cNvSpPr/>
      </dsp:nvSpPr>
      <dsp:spPr>
        <a:xfrm>
          <a:off x="1496024" y="286745"/>
          <a:ext cx="3256350" cy="3256350"/>
        </a:xfrm>
        <a:custGeom>
          <a:avLst/>
          <a:gdLst/>
          <a:ahLst/>
          <a:cxnLst/>
          <a:rect l="0" t="0" r="0" b="0"/>
          <a:pathLst>
            <a:path>
              <a:moveTo>
                <a:pt x="3119509" y="2281534"/>
              </a:moveTo>
              <a:arcTo wR="1628175" hR="1628175" stAng="1419505" swAng="1359246"/>
            </a:path>
          </a:pathLst>
        </a:custGeom>
        <a:noFill/>
        <a:ln w="9525" cap="flat" cmpd="sng" algn="ctr">
          <a:solidFill>
            <a:schemeClr val="accent1">
              <a:shade val="90000"/>
              <a:hueOff val="-281957"/>
              <a:satOff val="-27115"/>
              <a:lumOff val="24731"/>
              <a:alphaOff val="0"/>
            </a:schemeClr>
          </a:solidFill>
          <a:prstDash val="solid"/>
        </a:ln>
        <a:effectLst/>
      </dsp:spPr>
      <dsp:style>
        <a:lnRef idx="1">
          <a:scrgbClr r="0" g="0" b="0"/>
        </a:lnRef>
        <a:fillRef idx="0">
          <a:scrgbClr r="0" g="0" b="0"/>
        </a:fillRef>
        <a:effectRef idx="0">
          <a:scrgbClr r="0" g="0" b="0"/>
        </a:effectRef>
        <a:fontRef idx="minor"/>
      </dsp:style>
    </dsp:sp>
    <dsp:sp modelId="{7E504C92-3A00-4933-9C66-04CC39EC004A}">
      <dsp:nvSpPr>
        <dsp:cNvPr id="0" name=""/>
        <dsp:cNvSpPr/>
      </dsp:nvSpPr>
      <dsp:spPr>
        <a:xfrm>
          <a:off x="3392060" y="3096780"/>
          <a:ext cx="877155" cy="570151"/>
        </a:xfrm>
        <a:prstGeom prst="roundRect">
          <a:avLst/>
        </a:prstGeom>
        <a:gradFill rotWithShape="0">
          <a:gsLst>
            <a:gs pos="0">
              <a:schemeClr val="accent1">
                <a:shade val="50000"/>
                <a:hueOff val="-398338"/>
                <a:satOff val="-40282"/>
                <a:lumOff val="43116"/>
                <a:alphaOff val="0"/>
                <a:tint val="50000"/>
                <a:satMod val="300000"/>
              </a:schemeClr>
            </a:gs>
            <a:gs pos="35000">
              <a:schemeClr val="accent1">
                <a:shade val="50000"/>
                <a:hueOff val="-398338"/>
                <a:satOff val="-40282"/>
                <a:lumOff val="43116"/>
                <a:alphaOff val="0"/>
                <a:tint val="37000"/>
                <a:satMod val="300000"/>
              </a:schemeClr>
            </a:gs>
            <a:gs pos="100000">
              <a:schemeClr val="accent1">
                <a:shade val="50000"/>
                <a:hueOff val="-398338"/>
                <a:satOff val="-40282"/>
                <a:lumOff val="4311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1" kern="1200" dirty="0"/>
            <a:t>HM Treasury</a:t>
          </a:r>
        </a:p>
      </dsp:txBody>
      <dsp:txXfrm>
        <a:off x="3419892" y="3124612"/>
        <a:ext cx="821491" cy="514487"/>
      </dsp:txXfrm>
    </dsp:sp>
    <dsp:sp modelId="{89BD69F9-728B-446D-BBB4-3168342A2DD0}">
      <dsp:nvSpPr>
        <dsp:cNvPr id="0" name=""/>
        <dsp:cNvSpPr/>
      </dsp:nvSpPr>
      <dsp:spPr>
        <a:xfrm>
          <a:off x="1496024" y="286745"/>
          <a:ext cx="3256350" cy="3256350"/>
        </a:xfrm>
        <a:custGeom>
          <a:avLst/>
          <a:gdLst/>
          <a:ahLst/>
          <a:cxnLst/>
          <a:rect l="0" t="0" r="0" b="0"/>
          <a:pathLst>
            <a:path>
              <a:moveTo>
                <a:pt x="1890750" y="3235038"/>
              </a:moveTo>
              <a:arcTo wR="1628175" hR="1628175" stAng="4843164" swAng="1113672"/>
            </a:path>
          </a:pathLst>
        </a:custGeom>
        <a:noFill/>
        <a:ln w="9525" cap="flat" cmpd="sng" algn="ctr">
          <a:solidFill>
            <a:schemeClr val="accent1">
              <a:shade val="90000"/>
              <a:hueOff val="-422935"/>
              <a:satOff val="-40672"/>
              <a:lumOff val="37097"/>
              <a:alphaOff val="0"/>
            </a:schemeClr>
          </a:solidFill>
          <a:prstDash val="solid"/>
        </a:ln>
        <a:effectLst/>
      </dsp:spPr>
      <dsp:style>
        <a:lnRef idx="1">
          <a:scrgbClr r="0" g="0" b="0"/>
        </a:lnRef>
        <a:fillRef idx="0">
          <a:scrgbClr r="0" g="0" b="0"/>
        </a:fillRef>
        <a:effectRef idx="0">
          <a:scrgbClr r="0" g="0" b="0"/>
        </a:effectRef>
        <a:fontRef idx="minor"/>
      </dsp:style>
    </dsp:sp>
    <dsp:sp modelId="{7627F996-0D6A-4D5D-A01C-17F32C178D4D}">
      <dsp:nvSpPr>
        <dsp:cNvPr id="0" name=""/>
        <dsp:cNvSpPr/>
      </dsp:nvSpPr>
      <dsp:spPr>
        <a:xfrm>
          <a:off x="1979183" y="3096780"/>
          <a:ext cx="877155" cy="570151"/>
        </a:xfrm>
        <a:prstGeom prst="roundRect">
          <a:avLst/>
        </a:prstGeom>
        <a:gradFill rotWithShape="0">
          <a:gsLst>
            <a:gs pos="0">
              <a:schemeClr val="accent1">
                <a:shade val="50000"/>
                <a:hueOff val="-398338"/>
                <a:satOff val="-40282"/>
                <a:lumOff val="43116"/>
                <a:alphaOff val="0"/>
                <a:tint val="50000"/>
                <a:satMod val="300000"/>
              </a:schemeClr>
            </a:gs>
            <a:gs pos="35000">
              <a:schemeClr val="accent1">
                <a:shade val="50000"/>
                <a:hueOff val="-398338"/>
                <a:satOff val="-40282"/>
                <a:lumOff val="43116"/>
                <a:alphaOff val="0"/>
                <a:tint val="37000"/>
                <a:satMod val="300000"/>
              </a:schemeClr>
            </a:gs>
            <a:gs pos="100000">
              <a:schemeClr val="accent1">
                <a:shade val="50000"/>
                <a:hueOff val="-398338"/>
                <a:satOff val="-40282"/>
                <a:lumOff val="4311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1" kern="1200" dirty="0"/>
            <a:t>TACoE</a:t>
          </a:r>
        </a:p>
      </dsp:txBody>
      <dsp:txXfrm>
        <a:off x="2007015" y="3124612"/>
        <a:ext cx="821491" cy="514487"/>
      </dsp:txXfrm>
    </dsp:sp>
    <dsp:sp modelId="{2EDD8763-1288-4081-840A-57A918D4A096}">
      <dsp:nvSpPr>
        <dsp:cNvPr id="0" name=""/>
        <dsp:cNvSpPr/>
      </dsp:nvSpPr>
      <dsp:spPr>
        <a:xfrm>
          <a:off x="1496024" y="286745"/>
          <a:ext cx="3256350" cy="3256350"/>
        </a:xfrm>
        <a:custGeom>
          <a:avLst/>
          <a:gdLst/>
          <a:ahLst/>
          <a:cxnLst/>
          <a:rect l="0" t="0" r="0" b="0"/>
          <a:pathLst>
            <a:path>
              <a:moveTo>
                <a:pt x="503554" y="2805538"/>
              </a:moveTo>
              <a:arcTo wR="1628175" hR="1628175" stAng="8021249" swAng="1359246"/>
            </a:path>
          </a:pathLst>
        </a:custGeom>
        <a:noFill/>
        <a:ln w="9525" cap="flat" cmpd="sng" algn="ctr">
          <a:solidFill>
            <a:schemeClr val="accent1">
              <a:shade val="90000"/>
              <a:hueOff val="-422935"/>
              <a:satOff val="-40672"/>
              <a:lumOff val="37097"/>
              <a:alphaOff val="0"/>
            </a:schemeClr>
          </a:solidFill>
          <a:prstDash val="solid"/>
        </a:ln>
        <a:effectLst/>
      </dsp:spPr>
      <dsp:style>
        <a:lnRef idx="1">
          <a:scrgbClr r="0" g="0" b="0"/>
        </a:lnRef>
        <a:fillRef idx="0">
          <a:scrgbClr r="0" g="0" b="0"/>
        </a:fillRef>
        <a:effectRef idx="0">
          <a:scrgbClr r="0" g="0" b="0"/>
        </a:effectRef>
        <a:fontRef idx="minor"/>
      </dsp:style>
    </dsp:sp>
    <dsp:sp modelId="{5DA5D0A6-A842-4EB6-9395-0A34A7784821}">
      <dsp:nvSpPr>
        <dsp:cNvPr id="0" name=""/>
        <dsp:cNvSpPr/>
      </dsp:nvSpPr>
      <dsp:spPr>
        <a:xfrm>
          <a:off x="1098268" y="1992148"/>
          <a:ext cx="877155" cy="570151"/>
        </a:xfrm>
        <a:prstGeom prst="roundRect">
          <a:avLst/>
        </a:prstGeom>
        <a:gradFill rotWithShape="0">
          <a:gsLst>
            <a:gs pos="0">
              <a:schemeClr val="accent1">
                <a:shade val="50000"/>
                <a:hueOff val="-265559"/>
                <a:satOff val="-26855"/>
                <a:lumOff val="28744"/>
                <a:alphaOff val="0"/>
                <a:tint val="50000"/>
                <a:satMod val="300000"/>
              </a:schemeClr>
            </a:gs>
            <a:gs pos="35000">
              <a:schemeClr val="accent1">
                <a:shade val="50000"/>
                <a:hueOff val="-265559"/>
                <a:satOff val="-26855"/>
                <a:lumOff val="28744"/>
                <a:alphaOff val="0"/>
                <a:tint val="37000"/>
                <a:satMod val="300000"/>
              </a:schemeClr>
            </a:gs>
            <a:gs pos="100000">
              <a:schemeClr val="accent1">
                <a:shade val="50000"/>
                <a:hueOff val="-265559"/>
                <a:satOff val="-26855"/>
                <a:lumOff val="2874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1" kern="1200" dirty="0"/>
            <a:t>Contract owners</a:t>
          </a:r>
        </a:p>
      </dsp:txBody>
      <dsp:txXfrm>
        <a:off x="1126100" y="2019980"/>
        <a:ext cx="821491" cy="514487"/>
      </dsp:txXfrm>
    </dsp:sp>
    <dsp:sp modelId="{9B035395-36EB-421E-836D-94C75B3ABC4D}">
      <dsp:nvSpPr>
        <dsp:cNvPr id="0" name=""/>
        <dsp:cNvSpPr/>
      </dsp:nvSpPr>
      <dsp:spPr>
        <a:xfrm>
          <a:off x="1496024" y="286745"/>
          <a:ext cx="3256350" cy="3256350"/>
        </a:xfrm>
        <a:custGeom>
          <a:avLst/>
          <a:gdLst/>
          <a:ahLst/>
          <a:cxnLst/>
          <a:rect l="0" t="0" r="0" b="0"/>
          <a:pathLst>
            <a:path>
              <a:moveTo>
                <a:pt x="1462" y="1697158"/>
              </a:moveTo>
              <a:arcTo wR="1628175" hR="1628175" stAng="10654304" swAng="1726740"/>
            </a:path>
          </a:pathLst>
        </a:custGeom>
        <a:noFill/>
        <a:ln w="9525" cap="flat" cmpd="sng" algn="ctr">
          <a:solidFill>
            <a:schemeClr val="accent1">
              <a:shade val="90000"/>
              <a:hueOff val="-281957"/>
              <a:satOff val="-27115"/>
              <a:lumOff val="24731"/>
              <a:alphaOff val="0"/>
            </a:schemeClr>
          </a:solidFill>
          <a:prstDash val="solid"/>
        </a:ln>
        <a:effectLst/>
      </dsp:spPr>
      <dsp:style>
        <a:lnRef idx="1">
          <a:scrgbClr r="0" g="0" b="0"/>
        </a:lnRef>
        <a:fillRef idx="0">
          <a:scrgbClr r="0" g="0" b="0"/>
        </a:fillRef>
        <a:effectRef idx="0">
          <a:scrgbClr r="0" g="0" b="0"/>
        </a:effectRef>
        <a:fontRef idx="minor"/>
      </dsp:style>
    </dsp:sp>
    <dsp:sp modelId="{01E943DF-16C4-477D-9B48-AD21622485FD}">
      <dsp:nvSpPr>
        <dsp:cNvPr id="0" name=""/>
        <dsp:cNvSpPr/>
      </dsp:nvSpPr>
      <dsp:spPr>
        <a:xfrm>
          <a:off x="1412663" y="614694"/>
          <a:ext cx="877155" cy="570151"/>
        </a:xfrm>
        <a:prstGeom prst="roundRect">
          <a:avLst/>
        </a:prstGeom>
        <a:gradFill rotWithShape="0">
          <a:gsLst>
            <a:gs pos="0">
              <a:schemeClr val="accent1">
                <a:shade val="50000"/>
                <a:hueOff val="-132779"/>
                <a:satOff val="-13427"/>
                <a:lumOff val="14372"/>
                <a:alphaOff val="0"/>
                <a:tint val="50000"/>
                <a:satMod val="300000"/>
              </a:schemeClr>
            </a:gs>
            <a:gs pos="35000">
              <a:schemeClr val="accent1">
                <a:shade val="50000"/>
                <a:hueOff val="-132779"/>
                <a:satOff val="-13427"/>
                <a:lumOff val="14372"/>
                <a:alphaOff val="0"/>
                <a:tint val="37000"/>
                <a:satMod val="300000"/>
              </a:schemeClr>
            </a:gs>
            <a:gs pos="100000">
              <a:schemeClr val="accent1">
                <a:shade val="50000"/>
                <a:hueOff val="-132779"/>
                <a:satOff val="-13427"/>
                <a:lumOff val="1437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b="1" kern="1200" dirty="0"/>
            <a:t>Estates teams</a:t>
          </a:r>
        </a:p>
      </dsp:txBody>
      <dsp:txXfrm>
        <a:off x="1440495" y="642526"/>
        <a:ext cx="821491" cy="514487"/>
      </dsp:txXfrm>
    </dsp:sp>
    <dsp:sp modelId="{76488504-5C74-498D-813C-C0199771FD8F}">
      <dsp:nvSpPr>
        <dsp:cNvPr id="0" name=""/>
        <dsp:cNvSpPr/>
      </dsp:nvSpPr>
      <dsp:spPr>
        <a:xfrm>
          <a:off x="1496024" y="286745"/>
          <a:ext cx="3256350" cy="3256350"/>
        </a:xfrm>
        <a:custGeom>
          <a:avLst/>
          <a:gdLst/>
          <a:ahLst/>
          <a:cxnLst/>
          <a:rect l="0" t="0" r="0" b="0"/>
          <a:pathLst>
            <a:path>
              <a:moveTo>
                <a:pt x="653022" y="324322"/>
              </a:moveTo>
              <a:arcTo wR="1628175" hR="1628175" stAng="13992429" swAng="1257219"/>
            </a:path>
          </a:pathLst>
        </a:custGeom>
        <a:noFill/>
        <a:ln w="9525" cap="flat" cmpd="sng" algn="ctr">
          <a:solidFill>
            <a:schemeClr val="accent1">
              <a:shade val="90000"/>
              <a:hueOff val="-140978"/>
              <a:satOff val="-13557"/>
              <a:lumOff val="12366"/>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0-31T10:51:57.992"/>
    </inkml:context>
    <inkml:brush xml:id="br0">
      <inkml:brushProperty name="width" value="0.1" units="cm"/>
      <inkml:brushProperty name="height" value="0.1" units="cm"/>
      <inkml:brushProperty name="color" value="#E71224"/>
      <inkml:brushProperty name="ignorePressure" value="1"/>
    </inkml:brush>
  </inkml:definitions>
  <inkml:trace contextRef="#ctx0" brushRef="#br0">0 86,'83'68,"41"36,4-5,5-5,87 43,-29-29,5-7,5-8,185 59,-156-81,-127-9,122 57,-94-59,-99-43</inkml:trace>
  <inkml:trace contextRef="#ctx0" brushRef="#br0" timeOffset="2400.1">1951 0,'-23'21,"-43"48,-4-3,-3-3,-2-2,-74 43,-54 31,155-101,-2-2,-2-3,-1-1,-8 1,-15 8,-241 129,149-52,-123 79,141-101,130-83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0-31T10:52:15.273"/>
    </inkml:context>
    <inkml:brush xml:id="br0">
      <inkml:brushProperty name="width" value="0.1" units="cm"/>
      <inkml:brushProperty name="height" value="0.1" units="cm"/>
      <inkml:brushProperty name="color" value="#E71224"/>
      <inkml:brushProperty name="ignorePressure" value="1"/>
    </inkml:brush>
  </inkml:definitions>
  <inkml:trace contextRef="#ctx0" brushRef="#br0">0 86,'83'68,"41"36,4-5,5-5,87 43,-29-29,5-7,5-8,185 59,-156-81,-127-9,122 57,-94-59,-99-43</inkml:trace>
  <inkml:trace contextRef="#ctx0" brushRef="#br0" timeOffset="1">1951 0,'-23'21,"-43"48,-4-3,-3-3,-2-2,-74 43,-54 31,155-101,-2-2,-2-3,-1-1,-8 1,-15 8,-241 129,149-52,-123 79,141-101,130-83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D273FBFA-AFF7-41D5-8F5C-4EA6317E56C6}" type="datetimeFigureOut">
              <a:rPr lang="en-GB" smtClean="0"/>
              <a:t>21/10/2021</a:t>
            </a:fld>
            <a:endParaRPr lang="en-GB" dirty="0"/>
          </a:p>
        </p:txBody>
      </p:sp>
      <p:sp>
        <p:nvSpPr>
          <p:cNvPr id="4" name="Slide Image Placeholder 3"/>
          <p:cNvSpPr>
            <a:spLocks noGrp="1" noRot="1" noChangeAspect="1"/>
          </p:cNvSpPr>
          <p:nvPr>
            <p:ph type="sldImg" idx="2"/>
          </p:nvPr>
        </p:nvSpPr>
        <p:spPr>
          <a:xfrm>
            <a:off x="92075" y="746125"/>
            <a:ext cx="6624638" cy="3727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EF05F1CA-DCDE-46A3-BACA-EF3B9E02E932}" type="slidenum">
              <a:rPr lang="en-GB" smtClean="0"/>
              <a:t>‹#›</a:t>
            </a:fld>
            <a:endParaRPr lang="en-GB" dirty="0"/>
          </a:p>
        </p:txBody>
      </p:sp>
    </p:spTree>
    <p:extLst>
      <p:ext uri="{BB962C8B-B14F-4D97-AF65-F5344CB8AC3E}">
        <p14:creationId xmlns:p14="http://schemas.microsoft.com/office/powerpoint/2010/main" val="2353951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2</a:t>
            </a:fld>
            <a:endParaRPr lang="en-GB" dirty="0"/>
          </a:p>
        </p:txBody>
      </p:sp>
    </p:spTree>
    <p:extLst>
      <p:ext uri="{BB962C8B-B14F-4D97-AF65-F5344CB8AC3E}">
        <p14:creationId xmlns:p14="http://schemas.microsoft.com/office/powerpoint/2010/main" val="1878952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15</a:t>
            </a:fld>
            <a:endParaRPr lang="en-GB" dirty="0"/>
          </a:p>
        </p:txBody>
      </p:sp>
    </p:spTree>
    <p:extLst>
      <p:ext uri="{BB962C8B-B14F-4D97-AF65-F5344CB8AC3E}">
        <p14:creationId xmlns:p14="http://schemas.microsoft.com/office/powerpoint/2010/main" val="280822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19</a:t>
            </a:fld>
            <a:endParaRPr lang="en-GB" dirty="0"/>
          </a:p>
        </p:txBody>
      </p:sp>
    </p:spTree>
    <p:extLst>
      <p:ext uri="{BB962C8B-B14F-4D97-AF65-F5344CB8AC3E}">
        <p14:creationId xmlns:p14="http://schemas.microsoft.com/office/powerpoint/2010/main" val="3852104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32</a:t>
            </a:fld>
            <a:endParaRPr lang="en-GB" dirty="0"/>
          </a:p>
        </p:txBody>
      </p:sp>
    </p:spTree>
    <p:extLst>
      <p:ext uri="{BB962C8B-B14F-4D97-AF65-F5344CB8AC3E}">
        <p14:creationId xmlns:p14="http://schemas.microsoft.com/office/powerpoint/2010/main" val="2018703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33</a:t>
            </a:fld>
            <a:endParaRPr lang="en-GB" dirty="0"/>
          </a:p>
        </p:txBody>
      </p:sp>
    </p:spTree>
    <p:extLst>
      <p:ext uri="{BB962C8B-B14F-4D97-AF65-F5344CB8AC3E}">
        <p14:creationId xmlns:p14="http://schemas.microsoft.com/office/powerpoint/2010/main" val="2034640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34</a:t>
            </a:fld>
            <a:endParaRPr lang="en-GB" dirty="0"/>
          </a:p>
        </p:txBody>
      </p:sp>
    </p:spTree>
    <p:extLst>
      <p:ext uri="{BB962C8B-B14F-4D97-AF65-F5344CB8AC3E}">
        <p14:creationId xmlns:p14="http://schemas.microsoft.com/office/powerpoint/2010/main" val="3650178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45</a:t>
            </a:fld>
            <a:endParaRPr lang="en-GB" dirty="0"/>
          </a:p>
        </p:txBody>
      </p:sp>
    </p:spTree>
    <p:extLst>
      <p:ext uri="{BB962C8B-B14F-4D97-AF65-F5344CB8AC3E}">
        <p14:creationId xmlns:p14="http://schemas.microsoft.com/office/powerpoint/2010/main" val="2687347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46</a:t>
            </a:fld>
            <a:endParaRPr lang="en-GB" dirty="0"/>
          </a:p>
        </p:txBody>
      </p:sp>
    </p:spTree>
    <p:extLst>
      <p:ext uri="{BB962C8B-B14F-4D97-AF65-F5344CB8AC3E}">
        <p14:creationId xmlns:p14="http://schemas.microsoft.com/office/powerpoint/2010/main" val="2403128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47</a:t>
            </a:fld>
            <a:endParaRPr lang="en-GB" dirty="0"/>
          </a:p>
        </p:txBody>
      </p:sp>
    </p:spTree>
    <p:extLst>
      <p:ext uri="{BB962C8B-B14F-4D97-AF65-F5344CB8AC3E}">
        <p14:creationId xmlns:p14="http://schemas.microsoft.com/office/powerpoint/2010/main" val="26294189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48</a:t>
            </a:fld>
            <a:endParaRPr lang="en-GB" dirty="0"/>
          </a:p>
        </p:txBody>
      </p:sp>
    </p:spTree>
    <p:extLst>
      <p:ext uri="{BB962C8B-B14F-4D97-AF65-F5344CB8AC3E}">
        <p14:creationId xmlns:p14="http://schemas.microsoft.com/office/powerpoint/2010/main" val="3843107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4</a:t>
            </a:fld>
            <a:endParaRPr lang="en-GB" dirty="0"/>
          </a:p>
        </p:txBody>
      </p:sp>
    </p:spTree>
    <p:extLst>
      <p:ext uri="{BB962C8B-B14F-4D97-AF65-F5344CB8AC3E}">
        <p14:creationId xmlns:p14="http://schemas.microsoft.com/office/powerpoint/2010/main" val="2671477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5</a:t>
            </a:fld>
            <a:endParaRPr lang="en-GB" dirty="0"/>
          </a:p>
        </p:txBody>
      </p:sp>
    </p:spTree>
    <p:extLst>
      <p:ext uri="{BB962C8B-B14F-4D97-AF65-F5344CB8AC3E}">
        <p14:creationId xmlns:p14="http://schemas.microsoft.com/office/powerpoint/2010/main" val="269502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6</a:t>
            </a:fld>
            <a:endParaRPr lang="en-GB" dirty="0"/>
          </a:p>
        </p:txBody>
      </p:sp>
    </p:spTree>
    <p:extLst>
      <p:ext uri="{BB962C8B-B14F-4D97-AF65-F5344CB8AC3E}">
        <p14:creationId xmlns:p14="http://schemas.microsoft.com/office/powerpoint/2010/main" val="544521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7</a:t>
            </a:fld>
            <a:endParaRPr lang="en-GB" dirty="0"/>
          </a:p>
        </p:txBody>
      </p:sp>
    </p:spTree>
    <p:extLst>
      <p:ext uri="{BB962C8B-B14F-4D97-AF65-F5344CB8AC3E}">
        <p14:creationId xmlns:p14="http://schemas.microsoft.com/office/powerpoint/2010/main" val="3115664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8</a:t>
            </a:fld>
            <a:endParaRPr lang="en-GB" dirty="0"/>
          </a:p>
        </p:txBody>
      </p:sp>
    </p:spTree>
    <p:extLst>
      <p:ext uri="{BB962C8B-B14F-4D97-AF65-F5344CB8AC3E}">
        <p14:creationId xmlns:p14="http://schemas.microsoft.com/office/powerpoint/2010/main" val="164414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10</a:t>
            </a:fld>
            <a:endParaRPr lang="en-GB" dirty="0"/>
          </a:p>
        </p:txBody>
      </p:sp>
    </p:spTree>
    <p:extLst>
      <p:ext uri="{BB962C8B-B14F-4D97-AF65-F5344CB8AC3E}">
        <p14:creationId xmlns:p14="http://schemas.microsoft.com/office/powerpoint/2010/main" val="3446221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11</a:t>
            </a:fld>
            <a:endParaRPr lang="en-GB" dirty="0"/>
          </a:p>
        </p:txBody>
      </p:sp>
    </p:spTree>
    <p:extLst>
      <p:ext uri="{BB962C8B-B14F-4D97-AF65-F5344CB8AC3E}">
        <p14:creationId xmlns:p14="http://schemas.microsoft.com/office/powerpoint/2010/main" val="558486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05F1CA-DCDE-46A3-BACA-EF3B9E02E932}" type="slidenum">
              <a:rPr lang="en-GB" smtClean="0"/>
              <a:t>13</a:t>
            </a:fld>
            <a:endParaRPr lang="en-GB" dirty="0"/>
          </a:p>
        </p:txBody>
      </p:sp>
    </p:spTree>
    <p:extLst>
      <p:ext uri="{BB962C8B-B14F-4D97-AF65-F5344CB8AC3E}">
        <p14:creationId xmlns:p14="http://schemas.microsoft.com/office/powerpoint/2010/main" val="3658413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rrowheads="1"/>
          </p:cNvSpPr>
          <p:nvPr userDrawn="1"/>
        </p:nvSpPr>
        <p:spPr bwMode="auto">
          <a:xfrm>
            <a:off x="0" y="1429941"/>
            <a:ext cx="9144000" cy="3713559"/>
          </a:xfrm>
          <a:prstGeom prst="rect">
            <a:avLst/>
          </a:prstGeom>
          <a:solidFill>
            <a:srgbClr val="01D1A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r" eaLnBrk="0" fontAlgn="base" hangingPunct="0">
              <a:spcBef>
                <a:spcPct val="50000"/>
              </a:spcBef>
              <a:spcAft>
                <a:spcPct val="0"/>
              </a:spcAft>
              <a:defRPr sz="1200">
                <a:solidFill>
                  <a:schemeClr val="tx1"/>
                </a:solidFill>
                <a:latin typeface="Arial" charset="0"/>
              </a:defRPr>
            </a:lvl6pPr>
            <a:lvl7pPr marL="2971800" indent="-228600" algn="r" eaLnBrk="0" fontAlgn="base" hangingPunct="0">
              <a:spcBef>
                <a:spcPct val="50000"/>
              </a:spcBef>
              <a:spcAft>
                <a:spcPct val="0"/>
              </a:spcAft>
              <a:defRPr sz="1200">
                <a:solidFill>
                  <a:schemeClr val="tx1"/>
                </a:solidFill>
                <a:latin typeface="Arial" charset="0"/>
              </a:defRPr>
            </a:lvl7pPr>
            <a:lvl8pPr marL="3429000" indent="-228600" algn="r" eaLnBrk="0" fontAlgn="base" hangingPunct="0">
              <a:spcBef>
                <a:spcPct val="50000"/>
              </a:spcBef>
              <a:spcAft>
                <a:spcPct val="0"/>
              </a:spcAft>
              <a:defRPr sz="1200">
                <a:solidFill>
                  <a:schemeClr val="tx1"/>
                </a:solidFill>
                <a:latin typeface="Arial" charset="0"/>
              </a:defRPr>
            </a:lvl8pPr>
            <a:lvl9pPr marL="3886200" indent="-228600" algn="r" eaLnBrk="0" fontAlgn="base" hangingPunct="0">
              <a:spcBef>
                <a:spcPct val="50000"/>
              </a:spcBef>
              <a:spcAft>
                <a:spcPct val="0"/>
              </a:spcAft>
              <a:defRPr sz="1200">
                <a:solidFill>
                  <a:schemeClr val="tx1"/>
                </a:solidFill>
                <a:latin typeface="Arial" charset="0"/>
              </a:defRPr>
            </a:lvl9pPr>
          </a:lstStyle>
          <a:p>
            <a:pPr algn="ctr" eaLnBrk="1" hangingPunct="1">
              <a:defRPr/>
            </a:pPr>
            <a:endParaRPr lang="en-US" altLang="en-US" sz="1800" dirty="0">
              <a:solidFill>
                <a:srgbClr val="FFFFFF"/>
              </a:solidFill>
            </a:endParaRPr>
          </a:p>
        </p:txBody>
      </p:sp>
      <p:pic>
        <p:nvPicPr>
          <p:cNvPr id="8"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14362" y="284163"/>
            <a:ext cx="1054998" cy="881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14363" y="1743815"/>
            <a:ext cx="7915275" cy="82793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lang="en-US" sz="3200" dirty="0">
                <a:solidFill>
                  <a:schemeClr val="bg1"/>
                </a:solidFill>
              </a:defRPr>
            </a:lvl1pPr>
          </a:lstStyle>
          <a:p>
            <a:pPr lvl="0" algn="l" eaLnBrk="0" fontAlgn="base" hangingPunct="0">
              <a:lnSpc>
                <a:spcPct val="85000"/>
              </a:lnSpc>
              <a:spcAft>
                <a:spcPct val="0"/>
              </a:spcAft>
            </a:pPr>
            <a:r>
              <a:rPr lang="en-US" dirty="0"/>
              <a:t>Click to edit Master title style</a:t>
            </a:r>
          </a:p>
        </p:txBody>
      </p:sp>
      <p:sp>
        <p:nvSpPr>
          <p:cNvPr id="3" name="Subtitle 2"/>
          <p:cNvSpPr>
            <a:spLocks noGrp="1"/>
          </p:cNvSpPr>
          <p:nvPr>
            <p:ph type="subTitle" idx="1"/>
          </p:nvPr>
        </p:nvSpPr>
        <p:spPr>
          <a:xfrm>
            <a:off x="614362" y="3772861"/>
            <a:ext cx="7915275" cy="80390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2" spcCol="720000" anchor="b" anchorCtr="0" compatLnSpc="1">
            <a:prstTxWarp prst="textNoShape">
              <a:avLst/>
            </a:prstTxWarp>
          </a:bodyPr>
          <a:lstStyle>
            <a:lvl1pPr>
              <a:defRPr lang="en-US" sz="1400" dirty="0"/>
            </a:lvl1pPr>
          </a:lstStyle>
          <a:p>
            <a:pPr lvl="0" eaLnBrk="0" fontAlgn="base" hangingPunct="0">
              <a:spcAft>
                <a:spcPct val="0"/>
              </a:spcAft>
            </a:pPr>
            <a:r>
              <a:rPr lang="en-US" dirty="0"/>
              <a:t>Click to edit Master subtitle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5_Title Slide">
    <p:bg>
      <p:bgPr>
        <a:gradFill>
          <a:gsLst>
            <a:gs pos="0">
              <a:schemeClr val="accent4"/>
            </a:gs>
            <a:gs pos="100000">
              <a:schemeClr val="accent5"/>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8175" y="1700213"/>
            <a:ext cx="7889875" cy="87153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lang="en-GB" noProof="0" dirty="0" smtClean="0">
                <a:solidFill>
                  <a:schemeClr val="bg1"/>
                </a:solidFill>
              </a:defRPr>
            </a:lvl1pPr>
          </a:lstStyle>
          <a:p>
            <a:pPr lvl="0" algn="l" eaLnBrk="0" fontAlgn="base" hangingPunct="0">
              <a:lnSpc>
                <a:spcPct val="85000"/>
              </a:lnSpc>
              <a:spcAft>
                <a:spcPct val="0"/>
              </a:spcAft>
            </a:pPr>
            <a:r>
              <a:rPr lang="en-GB" noProof="0" dirty="0"/>
              <a:t>Click to edit Master title style</a:t>
            </a:r>
          </a:p>
        </p:txBody>
      </p:sp>
      <p:sp>
        <p:nvSpPr>
          <p:cNvPr id="3075" name="Rectangle 3"/>
          <p:cNvSpPr>
            <a:spLocks noGrp="1" noChangeArrowheads="1"/>
          </p:cNvSpPr>
          <p:nvPr>
            <p:ph type="subTitle" idx="1"/>
          </p:nvPr>
        </p:nvSpPr>
        <p:spPr>
          <a:xfrm>
            <a:off x="638175" y="2571750"/>
            <a:ext cx="7889875" cy="202723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2" spcCol="360000" anchor="t" anchorCtr="0" compatLnSpc="1">
            <a:prstTxWarp prst="textNoShape">
              <a:avLst/>
            </a:prstTxWarp>
          </a:bodyPr>
          <a:lstStyle>
            <a:lvl1pPr algn="l">
              <a:defRPr lang="en-GB" sz="1200" noProof="0" dirty="0" smtClean="0">
                <a:solidFill>
                  <a:schemeClr val="bg1"/>
                </a:solidFill>
              </a:defRPr>
            </a:lvl1pPr>
          </a:lstStyle>
          <a:p>
            <a:pPr lvl="0"/>
            <a:r>
              <a:rPr lang="en-GB" noProof="0" dirty="0"/>
              <a:t>Click to edit Master subtitle style</a:t>
            </a:r>
          </a:p>
        </p:txBody>
      </p:sp>
      <p:sp>
        <p:nvSpPr>
          <p:cNvPr id="7"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cxnSp>
        <p:nvCxnSpPr>
          <p:cNvPr id="8" name="Straight Connector 7"/>
          <p:cNvCxnSpPr/>
          <p:nvPr userDrawn="1"/>
        </p:nvCxnSpPr>
        <p:spPr bwMode="auto">
          <a:xfrm>
            <a:off x="8265028" y="4835112"/>
            <a:ext cx="0" cy="205025"/>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userDrawn="1"/>
        </p:nvSpPr>
        <p:spPr>
          <a:xfrm>
            <a:off x="8249660" y="4742049"/>
            <a:ext cx="685800" cy="402641"/>
          </a:xfrm>
          <a:prstGeom prst="rect">
            <a:avLst/>
          </a:prstGeom>
          <a:noFill/>
          <a:ln>
            <a:noFill/>
          </a:ln>
          <a:effectLst/>
        </p:spPr>
        <p:txBody>
          <a:bodyPr lIns="180000" tIns="0" rIns="0" bIns="0" anchor="ctr"/>
          <a:lstStyle>
            <a:defPPr>
              <a:defRPr lang="en-US"/>
            </a:defPPr>
            <a:lvl1pPr fontAlgn="base">
              <a:spcBef>
                <a:spcPct val="50000"/>
              </a:spcBef>
              <a:spcAft>
                <a:spcPct val="0"/>
              </a:spcAft>
              <a:defRPr sz="800">
                <a:solidFill>
                  <a:srgbClr val="FFFFFF"/>
                </a:solidFill>
                <a:latin typeface="Arial" pitchFamily="34" charset="0"/>
                <a:cs typeface="Arial" charset="0"/>
              </a:defRPr>
            </a:lvl1pPr>
            <a:lvl2pPr marL="742950" indent="-285750" eaLnBrk="0" fontAlgn="base" hangingPunct="0">
              <a:spcBef>
                <a:spcPct val="0"/>
              </a:spcBef>
              <a:spcAft>
                <a:spcPct val="0"/>
              </a:spcAft>
              <a:defRPr sz="1200">
                <a:latin typeface="Arial" pitchFamily="34" charset="0"/>
                <a:cs typeface="Arial" charset="0"/>
              </a:defRPr>
            </a:lvl2pPr>
            <a:lvl3pPr marL="1143000" indent="-228600" eaLnBrk="0" fontAlgn="base" hangingPunct="0">
              <a:spcBef>
                <a:spcPct val="0"/>
              </a:spcBef>
              <a:spcAft>
                <a:spcPct val="0"/>
              </a:spcAft>
              <a:defRPr sz="1200">
                <a:latin typeface="Arial" pitchFamily="34" charset="0"/>
                <a:cs typeface="Arial" charset="0"/>
              </a:defRPr>
            </a:lvl3pPr>
            <a:lvl4pPr marL="1600200" indent="-228600" eaLnBrk="0" fontAlgn="base" hangingPunct="0">
              <a:spcBef>
                <a:spcPct val="0"/>
              </a:spcBef>
              <a:spcAft>
                <a:spcPct val="0"/>
              </a:spcAft>
              <a:defRPr sz="1200">
                <a:latin typeface="Arial" pitchFamily="34" charset="0"/>
                <a:cs typeface="Arial" charset="0"/>
              </a:defRPr>
            </a:lvl4pPr>
            <a:lvl5pPr marL="2057400" indent="-228600" eaLnBrk="0" fontAlgn="base" hangingPunct="0">
              <a:spcBef>
                <a:spcPct val="0"/>
              </a:spcBef>
              <a:spcAft>
                <a:spcPct val="0"/>
              </a:spcAft>
              <a:defRPr sz="1200">
                <a:latin typeface="Arial" pitchFamily="34" charset="0"/>
                <a:cs typeface="Arial" charset="0"/>
              </a:defRPr>
            </a:lvl5pPr>
            <a:lvl6pPr marL="2514600" indent="-228600" algn="r" eaLnBrk="0" fontAlgn="base" hangingPunct="0">
              <a:spcBef>
                <a:spcPct val="50000"/>
              </a:spcBef>
              <a:spcAft>
                <a:spcPct val="0"/>
              </a:spcAft>
              <a:defRPr sz="1200">
                <a:latin typeface="Arial" pitchFamily="34" charset="0"/>
                <a:cs typeface="Arial" charset="0"/>
              </a:defRPr>
            </a:lvl6pPr>
            <a:lvl7pPr marL="2971800" indent="-228600" algn="r" eaLnBrk="0" fontAlgn="base" hangingPunct="0">
              <a:spcBef>
                <a:spcPct val="50000"/>
              </a:spcBef>
              <a:spcAft>
                <a:spcPct val="0"/>
              </a:spcAft>
              <a:defRPr sz="1200">
                <a:latin typeface="Arial" pitchFamily="34" charset="0"/>
                <a:cs typeface="Arial" charset="0"/>
              </a:defRPr>
            </a:lvl7pPr>
            <a:lvl8pPr marL="3429000" indent="-228600" algn="r" eaLnBrk="0" fontAlgn="base" hangingPunct="0">
              <a:spcBef>
                <a:spcPct val="50000"/>
              </a:spcBef>
              <a:spcAft>
                <a:spcPct val="0"/>
              </a:spcAft>
              <a:defRPr sz="1200">
                <a:latin typeface="Arial" pitchFamily="34" charset="0"/>
                <a:cs typeface="Arial" charset="0"/>
              </a:defRPr>
            </a:lvl8pPr>
            <a:lvl9pPr marL="3886200" indent="-228600" algn="r" eaLnBrk="0" fontAlgn="base" hangingPunct="0">
              <a:spcBef>
                <a:spcPct val="50000"/>
              </a:spcBef>
              <a:spcAft>
                <a:spcPct val="0"/>
              </a:spcAft>
              <a:defRPr sz="1200">
                <a:latin typeface="Arial" pitchFamily="34" charset="0"/>
                <a:cs typeface="Arial" charset="0"/>
              </a:defRPr>
            </a:lvl9pPr>
          </a:lstStyle>
          <a:p>
            <a:pPr lvl="0"/>
            <a:fld id="{571E86D2-C392-4F26-8C26-01064258A7EF}" type="slidenum">
              <a:rPr lang="en-GB" smtClean="0"/>
              <a:pPr lvl="0"/>
              <a:t>‹#›</a:t>
            </a:fld>
            <a:endParaRPr lang="en-GB" dirty="0"/>
          </a:p>
        </p:txBody>
      </p:sp>
      <p:pic>
        <p:nvPicPr>
          <p:cNvPr id="10"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38175" y="284418"/>
            <a:ext cx="1054386" cy="88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8737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6_Title Slide">
    <p:bg>
      <p:bgPr>
        <a:gradFill>
          <a:gsLst>
            <a:gs pos="0">
              <a:schemeClr val="tx1"/>
            </a:gs>
            <a:gs pos="100000">
              <a:schemeClr val="tx1">
                <a:lumMod val="60000"/>
                <a:lumOff val="40000"/>
              </a:schemeClr>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8175" y="1700213"/>
            <a:ext cx="7889875" cy="87153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lang="en-GB" noProof="0" dirty="0" smtClean="0">
                <a:solidFill>
                  <a:schemeClr val="bg1"/>
                </a:solidFill>
              </a:defRPr>
            </a:lvl1pPr>
          </a:lstStyle>
          <a:p>
            <a:pPr lvl="0" algn="l" eaLnBrk="0" fontAlgn="base" hangingPunct="0">
              <a:lnSpc>
                <a:spcPct val="85000"/>
              </a:lnSpc>
              <a:spcAft>
                <a:spcPct val="0"/>
              </a:spcAft>
            </a:pPr>
            <a:r>
              <a:rPr lang="en-GB" noProof="0" dirty="0"/>
              <a:t>Click to edit Master title style</a:t>
            </a:r>
          </a:p>
        </p:txBody>
      </p:sp>
      <p:sp>
        <p:nvSpPr>
          <p:cNvPr id="3075" name="Rectangle 3"/>
          <p:cNvSpPr>
            <a:spLocks noGrp="1" noChangeArrowheads="1"/>
          </p:cNvSpPr>
          <p:nvPr>
            <p:ph type="subTitle" idx="1"/>
          </p:nvPr>
        </p:nvSpPr>
        <p:spPr>
          <a:xfrm>
            <a:off x="638175" y="2571750"/>
            <a:ext cx="7864924" cy="202723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2" spcCol="360000" anchor="t" anchorCtr="0" compatLnSpc="1">
            <a:prstTxWarp prst="textNoShape">
              <a:avLst/>
            </a:prstTxWarp>
          </a:bodyPr>
          <a:lstStyle>
            <a:lvl1pPr algn="l">
              <a:defRPr lang="en-GB" sz="1200" noProof="0" dirty="0" smtClean="0">
                <a:solidFill>
                  <a:schemeClr val="bg1"/>
                </a:solidFill>
              </a:defRPr>
            </a:lvl1pPr>
          </a:lstStyle>
          <a:p>
            <a:pPr lvl="0"/>
            <a:r>
              <a:rPr lang="en-GB" noProof="0" dirty="0"/>
              <a:t>Click to edit Master subtitle style</a:t>
            </a:r>
          </a:p>
        </p:txBody>
      </p:sp>
      <p:sp>
        <p:nvSpPr>
          <p:cNvPr id="7"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cxnSp>
        <p:nvCxnSpPr>
          <p:cNvPr id="8" name="Straight Connector 7"/>
          <p:cNvCxnSpPr/>
          <p:nvPr userDrawn="1"/>
        </p:nvCxnSpPr>
        <p:spPr bwMode="auto">
          <a:xfrm>
            <a:off x="8265028" y="4835112"/>
            <a:ext cx="0" cy="205025"/>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userDrawn="1"/>
        </p:nvSpPr>
        <p:spPr>
          <a:xfrm>
            <a:off x="8249660" y="4742049"/>
            <a:ext cx="685800" cy="402641"/>
          </a:xfrm>
          <a:prstGeom prst="rect">
            <a:avLst/>
          </a:prstGeom>
          <a:noFill/>
          <a:ln>
            <a:noFill/>
          </a:ln>
          <a:effectLst/>
        </p:spPr>
        <p:txBody>
          <a:bodyPr lIns="180000" tIns="0" rIns="0" bIns="0" anchor="ctr"/>
          <a:lstStyle>
            <a:defPPr>
              <a:defRPr lang="en-US"/>
            </a:defPPr>
            <a:lvl1pPr fontAlgn="base">
              <a:spcBef>
                <a:spcPct val="50000"/>
              </a:spcBef>
              <a:spcAft>
                <a:spcPct val="0"/>
              </a:spcAft>
              <a:defRPr sz="800">
                <a:solidFill>
                  <a:srgbClr val="FFFFFF"/>
                </a:solidFill>
                <a:latin typeface="Arial" pitchFamily="34" charset="0"/>
                <a:cs typeface="Arial" charset="0"/>
              </a:defRPr>
            </a:lvl1pPr>
            <a:lvl2pPr marL="742950" indent="-285750" eaLnBrk="0" fontAlgn="base" hangingPunct="0">
              <a:spcBef>
                <a:spcPct val="0"/>
              </a:spcBef>
              <a:spcAft>
                <a:spcPct val="0"/>
              </a:spcAft>
              <a:defRPr sz="1200">
                <a:latin typeface="Arial" pitchFamily="34" charset="0"/>
                <a:cs typeface="Arial" charset="0"/>
              </a:defRPr>
            </a:lvl2pPr>
            <a:lvl3pPr marL="1143000" indent="-228600" eaLnBrk="0" fontAlgn="base" hangingPunct="0">
              <a:spcBef>
                <a:spcPct val="0"/>
              </a:spcBef>
              <a:spcAft>
                <a:spcPct val="0"/>
              </a:spcAft>
              <a:defRPr sz="1200">
                <a:latin typeface="Arial" pitchFamily="34" charset="0"/>
                <a:cs typeface="Arial" charset="0"/>
              </a:defRPr>
            </a:lvl3pPr>
            <a:lvl4pPr marL="1600200" indent="-228600" eaLnBrk="0" fontAlgn="base" hangingPunct="0">
              <a:spcBef>
                <a:spcPct val="0"/>
              </a:spcBef>
              <a:spcAft>
                <a:spcPct val="0"/>
              </a:spcAft>
              <a:defRPr sz="1200">
                <a:latin typeface="Arial" pitchFamily="34" charset="0"/>
                <a:cs typeface="Arial" charset="0"/>
              </a:defRPr>
            </a:lvl4pPr>
            <a:lvl5pPr marL="2057400" indent="-228600" eaLnBrk="0" fontAlgn="base" hangingPunct="0">
              <a:spcBef>
                <a:spcPct val="0"/>
              </a:spcBef>
              <a:spcAft>
                <a:spcPct val="0"/>
              </a:spcAft>
              <a:defRPr sz="1200">
                <a:latin typeface="Arial" pitchFamily="34" charset="0"/>
                <a:cs typeface="Arial" charset="0"/>
              </a:defRPr>
            </a:lvl5pPr>
            <a:lvl6pPr marL="2514600" indent="-228600" algn="r" eaLnBrk="0" fontAlgn="base" hangingPunct="0">
              <a:spcBef>
                <a:spcPct val="50000"/>
              </a:spcBef>
              <a:spcAft>
                <a:spcPct val="0"/>
              </a:spcAft>
              <a:defRPr sz="1200">
                <a:latin typeface="Arial" pitchFamily="34" charset="0"/>
                <a:cs typeface="Arial" charset="0"/>
              </a:defRPr>
            </a:lvl6pPr>
            <a:lvl7pPr marL="2971800" indent="-228600" algn="r" eaLnBrk="0" fontAlgn="base" hangingPunct="0">
              <a:spcBef>
                <a:spcPct val="50000"/>
              </a:spcBef>
              <a:spcAft>
                <a:spcPct val="0"/>
              </a:spcAft>
              <a:defRPr sz="1200">
                <a:latin typeface="Arial" pitchFamily="34" charset="0"/>
                <a:cs typeface="Arial" charset="0"/>
              </a:defRPr>
            </a:lvl7pPr>
            <a:lvl8pPr marL="3429000" indent="-228600" algn="r" eaLnBrk="0" fontAlgn="base" hangingPunct="0">
              <a:spcBef>
                <a:spcPct val="50000"/>
              </a:spcBef>
              <a:spcAft>
                <a:spcPct val="0"/>
              </a:spcAft>
              <a:defRPr sz="1200">
                <a:latin typeface="Arial" pitchFamily="34" charset="0"/>
                <a:cs typeface="Arial" charset="0"/>
              </a:defRPr>
            </a:lvl8pPr>
            <a:lvl9pPr marL="3886200" indent="-228600" algn="r" eaLnBrk="0" fontAlgn="base" hangingPunct="0">
              <a:spcBef>
                <a:spcPct val="50000"/>
              </a:spcBef>
              <a:spcAft>
                <a:spcPct val="0"/>
              </a:spcAft>
              <a:defRPr sz="1200">
                <a:latin typeface="Arial" pitchFamily="34" charset="0"/>
                <a:cs typeface="Arial" charset="0"/>
              </a:defRPr>
            </a:lvl9pPr>
          </a:lstStyle>
          <a:p>
            <a:pPr lvl="0"/>
            <a:fld id="{571E86D2-C392-4F26-8C26-01064258A7EF}" type="slidenum">
              <a:rPr lang="en-GB" smtClean="0"/>
              <a:pPr lvl="0"/>
              <a:t>‹#›</a:t>
            </a:fld>
            <a:endParaRPr lang="en-GB" dirty="0"/>
          </a:p>
        </p:txBody>
      </p:sp>
      <p:pic>
        <p:nvPicPr>
          <p:cNvPr id="10"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38175" y="284418"/>
            <a:ext cx="1054386" cy="88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001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7_Title Slide">
    <p:bg>
      <p:bgPr>
        <a:gradFill>
          <a:gsLst>
            <a:gs pos="0">
              <a:schemeClr val="bg2">
                <a:lumMod val="50000"/>
              </a:schemeClr>
            </a:gs>
            <a:gs pos="100000">
              <a:schemeClr val="bg2"/>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8175" y="1700213"/>
            <a:ext cx="7889875" cy="87153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lang="en-GB" noProof="0" dirty="0" smtClean="0">
                <a:solidFill>
                  <a:schemeClr val="bg1"/>
                </a:solidFill>
              </a:defRPr>
            </a:lvl1pPr>
          </a:lstStyle>
          <a:p>
            <a:pPr lvl="0" algn="l" eaLnBrk="0" fontAlgn="base" hangingPunct="0">
              <a:lnSpc>
                <a:spcPct val="85000"/>
              </a:lnSpc>
              <a:spcAft>
                <a:spcPct val="0"/>
              </a:spcAft>
            </a:pPr>
            <a:r>
              <a:rPr lang="en-GB" noProof="0" dirty="0"/>
              <a:t>Click to edit Master title style</a:t>
            </a:r>
          </a:p>
        </p:txBody>
      </p:sp>
      <p:sp>
        <p:nvSpPr>
          <p:cNvPr id="3075" name="Rectangle 3"/>
          <p:cNvSpPr>
            <a:spLocks noGrp="1" noChangeArrowheads="1"/>
          </p:cNvSpPr>
          <p:nvPr>
            <p:ph type="subTitle" idx="1"/>
          </p:nvPr>
        </p:nvSpPr>
        <p:spPr>
          <a:xfrm>
            <a:off x="638175" y="2571750"/>
            <a:ext cx="7889875" cy="202723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2" spcCol="360000" anchor="t" anchorCtr="0" compatLnSpc="1">
            <a:prstTxWarp prst="textNoShape">
              <a:avLst/>
            </a:prstTxWarp>
          </a:bodyPr>
          <a:lstStyle>
            <a:lvl1pPr algn="l">
              <a:defRPr lang="en-GB" sz="1200" noProof="0" dirty="0" smtClean="0">
                <a:solidFill>
                  <a:schemeClr val="bg1"/>
                </a:solidFill>
              </a:defRPr>
            </a:lvl1pPr>
          </a:lstStyle>
          <a:p>
            <a:pPr lvl="0"/>
            <a:r>
              <a:rPr lang="en-GB" noProof="0" dirty="0"/>
              <a:t>Click to edit Master subtitle style</a:t>
            </a:r>
          </a:p>
        </p:txBody>
      </p:sp>
      <p:sp>
        <p:nvSpPr>
          <p:cNvPr id="7"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cxnSp>
        <p:nvCxnSpPr>
          <p:cNvPr id="8" name="Straight Connector 7"/>
          <p:cNvCxnSpPr/>
          <p:nvPr userDrawn="1"/>
        </p:nvCxnSpPr>
        <p:spPr bwMode="auto">
          <a:xfrm>
            <a:off x="8265028" y="4835112"/>
            <a:ext cx="0" cy="205025"/>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userDrawn="1"/>
        </p:nvSpPr>
        <p:spPr>
          <a:xfrm>
            <a:off x="8249660" y="4742049"/>
            <a:ext cx="685800" cy="402641"/>
          </a:xfrm>
          <a:prstGeom prst="rect">
            <a:avLst/>
          </a:prstGeom>
          <a:noFill/>
          <a:ln>
            <a:noFill/>
          </a:ln>
          <a:effectLst/>
        </p:spPr>
        <p:txBody>
          <a:bodyPr lIns="180000" tIns="0" rIns="0" bIns="0" anchor="ctr"/>
          <a:lstStyle>
            <a:defPPr>
              <a:defRPr lang="en-US"/>
            </a:defPPr>
            <a:lvl1pPr fontAlgn="base">
              <a:spcBef>
                <a:spcPct val="50000"/>
              </a:spcBef>
              <a:spcAft>
                <a:spcPct val="0"/>
              </a:spcAft>
              <a:defRPr sz="800">
                <a:solidFill>
                  <a:srgbClr val="FFFFFF"/>
                </a:solidFill>
                <a:latin typeface="Arial" pitchFamily="34" charset="0"/>
                <a:cs typeface="Arial" charset="0"/>
              </a:defRPr>
            </a:lvl1pPr>
            <a:lvl2pPr marL="742950" indent="-285750" eaLnBrk="0" fontAlgn="base" hangingPunct="0">
              <a:spcBef>
                <a:spcPct val="0"/>
              </a:spcBef>
              <a:spcAft>
                <a:spcPct val="0"/>
              </a:spcAft>
              <a:defRPr sz="1200">
                <a:latin typeface="Arial" pitchFamily="34" charset="0"/>
                <a:cs typeface="Arial" charset="0"/>
              </a:defRPr>
            </a:lvl2pPr>
            <a:lvl3pPr marL="1143000" indent="-228600" eaLnBrk="0" fontAlgn="base" hangingPunct="0">
              <a:spcBef>
                <a:spcPct val="0"/>
              </a:spcBef>
              <a:spcAft>
                <a:spcPct val="0"/>
              </a:spcAft>
              <a:defRPr sz="1200">
                <a:latin typeface="Arial" pitchFamily="34" charset="0"/>
                <a:cs typeface="Arial" charset="0"/>
              </a:defRPr>
            </a:lvl3pPr>
            <a:lvl4pPr marL="1600200" indent="-228600" eaLnBrk="0" fontAlgn="base" hangingPunct="0">
              <a:spcBef>
                <a:spcPct val="0"/>
              </a:spcBef>
              <a:spcAft>
                <a:spcPct val="0"/>
              </a:spcAft>
              <a:defRPr sz="1200">
                <a:latin typeface="Arial" pitchFamily="34" charset="0"/>
                <a:cs typeface="Arial" charset="0"/>
              </a:defRPr>
            </a:lvl4pPr>
            <a:lvl5pPr marL="2057400" indent="-228600" eaLnBrk="0" fontAlgn="base" hangingPunct="0">
              <a:spcBef>
                <a:spcPct val="0"/>
              </a:spcBef>
              <a:spcAft>
                <a:spcPct val="0"/>
              </a:spcAft>
              <a:defRPr sz="1200">
                <a:latin typeface="Arial" pitchFamily="34" charset="0"/>
                <a:cs typeface="Arial" charset="0"/>
              </a:defRPr>
            </a:lvl5pPr>
            <a:lvl6pPr marL="2514600" indent="-228600" algn="r" eaLnBrk="0" fontAlgn="base" hangingPunct="0">
              <a:spcBef>
                <a:spcPct val="50000"/>
              </a:spcBef>
              <a:spcAft>
                <a:spcPct val="0"/>
              </a:spcAft>
              <a:defRPr sz="1200">
                <a:latin typeface="Arial" pitchFamily="34" charset="0"/>
                <a:cs typeface="Arial" charset="0"/>
              </a:defRPr>
            </a:lvl6pPr>
            <a:lvl7pPr marL="2971800" indent="-228600" algn="r" eaLnBrk="0" fontAlgn="base" hangingPunct="0">
              <a:spcBef>
                <a:spcPct val="50000"/>
              </a:spcBef>
              <a:spcAft>
                <a:spcPct val="0"/>
              </a:spcAft>
              <a:defRPr sz="1200">
                <a:latin typeface="Arial" pitchFamily="34" charset="0"/>
                <a:cs typeface="Arial" charset="0"/>
              </a:defRPr>
            </a:lvl7pPr>
            <a:lvl8pPr marL="3429000" indent="-228600" algn="r" eaLnBrk="0" fontAlgn="base" hangingPunct="0">
              <a:spcBef>
                <a:spcPct val="50000"/>
              </a:spcBef>
              <a:spcAft>
                <a:spcPct val="0"/>
              </a:spcAft>
              <a:defRPr sz="1200">
                <a:latin typeface="Arial" pitchFamily="34" charset="0"/>
                <a:cs typeface="Arial" charset="0"/>
              </a:defRPr>
            </a:lvl8pPr>
            <a:lvl9pPr marL="3886200" indent="-228600" algn="r" eaLnBrk="0" fontAlgn="base" hangingPunct="0">
              <a:spcBef>
                <a:spcPct val="50000"/>
              </a:spcBef>
              <a:spcAft>
                <a:spcPct val="0"/>
              </a:spcAft>
              <a:defRPr sz="1200">
                <a:latin typeface="Arial" pitchFamily="34" charset="0"/>
                <a:cs typeface="Arial" charset="0"/>
              </a:defRPr>
            </a:lvl9pPr>
          </a:lstStyle>
          <a:p>
            <a:pPr lvl="0"/>
            <a:fld id="{571E86D2-C392-4F26-8C26-01064258A7EF}" type="slidenum">
              <a:rPr lang="en-GB" smtClean="0"/>
              <a:pPr lvl="0"/>
              <a:t>‹#›</a:t>
            </a:fld>
            <a:endParaRPr lang="en-GB" dirty="0"/>
          </a:p>
        </p:txBody>
      </p:sp>
      <p:pic>
        <p:nvPicPr>
          <p:cNvPr id="10"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38175" y="284418"/>
            <a:ext cx="1054386" cy="88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631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lang="en-US" dirty="0"/>
            </a:lvl1pPr>
          </a:lstStyle>
          <a:p>
            <a:pPr lvl="0" algn="l" eaLnBrk="0" fontAlgn="base" hangingPunct="0">
              <a:spcAft>
                <a:spcPct val="0"/>
              </a:spcAft>
            </a:pPr>
            <a:r>
              <a:rPr lang="en-US" dirty="0"/>
              <a:t>Click to edit Master title style</a:t>
            </a:r>
          </a:p>
        </p:txBody>
      </p:sp>
      <p:sp>
        <p:nvSpPr>
          <p:cNvPr id="3" name="Content Placeholder 2"/>
          <p:cNvSpPr>
            <a:spLocks noGrp="1"/>
          </p:cNvSpPr>
          <p:nvPr>
            <p:ph idx="1"/>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defRPr lang="en-US" dirty="0" smtClean="0"/>
            </a:lvl1pPr>
            <a:lvl2pPr marL="712788" indent="-627063">
              <a:defRPr lang="en-US" dirty="0" smtClean="0"/>
            </a:lvl2pPr>
            <a:lvl3pPr marL="712788" indent="-627063">
              <a:defRPr lang="en-US" dirty="0" smtClean="0"/>
            </a:lvl3pPr>
            <a:lvl4pPr marL="712788" indent="-627063">
              <a:defRPr lang="en-US" dirty="0" smtClean="0"/>
            </a:lvl4pPr>
            <a:lvl5pPr marL="712788" indent="-627063">
              <a:defRPr lang="en-US" dirty="0"/>
            </a:lvl5pPr>
          </a:lstStyle>
          <a:p>
            <a:pPr marL="0" lvl="0" indent="0" eaLnBrk="0" fontAlgn="base" hangingPunct="0">
              <a:spcAft>
                <a:spcPct val="0"/>
              </a:spcAft>
            </a:pPr>
            <a:r>
              <a:rPr lang="en-US" dirty="0"/>
              <a:t>Click to edit Master text styles</a:t>
            </a:r>
          </a:p>
          <a:p>
            <a:pPr marL="180975" lvl="1" indent="-179388" eaLnBrk="0" fontAlgn="base" hangingPunct="0">
              <a:spcAft>
                <a:spcPct val="0"/>
              </a:spcAft>
              <a:buChar char="•"/>
            </a:pPr>
            <a:r>
              <a:rPr lang="en-US" dirty="0"/>
              <a:t>Second level</a:t>
            </a:r>
          </a:p>
          <a:p>
            <a:pPr marL="361950" lvl="2" indent="-180975" eaLnBrk="0" fontAlgn="base" hangingPunct="0">
              <a:spcAft>
                <a:spcPct val="0"/>
              </a:spcAft>
            </a:pPr>
            <a:r>
              <a:rPr lang="en-US" dirty="0"/>
              <a:t>Third level</a:t>
            </a:r>
          </a:p>
          <a:p>
            <a:pPr marL="542925" lvl="3" indent="-180975" eaLnBrk="0" fontAlgn="base" hangingPunct="0">
              <a:spcAft>
                <a:spcPct val="0"/>
              </a:spcAft>
              <a:buChar char="•"/>
            </a:pPr>
            <a:r>
              <a:rPr lang="en-US" dirty="0"/>
              <a:t>Fourth level</a:t>
            </a:r>
          </a:p>
          <a:p>
            <a:pPr marL="712788" lvl="4" indent="-169863" eaLnBrk="0" fontAlgn="base" hangingPunct="0">
              <a:spcAft>
                <a:spcPct val="0"/>
              </a:spcAft>
              <a:buChar char="•"/>
            </a:pPr>
            <a:r>
              <a:rPr lang="en-US" dirty="0"/>
              <a:t>Fifth level</a:t>
            </a:r>
          </a:p>
        </p:txBody>
      </p:sp>
      <p:sp>
        <p:nvSpPr>
          <p:cNvPr id="7"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lang="en-GB" dirty="0"/>
            </a:lvl1pPr>
          </a:lstStyle>
          <a:p>
            <a:pPr marL="0" lvl="0" indent="0" algn="l" eaLnBrk="0" fontAlgn="base" hangingPunct="0">
              <a:spcAft>
                <a:spcPct val="0"/>
              </a:spcAft>
            </a:pPr>
            <a:r>
              <a:rPr lang="en-US" dirty="0"/>
              <a:t>Click to edit Master title style</a:t>
            </a:r>
            <a:endParaRPr lang="en-GB" dirty="0"/>
          </a:p>
        </p:txBody>
      </p:sp>
      <p:sp>
        <p:nvSpPr>
          <p:cNvPr id="4" name="Footer Placeholder 5"/>
          <p:cNvSpPr>
            <a:spLocks noGrp="1"/>
          </p:cNvSpPr>
          <p:nvPr>
            <p:ph type="ftr" sz="quarter" idx="10"/>
          </p:nvPr>
        </p:nvSpPr>
        <p:spPr>
          <a:ln/>
        </p:spPr>
        <p:txBody>
          <a:bodyPr/>
          <a:lstStyle>
            <a:lvl1pPr>
              <a:defRPr/>
            </a:lvl1pPr>
          </a:lstStyle>
          <a:p>
            <a:pPr>
              <a:defRPr/>
            </a:pPr>
            <a:r>
              <a:rPr lang="en-US" dirty="0">
                <a:solidFill>
                  <a:srgbClr val="FFFFFF"/>
                </a:solidFill>
              </a:rPr>
              <a:t>DH – Leading the nation’s health and care</a:t>
            </a:r>
          </a:p>
        </p:txBody>
      </p:sp>
      <p:sp>
        <p:nvSpPr>
          <p:cNvPr id="6" name="Text Placeholder 5"/>
          <p:cNvSpPr>
            <a:spLocks noGrp="1"/>
          </p:cNvSpPr>
          <p:nvPr>
            <p:ph type="body" sz="quarter" idx="11" hasCustomPrompt="1"/>
          </p:nvPr>
        </p:nvSpPr>
        <p:spPr>
          <a:xfrm>
            <a:off x="638175" y="1060450"/>
            <a:ext cx="7889875" cy="353853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marL="179388" lvl="0" indent="-179388" eaLnBrk="0" fontAlgn="base" hangingPunct="0">
              <a:spcAft>
                <a:spcPct val="0"/>
              </a:spcAft>
              <a:buChar char="•"/>
            </a:pPr>
            <a:r>
              <a:rPr lang="en-US" dirty="0"/>
              <a:t>Click to edit First level bullet point</a:t>
            </a:r>
          </a:p>
          <a:p>
            <a:pPr marL="358775" lvl="1" indent="-179388" eaLnBrk="0" fontAlgn="base" hangingPunct="0">
              <a:spcAft>
                <a:spcPct val="0"/>
              </a:spcAft>
              <a:buChar char="•"/>
            </a:pPr>
            <a:r>
              <a:rPr lang="en-US" dirty="0"/>
              <a:t>Second level</a:t>
            </a:r>
          </a:p>
          <a:p>
            <a:pPr marL="538163" lvl="2" indent="-179388" eaLnBrk="0" fontAlgn="base" hangingPunct="0">
              <a:spcAft>
                <a:spcPct val="0"/>
              </a:spcAft>
            </a:pPr>
            <a:r>
              <a:rPr lang="en-US" dirty="0"/>
              <a:t>Third level</a:t>
            </a:r>
          </a:p>
          <a:p>
            <a:pPr marL="717550" lvl="3" indent="-179388" eaLnBrk="0" fontAlgn="base" hangingPunct="0">
              <a:spcAft>
                <a:spcPct val="0"/>
              </a:spcAft>
              <a:buChar char="•"/>
            </a:pPr>
            <a:r>
              <a:rPr lang="en-US" dirty="0"/>
              <a:t>Fourth level</a:t>
            </a:r>
          </a:p>
          <a:p>
            <a:pPr marL="896938" lvl="4" indent="-179388" eaLnBrk="0" fontAlgn="base" hangingPunct="0">
              <a:spcAft>
                <a:spcPct val="0"/>
              </a:spcAft>
              <a:buChar char="•"/>
            </a:pPr>
            <a:r>
              <a:rPr lang="en-US" dirty="0"/>
              <a:t>Fifth level</a:t>
            </a:r>
            <a:endParaRPr lang="en-GB" dirty="0"/>
          </a:p>
        </p:txBody>
      </p:sp>
    </p:spTree>
    <p:extLst>
      <p:ext uri="{BB962C8B-B14F-4D97-AF65-F5344CB8AC3E}">
        <p14:creationId xmlns:p14="http://schemas.microsoft.com/office/powerpoint/2010/main" val="1418072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Content &amp; Subtitle">
    <p:spTree>
      <p:nvGrpSpPr>
        <p:cNvPr id="1" name=""/>
        <p:cNvGrpSpPr/>
        <p:nvPr/>
      </p:nvGrpSpPr>
      <p:grpSpPr>
        <a:xfrm>
          <a:off x="0" y="0"/>
          <a:ext cx="0" cy="0"/>
          <a:chOff x="0" y="0"/>
          <a:chExt cx="0" cy="0"/>
        </a:xfrm>
      </p:grpSpPr>
      <p:sp>
        <p:nvSpPr>
          <p:cNvPr id="2" name="Title 1"/>
          <p:cNvSpPr>
            <a:spLocks noGrp="1"/>
          </p:cNvSpPr>
          <p:nvPr>
            <p:ph type="title"/>
          </p:nvPr>
        </p:nvSpPr>
        <p:spPr>
          <a:xfrm>
            <a:off x="619125" y="288132"/>
            <a:ext cx="7881938" cy="3584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lang="en-GB" dirty="0"/>
            </a:lvl1pPr>
          </a:lstStyle>
          <a:p>
            <a:pPr lvl="0" algn="l" eaLnBrk="0" fontAlgn="base" hangingPunct="0">
              <a:spcAft>
                <a:spcPct val="0"/>
              </a:spcAft>
            </a:pPr>
            <a:r>
              <a:rPr lang="en-US" dirty="0"/>
              <a:t>Click to edit Master title style</a:t>
            </a:r>
            <a:endParaRPr lang="en-GB" dirty="0"/>
          </a:p>
        </p:txBody>
      </p:sp>
      <p:sp>
        <p:nvSpPr>
          <p:cNvPr id="3" name="Content Placeholder 2"/>
          <p:cNvSpPr>
            <a:spLocks noGrp="1"/>
          </p:cNvSpPr>
          <p:nvPr>
            <p:ph idx="1"/>
          </p:nvPr>
        </p:nvSpPr>
        <p:spPr>
          <a:xfrm>
            <a:off x="628650" y="1060450"/>
            <a:ext cx="7881938" cy="3393281"/>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marL="0" lvl="0" indent="0" eaLnBrk="0" fontAlgn="base" hangingPunct="0">
              <a:spcAft>
                <a:spcPct val="0"/>
              </a:spcAft>
            </a:pPr>
            <a:r>
              <a:rPr lang="en-US" dirty="0"/>
              <a:t>Click to edit Master text styles</a:t>
            </a:r>
          </a:p>
          <a:p>
            <a:pPr marL="180975" lvl="1" indent="-179388" eaLnBrk="0" fontAlgn="base" hangingPunct="0">
              <a:spcAft>
                <a:spcPct val="0"/>
              </a:spcAft>
              <a:buChar char="•"/>
            </a:pPr>
            <a:r>
              <a:rPr lang="en-US" dirty="0"/>
              <a:t>Second level</a:t>
            </a:r>
          </a:p>
          <a:p>
            <a:pPr marL="361950" lvl="2" indent="-180975" eaLnBrk="0" fontAlgn="base" hangingPunct="0">
              <a:spcAft>
                <a:spcPct val="0"/>
              </a:spcAft>
            </a:pPr>
            <a:r>
              <a:rPr lang="en-US" dirty="0"/>
              <a:t>Third level</a:t>
            </a:r>
          </a:p>
          <a:p>
            <a:pPr marL="542925" lvl="3" indent="-180975" eaLnBrk="0" fontAlgn="base" hangingPunct="0">
              <a:spcAft>
                <a:spcPct val="0"/>
              </a:spcAft>
              <a:buChar char="•"/>
            </a:pPr>
            <a:r>
              <a:rPr lang="en-US" dirty="0"/>
              <a:t>Fourth level</a:t>
            </a:r>
          </a:p>
          <a:p>
            <a:pPr marL="712788" lvl="4" indent="-169863" eaLnBrk="0" fontAlgn="base" hangingPunct="0">
              <a:spcAft>
                <a:spcPct val="0"/>
              </a:spcAft>
              <a:buChar char="•"/>
            </a:pPr>
            <a:r>
              <a:rPr lang="en-US" dirty="0"/>
              <a:t>Fifth level</a:t>
            </a:r>
            <a:endParaRPr lang="en-GB" dirty="0"/>
          </a:p>
        </p:txBody>
      </p:sp>
      <p:sp>
        <p:nvSpPr>
          <p:cNvPr id="4" name="Footer Placeholder 5"/>
          <p:cNvSpPr>
            <a:spLocks noGrp="1"/>
          </p:cNvSpPr>
          <p:nvPr>
            <p:ph type="ftr" sz="quarter" idx="10"/>
          </p:nvPr>
        </p:nvSpPr>
        <p:spPr>
          <a:ln/>
        </p:spPr>
        <p:txBody>
          <a:bodyPr/>
          <a:lstStyle>
            <a:lvl1pPr>
              <a:defRPr/>
            </a:lvl1pPr>
          </a:lstStyle>
          <a:p>
            <a:pPr>
              <a:defRPr/>
            </a:pPr>
            <a:r>
              <a:rPr lang="en-US" dirty="0">
                <a:solidFill>
                  <a:srgbClr val="FFFFFF"/>
                </a:solidFill>
              </a:rPr>
              <a:t>DH – Leading the nation’s health and care</a:t>
            </a:r>
          </a:p>
        </p:txBody>
      </p:sp>
      <p:sp>
        <p:nvSpPr>
          <p:cNvPr id="6" name="Content Placeholder 5"/>
          <p:cNvSpPr>
            <a:spLocks noGrp="1"/>
          </p:cNvSpPr>
          <p:nvPr>
            <p:ph sz="quarter" idx="11"/>
          </p:nvPr>
        </p:nvSpPr>
        <p:spPr>
          <a:xfrm>
            <a:off x="638176" y="681540"/>
            <a:ext cx="7889875" cy="26977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lang="en-US" dirty="0" smtClean="0">
                <a:solidFill>
                  <a:schemeClr val="accent3"/>
                </a:solidFill>
              </a:defRPr>
            </a:lvl1pPr>
          </a:lstStyle>
          <a:p>
            <a:pPr lvl="0" eaLnBrk="0" fontAlgn="base" hangingPunct="0">
              <a:spcAft>
                <a:spcPct val="0"/>
              </a:spcAft>
            </a:pPr>
            <a:r>
              <a:rPr lang="en-US" dirty="0"/>
              <a:t>Click to edit Master text styles</a:t>
            </a:r>
          </a:p>
        </p:txBody>
      </p:sp>
    </p:spTree>
    <p:extLst>
      <p:ext uri="{BB962C8B-B14F-4D97-AF65-F5344CB8AC3E}">
        <p14:creationId xmlns:p14="http://schemas.microsoft.com/office/powerpoint/2010/main" val="3895883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Subtitle Only">
    <p:spTree>
      <p:nvGrpSpPr>
        <p:cNvPr id="1" name=""/>
        <p:cNvGrpSpPr/>
        <p:nvPr/>
      </p:nvGrpSpPr>
      <p:grpSpPr>
        <a:xfrm>
          <a:off x="0" y="0"/>
          <a:ext cx="0" cy="0"/>
          <a:chOff x="0" y="0"/>
          <a:chExt cx="0" cy="0"/>
        </a:xfrm>
      </p:grpSpPr>
      <p:sp>
        <p:nvSpPr>
          <p:cNvPr id="2" name="Title 1"/>
          <p:cNvSpPr>
            <a:spLocks noGrp="1"/>
          </p:cNvSpPr>
          <p:nvPr>
            <p:ph type="title"/>
          </p:nvPr>
        </p:nvSpPr>
        <p:spPr>
          <a:xfrm>
            <a:off x="619125" y="288132"/>
            <a:ext cx="7881938" cy="35845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lang="en-GB" dirty="0"/>
            </a:lvl1pPr>
          </a:lstStyle>
          <a:p>
            <a:pPr lvl="0" algn="l" eaLnBrk="0" fontAlgn="base" hangingPunct="0">
              <a:spcAft>
                <a:spcPct val="0"/>
              </a:spcAft>
            </a:pPr>
            <a:r>
              <a:rPr lang="en-US" dirty="0"/>
              <a:t>Click to edit Master title style</a:t>
            </a:r>
            <a:endParaRPr lang="en-GB" dirty="0"/>
          </a:p>
        </p:txBody>
      </p:sp>
      <p:sp>
        <p:nvSpPr>
          <p:cNvPr id="4" name="Footer Placeholder 5"/>
          <p:cNvSpPr>
            <a:spLocks noGrp="1"/>
          </p:cNvSpPr>
          <p:nvPr>
            <p:ph type="ftr" sz="quarter" idx="10"/>
          </p:nvPr>
        </p:nvSpPr>
        <p:spPr>
          <a:ln/>
        </p:spPr>
        <p:txBody>
          <a:bodyPr/>
          <a:lstStyle>
            <a:lvl1pPr>
              <a:defRPr/>
            </a:lvl1pPr>
          </a:lstStyle>
          <a:p>
            <a:pPr>
              <a:defRPr/>
            </a:pPr>
            <a:r>
              <a:rPr lang="en-US" dirty="0">
                <a:solidFill>
                  <a:srgbClr val="FFFFFF"/>
                </a:solidFill>
              </a:rPr>
              <a:t>DH – Leading the nation’s health and care</a:t>
            </a:r>
          </a:p>
        </p:txBody>
      </p:sp>
      <p:sp>
        <p:nvSpPr>
          <p:cNvPr id="6" name="Content Placeholder 5"/>
          <p:cNvSpPr>
            <a:spLocks noGrp="1"/>
          </p:cNvSpPr>
          <p:nvPr>
            <p:ph sz="quarter" idx="11"/>
          </p:nvPr>
        </p:nvSpPr>
        <p:spPr>
          <a:xfrm>
            <a:off x="638176" y="681540"/>
            <a:ext cx="7889875" cy="26977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lang="en-US" dirty="0" smtClean="0">
                <a:solidFill>
                  <a:schemeClr val="accent3"/>
                </a:solidFill>
              </a:defRPr>
            </a:lvl1pPr>
          </a:lstStyle>
          <a:p>
            <a:pPr lvl="0" eaLnBrk="0" fontAlgn="base" hangingPunct="0">
              <a:spcAft>
                <a:spcPct val="0"/>
              </a:spcAft>
            </a:pPr>
            <a:r>
              <a:rPr lang="en-US" dirty="0"/>
              <a:t>Click to edit Master text styles</a:t>
            </a:r>
          </a:p>
        </p:txBody>
      </p:sp>
    </p:spTree>
    <p:extLst>
      <p:ext uri="{BB962C8B-B14F-4D97-AF65-F5344CB8AC3E}">
        <p14:creationId xmlns:p14="http://schemas.microsoft.com/office/powerpoint/2010/main" val="1593037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lstStyle>
            <a:lvl1pPr algn="l">
              <a:lnSpc>
                <a:spcPts val="4000"/>
              </a:lnSpc>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180035"/>
            <a:ext cx="7772400" cy="1125140"/>
          </a:xfrm>
        </p:spPr>
        <p:txBody>
          <a:bodyPr anchor="b"/>
          <a:lstStyle>
            <a:lvl1pPr marL="0" indent="0" algn="l">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Footer Placeholder 5"/>
          <p:cNvSpPr>
            <a:spLocks noGrp="1"/>
          </p:cNvSpPr>
          <p:nvPr>
            <p:ph type="ftr" sz="quarter" idx="10"/>
          </p:nvPr>
        </p:nvSpPr>
        <p:spPr>
          <a:ln/>
        </p:spPr>
        <p:txBody>
          <a:bodyPr/>
          <a:lstStyle>
            <a:lvl1pPr>
              <a:defRPr/>
            </a:lvl1pPr>
          </a:lstStyle>
          <a:p>
            <a:pPr>
              <a:defRPr/>
            </a:pPr>
            <a:r>
              <a:rPr lang="en-US" dirty="0">
                <a:solidFill>
                  <a:srgbClr val="FFFFFF"/>
                </a:solidFill>
              </a:rPr>
              <a:t>DH – Leading the nation’s health and care</a:t>
            </a:r>
          </a:p>
        </p:txBody>
      </p:sp>
    </p:spTree>
    <p:extLst>
      <p:ext uri="{BB962C8B-B14F-4D97-AF65-F5344CB8AC3E}">
        <p14:creationId xmlns:p14="http://schemas.microsoft.com/office/powerpoint/2010/main" val="1314498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lang="en-GB" dirty="0"/>
            </a:lvl1pPr>
          </a:lstStyle>
          <a:p>
            <a:pPr lvl="0" algn="l" eaLnBrk="0" fontAlgn="base" hangingPunct="0">
              <a:spcAft>
                <a:spcPct val="0"/>
              </a:spcAft>
            </a:pPr>
            <a:r>
              <a:rPr lang="en-US" dirty="0"/>
              <a:t>Click to edit Master title style</a:t>
            </a:r>
            <a:endParaRPr lang="en-GB" dirty="0"/>
          </a:p>
        </p:txBody>
      </p:sp>
      <p:sp>
        <p:nvSpPr>
          <p:cNvPr id="3" name="Content Placeholder 2"/>
          <p:cNvSpPr>
            <a:spLocks noGrp="1"/>
          </p:cNvSpPr>
          <p:nvPr>
            <p:ph sz="half" idx="1"/>
          </p:nvPr>
        </p:nvSpPr>
        <p:spPr>
          <a:xfrm>
            <a:off x="628651" y="1060450"/>
            <a:ext cx="3863975" cy="33924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defRPr lang="en-US" dirty="0" smtClean="0"/>
            </a:lvl1pPr>
            <a:lvl2pPr>
              <a:defRPr lang="en-US" dirty="0" smtClean="0"/>
            </a:lvl2pPr>
            <a:lvl3pPr>
              <a:defRPr lang="en-US" dirty="0" smtClean="0"/>
            </a:lvl3pPr>
            <a:lvl4pPr>
              <a:defRPr lang="en-US" dirty="0" smtClean="0"/>
            </a:lvl4pPr>
            <a:lvl5pPr>
              <a:defRPr lang="en-GB" dirty="0"/>
            </a:lvl5pPr>
          </a:lstStyle>
          <a:p>
            <a:pPr lvl="0" eaLnBrk="0" fontAlgn="base" hangingPunct="0">
              <a:spcAft>
                <a:spcPct val="0"/>
              </a:spcAft>
            </a:pPr>
            <a:r>
              <a:rPr lang="en-US" dirty="0"/>
              <a:t>Click to edit Master text styles</a:t>
            </a:r>
          </a:p>
          <a:p>
            <a:pPr marL="180975" lvl="1" indent="-179388" eaLnBrk="0" fontAlgn="base" hangingPunct="0">
              <a:spcAft>
                <a:spcPct val="0"/>
              </a:spcAft>
              <a:buChar char="•"/>
            </a:pPr>
            <a:r>
              <a:rPr lang="en-US" dirty="0"/>
              <a:t>Second level</a:t>
            </a:r>
          </a:p>
          <a:p>
            <a:pPr marL="361950" lvl="2" indent="-180975" eaLnBrk="0" fontAlgn="base" hangingPunct="0">
              <a:spcAft>
                <a:spcPct val="0"/>
              </a:spcAft>
            </a:pPr>
            <a:r>
              <a:rPr lang="en-US" dirty="0"/>
              <a:t>Third level</a:t>
            </a:r>
          </a:p>
          <a:p>
            <a:pPr marL="542925" lvl="3" indent="-180975" eaLnBrk="0" fontAlgn="base" hangingPunct="0">
              <a:spcAft>
                <a:spcPct val="0"/>
              </a:spcAft>
              <a:buChar char="•"/>
            </a:pPr>
            <a:r>
              <a:rPr lang="en-US" dirty="0"/>
              <a:t>Fourth level</a:t>
            </a:r>
          </a:p>
          <a:p>
            <a:pPr marL="712788" lvl="4" indent="-169863" eaLnBrk="0" fontAlgn="base" hangingPunct="0">
              <a:spcAft>
                <a:spcPct val="0"/>
              </a:spcAft>
              <a:buChar char="•"/>
            </a:pPr>
            <a:r>
              <a:rPr lang="en-US" dirty="0"/>
              <a:t>Fifth level</a:t>
            </a:r>
            <a:endParaRPr lang="en-GB" dirty="0"/>
          </a:p>
        </p:txBody>
      </p:sp>
      <p:sp>
        <p:nvSpPr>
          <p:cNvPr id="4" name="Content Placeholder 3"/>
          <p:cNvSpPr>
            <a:spLocks noGrp="1"/>
          </p:cNvSpPr>
          <p:nvPr>
            <p:ph sz="half" idx="2"/>
          </p:nvPr>
        </p:nvSpPr>
        <p:spPr>
          <a:xfrm>
            <a:off x="4645026" y="1060450"/>
            <a:ext cx="3865563" cy="33924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defRPr lang="en-US" dirty="0" smtClean="0"/>
            </a:lvl1pPr>
            <a:lvl2pPr>
              <a:defRPr lang="en-US" dirty="0" smtClean="0"/>
            </a:lvl2pPr>
            <a:lvl3pPr>
              <a:defRPr lang="en-US" dirty="0" smtClean="0"/>
            </a:lvl3pPr>
            <a:lvl4pPr>
              <a:defRPr lang="en-US" dirty="0" smtClean="0"/>
            </a:lvl4pPr>
            <a:lvl5pPr>
              <a:defRPr lang="en-GB" dirty="0"/>
            </a:lvl5pPr>
          </a:lstStyle>
          <a:p>
            <a:pPr lvl="0" eaLnBrk="0" fontAlgn="base" hangingPunct="0">
              <a:spcAft>
                <a:spcPct val="0"/>
              </a:spcAft>
            </a:pPr>
            <a:r>
              <a:rPr lang="en-US" dirty="0"/>
              <a:t>Click to edit Master text styles</a:t>
            </a:r>
          </a:p>
          <a:p>
            <a:pPr marL="180975" lvl="1" indent="-179388" eaLnBrk="0" fontAlgn="base" hangingPunct="0">
              <a:spcAft>
                <a:spcPct val="0"/>
              </a:spcAft>
              <a:buChar char="•"/>
            </a:pPr>
            <a:r>
              <a:rPr lang="en-US" dirty="0"/>
              <a:t>Second level</a:t>
            </a:r>
          </a:p>
          <a:p>
            <a:pPr marL="361950" lvl="2" indent="-180975" eaLnBrk="0" fontAlgn="base" hangingPunct="0">
              <a:spcAft>
                <a:spcPct val="0"/>
              </a:spcAft>
            </a:pPr>
            <a:r>
              <a:rPr lang="en-US" dirty="0"/>
              <a:t>Third level</a:t>
            </a:r>
          </a:p>
          <a:p>
            <a:pPr marL="542925" lvl="3" indent="-180975" eaLnBrk="0" fontAlgn="base" hangingPunct="0">
              <a:spcAft>
                <a:spcPct val="0"/>
              </a:spcAft>
              <a:buChar char="•"/>
            </a:pPr>
            <a:r>
              <a:rPr lang="en-US" dirty="0"/>
              <a:t>Fourth level</a:t>
            </a:r>
          </a:p>
          <a:p>
            <a:pPr marL="712788" lvl="4" indent="-169863" eaLnBrk="0" fontAlgn="base" hangingPunct="0">
              <a:spcAft>
                <a:spcPct val="0"/>
              </a:spcAft>
              <a:buChar char="•"/>
            </a:pPr>
            <a:r>
              <a:rPr lang="en-US" dirty="0"/>
              <a:t>Fifth level</a:t>
            </a:r>
            <a:endParaRPr lang="en-GB" dirty="0"/>
          </a:p>
        </p:txBody>
      </p:sp>
      <p:sp>
        <p:nvSpPr>
          <p:cNvPr id="5" name="Footer Placeholder 5"/>
          <p:cNvSpPr>
            <a:spLocks noGrp="1"/>
          </p:cNvSpPr>
          <p:nvPr>
            <p:ph type="ftr" sz="quarter" idx="10"/>
          </p:nvPr>
        </p:nvSpPr>
        <p:spPr>
          <a:ln/>
        </p:spPr>
        <p:txBody>
          <a:bodyPr/>
          <a:lstStyle>
            <a:lvl1pPr>
              <a:defRPr/>
            </a:lvl1pPr>
          </a:lstStyle>
          <a:p>
            <a:pPr>
              <a:defRPr/>
            </a:pPr>
            <a:r>
              <a:rPr lang="en-US" dirty="0">
                <a:solidFill>
                  <a:srgbClr val="FFFFFF"/>
                </a:solidFill>
              </a:rPr>
              <a:t>DH – Leading the nation’s health and care</a:t>
            </a:r>
          </a:p>
        </p:txBody>
      </p:sp>
    </p:spTree>
    <p:extLst>
      <p:ext uri="{BB962C8B-B14F-4D97-AF65-F5344CB8AC3E}">
        <p14:creationId xmlns:p14="http://schemas.microsoft.com/office/powerpoint/2010/main" val="1421081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lang="en-GB" dirty="0"/>
            </a:lvl1pPr>
          </a:lstStyle>
          <a:p>
            <a:pPr lvl="0" algn="l" eaLnBrk="0" fontAlgn="base" hangingPunct="0">
              <a:spcAft>
                <a:spcPct val="0"/>
              </a:spcAft>
            </a:pPr>
            <a:r>
              <a:rPr lang="en-US" dirty="0"/>
              <a:t>Click to edit Master title style</a:t>
            </a:r>
            <a:endParaRPr lang="en-GB" dirty="0"/>
          </a:p>
        </p:txBody>
      </p:sp>
      <p:sp>
        <p:nvSpPr>
          <p:cNvPr id="3" name="Footer Placeholder 5"/>
          <p:cNvSpPr>
            <a:spLocks noGrp="1"/>
          </p:cNvSpPr>
          <p:nvPr>
            <p:ph type="ftr" sz="quarter" idx="10"/>
          </p:nvPr>
        </p:nvSpPr>
        <p:spPr>
          <a:ln/>
        </p:spPr>
        <p:txBody>
          <a:bodyPr/>
          <a:lstStyle>
            <a:lvl1pPr>
              <a:defRPr/>
            </a:lvl1pPr>
          </a:lstStyle>
          <a:p>
            <a:pPr>
              <a:defRPr/>
            </a:pPr>
            <a:r>
              <a:rPr lang="en-US" dirty="0">
                <a:solidFill>
                  <a:srgbClr val="FFFFFF"/>
                </a:solidFill>
              </a:rPr>
              <a:t>DH – Leading the nation’s health and care</a:t>
            </a:r>
          </a:p>
        </p:txBody>
      </p:sp>
    </p:spTree>
    <p:extLst>
      <p:ext uri="{BB962C8B-B14F-4D97-AF65-F5344CB8AC3E}">
        <p14:creationId xmlns:p14="http://schemas.microsoft.com/office/powerpoint/2010/main" val="1284821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8_Title Slide">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0" y="1430338"/>
            <a:ext cx="9144000" cy="3713162"/>
          </a:xfrm>
        </p:spPr>
        <p:txBody>
          <a:bodyPr/>
          <a:lstStyle>
            <a:lvl1pPr>
              <a:defRPr baseline="0"/>
            </a:lvl1pPr>
          </a:lstStyle>
          <a:p>
            <a:r>
              <a:rPr lang="en-GB" dirty="0"/>
              <a:t>Click central icon to insert picture</a:t>
            </a:r>
          </a:p>
        </p:txBody>
      </p:sp>
      <p:sp>
        <p:nvSpPr>
          <p:cNvPr id="3074" name="Rectangle 2"/>
          <p:cNvSpPr>
            <a:spLocks noGrp="1" noChangeArrowheads="1"/>
          </p:cNvSpPr>
          <p:nvPr>
            <p:ph type="ctrTitle"/>
          </p:nvPr>
        </p:nvSpPr>
        <p:spPr>
          <a:xfrm>
            <a:off x="638175" y="1703982"/>
            <a:ext cx="7889875" cy="867768"/>
          </a:xfrm>
        </p:spPr>
        <p:txBody>
          <a:bodyPr/>
          <a:lstStyle>
            <a:lvl1pPr>
              <a:lnSpc>
                <a:spcPct val="85000"/>
              </a:lnSpc>
              <a:defRPr sz="3200">
                <a:solidFill>
                  <a:schemeClr val="bg1"/>
                </a:solidFill>
                <a:effectLst>
                  <a:outerShdw blurRad="38100" dist="38100" dir="2700000" algn="tl">
                    <a:srgbClr val="000000">
                      <a:alpha val="43137"/>
                    </a:srgbClr>
                  </a:outerShdw>
                </a:effectLst>
              </a:defRPr>
            </a:lvl1pPr>
          </a:lstStyle>
          <a:p>
            <a:pPr lvl="0"/>
            <a:r>
              <a:rPr lang="en-GB" noProof="0" dirty="0"/>
              <a:t>Click to edit Master title style</a:t>
            </a:r>
            <a:br>
              <a:rPr lang="en-GB" noProof="0" dirty="0"/>
            </a:br>
            <a:endParaRPr lang="en-GB" noProof="0" dirty="0"/>
          </a:p>
        </p:txBody>
      </p:sp>
      <p:sp>
        <p:nvSpPr>
          <p:cNvPr id="3075" name="Rectangle 3"/>
          <p:cNvSpPr>
            <a:spLocks noGrp="1" noChangeArrowheads="1"/>
          </p:cNvSpPr>
          <p:nvPr>
            <p:ph type="subTitle" idx="1"/>
          </p:nvPr>
        </p:nvSpPr>
        <p:spPr>
          <a:xfrm>
            <a:off x="632657" y="4082654"/>
            <a:ext cx="8051800" cy="51633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2" spcCol="720000" anchor="b" anchorCtr="0" compatLnSpc="1">
            <a:prstTxWarp prst="textNoShape">
              <a:avLst/>
            </a:prstTxWarp>
          </a:bodyPr>
          <a:lstStyle>
            <a:lvl1pPr>
              <a:defRPr lang="en-GB" sz="1400" noProof="0" dirty="0" smtClean="0">
                <a:solidFill>
                  <a:schemeClr val="tx1"/>
                </a:solidFill>
              </a:defRPr>
            </a:lvl1pPr>
          </a:lstStyle>
          <a:p>
            <a:pPr lvl="0"/>
            <a:r>
              <a:rPr lang="en-GB" noProof="0" dirty="0"/>
              <a:t>Click to edit Master subtitle style</a:t>
            </a:r>
          </a:p>
        </p:txBody>
      </p:sp>
      <p:sp>
        <p:nvSpPr>
          <p:cNvPr id="7" name="TextBox 6"/>
          <p:cNvSpPr txBox="1"/>
          <p:nvPr userDrawn="1"/>
        </p:nvSpPr>
        <p:spPr>
          <a:xfrm>
            <a:off x="8249660" y="4742049"/>
            <a:ext cx="685800" cy="402641"/>
          </a:xfrm>
          <a:prstGeom prst="rect">
            <a:avLst/>
          </a:prstGeom>
          <a:noFill/>
          <a:ln>
            <a:noFill/>
          </a:ln>
          <a:effectLst/>
        </p:spPr>
        <p:txBody>
          <a:bodyPr lIns="180000" tIns="0" rIns="0" bIns="0" anchor="ctr"/>
          <a:lstStyle>
            <a:defPPr>
              <a:defRPr lang="en-US"/>
            </a:defPPr>
            <a:lvl1pPr fontAlgn="base">
              <a:spcBef>
                <a:spcPct val="50000"/>
              </a:spcBef>
              <a:spcAft>
                <a:spcPct val="0"/>
              </a:spcAft>
              <a:defRPr sz="800">
                <a:solidFill>
                  <a:srgbClr val="FFFFFF"/>
                </a:solidFill>
                <a:latin typeface="Arial" pitchFamily="34" charset="0"/>
                <a:cs typeface="Arial" charset="0"/>
              </a:defRPr>
            </a:lvl1pPr>
            <a:lvl2pPr marL="742950" indent="-285750" eaLnBrk="0" fontAlgn="base" hangingPunct="0">
              <a:spcBef>
                <a:spcPct val="0"/>
              </a:spcBef>
              <a:spcAft>
                <a:spcPct val="0"/>
              </a:spcAft>
              <a:defRPr sz="1200">
                <a:latin typeface="Arial" pitchFamily="34" charset="0"/>
                <a:cs typeface="Arial" charset="0"/>
              </a:defRPr>
            </a:lvl2pPr>
            <a:lvl3pPr marL="1143000" indent="-228600" eaLnBrk="0" fontAlgn="base" hangingPunct="0">
              <a:spcBef>
                <a:spcPct val="0"/>
              </a:spcBef>
              <a:spcAft>
                <a:spcPct val="0"/>
              </a:spcAft>
              <a:defRPr sz="1200">
                <a:latin typeface="Arial" pitchFamily="34" charset="0"/>
                <a:cs typeface="Arial" charset="0"/>
              </a:defRPr>
            </a:lvl3pPr>
            <a:lvl4pPr marL="1600200" indent="-228600" eaLnBrk="0" fontAlgn="base" hangingPunct="0">
              <a:spcBef>
                <a:spcPct val="0"/>
              </a:spcBef>
              <a:spcAft>
                <a:spcPct val="0"/>
              </a:spcAft>
              <a:defRPr sz="1200">
                <a:latin typeface="Arial" pitchFamily="34" charset="0"/>
                <a:cs typeface="Arial" charset="0"/>
              </a:defRPr>
            </a:lvl4pPr>
            <a:lvl5pPr marL="2057400" indent="-228600" eaLnBrk="0" fontAlgn="base" hangingPunct="0">
              <a:spcBef>
                <a:spcPct val="0"/>
              </a:spcBef>
              <a:spcAft>
                <a:spcPct val="0"/>
              </a:spcAft>
              <a:defRPr sz="1200">
                <a:latin typeface="Arial" pitchFamily="34" charset="0"/>
                <a:cs typeface="Arial" charset="0"/>
              </a:defRPr>
            </a:lvl5pPr>
            <a:lvl6pPr marL="2514600" indent="-228600" algn="r" eaLnBrk="0" fontAlgn="base" hangingPunct="0">
              <a:spcBef>
                <a:spcPct val="50000"/>
              </a:spcBef>
              <a:spcAft>
                <a:spcPct val="0"/>
              </a:spcAft>
              <a:defRPr sz="1200">
                <a:latin typeface="Arial" pitchFamily="34" charset="0"/>
                <a:cs typeface="Arial" charset="0"/>
              </a:defRPr>
            </a:lvl6pPr>
            <a:lvl7pPr marL="2971800" indent="-228600" algn="r" eaLnBrk="0" fontAlgn="base" hangingPunct="0">
              <a:spcBef>
                <a:spcPct val="50000"/>
              </a:spcBef>
              <a:spcAft>
                <a:spcPct val="0"/>
              </a:spcAft>
              <a:defRPr sz="1200">
                <a:latin typeface="Arial" pitchFamily="34" charset="0"/>
                <a:cs typeface="Arial" charset="0"/>
              </a:defRPr>
            </a:lvl7pPr>
            <a:lvl8pPr marL="3429000" indent="-228600" algn="r" eaLnBrk="0" fontAlgn="base" hangingPunct="0">
              <a:spcBef>
                <a:spcPct val="50000"/>
              </a:spcBef>
              <a:spcAft>
                <a:spcPct val="0"/>
              </a:spcAft>
              <a:defRPr sz="1200">
                <a:latin typeface="Arial" pitchFamily="34" charset="0"/>
                <a:cs typeface="Arial" charset="0"/>
              </a:defRPr>
            </a:lvl8pPr>
            <a:lvl9pPr marL="3886200" indent="-228600" algn="r" eaLnBrk="0" fontAlgn="base" hangingPunct="0">
              <a:spcBef>
                <a:spcPct val="50000"/>
              </a:spcBef>
              <a:spcAft>
                <a:spcPct val="0"/>
              </a:spcAft>
              <a:defRPr sz="1200">
                <a:latin typeface="Arial" pitchFamily="34" charset="0"/>
                <a:cs typeface="Arial" charset="0"/>
              </a:defRPr>
            </a:lvl9pPr>
          </a:lstStyle>
          <a:p>
            <a:pPr lvl="0"/>
            <a:fld id="{571E86D2-C392-4F26-8C26-01064258A7EF}" type="slidenum">
              <a:rPr lang="en-GB" smtClean="0"/>
              <a:pPr lvl="0"/>
              <a:t>‹#›</a:t>
            </a:fld>
            <a:endParaRPr lang="en-GB" dirty="0"/>
          </a:p>
        </p:txBody>
      </p:sp>
      <p:pic>
        <p:nvPicPr>
          <p:cNvPr id="8"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14362" y="284163"/>
            <a:ext cx="1054998" cy="881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9166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Footer Placeholder 5"/>
          <p:cNvSpPr>
            <a:spLocks noGrp="1"/>
          </p:cNvSpPr>
          <p:nvPr>
            <p:ph type="ftr" sz="quarter" idx="10"/>
          </p:nvPr>
        </p:nvSpPr>
        <p:spPr>
          <a:ln/>
        </p:spPr>
        <p:txBody>
          <a:bodyPr/>
          <a:lstStyle>
            <a:lvl1pPr>
              <a:defRPr/>
            </a:lvl1pPr>
          </a:lstStyle>
          <a:p>
            <a:pPr>
              <a:defRPr/>
            </a:pPr>
            <a:r>
              <a:rPr lang="en-US" dirty="0">
                <a:solidFill>
                  <a:srgbClr val="FFFFFF"/>
                </a:solidFill>
              </a:rPr>
              <a:t>DH – Leading the nation’s health and care</a:t>
            </a:r>
          </a:p>
        </p:txBody>
      </p:sp>
    </p:spTree>
    <p:extLst>
      <p:ext uri="{BB962C8B-B14F-4D97-AF65-F5344CB8AC3E}">
        <p14:creationId xmlns:p14="http://schemas.microsoft.com/office/powerpoint/2010/main" val="3642988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Footer Placeholder 2"/>
          <p:cNvSpPr>
            <a:spLocks noGrp="1"/>
          </p:cNvSpPr>
          <p:nvPr>
            <p:ph type="ftr" sz="quarter" idx="10"/>
          </p:nvPr>
        </p:nvSpPr>
        <p:spPr/>
        <p:txBody>
          <a:bodyPr/>
          <a:lstStyle/>
          <a:p>
            <a:pPr>
              <a:defRPr/>
            </a:pPr>
            <a:r>
              <a:rPr lang="en-US" dirty="0">
                <a:solidFill>
                  <a:srgbClr val="FFFFFF"/>
                </a:solidFill>
              </a:rPr>
              <a:t>DH – Leading the nation’s health and care</a:t>
            </a:r>
          </a:p>
        </p:txBody>
      </p:sp>
      <p:sp>
        <p:nvSpPr>
          <p:cNvPr id="5" name="Text Placeholder 4"/>
          <p:cNvSpPr>
            <a:spLocks noGrp="1"/>
          </p:cNvSpPr>
          <p:nvPr>
            <p:ph type="body" sz="quarter" idx="11"/>
          </p:nvPr>
        </p:nvSpPr>
        <p:spPr>
          <a:xfrm>
            <a:off x="622300" y="1155700"/>
            <a:ext cx="3517900" cy="33909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Picture Placeholder 6"/>
          <p:cNvSpPr>
            <a:spLocks noGrp="1"/>
          </p:cNvSpPr>
          <p:nvPr>
            <p:ph type="pic" sz="quarter" idx="12"/>
          </p:nvPr>
        </p:nvSpPr>
        <p:spPr>
          <a:xfrm>
            <a:off x="4457700" y="1143000"/>
            <a:ext cx="4013200" cy="3403600"/>
          </a:xfrm>
        </p:spPr>
        <p:txBody>
          <a:bodyPr/>
          <a:lstStyle/>
          <a:p>
            <a:endParaRPr lang="en-US" dirty="0"/>
          </a:p>
        </p:txBody>
      </p:sp>
    </p:spTree>
    <p:extLst>
      <p:ext uri="{BB962C8B-B14F-4D97-AF65-F5344CB8AC3E}">
        <p14:creationId xmlns:p14="http://schemas.microsoft.com/office/powerpoint/2010/main" val="1096499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gradFill>
          <a:gsLst>
            <a:gs pos="0">
              <a:schemeClr val="accent3">
                <a:lumMod val="75000"/>
              </a:schemeClr>
            </a:gs>
            <a:gs pos="100000">
              <a:schemeClr val="accent1">
                <a:shade val="100000"/>
                <a:satMod val="115000"/>
              </a:schemeClr>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8175" y="1700213"/>
            <a:ext cx="7889875" cy="87153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lang="en-GB" noProof="0" dirty="0" smtClean="0">
                <a:solidFill>
                  <a:schemeClr val="bg1"/>
                </a:solidFill>
              </a:defRPr>
            </a:lvl1pPr>
          </a:lstStyle>
          <a:p>
            <a:pPr lvl="0" algn="l" eaLnBrk="0" fontAlgn="base" hangingPunct="0">
              <a:lnSpc>
                <a:spcPct val="85000"/>
              </a:lnSpc>
              <a:spcAft>
                <a:spcPct val="0"/>
              </a:spcAft>
            </a:pPr>
            <a:r>
              <a:rPr lang="en-GB" noProof="0" dirty="0"/>
              <a:t>Click to edit Master title style</a:t>
            </a:r>
          </a:p>
        </p:txBody>
      </p:sp>
      <p:sp>
        <p:nvSpPr>
          <p:cNvPr id="3075" name="Rectangle 3"/>
          <p:cNvSpPr>
            <a:spLocks noGrp="1" noChangeArrowheads="1"/>
          </p:cNvSpPr>
          <p:nvPr>
            <p:ph type="subTitle" idx="1"/>
          </p:nvPr>
        </p:nvSpPr>
        <p:spPr>
          <a:xfrm>
            <a:off x="638175" y="2575384"/>
            <a:ext cx="7889875" cy="2023603"/>
          </a:xfrm>
        </p:spPr>
        <p:txBody>
          <a:bodyPr wrap="none" numCol="2" spcCol="360000" anchor="t"/>
          <a:lstStyle>
            <a:lvl1pPr algn="l">
              <a:defRPr sz="1200">
                <a:solidFill>
                  <a:schemeClr val="bg1"/>
                </a:solidFill>
              </a:defRPr>
            </a:lvl1pPr>
          </a:lstStyle>
          <a:p>
            <a:pPr lvl="0"/>
            <a:r>
              <a:rPr lang="en-GB" noProof="0" dirty="0"/>
              <a:t>Click to edit Master subtitle style</a:t>
            </a:r>
          </a:p>
        </p:txBody>
      </p:sp>
      <p:pic>
        <p:nvPicPr>
          <p:cNvPr id="6"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38175" y="284418"/>
            <a:ext cx="1054386" cy="88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cxnSp>
        <p:nvCxnSpPr>
          <p:cNvPr id="9" name="Straight Connector 8"/>
          <p:cNvCxnSpPr/>
          <p:nvPr userDrawn="1"/>
        </p:nvCxnSpPr>
        <p:spPr bwMode="auto">
          <a:xfrm>
            <a:off x="8265028" y="4835112"/>
            <a:ext cx="0" cy="205025"/>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249660" y="4742049"/>
            <a:ext cx="685800" cy="402641"/>
          </a:xfrm>
          <a:prstGeom prst="rect">
            <a:avLst/>
          </a:prstGeom>
          <a:noFill/>
          <a:ln>
            <a:noFill/>
          </a:ln>
          <a:effectLst/>
        </p:spPr>
        <p:txBody>
          <a:bodyPr lIns="180000" tIns="0" rIns="0" bIns="0" anchor="ctr"/>
          <a:lstStyle>
            <a:defPPr>
              <a:defRPr lang="en-US"/>
            </a:defPPr>
            <a:lvl1pPr fontAlgn="base">
              <a:spcBef>
                <a:spcPct val="50000"/>
              </a:spcBef>
              <a:spcAft>
                <a:spcPct val="0"/>
              </a:spcAft>
              <a:defRPr sz="800">
                <a:solidFill>
                  <a:srgbClr val="FFFFFF"/>
                </a:solidFill>
                <a:latin typeface="Arial" pitchFamily="34" charset="0"/>
                <a:cs typeface="Arial" charset="0"/>
              </a:defRPr>
            </a:lvl1pPr>
            <a:lvl2pPr marL="742950" indent="-285750" eaLnBrk="0" fontAlgn="base" hangingPunct="0">
              <a:spcBef>
                <a:spcPct val="0"/>
              </a:spcBef>
              <a:spcAft>
                <a:spcPct val="0"/>
              </a:spcAft>
              <a:defRPr sz="1200">
                <a:latin typeface="Arial" pitchFamily="34" charset="0"/>
                <a:cs typeface="Arial" charset="0"/>
              </a:defRPr>
            </a:lvl2pPr>
            <a:lvl3pPr marL="1143000" indent="-228600" eaLnBrk="0" fontAlgn="base" hangingPunct="0">
              <a:spcBef>
                <a:spcPct val="0"/>
              </a:spcBef>
              <a:spcAft>
                <a:spcPct val="0"/>
              </a:spcAft>
              <a:defRPr sz="1200">
                <a:latin typeface="Arial" pitchFamily="34" charset="0"/>
                <a:cs typeface="Arial" charset="0"/>
              </a:defRPr>
            </a:lvl3pPr>
            <a:lvl4pPr marL="1600200" indent="-228600" eaLnBrk="0" fontAlgn="base" hangingPunct="0">
              <a:spcBef>
                <a:spcPct val="0"/>
              </a:spcBef>
              <a:spcAft>
                <a:spcPct val="0"/>
              </a:spcAft>
              <a:defRPr sz="1200">
                <a:latin typeface="Arial" pitchFamily="34" charset="0"/>
                <a:cs typeface="Arial" charset="0"/>
              </a:defRPr>
            </a:lvl4pPr>
            <a:lvl5pPr marL="2057400" indent="-228600" eaLnBrk="0" fontAlgn="base" hangingPunct="0">
              <a:spcBef>
                <a:spcPct val="0"/>
              </a:spcBef>
              <a:spcAft>
                <a:spcPct val="0"/>
              </a:spcAft>
              <a:defRPr sz="1200">
                <a:latin typeface="Arial" pitchFamily="34" charset="0"/>
                <a:cs typeface="Arial" charset="0"/>
              </a:defRPr>
            </a:lvl5pPr>
            <a:lvl6pPr marL="2514600" indent="-228600" algn="r" eaLnBrk="0" fontAlgn="base" hangingPunct="0">
              <a:spcBef>
                <a:spcPct val="50000"/>
              </a:spcBef>
              <a:spcAft>
                <a:spcPct val="0"/>
              </a:spcAft>
              <a:defRPr sz="1200">
                <a:latin typeface="Arial" pitchFamily="34" charset="0"/>
                <a:cs typeface="Arial" charset="0"/>
              </a:defRPr>
            </a:lvl6pPr>
            <a:lvl7pPr marL="2971800" indent="-228600" algn="r" eaLnBrk="0" fontAlgn="base" hangingPunct="0">
              <a:spcBef>
                <a:spcPct val="50000"/>
              </a:spcBef>
              <a:spcAft>
                <a:spcPct val="0"/>
              </a:spcAft>
              <a:defRPr sz="1200">
                <a:latin typeface="Arial" pitchFamily="34" charset="0"/>
                <a:cs typeface="Arial" charset="0"/>
              </a:defRPr>
            </a:lvl7pPr>
            <a:lvl8pPr marL="3429000" indent="-228600" algn="r" eaLnBrk="0" fontAlgn="base" hangingPunct="0">
              <a:spcBef>
                <a:spcPct val="50000"/>
              </a:spcBef>
              <a:spcAft>
                <a:spcPct val="0"/>
              </a:spcAft>
              <a:defRPr sz="1200">
                <a:latin typeface="Arial" pitchFamily="34" charset="0"/>
                <a:cs typeface="Arial" charset="0"/>
              </a:defRPr>
            </a:lvl8pPr>
            <a:lvl9pPr marL="3886200" indent="-228600" algn="r" eaLnBrk="0" fontAlgn="base" hangingPunct="0">
              <a:spcBef>
                <a:spcPct val="50000"/>
              </a:spcBef>
              <a:spcAft>
                <a:spcPct val="0"/>
              </a:spcAft>
              <a:defRPr sz="1200">
                <a:latin typeface="Arial" pitchFamily="34" charset="0"/>
                <a:cs typeface="Arial" charset="0"/>
              </a:defRPr>
            </a:lvl9pPr>
          </a:lstStyle>
          <a:p>
            <a:pPr lvl="0"/>
            <a:fld id="{571E86D2-C392-4F26-8C26-01064258A7EF}" type="slidenum">
              <a:rPr lang="en-GB" smtClean="0"/>
              <a:pPr lvl="0"/>
              <a:t>‹#›</a:t>
            </a:fld>
            <a:endParaRPr lang="en-GB" dirty="0"/>
          </a:p>
        </p:txBody>
      </p:sp>
    </p:spTree>
    <p:extLst>
      <p:ext uri="{BB962C8B-B14F-4D97-AF65-F5344CB8AC3E}">
        <p14:creationId xmlns:p14="http://schemas.microsoft.com/office/powerpoint/2010/main" val="471915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9_Title Slide">
    <p:bg>
      <p:bgPr>
        <a:gradFill>
          <a:gsLst>
            <a:gs pos="0">
              <a:schemeClr val="accent3"/>
            </a:gs>
            <a:gs pos="100000">
              <a:schemeClr val="accent3">
                <a:lumMod val="50000"/>
              </a:schemeClr>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8175" y="1700213"/>
            <a:ext cx="7889875" cy="871537"/>
          </a:xfrm>
        </p:spPr>
        <p:txBody>
          <a:bodyPr anchor="b"/>
          <a:lstStyle>
            <a:lvl1pPr algn="l">
              <a:lnSpc>
                <a:spcPct val="85000"/>
              </a:lnSpc>
              <a:defRPr lang="en-GB" sz="2400" noProof="0" dirty="0" smtClean="0">
                <a:solidFill>
                  <a:schemeClr val="bg1"/>
                </a:solidFill>
                <a:latin typeface="+mj-lt"/>
                <a:ea typeface="+mj-ea"/>
                <a:cs typeface="+mj-cs"/>
              </a:defRPr>
            </a:lvl1pPr>
          </a:lstStyle>
          <a:p>
            <a:pPr lvl="0" algn="l" rtl="0" eaLnBrk="0" fontAlgn="base" hangingPunct="0">
              <a:lnSpc>
                <a:spcPct val="85000"/>
              </a:lnSpc>
              <a:spcBef>
                <a:spcPct val="0"/>
              </a:spcBef>
              <a:spcAft>
                <a:spcPct val="0"/>
              </a:spcAft>
            </a:pPr>
            <a:r>
              <a:rPr lang="en-GB" noProof="0" dirty="0"/>
              <a:t>Click to edit Master title style</a:t>
            </a:r>
          </a:p>
        </p:txBody>
      </p:sp>
      <p:sp>
        <p:nvSpPr>
          <p:cNvPr id="3075" name="Rectangle 3"/>
          <p:cNvSpPr>
            <a:spLocks noGrp="1" noChangeArrowheads="1"/>
          </p:cNvSpPr>
          <p:nvPr>
            <p:ph type="subTitle" idx="1"/>
          </p:nvPr>
        </p:nvSpPr>
        <p:spPr>
          <a:xfrm>
            <a:off x="638175" y="2575384"/>
            <a:ext cx="7889875" cy="2023603"/>
          </a:xfrm>
        </p:spPr>
        <p:txBody>
          <a:bodyPr wrap="none" numCol="2" spcCol="360000" anchor="t"/>
          <a:lstStyle>
            <a:lvl1pPr>
              <a:defRPr sz="1200">
                <a:solidFill>
                  <a:schemeClr val="bg1"/>
                </a:solidFill>
              </a:defRPr>
            </a:lvl1pPr>
          </a:lstStyle>
          <a:p>
            <a:pPr lvl="0"/>
            <a:r>
              <a:rPr lang="en-GB" noProof="0" dirty="0"/>
              <a:t>Click to edit Master subtitle style</a:t>
            </a:r>
          </a:p>
        </p:txBody>
      </p:sp>
      <p:sp>
        <p:nvSpPr>
          <p:cNvPr id="7" name="Text Box 15"/>
          <p:cNvSpPr txBox="1">
            <a:spLocks noChangeArrowheads="1"/>
          </p:cNvSpPr>
          <p:nvPr userDrawn="1"/>
        </p:nvSpPr>
        <p:spPr bwMode="auto">
          <a:xfrm>
            <a:off x="8233224" y="4731901"/>
            <a:ext cx="539750" cy="413147"/>
          </a:xfrm>
          <a:prstGeom prst="rect">
            <a:avLst/>
          </a:prstGeom>
          <a:noFill/>
          <a:ln>
            <a:noFill/>
          </a:ln>
          <a:effectLst/>
        </p:spPr>
        <p:txBody>
          <a:bodyPr lIns="180000" tIns="0" rIns="0" bIns="0" anchor="ctr"/>
          <a:lstStyle>
            <a:lvl1pPr eaLnBrk="0" hangingPunct="0">
              <a:defRPr sz="1200">
                <a:solidFill>
                  <a:schemeClr val="tx1"/>
                </a:solidFill>
                <a:latin typeface="Arial" pitchFamily="34" charset="0"/>
              </a:defRPr>
            </a:lvl1pPr>
            <a:lvl2pPr marL="742950" indent="-285750" eaLnBrk="0" hangingPunct="0">
              <a:defRPr sz="1200">
                <a:solidFill>
                  <a:schemeClr val="tx1"/>
                </a:solidFill>
                <a:latin typeface="Arial" pitchFamily="34" charset="0"/>
              </a:defRPr>
            </a:lvl2pPr>
            <a:lvl3pPr marL="1143000" indent="-228600" eaLnBrk="0" hangingPunct="0">
              <a:defRPr sz="1200">
                <a:solidFill>
                  <a:schemeClr val="tx1"/>
                </a:solidFill>
                <a:latin typeface="Arial" pitchFamily="34" charset="0"/>
              </a:defRPr>
            </a:lvl3pPr>
            <a:lvl4pPr marL="1600200" indent="-228600" eaLnBrk="0" hangingPunct="0">
              <a:defRPr sz="1200">
                <a:solidFill>
                  <a:schemeClr val="tx1"/>
                </a:solidFill>
                <a:latin typeface="Arial" pitchFamily="34" charset="0"/>
              </a:defRPr>
            </a:lvl4pPr>
            <a:lvl5pPr marL="2057400" indent="-228600" eaLnBrk="0" hangingPunct="0">
              <a:defRPr sz="1200">
                <a:solidFill>
                  <a:schemeClr val="tx1"/>
                </a:solidFill>
                <a:latin typeface="Arial" pitchFamily="34" charset="0"/>
              </a:defRPr>
            </a:lvl5pPr>
            <a:lvl6pPr marL="2514600" indent="-228600" algn="r" eaLnBrk="0" fontAlgn="base" hangingPunct="0">
              <a:spcBef>
                <a:spcPct val="50000"/>
              </a:spcBef>
              <a:spcAft>
                <a:spcPct val="0"/>
              </a:spcAft>
              <a:defRPr sz="1200">
                <a:solidFill>
                  <a:schemeClr val="tx1"/>
                </a:solidFill>
                <a:latin typeface="Arial" pitchFamily="34" charset="0"/>
              </a:defRPr>
            </a:lvl6pPr>
            <a:lvl7pPr marL="2971800" indent="-228600" algn="r" eaLnBrk="0" fontAlgn="base" hangingPunct="0">
              <a:spcBef>
                <a:spcPct val="50000"/>
              </a:spcBef>
              <a:spcAft>
                <a:spcPct val="0"/>
              </a:spcAft>
              <a:defRPr sz="1200">
                <a:solidFill>
                  <a:schemeClr val="tx1"/>
                </a:solidFill>
                <a:latin typeface="Arial" pitchFamily="34" charset="0"/>
              </a:defRPr>
            </a:lvl7pPr>
            <a:lvl8pPr marL="3429000" indent="-228600" algn="r" eaLnBrk="0" fontAlgn="base" hangingPunct="0">
              <a:spcBef>
                <a:spcPct val="50000"/>
              </a:spcBef>
              <a:spcAft>
                <a:spcPct val="0"/>
              </a:spcAft>
              <a:defRPr sz="1200">
                <a:solidFill>
                  <a:schemeClr val="tx1"/>
                </a:solidFill>
                <a:latin typeface="Arial" pitchFamily="34" charset="0"/>
              </a:defRPr>
            </a:lvl8pPr>
            <a:lvl9pPr marL="3886200" indent="-228600" algn="r" eaLnBrk="0" fontAlgn="base" hangingPunct="0">
              <a:spcBef>
                <a:spcPct val="50000"/>
              </a:spcBef>
              <a:spcAft>
                <a:spcPct val="0"/>
              </a:spcAft>
              <a:defRPr sz="1200">
                <a:solidFill>
                  <a:schemeClr val="tx1"/>
                </a:solidFill>
                <a:latin typeface="Arial" pitchFamily="34" charset="0"/>
              </a:defRPr>
            </a:lvl9pPr>
          </a:lstStyle>
          <a:p>
            <a:pPr algn="l" eaLnBrk="1" hangingPunct="1">
              <a:spcBef>
                <a:spcPct val="50000"/>
              </a:spcBef>
              <a:defRPr/>
            </a:pPr>
            <a:fld id="{CEEA1A10-4DA0-46A2-812A-5A68D4EEEB47}" type="slidenum">
              <a:rPr lang="en-GB" sz="800" smtClean="0">
                <a:solidFill>
                  <a:srgbClr val="FFFFFF"/>
                </a:solidFill>
              </a:rPr>
              <a:pPr algn="l" eaLnBrk="1" hangingPunct="1">
                <a:spcBef>
                  <a:spcPct val="50000"/>
                </a:spcBef>
                <a:defRPr/>
              </a:pPr>
              <a:t>‹#›</a:t>
            </a:fld>
            <a:endParaRPr lang="en-GB" sz="800" dirty="0">
              <a:solidFill>
                <a:srgbClr val="FFFFFF"/>
              </a:solidFill>
            </a:endParaRPr>
          </a:p>
        </p:txBody>
      </p:sp>
      <p:sp>
        <p:nvSpPr>
          <p:cNvPr id="8"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cxnSp>
        <p:nvCxnSpPr>
          <p:cNvPr id="9" name="Straight Connector 8"/>
          <p:cNvCxnSpPr/>
          <p:nvPr userDrawn="1"/>
        </p:nvCxnSpPr>
        <p:spPr bwMode="auto">
          <a:xfrm>
            <a:off x="8265028" y="4835112"/>
            <a:ext cx="0" cy="205025"/>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38175" y="284418"/>
            <a:ext cx="1054386" cy="88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9603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10_Title Slide">
    <p:bg>
      <p:bgPr>
        <a:gradFill>
          <a:gsLst>
            <a:gs pos="0">
              <a:schemeClr val="accent1"/>
            </a:gs>
            <a:gs pos="100000">
              <a:schemeClr val="accent1">
                <a:lumMod val="50000"/>
              </a:schemeClr>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8175" y="1700213"/>
            <a:ext cx="7889875" cy="871537"/>
          </a:xfrm>
        </p:spPr>
        <p:txBody>
          <a:bodyPr anchor="b"/>
          <a:lstStyle>
            <a:lvl1pPr algn="l">
              <a:lnSpc>
                <a:spcPct val="85000"/>
              </a:lnSpc>
              <a:defRPr lang="en-GB" sz="2400" noProof="0" dirty="0" smtClean="0">
                <a:solidFill>
                  <a:schemeClr val="bg1"/>
                </a:solidFill>
                <a:latin typeface="+mj-lt"/>
                <a:ea typeface="+mj-ea"/>
                <a:cs typeface="+mj-cs"/>
              </a:defRPr>
            </a:lvl1pPr>
          </a:lstStyle>
          <a:p>
            <a:pPr lvl="0" algn="l" rtl="0" eaLnBrk="0" fontAlgn="base" hangingPunct="0">
              <a:lnSpc>
                <a:spcPct val="85000"/>
              </a:lnSpc>
              <a:spcBef>
                <a:spcPct val="0"/>
              </a:spcBef>
              <a:spcAft>
                <a:spcPct val="0"/>
              </a:spcAft>
            </a:pPr>
            <a:r>
              <a:rPr lang="en-GB" noProof="0" dirty="0"/>
              <a:t>Click to edit Master title style</a:t>
            </a:r>
          </a:p>
        </p:txBody>
      </p:sp>
      <p:sp>
        <p:nvSpPr>
          <p:cNvPr id="3075" name="Rectangle 3"/>
          <p:cNvSpPr>
            <a:spLocks noGrp="1" noChangeArrowheads="1"/>
          </p:cNvSpPr>
          <p:nvPr>
            <p:ph type="subTitle" idx="1"/>
          </p:nvPr>
        </p:nvSpPr>
        <p:spPr>
          <a:xfrm>
            <a:off x="638175" y="2575384"/>
            <a:ext cx="7889875" cy="2023603"/>
          </a:xfrm>
        </p:spPr>
        <p:txBody>
          <a:bodyPr wrap="none" numCol="2" spcCol="360000" anchor="t"/>
          <a:lstStyle>
            <a:lvl1pPr>
              <a:defRPr sz="1200">
                <a:solidFill>
                  <a:schemeClr val="bg1"/>
                </a:solidFill>
              </a:defRPr>
            </a:lvl1pPr>
          </a:lstStyle>
          <a:p>
            <a:pPr lvl="0"/>
            <a:r>
              <a:rPr lang="en-GB" noProof="0" dirty="0"/>
              <a:t>Click to edit Master subtitle style</a:t>
            </a:r>
          </a:p>
        </p:txBody>
      </p:sp>
      <p:sp>
        <p:nvSpPr>
          <p:cNvPr id="7" name="Text Box 15"/>
          <p:cNvSpPr txBox="1">
            <a:spLocks noChangeArrowheads="1"/>
          </p:cNvSpPr>
          <p:nvPr userDrawn="1"/>
        </p:nvSpPr>
        <p:spPr bwMode="auto">
          <a:xfrm>
            <a:off x="8233224" y="4731901"/>
            <a:ext cx="539750" cy="413147"/>
          </a:xfrm>
          <a:prstGeom prst="rect">
            <a:avLst/>
          </a:prstGeom>
          <a:noFill/>
          <a:ln>
            <a:noFill/>
          </a:ln>
          <a:effectLst/>
        </p:spPr>
        <p:txBody>
          <a:bodyPr lIns="180000" tIns="0" rIns="0" bIns="0" anchor="ctr"/>
          <a:lstStyle>
            <a:lvl1pPr eaLnBrk="0" hangingPunct="0">
              <a:defRPr sz="1200">
                <a:solidFill>
                  <a:schemeClr val="tx1"/>
                </a:solidFill>
                <a:latin typeface="Arial" pitchFamily="34" charset="0"/>
              </a:defRPr>
            </a:lvl1pPr>
            <a:lvl2pPr marL="742950" indent="-285750" eaLnBrk="0" hangingPunct="0">
              <a:defRPr sz="1200">
                <a:solidFill>
                  <a:schemeClr val="tx1"/>
                </a:solidFill>
                <a:latin typeface="Arial" pitchFamily="34" charset="0"/>
              </a:defRPr>
            </a:lvl2pPr>
            <a:lvl3pPr marL="1143000" indent="-228600" eaLnBrk="0" hangingPunct="0">
              <a:defRPr sz="1200">
                <a:solidFill>
                  <a:schemeClr val="tx1"/>
                </a:solidFill>
                <a:latin typeface="Arial" pitchFamily="34" charset="0"/>
              </a:defRPr>
            </a:lvl3pPr>
            <a:lvl4pPr marL="1600200" indent="-228600" eaLnBrk="0" hangingPunct="0">
              <a:defRPr sz="1200">
                <a:solidFill>
                  <a:schemeClr val="tx1"/>
                </a:solidFill>
                <a:latin typeface="Arial" pitchFamily="34" charset="0"/>
              </a:defRPr>
            </a:lvl4pPr>
            <a:lvl5pPr marL="2057400" indent="-228600" eaLnBrk="0" hangingPunct="0">
              <a:defRPr sz="1200">
                <a:solidFill>
                  <a:schemeClr val="tx1"/>
                </a:solidFill>
                <a:latin typeface="Arial" pitchFamily="34" charset="0"/>
              </a:defRPr>
            </a:lvl5pPr>
            <a:lvl6pPr marL="2514600" indent="-228600" algn="r" eaLnBrk="0" fontAlgn="base" hangingPunct="0">
              <a:spcBef>
                <a:spcPct val="50000"/>
              </a:spcBef>
              <a:spcAft>
                <a:spcPct val="0"/>
              </a:spcAft>
              <a:defRPr sz="1200">
                <a:solidFill>
                  <a:schemeClr val="tx1"/>
                </a:solidFill>
                <a:latin typeface="Arial" pitchFamily="34" charset="0"/>
              </a:defRPr>
            </a:lvl6pPr>
            <a:lvl7pPr marL="2971800" indent="-228600" algn="r" eaLnBrk="0" fontAlgn="base" hangingPunct="0">
              <a:spcBef>
                <a:spcPct val="50000"/>
              </a:spcBef>
              <a:spcAft>
                <a:spcPct val="0"/>
              </a:spcAft>
              <a:defRPr sz="1200">
                <a:solidFill>
                  <a:schemeClr val="tx1"/>
                </a:solidFill>
                <a:latin typeface="Arial" pitchFamily="34" charset="0"/>
              </a:defRPr>
            </a:lvl7pPr>
            <a:lvl8pPr marL="3429000" indent="-228600" algn="r" eaLnBrk="0" fontAlgn="base" hangingPunct="0">
              <a:spcBef>
                <a:spcPct val="50000"/>
              </a:spcBef>
              <a:spcAft>
                <a:spcPct val="0"/>
              </a:spcAft>
              <a:defRPr sz="1200">
                <a:solidFill>
                  <a:schemeClr val="tx1"/>
                </a:solidFill>
                <a:latin typeface="Arial" pitchFamily="34" charset="0"/>
              </a:defRPr>
            </a:lvl8pPr>
            <a:lvl9pPr marL="3886200" indent="-228600" algn="r" eaLnBrk="0" fontAlgn="base" hangingPunct="0">
              <a:spcBef>
                <a:spcPct val="50000"/>
              </a:spcBef>
              <a:spcAft>
                <a:spcPct val="0"/>
              </a:spcAft>
              <a:defRPr sz="1200">
                <a:solidFill>
                  <a:schemeClr val="tx1"/>
                </a:solidFill>
                <a:latin typeface="Arial" pitchFamily="34" charset="0"/>
              </a:defRPr>
            </a:lvl9pPr>
          </a:lstStyle>
          <a:p>
            <a:pPr algn="l" eaLnBrk="1" hangingPunct="1">
              <a:spcBef>
                <a:spcPct val="50000"/>
              </a:spcBef>
              <a:defRPr/>
            </a:pPr>
            <a:fld id="{CEEA1A10-4DA0-46A2-812A-5A68D4EEEB47}" type="slidenum">
              <a:rPr lang="en-GB" sz="800" smtClean="0">
                <a:solidFill>
                  <a:srgbClr val="FFFFFF"/>
                </a:solidFill>
              </a:rPr>
              <a:pPr algn="l" eaLnBrk="1" hangingPunct="1">
                <a:spcBef>
                  <a:spcPct val="50000"/>
                </a:spcBef>
                <a:defRPr/>
              </a:pPr>
              <a:t>‹#›</a:t>
            </a:fld>
            <a:endParaRPr lang="en-GB" sz="800" dirty="0">
              <a:solidFill>
                <a:srgbClr val="FFFFFF"/>
              </a:solidFill>
            </a:endParaRPr>
          </a:p>
        </p:txBody>
      </p:sp>
      <p:sp>
        <p:nvSpPr>
          <p:cNvPr id="8"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cxnSp>
        <p:nvCxnSpPr>
          <p:cNvPr id="9" name="Straight Connector 8"/>
          <p:cNvCxnSpPr/>
          <p:nvPr userDrawn="1"/>
        </p:nvCxnSpPr>
        <p:spPr bwMode="auto">
          <a:xfrm>
            <a:off x="8265028" y="4835112"/>
            <a:ext cx="0" cy="205025"/>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38175" y="284418"/>
            <a:ext cx="1054386" cy="88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665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2_Title Slide">
    <p:bg>
      <p:bgPr>
        <a:gradFill>
          <a:gsLst>
            <a:gs pos="0">
              <a:schemeClr val="accent2">
                <a:lumMod val="75000"/>
              </a:schemeClr>
            </a:gs>
            <a:gs pos="100000">
              <a:schemeClr val="accent2"/>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8175" y="1700213"/>
            <a:ext cx="7889875" cy="87153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lang="en-GB" noProof="0" dirty="0" smtClean="0">
                <a:solidFill>
                  <a:schemeClr val="bg1"/>
                </a:solidFill>
              </a:defRPr>
            </a:lvl1pPr>
          </a:lstStyle>
          <a:p>
            <a:pPr lvl="0" algn="l" eaLnBrk="0" fontAlgn="base" hangingPunct="0">
              <a:lnSpc>
                <a:spcPct val="85000"/>
              </a:lnSpc>
              <a:spcAft>
                <a:spcPct val="0"/>
              </a:spcAft>
            </a:pPr>
            <a:r>
              <a:rPr lang="en-GB" noProof="0" dirty="0"/>
              <a:t>Click to edit Master title style</a:t>
            </a:r>
          </a:p>
        </p:txBody>
      </p:sp>
      <p:sp>
        <p:nvSpPr>
          <p:cNvPr id="3075" name="Rectangle 3"/>
          <p:cNvSpPr>
            <a:spLocks noGrp="1" noChangeArrowheads="1"/>
          </p:cNvSpPr>
          <p:nvPr>
            <p:ph type="subTitle" idx="1"/>
          </p:nvPr>
        </p:nvSpPr>
        <p:spPr>
          <a:xfrm>
            <a:off x="638174" y="2571750"/>
            <a:ext cx="7889875" cy="202723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2" spcCol="360000" anchor="t" anchorCtr="0" compatLnSpc="1">
            <a:prstTxWarp prst="textNoShape">
              <a:avLst/>
            </a:prstTxWarp>
          </a:bodyPr>
          <a:lstStyle>
            <a:lvl1pPr algn="l">
              <a:defRPr lang="en-GB" sz="1200" noProof="0" dirty="0" smtClean="0">
                <a:solidFill>
                  <a:schemeClr val="bg1"/>
                </a:solidFill>
              </a:defRPr>
            </a:lvl1pPr>
          </a:lstStyle>
          <a:p>
            <a:pPr lvl="0"/>
            <a:r>
              <a:rPr lang="en-GB" noProof="0" dirty="0"/>
              <a:t>Click to edit Master subtitle style</a:t>
            </a:r>
          </a:p>
        </p:txBody>
      </p:sp>
      <p:sp>
        <p:nvSpPr>
          <p:cNvPr id="8"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cxnSp>
        <p:nvCxnSpPr>
          <p:cNvPr id="9" name="Straight Connector 8"/>
          <p:cNvCxnSpPr/>
          <p:nvPr userDrawn="1"/>
        </p:nvCxnSpPr>
        <p:spPr bwMode="auto">
          <a:xfrm>
            <a:off x="8265028" y="4835112"/>
            <a:ext cx="0" cy="205025"/>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249660" y="4742049"/>
            <a:ext cx="685800" cy="402641"/>
          </a:xfrm>
          <a:prstGeom prst="rect">
            <a:avLst/>
          </a:prstGeom>
          <a:noFill/>
          <a:ln>
            <a:noFill/>
          </a:ln>
          <a:effectLst/>
        </p:spPr>
        <p:txBody>
          <a:bodyPr lIns="180000" tIns="0" rIns="0" bIns="0" anchor="ctr"/>
          <a:lstStyle>
            <a:defPPr>
              <a:defRPr lang="en-US"/>
            </a:defPPr>
            <a:lvl1pPr fontAlgn="base">
              <a:spcBef>
                <a:spcPct val="50000"/>
              </a:spcBef>
              <a:spcAft>
                <a:spcPct val="0"/>
              </a:spcAft>
              <a:defRPr sz="800">
                <a:solidFill>
                  <a:srgbClr val="FFFFFF"/>
                </a:solidFill>
                <a:latin typeface="Arial" pitchFamily="34" charset="0"/>
                <a:cs typeface="Arial" charset="0"/>
              </a:defRPr>
            </a:lvl1pPr>
            <a:lvl2pPr marL="742950" indent="-285750" eaLnBrk="0" fontAlgn="base" hangingPunct="0">
              <a:spcBef>
                <a:spcPct val="0"/>
              </a:spcBef>
              <a:spcAft>
                <a:spcPct val="0"/>
              </a:spcAft>
              <a:defRPr sz="1200">
                <a:latin typeface="Arial" pitchFamily="34" charset="0"/>
                <a:cs typeface="Arial" charset="0"/>
              </a:defRPr>
            </a:lvl2pPr>
            <a:lvl3pPr marL="1143000" indent="-228600" eaLnBrk="0" fontAlgn="base" hangingPunct="0">
              <a:spcBef>
                <a:spcPct val="0"/>
              </a:spcBef>
              <a:spcAft>
                <a:spcPct val="0"/>
              </a:spcAft>
              <a:defRPr sz="1200">
                <a:latin typeface="Arial" pitchFamily="34" charset="0"/>
                <a:cs typeface="Arial" charset="0"/>
              </a:defRPr>
            </a:lvl3pPr>
            <a:lvl4pPr marL="1600200" indent="-228600" eaLnBrk="0" fontAlgn="base" hangingPunct="0">
              <a:spcBef>
                <a:spcPct val="0"/>
              </a:spcBef>
              <a:spcAft>
                <a:spcPct val="0"/>
              </a:spcAft>
              <a:defRPr sz="1200">
                <a:latin typeface="Arial" pitchFamily="34" charset="0"/>
                <a:cs typeface="Arial" charset="0"/>
              </a:defRPr>
            </a:lvl4pPr>
            <a:lvl5pPr marL="2057400" indent="-228600" eaLnBrk="0" fontAlgn="base" hangingPunct="0">
              <a:spcBef>
                <a:spcPct val="0"/>
              </a:spcBef>
              <a:spcAft>
                <a:spcPct val="0"/>
              </a:spcAft>
              <a:defRPr sz="1200">
                <a:latin typeface="Arial" pitchFamily="34" charset="0"/>
                <a:cs typeface="Arial" charset="0"/>
              </a:defRPr>
            </a:lvl5pPr>
            <a:lvl6pPr marL="2514600" indent="-228600" algn="r" eaLnBrk="0" fontAlgn="base" hangingPunct="0">
              <a:spcBef>
                <a:spcPct val="50000"/>
              </a:spcBef>
              <a:spcAft>
                <a:spcPct val="0"/>
              </a:spcAft>
              <a:defRPr sz="1200">
                <a:latin typeface="Arial" pitchFamily="34" charset="0"/>
                <a:cs typeface="Arial" charset="0"/>
              </a:defRPr>
            </a:lvl6pPr>
            <a:lvl7pPr marL="2971800" indent="-228600" algn="r" eaLnBrk="0" fontAlgn="base" hangingPunct="0">
              <a:spcBef>
                <a:spcPct val="50000"/>
              </a:spcBef>
              <a:spcAft>
                <a:spcPct val="0"/>
              </a:spcAft>
              <a:defRPr sz="1200">
                <a:latin typeface="Arial" pitchFamily="34" charset="0"/>
                <a:cs typeface="Arial" charset="0"/>
              </a:defRPr>
            </a:lvl7pPr>
            <a:lvl8pPr marL="3429000" indent="-228600" algn="r" eaLnBrk="0" fontAlgn="base" hangingPunct="0">
              <a:spcBef>
                <a:spcPct val="50000"/>
              </a:spcBef>
              <a:spcAft>
                <a:spcPct val="0"/>
              </a:spcAft>
              <a:defRPr sz="1200">
                <a:latin typeface="Arial" pitchFamily="34" charset="0"/>
                <a:cs typeface="Arial" charset="0"/>
              </a:defRPr>
            </a:lvl8pPr>
            <a:lvl9pPr marL="3886200" indent="-228600" algn="r" eaLnBrk="0" fontAlgn="base" hangingPunct="0">
              <a:spcBef>
                <a:spcPct val="50000"/>
              </a:spcBef>
              <a:spcAft>
                <a:spcPct val="0"/>
              </a:spcAft>
              <a:defRPr sz="1200">
                <a:latin typeface="Arial" pitchFamily="34" charset="0"/>
                <a:cs typeface="Arial" charset="0"/>
              </a:defRPr>
            </a:lvl9pPr>
          </a:lstStyle>
          <a:p>
            <a:pPr lvl="0"/>
            <a:fld id="{571E86D2-C392-4F26-8C26-01064258A7EF}" type="slidenum">
              <a:rPr lang="en-GB" smtClean="0"/>
              <a:pPr lvl="0"/>
              <a:t>‹#›</a:t>
            </a:fld>
            <a:endParaRPr lang="en-GB" dirty="0"/>
          </a:p>
        </p:txBody>
      </p:sp>
      <p:pic>
        <p:nvPicPr>
          <p:cNvPr id="11"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38175" y="284418"/>
            <a:ext cx="1054386" cy="88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6421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3_Title Slide">
    <p:bg>
      <p:bgPr>
        <a:gradFill>
          <a:gsLst>
            <a:gs pos="0">
              <a:schemeClr val="accent4">
                <a:lumMod val="50000"/>
              </a:schemeClr>
            </a:gs>
            <a:gs pos="100000">
              <a:schemeClr val="accent4"/>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8175" y="1700213"/>
            <a:ext cx="7889875" cy="87153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lang="en-GB" noProof="0" dirty="0" smtClean="0">
                <a:solidFill>
                  <a:schemeClr val="bg1"/>
                </a:solidFill>
              </a:defRPr>
            </a:lvl1pPr>
          </a:lstStyle>
          <a:p>
            <a:pPr lvl="0" algn="l" eaLnBrk="0" fontAlgn="base" hangingPunct="0">
              <a:lnSpc>
                <a:spcPct val="85000"/>
              </a:lnSpc>
              <a:spcAft>
                <a:spcPct val="0"/>
              </a:spcAft>
            </a:pPr>
            <a:r>
              <a:rPr lang="en-GB" noProof="0" dirty="0"/>
              <a:t>Click to edit Master title style</a:t>
            </a:r>
          </a:p>
        </p:txBody>
      </p:sp>
      <p:sp>
        <p:nvSpPr>
          <p:cNvPr id="3075" name="Rectangle 3"/>
          <p:cNvSpPr>
            <a:spLocks noGrp="1" noChangeArrowheads="1"/>
          </p:cNvSpPr>
          <p:nvPr>
            <p:ph type="subTitle" idx="1"/>
          </p:nvPr>
        </p:nvSpPr>
        <p:spPr>
          <a:xfrm>
            <a:off x="638175" y="2574258"/>
            <a:ext cx="7889875" cy="203155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2" spcCol="360000" anchor="t" anchorCtr="0" compatLnSpc="1">
            <a:prstTxWarp prst="textNoShape">
              <a:avLst/>
            </a:prstTxWarp>
          </a:bodyPr>
          <a:lstStyle>
            <a:lvl1pPr algn="l">
              <a:defRPr lang="en-GB" sz="1200" noProof="0" dirty="0" smtClean="0">
                <a:solidFill>
                  <a:schemeClr val="bg1"/>
                </a:solidFill>
              </a:defRPr>
            </a:lvl1pPr>
          </a:lstStyle>
          <a:p>
            <a:pPr lvl="0"/>
            <a:r>
              <a:rPr lang="en-GB" noProof="0" dirty="0"/>
              <a:t>Click to edit Master subtitle style</a:t>
            </a:r>
          </a:p>
        </p:txBody>
      </p:sp>
      <p:sp>
        <p:nvSpPr>
          <p:cNvPr id="7"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cxnSp>
        <p:nvCxnSpPr>
          <p:cNvPr id="8" name="Straight Connector 7"/>
          <p:cNvCxnSpPr/>
          <p:nvPr userDrawn="1"/>
        </p:nvCxnSpPr>
        <p:spPr bwMode="auto">
          <a:xfrm>
            <a:off x="8265028" y="4835112"/>
            <a:ext cx="0" cy="205025"/>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userDrawn="1"/>
        </p:nvSpPr>
        <p:spPr>
          <a:xfrm>
            <a:off x="8249660" y="4742049"/>
            <a:ext cx="685800" cy="402641"/>
          </a:xfrm>
          <a:prstGeom prst="rect">
            <a:avLst/>
          </a:prstGeom>
          <a:noFill/>
          <a:ln>
            <a:noFill/>
          </a:ln>
          <a:effectLst/>
        </p:spPr>
        <p:txBody>
          <a:bodyPr lIns="180000" tIns="0" rIns="0" bIns="0" anchor="ctr"/>
          <a:lstStyle>
            <a:defPPr>
              <a:defRPr lang="en-US"/>
            </a:defPPr>
            <a:lvl1pPr fontAlgn="base">
              <a:spcBef>
                <a:spcPct val="50000"/>
              </a:spcBef>
              <a:spcAft>
                <a:spcPct val="0"/>
              </a:spcAft>
              <a:defRPr sz="800">
                <a:solidFill>
                  <a:srgbClr val="FFFFFF"/>
                </a:solidFill>
                <a:latin typeface="Arial" pitchFamily="34" charset="0"/>
                <a:cs typeface="Arial" charset="0"/>
              </a:defRPr>
            </a:lvl1pPr>
            <a:lvl2pPr marL="742950" indent="-285750" eaLnBrk="0" fontAlgn="base" hangingPunct="0">
              <a:spcBef>
                <a:spcPct val="0"/>
              </a:spcBef>
              <a:spcAft>
                <a:spcPct val="0"/>
              </a:spcAft>
              <a:defRPr sz="1200">
                <a:latin typeface="Arial" pitchFamily="34" charset="0"/>
                <a:cs typeface="Arial" charset="0"/>
              </a:defRPr>
            </a:lvl2pPr>
            <a:lvl3pPr marL="1143000" indent="-228600" eaLnBrk="0" fontAlgn="base" hangingPunct="0">
              <a:spcBef>
                <a:spcPct val="0"/>
              </a:spcBef>
              <a:spcAft>
                <a:spcPct val="0"/>
              </a:spcAft>
              <a:defRPr sz="1200">
                <a:latin typeface="Arial" pitchFamily="34" charset="0"/>
                <a:cs typeface="Arial" charset="0"/>
              </a:defRPr>
            </a:lvl3pPr>
            <a:lvl4pPr marL="1600200" indent="-228600" eaLnBrk="0" fontAlgn="base" hangingPunct="0">
              <a:spcBef>
                <a:spcPct val="0"/>
              </a:spcBef>
              <a:spcAft>
                <a:spcPct val="0"/>
              </a:spcAft>
              <a:defRPr sz="1200">
                <a:latin typeface="Arial" pitchFamily="34" charset="0"/>
                <a:cs typeface="Arial" charset="0"/>
              </a:defRPr>
            </a:lvl4pPr>
            <a:lvl5pPr marL="2057400" indent="-228600" eaLnBrk="0" fontAlgn="base" hangingPunct="0">
              <a:spcBef>
                <a:spcPct val="0"/>
              </a:spcBef>
              <a:spcAft>
                <a:spcPct val="0"/>
              </a:spcAft>
              <a:defRPr sz="1200">
                <a:latin typeface="Arial" pitchFamily="34" charset="0"/>
                <a:cs typeface="Arial" charset="0"/>
              </a:defRPr>
            </a:lvl5pPr>
            <a:lvl6pPr marL="2514600" indent="-228600" algn="r" eaLnBrk="0" fontAlgn="base" hangingPunct="0">
              <a:spcBef>
                <a:spcPct val="50000"/>
              </a:spcBef>
              <a:spcAft>
                <a:spcPct val="0"/>
              </a:spcAft>
              <a:defRPr sz="1200">
                <a:latin typeface="Arial" pitchFamily="34" charset="0"/>
                <a:cs typeface="Arial" charset="0"/>
              </a:defRPr>
            </a:lvl6pPr>
            <a:lvl7pPr marL="2971800" indent="-228600" algn="r" eaLnBrk="0" fontAlgn="base" hangingPunct="0">
              <a:spcBef>
                <a:spcPct val="50000"/>
              </a:spcBef>
              <a:spcAft>
                <a:spcPct val="0"/>
              </a:spcAft>
              <a:defRPr sz="1200">
                <a:latin typeface="Arial" pitchFamily="34" charset="0"/>
                <a:cs typeface="Arial" charset="0"/>
              </a:defRPr>
            </a:lvl7pPr>
            <a:lvl8pPr marL="3429000" indent="-228600" algn="r" eaLnBrk="0" fontAlgn="base" hangingPunct="0">
              <a:spcBef>
                <a:spcPct val="50000"/>
              </a:spcBef>
              <a:spcAft>
                <a:spcPct val="0"/>
              </a:spcAft>
              <a:defRPr sz="1200">
                <a:latin typeface="Arial" pitchFamily="34" charset="0"/>
                <a:cs typeface="Arial" charset="0"/>
              </a:defRPr>
            </a:lvl8pPr>
            <a:lvl9pPr marL="3886200" indent="-228600" algn="r" eaLnBrk="0" fontAlgn="base" hangingPunct="0">
              <a:spcBef>
                <a:spcPct val="50000"/>
              </a:spcBef>
              <a:spcAft>
                <a:spcPct val="0"/>
              </a:spcAft>
              <a:defRPr sz="1200">
                <a:latin typeface="Arial" pitchFamily="34" charset="0"/>
                <a:cs typeface="Arial" charset="0"/>
              </a:defRPr>
            </a:lvl9pPr>
          </a:lstStyle>
          <a:p>
            <a:pPr lvl="0"/>
            <a:fld id="{571E86D2-C392-4F26-8C26-01064258A7EF}" type="slidenum">
              <a:rPr lang="en-GB" smtClean="0"/>
              <a:pPr lvl="0"/>
              <a:t>‹#›</a:t>
            </a:fld>
            <a:endParaRPr lang="en-GB" dirty="0"/>
          </a:p>
        </p:txBody>
      </p:sp>
      <p:pic>
        <p:nvPicPr>
          <p:cNvPr id="10"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38175" y="284418"/>
            <a:ext cx="1054386" cy="88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8292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4_Title Slide">
    <p:bg>
      <p:bgPr>
        <a:gradFill>
          <a:gsLst>
            <a:gs pos="0">
              <a:schemeClr val="accent6">
                <a:lumMod val="50000"/>
              </a:schemeClr>
            </a:gs>
            <a:gs pos="100000">
              <a:schemeClr val="accent6"/>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8175" y="1700213"/>
            <a:ext cx="7889875" cy="87153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lang="en-GB" noProof="0" dirty="0" smtClean="0">
                <a:solidFill>
                  <a:schemeClr val="bg1"/>
                </a:solidFill>
              </a:defRPr>
            </a:lvl1pPr>
          </a:lstStyle>
          <a:p>
            <a:pPr lvl="0" algn="l" eaLnBrk="0" fontAlgn="base" hangingPunct="0">
              <a:lnSpc>
                <a:spcPct val="85000"/>
              </a:lnSpc>
              <a:spcAft>
                <a:spcPct val="0"/>
              </a:spcAft>
            </a:pPr>
            <a:r>
              <a:rPr lang="en-GB" noProof="0" dirty="0"/>
              <a:t>Click to edit Master title style</a:t>
            </a:r>
          </a:p>
        </p:txBody>
      </p:sp>
      <p:sp>
        <p:nvSpPr>
          <p:cNvPr id="3075" name="Rectangle 3"/>
          <p:cNvSpPr>
            <a:spLocks noGrp="1" noChangeArrowheads="1"/>
          </p:cNvSpPr>
          <p:nvPr>
            <p:ph type="subTitle" idx="1"/>
          </p:nvPr>
        </p:nvSpPr>
        <p:spPr>
          <a:xfrm>
            <a:off x="638174" y="2571750"/>
            <a:ext cx="7889875" cy="202723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2" spcCol="360000" anchor="t" anchorCtr="0" compatLnSpc="1">
            <a:prstTxWarp prst="textNoShape">
              <a:avLst/>
            </a:prstTxWarp>
          </a:bodyPr>
          <a:lstStyle>
            <a:lvl1pPr algn="l">
              <a:defRPr lang="en-GB" sz="1200" noProof="0" dirty="0" smtClean="0">
                <a:solidFill>
                  <a:schemeClr val="bg1"/>
                </a:solidFill>
              </a:defRPr>
            </a:lvl1pPr>
          </a:lstStyle>
          <a:p>
            <a:pPr lvl="0"/>
            <a:r>
              <a:rPr lang="en-GB" noProof="0" dirty="0"/>
              <a:t>Click to edit Master subtitle style</a:t>
            </a:r>
          </a:p>
        </p:txBody>
      </p:sp>
      <p:sp>
        <p:nvSpPr>
          <p:cNvPr id="7"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cxnSp>
        <p:nvCxnSpPr>
          <p:cNvPr id="8" name="Straight Connector 7"/>
          <p:cNvCxnSpPr/>
          <p:nvPr userDrawn="1"/>
        </p:nvCxnSpPr>
        <p:spPr bwMode="auto">
          <a:xfrm>
            <a:off x="8265028" y="4835112"/>
            <a:ext cx="0" cy="205025"/>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userDrawn="1"/>
        </p:nvSpPr>
        <p:spPr>
          <a:xfrm>
            <a:off x="8249660" y="4742049"/>
            <a:ext cx="685800" cy="402641"/>
          </a:xfrm>
          <a:prstGeom prst="rect">
            <a:avLst/>
          </a:prstGeom>
          <a:noFill/>
          <a:ln>
            <a:noFill/>
          </a:ln>
          <a:effectLst/>
        </p:spPr>
        <p:txBody>
          <a:bodyPr lIns="180000" tIns="0" rIns="0" bIns="0" anchor="ctr"/>
          <a:lstStyle>
            <a:defPPr>
              <a:defRPr lang="en-US"/>
            </a:defPPr>
            <a:lvl1pPr fontAlgn="base">
              <a:spcBef>
                <a:spcPct val="50000"/>
              </a:spcBef>
              <a:spcAft>
                <a:spcPct val="0"/>
              </a:spcAft>
              <a:defRPr sz="800">
                <a:solidFill>
                  <a:srgbClr val="FFFFFF"/>
                </a:solidFill>
                <a:latin typeface="Arial" pitchFamily="34" charset="0"/>
                <a:cs typeface="Arial" charset="0"/>
              </a:defRPr>
            </a:lvl1pPr>
            <a:lvl2pPr marL="742950" indent="-285750" eaLnBrk="0" fontAlgn="base" hangingPunct="0">
              <a:spcBef>
                <a:spcPct val="0"/>
              </a:spcBef>
              <a:spcAft>
                <a:spcPct val="0"/>
              </a:spcAft>
              <a:defRPr sz="1200">
                <a:latin typeface="Arial" pitchFamily="34" charset="0"/>
                <a:cs typeface="Arial" charset="0"/>
              </a:defRPr>
            </a:lvl2pPr>
            <a:lvl3pPr marL="1143000" indent="-228600" eaLnBrk="0" fontAlgn="base" hangingPunct="0">
              <a:spcBef>
                <a:spcPct val="0"/>
              </a:spcBef>
              <a:spcAft>
                <a:spcPct val="0"/>
              </a:spcAft>
              <a:defRPr sz="1200">
                <a:latin typeface="Arial" pitchFamily="34" charset="0"/>
                <a:cs typeface="Arial" charset="0"/>
              </a:defRPr>
            </a:lvl3pPr>
            <a:lvl4pPr marL="1600200" indent="-228600" eaLnBrk="0" fontAlgn="base" hangingPunct="0">
              <a:spcBef>
                <a:spcPct val="0"/>
              </a:spcBef>
              <a:spcAft>
                <a:spcPct val="0"/>
              </a:spcAft>
              <a:defRPr sz="1200">
                <a:latin typeface="Arial" pitchFamily="34" charset="0"/>
                <a:cs typeface="Arial" charset="0"/>
              </a:defRPr>
            </a:lvl4pPr>
            <a:lvl5pPr marL="2057400" indent="-228600" eaLnBrk="0" fontAlgn="base" hangingPunct="0">
              <a:spcBef>
                <a:spcPct val="0"/>
              </a:spcBef>
              <a:spcAft>
                <a:spcPct val="0"/>
              </a:spcAft>
              <a:defRPr sz="1200">
                <a:latin typeface="Arial" pitchFamily="34" charset="0"/>
                <a:cs typeface="Arial" charset="0"/>
              </a:defRPr>
            </a:lvl5pPr>
            <a:lvl6pPr marL="2514600" indent="-228600" algn="r" eaLnBrk="0" fontAlgn="base" hangingPunct="0">
              <a:spcBef>
                <a:spcPct val="50000"/>
              </a:spcBef>
              <a:spcAft>
                <a:spcPct val="0"/>
              </a:spcAft>
              <a:defRPr sz="1200">
                <a:latin typeface="Arial" pitchFamily="34" charset="0"/>
                <a:cs typeface="Arial" charset="0"/>
              </a:defRPr>
            </a:lvl6pPr>
            <a:lvl7pPr marL="2971800" indent="-228600" algn="r" eaLnBrk="0" fontAlgn="base" hangingPunct="0">
              <a:spcBef>
                <a:spcPct val="50000"/>
              </a:spcBef>
              <a:spcAft>
                <a:spcPct val="0"/>
              </a:spcAft>
              <a:defRPr sz="1200">
                <a:latin typeface="Arial" pitchFamily="34" charset="0"/>
                <a:cs typeface="Arial" charset="0"/>
              </a:defRPr>
            </a:lvl7pPr>
            <a:lvl8pPr marL="3429000" indent="-228600" algn="r" eaLnBrk="0" fontAlgn="base" hangingPunct="0">
              <a:spcBef>
                <a:spcPct val="50000"/>
              </a:spcBef>
              <a:spcAft>
                <a:spcPct val="0"/>
              </a:spcAft>
              <a:defRPr sz="1200">
                <a:latin typeface="Arial" pitchFamily="34" charset="0"/>
                <a:cs typeface="Arial" charset="0"/>
              </a:defRPr>
            </a:lvl8pPr>
            <a:lvl9pPr marL="3886200" indent="-228600" algn="r" eaLnBrk="0" fontAlgn="base" hangingPunct="0">
              <a:spcBef>
                <a:spcPct val="50000"/>
              </a:spcBef>
              <a:spcAft>
                <a:spcPct val="0"/>
              </a:spcAft>
              <a:defRPr sz="1200">
                <a:latin typeface="Arial" pitchFamily="34" charset="0"/>
                <a:cs typeface="Arial" charset="0"/>
              </a:defRPr>
            </a:lvl9pPr>
          </a:lstStyle>
          <a:p>
            <a:pPr lvl="0"/>
            <a:fld id="{571E86D2-C392-4F26-8C26-01064258A7EF}" type="slidenum">
              <a:rPr lang="en-GB" smtClean="0"/>
              <a:pPr lvl="0"/>
              <a:t>‹#›</a:t>
            </a:fld>
            <a:endParaRPr lang="en-GB" dirty="0"/>
          </a:p>
        </p:txBody>
      </p:sp>
      <p:pic>
        <p:nvPicPr>
          <p:cNvPr id="10"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38175" y="284418"/>
            <a:ext cx="1054386" cy="88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2969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7"/>
          <p:cNvSpPr>
            <a:spLocks noChangeArrowheads="1"/>
          </p:cNvSpPr>
          <p:nvPr userDrawn="1"/>
        </p:nvSpPr>
        <p:spPr bwMode="auto">
          <a:xfrm>
            <a:off x="0" y="4731544"/>
            <a:ext cx="9144000" cy="413147"/>
          </a:xfrm>
          <a:prstGeom prst="rect">
            <a:avLst/>
          </a:prstGeom>
          <a:solidFill>
            <a:srgbClr val="01D1A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r" eaLnBrk="0" fontAlgn="base" hangingPunct="0">
              <a:spcBef>
                <a:spcPct val="50000"/>
              </a:spcBef>
              <a:spcAft>
                <a:spcPct val="0"/>
              </a:spcAft>
              <a:defRPr sz="1200">
                <a:solidFill>
                  <a:schemeClr val="tx1"/>
                </a:solidFill>
                <a:latin typeface="Arial" charset="0"/>
              </a:defRPr>
            </a:lvl6pPr>
            <a:lvl7pPr marL="2971800" indent="-228600" algn="r" eaLnBrk="0" fontAlgn="base" hangingPunct="0">
              <a:spcBef>
                <a:spcPct val="50000"/>
              </a:spcBef>
              <a:spcAft>
                <a:spcPct val="0"/>
              </a:spcAft>
              <a:defRPr sz="1200">
                <a:solidFill>
                  <a:schemeClr val="tx1"/>
                </a:solidFill>
                <a:latin typeface="Arial" charset="0"/>
              </a:defRPr>
            </a:lvl7pPr>
            <a:lvl8pPr marL="3429000" indent="-228600" algn="r" eaLnBrk="0" fontAlgn="base" hangingPunct="0">
              <a:spcBef>
                <a:spcPct val="50000"/>
              </a:spcBef>
              <a:spcAft>
                <a:spcPct val="0"/>
              </a:spcAft>
              <a:defRPr sz="1200">
                <a:solidFill>
                  <a:schemeClr val="tx1"/>
                </a:solidFill>
                <a:latin typeface="Arial" charset="0"/>
              </a:defRPr>
            </a:lvl8pPr>
            <a:lvl9pPr marL="3886200" indent="-228600" algn="r" eaLnBrk="0" fontAlgn="base" hangingPunct="0">
              <a:spcBef>
                <a:spcPct val="50000"/>
              </a:spcBef>
              <a:spcAft>
                <a:spcPct val="0"/>
              </a:spcAft>
              <a:defRPr sz="1200">
                <a:solidFill>
                  <a:schemeClr val="tx1"/>
                </a:solidFill>
                <a:latin typeface="Arial" charset="0"/>
              </a:defRPr>
            </a:lvl9pPr>
          </a:lstStyle>
          <a:p>
            <a:pPr algn="ctr" eaLnBrk="1" hangingPunct="1">
              <a:defRPr/>
            </a:pPr>
            <a:endParaRPr lang="en-US" altLang="en-US" sz="1000" dirty="0">
              <a:solidFill>
                <a:srgbClr val="FFFFFF"/>
              </a:solidFill>
            </a:endParaRPr>
          </a:p>
        </p:txBody>
      </p:sp>
      <p:sp>
        <p:nvSpPr>
          <p:cNvPr id="8" name="Footer Placeholder 5"/>
          <p:cNvSpPr>
            <a:spLocks noGrp="1"/>
          </p:cNvSpPr>
          <p:nvPr>
            <p:ph type="ftr" sz="quarter" idx="3"/>
          </p:nvPr>
        </p:nvSpPr>
        <p:spPr bwMode="auto">
          <a:xfrm>
            <a:off x="4428870" y="4731901"/>
            <a:ext cx="3657600" cy="411956"/>
          </a:xfrm>
          <a:prstGeom prst="rect">
            <a:avLst/>
          </a:prstGeom>
          <a:noFill/>
          <a:ln>
            <a:noFill/>
          </a:ln>
        </p:spPr>
        <p:txBody>
          <a:bodyPr vert="horz" wrap="square" lIns="0" tIns="0" rIns="0" bIns="0" numCol="1" anchor="ctr" anchorCtr="0" compatLnSpc="1">
            <a:prstTxWarp prst="textNoShape">
              <a:avLst/>
            </a:prstTxWarp>
          </a:bodyPr>
          <a:lstStyle>
            <a:lvl1pPr algn="r">
              <a:spcBef>
                <a:spcPct val="0"/>
              </a:spcBef>
              <a:defRPr sz="800">
                <a:solidFill>
                  <a:schemeClr val="bg1"/>
                </a:solidFill>
                <a:latin typeface="Arial" pitchFamily="34" charset="0"/>
              </a:defRPr>
            </a:lvl1pPr>
          </a:lstStyle>
          <a:p>
            <a:pPr>
              <a:defRPr/>
            </a:pPr>
            <a:r>
              <a:rPr lang="en-US" dirty="0">
                <a:solidFill>
                  <a:srgbClr val="FFFFFF"/>
                </a:solidFill>
              </a:rPr>
              <a:t>DH – Leading the nation’s health and care</a:t>
            </a:r>
          </a:p>
        </p:txBody>
      </p:sp>
      <p:cxnSp>
        <p:nvCxnSpPr>
          <p:cNvPr id="9" name="Straight Connector 8"/>
          <p:cNvCxnSpPr/>
          <p:nvPr userDrawn="1"/>
        </p:nvCxnSpPr>
        <p:spPr bwMode="auto">
          <a:xfrm>
            <a:off x="8265028" y="4835112"/>
            <a:ext cx="0" cy="205025"/>
          </a:xfrm>
          <a:prstGeom prst="line">
            <a:avLst/>
          </a:prstGeom>
          <a:noFill/>
          <a:ln w="952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 name="Picture 28"/>
          <p:cNvPicPr>
            <a:picLocks noChangeAspect="1" noChangeArrowheads="1"/>
          </p:cNvPicPr>
          <p:nvPr userDrawn="1"/>
        </p:nvPicPr>
        <p:blipFill>
          <a:blip r:embed="rId22" cstate="print">
            <a:extLst>
              <a:ext uri="{28A0092B-C50C-407E-A947-70E740481C1C}">
                <a14:useLocalDpi xmlns:a14="http://schemas.microsoft.com/office/drawing/2010/main" val="0"/>
              </a:ext>
            </a:extLst>
          </a:blip>
          <a:stretch>
            <a:fillRect/>
          </a:stretch>
        </p:blipFill>
        <p:spPr bwMode="auto">
          <a:xfrm>
            <a:off x="623223" y="4786901"/>
            <a:ext cx="382669" cy="319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614363" y="288925"/>
            <a:ext cx="7915276"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lgn="l" eaLnBrk="0" fontAlgn="base" hangingPunct="0">
              <a:spcAft>
                <a:spcPct val="0"/>
              </a:spcAft>
            </a:pPr>
            <a:r>
              <a:rPr lang="en-US" dirty="0"/>
              <a:t>Click to edit Master title style</a:t>
            </a:r>
          </a:p>
        </p:txBody>
      </p:sp>
      <p:sp>
        <p:nvSpPr>
          <p:cNvPr id="3" name="Text Placeholder 2"/>
          <p:cNvSpPr>
            <a:spLocks noGrp="1"/>
          </p:cNvSpPr>
          <p:nvPr>
            <p:ph type="body" idx="1"/>
          </p:nvPr>
        </p:nvSpPr>
        <p:spPr>
          <a:xfrm>
            <a:off x="614363" y="1065213"/>
            <a:ext cx="7915276" cy="348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marL="0" lvl="0" indent="0" eaLnBrk="0" fontAlgn="base" hangingPunct="0">
              <a:spcAft>
                <a:spcPct val="0"/>
              </a:spcAft>
            </a:pPr>
            <a:r>
              <a:rPr lang="en-US" dirty="0"/>
              <a:t>Click to edit Master text styles</a:t>
            </a:r>
          </a:p>
          <a:p>
            <a:pPr marL="180975" lvl="1" indent="-179388" eaLnBrk="0" fontAlgn="base" hangingPunct="0">
              <a:spcAft>
                <a:spcPct val="0"/>
              </a:spcAft>
              <a:buChar char="•"/>
            </a:pPr>
            <a:r>
              <a:rPr lang="en-US" dirty="0"/>
              <a:t>Second level</a:t>
            </a:r>
          </a:p>
          <a:p>
            <a:pPr marL="361950" lvl="2" indent="-180975" eaLnBrk="0" fontAlgn="base" hangingPunct="0">
              <a:spcAft>
                <a:spcPct val="0"/>
              </a:spcAft>
            </a:pPr>
            <a:r>
              <a:rPr lang="en-US" dirty="0"/>
              <a:t>Third level</a:t>
            </a:r>
          </a:p>
          <a:p>
            <a:pPr marL="542925" lvl="3" indent="-180975" eaLnBrk="0" fontAlgn="base" hangingPunct="0">
              <a:spcAft>
                <a:spcPct val="0"/>
              </a:spcAft>
              <a:buChar char="•"/>
            </a:pPr>
            <a:r>
              <a:rPr lang="en-US" dirty="0"/>
              <a:t>Fourth level</a:t>
            </a:r>
          </a:p>
          <a:p>
            <a:pPr marL="712788" lvl="4" indent="-169863" eaLnBrk="0" fontAlgn="base" hangingPunct="0">
              <a:spcAft>
                <a:spcPct val="0"/>
              </a:spcAft>
              <a:buChar char="•"/>
            </a:pPr>
            <a:r>
              <a:rPr lang="en-US" dirty="0"/>
              <a:t>Fifth level</a:t>
            </a:r>
          </a:p>
        </p:txBody>
      </p:sp>
      <p:sp>
        <p:nvSpPr>
          <p:cNvPr id="17" name="TextBox 16"/>
          <p:cNvSpPr txBox="1"/>
          <p:nvPr userDrawn="1"/>
        </p:nvSpPr>
        <p:spPr>
          <a:xfrm>
            <a:off x="8249660" y="4742049"/>
            <a:ext cx="685800" cy="402641"/>
          </a:xfrm>
          <a:prstGeom prst="rect">
            <a:avLst/>
          </a:prstGeom>
          <a:noFill/>
          <a:ln>
            <a:noFill/>
          </a:ln>
          <a:effectLst/>
        </p:spPr>
        <p:txBody>
          <a:bodyPr lIns="180000" tIns="0" rIns="0" bIns="0" anchor="ctr"/>
          <a:lstStyle>
            <a:defPPr>
              <a:defRPr lang="en-US"/>
            </a:defPPr>
            <a:lvl1pPr fontAlgn="base">
              <a:spcBef>
                <a:spcPct val="50000"/>
              </a:spcBef>
              <a:spcAft>
                <a:spcPct val="0"/>
              </a:spcAft>
              <a:defRPr sz="800">
                <a:solidFill>
                  <a:srgbClr val="FFFFFF"/>
                </a:solidFill>
                <a:latin typeface="Arial" pitchFamily="34" charset="0"/>
                <a:cs typeface="Arial" charset="0"/>
              </a:defRPr>
            </a:lvl1pPr>
            <a:lvl2pPr marL="742950" indent="-285750" eaLnBrk="0" fontAlgn="base" hangingPunct="0">
              <a:spcBef>
                <a:spcPct val="0"/>
              </a:spcBef>
              <a:spcAft>
                <a:spcPct val="0"/>
              </a:spcAft>
              <a:defRPr sz="1200">
                <a:latin typeface="Arial" pitchFamily="34" charset="0"/>
                <a:cs typeface="Arial" charset="0"/>
              </a:defRPr>
            </a:lvl2pPr>
            <a:lvl3pPr marL="1143000" indent="-228600" eaLnBrk="0" fontAlgn="base" hangingPunct="0">
              <a:spcBef>
                <a:spcPct val="0"/>
              </a:spcBef>
              <a:spcAft>
                <a:spcPct val="0"/>
              </a:spcAft>
              <a:defRPr sz="1200">
                <a:latin typeface="Arial" pitchFamily="34" charset="0"/>
                <a:cs typeface="Arial" charset="0"/>
              </a:defRPr>
            </a:lvl3pPr>
            <a:lvl4pPr marL="1600200" indent="-228600" eaLnBrk="0" fontAlgn="base" hangingPunct="0">
              <a:spcBef>
                <a:spcPct val="0"/>
              </a:spcBef>
              <a:spcAft>
                <a:spcPct val="0"/>
              </a:spcAft>
              <a:defRPr sz="1200">
                <a:latin typeface="Arial" pitchFamily="34" charset="0"/>
                <a:cs typeface="Arial" charset="0"/>
              </a:defRPr>
            </a:lvl4pPr>
            <a:lvl5pPr marL="2057400" indent="-228600" eaLnBrk="0" fontAlgn="base" hangingPunct="0">
              <a:spcBef>
                <a:spcPct val="0"/>
              </a:spcBef>
              <a:spcAft>
                <a:spcPct val="0"/>
              </a:spcAft>
              <a:defRPr sz="1200">
                <a:latin typeface="Arial" pitchFamily="34" charset="0"/>
                <a:cs typeface="Arial" charset="0"/>
              </a:defRPr>
            </a:lvl5pPr>
            <a:lvl6pPr marL="2514600" indent="-228600" algn="r" eaLnBrk="0" fontAlgn="base" hangingPunct="0">
              <a:spcBef>
                <a:spcPct val="50000"/>
              </a:spcBef>
              <a:spcAft>
                <a:spcPct val="0"/>
              </a:spcAft>
              <a:defRPr sz="1200">
                <a:latin typeface="Arial" pitchFamily="34" charset="0"/>
                <a:cs typeface="Arial" charset="0"/>
              </a:defRPr>
            </a:lvl6pPr>
            <a:lvl7pPr marL="2971800" indent="-228600" algn="r" eaLnBrk="0" fontAlgn="base" hangingPunct="0">
              <a:spcBef>
                <a:spcPct val="50000"/>
              </a:spcBef>
              <a:spcAft>
                <a:spcPct val="0"/>
              </a:spcAft>
              <a:defRPr sz="1200">
                <a:latin typeface="Arial" pitchFamily="34" charset="0"/>
                <a:cs typeface="Arial" charset="0"/>
              </a:defRPr>
            </a:lvl7pPr>
            <a:lvl8pPr marL="3429000" indent="-228600" algn="r" eaLnBrk="0" fontAlgn="base" hangingPunct="0">
              <a:spcBef>
                <a:spcPct val="50000"/>
              </a:spcBef>
              <a:spcAft>
                <a:spcPct val="0"/>
              </a:spcAft>
              <a:defRPr sz="1200">
                <a:latin typeface="Arial" pitchFamily="34" charset="0"/>
                <a:cs typeface="Arial" charset="0"/>
              </a:defRPr>
            </a:lvl8pPr>
            <a:lvl9pPr marL="3886200" indent="-228600" algn="r" eaLnBrk="0" fontAlgn="base" hangingPunct="0">
              <a:spcBef>
                <a:spcPct val="50000"/>
              </a:spcBef>
              <a:spcAft>
                <a:spcPct val="0"/>
              </a:spcAft>
              <a:defRPr sz="1200">
                <a:latin typeface="Arial" pitchFamily="34" charset="0"/>
                <a:cs typeface="Arial" charset="0"/>
              </a:defRPr>
            </a:lvl9pPr>
          </a:lstStyle>
          <a:p>
            <a:pPr lvl="0"/>
            <a:fld id="{571E86D2-C392-4F26-8C26-01064258A7EF}" type="slidenum">
              <a:rPr lang="en-GB" smtClean="0"/>
              <a:pPr lvl="0"/>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77" r:id="rId3"/>
    <p:sldLayoutId id="2147483661" r:id="rId4"/>
    <p:sldLayoutId id="2147483675" r:id="rId5"/>
    <p:sldLayoutId id="2147483676" r:id="rId6"/>
    <p:sldLayoutId id="2147483662" r:id="rId7"/>
    <p:sldLayoutId id="2147483663" r:id="rId8"/>
    <p:sldLayoutId id="2147483664" r:id="rId9"/>
    <p:sldLayoutId id="2147483665" r:id="rId10"/>
    <p:sldLayoutId id="2147483666" r:id="rId11"/>
    <p:sldLayoutId id="2147483667" r:id="rId12"/>
    <p:sldLayoutId id="2147483650" r:id="rId13"/>
    <p:sldLayoutId id="2147483668" r:id="rId14"/>
    <p:sldLayoutId id="2147483669" r:id="rId15"/>
    <p:sldLayoutId id="2147483670" r:id="rId16"/>
    <p:sldLayoutId id="2147483671" r:id="rId17"/>
    <p:sldLayoutId id="2147483672" r:id="rId18"/>
    <p:sldLayoutId id="2147483673" r:id="rId19"/>
    <p:sldLayoutId id="2147483674" r:id="rId20"/>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sldNum="0" hdr="0" ftr="0" dt="0"/>
  <p:txStyles>
    <p:titleStyle>
      <a:lvl1pPr algn="ctr" defTabSz="914400" rtl="0" eaLnBrk="1" latinLnBrk="0" hangingPunct="1">
        <a:spcBef>
          <a:spcPct val="0"/>
        </a:spcBef>
        <a:buNone/>
        <a:defRPr lang="en-US" sz="2400" kern="1200" dirty="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lang="en-US" altLang="en-US" sz="1600" kern="1200" smtClean="0">
          <a:solidFill>
            <a:schemeClr val="tx1"/>
          </a:solidFill>
          <a:latin typeface="+mn-lt"/>
          <a:ea typeface="+mn-ea"/>
          <a:cs typeface="+mn-cs"/>
        </a:defRPr>
      </a:lvl1pPr>
      <a:lvl2pPr marL="287337"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US" sz="1600" kern="1200" dirty="0" smtClean="0">
          <a:solidFill>
            <a:schemeClr val="tx1"/>
          </a:solidFill>
          <a:latin typeface="+mn-lt"/>
          <a:ea typeface="+mn-ea"/>
          <a:cs typeface="+mn-cs"/>
        </a:defRPr>
      </a:lvl2pPr>
      <a:lvl3pPr marL="466725"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US" sz="1600" kern="1200" dirty="0" smtClean="0">
          <a:solidFill>
            <a:schemeClr val="tx1"/>
          </a:solidFill>
          <a:latin typeface="+mn-lt"/>
          <a:ea typeface="+mn-ea"/>
          <a:cs typeface="+mn-cs"/>
        </a:defRPr>
      </a:lvl3pPr>
      <a:lvl4pPr marL="647700"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US" sz="1600" kern="1200" dirty="0" smtClean="0">
          <a:solidFill>
            <a:schemeClr val="tx1"/>
          </a:solidFill>
          <a:latin typeface="+mn-lt"/>
          <a:ea typeface="+mn-ea"/>
          <a:cs typeface="+mn-cs"/>
        </a:defRPr>
      </a:lvl4pPr>
      <a:lvl5pPr marL="828675"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US" sz="16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slide" Target="slide46.xml"/></Relationships>
</file>

<file path=ppt/slides/_rels/slide1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3.xml"/><Relationship Id="rId1" Type="http://schemas.openxmlformats.org/officeDocument/2006/relationships/slideLayout" Target="../slideLayouts/slideLayout14.xml"/><Relationship Id="rId5" Type="http://schemas.openxmlformats.org/officeDocument/2006/relationships/slide" Target="slide16.xml"/><Relationship Id="rId4" Type="http://schemas.openxmlformats.org/officeDocument/2006/relationships/slide" Target="slide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 Target="slide13.xml"/></Relationships>
</file>

<file path=ppt/slides/_rels/slide15.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slide" Target="slide45.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46.xml"/><Relationship Id="rId1" Type="http://schemas.openxmlformats.org/officeDocument/2006/relationships/slideLayout" Target="../slideLayouts/slideLayout14.xml"/><Relationship Id="rId4" Type="http://schemas.openxmlformats.org/officeDocument/2006/relationships/slide" Target="slide45.xml"/></Relationships>
</file>

<file path=ppt/slides/_rels/slide19.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11.xml"/><Relationship Id="rId1" Type="http://schemas.openxmlformats.org/officeDocument/2006/relationships/slideLayout" Target="../slideLayouts/slideLayout14.xml"/><Relationship Id="rId5" Type="http://schemas.openxmlformats.org/officeDocument/2006/relationships/slide" Target="slide47.xml"/><Relationship Id="rId4" Type="http://schemas.openxmlformats.org/officeDocument/2006/relationships/slide" Target="slide4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slide" Target="slide47.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slide" Target="slide46.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slide" Target="slide45.xml"/><Relationship Id="rId1" Type="http://schemas.openxmlformats.org/officeDocument/2006/relationships/slideLayout" Target="../slideLayouts/slideLayout14.xml"/><Relationship Id="rId5" Type="http://schemas.openxmlformats.org/officeDocument/2006/relationships/slide" Target="slide21.xml"/><Relationship Id="rId4" Type="http://schemas.openxmlformats.org/officeDocument/2006/relationships/slide" Target="slide22.xml"/></Relationships>
</file>

<file path=ppt/slides/_rels/slide23.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slide" Target="slide45.xml"/><Relationship Id="rId1" Type="http://schemas.openxmlformats.org/officeDocument/2006/relationships/slideLayout" Target="../slideLayouts/slideLayout14.xml"/><Relationship Id="rId4" Type="http://schemas.openxmlformats.org/officeDocument/2006/relationships/slide" Target="slide46.xml"/></Relationships>
</file>

<file path=ppt/slides/_rels/slide2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slide" Target="slide45.xml"/><Relationship Id="rId1" Type="http://schemas.openxmlformats.org/officeDocument/2006/relationships/slideLayout" Target="../slideLayouts/slideLayout14.xml"/><Relationship Id="rId5" Type="http://schemas.openxmlformats.org/officeDocument/2006/relationships/customXml" Target="../ink/ink2.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slide" Target="slide47.xml"/><Relationship Id="rId1" Type="http://schemas.openxmlformats.org/officeDocument/2006/relationships/slideLayout" Target="../slideLayouts/slideLayout14.xml"/><Relationship Id="rId4" Type="http://schemas.openxmlformats.org/officeDocument/2006/relationships/slide" Target="slide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slide" Target="slide47.xml"/><Relationship Id="rId1" Type="http://schemas.openxmlformats.org/officeDocument/2006/relationships/slideLayout" Target="../slideLayouts/slideLayout14.xml"/><Relationship Id="rId4" Type="http://schemas.openxmlformats.org/officeDocument/2006/relationships/slide" Target="slide4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35.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hyperlink" Target="https://www.gov.uk/government/publications/consolidated-budgeting-guidance-2019-to-2020" TargetMode="Externa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3" Type="http://schemas.openxmlformats.org/officeDocument/2006/relationships/hyperlink" Target="https://www.gov.uk/government/publications/consolidated-budgeting-guidance-2019-to-2020" TargetMode="External"/><Relationship Id="rId2" Type="http://schemas.openxmlformats.org/officeDocument/2006/relationships/slide" Target="slide46.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8" Type="http://schemas.openxmlformats.org/officeDocument/2006/relationships/hyperlink" Target="https://www.gov.uk/government/publications/government-financial-reporting-manual-application-guidance" TargetMode="External"/><Relationship Id="rId3" Type="http://schemas.openxmlformats.org/officeDocument/2006/relationships/hyperlink" Target="https://www.iasplus.com/en/standards/ifrs/ifrs-16" TargetMode="External"/><Relationship Id="rId7" Type="http://schemas.openxmlformats.org/officeDocument/2006/relationships/hyperlink" Target="https://www.gov.uk/government/publications/consolidated-budgeting-guidance-2021-to-2022"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 Id="rId6" Type="http://schemas.openxmlformats.org/officeDocument/2006/relationships/hyperlink" Target="https://www.gov.uk/government/publications/government-financial-reporting-manual-2021-22" TargetMode="External"/><Relationship Id="rId5" Type="http://schemas.openxmlformats.org/officeDocument/2006/relationships/hyperlink" Target="https://www.gov.uk/government/publications/dhsc-ifrs-16-implementation-guidance/group-accounting-manual-ifrs-16-supplement" TargetMode="External"/><Relationship Id="rId4" Type="http://schemas.openxmlformats.org/officeDocument/2006/relationships/hyperlink" Target="https://www.gov.uk/government/publications/dhsc-group-accounting-manual-2021-to-2022" TargetMode="External"/><Relationship Id="rId9" Type="http://schemas.openxmlformats.org/officeDocument/2006/relationships/hyperlink" Target="https://www.england.nhs.uk/financial-accounting-and-reporting/ifrs-16/" TargetMode="External"/></Relationships>
</file>

<file path=ppt/slides/_rels/slide5.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3.xml"/><Relationship Id="rId7" Type="http://schemas.openxmlformats.org/officeDocument/2006/relationships/slideLayout" Target="../slideLayouts/slideLayout14.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slide" Target="slide4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GB" dirty="0"/>
            </a:br>
            <a:br>
              <a:rPr lang="en-GB" dirty="0"/>
            </a:br>
            <a:r>
              <a:rPr lang="en-GB" dirty="0"/>
              <a:t>IFRS 16 - Implementation Guidance</a:t>
            </a:r>
            <a:br>
              <a:rPr lang="en-GB" dirty="0"/>
            </a:br>
            <a:br>
              <a:rPr lang="en-GB" dirty="0"/>
            </a:br>
            <a:endParaRPr lang="en-GB" sz="2400" dirty="0">
              <a:solidFill>
                <a:schemeClr val="accent1">
                  <a:lumMod val="50000"/>
                </a:schemeClr>
              </a:solidFill>
            </a:endParaRPr>
          </a:p>
        </p:txBody>
      </p:sp>
    </p:spTree>
    <p:extLst>
      <p:ext uri="{BB962C8B-B14F-4D97-AF65-F5344CB8AC3E}">
        <p14:creationId xmlns:p14="http://schemas.microsoft.com/office/powerpoint/2010/main" val="2836881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925"/>
            <a:ext cx="8229599" cy="660400"/>
          </a:xfrm>
        </p:spPr>
        <p:txBody>
          <a:bodyPr/>
          <a:lstStyle/>
          <a:p>
            <a:r>
              <a:rPr lang="en-GB" sz="2000" b="1" dirty="0">
                <a:solidFill>
                  <a:schemeClr val="accent1">
                    <a:lumMod val="75000"/>
                  </a:schemeClr>
                </a:solidFill>
              </a:rPr>
              <a:t>Transition</a:t>
            </a:r>
            <a:endParaRPr lang="en-US" sz="2000" b="1" dirty="0">
              <a:solidFill>
                <a:schemeClr val="accent1">
                  <a:lumMod val="75000"/>
                </a:schemeClr>
              </a:solidFill>
            </a:endParaRPr>
          </a:p>
        </p:txBody>
      </p:sp>
      <p:sp>
        <p:nvSpPr>
          <p:cNvPr id="3" name="Rectangle 2">
            <a:extLst>
              <a:ext uri="{FF2B5EF4-FFF2-40B4-BE49-F238E27FC236}">
                <a16:creationId xmlns:a16="http://schemas.microsoft.com/office/drawing/2014/main" id="{9BA146E2-C764-458F-8405-960E18F82A93}"/>
              </a:ext>
            </a:extLst>
          </p:cNvPr>
          <p:cNvSpPr/>
          <p:nvPr/>
        </p:nvSpPr>
        <p:spPr>
          <a:xfrm>
            <a:off x="457200" y="836710"/>
            <a:ext cx="7543800" cy="2477601"/>
          </a:xfrm>
          <a:prstGeom prst="rect">
            <a:avLst/>
          </a:prstGeom>
        </p:spPr>
        <p:txBody>
          <a:bodyPr wrap="square">
            <a:spAutoFit/>
          </a:bodyPr>
          <a:lstStyle/>
          <a:p>
            <a:pPr lvl="0">
              <a:buClr>
                <a:srgbClr val="EA3C9E"/>
              </a:buClr>
              <a:buSzPts val="2000"/>
            </a:pPr>
            <a:r>
              <a:rPr lang="en-US" sz="1400" dirty="0">
                <a:latin typeface="Trebuchet MS"/>
                <a:ea typeface="Trebuchet MS"/>
                <a:cs typeface="Trebuchet MS"/>
              </a:rPr>
              <a:t>Upon transition to IFRS 16 the entities </a:t>
            </a:r>
            <a:r>
              <a:rPr lang="en-GB" sz="1400" dirty="0">
                <a:latin typeface="Trebuchet MS"/>
                <a:ea typeface="Trebuchet MS"/>
                <a:cs typeface="Trebuchet MS"/>
              </a:rPr>
              <a:t>recognise the </a:t>
            </a:r>
            <a:r>
              <a:rPr lang="en-GB" sz="1400" b="1" dirty="0">
                <a:latin typeface="Trebuchet MS"/>
                <a:ea typeface="Trebuchet MS"/>
                <a:cs typeface="Trebuchet MS"/>
              </a:rPr>
              <a:t>cumulative effect </a:t>
            </a:r>
            <a:r>
              <a:rPr lang="en-GB" sz="1400" dirty="0">
                <a:latin typeface="Trebuchet MS"/>
                <a:ea typeface="Trebuchet MS"/>
                <a:cs typeface="Trebuchet MS"/>
              </a:rPr>
              <a:t>of initially applying the Standard as an adjustment to equity representing the difference between the asset and the liability.</a:t>
            </a:r>
          </a:p>
          <a:p>
            <a:pPr lvl="0">
              <a:buClr>
                <a:srgbClr val="EA3C9E"/>
              </a:buClr>
              <a:buSzPts val="2000"/>
            </a:pPr>
            <a:endParaRPr lang="en-US" sz="1400" b="1" dirty="0"/>
          </a:p>
          <a:p>
            <a:pPr lvl="0">
              <a:buClr>
                <a:srgbClr val="EA3C9E"/>
              </a:buClr>
              <a:buSzPts val="2000"/>
            </a:pPr>
            <a:r>
              <a:rPr lang="en-US" sz="1400" b="1" dirty="0"/>
              <a:t>For leases previously classified as </a:t>
            </a:r>
            <a:r>
              <a:rPr lang="en-US" sz="1400" b="1" dirty="0">
                <a:hlinkClick r:id="rId3" action="ppaction://hlinksldjump">
                  <a:extLst>
                    <a:ext uri="{A12FA001-AC4F-418D-AE19-62706E023703}">
                      <ahyp:hlinkClr xmlns:ahyp="http://schemas.microsoft.com/office/drawing/2018/hyperlinkcolor" val="tx"/>
                    </a:ext>
                  </a:extLst>
                </a:hlinkClick>
              </a:rPr>
              <a:t>operating leases</a:t>
            </a:r>
            <a:r>
              <a:rPr lang="en-US" sz="1400" b="1" dirty="0"/>
              <a:t>:</a:t>
            </a:r>
          </a:p>
          <a:p>
            <a:pPr lvl="0">
              <a:buClr>
                <a:srgbClr val="EA3C9E"/>
              </a:buClr>
              <a:buSzPts val="2000"/>
            </a:pPr>
            <a:endParaRPr lang="en-US" sz="1400" dirty="0">
              <a:solidFill>
                <a:srgbClr val="FF0000"/>
              </a:solidFill>
            </a:endParaRPr>
          </a:p>
          <a:p>
            <a:pPr lvl="0">
              <a:buClr>
                <a:srgbClr val="EA3C9E"/>
              </a:buClr>
              <a:buSzPts val="2000"/>
            </a:pPr>
            <a:endParaRPr lang="en-US" sz="1400" dirty="0">
              <a:solidFill>
                <a:srgbClr val="FF0000"/>
              </a:solidFill>
            </a:endParaRPr>
          </a:p>
          <a:p>
            <a:pPr lvl="0">
              <a:buClr>
                <a:srgbClr val="EA3C9E"/>
              </a:buClr>
              <a:buSzPts val="2000"/>
            </a:pPr>
            <a:endParaRPr lang="en-US" sz="1400" dirty="0">
              <a:solidFill>
                <a:srgbClr val="FF0000"/>
              </a:solidFill>
            </a:endParaRPr>
          </a:p>
          <a:p>
            <a:pPr lvl="0">
              <a:buClr>
                <a:srgbClr val="EA3C9E"/>
              </a:buClr>
              <a:buSzPts val="2000"/>
            </a:pPr>
            <a:endParaRPr lang="en-US" sz="1400" dirty="0">
              <a:solidFill>
                <a:srgbClr val="FF0000"/>
              </a:solidFill>
            </a:endParaRPr>
          </a:p>
          <a:p>
            <a:pPr lvl="0">
              <a:buClr>
                <a:srgbClr val="EA3C9E"/>
              </a:buClr>
              <a:buSzPts val="2000"/>
            </a:pPr>
            <a:endParaRPr lang="en-US" sz="1400" dirty="0">
              <a:solidFill>
                <a:srgbClr val="FF0000"/>
              </a:solidFill>
            </a:endParaRPr>
          </a:p>
          <a:p>
            <a:pPr lvl="0">
              <a:buClr>
                <a:srgbClr val="EA3C9E"/>
              </a:buClr>
              <a:buSzPts val="2000"/>
            </a:pPr>
            <a:endParaRPr lang="en-US" sz="1400" dirty="0">
              <a:solidFill>
                <a:srgbClr val="FF0000"/>
              </a:solidFill>
            </a:endParaRPr>
          </a:p>
          <a:p>
            <a:pPr lvl="0">
              <a:buClr>
                <a:srgbClr val="EA3C9E"/>
              </a:buClr>
              <a:buSzPts val="2000"/>
            </a:pPr>
            <a:endParaRPr lang="en-US" sz="100" dirty="0"/>
          </a:p>
        </p:txBody>
      </p:sp>
      <p:sp>
        <p:nvSpPr>
          <p:cNvPr id="4" name="Rectangle 3">
            <a:extLst>
              <a:ext uri="{FF2B5EF4-FFF2-40B4-BE49-F238E27FC236}">
                <a16:creationId xmlns:a16="http://schemas.microsoft.com/office/drawing/2014/main" id="{045F9A73-CBA1-4B0E-B89E-2C05DF76760A}"/>
              </a:ext>
            </a:extLst>
          </p:cNvPr>
          <p:cNvSpPr/>
          <p:nvPr/>
        </p:nvSpPr>
        <p:spPr>
          <a:xfrm>
            <a:off x="535172" y="2013856"/>
            <a:ext cx="1447800" cy="1061927"/>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Recognise a lease liability </a:t>
            </a:r>
          </a:p>
        </p:txBody>
      </p:sp>
      <p:sp>
        <p:nvSpPr>
          <p:cNvPr id="5" name="Rectangle 4">
            <a:extLst>
              <a:ext uri="{FF2B5EF4-FFF2-40B4-BE49-F238E27FC236}">
                <a16:creationId xmlns:a16="http://schemas.microsoft.com/office/drawing/2014/main" id="{E259CE3E-555D-4730-A63D-7B77749FAEC2}"/>
              </a:ext>
            </a:extLst>
          </p:cNvPr>
          <p:cNvSpPr/>
          <p:nvPr/>
        </p:nvSpPr>
        <p:spPr>
          <a:xfrm>
            <a:off x="535172" y="3397184"/>
            <a:ext cx="1447800" cy="1061927"/>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Recognise a </a:t>
            </a:r>
            <a:r>
              <a:rPr lang="en-GB" sz="1600" dirty="0">
                <a:solidFill>
                  <a:schemeClr val="bg1"/>
                </a:solidFill>
                <a:hlinkClick r:id="rId3" action="ppaction://hlinksldjump">
                  <a:extLst>
                    <a:ext uri="{A12FA001-AC4F-418D-AE19-62706E023703}">
                      <ahyp:hlinkClr xmlns:ahyp="http://schemas.microsoft.com/office/drawing/2018/hyperlinkcolor" val="tx"/>
                    </a:ext>
                  </a:extLst>
                </a:hlinkClick>
              </a:rPr>
              <a:t>right-of-use asset </a:t>
            </a:r>
            <a:endParaRPr lang="en-GB" sz="1600" dirty="0">
              <a:solidFill>
                <a:schemeClr val="bg1"/>
              </a:solidFill>
            </a:endParaRPr>
          </a:p>
        </p:txBody>
      </p:sp>
      <p:sp>
        <p:nvSpPr>
          <p:cNvPr id="6" name="Right Brace 5">
            <a:extLst>
              <a:ext uri="{FF2B5EF4-FFF2-40B4-BE49-F238E27FC236}">
                <a16:creationId xmlns:a16="http://schemas.microsoft.com/office/drawing/2014/main" id="{6625F7F6-6CA8-4E33-88DA-2FB2312DC949}"/>
              </a:ext>
            </a:extLst>
          </p:cNvPr>
          <p:cNvSpPr/>
          <p:nvPr/>
        </p:nvSpPr>
        <p:spPr>
          <a:xfrm>
            <a:off x="2137144" y="2013855"/>
            <a:ext cx="304800" cy="1061927"/>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7" name="TextBox 6">
            <a:extLst>
              <a:ext uri="{FF2B5EF4-FFF2-40B4-BE49-F238E27FC236}">
                <a16:creationId xmlns:a16="http://schemas.microsoft.com/office/drawing/2014/main" id="{440C1E93-1CF1-4795-BEF5-DBAB381A41FF}"/>
              </a:ext>
            </a:extLst>
          </p:cNvPr>
          <p:cNvSpPr txBox="1"/>
          <p:nvPr/>
        </p:nvSpPr>
        <p:spPr>
          <a:xfrm>
            <a:off x="2895598" y="2013855"/>
            <a:ext cx="4909131" cy="1169551"/>
          </a:xfrm>
          <a:prstGeom prst="rect">
            <a:avLst/>
          </a:prstGeom>
          <a:noFill/>
        </p:spPr>
        <p:txBody>
          <a:bodyPr wrap="square" rtlCol="0">
            <a:spAutoFit/>
          </a:bodyPr>
          <a:lstStyle/>
          <a:p>
            <a:r>
              <a:rPr lang="en-US" sz="1400" dirty="0"/>
              <a:t>Derived by: </a:t>
            </a:r>
          </a:p>
          <a:p>
            <a:pPr marL="171450" indent="-171450">
              <a:buFont typeface="Arial" panose="020B0604020202020204" pitchFamily="34" charset="0"/>
              <a:buChar char="•"/>
            </a:pPr>
            <a:r>
              <a:rPr lang="en-US" sz="1400" dirty="0"/>
              <a:t>measuring the lease liability at the present value of the </a:t>
            </a:r>
            <a:r>
              <a:rPr lang="en-US" sz="1400" b="1" dirty="0"/>
              <a:t>remaining </a:t>
            </a:r>
            <a:r>
              <a:rPr lang="en-US" sz="1400" b="1" dirty="0">
                <a:hlinkClick r:id="rId3" action="ppaction://hlinksldjump">
                  <a:extLst>
                    <a:ext uri="{A12FA001-AC4F-418D-AE19-62706E023703}">
                      <ahyp:hlinkClr xmlns:ahyp="http://schemas.microsoft.com/office/drawing/2018/hyperlinkcolor" val="tx"/>
                    </a:ext>
                  </a:extLst>
                </a:hlinkClick>
              </a:rPr>
              <a:t>lease payments</a:t>
            </a:r>
            <a:r>
              <a:rPr lang="en-US" sz="1400" b="1" dirty="0"/>
              <a:t>; and</a:t>
            </a:r>
            <a:endParaRPr lang="en-US" sz="1400" dirty="0"/>
          </a:p>
          <a:p>
            <a:pPr marL="171450" indent="-171450">
              <a:buFont typeface="Arial" panose="020B0604020202020204" pitchFamily="34" charset="0"/>
              <a:buChar char="•"/>
            </a:pPr>
            <a:r>
              <a:rPr lang="en-US" sz="1400" dirty="0"/>
              <a:t>discounting through use of the lessee’s </a:t>
            </a:r>
            <a:r>
              <a:rPr lang="en-US" sz="1400" b="1" dirty="0"/>
              <a:t>incremental borrowing rate </a:t>
            </a:r>
            <a:r>
              <a:rPr lang="en-US" sz="1400" dirty="0"/>
              <a:t>at the date of initial application.</a:t>
            </a:r>
            <a:endParaRPr lang="en-GB" sz="1400" dirty="0"/>
          </a:p>
        </p:txBody>
      </p:sp>
      <p:sp>
        <p:nvSpPr>
          <p:cNvPr id="8" name="TextBox 7">
            <a:extLst>
              <a:ext uri="{FF2B5EF4-FFF2-40B4-BE49-F238E27FC236}">
                <a16:creationId xmlns:a16="http://schemas.microsoft.com/office/drawing/2014/main" id="{4E30DC99-89E1-4293-A03D-E1F93EE9CE16}"/>
              </a:ext>
            </a:extLst>
          </p:cNvPr>
          <p:cNvSpPr txBox="1"/>
          <p:nvPr/>
        </p:nvSpPr>
        <p:spPr>
          <a:xfrm>
            <a:off x="2895598" y="3352683"/>
            <a:ext cx="4909131" cy="954107"/>
          </a:xfrm>
          <a:prstGeom prst="rect">
            <a:avLst/>
          </a:prstGeom>
          <a:noFill/>
        </p:spPr>
        <p:txBody>
          <a:bodyPr wrap="square" rtlCol="0">
            <a:spAutoFit/>
          </a:bodyPr>
          <a:lstStyle/>
          <a:p>
            <a:r>
              <a:rPr lang="en-US" sz="1400" dirty="0"/>
              <a:t>By taking:</a:t>
            </a:r>
          </a:p>
          <a:p>
            <a:pPr marL="171450" indent="-171450">
              <a:buFont typeface="Arial" panose="020B0604020202020204" pitchFamily="34" charset="0"/>
              <a:buChar char="•"/>
            </a:pPr>
            <a:r>
              <a:rPr lang="en-US" sz="1400" dirty="0"/>
              <a:t>the amount </a:t>
            </a:r>
            <a:r>
              <a:rPr lang="en-US" sz="1400" b="1" dirty="0"/>
              <a:t>equal to the lease liability; and </a:t>
            </a:r>
          </a:p>
          <a:p>
            <a:pPr marL="171450" indent="-171450">
              <a:buFont typeface="Arial" panose="020B0604020202020204" pitchFamily="34" charset="0"/>
              <a:buChar char="•"/>
            </a:pPr>
            <a:r>
              <a:rPr lang="en-US" sz="1400" dirty="0"/>
              <a:t>adjusting by the amount of any prepaid or accrued </a:t>
            </a:r>
            <a:r>
              <a:rPr lang="en-US" sz="1400" dirty="0">
                <a:hlinkClick r:id="rId3" action="ppaction://hlinksldjump">
                  <a:extLst>
                    <a:ext uri="{A12FA001-AC4F-418D-AE19-62706E023703}">
                      <ahyp:hlinkClr xmlns:ahyp="http://schemas.microsoft.com/office/drawing/2018/hyperlinkcolor" val="tx"/>
                    </a:ext>
                  </a:extLst>
                </a:hlinkClick>
              </a:rPr>
              <a:t>lease payments </a:t>
            </a:r>
            <a:r>
              <a:rPr lang="en-US" sz="1400" dirty="0"/>
              <a:t>relating to that lease. </a:t>
            </a:r>
          </a:p>
        </p:txBody>
      </p:sp>
      <p:sp>
        <p:nvSpPr>
          <p:cNvPr id="9" name="Right Brace 8">
            <a:extLst>
              <a:ext uri="{FF2B5EF4-FFF2-40B4-BE49-F238E27FC236}">
                <a16:creationId xmlns:a16="http://schemas.microsoft.com/office/drawing/2014/main" id="{46C7FB50-2EB1-468D-9091-AD9E41CF4E40}"/>
              </a:ext>
            </a:extLst>
          </p:cNvPr>
          <p:cNvSpPr/>
          <p:nvPr/>
        </p:nvSpPr>
        <p:spPr>
          <a:xfrm>
            <a:off x="2133600" y="3397184"/>
            <a:ext cx="304800" cy="1061927"/>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Tree>
    <p:extLst>
      <p:ext uri="{BB962C8B-B14F-4D97-AF65-F5344CB8AC3E}">
        <p14:creationId xmlns:p14="http://schemas.microsoft.com/office/powerpoint/2010/main" val="4015868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925"/>
            <a:ext cx="8229599" cy="660400"/>
          </a:xfrm>
        </p:spPr>
        <p:txBody>
          <a:bodyPr/>
          <a:lstStyle/>
          <a:p>
            <a:r>
              <a:rPr lang="en-GB" sz="2000" b="1" dirty="0">
                <a:solidFill>
                  <a:schemeClr val="accent1">
                    <a:lumMod val="75000"/>
                  </a:schemeClr>
                </a:solidFill>
              </a:rPr>
              <a:t>Transition</a:t>
            </a:r>
            <a:endParaRPr lang="en-US" sz="2000" b="1" dirty="0">
              <a:solidFill>
                <a:schemeClr val="accent1">
                  <a:lumMod val="75000"/>
                </a:schemeClr>
              </a:solidFill>
            </a:endParaRPr>
          </a:p>
        </p:txBody>
      </p:sp>
      <p:sp>
        <p:nvSpPr>
          <p:cNvPr id="3" name="Rectangle 2">
            <a:extLst>
              <a:ext uri="{FF2B5EF4-FFF2-40B4-BE49-F238E27FC236}">
                <a16:creationId xmlns:a16="http://schemas.microsoft.com/office/drawing/2014/main" id="{9BA146E2-C764-458F-8405-960E18F82A93}"/>
              </a:ext>
            </a:extLst>
          </p:cNvPr>
          <p:cNvSpPr/>
          <p:nvPr/>
        </p:nvSpPr>
        <p:spPr>
          <a:xfrm>
            <a:off x="457200" y="1031100"/>
            <a:ext cx="7543800" cy="1615827"/>
          </a:xfrm>
          <a:prstGeom prst="rect">
            <a:avLst/>
          </a:prstGeom>
        </p:spPr>
        <p:txBody>
          <a:bodyPr wrap="square">
            <a:spAutoFit/>
          </a:bodyPr>
          <a:lstStyle/>
          <a:p>
            <a:pPr lvl="0">
              <a:buClr>
                <a:srgbClr val="EA3C9E"/>
              </a:buClr>
              <a:buSzPts val="2000"/>
            </a:pPr>
            <a:r>
              <a:rPr lang="en-US" sz="1400" b="1" dirty="0"/>
              <a:t>For leases previously classified as </a:t>
            </a:r>
            <a:r>
              <a:rPr lang="en-US" sz="1400" b="1" dirty="0">
                <a:hlinkClick r:id="rId3" action="ppaction://hlinksldjump">
                  <a:extLst>
                    <a:ext uri="{A12FA001-AC4F-418D-AE19-62706E023703}">
                      <ahyp:hlinkClr xmlns:ahyp="http://schemas.microsoft.com/office/drawing/2018/hyperlinkcolor" val="tx"/>
                    </a:ext>
                  </a:extLst>
                </a:hlinkClick>
              </a:rPr>
              <a:t>finance leases</a:t>
            </a:r>
            <a:r>
              <a:rPr lang="en-US" sz="1400" b="1" dirty="0"/>
              <a:t>:</a:t>
            </a:r>
          </a:p>
          <a:p>
            <a:pPr lvl="0">
              <a:buClr>
                <a:srgbClr val="EA3C9E"/>
              </a:buClr>
              <a:buSzPts val="2000"/>
            </a:pPr>
            <a:endParaRPr lang="en-US" sz="1400" dirty="0">
              <a:solidFill>
                <a:srgbClr val="FF0000"/>
              </a:solidFill>
            </a:endParaRPr>
          </a:p>
          <a:p>
            <a:pPr lvl="0">
              <a:buClr>
                <a:srgbClr val="EA3C9E"/>
              </a:buClr>
              <a:buSzPts val="2000"/>
            </a:pPr>
            <a:endParaRPr lang="en-US" sz="1400" dirty="0">
              <a:solidFill>
                <a:srgbClr val="FF0000"/>
              </a:solidFill>
            </a:endParaRPr>
          </a:p>
          <a:p>
            <a:pPr lvl="0">
              <a:buClr>
                <a:srgbClr val="EA3C9E"/>
              </a:buClr>
              <a:buSzPts val="2000"/>
            </a:pPr>
            <a:endParaRPr lang="en-US" sz="1400" dirty="0">
              <a:solidFill>
                <a:srgbClr val="FF0000"/>
              </a:solidFill>
            </a:endParaRPr>
          </a:p>
          <a:p>
            <a:pPr lvl="0">
              <a:buClr>
                <a:srgbClr val="EA3C9E"/>
              </a:buClr>
              <a:buSzPts val="2000"/>
            </a:pPr>
            <a:endParaRPr lang="en-US" sz="1400" dirty="0">
              <a:solidFill>
                <a:srgbClr val="FF0000"/>
              </a:solidFill>
            </a:endParaRPr>
          </a:p>
          <a:p>
            <a:pPr lvl="0">
              <a:buClr>
                <a:srgbClr val="EA3C9E"/>
              </a:buClr>
              <a:buSzPts val="2000"/>
            </a:pPr>
            <a:endParaRPr lang="en-US" sz="1400" dirty="0">
              <a:solidFill>
                <a:srgbClr val="FF0000"/>
              </a:solidFill>
            </a:endParaRPr>
          </a:p>
          <a:p>
            <a:pPr lvl="0">
              <a:buClr>
                <a:srgbClr val="EA3C9E"/>
              </a:buClr>
              <a:buSzPts val="2000"/>
            </a:pPr>
            <a:endParaRPr lang="en-US" sz="1400" dirty="0">
              <a:solidFill>
                <a:srgbClr val="FF0000"/>
              </a:solidFill>
            </a:endParaRPr>
          </a:p>
          <a:p>
            <a:pPr lvl="0">
              <a:buClr>
                <a:srgbClr val="EA3C9E"/>
              </a:buClr>
              <a:buSzPts val="2000"/>
            </a:pPr>
            <a:endParaRPr lang="en-US" sz="100" dirty="0"/>
          </a:p>
        </p:txBody>
      </p:sp>
      <p:sp>
        <p:nvSpPr>
          <p:cNvPr id="4" name="Rectangle 3">
            <a:extLst>
              <a:ext uri="{FF2B5EF4-FFF2-40B4-BE49-F238E27FC236}">
                <a16:creationId xmlns:a16="http://schemas.microsoft.com/office/drawing/2014/main" id="{045F9A73-CBA1-4B0E-B89E-2C05DF76760A}"/>
              </a:ext>
            </a:extLst>
          </p:cNvPr>
          <p:cNvSpPr/>
          <p:nvPr/>
        </p:nvSpPr>
        <p:spPr>
          <a:xfrm>
            <a:off x="535172" y="1574810"/>
            <a:ext cx="1447800" cy="1061927"/>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lease liability </a:t>
            </a:r>
          </a:p>
        </p:txBody>
      </p:sp>
      <p:sp>
        <p:nvSpPr>
          <p:cNvPr id="5" name="Rectangle 4">
            <a:extLst>
              <a:ext uri="{FF2B5EF4-FFF2-40B4-BE49-F238E27FC236}">
                <a16:creationId xmlns:a16="http://schemas.microsoft.com/office/drawing/2014/main" id="{E259CE3E-555D-4730-A63D-7B77749FAEC2}"/>
              </a:ext>
            </a:extLst>
          </p:cNvPr>
          <p:cNvSpPr/>
          <p:nvPr/>
        </p:nvSpPr>
        <p:spPr>
          <a:xfrm>
            <a:off x="535172" y="2866220"/>
            <a:ext cx="1447800" cy="1061927"/>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bg1"/>
                </a:solidFill>
                <a:hlinkClick r:id="rId4" action="ppaction://hlinksldjump">
                  <a:extLst>
                    <a:ext uri="{A12FA001-AC4F-418D-AE19-62706E023703}">
                      <ahyp:hlinkClr xmlns:ahyp="http://schemas.microsoft.com/office/drawing/2018/hyperlinkcolor" val="tx"/>
                    </a:ext>
                  </a:extLst>
                </a:hlinkClick>
              </a:rPr>
              <a:t>right-of-use asset </a:t>
            </a:r>
            <a:endParaRPr lang="en-GB" sz="1600" dirty="0">
              <a:solidFill>
                <a:schemeClr val="bg1"/>
              </a:solidFill>
            </a:endParaRPr>
          </a:p>
        </p:txBody>
      </p:sp>
      <p:sp>
        <p:nvSpPr>
          <p:cNvPr id="8" name="TextBox 7">
            <a:extLst>
              <a:ext uri="{FF2B5EF4-FFF2-40B4-BE49-F238E27FC236}">
                <a16:creationId xmlns:a16="http://schemas.microsoft.com/office/drawing/2014/main" id="{4E30DC99-89E1-4293-A03D-E1F93EE9CE16}"/>
              </a:ext>
            </a:extLst>
          </p:cNvPr>
          <p:cNvSpPr txBox="1"/>
          <p:nvPr/>
        </p:nvSpPr>
        <p:spPr>
          <a:xfrm>
            <a:off x="2819400" y="2279520"/>
            <a:ext cx="5029200" cy="738664"/>
          </a:xfrm>
          <a:prstGeom prst="rect">
            <a:avLst/>
          </a:prstGeom>
          <a:noFill/>
        </p:spPr>
        <p:txBody>
          <a:bodyPr wrap="square" rtlCol="0">
            <a:spAutoFit/>
          </a:bodyPr>
          <a:lstStyle/>
          <a:p>
            <a:r>
              <a:rPr lang="en-GB" sz="1400" dirty="0"/>
              <a:t>The carrying amounts of the </a:t>
            </a:r>
            <a:r>
              <a:rPr lang="en-GB" sz="1400" dirty="0">
                <a:hlinkClick r:id="rId4" action="ppaction://hlinksldjump">
                  <a:extLst>
                    <a:ext uri="{A12FA001-AC4F-418D-AE19-62706E023703}">
                      <ahyp:hlinkClr xmlns:ahyp="http://schemas.microsoft.com/office/drawing/2018/hyperlinkcolor" val="tx"/>
                    </a:ext>
                  </a:extLst>
                </a:hlinkClick>
              </a:rPr>
              <a:t>right-of-use</a:t>
            </a:r>
            <a:r>
              <a:rPr lang="en-GB" sz="1400" dirty="0"/>
              <a:t> asset and lease liability should remain the same as they were immediately before the date of initial application.</a:t>
            </a:r>
            <a:endParaRPr lang="en-US" sz="1100" dirty="0"/>
          </a:p>
        </p:txBody>
      </p:sp>
      <p:sp>
        <p:nvSpPr>
          <p:cNvPr id="9" name="Right Brace 8">
            <a:extLst>
              <a:ext uri="{FF2B5EF4-FFF2-40B4-BE49-F238E27FC236}">
                <a16:creationId xmlns:a16="http://schemas.microsoft.com/office/drawing/2014/main" id="{46C7FB50-2EB1-468D-9091-AD9E41CF4E40}"/>
              </a:ext>
            </a:extLst>
          </p:cNvPr>
          <p:cNvSpPr/>
          <p:nvPr/>
        </p:nvSpPr>
        <p:spPr>
          <a:xfrm>
            <a:off x="2133600" y="1585000"/>
            <a:ext cx="304800" cy="2343147"/>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0" name="TextBox 9">
            <a:extLst>
              <a:ext uri="{FF2B5EF4-FFF2-40B4-BE49-F238E27FC236}">
                <a16:creationId xmlns:a16="http://schemas.microsoft.com/office/drawing/2014/main" id="{44AA31F0-F2E4-4AD0-9D7C-8B5465C97262}"/>
              </a:ext>
            </a:extLst>
          </p:cNvPr>
          <p:cNvSpPr txBox="1"/>
          <p:nvPr/>
        </p:nvSpPr>
        <p:spPr>
          <a:xfrm>
            <a:off x="3429000" y="3297205"/>
            <a:ext cx="4953000" cy="1200329"/>
          </a:xfrm>
          <a:prstGeom prst="rect">
            <a:avLst/>
          </a:prstGeom>
          <a:noFill/>
          <a:ln>
            <a:solidFill>
              <a:srgbClr val="FF0000"/>
            </a:solidFill>
          </a:ln>
        </p:spPr>
        <p:txBody>
          <a:bodyPr wrap="square" rtlCol="0">
            <a:spAutoFit/>
          </a:bodyPr>
          <a:lstStyle/>
          <a:p>
            <a:r>
              <a:rPr lang="en-GB" sz="1200" u="sng" dirty="0">
                <a:solidFill>
                  <a:srgbClr val="FF0000"/>
                </a:solidFill>
              </a:rPr>
              <a:t>“Fair Value Cap” </a:t>
            </a:r>
          </a:p>
          <a:p>
            <a:endParaRPr lang="en-GB" sz="1200" u="sng" dirty="0"/>
          </a:p>
          <a:p>
            <a:r>
              <a:rPr lang="en-GB" sz="1200" dirty="0"/>
              <a:t>IAS 17 mandated that a </a:t>
            </a:r>
            <a:r>
              <a:rPr lang="en-GB" sz="1200" dirty="0">
                <a:hlinkClick r:id="rId3" action="ppaction://hlinksldjump">
                  <a:extLst>
                    <a:ext uri="{A12FA001-AC4F-418D-AE19-62706E023703}">
                      <ahyp:hlinkClr xmlns:ahyp="http://schemas.microsoft.com/office/drawing/2018/hyperlinkcolor" val="tx"/>
                    </a:ext>
                  </a:extLst>
                </a:hlinkClick>
              </a:rPr>
              <a:t>finance lease </a:t>
            </a:r>
            <a:r>
              <a:rPr lang="en-GB" sz="1200" dirty="0"/>
              <a:t>was recognised at an amount equal to the fair value of the leased property or if lower the present value of the minimum </a:t>
            </a:r>
            <a:r>
              <a:rPr lang="en-GB" sz="1200" dirty="0">
                <a:hlinkClick r:id="rId4" action="ppaction://hlinksldjump">
                  <a:extLst>
                    <a:ext uri="{A12FA001-AC4F-418D-AE19-62706E023703}">
                      <ahyp:hlinkClr xmlns:ahyp="http://schemas.microsoft.com/office/drawing/2018/hyperlinkcolor" val="tx"/>
                    </a:ext>
                  </a:extLst>
                </a:hlinkClick>
              </a:rPr>
              <a:t>lease payments</a:t>
            </a:r>
            <a:r>
              <a:rPr lang="en-GB" sz="1200" dirty="0"/>
              <a:t>. </a:t>
            </a:r>
            <a:r>
              <a:rPr lang="en-GB" sz="1200" b="1" dirty="0"/>
              <a:t>Such a “cap” no longer exists.</a:t>
            </a:r>
            <a:endParaRPr lang="en-GB" sz="1400" dirty="0">
              <a:solidFill>
                <a:srgbClr val="FF0000"/>
              </a:solidFill>
            </a:endParaRPr>
          </a:p>
        </p:txBody>
      </p:sp>
    </p:spTree>
    <p:extLst>
      <p:ext uri="{BB962C8B-B14F-4D97-AF65-F5344CB8AC3E}">
        <p14:creationId xmlns:p14="http://schemas.microsoft.com/office/powerpoint/2010/main" val="1340896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b="1" dirty="0">
                <a:solidFill>
                  <a:schemeClr val="accent1">
                    <a:lumMod val="75000"/>
                  </a:schemeClr>
                </a:solidFill>
              </a:rPr>
              <a:t>Steps to Identifying a lease</a:t>
            </a:r>
            <a:endParaRPr lang="en-GB" dirty="0"/>
          </a:p>
        </p:txBody>
      </p:sp>
      <p:sp>
        <p:nvSpPr>
          <p:cNvPr id="3" name="Rectangle 2">
            <a:extLst>
              <a:ext uri="{FF2B5EF4-FFF2-40B4-BE49-F238E27FC236}">
                <a16:creationId xmlns:a16="http://schemas.microsoft.com/office/drawing/2014/main" id="{948C977F-1A3F-4E35-8AB9-54337ACCAAF6}"/>
              </a:ext>
            </a:extLst>
          </p:cNvPr>
          <p:cNvSpPr/>
          <p:nvPr/>
        </p:nvSpPr>
        <p:spPr>
          <a:xfrm>
            <a:off x="6419963" y="947994"/>
            <a:ext cx="1290639" cy="8604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Lease</a:t>
            </a:r>
          </a:p>
        </p:txBody>
      </p:sp>
      <p:sp>
        <p:nvSpPr>
          <p:cNvPr id="4" name="Equals 3">
            <a:extLst>
              <a:ext uri="{FF2B5EF4-FFF2-40B4-BE49-F238E27FC236}">
                <a16:creationId xmlns:a16="http://schemas.microsoft.com/office/drawing/2014/main" id="{D55EE9D0-2AF1-4FE7-AF9C-5D66860CA10E}"/>
              </a:ext>
            </a:extLst>
          </p:cNvPr>
          <p:cNvSpPr/>
          <p:nvPr/>
        </p:nvSpPr>
        <p:spPr>
          <a:xfrm>
            <a:off x="5876096" y="1229775"/>
            <a:ext cx="304800" cy="298194"/>
          </a:xfrm>
          <a:prstGeom prst="mathEqual">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7" name="Rectangle 6">
            <a:extLst>
              <a:ext uri="{FF2B5EF4-FFF2-40B4-BE49-F238E27FC236}">
                <a16:creationId xmlns:a16="http://schemas.microsoft.com/office/drawing/2014/main" id="{357D5F9F-77C1-4C81-96A8-3B32F544DEF1}"/>
              </a:ext>
            </a:extLst>
          </p:cNvPr>
          <p:cNvSpPr/>
          <p:nvPr/>
        </p:nvSpPr>
        <p:spPr>
          <a:xfrm>
            <a:off x="622334" y="947994"/>
            <a:ext cx="2097499" cy="86042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Is there an </a:t>
            </a:r>
          </a:p>
          <a:p>
            <a:pPr algn="ctr"/>
            <a:r>
              <a:rPr lang="en-GB" sz="1400" dirty="0"/>
              <a:t>Identified  asset?</a:t>
            </a:r>
            <a:endParaRPr lang="en-GB" dirty="0"/>
          </a:p>
        </p:txBody>
      </p:sp>
      <p:sp>
        <p:nvSpPr>
          <p:cNvPr id="8" name="Rectangle 7">
            <a:extLst>
              <a:ext uri="{FF2B5EF4-FFF2-40B4-BE49-F238E27FC236}">
                <a16:creationId xmlns:a16="http://schemas.microsoft.com/office/drawing/2014/main" id="{5BC757D4-68B7-4AF9-A944-F50D58135663}"/>
              </a:ext>
            </a:extLst>
          </p:cNvPr>
          <p:cNvSpPr/>
          <p:nvPr/>
        </p:nvSpPr>
        <p:spPr>
          <a:xfrm>
            <a:off x="3177034" y="947994"/>
            <a:ext cx="2614166" cy="86042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Is there</a:t>
            </a:r>
          </a:p>
          <a:p>
            <a:pPr algn="ctr"/>
            <a:r>
              <a:rPr lang="en-GB" sz="1200" dirty="0"/>
              <a:t>Right to control and direct the use of the asset throughout the period of use?</a:t>
            </a:r>
            <a:endParaRPr lang="en-GB" sz="1600" dirty="0"/>
          </a:p>
        </p:txBody>
      </p:sp>
      <p:sp>
        <p:nvSpPr>
          <p:cNvPr id="11" name="Plus Sign 10">
            <a:extLst>
              <a:ext uri="{FF2B5EF4-FFF2-40B4-BE49-F238E27FC236}">
                <a16:creationId xmlns:a16="http://schemas.microsoft.com/office/drawing/2014/main" id="{82BA693A-3D99-4A13-A514-D2A0BB1E7F92}"/>
              </a:ext>
            </a:extLst>
          </p:cNvPr>
          <p:cNvSpPr/>
          <p:nvPr/>
        </p:nvSpPr>
        <p:spPr>
          <a:xfrm>
            <a:off x="2784350" y="1239509"/>
            <a:ext cx="328167" cy="304800"/>
          </a:xfrm>
          <a:prstGeom prst="mathPlus">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 name="Arrow: Down 11">
            <a:extLst>
              <a:ext uri="{FF2B5EF4-FFF2-40B4-BE49-F238E27FC236}">
                <a16:creationId xmlns:a16="http://schemas.microsoft.com/office/drawing/2014/main" id="{2B20BA90-2AC9-4F8F-B52D-BFF72367C0EA}"/>
              </a:ext>
            </a:extLst>
          </p:cNvPr>
          <p:cNvSpPr/>
          <p:nvPr/>
        </p:nvSpPr>
        <p:spPr>
          <a:xfrm>
            <a:off x="1524001" y="1905581"/>
            <a:ext cx="228600" cy="304800"/>
          </a:xfrm>
          <a:prstGeom prst="downArrow">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4" name="Rectangle 13">
            <a:extLst>
              <a:ext uri="{FF2B5EF4-FFF2-40B4-BE49-F238E27FC236}">
                <a16:creationId xmlns:a16="http://schemas.microsoft.com/office/drawing/2014/main" id="{337B73BB-F6A6-4D14-9665-0D9A3585CD39}"/>
              </a:ext>
            </a:extLst>
          </p:cNvPr>
          <p:cNvSpPr/>
          <p:nvPr/>
        </p:nvSpPr>
        <p:spPr>
          <a:xfrm>
            <a:off x="622335" y="2268281"/>
            <a:ext cx="2097498" cy="455869"/>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bg1"/>
                </a:solidFill>
                <a:hlinkClick r:id="rId2" action="ppaction://hlinksldjump">
                  <a:extLst>
                    <a:ext uri="{A12FA001-AC4F-418D-AE19-62706E023703}">
                      <ahyp:hlinkClr xmlns:ahyp="http://schemas.microsoft.com/office/drawing/2018/hyperlinkcolor" val="tx"/>
                    </a:ext>
                  </a:extLst>
                </a:hlinkClick>
              </a:rPr>
              <a:t>Explicitly or implicitly </a:t>
            </a:r>
            <a:r>
              <a:rPr lang="en-GB" sz="1100" dirty="0">
                <a:solidFill>
                  <a:schemeClr val="bg1"/>
                </a:solidFill>
              </a:rPr>
              <a:t>identified in the contract</a:t>
            </a:r>
            <a:endParaRPr lang="en-GB" sz="1400" dirty="0">
              <a:solidFill>
                <a:schemeClr val="bg1"/>
              </a:solidFill>
            </a:endParaRPr>
          </a:p>
        </p:txBody>
      </p:sp>
      <p:sp>
        <p:nvSpPr>
          <p:cNvPr id="15" name="Plus Sign 14">
            <a:extLst>
              <a:ext uri="{FF2B5EF4-FFF2-40B4-BE49-F238E27FC236}">
                <a16:creationId xmlns:a16="http://schemas.microsoft.com/office/drawing/2014/main" id="{65582413-C71B-40C3-912B-EB33A34C3A6E}"/>
              </a:ext>
            </a:extLst>
          </p:cNvPr>
          <p:cNvSpPr/>
          <p:nvPr/>
        </p:nvSpPr>
        <p:spPr>
          <a:xfrm>
            <a:off x="1492740" y="2821312"/>
            <a:ext cx="328167" cy="304800"/>
          </a:xfrm>
          <a:prstGeom prst="mathPlus">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6" name="Rectangle 15">
            <a:extLst>
              <a:ext uri="{FF2B5EF4-FFF2-40B4-BE49-F238E27FC236}">
                <a16:creationId xmlns:a16="http://schemas.microsoft.com/office/drawing/2014/main" id="{CB3CCFD3-958D-4099-A54D-06C246D6157B}"/>
              </a:ext>
            </a:extLst>
          </p:cNvPr>
          <p:cNvSpPr/>
          <p:nvPr/>
        </p:nvSpPr>
        <p:spPr>
          <a:xfrm>
            <a:off x="614362" y="3175744"/>
            <a:ext cx="2097497" cy="660400"/>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bg1"/>
                </a:solidFill>
              </a:rPr>
              <a:t>No </a:t>
            </a:r>
            <a:r>
              <a:rPr lang="en-GB" sz="1100" dirty="0">
                <a:solidFill>
                  <a:schemeClr val="bg1"/>
                </a:solidFill>
                <a:hlinkClick r:id="rId3" action="ppaction://hlinksldjump">
                  <a:extLst>
                    <a:ext uri="{A12FA001-AC4F-418D-AE19-62706E023703}">
                      <ahyp:hlinkClr xmlns:ahyp="http://schemas.microsoft.com/office/drawing/2018/hyperlinkcolor" val="tx"/>
                    </a:ext>
                  </a:extLst>
                </a:hlinkClick>
              </a:rPr>
              <a:t>substantive substitution </a:t>
            </a:r>
            <a:r>
              <a:rPr lang="en-GB" sz="1100" dirty="0">
                <a:solidFill>
                  <a:schemeClr val="bg1"/>
                </a:solidFill>
              </a:rPr>
              <a:t>rights</a:t>
            </a:r>
          </a:p>
        </p:txBody>
      </p:sp>
      <p:sp>
        <p:nvSpPr>
          <p:cNvPr id="17" name="Plus Sign 16">
            <a:extLst>
              <a:ext uri="{FF2B5EF4-FFF2-40B4-BE49-F238E27FC236}">
                <a16:creationId xmlns:a16="http://schemas.microsoft.com/office/drawing/2014/main" id="{8349CE2D-4AE7-4C39-AD6C-91832D1F5AB5}"/>
              </a:ext>
            </a:extLst>
          </p:cNvPr>
          <p:cNvSpPr/>
          <p:nvPr/>
        </p:nvSpPr>
        <p:spPr>
          <a:xfrm>
            <a:off x="1493872" y="3910337"/>
            <a:ext cx="328167" cy="304800"/>
          </a:xfrm>
          <a:prstGeom prst="mathPlus">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8" name="Rectangle 17">
            <a:extLst>
              <a:ext uri="{FF2B5EF4-FFF2-40B4-BE49-F238E27FC236}">
                <a16:creationId xmlns:a16="http://schemas.microsoft.com/office/drawing/2014/main" id="{87108D8F-1F17-45B2-BB3B-A2F513332A8B}"/>
              </a:ext>
            </a:extLst>
          </p:cNvPr>
          <p:cNvSpPr/>
          <p:nvPr/>
        </p:nvSpPr>
        <p:spPr>
          <a:xfrm>
            <a:off x="587087" y="4238106"/>
            <a:ext cx="2126559" cy="391044"/>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rgbClr val="FFFF00"/>
                </a:solidFill>
              </a:rPr>
              <a:t>Physically</a:t>
            </a:r>
            <a:r>
              <a:rPr lang="en-GB" sz="1100" dirty="0">
                <a:solidFill>
                  <a:schemeClr val="bg1"/>
                </a:solidFill>
              </a:rPr>
              <a:t> distinct</a:t>
            </a:r>
          </a:p>
        </p:txBody>
      </p:sp>
      <p:sp>
        <p:nvSpPr>
          <p:cNvPr id="19" name="Rectangle 18">
            <a:extLst>
              <a:ext uri="{FF2B5EF4-FFF2-40B4-BE49-F238E27FC236}">
                <a16:creationId xmlns:a16="http://schemas.microsoft.com/office/drawing/2014/main" id="{C846511C-E986-4F01-80E8-823F776CE25D}"/>
              </a:ext>
            </a:extLst>
          </p:cNvPr>
          <p:cNvSpPr/>
          <p:nvPr/>
        </p:nvSpPr>
        <p:spPr>
          <a:xfrm>
            <a:off x="3177034" y="2268281"/>
            <a:ext cx="2614166" cy="836869"/>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bg1"/>
                </a:solidFill>
              </a:rPr>
              <a:t>Right to </a:t>
            </a:r>
            <a:r>
              <a:rPr lang="en-GB" sz="1100" dirty="0">
                <a:solidFill>
                  <a:schemeClr val="bg1"/>
                </a:solidFill>
                <a:hlinkClick r:id="rId4" action="ppaction://hlinksldjump">
                  <a:extLst>
                    <a:ext uri="{A12FA001-AC4F-418D-AE19-62706E023703}">
                      <ahyp:hlinkClr xmlns:ahyp="http://schemas.microsoft.com/office/drawing/2018/hyperlinkcolor" val="tx"/>
                    </a:ext>
                  </a:extLst>
                </a:hlinkClick>
              </a:rPr>
              <a:t>obtain substantially all the economic benefits </a:t>
            </a:r>
            <a:r>
              <a:rPr lang="en-GB" sz="1100" dirty="0">
                <a:solidFill>
                  <a:schemeClr val="bg1"/>
                </a:solidFill>
              </a:rPr>
              <a:t>from use</a:t>
            </a:r>
            <a:endParaRPr lang="en-GB" sz="1400" dirty="0">
              <a:solidFill>
                <a:schemeClr val="bg1"/>
              </a:solidFill>
            </a:endParaRPr>
          </a:p>
        </p:txBody>
      </p:sp>
      <p:sp>
        <p:nvSpPr>
          <p:cNvPr id="20" name="Plus Sign 19">
            <a:extLst>
              <a:ext uri="{FF2B5EF4-FFF2-40B4-BE49-F238E27FC236}">
                <a16:creationId xmlns:a16="http://schemas.microsoft.com/office/drawing/2014/main" id="{549B1690-4116-4B9E-8432-6CA9660F9253}"/>
              </a:ext>
            </a:extLst>
          </p:cNvPr>
          <p:cNvSpPr/>
          <p:nvPr/>
        </p:nvSpPr>
        <p:spPr>
          <a:xfrm>
            <a:off x="4275091" y="3217591"/>
            <a:ext cx="328167" cy="304800"/>
          </a:xfrm>
          <a:prstGeom prst="mathPlus">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1" name="Rectangle 20">
            <a:extLst>
              <a:ext uri="{FF2B5EF4-FFF2-40B4-BE49-F238E27FC236}">
                <a16:creationId xmlns:a16="http://schemas.microsoft.com/office/drawing/2014/main" id="{9FA0ED7A-FA44-4E45-B7D0-7DC8628AFA95}"/>
              </a:ext>
            </a:extLst>
          </p:cNvPr>
          <p:cNvSpPr/>
          <p:nvPr/>
        </p:nvSpPr>
        <p:spPr>
          <a:xfrm>
            <a:off x="3177034" y="3644302"/>
            <a:ext cx="2614166" cy="836869"/>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bg1"/>
                </a:solidFill>
              </a:rPr>
              <a:t>Right to</a:t>
            </a:r>
            <a:r>
              <a:rPr lang="en-GB" sz="1100" dirty="0">
                <a:solidFill>
                  <a:srgbClr val="FFFF00"/>
                </a:solidFill>
              </a:rPr>
              <a:t> </a:t>
            </a:r>
            <a:r>
              <a:rPr lang="en-GB" sz="1100" dirty="0">
                <a:solidFill>
                  <a:schemeClr val="bg1"/>
                </a:solidFill>
                <a:hlinkClick r:id="rId5" action="ppaction://hlinksldjump">
                  <a:extLst>
                    <a:ext uri="{A12FA001-AC4F-418D-AE19-62706E023703}">
                      <ahyp:hlinkClr xmlns:ahyp="http://schemas.microsoft.com/office/drawing/2018/hyperlinkcolor" val="tx"/>
                    </a:ext>
                  </a:extLst>
                </a:hlinkClick>
              </a:rPr>
              <a:t>direct the use of the asset </a:t>
            </a:r>
            <a:r>
              <a:rPr lang="en-GB" sz="1100" dirty="0">
                <a:solidFill>
                  <a:srgbClr val="FFFF00"/>
                </a:solidFill>
              </a:rPr>
              <a:t>throughout </a:t>
            </a:r>
            <a:r>
              <a:rPr lang="en-GB" sz="1100" dirty="0">
                <a:solidFill>
                  <a:schemeClr val="bg1"/>
                </a:solidFill>
              </a:rPr>
              <a:t>the</a:t>
            </a:r>
            <a:r>
              <a:rPr lang="en-GB" sz="1100" dirty="0">
                <a:solidFill>
                  <a:srgbClr val="FFFF00"/>
                </a:solidFill>
              </a:rPr>
              <a:t> period </a:t>
            </a:r>
            <a:r>
              <a:rPr lang="en-GB" sz="1100" dirty="0">
                <a:solidFill>
                  <a:schemeClr val="bg1"/>
                </a:solidFill>
              </a:rPr>
              <a:t>of use</a:t>
            </a:r>
            <a:endParaRPr lang="en-GB" sz="1400" dirty="0">
              <a:solidFill>
                <a:schemeClr val="bg1"/>
              </a:solidFill>
            </a:endParaRPr>
          </a:p>
        </p:txBody>
      </p:sp>
      <p:sp>
        <p:nvSpPr>
          <p:cNvPr id="22" name="Speech Bubble: Rectangle with Corners Rounded 21">
            <a:extLst>
              <a:ext uri="{FF2B5EF4-FFF2-40B4-BE49-F238E27FC236}">
                <a16:creationId xmlns:a16="http://schemas.microsoft.com/office/drawing/2014/main" id="{AD3B054A-0698-4AF3-94CA-DB757AC44DCC}"/>
              </a:ext>
            </a:extLst>
          </p:cNvPr>
          <p:cNvSpPr/>
          <p:nvPr/>
        </p:nvSpPr>
        <p:spPr>
          <a:xfrm>
            <a:off x="6629399" y="2458256"/>
            <a:ext cx="2097497" cy="1561294"/>
          </a:xfrm>
          <a:prstGeom prst="wedgeRoundRectCallout">
            <a:avLst>
              <a:gd name="adj1" fmla="val -30667"/>
              <a:gd name="adj2" fmla="val -75714"/>
              <a:gd name="adj3" fmla="val 16667"/>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1100" dirty="0">
                <a:solidFill>
                  <a:schemeClr val="tx2">
                    <a:lumMod val="60000"/>
                    <a:lumOff val="40000"/>
                  </a:schemeClr>
                </a:solidFill>
              </a:rPr>
              <a:t>This judgment needs to be made at the inception of the arrangement (</a:t>
            </a:r>
            <a:r>
              <a:rPr lang="en-GB" sz="1100" u="sng" dirty="0">
                <a:solidFill>
                  <a:schemeClr val="tx2">
                    <a:lumMod val="60000"/>
                    <a:lumOff val="40000"/>
                  </a:schemeClr>
                </a:solidFill>
              </a:rPr>
              <a:t>which may not include a formal, written contract</a:t>
            </a:r>
            <a:r>
              <a:rPr lang="en-GB" sz="1100" dirty="0">
                <a:solidFill>
                  <a:schemeClr val="tx2">
                    <a:lumMod val="60000"/>
                    <a:lumOff val="40000"/>
                  </a:schemeClr>
                </a:solidFill>
              </a:rPr>
              <a:t>). </a:t>
            </a:r>
          </a:p>
          <a:p>
            <a:pPr algn="just"/>
            <a:endParaRPr lang="en-GB" sz="1100" dirty="0">
              <a:solidFill>
                <a:schemeClr val="tx2">
                  <a:lumMod val="60000"/>
                  <a:lumOff val="40000"/>
                </a:schemeClr>
              </a:solidFill>
            </a:endParaRPr>
          </a:p>
          <a:p>
            <a:pPr algn="just"/>
            <a:r>
              <a:rPr lang="en-GB" sz="1100" dirty="0">
                <a:solidFill>
                  <a:schemeClr val="tx2">
                    <a:lumMod val="60000"/>
                    <a:lumOff val="40000"/>
                  </a:schemeClr>
                </a:solidFill>
              </a:rPr>
              <a:t>Reassess only if the terms and conditions of the contract change. </a:t>
            </a:r>
            <a:endParaRPr lang="en-GB" sz="1600" dirty="0">
              <a:solidFill>
                <a:schemeClr val="tx2">
                  <a:lumMod val="60000"/>
                  <a:lumOff val="40000"/>
                </a:schemeClr>
              </a:solidFill>
            </a:endParaRPr>
          </a:p>
        </p:txBody>
      </p:sp>
      <p:sp>
        <p:nvSpPr>
          <p:cNvPr id="23" name="Arrow: Down 22">
            <a:extLst>
              <a:ext uri="{FF2B5EF4-FFF2-40B4-BE49-F238E27FC236}">
                <a16:creationId xmlns:a16="http://schemas.microsoft.com/office/drawing/2014/main" id="{309727E8-44A7-4F9F-BFF9-45F8D64C4B95}"/>
              </a:ext>
            </a:extLst>
          </p:cNvPr>
          <p:cNvSpPr/>
          <p:nvPr/>
        </p:nvSpPr>
        <p:spPr>
          <a:xfrm>
            <a:off x="4324874" y="1905581"/>
            <a:ext cx="228600" cy="304800"/>
          </a:xfrm>
          <a:prstGeom prst="downArrow">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1345561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a:solidFill>
                  <a:schemeClr val="accent1">
                    <a:lumMod val="75000"/>
                  </a:schemeClr>
                </a:solidFill>
              </a:rPr>
              <a:t>Step 1: Identifying an Asset – implicit / explicit</a:t>
            </a:r>
            <a:endParaRPr lang="en-US" b="1" dirty="0">
              <a:solidFill>
                <a:schemeClr val="accent1">
                  <a:lumMod val="75000"/>
                </a:schemeClr>
              </a:solidFill>
            </a:endParaRPr>
          </a:p>
        </p:txBody>
      </p:sp>
      <p:sp>
        <p:nvSpPr>
          <p:cNvPr id="7" name="Content Placeholder 6"/>
          <p:cNvSpPr>
            <a:spLocks noGrp="1"/>
          </p:cNvSpPr>
          <p:nvPr>
            <p:ph idx="1"/>
          </p:nvPr>
        </p:nvSpPr>
        <p:spPr>
          <a:xfrm>
            <a:off x="533400" y="836613"/>
            <a:ext cx="7915278" cy="3487737"/>
          </a:xfrm>
        </p:spPr>
        <p:txBody>
          <a:bodyPr/>
          <a:lstStyle/>
          <a:p>
            <a:r>
              <a:rPr lang="en-GB" altLang="en-US" dirty="0"/>
              <a:t>An asset is typically identified by being explicitly specified in a contract.</a:t>
            </a:r>
          </a:p>
          <a:p>
            <a:r>
              <a:rPr lang="en-GB" altLang="en-US" dirty="0"/>
              <a:t>An asset can also be identified by being implicitly specified at the time that the asset is made available for use. </a:t>
            </a:r>
          </a:p>
          <a:p>
            <a:endParaRPr lang="en-GB" altLang="en-US" sz="1400" dirty="0"/>
          </a:p>
          <a:p>
            <a:r>
              <a:rPr lang="en-GB" altLang="en-US" sz="1400" b="1" dirty="0"/>
              <a:t>Example 1</a:t>
            </a:r>
          </a:p>
          <a:p>
            <a:r>
              <a:rPr lang="en-GB" altLang="en-US" sz="1400" dirty="0"/>
              <a:t>A Clinical Commissioning Group (CCG) (customer) enters into a contract with a local independent care home (supplier) to rent 50 care beds in single occupancy rooms and for provision of supplementary services, including full board and medical care provided by staff of the care home. </a:t>
            </a:r>
            <a:r>
              <a:rPr lang="en-GB" sz="1400" dirty="0"/>
              <a:t>The CCG has exclusive use of the single occupancy rooms throughout the period of the lease. </a:t>
            </a:r>
          </a:p>
          <a:p>
            <a:r>
              <a:rPr lang="en-GB" sz="1400" dirty="0"/>
              <a:t>The care home can use its wider capacity to meet the needs of the CCG however it chooses.</a:t>
            </a:r>
          </a:p>
          <a:p>
            <a:endParaRPr lang="en-GB" altLang="en-US" sz="1400" dirty="0"/>
          </a:p>
          <a:p>
            <a:r>
              <a:rPr lang="en-GB" altLang="en-US" sz="1400" dirty="0"/>
              <a:t>This agreement contains </a:t>
            </a:r>
          </a:p>
          <a:p>
            <a:pPr marL="285750" indent="-285750">
              <a:buFont typeface="Arial" panose="020B0604020202020204" pitchFamily="34" charset="0"/>
              <a:buChar char="•"/>
            </a:pPr>
            <a:r>
              <a:rPr lang="en-GB" altLang="en-US" sz="1400" dirty="0"/>
              <a:t>an explicitly identified asset: single occupancy bedroom </a:t>
            </a:r>
          </a:p>
          <a:p>
            <a:pPr marL="285750" indent="-285750">
              <a:buFont typeface="Arial" panose="020B0604020202020204" pitchFamily="34" charset="0"/>
              <a:buChar char="•"/>
            </a:pPr>
            <a:r>
              <a:rPr lang="en-GB" altLang="en-US" sz="1400" dirty="0"/>
              <a:t>as well as implicitly identified asset: access to common areas. </a:t>
            </a:r>
          </a:p>
          <a:p>
            <a:endParaRPr lang="en-GB" altLang="en-US" sz="1400" dirty="0"/>
          </a:p>
          <a:p>
            <a:pPr algn="just"/>
            <a:r>
              <a:rPr lang="en-GB" altLang="en-US" sz="1400" dirty="0"/>
              <a:t>  </a:t>
            </a:r>
          </a:p>
          <a:p>
            <a:pPr algn="just"/>
            <a:endParaRPr lang="en-GB" altLang="en-US" sz="1400" dirty="0"/>
          </a:p>
          <a:p>
            <a:endParaRPr lang="en-US" dirty="0"/>
          </a:p>
        </p:txBody>
      </p:sp>
      <p:sp>
        <p:nvSpPr>
          <p:cNvPr id="5" name="Rectangle 4">
            <a:extLst>
              <a:ext uri="{FF2B5EF4-FFF2-40B4-BE49-F238E27FC236}">
                <a16:creationId xmlns:a16="http://schemas.microsoft.com/office/drawing/2014/main" id="{2CE9809E-9C6A-4BA6-9DDF-BEB2AACDB252}"/>
              </a:ext>
            </a:extLst>
          </p:cNvPr>
          <p:cNvSpPr/>
          <p:nvPr/>
        </p:nvSpPr>
        <p:spPr>
          <a:xfrm>
            <a:off x="457200" y="1885950"/>
            <a:ext cx="8229600" cy="24384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20273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Step 1: Substantive Substitution Rights</a:t>
            </a:r>
            <a:endParaRPr lang="en-GB" sz="2000" dirty="0"/>
          </a:p>
        </p:txBody>
      </p:sp>
      <p:sp>
        <p:nvSpPr>
          <p:cNvPr id="4" name="Rectangle 3">
            <a:extLst>
              <a:ext uri="{FF2B5EF4-FFF2-40B4-BE49-F238E27FC236}">
                <a16:creationId xmlns:a16="http://schemas.microsoft.com/office/drawing/2014/main" id="{BD53C701-AA81-4E29-A686-F8AF61042713}"/>
              </a:ext>
            </a:extLst>
          </p:cNvPr>
          <p:cNvSpPr/>
          <p:nvPr/>
        </p:nvSpPr>
        <p:spPr>
          <a:xfrm>
            <a:off x="638175" y="1212683"/>
            <a:ext cx="3819224" cy="52322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r>
              <a:rPr lang="en-GB" sz="1400" dirty="0">
                <a:solidFill>
                  <a:schemeClr val="bg1"/>
                </a:solidFill>
              </a:rPr>
              <a:t>Practical ability of lessor to substitute asset </a:t>
            </a:r>
            <a:r>
              <a:rPr lang="en-GB" sz="1400" b="1" dirty="0">
                <a:solidFill>
                  <a:srgbClr val="FFFF00"/>
                </a:solidFill>
              </a:rPr>
              <a:t>throughout</a:t>
            </a:r>
            <a:r>
              <a:rPr lang="en-GB" sz="1400" dirty="0">
                <a:solidFill>
                  <a:srgbClr val="FFFF00"/>
                </a:solidFill>
              </a:rPr>
              <a:t> </a:t>
            </a:r>
            <a:r>
              <a:rPr lang="en-GB" sz="1400" dirty="0">
                <a:solidFill>
                  <a:schemeClr val="bg1"/>
                </a:solidFill>
              </a:rPr>
              <a:t>the period of use?</a:t>
            </a:r>
          </a:p>
        </p:txBody>
      </p:sp>
      <p:sp>
        <p:nvSpPr>
          <p:cNvPr id="5" name="Rectangle 4">
            <a:extLst>
              <a:ext uri="{FF2B5EF4-FFF2-40B4-BE49-F238E27FC236}">
                <a16:creationId xmlns:a16="http://schemas.microsoft.com/office/drawing/2014/main" id="{AA94FCF9-F4F3-4457-892E-EBDDB6FB2416}"/>
              </a:ext>
            </a:extLst>
          </p:cNvPr>
          <p:cNvSpPr/>
          <p:nvPr/>
        </p:nvSpPr>
        <p:spPr>
          <a:xfrm>
            <a:off x="638175" y="2508901"/>
            <a:ext cx="3819224" cy="52322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r>
              <a:rPr lang="en-GB" sz="1400" dirty="0">
                <a:solidFill>
                  <a:schemeClr val="bg1"/>
                </a:solidFill>
              </a:rPr>
              <a:t>Lessor </a:t>
            </a:r>
            <a:r>
              <a:rPr lang="en-GB" sz="1400" b="1" dirty="0">
                <a:solidFill>
                  <a:srgbClr val="FFFF00"/>
                </a:solidFill>
              </a:rPr>
              <a:t>benefits economically </a:t>
            </a:r>
            <a:r>
              <a:rPr lang="en-GB" sz="1400" dirty="0">
                <a:solidFill>
                  <a:schemeClr val="bg1"/>
                </a:solidFill>
              </a:rPr>
              <a:t>from substitution?</a:t>
            </a:r>
          </a:p>
        </p:txBody>
      </p:sp>
      <p:cxnSp>
        <p:nvCxnSpPr>
          <p:cNvPr id="6" name="Straight Arrow Connector 5">
            <a:extLst>
              <a:ext uri="{FF2B5EF4-FFF2-40B4-BE49-F238E27FC236}">
                <a16:creationId xmlns:a16="http://schemas.microsoft.com/office/drawing/2014/main" id="{128DC9FE-6B17-4621-9366-B59970AE3004}"/>
              </a:ext>
            </a:extLst>
          </p:cNvPr>
          <p:cNvCxnSpPr>
            <a:cxnSpLocks/>
          </p:cNvCxnSpPr>
          <p:nvPr/>
        </p:nvCxnSpPr>
        <p:spPr>
          <a:xfrm>
            <a:off x="2660159" y="1860667"/>
            <a:ext cx="0" cy="518480"/>
          </a:xfrm>
          <a:prstGeom prst="straightConnector1">
            <a:avLst/>
          </a:prstGeom>
          <a:noFill/>
          <a:ln w="57150" cap="flat" cmpd="sng" algn="ctr">
            <a:solidFill>
              <a:schemeClr val="tx2">
                <a:lumMod val="60000"/>
                <a:lumOff val="40000"/>
              </a:schemeClr>
            </a:solidFill>
            <a:prstDash val="solid"/>
            <a:tailEnd type="triangle"/>
          </a:ln>
          <a:effectLst/>
        </p:spPr>
      </p:cxnSp>
      <p:sp>
        <p:nvSpPr>
          <p:cNvPr id="7" name="TextBox 6">
            <a:extLst>
              <a:ext uri="{FF2B5EF4-FFF2-40B4-BE49-F238E27FC236}">
                <a16:creationId xmlns:a16="http://schemas.microsoft.com/office/drawing/2014/main" id="{4CF254A0-7B2E-4CBE-91A9-ECBC74CDAF83}"/>
              </a:ext>
            </a:extLst>
          </p:cNvPr>
          <p:cNvSpPr txBox="1"/>
          <p:nvPr/>
        </p:nvSpPr>
        <p:spPr>
          <a:xfrm>
            <a:off x="1967596" y="1940216"/>
            <a:ext cx="568285" cy="359383"/>
          </a:xfrm>
          <a:prstGeom prst="rect">
            <a:avLst/>
          </a:prstGeom>
          <a:solidFill>
            <a:schemeClr val="tx2">
              <a:lumMod val="75000"/>
            </a:schemeClr>
          </a:solidFill>
        </p:spPr>
        <p:txBody>
          <a:bodyPr lIns="0" tIns="0" rIns="0" bIns="0" anchor="ctr"/>
          <a:lstStyle>
            <a:defPPr>
              <a:defRPr lang="en-US"/>
            </a:defPPr>
            <a:lvl1pPr indent="0" algn="ctr">
              <a:spcBef>
                <a:spcPts val="0"/>
              </a:spcBef>
              <a:spcAft>
                <a:spcPts val="300"/>
              </a:spcAft>
              <a:buFont typeface="Lucida Grande"/>
              <a:buNone/>
              <a:defRPr sz="2667" b="1" i="0">
                <a:solidFill>
                  <a:srgbClr val="00338D"/>
                </a:solidFill>
                <a:latin typeface="Arial" panose="020B0604020202020204" pitchFamily="34" charset="0"/>
                <a:cs typeface="Arial" panose="020B0604020202020204" pitchFamily="34" charset="0"/>
              </a:defRPr>
            </a:lvl1pPr>
            <a:lvl2pPr marL="0" indent="0">
              <a:lnSpc>
                <a:spcPct val="90000"/>
              </a:lnSpc>
              <a:spcBef>
                <a:spcPts val="0"/>
              </a:spcBef>
              <a:spcAft>
                <a:spcPts val="900"/>
              </a:spcAft>
              <a:buFont typeface="Arial"/>
              <a:buNone/>
              <a:defRPr sz="2000" b="0" i="0">
                <a:latin typeface="Univers for KPMG Light"/>
                <a:cs typeface="Univers for KPMG Light"/>
              </a:defRPr>
            </a:lvl2pPr>
            <a:lvl3pPr marL="228600" indent="-228600">
              <a:spcBef>
                <a:spcPts val="0"/>
              </a:spcBef>
              <a:spcAft>
                <a:spcPts val="300"/>
              </a:spcAft>
              <a:buFont typeface="Lucida Grande"/>
              <a:buChar char="—"/>
              <a:defRPr sz="2000" b="0" i="0">
                <a:latin typeface="Univers for KPMG Light"/>
                <a:cs typeface="Univers for KPMG Light"/>
              </a:defRPr>
            </a:lvl3pPr>
            <a:lvl4pPr marL="342900" indent="-114300">
              <a:spcBef>
                <a:spcPts val="0"/>
              </a:spcBef>
              <a:spcAft>
                <a:spcPts val="300"/>
              </a:spcAft>
              <a:buFont typeface="Arial"/>
              <a:buChar char="–"/>
              <a:defRPr sz="2000" b="0" i="0">
                <a:latin typeface="Univers for KPMG Light"/>
                <a:cs typeface="Univers for KPMG Light"/>
              </a:defRPr>
            </a:lvl4pPr>
            <a:lvl5pPr marL="0" indent="0">
              <a:spcBef>
                <a:spcPts val="0"/>
              </a:spcBef>
              <a:spcAft>
                <a:spcPts val="300"/>
              </a:spcAft>
              <a:buFont typeface="Arial"/>
              <a:buNone/>
              <a:defRPr sz="2000" b="0" i="0">
                <a:solidFill>
                  <a:schemeClr val="accent6"/>
                </a:solidFill>
                <a:latin typeface="Univers for KPMG Light"/>
                <a:cs typeface="Univers for KPMG Light"/>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GB" sz="1200" dirty="0">
                <a:solidFill>
                  <a:schemeClr val="bg1"/>
                </a:solidFill>
                <a:latin typeface="+mn-lt"/>
              </a:rPr>
              <a:t>Yes</a:t>
            </a:r>
          </a:p>
        </p:txBody>
      </p:sp>
      <p:sp>
        <p:nvSpPr>
          <p:cNvPr id="8" name="TextBox 7">
            <a:extLst>
              <a:ext uri="{FF2B5EF4-FFF2-40B4-BE49-F238E27FC236}">
                <a16:creationId xmlns:a16="http://schemas.microsoft.com/office/drawing/2014/main" id="{9E21740A-0C5A-4717-AFB7-ECDB1931689D}"/>
              </a:ext>
            </a:extLst>
          </p:cNvPr>
          <p:cNvSpPr txBox="1"/>
          <p:nvPr/>
        </p:nvSpPr>
        <p:spPr>
          <a:xfrm>
            <a:off x="1967596" y="3240884"/>
            <a:ext cx="568285" cy="359383"/>
          </a:xfrm>
          <a:prstGeom prst="rect">
            <a:avLst/>
          </a:prstGeom>
          <a:solidFill>
            <a:schemeClr val="tx2">
              <a:lumMod val="75000"/>
            </a:schemeClr>
          </a:solidFill>
        </p:spPr>
        <p:txBody>
          <a:bodyPr lIns="0" tIns="0" rIns="0" bIns="0" anchor="ctr"/>
          <a:lstStyle>
            <a:defPPr>
              <a:defRPr lang="en-US"/>
            </a:defPPr>
            <a:lvl1pPr indent="0" algn="ctr">
              <a:spcBef>
                <a:spcPts val="0"/>
              </a:spcBef>
              <a:spcAft>
                <a:spcPts val="300"/>
              </a:spcAft>
              <a:buFont typeface="Lucida Grande"/>
              <a:buNone/>
              <a:defRPr sz="2667" b="1" i="0">
                <a:solidFill>
                  <a:srgbClr val="00338D"/>
                </a:solidFill>
                <a:latin typeface="Arial" panose="020B0604020202020204" pitchFamily="34" charset="0"/>
                <a:cs typeface="Arial" panose="020B0604020202020204" pitchFamily="34" charset="0"/>
              </a:defRPr>
            </a:lvl1pPr>
            <a:lvl2pPr marL="0" indent="0">
              <a:lnSpc>
                <a:spcPct val="90000"/>
              </a:lnSpc>
              <a:spcBef>
                <a:spcPts val="0"/>
              </a:spcBef>
              <a:spcAft>
                <a:spcPts val="900"/>
              </a:spcAft>
              <a:buFont typeface="Arial"/>
              <a:buNone/>
              <a:defRPr sz="2000" b="0" i="0">
                <a:latin typeface="Univers for KPMG Light"/>
                <a:cs typeface="Univers for KPMG Light"/>
              </a:defRPr>
            </a:lvl2pPr>
            <a:lvl3pPr marL="228600" indent="-228600">
              <a:spcBef>
                <a:spcPts val="0"/>
              </a:spcBef>
              <a:spcAft>
                <a:spcPts val="300"/>
              </a:spcAft>
              <a:buFont typeface="Lucida Grande"/>
              <a:buChar char="—"/>
              <a:defRPr sz="2000" b="0" i="0">
                <a:latin typeface="Univers for KPMG Light"/>
                <a:cs typeface="Univers for KPMG Light"/>
              </a:defRPr>
            </a:lvl3pPr>
            <a:lvl4pPr marL="342900" indent="-114300">
              <a:spcBef>
                <a:spcPts val="0"/>
              </a:spcBef>
              <a:spcAft>
                <a:spcPts val="300"/>
              </a:spcAft>
              <a:buFont typeface="Arial"/>
              <a:buChar char="–"/>
              <a:defRPr sz="2000" b="0" i="0">
                <a:latin typeface="Univers for KPMG Light"/>
                <a:cs typeface="Univers for KPMG Light"/>
              </a:defRPr>
            </a:lvl4pPr>
            <a:lvl5pPr marL="0" indent="0">
              <a:spcBef>
                <a:spcPts val="0"/>
              </a:spcBef>
              <a:spcAft>
                <a:spcPts val="300"/>
              </a:spcAft>
              <a:buFont typeface="Arial"/>
              <a:buNone/>
              <a:defRPr sz="2000" b="0" i="0">
                <a:solidFill>
                  <a:schemeClr val="accent6"/>
                </a:solidFill>
                <a:latin typeface="Univers for KPMG Light"/>
                <a:cs typeface="Univers for KPMG Light"/>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GB" sz="1200" dirty="0">
                <a:solidFill>
                  <a:schemeClr val="bg1"/>
                </a:solidFill>
                <a:latin typeface="+mn-lt"/>
              </a:rPr>
              <a:t>Yes</a:t>
            </a:r>
          </a:p>
        </p:txBody>
      </p:sp>
      <p:sp>
        <p:nvSpPr>
          <p:cNvPr id="9" name="Rounded Rectangle 31">
            <a:extLst>
              <a:ext uri="{FF2B5EF4-FFF2-40B4-BE49-F238E27FC236}">
                <a16:creationId xmlns:a16="http://schemas.microsoft.com/office/drawing/2014/main" id="{35D9706F-E219-46FE-9F83-B9F208879A54}"/>
              </a:ext>
            </a:extLst>
          </p:cNvPr>
          <p:cNvSpPr/>
          <p:nvPr/>
        </p:nvSpPr>
        <p:spPr>
          <a:xfrm>
            <a:off x="638176" y="3805118"/>
            <a:ext cx="3819223" cy="514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a:solidFill>
                  <a:schemeClr val="tx1"/>
                </a:solidFill>
              </a:rPr>
              <a:t>No identified asset </a:t>
            </a:r>
          </a:p>
        </p:txBody>
      </p:sp>
      <p:sp>
        <p:nvSpPr>
          <p:cNvPr id="10" name="Rounded Rectangle 40">
            <a:extLst>
              <a:ext uri="{FF2B5EF4-FFF2-40B4-BE49-F238E27FC236}">
                <a16:creationId xmlns:a16="http://schemas.microsoft.com/office/drawing/2014/main" id="{247CA50E-E29B-4EBF-8B70-CB4E78749B8C}"/>
              </a:ext>
            </a:extLst>
          </p:cNvPr>
          <p:cNvSpPr/>
          <p:nvPr/>
        </p:nvSpPr>
        <p:spPr>
          <a:xfrm>
            <a:off x="6237452" y="1217079"/>
            <a:ext cx="1678829" cy="1857119"/>
          </a:xfrm>
          <a:prstGeom prst="rect">
            <a:avLst/>
          </a:prstGeom>
          <a:solidFill>
            <a:schemeClr val="accent1">
              <a:lumMod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b="1" dirty="0">
                <a:solidFill>
                  <a:schemeClr val="bg1"/>
                </a:solidFill>
              </a:rPr>
              <a:t>Could be an identified asset</a:t>
            </a:r>
          </a:p>
        </p:txBody>
      </p:sp>
      <p:cxnSp>
        <p:nvCxnSpPr>
          <p:cNvPr id="11" name="Elbow Connector 27">
            <a:extLst>
              <a:ext uri="{FF2B5EF4-FFF2-40B4-BE49-F238E27FC236}">
                <a16:creationId xmlns:a16="http://schemas.microsoft.com/office/drawing/2014/main" id="{3D5DA6EB-64BF-4066-922D-C41A8E044A73}"/>
              </a:ext>
            </a:extLst>
          </p:cNvPr>
          <p:cNvCxnSpPr>
            <a:cxnSpLocks/>
          </p:cNvCxnSpPr>
          <p:nvPr>
            <p:custDataLst>
              <p:tags r:id="rId1"/>
            </p:custDataLst>
          </p:nvPr>
        </p:nvCxnSpPr>
        <p:spPr>
          <a:xfrm>
            <a:off x="4886128" y="1722118"/>
            <a:ext cx="953577" cy="0"/>
          </a:xfrm>
          <a:prstGeom prst="straightConnector1">
            <a:avLst/>
          </a:prstGeom>
          <a:noFill/>
          <a:ln w="57150" cap="flat" cmpd="sng" algn="ctr">
            <a:solidFill>
              <a:schemeClr val="tx2">
                <a:lumMod val="60000"/>
                <a:lumOff val="40000"/>
              </a:schemeClr>
            </a:solidFill>
            <a:prstDash val="solid"/>
            <a:tailEnd type="triangle"/>
          </a:ln>
          <a:effectLst/>
        </p:spPr>
      </p:cxnSp>
      <p:sp>
        <p:nvSpPr>
          <p:cNvPr id="12" name="TextBox 11">
            <a:extLst>
              <a:ext uri="{FF2B5EF4-FFF2-40B4-BE49-F238E27FC236}">
                <a16:creationId xmlns:a16="http://schemas.microsoft.com/office/drawing/2014/main" id="{C2E828FC-F8FB-4298-B471-D77C967D0795}"/>
              </a:ext>
            </a:extLst>
          </p:cNvPr>
          <p:cNvSpPr txBox="1"/>
          <p:nvPr/>
        </p:nvSpPr>
        <p:spPr>
          <a:xfrm>
            <a:off x="4916702" y="1294601"/>
            <a:ext cx="568285" cy="359383"/>
          </a:xfrm>
          <a:prstGeom prst="rect">
            <a:avLst/>
          </a:prstGeom>
          <a:solidFill>
            <a:schemeClr val="tx2">
              <a:lumMod val="75000"/>
            </a:schemeClr>
          </a:solidFill>
        </p:spPr>
        <p:txBody>
          <a:bodyPr lIns="0" tIns="0" rIns="0" bIns="0" anchor="ctr"/>
          <a:lstStyle>
            <a:defPPr>
              <a:defRPr lang="en-US"/>
            </a:defPPr>
            <a:lvl1pPr indent="0" algn="ctr">
              <a:spcBef>
                <a:spcPts val="0"/>
              </a:spcBef>
              <a:spcAft>
                <a:spcPts val="300"/>
              </a:spcAft>
              <a:buFont typeface="Lucida Grande"/>
              <a:buNone/>
              <a:defRPr sz="2667" b="1" i="0">
                <a:solidFill>
                  <a:srgbClr val="00338D"/>
                </a:solidFill>
                <a:latin typeface="Arial" panose="020B0604020202020204" pitchFamily="34" charset="0"/>
                <a:cs typeface="Arial" panose="020B0604020202020204" pitchFamily="34" charset="0"/>
              </a:defRPr>
            </a:lvl1pPr>
            <a:lvl2pPr marL="0" indent="0">
              <a:lnSpc>
                <a:spcPct val="90000"/>
              </a:lnSpc>
              <a:spcBef>
                <a:spcPts val="0"/>
              </a:spcBef>
              <a:spcAft>
                <a:spcPts val="900"/>
              </a:spcAft>
              <a:buFont typeface="Arial"/>
              <a:buNone/>
              <a:defRPr sz="2000" b="0" i="0">
                <a:latin typeface="Univers for KPMG Light"/>
                <a:cs typeface="Univers for KPMG Light"/>
              </a:defRPr>
            </a:lvl2pPr>
            <a:lvl3pPr marL="228600" indent="-228600">
              <a:spcBef>
                <a:spcPts val="0"/>
              </a:spcBef>
              <a:spcAft>
                <a:spcPts val="300"/>
              </a:spcAft>
              <a:buFont typeface="Lucida Grande"/>
              <a:buChar char="—"/>
              <a:defRPr sz="2000" b="0" i="0">
                <a:latin typeface="Univers for KPMG Light"/>
                <a:cs typeface="Univers for KPMG Light"/>
              </a:defRPr>
            </a:lvl3pPr>
            <a:lvl4pPr marL="342900" indent="-114300">
              <a:spcBef>
                <a:spcPts val="0"/>
              </a:spcBef>
              <a:spcAft>
                <a:spcPts val="300"/>
              </a:spcAft>
              <a:buFont typeface="Arial"/>
              <a:buChar char="–"/>
              <a:defRPr sz="2000" b="0" i="0">
                <a:latin typeface="Univers for KPMG Light"/>
                <a:cs typeface="Univers for KPMG Light"/>
              </a:defRPr>
            </a:lvl4pPr>
            <a:lvl5pPr marL="0" indent="0">
              <a:spcBef>
                <a:spcPts val="0"/>
              </a:spcBef>
              <a:spcAft>
                <a:spcPts val="300"/>
              </a:spcAft>
              <a:buFont typeface="Arial"/>
              <a:buNone/>
              <a:defRPr sz="2000" b="0" i="0">
                <a:solidFill>
                  <a:schemeClr val="accent6"/>
                </a:solidFill>
                <a:latin typeface="Univers for KPMG Light"/>
                <a:cs typeface="Univers for KPMG Light"/>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GB" sz="1200" dirty="0">
                <a:solidFill>
                  <a:schemeClr val="bg1"/>
                </a:solidFill>
                <a:latin typeface="+mn-lt"/>
              </a:rPr>
              <a:t>No</a:t>
            </a:r>
          </a:p>
        </p:txBody>
      </p:sp>
      <p:cxnSp>
        <p:nvCxnSpPr>
          <p:cNvPr id="13" name="Elbow Connector 27">
            <a:extLst>
              <a:ext uri="{FF2B5EF4-FFF2-40B4-BE49-F238E27FC236}">
                <a16:creationId xmlns:a16="http://schemas.microsoft.com/office/drawing/2014/main" id="{2F55300C-E575-4970-9889-0349336E8B32}"/>
              </a:ext>
            </a:extLst>
          </p:cNvPr>
          <p:cNvCxnSpPr>
            <a:cxnSpLocks/>
          </p:cNvCxnSpPr>
          <p:nvPr>
            <p:custDataLst>
              <p:tags r:id="rId2"/>
            </p:custDataLst>
          </p:nvPr>
        </p:nvCxnSpPr>
        <p:spPr>
          <a:xfrm>
            <a:off x="4886128" y="2967877"/>
            <a:ext cx="953577" cy="0"/>
          </a:xfrm>
          <a:prstGeom prst="straightConnector1">
            <a:avLst/>
          </a:prstGeom>
          <a:noFill/>
          <a:ln w="57150" cap="flat" cmpd="sng" algn="ctr">
            <a:solidFill>
              <a:schemeClr val="tx2">
                <a:lumMod val="60000"/>
                <a:lumOff val="40000"/>
              </a:schemeClr>
            </a:solidFill>
            <a:prstDash val="solid"/>
            <a:tailEnd type="triangle"/>
          </a:ln>
          <a:effectLst/>
        </p:spPr>
      </p:cxnSp>
      <p:sp>
        <p:nvSpPr>
          <p:cNvPr id="14" name="TextBox 13">
            <a:extLst>
              <a:ext uri="{FF2B5EF4-FFF2-40B4-BE49-F238E27FC236}">
                <a16:creationId xmlns:a16="http://schemas.microsoft.com/office/drawing/2014/main" id="{AC24A1D1-31F7-4CC2-A52A-935C6FF45AF6}"/>
              </a:ext>
            </a:extLst>
          </p:cNvPr>
          <p:cNvSpPr txBox="1"/>
          <p:nvPr/>
        </p:nvSpPr>
        <p:spPr>
          <a:xfrm>
            <a:off x="4916702" y="2552931"/>
            <a:ext cx="568285" cy="359383"/>
          </a:xfrm>
          <a:prstGeom prst="rect">
            <a:avLst/>
          </a:prstGeom>
          <a:solidFill>
            <a:schemeClr val="tx2">
              <a:lumMod val="75000"/>
            </a:schemeClr>
          </a:solidFill>
        </p:spPr>
        <p:txBody>
          <a:bodyPr lIns="0" tIns="0" rIns="0" bIns="0" anchor="ctr"/>
          <a:lstStyle>
            <a:defPPr>
              <a:defRPr lang="en-US"/>
            </a:defPPr>
            <a:lvl1pPr indent="0" algn="ctr">
              <a:spcBef>
                <a:spcPts val="0"/>
              </a:spcBef>
              <a:spcAft>
                <a:spcPts val="300"/>
              </a:spcAft>
              <a:buFont typeface="Lucida Grande"/>
              <a:buNone/>
              <a:defRPr sz="2667" b="1" i="0">
                <a:solidFill>
                  <a:srgbClr val="00338D"/>
                </a:solidFill>
                <a:latin typeface="Arial" panose="020B0604020202020204" pitchFamily="34" charset="0"/>
                <a:cs typeface="Arial" panose="020B0604020202020204" pitchFamily="34" charset="0"/>
              </a:defRPr>
            </a:lvl1pPr>
            <a:lvl2pPr marL="0" indent="0">
              <a:lnSpc>
                <a:spcPct val="90000"/>
              </a:lnSpc>
              <a:spcBef>
                <a:spcPts val="0"/>
              </a:spcBef>
              <a:spcAft>
                <a:spcPts val="900"/>
              </a:spcAft>
              <a:buFont typeface="Arial"/>
              <a:buNone/>
              <a:defRPr sz="2000" b="0" i="0">
                <a:latin typeface="Univers for KPMG Light"/>
                <a:cs typeface="Univers for KPMG Light"/>
              </a:defRPr>
            </a:lvl2pPr>
            <a:lvl3pPr marL="228600" indent="-228600">
              <a:spcBef>
                <a:spcPts val="0"/>
              </a:spcBef>
              <a:spcAft>
                <a:spcPts val="300"/>
              </a:spcAft>
              <a:buFont typeface="Lucida Grande"/>
              <a:buChar char="—"/>
              <a:defRPr sz="2000" b="0" i="0">
                <a:latin typeface="Univers for KPMG Light"/>
                <a:cs typeface="Univers for KPMG Light"/>
              </a:defRPr>
            </a:lvl3pPr>
            <a:lvl4pPr marL="342900" indent="-114300">
              <a:spcBef>
                <a:spcPts val="0"/>
              </a:spcBef>
              <a:spcAft>
                <a:spcPts val="300"/>
              </a:spcAft>
              <a:buFont typeface="Arial"/>
              <a:buChar char="–"/>
              <a:defRPr sz="2000" b="0" i="0">
                <a:latin typeface="Univers for KPMG Light"/>
                <a:cs typeface="Univers for KPMG Light"/>
              </a:defRPr>
            </a:lvl4pPr>
            <a:lvl5pPr marL="0" indent="0">
              <a:spcBef>
                <a:spcPts val="0"/>
              </a:spcBef>
              <a:spcAft>
                <a:spcPts val="300"/>
              </a:spcAft>
              <a:buFont typeface="Arial"/>
              <a:buNone/>
              <a:defRPr sz="2000" b="0" i="0">
                <a:solidFill>
                  <a:schemeClr val="accent6"/>
                </a:solidFill>
                <a:latin typeface="Univers for KPMG Light"/>
                <a:cs typeface="Univers for KPMG Light"/>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GB" sz="1200" dirty="0">
                <a:solidFill>
                  <a:schemeClr val="bg1"/>
                </a:solidFill>
                <a:latin typeface="+mn-lt"/>
              </a:rPr>
              <a:t>No</a:t>
            </a:r>
          </a:p>
        </p:txBody>
      </p:sp>
      <p:cxnSp>
        <p:nvCxnSpPr>
          <p:cNvPr id="15" name="Straight Arrow Connector 14">
            <a:extLst>
              <a:ext uri="{FF2B5EF4-FFF2-40B4-BE49-F238E27FC236}">
                <a16:creationId xmlns:a16="http://schemas.microsoft.com/office/drawing/2014/main" id="{3018F7AA-8DB2-40D6-99FE-F6468B7E2E08}"/>
              </a:ext>
            </a:extLst>
          </p:cNvPr>
          <p:cNvCxnSpPr>
            <a:cxnSpLocks/>
          </p:cNvCxnSpPr>
          <p:nvPr/>
        </p:nvCxnSpPr>
        <p:spPr>
          <a:xfrm>
            <a:off x="2660159" y="3157589"/>
            <a:ext cx="0" cy="525971"/>
          </a:xfrm>
          <a:prstGeom prst="straightConnector1">
            <a:avLst/>
          </a:prstGeom>
          <a:noFill/>
          <a:ln w="57150" cap="flat" cmpd="sng" algn="ctr">
            <a:solidFill>
              <a:schemeClr val="tx2">
                <a:lumMod val="60000"/>
                <a:lumOff val="40000"/>
              </a:schemeClr>
            </a:solidFill>
            <a:prstDash val="solid"/>
            <a:tailEnd type="triangle"/>
          </a:ln>
          <a:effectLst/>
        </p:spPr>
      </p:cxnSp>
      <p:sp>
        <p:nvSpPr>
          <p:cNvPr id="16" name="Rectangle 15">
            <a:extLst>
              <a:ext uri="{FF2B5EF4-FFF2-40B4-BE49-F238E27FC236}">
                <a16:creationId xmlns:a16="http://schemas.microsoft.com/office/drawing/2014/main" id="{B31F6D4E-9775-4177-B435-3B4457CF01A0}"/>
              </a:ext>
            </a:extLst>
          </p:cNvPr>
          <p:cNvSpPr/>
          <p:nvPr/>
        </p:nvSpPr>
        <p:spPr>
          <a:xfrm>
            <a:off x="4721519" y="3240884"/>
            <a:ext cx="3657599" cy="1166761"/>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Box 2">
            <a:extLst>
              <a:ext uri="{FF2B5EF4-FFF2-40B4-BE49-F238E27FC236}">
                <a16:creationId xmlns:a16="http://schemas.microsoft.com/office/drawing/2014/main" id="{DB3946F4-B9A4-4729-8A8F-DC9E278319F9}"/>
              </a:ext>
            </a:extLst>
          </p:cNvPr>
          <p:cNvSpPr txBox="1"/>
          <p:nvPr/>
        </p:nvSpPr>
        <p:spPr>
          <a:xfrm>
            <a:off x="4721519" y="3240884"/>
            <a:ext cx="3657593" cy="1169551"/>
          </a:xfrm>
          <a:prstGeom prst="rect">
            <a:avLst/>
          </a:prstGeom>
          <a:noFill/>
        </p:spPr>
        <p:txBody>
          <a:bodyPr wrap="square" rtlCol="0">
            <a:spAutoFit/>
          </a:bodyPr>
          <a:lstStyle/>
          <a:p>
            <a:r>
              <a:rPr lang="en-GB" sz="1400" dirty="0">
                <a:hlinkClick r:id="rId4" action="ppaction://hlinksldjump"/>
              </a:rPr>
              <a:t>Back to example 1:</a:t>
            </a:r>
            <a:endParaRPr lang="en-GB" sz="1400" dirty="0"/>
          </a:p>
          <a:p>
            <a:endParaRPr lang="en-GB" sz="1400" dirty="0"/>
          </a:p>
          <a:p>
            <a:r>
              <a:rPr lang="en-GB" sz="1400" dirty="0"/>
              <a:t>Because the supplier can use its wider capacity as it chooses, </a:t>
            </a:r>
            <a:r>
              <a:rPr lang="en-GB" sz="1400" b="1" dirty="0"/>
              <a:t>the lessor benefits from substitution.</a:t>
            </a:r>
          </a:p>
        </p:txBody>
      </p:sp>
    </p:spTree>
    <p:extLst>
      <p:ext uri="{BB962C8B-B14F-4D97-AF65-F5344CB8AC3E}">
        <p14:creationId xmlns:p14="http://schemas.microsoft.com/office/powerpoint/2010/main" val="103452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2"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a:solidFill>
                  <a:schemeClr val="accent1">
                    <a:lumMod val="75000"/>
                  </a:schemeClr>
                </a:solidFill>
              </a:rPr>
              <a:t>Step 2: Right to Control Economic Benefits</a:t>
            </a:r>
          </a:p>
        </p:txBody>
      </p:sp>
      <p:sp>
        <p:nvSpPr>
          <p:cNvPr id="7" name="Content Placeholder 6"/>
          <p:cNvSpPr>
            <a:spLocks noGrp="1"/>
          </p:cNvSpPr>
          <p:nvPr>
            <p:ph idx="1"/>
          </p:nvPr>
        </p:nvSpPr>
        <p:spPr/>
        <p:txBody>
          <a:bodyPr/>
          <a:lstStyle/>
          <a:p>
            <a:r>
              <a:rPr lang="en-GB" altLang="en-US" dirty="0"/>
              <a:t> </a:t>
            </a:r>
          </a:p>
          <a:p>
            <a:endParaRPr lang="en-US" dirty="0"/>
          </a:p>
        </p:txBody>
      </p:sp>
      <p:sp>
        <p:nvSpPr>
          <p:cNvPr id="3" name="TextBox 2">
            <a:extLst>
              <a:ext uri="{FF2B5EF4-FFF2-40B4-BE49-F238E27FC236}">
                <a16:creationId xmlns:a16="http://schemas.microsoft.com/office/drawing/2014/main" id="{80F4DFCE-5E16-4446-B7CC-80BCBAAF1D88}"/>
              </a:ext>
            </a:extLst>
          </p:cNvPr>
          <p:cNvSpPr txBox="1"/>
          <p:nvPr/>
        </p:nvSpPr>
        <p:spPr>
          <a:xfrm>
            <a:off x="397439" y="3092149"/>
            <a:ext cx="4343400" cy="984885"/>
          </a:xfrm>
          <a:prstGeom prst="rect">
            <a:avLst/>
          </a:prstGeom>
          <a:noFill/>
        </p:spPr>
        <p:txBody>
          <a:bodyPr wrap="square" rtlCol="0">
            <a:spAutoFit/>
          </a:bodyPr>
          <a:lstStyle/>
          <a:p>
            <a:r>
              <a:rPr lang="en-GB" sz="1600" dirty="0">
                <a:solidFill>
                  <a:srgbClr val="FF0000"/>
                </a:solidFill>
              </a:rPr>
              <a:t>* </a:t>
            </a:r>
            <a:r>
              <a:rPr lang="en-GB" sz="1400" dirty="0"/>
              <a:t>For example, by having an exclusive use of the asset throughout the period of the lease. Entities are expected to use their judgment here of what constitutes “substantially”.</a:t>
            </a:r>
          </a:p>
        </p:txBody>
      </p:sp>
      <p:sp>
        <p:nvSpPr>
          <p:cNvPr id="4" name="Rectangle 3">
            <a:extLst>
              <a:ext uri="{FF2B5EF4-FFF2-40B4-BE49-F238E27FC236}">
                <a16:creationId xmlns:a16="http://schemas.microsoft.com/office/drawing/2014/main" id="{C14E0E63-64AA-4925-A758-6687879959BA}"/>
              </a:ext>
            </a:extLst>
          </p:cNvPr>
          <p:cNvSpPr/>
          <p:nvPr/>
        </p:nvSpPr>
        <p:spPr>
          <a:xfrm>
            <a:off x="3370616" y="1292484"/>
            <a:ext cx="1866599" cy="83099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r>
              <a:rPr lang="en-GB" sz="1200" dirty="0">
                <a:solidFill>
                  <a:schemeClr val="bg1"/>
                </a:solidFill>
              </a:rPr>
              <a:t>Does the</a:t>
            </a:r>
          </a:p>
          <a:p>
            <a:pPr algn="ctr"/>
            <a:r>
              <a:rPr lang="en-GB" sz="1200" dirty="0">
                <a:solidFill>
                  <a:schemeClr val="bg1"/>
                </a:solidFill>
              </a:rPr>
              <a:t>lessee have</a:t>
            </a:r>
          </a:p>
          <a:p>
            <a:pPr algn="ctr"/>
            <a:r>
              <a:rPr lang="en-GB" sz="1200" dirty="0">
                <a:solidFill>
                  <a:srgbClr val="FFFF00"/>
                </a:solidFill>
              </a:rPr>
              <a:t>substantially</a:t>
            </a:r>
            <a:r>
              <a:rPr lang="en-GB" sz="1200" dirty="0">
                <a:solidFill>
                  <a:srgbClr val="FF0000"/>
                </a:solidFill>
              </a:rPr>
              <a:t>*</a:t>
            </a:r>
            <a:r>
              <a:rPr lang="en-GB" sz="1200" dirty="0">
                <a:solidFill>
                  <a:schemeClr val="bg1"/>
                </a:solidFill>
              </a:rPr>
              <a:t> </a:t>
            </a:r>
            <a:r>
              <a:rPr lang="en-GB" sz="1200" dirty="0">
                <a:solidFill>
                  <a:srgbClr val="FFFF00"/>
                </a:solidFill>
              </a:rPr>
              <a:t>all </a:t>
            </a:r>
            <a:r>
              <a:rPr lang="en-GB" sz="1200" dirty="0">
                <a:solidFill>
                  <a:schemeClr val="bg1"/>
                </a:solidFill>
              </a:rPr>
              <a:t>of the</a:t>
            </a:r>
          </a:p>
          <a:p>
            <a:pPr algn="ctr"/>
            <a:r>
              <a:rPr lang="en-GB" sz="1200" dirty="0">
                <a:solidFill>
                  <a:srgbClr val="FFFF00"/>
                </a:solidFill>
              </a:rPr>
              <a:t>economic benefits </a:t>
            </a:r>
          </a:p>
        </p:txBody>
      </p:sp>
      <p:sp>
        <p:nvSpPr>
          <p:cNvPr id="8" name="TextBox 7">
            <a:extLst>
              <a:ext uri="{FF2B5EF4-FFF2-40B4-BE49-F238E27FC236}">
                <a16:creationId xmlns:a16="http://schemas.microsoft.com/office/drawing/2014/main" id="{8BB01979-CF15-4419-8C74-2F56CEAE2B81}"/>
              </a:ext>
            </a:extLst>
          </p:cNvPr>
          <p:cNvSpPr txBox="1"/>
          <p:nvPr/>
        </p:nvSpPr>
        <p:spPr>
          <a:xfrm>
            <a:off x="2303816" y="1345152"/>
            <a:ext cx="568285" cy="359383"/>
          </a:xfrm>
          <a:prstGeom prst="rect">
            <a:avLst/>
          </a:prstGeom>
          <a:solidFill>
            <a:schemeClr val="tx2">
              <a:lumMod val="75000"/>
            </a:schemeClr>
          </a:solidFill>
        </p:spPr>
        <p:txBody>
          <a:bodyPr lIns="0" tIns="0" rIns="0" bIns="0" anchor="ctr"/>
          <a:lstStyle>
            <a:defPPr>
              <a:defRPr lang="en-US"/>
            </a:defPPr>
            <a:lvl1pPr indent="0" algn="ctr">
              <a:spcBef>
                <a:spcPts val="0"/>
              </a:spcBef>
              <a:spcAft>
                <a:spcPts val="300"/>
              </a:spcAft>
              <a:buFont typeface="Lucida Grande"/>
              <a:buNone/>
              <a:defRPr sz="2667" b="1" i="0">
                <a:solidFill>
                  <a:srgbClr val="00338D"/>
                </a:solidFill>
                <a:latin typeface="Arial" panose="020B0604020202020204" pitchFamily="34" charset="0"/>
                <a:cs typeface="Arial" panose="020B0604020202020204" pitchFamily="34" charset="0"/>
              </a:defRPr>
            </a:lvl1pPr>
            <a:lvl2pPr marL="0" indent="0">
              <a:lnSpc>
                <a:spcPct val="90000"/>
              </a:lnSpc>
              <a:spcBef>
                <a:spcPts val="0"/>
              </a:spcBef>
              <a:spcAft>
                <a:spcPts val="900"/>
              </a:spcAft>
              <a:buFont typeface="Arial"/>
              <a:buNone/>
              <a:defRPr sz="2000" b="0" i="0">
                <a:latin typeface="Univers for KPMG Light"/>
                <a:cs typeface="Univers for KPMG Light"/>
              </a:defRPr>
            </a:lvl2pPr>
            <a:lvl3pPr marL="228600" indent="-228600">
              <a:spcBef>
                <a:spcPts val="0"/>
              </a:spcBef>
              <a:spcAft>
                <a:spcPts val="300"/>
              </a:spcAft>
              <a:buFont typeface="Lucida Grande"/>
              <a:buChar char="—"/>
              <a:defRPr sz="2000" b="0" i="0">
                <a:latin typeface="Univers for KPMG Light"/>
                <a:cs typeface="Univers for KPMG Light"/>
              </a:defRPr>
            </a:lvl3pPr>
            <a:lvl4pPr marL="342900" indent="-114300">
              <a:spcBef>
                <a:spcPts val="0"/>
              </a:spcBef>
              <a:spcAft>
                <a:spcPts val="300"/>
              </a:spcAft>
              <a:buFont typeface="Arial"/>
              <a:buChar char="–"/>
              <a:defRPr sz="2000" b="0" i="0">
                <a:latin typeface="Univers for KPMG Light"/>
                <a:cs typeface="Univers for KPMG Light"/>
              </a:defRPr>
            </a:lvl4pPr>
            <a:lvl5pPr marL="0" indent="0">
              <a:spcBef>
                <a:spcPts val="0"/>
              </a:spcBef>
              <a:spcAft>
                <a:spcPts val="300"/>
              </a:spcAft>
              <a:buFont typeface="Arial"/>
              <a:buNone/>
              <a:defRPr sz="2000" b="0" i="0">
                <a:solidFill>
                  <a:schemeClr val="accent6"/>
                </a:solidFill>
                <a:latin typeface="Univers for KPMG Light"/>
                <a:cs typeface="Univers for KPMG Light"/>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GB" sz="1200" dirty="0">
                <a:solidFill>
                  <a:schemeClr val="bg1"/>
                </a:solidFill>
                <a:latin typeface="+mn-lt"/>
              </a:rPr>
              <a:t>Yes</a:t>
            </a:r>
          </a:p>
        </p:txBody>
      </p:sp>
      <p:sp>
        <p:nvSpPr>
          <p:cNvPr id="9" name="TextBox 8">
            <a:extLst>
              <a:ext uri="{FF2B5EF4-FFF2-40B4-BE49-F238E27FC236}">
                <a16:creationId xmlns:a16="http://schemas.microsoft.com/office/drawing/2014/main" id="{AC5A6457-E5F2-4871-A6B8-3B985C4C3CB5}"/>
              </a:ext>
            </a:extLst>
          </p:cNvPr>
          <p:cNvSpPr txBox="1"/>
          <p:nvPr/>
        </p:nvSpPr>
        <p:spPr>
          <a:xfrm>
            <a:off x="5737502" y="1345152"/>
            <a:ext cx="568285" cy="359383"/>
          </a:xfrm>
          <a:prstGeom prst="rect">
            <a:avLst/>
          </a:prstGeom>
          <a:solidFill>
            <a:schemeClr val="tx2">
              <a:lumMod val="75000"/>
            </a:schemeClr>
          </a:solidFill>
        </p:spPr>
        <p:txBody>
          <a:bodyPr lIns="0" tIns="0" rIns="0" bIns="0" anchor="ctr"/>
          <a:lstStyle>
            <a:defPPr>
              <a:defRPr lang="en-US"/>
            </a:defPPr>
            <a:lvl1pPr indent="0" algn="ctr">
              <a:spcBef>
                <a:spcPts val="0"/>
              </a:spcBef>
              <a:spcAft>
                <a:spcPts val="300"/>
              </a:spcAft>
              <a:buFont typeface="Lucida Grande"/>
              <a:buNone/>
              <a:defRPr sz="2667" b="1" i="0">
                <a:solidFill>
                  <a:srgbClr val="00338D"/>
                </a:solidFill>
                <a:latin typeface="Arial" panose="020B0604020202020204" pitchFamily="34" charset="0"/>
                <a:cs typeface="Arial" panose="020B0604020202020204" pitchFamily="34" charset="0"/>
              </a:defRPr>
            </a:lvl1pPr>
            <a:lvl2pPr marL="0" indent="0">
              <a:lnSpc>
                <a:spcPct val="90000"/>
              </a:lnSpc>
              <a:spcBef>
                <a:spcPts val="0"/>
              </a:spcBef>
              <a:spcAft>
                <a:spcPts val="900"/>
              </a:spcAft>
              <a:buFont typeface="Arial"/>
              <a:buNone/>
              <a:defRPr sz="2000" b="0" i="0">
                <a:latin typeface="Univers for KPMG Light"/>
                <a:cs typeface="Univers for KPMG Light"/>
              </a:defRPr>
            </a:lvl2pPr>
            <a:lvl3pPr marL="228600" indent="-228600">
              <a:spcBef>
                <a:spcPts val="0"/>
              </a:spcBef>
              <a:spcAft>
                <a:spcPts val="300"/>
              </a:spcAft>
              <a:buFont typeface="Lucida Grande"/>
              <a:buChar char="—"/>
              <a:defRPr sz="2000" b="0" i="0">
                <a:latin typeface="Univers for KPMG Light"/>
                <a:cs typeface="Univers for KPMG Light"/>
              </a:defRPr>
            </a:lvl3pPr>
            <a:lvl4pPr marL="342900" indent="-114300">
              <a:spcBef>
                <a:spcPts val="0"/>
              </a:spcBef>
              <a:spcAft>
                <a:spcPts val="300"/>
              </a:spcAft>
              <a:buFont typeface="Arial"/>
              <a:buChar char="–"/>
              <a:defRPr sz="2000" b="0" i="0">
                <a:latin typeface="Univers for KPMG Light"/>
                <a:cs typeface="Univers for KPMG Light"/>
              </a:defRPr>
            </a:lvl4pPr>
            <a:lvl5pPr marL="0" indent="0">
              <a:spcBef>
                <a:spcPts val="0"/>
              </a:spcBef>
              <a:spcAft>
                <a:spcPts val="300"/>
              </a:spcAft>
              <a:buFont typeface="Arial"/>
              <a:buNone/>
              <a:defRPr sz="2000" b="0" i="0">
                <a:solidFill>
                  <a:schemeClr val="accent6"/>
                </a:solidFill>
                <a:latin typeface="Univers for KPMG Light"/>
                <a:cs typeface="Univers for KPMG Light"/>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GB" sz="1200" dirty="0">
                <a:solidFill>
                  <a:schemeClr val="bg1"/>
                </a:solidFill>
                <a:latin typeface="+mn-lt"/>
              </a:rPr>
              <a:t>No</a:t>
            </a:r>
          </a:p>
        </p:txBody>
      </p:sp>
      <p:cxnSp>
        <p:nvCxnSpPr>
          <p:cNvPr id="10" name="Straight Arrow Connector 9">
            <a:extLst>
              <a:ext uri="{FF2B5EF4-FFF2-40B4-BE49-F238E27FC236}">
                <a16:creationId xmlns:a16="http://schemas.microsoft.com/office/drawing/2014/main" id="{7F716DFC-DC11-4430-8721-104D52A068E8}"/>
              </a:ext>
            </a:extLst>
          </p:cNvPr>
          <p:cNvCxnSpPr>
            <a:cxnSpLocks/>
          </p:cNvCxnSpPr>
          <p:nvPr/>
        </p:nvCxnSpPr>
        <p:spPr>
          <a:xfrm flipH="1">
            <a:off x="1846616" y="1857239"/>
            <a:ext cx="1136159" cy="0"/>
          </a:xfrm>
          <a:prstGeom prst="straightConnector1">
            <a:avLst/>
          </a:prstGeom>
          <a:noFill/>
          <a:ln w="57150" cap="flat" cmpd="sng" algn="ctr">
            <a:solidFill>
              <a:schemeClr val="tx2">
                <a:lumMod val="60000"/>
                <a:lumOff val="40000"/>
              </a:schemeClr>
            </a:solidFill>
            <a:prstDash val="solid"/>
            <a:tailEnd type="triangle"/>
          </a:ln>
          <a:effectLst/>
        </p:spPr>
      </p:cxnSp>
      <p:cxnSp>
        <p:nvCxnSpPr>
          <p:cNvPr id="11" name="Straight Arrow Connector 10">
            <a:extLst>
              <a:ext uri="{FF2B5EF4-FFF2-40B4-BE49-F238E27FC236}">
                <a16:creationId xmlns:a16="http://schemas.microsoft.com/office/drawing/2014/main" id="{5CA420B5-58A6-481F-A4F2-FCDA96EB6B20}"/>
              </a:ext>
            </a:extLst>
          </p:cNvPr>
          <p:cNvCxnSpPr>
            <a:cxnSpLocks/>
          </p:cNvCxnSpPr>
          <p:nvPr/>
        </p:nvCxnSpPr>
        <p:spPr>
          <a:xfrm>
            <a:off x="5656616" y="1857239"/>
            <a:ext cx="1188241" cy="0"/>
          </a:xfrm>
          <a:prstGeom prst="straightConnector1">
            <a:avLst/>
          </a:prstGeom>
          <a:noFill/>
          <a:ln w="57150" cap="flat" cmpd="sng" algn="ctr">
            <a:solidFill>
              <a:schemeClr val="tx2">
                <a:lumMod val="60000"/>
                <a:lumOff val="40000"/>
              </a:schemeClr>
            </a:solidFill>
            <a:prstDash val="solid"/>
            <a:tailEnd type="triangle"/>
          </a:ln>
          <a:effectLst/>
        </p:spPr>
      </p:cxnSp>
      <p:sp>
        <p:nvSpPr>
          <p:cNvPr id="14" name="Rounded Rectangle 40">
            <a:extLst>
              <a:ext uri="{FF2B5EF4-FFF2-40B4-BE49-F238E27FC236}">
                <a16:creationId xmlns:a16="http://schemas.microsoft.com/office/drawing/2014/main" id="{0EB49D79-B8AB-4703-8F25-A52852051C0A}"/>
              </a:ext>
            </a:extLst>
          </p:cNvPr>
          <p:cNvSpPr/>
          <p:nvPr/>
        </p:nvSpPr>
        <p:spPr>
          <a:xfrm>
            <a:off x="533400" y="1200150"/>
            <a:ext cx="1136160" cy="1015653"/>
          </a:xfrm>
          <a:prstGeom prst="rect">
            <a:avLst/>
          </a:prstGeom>
          <a:solidFill>
            <a:schemeClr val="accent1">
              <a:lumMod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b="1" dirty="0">
                <a:solidFill>
                  <a:schemeClr val="bg1"/>
                </a:solidFill>
              </a:rPr>
              <a:t>Could be a lease</a:t>
            </a:r>
          </a:p>
        </p:txBody>
      </p:sp>
      <p:sp>
        <p:nvSpPr>
          <p:cNvPr id="15" name="Rounded Rectangle 40">
            <a:extLst>
              <a:ext uri="{FF2B5EF4-FFF2-40B4-BE49-F238E27FC236}">
                <a16:creationId xmlns:a16="http://schemas.microsoft.com/office/drawing/2014/main" id="{3655D920-DA09-4D41-9B4F-65F18A54584A}"/>
              </a:ext>
            </a:extLst>
          </p:cNvPr>
          <p:cNvSpPr/>
          <p:nvPr/>
        </p:nvSpPr>
        <p:spPr>
          <a:xfrm>
            <a:off x="7115529" y="1200150"/>
            <a:ext cx="1136160" cy="1015653"/>
          </a:xfrm>
          <a:prstGeom prst="rect">
            <a:avLst/>
          </a:prstGeom>
          <a:solidFill>
            <a:schemeClr val="accent1">
              <a:lumMod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b="1" dirty="0">
                <a:solidFill>
                  <a:schemeClr val="bg1"/>
                </a:solidFill>
              </a:rPr>
              <a:t>No lease</a:t>
            </a:r>
          </a:p>
        </p:txBody>
      </p:sp>
      <p:sp>
        <p:nvSpPr>
          <p:cNvPr id="16" name="TextBox 15">
            <a:extLst>
              <a:ext uri="{FF2B5EF4-FFF2-40B4-BE49-F238E27FC236}">
                <a16:creationId xmlns:a16="http://schemas.microsoft.com/office/drawing/2014/main" id="{4A9AFE65-747F-4DEF-8B98-DA0AD523ED81}"/>
              </a:ext>
            </a:extLst>
          </p:cNvPr>
          <p:cNvSpPr txBox="1"/>
          <p:nvPr/>
        </p:nvSpPr>
        <p:spPr>
          <a:xfrm>
            <a:off x="5055298" y="2734784"/>
            <a:ext cx="3691263" cy="1169551"/>
          </a:xfrm>
          <a:prstGeom prst="rect">
            <a:avLst/>
          </a:prstGeom>
          <a:noFill/>
          <a:ln>
            <a:solidFill>
              <a:schemeClr val="accent1">
                <a:lumMod val="75000"/>
              </a:schemeClr>
            </a:solidFill>
          </a:ln>
        </p:spPr>
        <p:txBody>
          <a:bodyPr wrap="square" rtlCol="0">
            <a:spAutoFit/>
          </a:bodyPr>
          <a:lstStyle/>
          <a:p>
            <a:r>
              <a:rPr lang="en-GB" sz="1400" dirty="0">
                <a:hlinkClick r:id="rId3" action="ppaction://hlinksldjump"/>
              </a:rPr>
              <a:t>Back to example 1:</a:t>
            </a:r>
            <a:endParaRPr lang="en-GB" sz="1400" dirty="0"/>
          </a:p>
          <a:p>
            <a:endParaRPr lang="en-GB" sz="1400" dirty="0"/>
          </a:p>
          <a:p>
            <a:r>
              <a:rPr lang="en-GB" sz="1400" dirty="0"/>
              <a:t>Because the CCG has exclusive use of the single occupancy rooms it has </a:t>
            </a:r>
            <a:r>
              <a:rPr lang="en-GB" sz="1400" b="1" dirty="0"/>
              <a:t>substantially all of the economic benefits.</a:t>
            </a:r>
          </a:p>
        </p:txBody>
      </p:sp>
    </p:spTree>
    <p:extLst>
      <p:ext uri="{BB962C8B-B14F-4D97-AF65-F5344CB8AC3E}">
        <p14:creationId xmlns:p14="http://schemas.microsoft.com/office/powerpoint/2010/main" val="923725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Step 2: Right to direct use</a:t>
            </a:r>
            <a:endParaRPr lang="en-GB" sz="2000" dirty="0"/>
          </a:p>
        </p:txBody>
      </p:sp>
      <p:sp>
        <p:nvSpPr>
          <p:cNvPr id="3" name="Text Placeholder 2">
            <a:extLst>
              <a:ext uri="{FF2B5EF4-FFF2-40B4-BE49-F238E27FC236}">
                <a16:creationId xmlns:a16="http://schemas.microsoft.com/office/drawing/2014/main" id="{3380C501-EC67-4E10-9A4B-2D6F2ACFD05E}"/>
              </a:ext>
            </a:extLst>
          </p:cNvPr>
          <p:cNvSpPr>
            <a:spLocks noGrp="1"/>
          </p:cNvSpPr>
          <p:nvPr>
            <p:ph type="body" sz="quarter" idx="11"/>
          </p:nvPr>
        </p:nvSpPr>
        <p:spPr>
          <a:xfrm>
            <a:off x="638175" y="819150"/>
            <a:ext cx="7889875" cy="2819400"/>
          </a:xfrm>
        </p:spPr>
        <p:txBody>
          <a:bodyPr/>
          <a:lstStyle/>
          <a:p>
            <a:r>
              <a:rPr lang="en-GB" sz="1400" dirty="0"/>
              <a:t>Examples given in the Standard to describe how rights to direct use are established</a:t>
            </a:r>
          </a:p>
          <a:p>
            <a:r>
              <a:rPr lang="en-GB" sz="1400" dirty="0"/>
              <a:t>Include:</a:t>
            </a:r>
          </a:p>
          <a:p>
            <a:endParaRPr lang="en-GB" dirty="0"/>
          </a:p>
          <a:p>
            <a:endParaRPr lang="en-GB" dirty="0"/>
          </a:p>
          <a:p>
            <a:endParaRPr lang="en-GB" dirty="0"/>
          </a:p>
          <a:p>
            <a:endParaRPr lang="en-GB" dirty="0"/>
          </a:p>
          <a:p>
            <a:endParaRPr lang="en-GB" dirty="0"/>
          </a:p>
          <a:p>
            <a:endParaRPr lang="en-GB" dirty="0"/>
          </a:p>
          <a:p>
            <a:r>
              <a:rPr lang="en-GB" sz="1400" dirty="0">
                <a:hlinkClick r:id="rId2" action="ppaction://hlinksldjump"/>
              </a:rPr>
              <a:t>Back to example 1: </a:t>
            </a:r>
            <a:endParaRPr lang="en-GB" sz="1400" dirty="0"/>
          </a:p>
          <a:p>
            <a:endParaRPr lang="en-GB" dirty="0"/>
          </a:p>
          <a:p>
            <a:endParaRPr lang="en-GB" dirty="0"/>
          </a:p>
        </p:txBody>
      </p:sp>
      <p:grpSp>
        <p:nvGrpSpPr>
          <p:cNvPr id="13" name="Group 12">
            <a:extLst>
              <a:ext uri="{FF2B5EF4-FFF2-40B4-BE49-F238E27FC236}">
                <a16:creationId xmlns:a16="http://schemas.microsoft.com/office/drawing/2014/main" id="{20021387-7202-4453-B818-F75330A043E4}"/>
              </a:ext>
            </a:extLst>
          </p:cNvPr>
          <p:cNvGrpSpPr/>
          <p:nvPr/>
        </p:nvGrpSpPr>
        <p:grpSpPr>
          <a:xfrm>
            <a:off x="602331" y="1428750"/>
            <a:ext cx="7575069" cy="1529759"/>
            <a:chOff x="614363" y="2266950"/>
            <a:chExt cx="7575069" cy="1529759"/>
          </a:xfrm>
        </p:grpSpPr>
        <p:sp>
          <p:nvSpPr>
            <p:cNvPr id="5" name="Rectangle 4">
              <a:extLst>
                <a:ext uri="{FF2B5EF4-FFF2-40B4-BE49-F238E27FC236}">
                  <a16:creationId xmlns:a16="http://schemas.microsoft.com/office/drawing/2014/main" id="{263399D7-1DB8-4DD8-BDB1-11939A7D86B8}"/>
                </a:ext>
              </a:extLst>
            </p:cNvPr>
            <p:cNvSpPr/>
            <p:nvPr/>
          </p:nvSpPr>
          <p:spPr>
            <a:xfrm>
              <a:off x="614363" y="2266950"/>
              <a:ext cx="1712432" cy="1524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bg1"/>
                  </a:solidFill>
                </a:rPr>
                <a:t>The right to change </a:t>
              </a:r>
              <a:r>
                <a:rPr lang="en-GB" sz="1100" b="1" dirty="0">
                  <a:solidFill>
                    <a:srgbClr val="FFFF00"/>
                  </a:solidFill>
                </a:rPr>
                <a:t>what</a:t>
              </a:r>
              <a:r>
                <a:rPr lang="en-GB" sz="1100" b="1" dirty="0">
                  <a:solidFill>
                    <a:schemeClr val="bg1"/>
                  </a:solidFill>
                </a:rPr>
                <a:t> type and amount of output the asset produces</a:t>
              </a:r>
            </a:p>
          </p:txBody>
        </p:sp>
        <p:sp>
          <p:nvSpPr>
            <p:cNvPr id="6" name="Rectangle 5">
              <a:extLst>
                <a:ext uri="{FF2B5EF4-FFF2-40B4-BE49-F238E27FC236}">
                  <a16:creationId xmlns:a16="http://schemas.microsoft.com/office/drawing/2014/main" id="{572E45CA-8C12-42F1-871E-31A9E91635F5}"/>
                </a:ext>
              </a:extLst>
            </p:cNvPr>
            <p:cNvSpPr/>
            <p:nvPr/>
          </p:nvSpPr>
          <p:spPr>
            <a:xfrm>
              <a:off x="2568575" y="2266950"/>
              <a:ext cx="1712432" cy="1524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bg1"/>
                  </a:solidFill>
                </a:rPr>
                <a:t>The right to change </a:t>
              </a:r>
              <a:r>
                <a:rPr lang="en-GB" sz="1100" b="1" dirty="0">
                  <a:solidFill>
                    <a:srgbClr val="FFFF00"/>
                  </a:solidFill>
                </a:rPr>
                <a:t>when </a:t>
              </a:r>
              <a:r>
                <a:rPr lang="en-GB" sz="1100" b="1" dirty="0">
                  <a:solidFill>
                    <a:schemeClr val="bg1"/>
                  </a:solidFill>
                </a:rPr>
                <a:t>the asset is used, or the output is produced</a:t>
              </a:r>
            </a:p>
          </p:txBody>
        </p:sp>
        <p:sp>
          <p:nvSpPr>
            <p:cNvPr id="7" name="Rectangle 6">
              <a:extLst>
                <a:ext uri="{FF2B5EF4-FFF2-40B4-BE49-F238E27FC236}">
                  <a16:creationId xmlns:a16="http://schemas.microsoft.com/office/drawing/2014/main" id="{D79D7768-8527-486F-AA29-2973E7A00A1A}"/>
                </a:ext>
              </a:extLst>
            </p:cNvPr>
            <p:cNvSpPr/>
            <p:nvPr/>
          </p:nvSpPr>
          <p:spPr>
            <a:xfrm>
              <a:off x="4522787" y="2272709"/>
              <a:ext cx="1712432" cy="1524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bg1"/>
                  </a:solidFill>
                </a:rPr>
                <a:t>The right to change </a:t>
              </a:r>
              <a:r>
                <a:rPr lang="en-GB" sz="1100" b="1" dirty="0">
                  <a:solidFill>
                    <a:srgbClr val="FFFF00"/>
                  </a:solidFill>
                </a:rPr>
                <a:t>where</a:t>
              </a:r>
              <a:r>
                <a:rPr lang="en-GB" sz="1100" b="1" dirty="0">
                  <a:solidFill>
                    <a:schemeClr val="bg1"/>
                  </a:solidFill>
                </a:rPr>
                <a:t> the asset is used, and the output is produced</a:t>
              </a:r>
            </a:p>
          </p:txBody>
        </p:sp>
        <p:sp>
          <p:nvSpPr>
            <p:cNvPr id="8" name="Rectangle 7">
              <a:extLst>
                <a:ext uri="{FF2B5EF4-FFF2-40B4-BE49-F238E27FC236}">
                  <a16:creationId xmlns:a16="http://schemas.microsoft.com/office/drawing/2014/main" id="{B3273FE7-E7C7-4A59-8844-9C9BF214EFE8}"/>
                </a:ext>
              </a:extLst>
            </p:cNvPr>
            <p:cNvSpPr/>
            <p:nvPr/>
          </p:nvSpPr>
          <p:spPr>
            <a:xfrm>
              <a:off x="6477000" y="2266950"/>
              <a:ext cx="1712432" cy="1524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bg1"/>
                  </a:solidFill>
                </a:rPr>
                <a:t>The right to change </a:t>
              </a:r>
              <a:r>
                <a:rPr lang="en-GB" sz="1100" b="1" dirty="0">
                  <a:solidFill>
                    <a:srgbClr val="FFFF00"/>
                  </a:solidFill>
                </a:rPr>
                <a:t>whether </a:t>
              </a:r>
              <a:r>
                <a:rPr lang="en-GB" sz="1100" b="1" dirty="0">
                  <a:solidFill>
                    <a:schemeClr val="bg1"/>
                  </a:solidFill>
                </a:rPr>
                <a:t>the asset is used, or the output is produced</a:t>
              </a:r>
            </a:p>
          </p:txBody>
        </p:sp>
      </p:grpSp>
      <p:sp>
        <p:nvSpPr>
          <p:cNvPr id="9" name="Rectangle 8">
            <a:extLst>
              <a:ext uri="{FF2B5EF4-FFF2-40B4-BE49-F238E27FC236}">
                <a16:creationId xmlns:a16="http://schemas.microsoft.com/office/drawing/2014/main" id="{5477FC83-93FE-4C6E-92AF-F56445965527}"/>
              </a:ext>
            </a:extLst>
          </p:cNvPr>
          <p:cNvSpPr/>
          <p:nvPr/>
        </p:nvSpPr>
        <p:spPr>
          <a:xfrm>
            <a:off x="457200" y="3028950"/>
            <a:ext cx="8229600" cy="137160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CB7D94D2-6502-452C-B8DE-65371CD044D3}"/>
              </a:ext>
            </a:extLst>
          </p:cNvPr>
          <p:cNvSpPr txBox="1"/>
          <p:nvPr/>
        </p:nvSpPr>
        <p:spPr>
          <a:xfrm>
            <a:off x="547895" y="3486150"/>
            <a:ext cx="7925719" cy="1015663"/>
          </a:xfrm>
          <a:prstGeom prst="rect">
            <a:avLst/>
          </a:prstGeom>
          <a:noFill/>
        </p:spPr>
        <p:txBody>
          <a:bodyPr wrap="square" rtlCol="0">
            <a:spAutoFit/>
          </a:bodyPr>
          <a:lstStyle/>
          <a:p>
            <a:r>
              <a:rPr lang="en-GB" sz="1400" dirty="0"/>
              <a:t>There is an identified asset but the customer (CCG) doesn’t have the right to change the purpose of how the rooms are used, or which rooms are used to meet the needs of the CCG. </a:t>
            </a:r>
            <a:r>
              <a:rPr lang="en-GB" sz="1400" b="1" dirty="0"/>
              <a:t>Therefore the contract does not contain a lease.</a:t>
            </a:r>
            <a:endParaRPr lang="en-GB" sz="1400" dirty="0"/>
          </a:p>
          <a:p>
            <a:endParaRPr lang="en-GB" dirty="0"/>
          </a:p>
        </p:txBody>
      </p:sp>
    </p:spTree>
    <p:extLst>
      <p:ext uri="{BB962C8B-B14F-4D97-AF65-F5344CB8AC3E}">
        <p14:creationId xmlns:p14="http://schemas.microsoft.com/office/powerpoint/2010/main" val="3145927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a:xfrm>
            <a:off x="638175" y="288925"/>
            <a:ext cx="7891464" cy="530225"/>
          </a:xfrm>
        </p:spPr>
        <p:txBody>
          <a:bodyPr/>
          <a:lstStyle/>
          <a:p>
            <a:r>
              <a:rPr lang="en-GB" sz="2000" b="1" dirty="0">
                <a:solidFill>
                  <a:schemeClr val="accent1">
                    <a:lumMod val="75000"/>
                  </a:schemeClr>
                </a:solidFill>
              </a:rPr>
              <a:t>Measurement of the lease liability</a:t>
            </a:r>
            <a:endParaRPr lang="en-GB" sz="2000" dirty="0"/>
          </a:p>
        </p:txBody>
      </p:sp>
      <p:sp>
        <p:nvSpPr>
          <p:cNvPr id="3" name="Text Placeholder 2">
            <a:extLst>
              <a:ext uri="{FF2B5EF4-FFF2-40B4-BE49-F238E27FC236}">
                <a16:creationId xmlns:a16="http://schemas.microsoft.com/office/drawing/2014/main" id="{3380C501-EC67-4E10-9A4B-2D6F2ACFD05E}"/>
              </a:ext>
            </a:extLst>
          </p:cNvPr>
          <p:cNvSpPr>
            <a:spLocks noGrp="1"/>
          </p:cNvSpPr>
          <p:nvPr>
            <p:ph type="body" sz="quarter" idx="11"/>
          </p:nvPr>
        </p:nvSpPr>
        <p:spPr>
          <a:xfrm>
            <a:off x="614360" y="819150"/>
            <a:ext cx="7962903" cy="3779838"/>
          </a:xfrm>
        </p:spPr>
        <p:txBody>
          <a:bodyPr/>
          <a:lstStyle/>
          <a:p>
            <a:pPr marL="1587" lvl="1" indent="0">
              <a:buNone/>
            </a:pPr>
            <a:endParaRPr lang="en-GB" sz="1200" dirty="0"/>
          </a:p>
          <a:p>
            <a:pPr marL="1587" lvl="1" indent="0">
              <a:buNone/>
            </a:pPr>
            <a:r>
              <a:rPr lang="en-GB" sz="1200" dirty="0"/>
              <a:t>The lessee must recognise a lease liability on the </a:t>
            </a:r>
            <a:r>
              <a:rPr lang="en-GB" sz="1200" dirty="0">
                <a:hlinkClick r:id="rId2" action="ppaction://hlinksldjump">
                  <a:extLst>
                    <a:ext uri="{A12FA001-AC4F-418D-AE19-62706E023703}">
                      <ahyp:hlinkClr xmlns:ahyp="http://schemas.microsoft.com/office/drawing/2018/hyperlinkcolor" val="tx"/>
                    </a:ext>
                  </a:extLst>
                </a:hlinkClick>
              </a:rPr>
              <a:t>commencement date </a:t>
            </a:r>
            <a:r>
              <a:rPr lang="en-GB" sz="1200" dirty="0"/>
              <a:t>of a lease, i.e. the date on which the lessor makes an </a:t>
            </a:r>
            <a:r>
              <a:rPr lang="en-GB" sz="1200" dirty="0">
                <a:hlinkClick r:id="rId3" action="ppaction://hlinksldjump">
                  <a:extLst>
                    <a:ext uri="{A12FA001-AC4F-418D-AE19-62706E023703}">
                      <ahyp:hlinkClr xmlns:ahyp="http://schemas.microsoft.com/office/drawing/2018/hyperlinkcolor" val="tx"/>
                    </a:ext>
                  </a:extLst>
                </a:hlinkClick>
              </a:rPr>
              <a:t>underlying asset</a:t>
            </a:r>
            <a:r>
              <a:rPr lang="en-GB" sz="1200" dirty="0"/>
              <a:t> available for use by a lessee. The lease liability is made up of the present value of the following:</a:t>
            </a:r>
          </a:p>
        </p:txBody>
      </p:sp>
      <p:sp>
        <p:nvSpPr>
          <p:cNvPr id="18" name="Rectangle 17">
            <a:extLst>
              <a:ext uri="{FF2B5EF4-FFF2-40B4-BE49-F238E27FC236}">
                <a16:creationId xmlns:a16="http://schemas.microsoft.com/office/drawing/2014/main" id="{A4BA5A32-ECA8-4230-A567-5F243D84D3C1}"/>
              </a:ext>
            </a:extLst>
          </p:cNvPr>
          <p:cNvSpPr/>
          <p:nvPr/>
        </p:nvSpPr>
        <p:spPr>
          <a:xfrm>
            <a:off x="638175" y="1907541"/>
            <a:ext cx="1240386" cy="73100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bg1"/>
                </a:solidFill>
                <a:hlinkClick r:id="rId2" action="ppaction://hlinksldjump">
                  <a:extLst>
                    <a:ext uri="{A12FA001-AC4F-418D-AE19-62706E023703}">
                      <ahyp:hlinkClr xmlns:ahyp="http://schemas.microsoft.com/office/drawing/2018/hyperlinkcolor" val="tx"/>
                    </a:ext>
                  </a:extLst>
                </a:hlinkClick>
              </a:rPr>
              <a:t>Fixed payments </a:t>
            </a:r>
            <a:r>
              <a:rPr lang="en-GB" sz="1000" b="1" dirty="0">
                <a:solidFill>
                  <a:schemeClr val="bg1"/>
                </a:solidFill>
              </a:rPr>
              <a:t>from the </a:t>
            </a:r>
            <a:r>
              <a:rPr lang="en-GB" sz="1000" b="1" dirty="0">
                <a:solidFill>
                  <a:schemeClr val="bg1"/>
                </a:solidFill>
                <a:hlinkClick r:id="rId2" action="ppaction://hlinksldjump">
                  <a:extLst>
                    <a:ext uri="{A12FA001-AC4F-418D-AE19-62706E023703}">
                      <ahyp:hlinkClr xmlns:ahyp="http://schemas.microsoft.com/office/drawing/2018/hyperlinkcolor" val="tx"/>
                    </a:ext>
                  </a:extLst>
                </a:hlinkClick>
              </a:rPr>
              <a:t>commencement date</a:t>
            </a:r>
            <a:endParaRPr lang="en-GB" sz="1000" b="1" dirty="0">
              <a:solidFill>
                <a:schemeClr val="bg1"/>
              </a:solidFill>
            </a:endParaRPr>
          </a:p>
        </p:txBody>
      </p:sp>
      <p:sp>
        <p:nvSpPr>
          <p:cNvPr id="19" name="Rectangle 18">
            <a:extLst>
              <a:ext uri="{FF2B5EF4-FFF2-40B4-BE49-F238E27FC236}">
                <a16:creationId xmlns:a16="http://schemas.microsoft.com/office/drawing/2014/main" id="{C5E3F174-416A-416A-976D-66EBC917ED28}"/>
              </a:ext>
            </a:extLst>
          </p:cNvPr>
          <p:cNvSpPr/>
          <p:nvPr/>
        </p:nvSpPr>
        <p:spPr>
          <a:xfrm>
            <a:off x="2270127" y="1907541"/>
            <a:ext cx="1240386" cy="73100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bg1"/>
                </a:solidFill>
                <a:hlinkClick r:id="rId3" action="ppaction://hlinksldjump">
                  <a:extLst>
                    <a:ext uri="{A12FA001-AC4F-418D-AE19-62706E023703}">
                      <ahyp:hlinkClr xmlns:ahyp="http://schemas.microsoft.com/office/drawing/2018/hyperlinkcolor" val="tx"/>
                    </a:ext>
                  </a:extLst>
                </a:hlinkClick>
              </a:rPr>
              <a:t>Variable payments </a:t>
            </a:r>
            <a:r>
              <a:rPr lang="en-GB" sz="1000" b="1" dirty="0">
                <a:solidFill>
                  <a:schemeClr val="bg1"/>
                </a:solidFill>
              </a:rPr>
              <a:t>that depend on an index or a rate</a:t>
            </a:r>
          </a:p>
        </p:txBody>
      </p:sp>
      <p:sp>
        <p:nvSpPr>
          <p:cNvPr id="20" name="Rectangle 19">
            <a:extLst>
              <a:ext uri="{FF2B5EF4-FFF2-40B4-BE49-F238E27FC236}">
                <a16:creationId xmlns:a16="http://schemas.microsoft.com/office/drawing/2014/main" id="{C69B54E2-64B3-4065-B7AE-C1E1FAE9A750}"/>
              </a:ext>
            </a:extLst>
          </p:cNvPr>
          <p:cNvSpPr/>
          <p:nvPr/>
        </p:nvSpPr>
        <p:spPr>
          <a:xfrm>
            <a:off x="3902078" y="1907541"/>
            <a:ext cx="1240386" cy="73100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bg1"/>
                </a:solidFill>
              </a:rPr>
              <a:t>Residual value guarantees</a:t>
            </a:r>
            <a:r>
              <a:rPr lang="en-GB" sz="1000" b="1" dirty="0">
                <a:solidFill>
                  <a:srgbClr val="FF0000"/>
                </a:solidFill>
              </a:rPr>
              <a:t>*</a:t>
            </a:r>
          </a:p>
        </p:txBody>
      </p:sp>
      <p:sp>
        <p:nvSpPr>
          <p:cNvPr id="21" name="Rectangle 20">
            <a:extLst>
              <a:ext uri="{FF2B5EF4-FFF2-40B4-BE49-F238E27FC236}">
                <a16:creationId xmlns:a16="http://schemas.microsoft.com/office/drawing/2014/main" id="{D8DFB34A-0847-44AE-A875-5DB6B06244E9}"/>
              </a:ext>
            </a:extLst>
          </p:cNvPr>
          <p:cNvSpPr/>
          <p:nvPr/>
        </p:nvSpPr>
        <p:spPr>
          <a:xfrm>
            <a:off x="5534030" y="1907541"/>
            <a:ext cx="1240386" cy="73100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Exercise price of a purchase option</a:t>
            </a:r>
            <a:r>
              <a:rPr lang="en-GB" sz="900" b="1" dirty="0">
                <a:solidFill>
                  <a:srgbClr val="FF0000"/>
                </a:solidFill>
              </a:rPr>
              <a:t>**</a:t>
            </a:r>
          </a:p>
        </p:txBody>
      </p:sp>
      <p:sp>
        <p:nvSpPr>
          <p:cNvPr id="22" name="Rectangle 21">
            <a:extLst>
              <a:ext uri="{FF2B5EF4-FFF2-40B4-BE49-F238E27FC236}">
                <a16:creationId xmlns:a16="http://schemas.microsoft.com/office/drawing/2014/main" id="{A757D8A9-BC19-4E28-821C-81EEB8E59F4F}"/>
              </a:ext>
            </a:extLst>
          </p:cNvPr>
          <p:cNvSpPr/>
          <p:nvPr/>
        </p:nvSpPr>
        <p:spPr>
          <a:xfrm>
            <a:off x="7165980" y="1907541"/>
            <a:ext cx="1240386" cy="73100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bg1"/>
                </a:solidFill>
              </a:rPr>
              <a:t>Termination penalties</a:t>
            </a:r>
            <a:r>
              <a:rPr lang="en-GB" sz="1000" b="1" dirty="0">
                <a:solidFill>
                  <a:srgbClr val="FF0000"/>
                </a:solidFill>
              </a:rPr>
              <a:t>**</a:t>
            </a:r>
          </a:p>
        </p:txBody>
      </p:sp>
      <p:sp>
        <p:nvSpPr>
          <p:cNvPr id="23" name="Rectangle 22">
            <a:extLst>
              <a:ext uri="{FF2B5EF4-FFF2-40B4-BE49-F238E27FC236}">
                <a16:creationId xmlns:a16="http://schemas.microsoft.com/office/drawing/2014/main" id="{945774F8-1FA0-4B65-91BF-7400C8F2FB15}"/>
              </a:ext>
            </a:extLst>
          </p:cNvPr>
          <p:cNvSpPr/>
          <p:nvPr/>
        </p:nvSpPr>
        <p:spPr>
          <a:xfrm>
            <a:off x="3107228" y="3679361"/>
            <a:ext cx="2830083" cy="66643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Lease Liability</a:t>
            </a:r>
          </a:p>
        </p:txBody>
      </p:sp>
      <p:sp>
        <p:nvSpPr>
          <p:cNvPr id="25" name="Arrow: Down 24">
            <a:extLst>
              <a:ext uri="{FF2B5EF4-FFF2-40B4-BE49-F238E27FC236}">
                <a16:creationId xmlns:a16="http://schemas.microsoft.com/office/drawing/2014/main" id="{99701012-2688-455E-9280-C09EF8116FBF}"/>
              </a:ext>
            </a:extLst>
          </p:cNvPr>
          <p:cNvSpPr/>
          <p:nvPr/>
        </p:nvSpPr>
        <p:spPr>
          <a:xfrm>
            <a:off x="4417769" y="2970768"/>
            <a:ext cx="209002" cy="452076"/>
          </a:xfrm>
          <a:prstGeom prst="downArrow">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Plus Sign 29">
            <a:extLst>
              <a:ext uri="{FF2B5EF4-FFF2-40B4-BE49-F238E27FC236}">
                <a16:creationId xmlns:a16="http://schemas.microsoft.com/office/drawing/2014/main" id="{EB06BBAD-A3FB-4AFE-9EC4-722229F7B32B}"/>
              </a:ext>
            </a:extLst>
          </p:cNvPr>
          <p:cNvSpPr/>
          <p:nvPr/>
        </p:nvSpPr>
        <p:spPr>
          <a:xfrm>
            <a:off x="5214769" y="2160181"/>
            <a:ext cx="220740" cy="245244"/>
          </a:xfrm>
          <a:prstGeom prst="mathPlus">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Plus Sign 30">
            <a:extLst>
              <a:ext uri="{FF2B5EF4-FFF2-40B4-BE49-F238E27FC236}">
                <a16:creationId xmlns:a16="http://schemas.microsoft.com/office/drawing/2014/main" id="{278011BE-CDBA-411A-8393-0F008BB8E2D1}"/>
              </a:ext>
            </a:extLst>
          </p:cNvPr>
          <p:cNvSpPr/>
          <p:nvPr/>
        </p:nvSpPr>
        <p:spPr>
          <a:xfrm>
            <a:off x="3582817" y="2160181"/>
            <a:ext cx="220740" cy="245244"/>
          </a:xfrm>
          <a:prstGeom prst="mathPlus">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Plus Sign 31">
            <a:extLst>
              <a:ext uri="{FF2B5EF4-FFF2-40B4-BE49-F238E27FC236}">
                <a16:creationId xmlns:a16="http://schemas.microsoft.com/office/drawing/2014/main" id="{CA0E2D32-E31E-4B09-AE7F-D42AC909C9A9}"/>
              </a:ext>
            </a:extLst>
          </p:cNvPr>
          <p:cNvSpPr/>
          <p:nvPr/>
        </p:nvSpPr>
        <p:spPr>
          <a:xfrm>
            <a:off x="1960953" y="2160181"/>
            <a:ext cx="220740" cy="245244"/>
          </a:xfrm>
          <a:prstGeom prst="mathPlus">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Plus Sign 14">
            <a:extLst>
              <a:ext uri="{FF2B5EF4-FFF2-40B4-BE49-F238E27FC236}">
                <a16:creationId xmlns:a16="http://schemas.microsoft.com/office/drawing/2014/main" id="{DB94EDAE-EBBC-4FAD-A0F2-E011D848EED6}"/>
              </a:ext>
            </a:extLst>
          </p:cNvPr>
          <p:cNvSpPr/>
          <p:nvPr/>
        </p:nvSpPr>
        <p:spPr>
          <a:xfrm>
            <a:off x="6854577" y="2150419"/>
            <a:ext cx="220740" cy="245244"/>
          </a:xfrm>
          <a:prstGeom prst="mathPlus">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2A5E767E-5B2D-4A24-BC90-5DA3AD5E2425}"/>
              </a:ext>
            </a:extLst>
          </p:cNvPr>
          <p:cNvSpPr txBox="1"/>
          <p:nvPr/>
        </p:nvSpPr>
        <p:spPr>
          <a:xfrm>
            <a:off x="228600" y="4421504"/>
            <a:ext cx="4619624" cy="369332"/>
          </a:xfrm>
          <a:prstGeom prst="rect">
            <a:avLst/>
          </a:prstGeom>
          <a:noFill/>
        </p:spPr>
        <p:txBody>
          <a:bodyPr wrap="square" rtlCol="0">
            <a:spAutoFit/>
          </a:bodyPr>
          <a:lstStyle/>
          <a:p>
            <a:r>
              <a:rPr lang="en-GB" sz="900" dirty="0">
                <a:solidFill>
                  <a:srgbClr val="FF0000"/>
                </a:solidFill>
              </a:rPr>
              <a:t>* If included in the contractual terms and conditions</a:t>
            </a:r>
          </a:p>
          <a:p>
            <a:r>
              <a:rPr lang="en-GB" sz="900" dirty="0">
                <a:solidFill>
                  <a:srgbClr val="FF0000"/>
                </a:solidFill>
              </a:rPr>
              <a:t>** If lessee is reasonably certain to exercise the option</a:t>
            </a:r>
          </a:p>
        </p:txBody>
      </p:sp>
    </p:spTree>
    <p:extLst>
      <p:ext uri="{BB962C8B-B14F-4D97-AF65-F5344CB8AC3E}">
        <p14:creationId xmlns:p14="http://schemas.microsoft.com/office/powerpoint/2010/main" val="651712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a:xfrm>
            <a:off x="638175" y="288925"/>
            <a:ext cx="7891464" cy="530225"/>
          </a:xfrm>
        </p:spPr>
        <p:txBody>
          <a:bodyPr/>
          <a:lstStyle/>
          <a:p>
            <a:r>
              <a:rPr lang="en-GB" sz="2000" b="1" dirty="0">
                <a:solidFill>
                  <a:schemeClr val="accent1">
                    <a:lumMod val="75000"/>
                  </a:schemeClr>
                </a:solidFill>
              </a:rPr>
              <a:t>Measurement of the </a:t>
            </a:r>
            <a:r>
              <a:rPr lang="en-GB" sz="2000" b="1" dirty="0">
                <a:solidFill>
                  <a:schemeClr val="accent1">
                    <a:lumMod val="75000"/>
                  </a:schemeClr>
                </a:solidFill>
                <a:hlinkClick r:id="rId2" action="ppaction://hlinksldjump">
                  <a:extLst>
                    <a:ext uri="{A12FA001-AC4F-418D-AE19-62706E023703}">
                      <ahyp:hlinkClr xmlns:ahyp="http://schemas.microsoft.com/office/drawing/2018/hyperlinkcolor" val="tx"/>
                    </a:ext>
                  </a:extLst>
                </a:hlinkClick>
              </a:rPr>
              <a:t>right-of-use asset</a:t>
            </a:r>
            <a:endParaRPr lang="en-GB" sz="2000" dirty="0">
              <a:solidFill>
                <a:schemeClr val="accent1">
                  <a:lumMod val="75000"/>
                </a:schemeClr>
              </a:solidFill>
            </a:endParaRPr>
          </a:p>
        </p:txBody>
      </p:sp>
      <p:sp>
        <p:nvSpPr>
          <p:cNvPr id="3" name="Text Placeholder 2">
            <a:extLst>
              <a:ext uri="{FF2B5EF4-FFF2-40B4-BE49-F238E27FC236}">
                <a16:creationId xmlns:a16="http://schemas.microsoft.com/office/drawing/2014/main" id="{3380C501-EC67-4E10-9A4B-2D6F2ACFD05E}"/>
              </a:ext>
            </a:extLst>
          </p:cNvPr>
          <p:cNvSpPr>
            <a:spLocks noGrp="1"/>
          </p:cNvSpPr>
          <p:nvPr>
            <p:ph type="body" sz="quarter" idx="11"/>
          </p:nvPr>
        </p:nvSpPr>
        <p:spPr>
          <a:xfrm>
            <a:off x="614360" y="819150"/>
            <a:ext cx="7962903" cy="3779838"/>
          </a:xfrm>
        </p:spPr>
        <p:txBody>
          <a:bodyPr/>
          <a:lstStyle/>
          <a:p>
            <a:pPr marL="1587" lvl="1" indent="0">
              <a:buNone/>
            </a:pPr>
            <a:endParaRPr lang="en-GB" sz="1200" dirty="0"/>
          </a:p>
          <a:p>
            <a:pPr marL="1587" lvl="1" indent="0">
              <a:buNone/>
            </a:pPr>
            <a:r>
              <a:rPr lang="en-GB" sz="1200" dirty="0"/>
              <a:t>The lessee must also recognise a </a:t>
            </a:r>
            <a:r>
              <a:rPr lang="en-GB" sz="1200" dirty="0">
                <a:hlinkClick r:id="rId2" action="ppaction://hlinksldjump">
                  <a:extLst>
                    <a:ext uri="{A12FA001-AC4F-418D-AE19-62706E023703}">
                      <ahyp:hlinkClr xmlns:ahyp="http://schemas.microsoft.com/office/drawing/2018/hyperlinkcolor" val="tx"/>
                    </a:ext>
                  </a:extLst>
                </a:hlinkClick>
              </a:rPr>
              <a:t>right-of-use asset</a:t>
            </a:r>
            <a:r>
              <a:rPr lang="en-GB" sz="1200" dirty="0"/>
              <a:t>. This asset comprises:</a:t>
            </a:r>
          </a:p>
        </p:txBody>
      </p:sp>
      <p:sp>
        <p:nvSpPr>
          <p:cNvPr id="18" name="Rectangle 17">
            <a:extLst>
              <a:ext uri="{FF2B5EF4-FFF2-40B4-BE49-F238E27FC236}">
                <a16:creationId xmlns:a16="http://schemas.microsoft.com/office/drawing/2014/main" id="{A4BA5A32-ECA8-4230-A567-5F243D84D3C1}"/>
              </a:ext>
            </a:extLst>
          </p:cNvPr>
          <p:cNvSpPr/>
          <p:nvPr/>
        </p:nvSpPr>
        <p:spPr>
          <a:xfrm>
            <a:off x="638174" y="1809750"/>
            <a:ext cx="1240386" cy="73100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bg1"/>
                </a:solidFill>
                <a:hlinkClick r:id="rId3" action="ppaction://hlinksldjump">
                  <a:extLst>
                    <a:ext uri="{A12FA001-AC4F-418D-AE19-62706E023703}">
                      <ahyp:hlinkClr xmlns:ahyp="http://schemas.microsoft.com/office/drawing/2018/hyperlinkcolor" val="tx"/>
                    </a:ext>
                  </a:extLst>
                </a:hlinkClick>
              </a:rPr>
              <a:t>Lease Liability</a:t>
            </a:r>
            <a:endParaRPr lang="en-GB" sz="1000" b="1" dirty="0">
              <a:solidFill>
                <a:schemeClr val="bg1"/>
              </a:solidFill>
            </a:endParaRPr>
          </a:p>
        </p:txBody>
      </p:sp>
      <p:sp>
        <p:nvSpPr>
          <p:cNvPr id="19" name="Rectangle 18">
            <a:extLst>
              <a:ext uri="{FF2B5EF4-FFF2-40B4-BE49-F238E27FC236}">
                <a16:creationId xmlns:a16="http://schemas.microsoft.com/office/drawing/2014/main" id="{C5E3F174-416A-416A-976D-66EBC917ED28}"/>
              </a:ext>
            </a:extLst>
          </p:cNvPr>
          <p:cNvSpPr/>
          <p:nvPr/>
        </p:nvSpPr>
        <p:spPr>
          <a:xfrm>
            <a:off x="2270126" y="1809750"/>
            <a:ext cx="1240386" cy="73100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bg1"/>
                </a:solidFill>
                <a:hlinkClick r:id="rId4" action="ppaction://hlinksldjump">
                  <a:extLst>
                    <a:ext uri="{A12FA001-AC4F-418D-AE19-62706E023703}">
                      <ahyp:hlinkClr xmlns:ahyp="http://schemas.microsoft.com/office/drawing/2018/hyperlinkcolor" val="tx"/>
                    </a:ext>
                  </a:extLst>
                </a:hlinkClick>
              </a:rPr>
              <a:t>Initial Direct Costs</a:t>
            </a:r>
            <a:endParaRPr lang="en-GB" sz="1000" b="1" dirty="0">
              <a:solidFill>
                <a:schemeClr val="bg1"/>
              </a:solidFill>
            </a:endParaRPr>
          </a:p>
        </p:txBody>
      </p:sp>
      <p:sp>
        <p:nvSpPr>
          <p:cNvPr id="20" name="Rectangle 19">
            <a:extLst>
              <a:ext uri="{FF2B5EF4-FFF2-40B4-BE49-F238E27FC236}">
                <a16:creationId xmlns:a16="http://schemas.microsoft.com/office/drawing/2014/main" id="{C69B54E2-64B3-4065-B7AE-C1E1FAE9A750}"/>
              </a:ext>
            </a:extLst>
          </p:cNvPr>
          <p:cNvSpPr/>
          <p:nvPr/>
        </p:nvSpPr>
        <p:spPr>
          <a:xfrm>
            <a:off x="3902077" y="1809750"/>
            <a:ext cx="1240386" cy="73100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bg1"/>
                </a:solidFill>
              </a:rPr>
              <a:t>Cost of removal and restoring</a:t>
            </a:r>
          </a:p>
        </p:txBody>
      </p:sp>
      <p:sp>
        <p:nvSpPr>
          <p:cNvPr id="21" name="Rectangle 20">
            <a:extLst>
              <a:ext uri="{FF2B5EF4-FFF2-40B4-BE49-F238E27FC236}">
                <a16:creationId xmlns:a16="http://schemas.microsoft.com/office/drawing/2014/main" id="{D8DFB34A-0847-44AE-A875-5DB6B06244E9}"/>
              </a:ext>
            </a:extLst>
          </p:cNvPr>
          <p:cNvSpPr/>
          <p:nvPr/>
        </p:nvSpPr>
        <p:spPr>
          <a:xfrm>
            <a:off x="5534029" y="1809750"/>
            <a:ext cx="1240386" cy="73100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Payments made at or prior to commencement</a:t>
            </a:r>
          </a:p>
        </p:txBody>
      </p:sp>
      <p:sp>
        <p:nvSpPr>
          <p:cNvPr id="22" name="Rectangle 21">
            <a:extLst>
              <a:ext uri="{FF2B5EF4-FFF2-40B4-BE49-F238E27FC236}">
                <a16:creationId xmlns:a16="http://schemas.microsoft.com/office/drawing/2014/main" id="{A757D8A9-BC19-4E28-821C-81EEB8E59F4F}"/>
              </a:ext>
            </a:extLst>
          </p:cNvPr>
          <p:cNvSpPr/>
          <p:nvPr/>
        </p:nvSpPr>
        <p:spPr>
          <a:xfrm>
            <a:off x="7165979" y="1809750"/>
            <a:ext cx="1240386" cy="73100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bg1"/>
                </a:solidFill>
              </a:rPr>
              <a:t>Lease incentives received</a:t>
            </a:r>
          </a:p>
        </p:txBody>
      </p:sp>
      <p:sp>
        <p:nvSpPr>
          <p:cNvPr id="23" name="Rectangle 22">
            <a:extLst>
              <a:ext uri="{FF2B5EF4-FFF2-40B4-BE49-F238E27FC236}">
                <a16:creationId xmlns:a16="http://schemas.microsoft.com/office/drawing/2014/main" id="{945774F8-1FA0-4B65-91BF-7400C8F2FB15}"/>
              </a:ext>
            </a:extLst>
          </p:cNvPr>
          <p:cNvSpPr/>
          <p:nvPr/>
        </p:nvSpPr>
        <p:spPr>
          <a:xfrm>
            <a:off x="3107225" y="3236653"/>
            <a:ext cx="2830083" cy="66643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hlinkClick r:id="rId2" action="ppaction://hlinksldjump">
                  <a:extLst>
                    <a:ext uri="{A12FA001-AC4F-418D-AE19-62706E023703}">
                      <ahyp:hlinkClr xmlns:ahyp="http://schemas.microsoft.com/office/drawing/2018/hyperlinkcolor" val="tx"/>
                    </a:ext>
                  </a:extLst>
                </a:hlinkClick>
              </a:rPr>
              <a:t>Right-of-Use Asset</a:t>
            </a:r>
            <a:endParaRPr lang="en-GB" sz="1400" b="1" dirty="0">
              <a:solidFill>
                <a:schemeClr val="bg1"/>
              </a:solidFill>
            </a:endParaRPr>
          </a:p>
        </p:txBody>
      </p:sp>
      <p:sp>
        <p:nvSpPr>
          <p:cNvPr id="25" name="Arrow: Down 24">
            <a:extLst>
              <a:ext uri="{FF2B5EF4-FFF2-40B4-BE49-F238E27FC236}">
                <a16:creationId xmlns:a16="http://schemas.microsoft.com/office/drawing/2014/main" id="{99701012-2688-455E-9280-C09EF8116FBF}"/>
              </a:ext>
            </a:extLst>
          </p:cNvPr>
          <p:cNvSpPr/>
          <p:nvPr/>
        </p:nvSpPr>
        <p:spPr>
          <a:xfrm>
            <a:off x="4455867" y="2656557"/>
            <a:ext cx="232266" cy="452076"/>
          </a:xfrm>
          <a:prstGeom prst="downArrow">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Plus Sign 29">
            <a:extLst>
              <a:ext uri="{FF2B5EF4-FFF2-40B4-BE49-F238E27FC236}">
                <a16:creationId xmlns:a16="http://schemas.microsoft.com/office/drawing/2014/main" id="{EB06BBAD-A3FB-4AFE-9EC4-722229F7B32B}"/>
              </a:ext>
            </a:extLst>
          </p:cNvPr>
          <p:cNvSpPr/>
          <p:nvPr/>
        </p:nvSpPr>
        <p:spPr>
          <a:xfrm>
            <a:off x="5214768" y="2062390"/>
            <a:ext cx="220740" cy="245244"/>
          </a:xfrm>
          <a:prstGeom prst="mathPlus">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Plus Sign 30">
            <a:extLst>
              <a:ext uri="{FF2B5EF4-FFF2-40B4-BE49-F238E27FC236}">
                <a16:creationId xmlns:a16="http://schemas.microsoft.com/office/drawing/2014/main" id="{278011BE-CDBA-411A-8393-0F008BB8E2D1}"/>
              </a:ext>
            </a:extLst>
          </p:cNvPr>
          <p:cNvSpPr/>
          <p:nvPr/>
        </p:nvSpPr>
        <p:spPr>
          <a:xfrm>
            <a:off x="3582816" y="2062390"/>
            <a:ext cx="220740" cy="245244"/>
          </a:xfrm>
          <a:prstGeom prst="mathPlus">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Plus Sign 31">
            <a:extLst>
              <a:ext uri="{FF2B5EF4-FFF2-40B4-BE49-F238E27FC236}">
                <a16:creationId xmlns:a16="http://schemas.microsoft.com/office/drawing/2014/main" id="{CA0E2D32-E31E-4B09-AE7F-D42AC909C9A9}"/>
              </a:ext>
            </a:extLst>
          </p:cNvPr>
          <p:cNvSpPr/>
          <p:nvPr/>
        </p:nvSpPr>
        <p:spPr>
          <a:xfrm>
            <a:off x="1960952" y="2062390"/>
            <a:ext cx="220740" cy="245244"/>
          </a:xfrm>
          <a:prstGeom prst="mathPlus">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Minus Sign 33">
            <a:extLst>
              <a:ext uri="{FF2B5EF4-FFF2-40B4-BE49-F238E27FC236}">
                <a16:creationId xmlns:a16="http://schemas.microsoft.com/office/drawing/2014/main" id="{AF54DAC2-286C-49F1-BD37-2CE6A4B67080}"/>
              </a:ext>
            </a:extLst>
          </p:cNvPr>
          <p:cNvSpPr/>
          <p:nvPr/>
        </p:nvSpPr>
        <p:spPr>
          <a:xfrm>
            <a:off x="6840106" y="2058261"/>
            <a:ext cx="232572" cy="309492"/>
          </a:xfrm>
          <a:prstGeom prst="mathMinus">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826188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Reassessment of the lease liability</a:t>
            </a:r>
            <a:endParaRPr lang="en-GB" sz="2000" dirty="0"/>
          </a:p>
        </p:txBody>
      </p:sp>
      <p:sp>
        <p:nvSpPr>
          <p:cNvPr id="3" name="Text Placeholder 2">
            <a:extLst>
              <a:ext uri="{FF2B5EF4-FFF2-40B4-BE49-F238E27FC236}">
                <a16:creationId xmlns:a16="http://schemas.microsoft.com/office/drawing/2014/main" id="{3380C501-EC67-4E10-9A4B-2D6F2ACFD05E}"/>
              </a:ext>
            </a:extLst>
          </p:cNvPr>
          <p:cNvSpPr>
            <a:spLocks noGrp="1"/>
          </p:cNvSpPr>
          <p:nvPr>
            <p:ph type="body" sz="quarter" idx="11"/>
          </p:nvPr>
        </p:nvSpPr>
        <p:spPr/>
        <p:txBody>
          <a:bodyPr/>
          <a:lstStyle/>
          <a:p>
            <a:r>
              <a:rPr lang="en-GB" sz="1200" dirty="0"/>
              <a:t>After </a:t>
            </a:r>
            <a:r>
              <a:rPr lang="en-GB" sz="1200" dirty="0">
                <a:hlinkClick r:id="rId3" action="ppaction://hlinksldjump">
                  <a:extLst>
                    <a:ext uri="{A12FA001-AC4F-418D-AE19-62706E023703}">
                      <ahyp:hlinkClr xmlns:ahyp="http://schemas.microsoft.com/office/drawing/2018/hyperlinkcolor" val="tx"/>
                    </a:ext>
                  </a:extLst>
                </a:hlinkClick>
              </a:rPr>
              <a:t>commencement</a:t>
            </a:r>
            <a:r>
              <a:rPr lang="en-GB" sz="1200" dirty="0"/>
              <a:t> of the lease a lessee has to reassess the </a:t>
            </a:r>
            <a:r>
              <a:rPr lang="en-GB" sz="1200" dirty="0">
                <a:hlinkClick r:id="rId4" action="ppaction://hlinksldjump">
                  <a:extLst>
                    <a:ext uri="{A12FA001-AC4F-418D-AE19-62706E023703}">
                      <ahyp:hlinkClr xmlns:ahyp="http://schemas.microsoft.com/office/drawing/2018/hyperlinkcolor" val="tx"/>
                    </a:ext>
                  </a:extLst>
                </a:hlinkClick>
              </a:rPr>
              <a:t>lease term </a:t>
            </a:r>
            <a:r>
              <a:rPr lang="en-GB" sz="1200" dirty="0"/>
              <a:t>upon occurrence of a significant event</a:t>
            </a:r>
          </a:p>
          <a:p>
            <a:r>
              <a:rPr lang="en-GB" sz="1200" dirty="0"/>
              <a:t>or a significant change in circumstances.</a:t>
            </a:r>
          </a:p>
        </p:txBody>
      </p:sp>
      <p:grpSp>
        <p:nvGrpSpPr>
          <p:cNvPr id="14" name="Group 13">
            <a:extLst>
              <a:ext uri="{FF2B5EF4-FFF2-40B4-BE49-F238E27FC236}">
                <a16:creationId xmlns:a16="http://schemas.microsoft.com/office/drawing/2014/main" id="{D423E1F3-25FA-4262-B74F-358BA5F8EFA9}"/>
              </a:ext>
            </a:extLst>
          </p:cNvPr>
          <p:cNvGrpSpPr/>
          <p:nvPr/>
        </p:nvGrpSpPr>
        <p:grpSpPr>
          <a:xfrm>
            <a:off x="990600" y="1809750"/>
            <a:ext cx="7014167" cy="1295400"/>
            <a:chOff x="539602" y="1746158"/>
            <a:chExt cx="7014167" cy="1295400"/>
          </a:xfrm>
        </p:grpSpPr>
        <p:sp>
          <p:nvSpPr>
            <p:cNvPr id="8" name="TextBox 7">
              <a:extLst>
                <a:ext uri="{FF2B5EF4-FFF2-40B4-BE49-F238E27FC236}">
                  <a16:creationId xmlns:a16="http://schemas.microsoft.com/office/drawing/2014/main" id="{D0103E57-38EE-4E0A-8AA0-9CA3E56269A8}"/>
                </a:ext>
              </a:extLst>
            </p:cNvPr>
            <p:cNvSpPr txBox="1"/>
            <p:nvPr/>
          </p:nvSpPr>
          <p:spPr>
            <a:xfrm>
              <a:off x="2438400" y="2160991"/>
              <a:ext cx="609600" cy="369332"/>
            </a:xfrm>
            <a:prstGeom prst="rect">
              <a:avLst/>
            </a:prstGeom>
            <a:noFill/>
          </p:spPr>
          <p:txBody>
            <a:bodyPr wrap="square" rtlCol="0">
              <a:spAutoFit/>
            </a:bodyPr>
            <a:lstStyle/>
            <a:p>
              <a:r>
                <a:rPr lang="en-GB" dirty="0">
                  <a:solidFill>
                    <a:srgbClr val="FF0000"/>
                  </a:solidFill>
                </a:rPr>
                <a:t>and</a:t>
              </a:r>
            </a:p>
          </p:txBody>
        </p:sp>
        <p:sp>
          <p:nvSpPr>
            <p:cNvPr id="9" name="TextBox 8">
              <a:extLst>
                <a:ext uri="{FF2B5EF4-FFF2-40B4-BE49-F238E27FC236}">
                  <a16:creationId xmlns:a16="http://schemas.microsoft.com/office/drawing/2014/main" id="{794F44BD-7274-466E-A1EC-82CE350853E9}"/>
                </a:ext>
              </a:extLst>
            </p:cNvPr>
            <p:cNvSpPr txBox="1"/>
            <p:nvPr/>
          </p:nvSpPr>
          <p:spPr>
            <a:xfrm>
              <a:off x="5172962" y="2160991"/>
              <a:ext cx="609600" cy="369332"/>
            </a:xfrm>
            <a:prstGeom prst="rect">
              <a:avLst/>
            </a:prstGeom>
            <a:noFill/>
          </p:spPr>
          <p:txBody>
            <a:bodyPr wrap="square" rtlCol="0">
              <a:spAutoFit/>
            </a:bodyPr>
            <a:lstStyle/>
            <a:p>
              <a:r>
                <a:rPr lang="en-GB" dirty="0">
                  <a:solidFill>
                    <a:srgbClr val="FF0000"/>
                  </a:solidFill>
                </a:rPr>
                <a:t>or</a:t>
              </a:r>
            </a:p>
          </p:txBody>
        </p:sp>
        <p:sp>
          <p:nvSpPr>
            <p:cNvPr id="10" name="Rectangle 9">
              <a:extLst>
                <a:ext uri="{FF2B5EF4-FFF2-40B4-BE49-F238E27FC236}">
                  <a16:creationId xmlns:a16="http://schemas.microsoft.com/office/drawing/2014/main" id="{B7E05677-0778-4770-A435-D16AE2A982B9}"/>
                </a:ext>
              </a:extLst>
            </p:cNvPr>
            <p:cNvSpPr/>
            <p:nvPr/>
          </p:nvSpPr>
          <p:spPr>
            <a:xfrm>
              <a:off x="539602" y="1746158"/>
              <a:ext cx="1672634" cy="12954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bg1"/>
                  </a:solidFill>
                </a:rPr>
                <a:t>Is it within the control of the lessee ?</a:t>
              </a:r>
              <a:endParaRPr lang="en-GB" dirty="0"/>
            </a:p>
          </p:txBody>
        </p:sp>
        <p:sp>
          <p:nvSpPr>
            <p:cNvPr id="11" name="Rectangle 10">
              <a:extLst>
                <a:ext uri="{FF2B5EF4-FFF2-40B4-BE49-F238E27FC236}">
                  <a16:creationId xmlns:a16="http://schemas.microsoft.com/office/drawing/2014/main" id="{D3A6125B-45E0-4DE1-8C61-C7FA3260DA3B}"/>
                </a:ext>
              </a:extLst>
            </p:cNvPr>
            <p:cNvSpPr/>
            <p:nvPr/>
          </p:nvSpPr>
          <p:spPr>
            <a:xfrm>
              <a:off x="3274164" y="1746158"/>
              <a:ext cx="1672634" cy="12954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bg1"/>
                  </a:solidFill>
                </a:rPr>
                <a:t>Is it reasonably certain to exercise an option not previously included in the lease?</a:t>
              </a:r>
            </a:p>
          </p:txBody>
        </p:sp>
        <p:sp>
          <p:nvSpPr>
            <p:cNvPr id="13" name="Rectangle 12">
              <a:extLst>
                <a:ext uri="{FF2B5EF4-FFF2-40B4-BE49-F238E27FC236}">
                  <a16:creationId xmlns:a16="http://schemas.microsoft.com/office/drawing/2014/main" id="{014DFA06-BFF5-4B83-9A31-56BF6FC1B727}"/>
                </a:ext>
              </a:extLst>
            </p:cNvPr>
            <p:cNvSpPr/>
            <p:nvPr/>
          </p:nvSpPr>
          <p:spPr>
            <a:xfrm>
              <a:off x="5881135" y="1746158"/>
              <a:ext cx="1672634" cy="12954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bg1"/>
                  </a:solidFill>
                </a:rPr>
                <a:t>Is it reasonably certain not to exercise an option previously included in the lease? </a:t>
              </a:r>
            </a:p>
          </p:txBody>
        </p:sp>
      </p:grpSp>
      <p:sp>
        <p:nvSpPr>
          <p:cNvPr id="15" name="TextBox 14">
            <a:extLst>
              <a:ext uri="{FF2B5EF4-FFF2-40B4-BE49-F238E27FC236}">
                <a16:creationId xmlns:a16="http://schemas.microsoft.com/office/drawing/2014/main" id="{959BFAF2-212D-4831-A5E6-1A94C1F6C942}"/>
              </a:ext>
            </a:extLst>
          </p:cNvPr>
          <p:cNvSpPr txBox="1"/>
          <p:nvPr/>
        </p:nvSpPr>
        <p:spPr>
          <a:xfrm>
            <a:off x="614363" y="3425795"/>
            <a:ext cx="7767637" cy="861774"/>
          </a:xfrm>
          <a:prstGeom prst="rect">
            <a:avLst/>
          </a:prstGeom>
          <a:noFill/>
        </p:spPr>
        <p:txBody>
          <a:bodyPr wrap="square" rtlCol="0">
            <a:spAutoFit/>
          </a:bodyPr>
          <a:lstStyle/>
          <a:p>
            <a:r>
              <a:rPr lang="en-GB" sz="1200" u="sng" dirty="0"/>
              <a:t>Examples:</a:t>
            </a:r>
          </a:p>
          <a:p>
            <a:pPr marL="171450" indent="-171450">
              <a:buFont typeface="Arial" panose="020B0604020202020204" pitchFamily="34" charset="0"/>
              <a:buChar char="•"/>
            </a:pPr>
            <a:r>
              <a:rPr lang="en-GB" sz="1200" dirty="0"/>
              <a:t>A significant leasehold improvement not anticipated at the </a:t>
            </a:r>
            <a:r>
              <a:rPr lang="en-GB" sz="1200" dirty="0">
                <a:hlinkClick r:id="rId3" action="ppaction://hlinksldjump">
                  <a:extLst>
                    <a:ext uri="{A12FA001-AC4F-418D-AE19-62706E023703}">
                      <ahyp:hlinkClr xmlns:ahyp="http://schemas.microsoft.com/office/drawing/2018/hyperlinkcolor" val="tx"/>
                    </a:ext>
                  </a:extLst>
                </a:hlinkClick>
              </a:rPr>
              <a:t>commencement</a:t>
            </a:r>
            <a:r>
              <a:rPr lang="en-GB" sz="1200" dirty="0"/>
              <a:t>.</a:t>
            </a:r>
          </a:p>
          <a:p>
            <a:pPr marL="171450" indent="-171450">
              <a:buFont typeface="Arial" panose="020B0604020202020204" pitchFamily="34" charset="0"/>
              <a:buChar char="•"/>
            </a:pPr>
            <a:r>
              <a:rPr lang="en-GB" sz="1200" dirty="0"/>
              <a:t>A significant modification to the </a:t>
            </a:r>
            <a:r>
              <a:rPr lang="en-GB" sz="1200" dirty="0">
                <a:hlinkClick r:id="rId5" action="ppaction://hlinksldjump">
                  <a:extLst>
                    <a:ext uri="{A12FA001-AC4F-418D-AE19-62706E023703}">
                      <ahyp:hlinkClr xmlns:ahyp="http://schemas.microsoft.com/office/drawing/2018/hyperlinkcolor" val="tx"/>
                    </a:ext>
                  </a:extLst>
                </a:hlinkClick>
              </a:rPr>
              <a:t>underlying asset</a:t>
            </a:r>
            <a:r>
              <a:rPr lang="en-GB" sz="1200" dirty="0"/>
              <a:t> (for example, removing a floor from the lease of the building).</a:t>
            </a:r>
          </a:p>
          <a:p>
            <a:pPr marL="171450" indent="-171450">
              <a:buFont typeface="Arial" panose="020B0604020202020204" pitchFamily="34" charset="0"/>
              <a:buChar char="•"/>
            </a:pPr>
            <a:r>
              <a:rPr lang="en-GB" sz="1200" dirty="0"/>
              <a:t>An inception of the </a:t>
            </a:r>
            <a:r>
              <a:rPr lang="en-GB" sz="1200" dirty="0">
                <a:hlinkClick r:id="rId5" action="ppaction://hlinksldjump">
                  <a:extLst>
                    <a:ext uri="{A12FA001-AC4F-418D-AE19-62706E023703}">
                      <ahyp:hlinkClr xmlns:ahyp="http://schemas.microsoft.com/office/drawing/2018/hyperlinkcolor" val="tx"/>
                    </a:ext>
                  </a:extLst>
                </a:hlinkClick>
              </a:rPr>
              <a:t>sublease</a:t>
            </a:r>
            <a:r>
              <a:rPr lang="en-GB" sz="1200" dirty="0"/>
              <a:t> for a period beyond the term of the previously determined </a:t>
            </a:r>
            <a:r>
              <a:rPr lang="en-GB" sz="1200" dirty="0">
                <a:hlinkClick r:id="rId4" action="ppaction://hlinksldjump">
                  <a:extLst>
                    <a:ext uri="{A12FA001-AC4F-418D-AE19-62706E023703}">
                      <ahyp:hlinkClr xmlns:ahyp="http://schemas.microsoft.com/office/drawing/2018/hyperlinkcolor" val="tx"/>
                    </a:ext>
                  </a:extLst>
                </a:hlinkClick>
              </a:rPr>
              <a:t>lease term</a:t>
            </a:r>
            <a:r>
              <a:rPr lang="en-GB" sz="1200" dirty="0"/>
              <a:t>.</a:t>
            </a:r>
          </a:p>
        </p:txBody>
      </p:sp>
    </p:spTree>
    <p:extLst>
      <p:ext uri="{BB962C8B-B14F-4D97-AF65-F5344CB8AC3E}">
        <p14:creationId xmlns:p14="http://schemas.microsoft.com/office/powerpoint/2010/main" val="1567586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899" y="263276"/>
            <a:ext cx="7915276" cy="660400"/>
          </a:xfrm>
        </p:spPr>
        <p:txBody>
          <a:bodyPr/>
          <a:lstStyle/>
          <a:p>
            <a:r>
              <a:rPr lang="en-GB" sz="2000" b="1" dirty="0">
                <a:solidFill>
                  <a:schemeClr val="accent1">
                    <a:lumMod val="75000"/>
                  </a:schemeClr>
                </a:solidFill>
              </a:rPr>
              <a:t>IFRS 16 Implementation Guide Objectives</a:t>
            </a:r>
            <a:br>
              <a:rPr lang="en-GB" b="1" dirty="0">
                <a:solidFill>
                  <a:schemeClr val="accent1">
                    <a:lumMod val="75000"/>
                  </a:schemeClr>
                </a:solidFill>
              </a:rPr>
            </a:br>
            <a:r>
              <a:rPr lang="en-GB" sz="1800" dirty="0">
                <a:solidFill>
                  <a:schemeClr val="accent1">
                    <a:lumMod val="75000"/>
                  </a:schemeClr>
                </a:solidFill>
              </a:rPr>
              <a:t>The key objectives of the guide are to help users to understand:</a:t>
            </a:r>
            <a:endParaRPr lang="en-GB" b="1" dirty="0">
              <a:solidFill>
                <a:schemeClr val="accent1">
                  <a:lumMod val="75000"/>
                </a:schemeClr>
              </a:solidFill>
            </a:endParaRPr>
          </a:p>
        </p:txBody>
      </p:sp>
      <p:sp>
        <p:nvSpPr>
          <p:cNvPr id="4" name="Footer Placeholder 3"/>
          <p:cNvSpPr>
            <a:spLocks noGrp="1"/>
          </p:cNvSpPr>
          <p:nvPr>
            <p:ph type="ftr" sz="quarter" idx="10"/>
          </p:nvPr>
        </p:nvSpPr>
        <p:spPr/>
        <p:txBody>
          <a:bodyPr/>
          <a:lstStyle/>
          <a:p>
            <a:r>
              <a:rPr lang="en-US" dirty="0"/>
              <a:t>DHSC – Leading the nation’s health and care</a:t>
            </a:r>
          </a:p>
        </p:txBody>
      </p:sp>
      <p:graphicFrame>
        <p:nvGraphicFramePr>
          <p:cNvPr id="5" name="Table 4">
            <a:extLst>
              <a:ext uri="{FF2B5EF4-FFF2-40B4-BE49-F238E27FC236}">
                <a16:creationId xmlns:a16="http://schemas.microsoft.com/office/drawing/2014/main" id="{47D295D5-B019-4F82-9876-99A39A7844BA}"/>
              </a:ext>
            </a:extLst>
          </p:cNvPr>
          <p:cNvGraphicFramePr>
            <a:graphicFrameLocks noGrp="1"/>
          </p:cNvGraphicFramePr>
          <p:nvPr>
            <p:extLst>
              <p:ext uri="{D42A27DB-BD31-4B8C-83A1-F6EECF244321}">
                <p14:modId xmlns:p14="http://schemas.microsoft.com/office/powerpoint/2010/main" val="1082144886"/>
              </p:ext>
            </p:extLst>
          </p:nvPr>
        </p:nvGraphicFramePr>
        <p:xfrm>
          <a:off x="596899" y="1047751"/>
          <a:ext cx="7915277" cy="3318075"/>
        </p:xfrm>
        <a:graphic>
          <a:graphicData uri="http://schemas.openxmlformats.org/drawingml/2006/table">
            <a:tbl>
              <a:tblPr bandRow="1">
                <a:tableStyleId>{5C22544A-7EE6-4342-B048-85BDC9FD1C3A}</a:tableStyleId>
              </a:tblPr>
              <a:tblGrid>
                <a:gridCol w="736959">
                  <a:extLst>
                    <a:ext uri="{9D8B030D-6E8A-4147-A177-3AD203B41FA5}">
                      <a16:colId xmlns:a16="http://schemas.microsoft.com/office/drawing/2014/main" val="814602595"/>
                    </a:ext>
                  </a:extLst>
                </a:gridCol>
                <a:gridCol w="6133742">
                  <a:extLst>
                    <a:ext uri="{9D8B030D-6E8A-4147-A177-3AD203B41FA5}">
                      <a16:colId xmlns:a16="http://schemas.microsoft.com/office/drawing/2014/main" val="1570428608"/>
                    </a:ext>
                  </a:extLst>
                </a:gridCol>
                <a:gridCol w="1044576">
                  <a:extLst>
                    <a:ext uri="{9D8B030D-6E8A-4147-A177-3AD203B41FA5}">
                      <a16:colId xmlns:a16="http://schemas.microsoft.com/office/drawing/2014/main" val="816790335"/>
                    </a:ext>
                  </a:extLst>
                </a:gridCol>
              </a:tblGrid>
              <a:tr h="533399">
                <a:tc>
                  <a:txBody>
                    <a:bodyPr/>
                    <a:lstStyle/>
                    <a:p>
                      <a:pPr algn="ctr"/>
                      <a:r>
                        <a:rPr lang="en-GB" sz="1600" b="1" dirty="0">
                          <a:solidFill>
                            <a:schemeClr val="tx2"/>
                          </a:solidFill>
                        </a:rPr>
                        <a:t>1</a:t>
                      </a:r>
                    </a:p>
                  </a:txBody>
                  <a:tcPr anchor="ctr"/>
                </a:tc>
                <a:tc>
                  <a:txBody>
                    <a:bodyPr/>
                    <a:lstStyle/>
                    <a:p>
                      <a:r>
                        <a:rPr lang="en-GB" sz="1600" dirty="0">
                          <a:solidFill>
                            <a:schemeClr val="tx2"/>
                          </a:solidFill>
                        </a:rPr>
                        <a:t>What IFRS 16 is and how it is different to IAS 17</a:t>
                      </a:r>
                    </a:p>
                  </a:txBody>
                  <a:tcPr anchor="ctr"/>
                </a:tc>
                <a:tc>
                  <a:txBody>
                    <a:bodyPr/>
                    <a:lstStyle/>
                    <a:p>
                      <a:r>
                        <a:rPr lang="en-GB" sz="1600" dirty="0">
                          <a:solidFill>
                            <a:schemeClr val="tx2"/>
                          </a:solidFill>
                        </a:rPr>
                        <a:t>Page 3</a:t>
                      </a:r>
                    </a:p>
                  </a:txBody>
                  <a:tcPr anchor="ctr"/>
                </a:tc>
                <a:extLst>
                  <a:ext uri="{0D108BD9-81ED-4DB2-BD59-A6C34878D82A}">
                    <a16:rowId xmlns:a16="http://schemas.microsoft.com/office/drawing/2014/main" val="2610481127"/>
                  </a:ext>
                </a:extLst>
              </a:tr>
              <a:tr h="550563">
                <a:tc>
                  <a:txBody>
                    <a:bodyPr/>
                    <a:lstStyle/>
                    <a:p>
                      <a:pPr algn="ctr"/>
                      <a:r>
                        <a:rPr lang="en-GB" sz="1600" b="1" dirty="0">
                          <a:solidFill>
                            <a:schemeClr val="tx2"/>
                          </a:solidFill>
                        </a:rPr>
                        <a:t>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2"/>
                          </a:solidFill>
                        </a:rPr>
                        <a:t>Accounting for leases under IFRS 16 as a lessee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2"/>
                          </a:solidFill>
                        </a:rPr>
                        <a:t>Page 9</a:t>
                      </a:r>
                    </a:p>
                  </a:txBody>
                  <a:tcPr anchor="ctr"/>
                </a:tc>
                <a:extLst>
                  <a:ext uri="{0D108BD9-81ED-4DB2-BD59-A6C34878D82A}">
                    <a16:rowId xmlns:a16="http://schemas.microsoft.com/office/drawing/2014/main" val="4101058352"/>
                  </a:ext>
                </a:extLst>
              </a:tr>
              <a:tr h="506407">
                <a:tc>
                  <a:txBody>
                    <a:bodyPr/>
                    <a:lstStyle/>
                    <a:p>
                      <a:pPr algn="ctr"/>
                      <a:r>
                        <a:rPr lang="en-GB" sz="1600" b="1" dirty="0">
                          <a:solidFill>
                            <a:schemeClr val="tx2"/>
                          </a:solidFill>
                        </a:rPr>
                        <a:t>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2"/>
                          </a:solidFill>
                        </a:rPr>
                        <a:t>Accounting for leases under IFRS 16 as a lessor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2"/>
                          </a:solidFill>
                        </a:rPr>
                        <a:t>Page 25</a:t>
                      </a:r>
                    </a:p>
                  </a:txBody>
                  <a:tcPr anchor="ctr"/>
                </a:tc>
                <a:extLst>
                  <a:ext uri="{0D108BD9-81ED-4DB2-BD59-A6C34878D82A}">
                    <a16:rowId xmlns:a16="http://schemas.microsoft.com/office/drawing/2014/main" val="2079710328"/>
                  </a:ext>
                </a:extLst>
              </a:tr>
              <a:tr h="516236">
                <a:tc>
                  <a:txBody>
                    <a:bodyPr/>
                    <a:lstStyle/>
                    <a:p>
                      <a:pPr algn="ctr"/>
                      <a:r>
                        <a:rPr lang="en-GB" sz="1600" b="1" dirty="0">
                          <a:solidFill>
                            <a:schemeClr val="tx2"/>
                          </a:solidFill>
                        </a:rPr>
                        <a:t>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2"/>
                          </a:solidFill>
                        </a:rPr>
                        <a:t>How the standard will impact the budgets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2"/>
                          </a:solidFill>
                        </a:rPr>
                        <a:t>Page 31</a:t>
                      </a:r>
                    </a:p>
                  </a:txBody>
                  <a:tcPr anchor="ctr"/>
                </a:tc>
                <a:extLst>
                  <a:ext uri="{0D108BD9-81ED-4DB2-BD59-A6C34878D82A}">
                    <a16:rowId xmlns:a16="http://schemas.microsoft.com/office/drawing/2014/main" val="3973156004"/>
                  </a:ext>
                </a:extLst>
              </a:tr>
              <a:tr h="597152">
                <a:tc>
                  <a:txBody>
                    <a:bodyPr/>
                    <a:lstStyle/>
                    <a:p>
                      <a:pPr algn="ctr"/>
                      <a:r>
                        <a:rPr lang="en-GB" sz="1600" b="1" dirty="0">
                          <a:solidFill>
                            <a:schemeClr val="tx2"/>
                          </a:solidFill>
                        </a:rPr>
                        <a:t>5</a:t>
                      </a:r>
                    </a:p>
                  </a:txBody>
                  <a:tcPr anchor="ctr"/>
                </a:tc>
                <a:tc>
                  <a:txBody>
                    <a:bodyPr/>
                    <a:lstStyle/>
                    <a:p>
                      <a:r>
                        <a:rPr lang="en-GB" sz="1600" dirty="0">
                          <a:solidFill>
                            <a:schemeClr val="tx2"/>
                          </a:solidFill>
                        </a:rPr>
                        <a:t>The implementation plan for the DHSC and for the group</a:t>
                      </a:r>
                    </a:p>
                  </a:txBody>
                  <a:tcPr anchor="ctr"/>
                </a:tc>
                <a:tc>
                  <a:txBody>
                    <a:bodyPr/>
                    <a:lstStyle/>
                    <a:p>
                      <a:r>
                        <a:rPr lang="en-GB" sz="1600" dirty="0">
                          <a:solidFill>
                            <a:schemeClr val="tx2"/>
                          </a:solidFill>
                        </a:rPr>
                        <a:t>Page 37</a:t>
                      </a:r>
                    </a:p>
                  </a:txBody>
                  <a:tcPr anchor="ctr"/>
                </a:tc>
                <a:extLst>
                  <a:ext uri="{0D108BD9-81ED-4DB2-BD59-A6C34878D82A}">
                    <a16:rowId xmlns:a16="http://schemas.microsoft.com/office/drawing/2014/main" val="673146914"/>
                  </a:ext>
                </a:extLst>
              </a:tr>
              <a:tr h="614318">
                <a:tc>
                  <a:txBody>
                    <a:bodyPr/>
                    <a:lstStyle/>
                    <a:p>
                      <a:pPr algn="ctr"/>
                      <a:r>
                        <a:rPr lang="en-GB" sz="1600" b="1" dirty="0">
                          <a:solidFill>
                            <a:schemeClr val="tx2"/>
                          </a:solidFill>
                        </a:rPr>
                        <a:t>6</a:t>
                      </a:r>
                    </a:p>
                  </a:txBody>
                  <a:tcPr anchor="ctr"/>
                </a:tc>
                <a:tc>
                  <a:txBody>
                    <a:bodyPr/>
                    <a:lstStyle/>
                    <a:p>
                      <a:r>
                        <a:rPr lang="en-GB" sz="1600" dirty="0">
                          <a:solidFill>
                            <a:schemeClr val="tx2"/>
                          </a:solidFill>
                        </a:rPr>
                        <a:t>What the practical challenges are</a:t>
                      </a:r>
                    </a:p>
                  </a:txBody>
                  <a:tcPr anchor="ctr"/>
                </a:tc>
                <a:tc>
                  <a:txBody>
                    <a:bodyPr/>
                    <a:lstStyle/>
                    <a:p>
                      <a:r>
                        <a:rPr lang="en-GB" sz="1600" dirty="0">
                          <a:solidFill>
                            <a:schemeClr val="tx2"/>
                          </a:solidFill>
                        </a:rPr>
                        <a:t>Page 41</a:t>
                      </a:r>
                    </a:p>
                  </a:txBody>
                  <a:tcPr anchor="ctr"/>
                </a:tc>
                <a:extLst>
                  <a:ext uri="{0D108BD9-81ED-4DB2-BD59-A6C34878D82A}">
                    <a16:rowId xmlns:a16="http://schemas.microsoft.com/office/drawing/2014/main" val="1885626532"/>
                  </a:ext>
                </a:extLst>
              </a:tr>
            </a:tbl>
          </a:graphicData>
        </a:graphic>
      </p:graphicFrame>
    </p:spTree>
    <p:extLst>
      <p:ext uri="{BB962C8B-B14F-4D97-AF65-F5344CB8AC3E}">
        <p14:creationId xmlns:p14="http://schemas.microsoft.com/office/powerpoint/2010/main" val="1100710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Lease modifications</a:t>
            </a:r>
            <a:endParaRPr lang="en-GB" sz="2000" dirty="0"/>
          </a:p>
        </p:txBody>
      </p:sp>
      <p:sp>
        <p:nvSpPr>
          <p:cNvPr id="3" name="Text Placeholder 2">
            <a:extLst>
              <a:ext uri="{FF2B5EF4-FFF2-40B4-BE49-F238E27FC236}">
                <a16:creationId xmlns:a16="http://schemas.microsoft.com/office/drawing/2014/main" id="{3380C501-EC67-4E10-9A4B-2D6F2ACFD05E}"/>
              </a:ext>
            </a:extLst>
          </p:cNvPr>
          <p:cNvSpPr>
            <a:spLocks noGrp="1"/>
          </p:cNvSpPr>
          <p:nvPr>
            <p:ph type="body" sz="quarter" idx="11"/>
          </p:nvPr>
        </p:nvSpPr>
        <p:spPr/>
        <p:txBody>
          <a:bodyPr/>
          <a:lstStyle/>
          <a:p>
            <a:r>
              <a:rPr lang="en-GB" sz="1200" dirty="0"/>
              <a:t>Depending on the nature of the lease modification, the lessee may account for it as a separate lease.</a:t>
            </a:r>
          </a:p>
        </p:txBody>
      </p:sp>
      <p:sp>
        <p:nvSpPr>
          <p:cNvPr id="5" name="Rectangle 4">
            <a:extLst>
              <a:ext uri="{FF2B5EF4-FFF2-40B4-BE49-F238E27FC236}">
                <a16:creationId xmlns:a16="http://schemas.microsoft.com/office/drawing/2014/main" id="{55CC9073-1FFB-4F5F-B765-642957615464}"/>
              </a:ext>
            </a:extLst>
          </p:cNvPr>
          <p:cNvSpPr/>
          <p:nvPr/>
        </p:nvSpPr>
        <p:spPr>
          <a:xfrm>
            <a:off x="638175" y="1657350"/>
            <a:ext cx="2333625" cy="98345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If it </a:t>
            </a:r>
            <a:r>
              <a:rPr lang="en-GB" sz="1100" b="1" dirty="0">
                <a:solidFill>
                  <a:srgbClr val="FFFF00"/>
                </a:solidFill>
              </a:rPr>
              <a:t>increases the scope </a:t>
            </a:r>
            <a:r>
              <a:rPr lang="en-GB" sz="1100" b="1" dirty="0"/>
              <a:t>of the lease by adding the right to use </a:t>
            </a:r>
            <a:r>
              <a:rPr lang="en-GB" sz="1100" b="1" dirty="0">
                <a:solidFill>
                  <a:srgbClr val="FFFF00"/>
                </a:solidFill>
              </a:rPr>
              <a:t>one or more </a:t>
            </a:r>
            <a:r>
              <a:rPr lang="en-GB" sz="1100" b="1" dirty="0">
                <a:solidFill>
                  <a:schemeClr val="bg1"/>
                </a:solidFill>
                <a:hlinkClick r:id="rId2" action="ppaction://hlinksldjump">
                  <a:extLst>
                    <a:ext uri="{A12FA001-AC4F-418D-AE19-62706E023703}">
                      <ahyp:hlinkClr xmlns:ahyp="http://schemas.microsoft.com/office/drawing/2018/hyperlinkcolor" val="tx"/>
                    </a:ext>
                  </a:extLst>
                </a:hlinkClick>
              </a:rPr>
              <a:t>underlying assets</a:t>
            </a:r>
            <a:endParaRPr lang="en-GB" sz="1100" b="1" dirty="0">
              <a:solidFill>
                <a:schemeClr val="bg1"/>
              </a:solidFill>
            </a:endParaRPr>
          </a:p>
        </p:txBody>
      </p:sp>
      <p:sp>
        <p:nvSpPr>
          <p:cNvPr id="6" name="Rectangle 5">
            <a:extLst>
              <a:ext uri="{FF2B5EF4-FFF2-40B4-BE49-F238E27FC236}">
                <a16:creationId xmlns:a16="http://schemas.microsoft.com/office/drawing/2014/main" id="{AADE3D0B-C869-4B01-8DDE-1D8B989992B3}"/>
              </a:ext>
            </a:extLst>
          </p:cNvPr>
          <p:cNvSpPr/>
          <p:nvPr/>
        </p:nvSpPr>
        <p:spPr>
          <a:xfrm>
            <a:off x="645219" y="3406741"/>
            <a:ext cx="2326582" cy="98345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the consideration for the lease increases by an amount </a:t>
            </a:r>
            <a:r>
              <a:rPr lang="en-GB" sz="1100" b="1" dirty="0">
                <a:solidFill>
                  <a:srgbClr val="FFFF00"/>
                </a:solidFill>
              </a:rPr>
              <a:t>commensurate</a:t>
            </a:r>
            <a:r>
              <a:rPr lang="en-GB" sz="1100" b="1" dirty="0"/>
              <a:t> with the </a:t>
            </a:r>
            <a:r>
              <a:rPr lang="en-GB" sz="1100" b="1" dirty="0">
                <a:solidFill>
                  <a:srgbClr val="FFFF00"/>
                </a:solidFill>
              </a:rPr>
              <a:t>stand-alone price</a:t>
            </a:r>
            <a:r>
              <a:rPr lang="en-GB" sz="1100" b="1" dirty="0"/>
              <a:t> for the increase in scope</a:t>
            </a:r>
          </a:p>
        </p:txBody>
      </p:sp>
      <p:sp>
        <p:nvSpPr>
          <p:cNvPr id="9" name="Rectangle 8">
            <a:extLst>
              <a:ext uri="{FF2B5EF4-FFF2-40B4-BE49-F238E27FC236}">
                <a16:creationId xmlns:a16="http://schemas.microsoft.com/office/drawing/2014/main" id="{328BCAB3-5406-4A17-B2B5-C3F1AEECF327}"/>
              </a:ext>
            </a:extLst>
          </p:cNvPr>
          <p:cNvSpPr/>
          <p:nvPr/>
        </p:nvSpPr>
        <p:spPr>
          <a:xfrm>
            <a:off x="3841005" y="2236478"/>
            <a:ext cx="1819213" cy="98345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bg1"/>
                </a:solidFill>
              </a:rPr>
              <a:t>Separate Lease</a:t>
            </a:r>
          </a:p>
        </p:txBody>
      </p:sp>
      <p:sp>
        <p:nvSpPr>
          <p:cNvPr id="10" name="Plus Sign 9">
            <a:extLst>
              <a:ext uri="{FF2B5EF4-FFF2-40B4-BE49-F238E27FC236}">
                <a16:creationId xmlns:a16="http://schemas.microsoft.com/office/drawing/2014/main" id="{801FEAC7-CACA-4A8E-AC48-6B3DFE2BAA5A}"/>
              </a:ext>
            </a:extLst>
          </p:cNvPr>
          <p:cNvSpPr/>
          <p:nvPr/>
        </p:nvSpPr>
        <p:spPr>
          <a:xfrm>
            <a:off x="1615916" y="2831603"/>
            <a:ext cx="378142" cy="384969"/>
          </a:xfrm>
          <a:prstGeom prst="mathPlus">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ight Brace 12">
            <a:extLst>
              <a:ext uri="{FF2B5EF4-FFF2-40B4-BE49-F238E27FC236}">
                <a16:creationId xmlns:a16="http://schemas.microsoft.com/office/drawing/2014/main" id="{F5ACFC6B-1E73-4014-8103-2E8073A13E44}"/>
              </a:ext>
            </a:extLst>
          </p:cNvPr>
          <p:cNvSpPr/>
          <p:nvPr/>
        </p:nvSpPr>
        <p:spPr>
          <a:xfrm>
            <a:off x="3276600" y="1657350"/>
            <a:ext cx="378142" cy="2732847"/>
          </a:xfrm>
          <a:prstGeom prst="rightBrace">
            <a:avLst>
              <a:gd name="adj1" fmla="val 32249"/>
              <a:gd name="adj2" fmla="val 45057"/>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4" name="TextBox 3">
            <a:extLst>
              <a:ext uri="{FF2B5EF4-FFF2-40B4-BE49-F238E27FC236}">
                <a16:creationId xmlns:a16="http://schemas.microsoft.com/office/drawing/2014/main" id="{1A38F2EC-FACA-4464-90B8-ADDC94975634}"/>
              </a:ext>
            </a:extLst>
          </p:cNvPr>
          <p:cNvSpPr txBox="1"/>
          <p:nvPr/>
        </p:nvSpPr>
        <p:spPr>
          <a:xfrm>
            <a:off x="3841004" y="3327060"/>
            <a:ext cx="4694089" cy="1200329"/>
          </a:xfrm>
          <a:prstGeom prst="rect">
            <a:avLst/>
          </a:prstGeom>
          <a:noFill/>
        </p:spPr>
        <p:txBody>
          <a:bodyPr wrap="square" rtlCol="0">
            <a:spAutoFit/>
          </a:bodyPr>
          <a:lstStyle/>
          <a:p>
            <a:r>
              <a:rPr lang="en-GB" sz="1200" dirty="0"/>
              <a:t>Where the lease modification is </a:t>
            </a:r>
            <a:r>
              <a:rPr lang="en-GB" sz="1200" b="1" dirty="0"/>
              <a:t>not a separate lease</a:t>
            </a:r>
            <a:r>
              <a:rPr lang="en-GB" sz="1200" dirty="0"/>
              <a:t>, the lessee is required to:</a:t>
            </a:r>
          </a:p>
          <a:p>
            <a:endParaRPr lang="en-GB" sz="1200" dirty="0"/>
          </a:p>
          <a:p>
            <a:pPr marL="171450" indent="-171450">
              <a:buFont typeface="Arial" panose="020B0604020202020204" pitchFamily="34" charset="0"/>
              <a:buChar char="•"/>
            </a:pPr>
            <a:r>
              <a:rPr lang="en-GB" sz="1200" dirty="0"/>
              <a:t>determine the term of the modified lease;</a:t>
            </a:r>
          </a:p>
          <a:p>
            <a:pPr marL="171450" indent="-171450">
              <a:buFont typeface="Arial" panose="020B0604020202020204" pitchFamily="34" charset="0"/>
              <a:buChar char="•"/>
            </a:pPr>
            <a:r>
              <a:rPr lang="en-GB" sz="1200" dirty="0"/>
              <a:t>remeasure the lease liability; and </a:t>
            </a:r>
          </a:p>
          <a:p>
            <a:pPr marL="171450" indent="-171450">
              <a:buFont typeface="Arial" panose="020B0604020202020204" pitchFamily="34" charset="0"/>
              <a:buChar char="•"/>
            </a:pPr>
            <a:r>
              <a:rPr lang="en-GB" sz="1200" dirty="0"/>
              <a:t>allocate payments to each lease component. </a:t>
            </a:r>
          </a:p>
        </p:txBody>
      </p:sp>
    </p:spTree>
    <p:extLst>
      <p:ext uri="{BB962C8B-B14F-4D97-AF65-F5344CB8AC3E}">
        <p14:creationId xmlns:p14="http://schemas.microsoft.com/office/powerpoint/2010/main" val="2200073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hlinkClick r:id="rId2" action="ppaction://hlinksldjump">
                  <a:extLst>
                    <a:ext uri="{A12FA001-AC4F-418D-AE19-62706E023703}">
                      <ahyp:hlinkClr xmlns:ahyp="http://schemas.microsoft.com/office/drawing/2018/hyperlinkcolor" val="tx"/>
                    </a:ext>
                  </a:extLst>
                </a:hlinkClick>
              </a:rPr>
              <a:t>Lease term</a:t>
            </a:r>
            <a:endParaRPr lang="en-GB" sz="2000" dirty="0">
              <a:solidFill>
                <a:schemeClr val="accent1">
                  <a:lumMod val="75000"/>
                </a:schemeClr>
              </a:solidFill>
            </a:endParaRPr>
          </a:p>
        </p:txBody>
      </p:sp>
      <p:sp>
        <p:nvSpPr>
          <p:cNvPr id="16" name="Plus Sign 15">
            <a:extLst>
              <a:ext uri="{FF2B5EF4-FFF2-40B4-BE49-F238E27FC236}">
                <a16:creationId xmlns:a16="http://schemas.microsoft.com/office/drawing/2014/main" id="{A6681766-062F-4205-9C34-E711B56FF4CA}"/>
              </a:ext>
            </a:extLst>
          </p:cNvPr>
          <p:cNvSpPr/>
          <p:nvPr/>
        </p:nvSpPr>
        <p:spPr>
          <a:xfrm>
            <a:off x="2829346" y="1234376"/>
            <a:ext cx="378142" cy="384969"/>
          </a:xfrm>
          <a:prstGeom prst="mathPlus">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Plus Sign 16">
            <a:extLst>
              <a:ext uri="{FF2B5EF4-FFF2-40B4-BE49-F238E27FC236}">
                <a16:creationId xmlns:a16="http://schemas.microsoft.com/office/drawing/2014/main" id="{225A4198-F8D3-4AAF-A4A0-EBF6741003B4}"/>
              </a:ext>
            </a:extLst>
          </p:cNvPr>
          <p:cNvSpPr/>
          <p:nvPr/>
        </p:nvSpPr>
        <p:spPr>
          <a:xfrm>
            <a:off x="5449286" y="1248211"/>
            <a:ext cx="378142" cy="384969"/>
          </a:xfrm>
          <a:prstGeom prst="mathPlus">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2">
            <a:extLst>
              <a:ext uri="{FF2B5EF4-FFF2-40B4-BE49-F238E27FC236}">
                <a16:creationId xmlns:a16="http://schemas.microsoft.com/office/drawing/2014/main" id="{368063F8-A876-40F1-B24B-814BA5379101}"/>
              </a:ext>
            </a:extLst>
          </p:cNvPr>
          <p:cNvSpPr/>
          <p:nvPr/>
        </p:nvSpPr>
        <p:spPr>
          <a:xfrm>
            <a:off x="685800" y="1033915"/>
            <a:ext cx="1981200" cy="78589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Non-cancellable periods</a:t>
            </a:r>
          </a:p>
        </p:txBody>
      </p:sp>
      <p:sp>
        <p:nvSpPr>
          <p:cNvPr id="18" name="Rectangle 17">
            <a:extLst>
              <a:ext uri="{FF2B5EF4-FFF2-40B4-BE49-F238E27FC236}">
                <a16:creationId xmlns:a16="http://schemas.microsoft.com/office/drawing/2014/main" id="{1C4BD2D6-7DF3-4972-B1A9-8247D88C602A}"/>
              </a:ext>
            </a:extLst>
          </p:cNvPr>
          <p:cNvSpPr/>
          <p:nvPr/>
        </p:nvSpPr>
        <p:spPr>
          <a:xfrm>
            <a:off x="6019800" y="1047750"/>
            <a:ext cx="1981200" cy="78589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Periods covered by option to terminate the lease </a:t>
            </a:r>
            <a:r>
              <a:rPr lang="en-GB" sz="1200" dirty="0">
                <a:solidFill>
                  <a:srgbClr val="FF0000"/>
                </a:solidFill>
              </a:rPr>
              <a:t>**</a:t>
            </a:r>
            <a:endParaRPr lang="en-GB" sz="1400" dirty="0">
              <a:solidFill>
                <a:srgbClr val="FF0000"/>
              </a:solidFill>
            </a:endParaRPr>
          </a:p>
        </p:txBody>
      </p:sp>
      <p:sp>
        <p:nvSpPr>
          <p:cNvPr id="19" name="Rectangle 18">
            <a:extLst>
              <a:ext uri="{FF2B5EF4-FFF2-40B4-BE49-F238E27FC236}">
                <a16:creationId xmlns:a16="http://schemas.microsoft.com/office/drawing/2014/main" id="{4FC407B5-2932-450F-A33E-E2B844C0BAED}"/>
              </a:ext>
            </a:extLst>
          </p:cNvPr>
          <p:cNvSpPr/>
          <p:nvPr/>
        </p:nvSpPr>
        <p:spPr>
          <a:xfrm>
            <a:off x="3314700" y="1033915"/>
            <a:ext cx="1981200" cy="78589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Periods covered by options to extend the lease</a:t>
            </a:r>
            <a:r>
              <a:rPr lang="en-GB" sz="1200" dirty="0">
                <a:solidFill>
                  <a:srgbClr val="FF0000"/>
                </a:solidFill>
              </a:rPr>
              <a:t>*</a:t>
            </a:r>
            <a:endParaRPr lang="en-GB" sz="1400" dirty="0">
              <a:solidFill>
                <a:srgbClr val="FF0000"/>
              </a:solidFill>
            </a:endParaRPr>
          </a:p>
        </p:txBody>
      </p:sp>
      <p:sp>
        <p:nvSpPr>
          <p:cNvPr id="5" name="Arrow: Right 4">
            <a:extLst>
              <a:ext uri="{FF2B5EF4-FFF2-40B4-BE49-F238E27FC236}">
                <a16:creationId xmlns:a16="http://schemas.microsoft.com/office/drawing/2014/main" id="{0FB80F7E-9AAD-48A1-A40D-DE5EED9F88B7}"/>
              </a:ext>
            </a:extLst>
          </p:cNvPr>
          <p:cNvSpPr/>
          <p:nvPr/>
        </p:nvSpPr>
        <p:spPr>
          <a:xfrm>
            <a:off x="1600200" y="2571750"/>
            <a:ext cx="6400800" cy="384987"/>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Arrow: Left-Right 3">
            <a:extLst>
              <a:ext uri="{FF2B5EF4-FFF2-40B4-BE49-F238E27FC236}">
                <a16:creationId xmlns:a16="http://schemas.microsoft.com/office/drawing/2014/main" id="{2335BB78-AB54-4CDC-98DA-FE948260FE03}"/>
              </a:ext>
            </a:extLst>
          </p:cNvPr>
          <p:cNvSpPr/>
          <p:nvPr/>
        </p:nvSpPr>
        <p:spPr>
          <a:xfrm>
            <a:off x="678712" y="2593211"/>
            <a:ext cx="1357424" cy="363526"/>
          </a:xfrm>
          <a:prstGeom prst="lef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Rent-free</a:t>
            </a:r>
            <a:r>
              <a:rPr lang="en-GB" sz="1100" dirty="0"/>
              <a:t> </a:t>
            </a:r>
            <a:r>
              <a:rPr lang="en-GB" sz="1050" dirty="0"/>
              <a:t>period</a:t>
            </a:r>
            <a:endParaRPr lang="en-GB" sz="1100" dirty="0"/>
          </a:p>
        </p:txBody>
      </p:sp>
      <p:sp>
        <p:nvSpPr>
          <p:cNvPr id="6" name="TextBox 5">
            <a:extLst>
              <a:ext uri="{FF2B5EF4-FFF2-40B4-BE49-F238E27FC236}">
                <a16:creationId xmlns:a16="http://schemas.microsoft.com/office/drawing/2014/main" id="{04F75246-8BAB-46F1-98DA-EF84178419FA}"/>
              </a:ext>
            </a:extLst>
          </p:cNvPr>
          <p:cNvSpPr txBox="1"/>
          <p:nvPr/>
        </p:nvSpPr>
        <p:spPr>
          <a:xfrm>
            <a:off x="3314700" y="1962150"/>
            <a:ext cx="2134586" cy="461665"/>
          </a:xfrm>
          <a:prstGeom prst="rect">
            <a:avLst/>
          </a:prstGeom>
          <a:noFill/>
        </p:spPr>
        <p:txBody>
          <a:bodyPr wrap="square" rtlCol="0">
            <a:spAutoFit/>
          </a:bodyPr>
          <a:lstStyle/>
          <a:p>
            <a:r>
              <a:rPr lang="en-GB" sz="1200" dirty="0">
                <a:solidFill>
                  <a:srgbClr val="FF0000"/>
                </a:solidFill>
              </a:rPr>
              <a:t>*</a:t>
            </a:r>
            <a:r>
              <a:rPr lang="en-GB" sz="1200" dirty="0"/>
              <a:t> If the lessee is </a:t>
            </a:r>
            <a:r>
              <a:rPr lang="en-GB" sz="1200" dirty="0">
                <a:solidFill>
                  <a:srgbClr val="FF0000"/>
                </a:solidFill>
              </a:rPr>
              <a:t>reasonably certain</a:t>
            </a:r>
            <a:r>
              <a:rPr lang="en-GB" sz="1200" dirty="0"/>
              <a:t> </a:t>
            </a:r>
            <a:r>
              <a:rPr lang="en-GB" sz="1200" u="sng" dirty="0"/>
              <a:t>to</a:t>
            </a:r>
            <a:r>
              <a:rPr lang="en-GB" sz="1200" dirty="0"/>
              <a:t> exercise</a:t>
            </a:r>
          </a:p>
        </p:txBody>
      </p:sp>
      <p:sp>
        <p:nvSpPr>
          <p:cNvPr id="20" name="TextBox 19">
            <a:extLst>
              <a:ext uri="{FF2B5EF4-FFF2-40B4-BE49-F238E27FC236}">
                <a16:creationId xmlns:a16="http://schemas.microsoft.com/office/drawing/2014/main" id="{8D6B7086-3AF3-4F0E-8629-E9B5C3D1762A}"/>
              </a:ext>
            </a:extLst>
          </p:cNvPr>
          <p:cNvSpPr txBox="1"/>
          <p:nvPr/>
        </p:nvSpPr>
        <p:spPr>
          <a:xfrm>
            <a:off x="5861098" y="1962150"/>
            <a:ext cx="2134586" cy="461665"/>
          </a:xfrm>
          <a:prstGeom prst="rect">
            <a:avLst/>
          </a:prstGeom>
          <a:noFill/>
        </p:spPr>
        <p:txBody>
          <a:bodyPr wrap="square" rtlCol="0">
            <a:spAutoFit/>
          </a:bodyPr>
          <a:lstStyle/>
          <a:p>
            <a:r>
              <a:rPr lang="en-GB" sz="1200" dirty="0">
                <a:solidFill>
                  <a:srgbClr val="FF0000"/>
                </a:solidFill>
              </a:rPr>
              <a:t>**</a:t>
            </a:r>
            <a:r>
              <a:rPr lang="en-GB" sz="1200" dirty="0"/>
              <a:t> If the lessee is </a:t>
            </a:r>
            <a:r>
              <a:rPr lang="en-GB" sz="1200" dirty="0">
                <a:solidFill>
                  <a:srgbClr val="FF0000"/>
                </a:solidFill>
              </a:rPr>
              <a:t>reasonably certain</a:t>
            </a:r>
            <a:r>
              <a:rPr lang="en-GB" sz="1200" dirty="0"/>
              <a:t> </a:t>
            </a:r>
            <a:r>
              <a:rPr lang="en-GB" sz="1200" u="sng" dirty="0"/>
              <a:t>not to</a:t>
            </a:r>
            <a:r>
              <a:rPr lang="en-GB" sz="1200" dirty="0"/>
              <a:t> exercise</a:t>
            </a:r>
          </a:p>
        </p:txBody>
      </p:sp>
      <p:cxnSp>
        <p:nvCxnSpPr>
          <p:cNvPr id="8" name="Straight Arrow Connector 7">
            <a:extLst>
              <a:ext uri="{FF2B5EF4-FFF2-40B4-BE49-F238E27FC236}">
                <a16:creationId xmlns:a16="http://schemas.microsoft.com/office/drawing/2014/main" id="{7D0ED17B-B322-420F-A661-14B0208A472C}"/>
              </a:ext>
            </a:extLst>
          </p:cNvPr>
          <p:cNvCxnSpPr/>
          <p:nvPr/>
        </p:nvCxnSpPr>
        <p:spPr>
          <a:xfrm>
            <a:off x="678712" y="3105150"/>
            <a:ext cx="7088" cy="533400"/>
          </a:xfrm>
          <a:prstGeom prst="straightConnector1">
            <a:avLst/>
          </a:prstGeom>
          <a:ln w="38100">
            <a:solidFill>
              <a:schemeClr val="accent5">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886D0E3-4B5C-4933-A242-2E061E69B11A}"/>
              </a:ext>
            </a:extLst>
          </p:cNvPr>
          <p:cNvSpPr txBox="1"/>
          <p:nvPr/>
        </p:nvSpPr>
        <p:spPr>
          <a:xfrm>
            <a:off x="533400" y="3638550"/>
            <a:ext cx="1274136" cy="430887"/>
          </a:xfrm>
          <a:prstGeom prst="rect">
            <a:avLst/>
          </a:prstGeom>
          <a:noFill/>
        </p:spPr>
        <p:txBody>
          <a:bodyPr wrap="square" rtlCol="0">
            <a:spAutoFit/>
          </a:bodyPr>
          <a:lstStyle/>
          <a:p>
            <a:r>
              <a:rPr lang="en-GB" sz="1100" dirty="0">
                <a:hlinkClick r:id="rId3" action="ppaction://hlinksldjump">
                  <a:extLst>
                    <a:ext uri="{A12FA001-AC4F-418D-AE19-62706E023703}">
                      <ahyp:hlinkClr xmlns:ahyp="http://schemas.microsoft.com/office/drawing/2018/hyperlinkcolor" val="tx"/>
                    </a:ext>
                  </a:extLst>
                </a:hlinkClick>
              </a:rPr>
              <a:t>Commencement date</a:t>
            </a:r>
            <a:endParaRPr lang="en-GB" sz="1100" dirty="0"/>
          </a:p>
        </p:txBody>
      </p:sp>
      <p:sp>
        <p:nvSpPr>
          <p:cNvPr id="10" name="TextBox 9">
            <a:extLst>
              <a:ext uri="{FF2B5EF4-FFF2-40B4-BE49-F238E27FC236}">
                <a16:creationId xmlns:a16="http://schemas.microsoft.com/office/drawing/2014/main" id="{42F6550F-FF30-4568-9D78-DFAA2ACCB480}"/>
              </a:ext>
            </a:extLst>
          </p:cNvPr>
          <p:cNvSpPr txBox="1"/>
          <p:nvPr/>
        </p:nvSpPr>
        <p:spPr>
          <a:xfrm>
            <a:off x="2425108" y="3104672"/>
            <a:ext cx="4750984" cy="1200329"/>
          </a:xfrm>
          <a:prstGeom prst="rect">
            <a:avLst/>
          </a:prstGeom>
          <a:noFill/>
        </p:spPr>
        <p:txBody>
          <a:bodyPr wrap="square" rtlCol="0">
            <a:spAutoFit/>
          </a:bodyPr>
          <a:lstStyle/>
          <a:p>
            <a:r>
              <a:rPr lang="en-GB" sz="1200" dirty="0">
                <a:solidFill>
                  <a:srgbClr val="FF0000"/>
                </a:solidFill>
              </a:rPr>
              <a:t>Reasonably certain</a:t>
            </a:r>
          </a:p>
          <a:p>
            <a:pPr marL="171450" indent="-171450">
              <a:buFont typeface="Arial" panose="020B0604020202020204" pitchFamily="34" charset="0"/>
              <a:buChar char="•"/>
            </a:pPr>
            <a:r>
              <a:rPr lang="en-GB" sz="1200" dirty="0"/>
              <a:t>Assessed at the </a:t>
            </a:r>
            <a:r>
              <a:rPr lang="en-GB" sz="1200" dirty="0">
                <a:hlinkClick r:id="rId3" action="ppaction://hlinksldjump">
                  <a:extLst>
                    <a:ext uri="{A12FA001-AC4F-418D-AE19-62706E023703}">
                      <ahyp:hlinkClr xmlns:ahyp="http://schemas.microsoft.com/office/drawing/2018/hyperlinkcolor" val="tx"/>
                    </a:ext>
                  </a:extLst>
                </a:hlinkClick>
              </a:rPr>
              <a:t>commencement date</a:t>
            </a:r>
            <a:r>
              <a:rPr lang="en-GB" sz="1200" dirty="0"/>
              <a:t>.</a:t>
            </a:r>
          </a:p>
          <a:p>
            <a:pPr marL="171450" indent="-171450">
              <a:buFont typeface="Arial" panose="020B0604020202020204" pitchFamily="34" charset="0"/>
              <a:buChar char="•"/>
            </a:pPr>
            <a:r>
              <a:rPr lang="en-GB" sz="1200" dirty="0"/>
              <a:t>Consider all facts and circumstances that create an economic incentive, including any expected changes in facts and circumstances between the </a:t>
            </a:r>
            <a:r>
              <a:rPr lang="en-GB" sz="1200" dirty="0">
                <a:hlinkClick r:id="rId3" action="ppaction://hlinksldjump">
                  <a:extLst>
                    <a:ext uri="{A12FA001-AC4F-418D-AE19-62706E023703}">
                      <ahyp:hlinkClr xmlns:ahyp="http://schemas.microsoft.com/office/drawing/2018/hyperlinkcolor" val="tx"/>
                    </a:ext>
                  </a:extLst>
                </a:hlinkClick>
              </a:rPr>
              <a:t>commencement date </a:t>
            </a:r>
            <a:r>
              <a:rPr lang="en-GB" sz="1200" dirty="0"/>
              <a:t>and until the exercise date.</a:t>
            </a:r>
          </a:p>
        </p:txBody>
      </p:sp>
    </p:spTree>
    <p:extLst>
      <p:ext uri="{BB962C8B-B14F-4D97-AF65-F5344CB8AC3E}">
        <p14:creationId xmlns:p14="http://schemas.microsoft.com/office/powerpoint/2010/main" val="43819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Lease payment components</a:t>
            </a:r>
            <a:endParaRPr lang="en-GB" sz="2000" b="1" dirty="0"/>
          </a:p>
        </p:txBody>
      </p:sp>
      <p:grpSp>
        <p:nvGrpSpPr>
          <p:cNvPr id="9" name="Group 8">
            <a:extLst>
              <a:ext uri="{FF2B5EF4-FFF2-40B4-BE49-F238E27FC236}">
                <a16:creationId xmlns:a16="http://schemas.microsoft.com/office/drawing/2014/main" id="{39D571E9-DF38-4F6A-9708-503DD162F0B3}"/>
              </a:ext>
            </a:extLst>
          </p:cNvPr>
          <p:cNvGrpSpPr/>
          <p:nvPr/>
        </p:nvGrpSpPr>
        <p:grpSpPr>
          <a:xfrm>
            <a:off x="914400" y="949325"/>
            <a:ext cx="7162800" cy="1393825"/>
            <a:chOff x="762000" y="1123950"/>
            <a:chExt cx="6781800" cy="1295400"/>
          </a:xfrm>
        </p:grpSpPr>
        <p:sp>
          <p:nvSpPr>
            <p:cNvPr id="4" name="Rectangle 3">
              <a:extLst>
                <a:ext uri="{FF2B5EF4-FFF2-40B4-BE49-F238E27FC236}">
                  <a16:creationId xmlns:a16="http://schemas.microsoft.com/office/drawing/2014/main" id="{1CEEC96A-6FCA-4C3A-925D-39BD1857C4A8}"/>
                </a:ext>
              </a:extLst>
            </p:cNvPr>
            <p:cNvSpPr/>
            <p:nvPr/>
          </p:nvSpPr>
          <p:spPr>
            <a:xfrm>
              <a:off x="762000" y="1123950"/>
              <a:ext cx="1295400" cy="12954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bg1"/>
                  </a:solidFill>
                  <a:hlinkClick r:id="rId2" action="ppaction://hlinksldjump">
                    <a:extLst>
                      <a:ext uri="{A12FA001-AC4F-418D-AE19-62706E023703}">
                        <ahyp:hlinkClr xmlns:ahyp="http://schemas.microsoft.com/office/drawing/2018/hyperlinkcolor" val="tx"/>
                      </a:ext>
                    </a:extLst>
                  </a:hlinkClick>
                </a:rPr>
                <a:t>Fixed payments </a:t>
              </a:r>
              <a:r>
                <a:rPr lang="en-GB" sz="800" b="1" dirty="0"/>
                <a:t>(1)</a:t>
              </a:r>
              <a:endParaRPr lang="en-GB" sz="1100" b="1" dirty="0"/>
            </a:p>
          </p:txBody>
        </p:sp>
        <p:sp>
          <p:nvSpPr>
            <p:cNvPr id="5" name="Rectangle 4">
              <a:extLst>
                <a:ext uri="{FF2B5EF4-FFF2-40B4-BE49-F238E27FC236}">
                  <a16:creationId xmlns:a16="http://schemas.microsoft.com/office/drawing/2014/main" id="{D8075DD2-4083-438E-B915-236C1DDA309A}"/>
                </a:ext>
              </a:extLst>
            </p:cNvPr>
            <p:cNvSpPr/>
            <p:nvPr/>
          </p:nvSpPr>
          <p:spPr>
            <a:xfrm>
              <a:off x="2133600" y="1123950"/>
              <a:ext cx="1295400" cy="1295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Purchase option </a:t>
              </a:r>
              <a:r>
                <a:rPr lang="en-GB" sz="800" b="1" dirty="0"/>
                <a:t>(2)                 </a:t>
              </a:r>
              <a:r>
                <a:rPr lang="en-GB" sz="1050" b="1" dirty="0"/>
                <a:t>(exercise price)</a:t>
              </a:r>
              <a:endParaRPr lang="en-GB" sz="1100" b="1" dirty="0"/>
            </a:p>
          </p:txBody>
        </p:sp>
        <p:sp>
          <p:nvSpPr>
            <p:cNvPr id="6" name="Rectangle 5">
              <a:extLst>
                <a:ext uri="{FF2B5EF4-FFF2-40B4-BE49-F238E27FC236}">
                  <a16:creationId xmlns:a16="http://schemas.microsoft.com/office/drawing/2014/main" id="{8DBD48D6-9764-4719-A8B2-F80F3187B74A}"/>
                </a:ext>
              </a:extLst>
            </p:cNvPr>
            <p:cNvSpPr/>
            <p:nvPr/>
          </p:nvSpPr>
          <p:spPr>
            <a:xfrm>
              <a:off x="3505200" y="1123950"/>
              <a:ext cx="1295400" cy="12954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tx1"/>
                  </a:solidFill>
                </a:rPr>
                <a:t>Residual value guarantees </a:t>
              </a:r>
              <a:r>
                <a:rPr lang="en-GB" sz="800" b="1" dirty="0">
                  <a:solidFill>
                    <a:schemeClr val="tx1"/>
                  </a:solidFill>
                </a:rPr>
                <a:t>(3)</a:t>
              </a:r>
              <a:endParaRPr lang="en-GB" sz="1100" b="1" dirty="0">
                <a:solidFill>
                  <a:schemeClr val="tx1"/>
                </a:solidFill>
              </a:endParaRPr>
            </a:p>
          </p:txBody>
        </p:sp>
        <p:sp>
          <p:nvSpPr>
            <p:cNvPr id="7" name="Rectangle 6">
              <a:extLst>
                <a:ext uri="{FF2B5EF4-FFF2-40B4-BE49-F238E27FC236}">
                  <a16:creationId xmlns:a16="http://schemas.microsoft.com/office/drawing/2014/main" id="{67AF1E84-9103-4719-B764-180DFB490774}"/>
                </a:ext>
              </a:extLst>
            </p:cNvPr>
            <p:cNvSpPr/>
            <p:nvPr/>
          </p:nvSpPr>
          <p:spPr>
            <a:xfrm>
              <a:off x="4876800" y="1123950"/>
              <a:ext cx="1295400" cy="12954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tx1"/>
                  </a:solidFill>
                </a:rPr>
                <a:t>Termination option penalties </a:t>
              </a:r>
              <a:r>
                <a:rPr lang="en-GB" sz="800" b="1" dirty="0">
                  <a:solidFill>
                    <a:schemeClr val="tx1"/>
                  </a:solidFill>
                </a:rPr>
                <a:t>(4)</a:t>
              </a:r>
              <a:endParaRPr lang="en-GB" sz="1100" b="1" dirty="0">
                <a:solidFill>
                  <a:schemeClr val="tx1"/>
                </a:solidFill>
              </a:endParaRPr>
            </a:p>
          </p:txBody>
        </p:sp>
        <p:sp>
          <p:nvSpPr>
            <p:cNvPr id="8" name="Rectangle 7">
              <a:extLst>
                <a:ext uri="{FF2B5EF4-FFF2-40B4-BE49-F238E27FC236}">
                  <a16:creationId xmlns:a16="http://schemas.microsoft.com/office/drawing/2014/main" id="{B5FF71B2-5475-4F81-8E52-0C3F233A0867}"/>
                </a:ext>
              </a:extLst>
            </p:cNvPr>
            <p:cNvSpPr/>
            <p:nvPr/>
          </p:nvSpPr>
          <p:spPr>
            <a:xfrm>
              <a:off x="6248400" y="1123950"/>
              <a:ext cx="1295400" cy="12954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tx1"/>
                  </a:solidFill>
                  <a:hlinkClick r:id="rId3" action="ppaction://hlinksldjump">
                    <a:extLst>
                      <a:ext uri="{A12FA001-AC4F-418D-AE19-62706E023703}">
                        <ahyp:hlinkClr xmlns:ahyp="http://schemas.microsoft.com/office/drawing/2018/hyperlinkcolor" val="tx"/>
                      </a:ext>
                    </a:extLst>
                  </a:hlinkClick>
                </a:rPr>
                <a:t>Variable lease payments </a:t>
              </a:r>
              <a:r>
                <a:rPr lang="en-GB" sz="1100" b="1" dirty="0">
                  <a:solidFill>
                    <a:schemeClr val="tx1"/>
                  </a:solidFill>
                </a:rPr>
                <a:t>that depend on index or rate </a:t>
              </a:r>
            </a:p>
          </p:txBody>
        </p:sp>
      </p:grpSp>
      <p:sp>
        <p:nvSpPr>
          <p:cNvPr id="10" name="TextBox 9">
            <a:extLst>
              <a:ext uri="{FF2B5EF4-FFF2-40B4-BE49-F238E27FC236}">
                <a16:creationId xmlns:a16="http://schemas.microsoft.com/office/drawing/2014/main" id="{E7EACBB7-EE7C-44FA-8E35-F0C7C70189CA}"/>
              </a:ext>
            </a:extLst>
          </p:cNvPr>
          <p:cNvSpPr txBox="1"/>
          <p:nvPr/>
        </p:nvSpPr>
        <p:spPr>
          <a:xfrm>
            <a:off x="838200" y="2571750"/>
            <a:ext cx="6934200" cy="1869743"/>
          </a:xfrm>
          <a:prstGeom prst="rect">
            <a:avLst/>
          </a:prstGeom>
          <a:noFill/>
        </p:spPr>
        <p:txBody>
          <a:bodyPr wrap="square" rtlCol="0">
            <a:spAutoFit/>
          </a:bodyPr>
          <a:lstStyle/>
          <a:p>
            <a:pPr marL="228600" indent="-228600">
              <a:buAutoNum type="arabicParenBoth"/>
            </a:pPr>
            <a:r>
              <a:rPr lang="en-GB" sz="1050" dirty="0"/>
              <a:t>Including in-substance fixed payments. Note that there may be both lease and non-lease components that need to be separated or the </a:t>
            </a:r>
            <a:r>
              <a:rPr lang="en-GB" sz="1050" dirty="0">
                <a:hlinkClick r:id="rId4" action="ppaction://hlinksldjump">
                  <a:extLst>
                    <a:ext uri="{A12FA001-AC4F-418D-AE19-62706E023703}">
                      <ahyp:hlinkClr xmlns:ahyp="http://schemas.microsoft.com/office/drawing/2018/hyperlinkcolor" val="tx"/>
                    </a:ext>
                  </a:extLst>
                </a:hlinkClick>
              </a:rPr>
              <a:t>practical expedient </a:t>
            </a:r>
            <a:r>
              <a:rPr lang="en-GB" sz="1050" dirty="0"/>
              <a:t>can be applied.</a:t>
            </a:r>
          </a:p>
          <a:p>
            <a:pPr marL="228600" indent="-228600">
              <a:buAutoNum type="arabicParenBoth"/>
            </a:pPr>
            <a:r>
              <a:rPr lang="en-GB" sz="1050" dirty="0"/>
              <a:t>Include only if it is </a:t>
            </a:r>
            <a:r>
              <a:rPr lang="en-GB" sz="1050" u="sng" dirty="0">
                <a:hlinkClick r:id="rId5" action="ppaction://hlinksldjump">
                  <a:extLst>
                    <a:ext uri="{A12FA001-AC4F-418D-AE19-62706E023703}">
                      <ahyp:hlinkClr xmlns:ahyp="http://schemas.microsoft.com/office/drawing/2018/hyperlinkcolor" val="tx"/>
                    </a:ext>
                  </a:extLst>
                </a:hlinkClick>
              </a:rPr>
              <a:t>reasonably certain</a:t>
            </a:r>
            <a:r>
              <a:rPr lang="en-GB" sz="1050" dirty="0">
                <a:hlinkClick r:id="rId5" action="ppaction://hlinksldjump">
                  <a:extLst>
                    <a:ext uri="{A12FA001-AC4F-418D-AE19-62706E023703}">
                      <ahyp:hlinkClr xmlns:ahyp="http://schemas.microsoft.com/office/drawing/2018/hyperlinkcolor" val="tx"/>
                    </a:ext>
                  </a:extLst>
                </a:hlinkClick>
              </a:rPr>
              <a:t> </a:t>
            </a:r>
            <a:r>
              <a:rPr lang="en-GB" sz="1050" dirty="0"/>
              <a:t>that the option will be exercised.</a:t>
            </a:r>
          </a:p>
          <a:p>
            <a:pPr marL="228600" indent="-228600">
              <a:buAutoNum type="arabicParenBoth"/>
            </a:pPr>
            <a:r>
              <a:rPr lang="en-GB" sz="1050" dirty="0"/>
              <a:t>Lessees use the amounts they expect to pay. Lessors include any guarantee.</a:t>
            </a:r>
          </a:p>
          <a:p>
            <a:pPr marL="228600" indent="-228600">
              <a:buAutoNum type="arabicParenBoth"/>
            </a:pPr>
            <a:r>
              <a:rPr lang="en-GB" sz="1050" dirty="0"/>
              <a:t>Include unless it is reasonably certain that the option will not be exercised.</a:t>
            </a:r>
          </a:p>
          <a:p>
            <a:pPr marL="228600" indent="-228600">
              <a:buAutoNum type="arabicParenBoth"/>
            </a:pPr>
            <a:endParaRPr lang="en-GB" sz="1050" dirty="0"/>
          </a:p>
          <a:p>
            <a:r>
              <a:rPr lang="en-GB" sz="1050" dirty="0"/>
              <a:t>‘In-substance </a:t>
            </a:r>
            <a:r>
              <a:rPr lang="en-GB" sz="1050" dirty="0">
                <a:hlinkClick r:id="rId2" action="ppaction://hlinksldjump">
                  <a:extLst>
                    <a:ext uri="{A12FA001-AC4F-418D-AE19-62706E023703}">
                      <ahyp:hlinkClr xmlns:ahyp="http://schemas.microsoft.com/office/drawing/2018/hyperlinkcolor" val="tx"/>
                    </a:ext>
                  </a:extLst>
                </a:hlinkClick>
              </a:rPr>
              <a:t>fixed payments</a:t>
            </a:r>
            <a:r>
              <a:rPr lang="en-GB" sz="1050" dirty="0"/>
              <a:t>’ are payments that may, in form, contain variability but that, in substance, are unavoidable.</a:t>
            </a:r>
          </a:p>
          <a:p>
            <a:endParaRPr lang="en-GB" sz="1050" dirty="0"/>
          </a:p>
          <a:p>
            <a:r>
              <a:rPr lang="en-GB" sz="1050" dirty="0">
                <a:hlinkClick r:id="rId3" action="ppaction://hlinksldjump">
                  <a:extLst>
                    <a:ext uri="{A12FA001-AC4F-418D-AE19-62706E023703}">
                      <ahyp:hlinkClr xmlns:ahyp="http://schemas.microsoft.com/office/drawing/2018/hyperlinkcolor" val="tx"/>
                    </a:ext>
                  </a:extLst>
                </a:hlinkClick>
              </a:rPr>
              <a:t>Variable lease payments</a:t>
            </a:r>
            <a:r>
              <a:rPr lang="en-GB" sz="1050" dirty="0"/>
              <a:t> that do not depend on an index or rate (e.g. based on usage or performance) are excluded from lease payments.</a:t>
            </a:r>
          </a:p>
        </p:txBody>
      </p:sp>
    </p:spTree>
    <p:extLst>
      <p:ext uri="{BB962C8B-B14F-4D97-AF65-F5344CB8AC3E}">
        <p14:creationId xmlns:p14="http://schemas.microsoft.com/office/powerpoint/2010/main" val="319782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a:xfrm>
            <a:off x="450033" y="255260"/>
            <a:ext cx="7915276" cy="660400"/>
          </a:xfrm>
        </p:spPr>
        <p:txBody>
          <a:bodyPr/>
          <a:lstStyle/>
          <a:p>
            <a:r>
              <a:rPr lang="en-GB" sz="2000" b="1" dirty="0">
                <a:solidFill>
                  <a:schemeClr val="accent1">
                    <a:lumMod val="75000"/>
                  </a:schemeClr>
                </a:solidFill>
              </a:rPr>
              <a:t>Discount rate</a:t>
            </a:r>
            <a:endParaRPr lang="en-GB" sz="2000" dirty="0"/>
          </a:p>
        </p:txBody>
      </p:sp>
      <p:sp>
        <p:nvSpPr>
          <p:cNvPr id="37" name="TextBox 36">
            <a:extLst>
              <a:ext uri="{FF2B5EF4-FFF2-40B4-BE49-F238E27FC236}">
                <a16:creationId xmlns:a16="http://schemas.microsoft.com/office/drawing/2014/main" id="{A8597B12-1EF8-4DE8-B6C3-BD16AB2D7003}"/>
              </a:ext>
            </a:extLst>
          </p:cNvPr>
          <p:cNvSpPr txBox="1"/>
          <p:nvPr/>
        </p:nvSpPr>
        <p:spPr>
          <a:xfrm>
            <a:off x="450033" y="2809674"/>
            <a:ext cx="7093767" cy="954107"/>
          </a:xfrm>
          <a:prstGeom prst="rect">
            <a:avLst/>
          </a:prstGeom>
          <a:noFill/>
        </p:spPr>
        <p:txBody>
          <a:bodyPr wrap="square" rtlCol="0">
            <a:spAutoFit/>
          </a:bodyPr>
          <a:lstStyle/>
          <a:p>
            <a:r>
              <a:rPr lang="en-GB" sz="1400" dirty="0"/>
              <a:t>Where </a:t>
            </a:r>
            <a:r>
              <a:rPr lang="en-GB" sz="1400" b="1" dirty="0"/>
              <a:t>lessees</a:t>
            </a:r>
            <a:r>
              <a:rPr lang="en-GB" sz="1400" dirty="0"/>
              <a:t> cannot readily determine the </a:t>
            </a:r>
            <a:r>
              <a:rPr lang="en-GB" sz="1400" dirty="0">
                <a:hlinkClick r:id="rId2" action="ppaction://hlinksldjump">
                  <a:extLst>
                    <a:ext uri="{A12FA001-AC4F-418D-AE19-62706E023703}">
                      <ahyp:hlinkClr xmlns:ahyp="http://schemas.microsoft.com/office/drawing/2018/hyperlinkcolor" val="tx"/>
                    </a:ext>
                  </a:extLst>
                </a:hlinkClick>
              </a:rPr>
              <a:t>interest rate implicit </a:t>
            </a:r>
            <a:r>
              <a:rPr lang="en-GB" sz="1400" dirty="0"/>
              <a:t>in the lease they are required to use the discount rate published by HMT, unless another discount rate more accurately represents their incremental borrowing rate. </a:t>
            </a:r>
          </a:p>
          <a:p>
            <a:endParaRPr lang="en-GB" sz="1400" dirty="0"/>
          </a:p>
        </p:txBody>
      </p:sp>
      <p:sp>
        <p:nvSpPr>
          <p:cNvPr id="38" name="Rectangle: Rounded Corners 15">
            <a:extLst>
              <a:ext uri="{FF2B5EF4-FFF2-40B4-BE49-F238E27FC236}">
                <a16:creationId xmlns:a16="http://schemas.microsoft.com/office/drawing/2014/main" id="{205BF36E-D0F8-4DFA-87B3-BC51B335780B}"/>
              </a:ext>
            </a:extLst>
          </p:cNvPr>
          <p:cNvSpPr/>
          <p:nvPr/>
        </p:nvSpPr>
        <p:spPr>
          <a:xfrm>
            <a:off x="3564352" y="4042550"/>
            <a:ext cx="5064865" cy="430887"/>
          </a:xfrm>
          <a:prstGeom prst="roundRect">
            <a:avLst/>
          </a:prstGeom>
          <a:no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accent4">
                    <a:lumMod val="50000"/>
                  </a:schemeClr>
                </a:solidFill>
              </a:rPr>
              <a:t>For most leases it is </a:t>
            </a:r>
            <a:r>
              <a:rPr lang="en-GB" sz="1050" b="1" i="1" dirty="0">
                <a:solidFill>
                  <a:schemeClr val="accent4">
                    <a:lumMod val="50000"/>
                  </a:schemeClr>
                </a:solidFill>
              </a:rPr>
              <a:t>NOT</a:t>
            </a:r>
            <a:r>
              <a:rPr lang="en-GB" sz="1050" dirty="0">
                <a:solidFill>
                  <a:schemeClr val="accent4">
                    <a:lumMod val="50000"/>
                  </a:schemeClr>
                </a:solidFill>
              </a:rPr>
              <a:t> expected that the lessee will be able to identify the </a:t>
            </a:r>
            <a:r>
              <a:rPr lang="en-GB" sz="1050" dirty="0">
                <a:solidFill>
                  <a:schemeClr val="accent4">
                    <a:lumMod val="50000"/>
                  </a:schemeClr>
                </a:solidFill>
                <a:hlinkClick r:id="rId2" action="ppaction://hlinksldjump"/>
              </a:rPr>
              <a:t>interest rate implicit </a:t>
            </a:r>
            <a:r>
              <a:rPr lang="en-GB" sz="1050" dirty="0">
                <a:solidFill>
                  <a:schemeClr val="accent4">
                    <a:lumMod val="50000"/>
                  </a:schemeClr>
                </a:solidFill>
              </a:rPr>
              <a:t>in the lease.</a:t>
            </a:r>
          </a:p>
        </p:txBody>
      </p:sp>
      <p:sp>
        <p:nvSpPr>
          <p:cNvPr id="4" name="Rectangle 3">
            <a:extLst>
              <a:ext uri="{FF2B5EF4-FFF2-40B4-BE49-F238E27FC236}">
                <a16:creationId xmlns:a16="http://schemas.microsoft.com/office/drawing/2014/main" id="{54348759-C933-45DC-97AD-39EF40052288}"/>
              </a:ext>
            </a:extLst>
          </p:cNvPr>
          <p:cNvSpPr/>
          <p:nvPr/>
        </p:nvSpPr>
        <p:spPr>
          <a:xfrm>
            <a:off x="838200" y="1392368"/>
            <a:ext cx="1206466" cy="48075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Lessee</a:t>
            </a:r>
            <a:endParaRPr lang="en-GB" dirty="0"/>
          </a:p>
        </p:txBody>
      </p:sp>
      <p:sp>
        <p:nvSpPr>
          <p:cNvPr id="8" name="Rectangle 7">
            <a:extLst>
              <a:ext uri="{FF2B5EF4-FFF2-40B4-BE49-F238E27FC236}">
                <a16:creationId xmlns:a16="http://schemas.microsoft.com/office/drawing/2014/main" id="{3C9850CB-F454-4049-936C-3CEC8975EE16}"/>
              </a:ext>
            </a:extLst>
          </p:cNvPr>
          <p:cNvSpPr/>
          <p:nvPr/>
        </p:nvSpPr>
        <p:spPr>
          <a:xfrm>
            <a:off x="2961119" y="1224313"/>
            <a:ext cx="1206466" cy="88588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hlinkClick r:id="rId2" action="ppaction://hlinksldjump">
                  <a:extLst>
                    <a:ext uri="{A12FA001-AC4F-418D-AE19-62706E023703}">
                      <ahyp:hlinkClr xmlns:ahyp="http://schemas.microsoft.com/office/drawing/2018/hyperlinkcolor" val="tx"/>
                    </a:ext>
                  </a:extLst>
                </a:hlinkClick>
              </a:rPr>
              <a:t>The rate implicit in the lease</a:t>
            </a:r>
            <a:r>
              <a:rPr lang="en-GB" sz="1100" dirty="0">
                <a:solidFill>
                  <a:schemeClr val="tx1"/>
                </a:solidFill>
              </a:rPr>
              <a:t>.</a:t>
            </a:r>
          </a:p>
        </p:txBody>
      </p:sp>
      <p:sp>
        <p:nvSpPr>
          <p:cNvPr id="10" name="Rectangle 9">
            <a:extLst>
              <a:ext uri="{FF2B5EF4-FFF2-40B4-BE49-F238E27FC236}">
                <a16:creationId xmlns:a16="http://schemas.microsoft.com/office/drawing/2014/main" id="{732E26D4-E940-4C15-9174-32E26D604088}"/>
              </a:ext>
            </a:extLst>
          </p:cNvPr>
          <p:cNvSpPr/>
          <p:nvPr/>
        </p:nvSpPr>
        <p:spPr>
          <a:xfrm>
            <a:off x="6671261" y="1224313"/>
            <a:ext cx="1206466" cy="885881"/>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the rate published by HMT in PES papers.</a:t>
            </a:r>
            <a:endParaRPr lang="en-GB" sz="1100" dirty="0"/>
          </a:p>
        </p:txBody>
      </p:sp>
      <p:sp>
        <p:nvSpPr>
          <p:cNvPr id="24" name="Arrow: Down 23">
            <a:extLst>
              <a:ext uri="{FF2B5EF4-FFF2-40B4-BE49-F238E27FC236}">
                <a16:creationId xmlns:a16="http://schemas.microsoft.com/office/drawing/2014/main" id="{89B062FF-2998-4F77-8C76-4A14EF23A235}"/>
              </a:ext>
            </a:extLst>
          </p:cNvPr>
          <p:cNvSpPr/>
          <p:nvPr/>
        </p:nvSpPr>
        <p:spPr>
          <a:xfrm rot="16200000">
            <a:off x="2396559" y="1526801"/>
            <a:ext cx="212667" cy="264327"/>
          </a:xfrm>
          <a:prstGeom prst="downArrow">
            <a:avLst>
              <a:gd name="adj1" fmla="val 50000"/>
              <a:gd name="adj2" fmla="val 50000"/>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TextBox 13">
            <a:extLst>
              <a:ext uri="{FF2B5EF4-FFF2-40B4-BE49-F238E27FC236}">
                <a16:creationId xmlns:a16="http://schemas.microsoft.com/office/drawing/2014/main" id="{918527A4-C29F-4699-A35B-73ECB18E22F0}"/>
              </a:ext>
            </a:extLst>
          </p:cNvPr>
          <p:cNvSpPr txBox="1"/>
          <p:nvPr/>
        </p:nvSpPr>
        <p:spPr>
          <a:xfrm>
            <a:off x="4099461" y="1534435"/>
            <a:ext cx="2057400" cy="430887"/>
          </a:xfrm>
          <a:prstGeom prst="rect">
            <a:avLst/>
          </a:prstGeom>
          <a:noFill/>
        </p:spPr>
        <p:txBody>
          <a:bodyPr wrap="square" rtlCol="0">
            <a:spAutoFit/>
          </a:bodyPr>
          <a:lstStyle/>
          <a:p>
            <a:pPr algn="ctr"/>
            <a:r>
              <a:rPr lang="en-GB" sz="1100" dirty="0"/>
              <a:t>Cannot be determined?</a:t>
            </a:r>
          </a:p>
          <a:p>
            <a:pPr algn="ctr"/>
            <a:r>
              <a:rPr lang="en-GB" sz="1100" dirty="0"/>
              <a:t>Then use:</a:t>
            </a:r>
          </a:p>
        </p:txBody>
      </p:sp>
      <p:sp>
        <p:nvSpPr>
          <p:cNvPr id="26" name="TextBox 25">
            <a:extLst>
              <a:ext uri="{FF2B5EF4-FFF2-40B4-BE49-F238E27FC236}">
                <a16:creationId xmlns:a16="http://schemas.microsoft.com/office/drawing/2014/main" id="{B8FF8893-2991-4BE2-996E-96A148973492}"/>
              </a:ext>
            </a:extLst>
          </p:cNvPr>
          <p:cNvSpPr txBox="1"/>
          <p:nvPr/>
        </p:nvSpPr>
        <p:spPr>
          <a:xfrm>
            <a:off x="5888451" y="1595163"/>
            <a:ext cx="2057400" cy="261610"/>
          </a:xfrm>
          <a:prstGeom prst="rect">
            <a:avLst/>
          </a:prstGeom>
          <a:noFill/>
        </p:spPr>
        <p:txBody>
          <a:bodyPr wrap="square" rtlCol="0">
            <a:spAutoFit/>
          </a:bodyPr>
          <a:lstStyle/>
          <a:p>
            <a:pPr algn="ctr"/>
            <a:endParaRPr lang="en-GB" sz="1100" dirty="0"/>
          </a:p>
        </p:txBody>
      </p:sp>
      <p:sp>
        <p:nvSpPr>
          <p:cNvPr id="16" name="Arrow: Down 15">
            <a:extLst>
              <a:ext uri="{FF2B5EF4-FFF2-40B4-BE49-F238E27FC236}">
                <a16:creationId xmlns:a16="http://schemas.microsoft.com/office/drawing/2014/main" id="{E3B48409-554B-4EE1-A7FB-B83BE4604A04}"/>
              </a:ext>
            </a:extLst>
          </p:cNvPr>
          <p:cNvSpPr/>
          <p:nvPr/>
        </p:nvSpPr>
        <p:spPr>
          <a:xfrm rot="16200000">
            <a:off x="6146690" y="1526800"/>
            <a:ext cx="212667" cy="264327"/>
          </a:xfrm>
          <a:prstGeom prst="downArrow">
            <a:avLst>
              <a:gd name="adj1" fmla="val 50000"/>
              <a:gd name="adj2" fmla="val 50000"/>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770429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Lease and non-lease components</a:t>
            </a:r>
            <a:endParaRPr lang="en-GB" dirty="0"/>
          </a:p>
        </p:txBody>
      </p:sp>
      <p:sp>
        <p:nvSpPr>
          <p:cNvPr id="3" name="Text Placeholder 2">
            <a:extLst>
              <a:ext uri="{FF2B5EF4-FFF2-40B4-BE49-F238E27FC236}">
                <a16:creationId xmlns:a16="http://schemas.microsoft.com/office/drawing/2014/main" id="{3380C501-EC67-4E10-9A4B-2D6F2ACFD05E}"/>
              </a:ext>
            </a:extLst>
          </p:cNvPr>
          <p:cNvSpPr>
            <a:spLocks noGrp="1"/>
          </p:cNvSpPr>
          <p:nvPr>
            <p:ph type="body" sz="quarter" idx="11"/>
          </p:nvPr>
        </p:nvSpPr>
        <p:spPr/>
        <p:txBody>
          <a:bodyPr/>
          <a:lstStyle/>
          <a:p>
            <a:r>
              <a:rPr lang="en-GB" sz="1400" dirty="0">
                <a:latin typeface="Arial" pitchFamily="34" charset="0"/>
                <a:cs typeface="Arial" pitchFamily="34" charset="0"/>
              </a:rPr>
              <a:t>Contracts may contain both a </a:t>
            </a:r>
            <a:r>
              <a:rPr lang="en-GB" sz="1400" b="1" dirty="0">
                <a:latin typeface="Arial" pitchFamily="34" charset="0"/>
                <a:cs typeface="Arial" pitchFamily="34" charset="0"/>
              </a:rPr>
              <a:t>lease and non-lease component.</a:t>
            </a:r>
          </a:p>
          <a:p>
            <a:r>
              <a:rPr lang="en-GB" sz="1400" dirty="0">
                <a:latin typeface="Arial" pitchFamily="34" charset="0"/>
                <a:cs typeface="Arial" pitchFamily="34" charset="0"/>
              </a:rPr>
              <a:t>The new standard requires lessees and lessors to </a:t>
            </a:r>
            <a:r>
              <a:rPr lang="en-GB" sz="1400" b="1" dirty="0">
                <a:latin typeface="Arial" pitchFamily="34" charset="0"/>
                <a:cs typeface="Arial" pitchFamily="34" charset="0"/>
              </a:rPr>
              <a:t>separate the lease and non-lease</a:t>
            </a:r>
          </a:p>
          <a:p>
            <a:r>
              <a:rPr lang="en-GB" sz="1400" b="1" dirty="0">
                <a:latin typeface="Arial" pitchFamily="34" charset="0"/>
                <a:cs typeface="Arial" pitchFamily="34" charset="0"/>
              </a:rPr>
              <a:t>components.   </a:t>
            </a:r>
          </a:p>
          <a:p>
            <a:endParaRPr lang="en-GB" b="1" dirty="0">
              <a:latin typeface="Arial" pitchFamily="34" charset="0"/>
              <a:cs typeface="Arial" pitchFamily="34" charset="0"/>
            </a:endParaRPr>
          </a:p>
          <a:p>
            <a:endParaRPr lang="en-GB" b="1" dirty="0">
              <a:latin typeface="Arial" pitchFamily="34" charset="0"/>
              <a:cs typeface="Arial" pitchFamily="34" charset="0"/>
            </a:endParaRPr>
          </a:p>
          <a:p>
            <a:endParaRPr lang="en-GB" b="1" dirty="0">
              <a:latin typeface="Arial" pitchFamily="34" charset="0"/>
              <a:cs typeface="Arial" pitchFamily="34" charset="0"/>
            </a:endParaRPr>
          </a:p>
          <a:p>
            <a:endParaRPr lang="en-GB" b="1" dirty="0">
              <a:latin typeface="Arial" pitchFamily="34" charset="0"/>
              <a:cs typeface="Arial" pitchFamily="34" charset="0"/>
            </a:endParaRPr>
          </a:p>
          <a:p>
            <a:endParaRPr lang="en-GB" b="1" dirty="0">
              <a:latin typeface="Arial" pitchFamily="34" charset="0"/>
              <a:cs typeface="Arial" pitchFamily="34" charset="0"/>
            </a:endParaRPr>
          </a:p>
          <a:p>
            <a:endParaRPr lang="en-GB" b="1" dirty="0">
              <a:latin typeface="Arial" pitchFamily="34" charset="0"/>
              <a:cs typeface="Arial" pitchFamily="34" charset="0"/>
            </a:endParaRPr>
          </a:p>
          <a:p>
            <a:endParaRPr lang="en-GB" sz="1400" b="1" dirty="0">
              <a:latin typeface="Arial" pitchFamily="34" charset="0"/>
              <a:cs typeface="Arial" pitchFamily="34" charset="0"/>
            </a:endParaRPr>
          </a:p>
          <a:p>
            <a:r>
              <a:rPr lang="en-GB" sz="1400" dirty="0">
                <a:latin typeface="Arial" pitchFamily="34" charset="0"/>
                <a:cs typeface="Arial" pitchFamily="34" charset="0"/>
              </a:rPr>
              <a:t>Lessees are required to separate the lease and non-lease components unless the </a:t>
            </a:r>
            <a:r>
              <a:rPr lang="en-GB" sz="1400" b="1" dirty="0">
                <a:solidFill>
                  <a:srgbClr val="FF0000"/>
                </a:solidFill>
                <a:latin typeface="Arial" pitchFamily="34" charset="0"/>
                <a:cs typeface="Arial" pitchFamily="34" charset="0"/>
              </a:rPr>
              <a:t>practical</a:t>
            </a:r>
          </a:p>
          <a:p>
            <a:r>
              <a:rPr lang="en-GB" sz="1400" b="1" dirty="0">
                <a:solidFill>
                  <a:srgbClr val="FF0000"/>
                </a:solidFill>
                <a:latin typeface="Arial" pitchFamily="34" charset="0"/>
                <a:cs typeface="Arial" pitchFamily="34" charset="0"/>
              </a:rPr>
              <a:t>expedient </a:t>
            </a:r>
            <a:r>
              <a:rPr lang="en-GB" sz="1400" dirty="0">
                <a:latin typeface="Arial" pitchFamily="34" charset="0"/>
                <a:cs typeface="Arial" pitchFamily="34" charset="0"/>
              </a:rPr>
              <a:t>is applied. IFRS 16 permits lessees to account for all components of a lease as part of a</a:t>
            </a:r>
          </a:p>
          <a:p>
            <a:r>
              <a:rPr lang="en-GB" sz="1400" dirty="0">
                <a:latin typeface="Arial" pitchFamily="34" charset="0"/>
                <a:cs typeface="Arial" pitchFamily="34" charset="0"/>
              </a:rPr>
              <a:t>lease arrangement.</a:t>
            </a:r>
            <a:endParaRPr lang="en-GB" dirty="0"/>
          </a:p>
        </p:txBody>
      </p:sp>
      <p:grpSp>
        <p:nvGrpSpPr>
          <p:cNvPr id="4" name="Group 3">
            <a:extLst>
              <a:ext uri="{FF2B5EF4-FFF2-40B4-BE49-F238E27FC236}">
                <a16:creationId xmlns:a16="http://schemas.microsoft.com/office/drawing/2014/main" id="{101342EE-50DD-42DC-A274-3D00D7091CD5}"/>
              </a:ext>
            </a:extLst>
          </p:cNvPr>
          <p:cNvGrpSpPr/>
          <p:nvPr/>
        </p:nvGrpSpPr>
        <p:grpSpPr>
          <a:xfrm>
            <a:off x="1143000" y="1712728"/>
            <a:ext cx="6934200" cy="1544822"/>
            <a:chOff x="1143000" y="1712728"/>
            <a:chExt cx="6934200" cy="1544822"/>
          </a:xfrm>
        </p:grpSpPr>
        <p:sp>
          <p:nvSpPr>
            <p:cNvPr id="5" name="Rectangle 4">
              <a:extLst>
                <a:ext uri="{FF2B5EF4-FFF2-40B4-BE49-F238E27FC236}">
                  <a16:creationId xmlns:a16="http://schemas.microsoft.com/office/drawing/2014/main" id="{ADE205F3-F52D-4AF7-9574-249AA44327FD}"/>
                </a:ext>
              </a:extLst>
            </p:cNvPr>
            <p:cNvSpPr/>
            <p:nvPr/>
          </p:nvSpPr>
          <p:spPr>
            <a:xfrm>
              <a:off x="1143000" y="2190750"/>
              <a:ext cx="3505200" cy="1066800"/>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chemeClr val="tx1"/>
                  </a:solidFill>
                </a:rPr>
                <a:t>Lease</a:t>
              </a:r>
            </a:p>
          </p:txBody>
        </p:sp>
        <p:sp>
          <p:nvSpPr>
            <p:cNvPr id="6" name="Rectangle 5">
              <a:extLst>
                <a:ext uri="{FF2B5EF4-FFF2-40B4-BE49-F238E27FC236}">
                  <a16:creationId xmlns:a16="http://schemas.microsoft.com/office/drawing/2014/main" id="{DF9AEBF4-2D02-4D49-9609-66D124147E2E}"/>
                </a:ext>
              </a:extLst>
            </p:cNvPr>
            <p:cNvSpPr/>
            <p:nvPr/>
          </p:nvSpPr>
          <p:spPr>
            <a:xfrm>
              <a:off x="1295400" y="2647950"/>
              <a:ext cx="2438400"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Lease components</a:t>
              </a:r>
            </a:p>
          </p:txBody>
        </p:sp>
        <p:sp>
          <p:nvSpPr>
            <p:cNvPr id="7" name="Rectangle 6">
              <a:extLst>
                <a:ext uri="{FF2B5EF4-FFF2-40B4-BE49-F238E27FC236}">
                  <a16:creationId xmlns:a16="http://schemas.microsoft.com/office/drawing/2014/main" id="{631E311A-5C3C-462D-9139-3603FB0D167A}"/>
                </a:ext>
              </a:extLst>
            </p:cNvPr>
            <p:cNvSpPr/>
            <p:nvPr/>
          </p:nvSpPr>
          <p:spPr>
            <a:xfrm>
              <a:off x="4038600" y="2647950"/>
              <a:ext cx="2438400"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Non-lease components</a:t>
              </a:r>
            </a:p>
          </p:txBody>
        </p:sp>
        <p:sp>
          <p:nvSpPr>
            <p:cNvPr id="9" name="Speech Bubble: Oval 8">
              <a:extLst>
                <a:ext uri="{FF2B5EF4-FFF2-40B4-BE49-F238E27FC236}">
                  <a16:creationId xmlns:a16="http://schemas.microsoft.com/office/drawing/2014/main" id="{CCBAA447-11E2-4389-9CB4-E6501F668A3F}"/>
                </a:ext>
              </a:extLst>
            </p:cNvPr>
            <p:cNvSpPr/>
            <p:nvPr/>
          </p:nvSpPr>
          <p:spPr>
            <a:xfrm>
              <a:off x="6477000" y="1712728"/>
              <a:ext cx="1600200" cy="609600"/>
            </a:xfrm>
            <a:prstGeom prst="wedgeEllipseCallout">
              <a:avLst>
                <a:gd name="adj1" fmla="val -61143"/>
                <a:gd name="adj2" fmla="val 7994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rgbClr val="FF0000"/>
                  </a:solidFill>
                </a:rPr>
                <a:t>Practical Expedient?</a:t>
              </a:r>
            </a:p>
          </p:txBody>
        </p:sp>
      </p:grpSp>
    </p:spTree>
    <p:extLst>
      <p:ext uri="{BB962C8B-B14F-4D97-AF65-F5344CB8AC3E}">
        <p14:creationId xmlns:p14="http://schemas.microsoft.com/office/powerpoint/2010/main" val="1970545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4362" y="2343150"/>
            <a:ext cx="7915275" cy="827935"/>
          </a:xfrm>
        </p:spPr>
        <p:txBody>
          <a:bodyPr/>
          <a:lstStyle/>
          <a:p>
            <a:br>
              <a:rPr lang="en-GB" dirty="0"/>
            </a:br>
            <a:r>
              <a:rPr lang="en-GB" sz="2400" dirty="0"/>
              <a:t>Accounting for leases under IFRS 16 as a lessor</a:t>
            </a:r>
            <a:br>
              <a:rPr lang="en-GB" sz="2400" dirty="0"/>
            </a:br>
            <a:br>
              <a:rPr lang="en-GB" dirty="0">
                <a:solidFill>
                  <a:schemeClr val="tx2"/>
                </a:solidFill>
              </a:rPr>
            </a:br>
            <a:br>
              <a:rPr lang="en-GB" dirty="0"/>
            </a:br>
            <a:br>
              <a:rPr lang="en-GB" dirty="0"/>
            </a:br>
            <a:endParaRPr lang="en-GB" sz="2400" dirty="0">
              <a:solidFill>
                <a:schemeClr val="accent1">
                  <a:lumMod val="50000"/>
                </a:schemeClr>
              </a:solidFill>
            </a:endParaRPr>
          </a:p>
        </p:txBody>
      </p:sp>
    </p:spTree>
    <p:extLst>
      <p:ext uri="{BB962C8B-B14F-4D97-AF65-F5344CB8AC3E}">
        <p14:creationId xmlns:p14="http://schemas.microsoft.com/office/powerpoint/2010/main" val="1631177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Lessor Accounting</a:t>
            </a:r>
            <a:endParaRPr lang="en-GB" dirty="0"/>
          </a:p>
        </p:txBody>
      </p:sp>
      <p:sp>
        <p:nvSpPr>
          <p:cNvPr id="4" name="TextBox 3">
            <a:extLst>
              <a:ext uri="{FF2B5EF4-FFF2-40B4-BE49-F238E27FC236}">
                <a16:creationId xmlns:a16="http://schemas.microsoft.com/office/drawing/2014/main" id="{828E915F-9A1A-4AD1-96F2-D7623EB9BF8D}"/>
              </a:ext>
            </a:extLst>
          </p:cNvPr>
          <p:cNvSpPr txBox="1"/>
          <p:nvPr/>
        </p:nvSpPr>
        <p:spPr>
          <a:xfrm>
            <a:off x="614362" y="2930396"/>
            <a:ext cx="7691437" cy="1631216"/>
          </a:xfrm>
          <a:prstGeom prst="rect">
            <a:avLst/>
          </a:prstGeom>
          <a:noFill/>
          <a:ln>
            <a:solidFill>
              <a:schemeClr val="accent1">
                <a:lumMod val="50000"/>
              </a:schemeClr>
            </a:solidFill>
          </a:ln>
        </p:spPr>
        <p:txBody>
          <a:bodyPr wrap="square" rtlCol="0">
            <a:spAutoFit/>
          </a:bodyPr>
          <a:lstStyle/>
          <a:p>
            <a:r>
              <a:rPr lang="en-GB" sz="1400" u="sng" dirty="0"/>
              <a:t>Lessors are required to provide the following disclosures:</a:t>
            </a:r>
          </a:p>
          <a:p>
            <a:endParaRPr lang="en-GB" sz="1400" b="1" u="sng" dirty="0"/>
          </a:p>
          <a:p>
            <a:pPr marL="171450" indent="-171450">
              <a:buFont typeface="Arial" panose="020B0604020202020204" pitchFamily="34" charset="0"/>
              <a:buChar char="•"/>
            </a:pPr>
            <a:r>
              <a:rPr lang="en-GB" sz="1200" dirty="0"/>
              <a:t>Selling profit or loss on </a:t>
            </a:r>
            <a:r>
              <a:rPr lang="en-GB" sz="1200" dirty="0">
                <a:hlinkClick r:id="rId2" action="ppaction://hlinksldjump">
                  <a:extLst>
                    <a:ext uri="{A12FA001-AC4F-418D-AE19-62706E023703}">
                      <ahyp:hlinkClr xmlns:ahyp="http://schemas.microsoft.com/office/drawing/2018/hyperlinkcolor" val="tx"/>
                    </a:ext>
                  </a:extLst>
                </a:hlinkClick>
              </a:rPr>
              <a:t>finance leases</a:t>
            </a:r>
            <a:r>
              <a:rPr lang="en-GB" sz="1200" dirty="0"/>
              <a:t>.</a:t>
            </a:r>
          </a:p>
          <a:p>
            <a:pPr marL="171450" indent="-171450">
              <a:buFont typeface="Arial" panose="020B0604020202020204" pitchFamily="34" charset="0"/>
              <a:buChar char="•"/>
            </a:pPr>
            <a:r>
              <a:rPr lang="en-GB" sz="1200" dirty="0"/>
              <a:t>Finance income on the net investment in </a:t>
            </a:r>
            <a:r>
              <a:rPr lang="en-GB" sz="1200" dirty="0">
                <a:hlinkClick r:id="rId2" action="ppaction://hlinksldjump">
                  <a:extLst>
                    <a:ext uri="{A12FA001-AC4F-418D-AE19-62706E023703}">
                      <ahyp:hlinkClr xmlns:ahyp="http://schemas.microsoft.com/office/drawing/2018/hyperlinkcolor" val="tx"/>
                    </a:ext>
                  </a:extLst>
                </a:hlinkClick>
              </a:rPr>
              <a:t>finance leases</a:t>
            </a:r>
            <a:r>
              <a:rPr lang="en-GB" sz="1200" dirty="0"/>
              <a:t>.</a:t>
            </a:r>
          </a:p>
          <a:p>
            <a:pPr marL="171450" indent="-171450">
              <a:buFont typeface="Arial" panose="020B0604020202020204" pitchFamily="34" charset="0"/>
              <a:buChar char="•"/>
            </a:pPr>
            <a:r>
              <a:rPr lang="en-GB" sz="1200" dirty="0"/>
              <a:t>Income relating to </a:t>
            </a:r>
            <a:r>
              <a:rPr lang="en-GB" sz="1200" dirty="0">
                <a:hlinkClick r:id="rId3" action="ppaction://hlinksldjump">
                  <a:extLst>
                    <a:ext uri="{A12FA001-AC4F-418D-AE19-62706E023703}">
                      <ahyp:hlinkClr xmlns:ahyp="http://schemas.microsoft.com/office/drawing/2018/hyperlinkcolor" val="tx"/>
                    </a:ext>
                  </a:extLst>
                </a:hlinkClick>
              </a:rPr>
              <a:t>variable lease payments</a:t>
            </a:r>
            <a:r>
              <a:rPr lang="en-GB" sz="1200" dirty="0"/>
              <a:t> not included in the measurement of the net investment for </a:t>
            </a:r>
            <a:r>
              <a:rPr lang="en-GB" sz="1200" dirty="0">
                <a:hlinkClick r:id="rId2" action="ppaction://hlinksldjump">
                  <a:extLst>
                    <a:ext uri="{A12FA001-AC4F-418D-AE19-62706E023703}">
                      <ahyp:hlinkClr xmlns:ahyp="http://schemas.microsoft.com/office/drawing/2018/hyperlinkcolor" val="tx"/>
                    </a:ext>
                  </a:extLst>
                </a:hlinkClick>
              </a:rPr>
              <a:t>finance leases</a:t>
            </a:r>
            <a:r>
              <a:rPr lang="en-GB" sz="1200" dirty="0"/>
              <a:t>.</a:t>
            </a:r>
          </a:p>
          <a:p>
            <a:pPr marL="171450" indent="-171450">
              <a:buFont typeface="Arial" panose="020B0604020202020204" pitchFamily="34" charset="0"/>
              <a:buChar char="•"/>
            </a:pPr>
            <a:r>
              <a:rPr lang="en-GB" sz="1200" dirty="0"/>
              <a:t>Lease income on </a:t>
            </a:r>
            <a:r>
              <a:rPr lang="en-GB" sz="1200" dirty="0">
                <a:hlinkClick r:id="rId4" action="ppaction://hlinksldjump">
                  <a:extLst>
                    <a:ext uri="{A12FA001-AC4F-418D-AE19-62706E023703}">
                      <ahyp:hlinkClr xmlns:ahyp="http://schemas.microsoft.com/office/drawing/2018/hyperlinkcolor" val="tx"/>
                    </a:ext>
                  </a:extLst>
                </a:hlinkClick>
              </a:rPr>
              <a:t>operating leases</a:t>
            </a:r>
            <a:r>
              <a:rPr lang="en-GB" sz="1200" dirty="0"/>
              <a:t>, but separately disclosing </a:t>
            </a:r>
            <a:r>
              <a:rPr lang="en-GB" sz="1200" dirty="0">
                <a:hlinkClick r:id="rId3" action="ppaction://hlinksldjump">
                  <a:extLst>
                    <a:ext uri="{A12FA001-AC4F-418D-AE19-62706E023703}">
                      <ahyp:hlinkClr xmlns:ahyp="http://schemas.microsoft.com/office/drawing/2018/hyperlinkcolor" val="tx"/>
                    </a:ext>
                  </a:extLst>
                </a:hlinkClick>
              </a:rPr>
              <a:t>variable lease payments</a:t>
            </a:r>
            <a:r>
              <a:rPr lang="en-GB" sz="1200" dirty="0"/>
              <a:t> that do not depend on an index or rate.  </a:t>
            </a:r>
            <a:endParaRPr lang="en-GB" sz="1600" dirty="0"/>
          </a:p>
        </p:txBody>
      </p:sp>
      <p:sp>
        <p:nvSpPr>
          <p:cNvPr id="5" name="Rectangle 4">
            <a:extLst>
              <a:ext uri="{FF2B5EF4-FFF2-40B4-BE49-F238E27FC236}">
                <a16:creationId xmlns:a16="http://schemas.microsoft.com/office/drawing/2014/main" id="{7A0E6215-3EA5-499F-A567-8D44535568AB}"/>
              </a:ext>
            </a:extLst>
          </p:cNvPr>
          <p:cNvSpPr/>
          <p:nvPr/>
        </p:nvSpPr>
        <p:spPr>
          <a:xfrm>
            <a:off x="533400" y="653238"/>
            <a:ext cx="7467600" cy="338554"/>
          </a:xfrm>
          <a:prstGeom prst="rect">
            <a:avLst/>
          </a:prstGeom>
        </p:spPr>
        <p:txBody>
          <a:bodyPr wrap="square">
            <a:spAutoFit/>
          </a:bodyPr>
          <a:lstStyle/>
          <a:p>
            <a:r>
              <a:rPr lang="en-GB" sz="1600" dirty="0">
                <a:latin typeface="Arial" panose="020B0604020202020204" pitchFamily="34" charset="0"/>
                <a:ea typeface="Times New Roman" panose="02020603050405020304" pitchFamily="18" charset="0"/>
                <a:cs typeface="Times New Roman" panose="02020603050405020304" pitchFamily="18" charset="0"/>
              </a:rPr>
              <a:t>Lessor accounting under IFRS 16 is predominantly carried forward from IAS 17.</a:t>
            </a:r>
            <a:endParaRPr lang="en-GB" sz="1600" dirty="0"/>
          </a:p>
        </p:txBody>
      </p:sp>
      <p:grpSp>
        <p:nvGrpSpPr>
          <p:cNvPr id="15" name="Group 14">
            <a:extLst>
              <a:ext uri="{FF2B5EF4-FFF2-40B4-BE49-F238E27FC236}">
                <a16:creationId xmlns:a16="http://schemas.microsoft.com/office/drawing/2014/main" id="{E2C7EA23-47D8-43D3-8370-6C03E72C865B}"/>
              </a:ext>
            </a:extLst>
          </p:cNvPr>
          <p:cNvGrpSpPr/>
          <p:nvPr/>
        </p:nvGrpSpPr>
        <p:grpSpPr>
          <a:xfrm>
            <a:off x="533400" y="1402137"/>
            <a:ext cx="7809290" cy="953312"/>
            <a:chOff x="453085" y="1356105"/>
            <a:chExt cx="7809290" cy="953312"/>
          </a:xfrm>
        </p:grpSpPr>
        <p:sp>
          <p:nvSpPr>
            <p:cNvPr id="6" name="Rectangle 5">
              <a:extLst>
                <a:ext uri="{FF2B5EF4-FFF2-40B4-BE49-F238E27FC236}">
                  <a16:creationId xmlns:a16="http://schemas.microsoft.com/office/drawing/2014/main" id="{B0E4D475-DFDA-4CFC-96B9-A9F75C1E69A4}"/>
                </a:ext>
              </a:extLst>
            </p:cNvPr>
            <p:cNvSpPr/>
            <p:nvPr/>
          </p:nvSpPr>
          <p:spPr>
            <a:xfrm>
              <a:off x="2667000" y="1356105"/>
              <a:ext cx="3429000" cy="953312"/>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Does the lease transfer </a:t>
              </a:r>
              <a:r>
                <a:rPr lang="en-GB" sz="1100" b="1" dirty="0">
                  <a:solidFill>
                    <a:srgbClr val="FFFF00"/>
                  </a:solidFill>
                </a:rPr>
                <a:t>substantially all </a:t>
              </a:r>
              <a:r>
                <a:rPr lang="en-GB" sz="1100" b="1" dirty="0"/>
                <a:t>of the </a:t>
              </a:r>
              <a:r>
                <a:rPr lang="en-GB" sz="1100" b="1" dirty="0">
                  <a:solidFill>
                    <a:srgbClr val="FFFF00"/>
                  </a:solidFill>
                </a:rPr>
                <a:t>risks and rewards </a:t>
              </a:r>
              <a:r>
                <a:rPr lang="en-GB" sz="1100" b="1" dirty="0"/>
                <a:t>incidental to ownership of the </a:t>
              </a:r>
              <a:r>
                <a:rPr lang="en-GB" sz="1100" b="1" dirty="0">
                  <a:solidFill>
                    <a:schemeClr val="bg1"/>
                  </a:solidFill>
                  <a:hlinkClick r:id="rId3" action="ppaction://hlinksldjump">
                    <a:extLst>
                      <a:ext uri="{A12FA001-AC4F-418D-AE19-62706E023703}">
                        <ahyp:hlinkClr xmlns:ahyp="http://schemas.microsoft.com/office/drawing/2018/hyperlinkcolor" val="tx"/>
                      </a:ext>
                    </a:extLst>
                  </a:hlinkClick>
                </a:rPr>
                <a:t>underlying asset </a:t>
              </a:r>
              <a:r>
                <a:rPr lang="en-GB" sz="1100" b="1" dirty="0"/>
                <a:t>to the lessee?</a:t>
              </a:r>
            </a:p>
          </p:txBody>
        </p:sp>
        <p:sp>
          <p:nvSpPr>
            <p:cNvPr id="7" name="TextBox 6">
              <a:extLst>
                <a:ext uri="{FF2B5EF4-FFF2-40B4-BE49-F238E27FC236}">
                  <a16:creationId xmlns:a16="http://schemas.microsoft.com/office/drawing/2014/main" id="{FD6985CF-00BD-4AF7-BED4-7A1D3162E44C}"/>
                </a:ext>
              </a:extLst>
            </p:cNvPr>
            <p:cNvSpPr txBox="1"/>
            <p:nvPr/>
          </p:nvSpPr>
          <p:spPr>
            <a:xfrm>
              <a:off x="1905000" y="1505201"/>
              <a:ext cx="568285" cy="359383"/>
            </a:xfrm>
            <a:prstGeom prst="rect">
              <a:avLst/>
            </a:prstGeom>
            <a:solidFill>
              <a:schemeClr val="tx2">
                <a:lumMod val="75000"/>
              </a:schemeClr>
            </a:solidFill>
          </p:spPr>
          <p:txBody>
            <a:bodyPr lIns="0" tIns="0" rIns="0" bIns="0" anchor="ctr"/>
            <a:lstStyle>
              <a:defPPr>
                <a:defRPr lang="en-US"/>
              </a:defPPr>
              <a:lvl1pPr indent="0" algn="ctr">
                <a:spcBef>
                  <a:spcPts val="0"/>
                </a:spcBef>
                <a:spcAft>
                  <a:spcPts val="300"/>
                </a:spcAft>
                <a:buFont typeface="Lucida Grande"/>
                <a:buNone/>
                <a:defRPr sz="2667" b="1" i="0">
                  <a:solidFill>
                    <a:srgbClr val="00338D"/>
                  </a:solidFill>
                  <a:latin typeface="Arial" panose="020B0604020202020204" pitchFamily="34" charset="0"/>
                  <a:cs typeface="Arial" panose="020B0604020202020204" pitchFamily="34" charset="0"/>
                </a:defRPr>
              </a:lvl1pPr>
              <a:lvl2pPr marL="0" indent="0">
                <a:lnSpc>
                  <a:spcPct val="90000"/>
                </a:lnSpc>
                <a:spcBef>
                  <a:spcPts val="0"/>
                </a:spcBef>
                <a:spcAft>
                  <a:spcPts val="900"/>
                </a:spcAft>
                <a:buFont typeface="Arial"/>
                <a:buNone/>
                <a:defRPr sz="2000" b="0" i="0">
                  <a:latin typeface="Univers for KPMG Light"/>
                  <a:cs typeface="Univers for KPMG Light"/>
                </a:defRPr>
              </a:lvl2pPr>
              <a:lvl3pPr marL="228600" indent="-228600">
                <a:spcBef>
                  <a:spcPts val="0"/>
                </a:spcBef>
                <a:spcAft>
                  <a:spcPts val="300"/>
                </a:spcAft>
                <a:buFont typeface="Lucida Grande"/>
                <a:buChar char="—"/>
                <a:defRPr sz="2000" b="0" i="0">
                  <a:latin typeface="Univers for KPMG Light"/>
                  <a:cs typeface="Univers for KPMG Light"/>
                </a:defRPr>
              </a:lvl3pPr>
              <a:lvl4pPr marL="342900" indent="-114300">
                <a:spcBef>
                  <a:spcPts val="0"/>
                </a:spcBef>
                <a:spcAft>
                  <a:spcPts val="300"/>
                </a:spcAft>
                <a:buFont typeface="Arial"/>
                <a:buChar char="–"/>
                <a:defRPr sz="2000" b="0" i="0">
                  <a:latin typeface="Univers for KPMG Light"/>
                  <a:cs typeface="Univers for KPMG Light"/>
                </a:defRPr>
              </a:lvl4pPr>
              <a:lvl5pPr marL="0" indent="0">
                <a:spcBef>
                  <a:spcPts val="0"/>
                </a:spcBef>
                <a:spcAft>
                  <a:spcPts val="300"/>
                </a:spcAft>
                <a:buFont typeface="Arial"/>
                <a:buNone/>
                <a:defRPr sz="2000" b="0" i="0">
                  <a:solidFill>
                    <a:schemeClr val="accent6"/>
                  </a:solidFill>
                  <a:latin typeface="Univers for KPMG Light"/>
                  <a:cs typeface="Univers for KPMG Light"/>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GB" sz="1200" dirty="0">
                  <a:solidFill>
                    <a:schemeClr val="bg1"/>
                  </a:solidFill>
                  <a:latin typeface="+mn-lt"/>
                </a:rPr>
                <a:t>Yes</a:t>
              </a:r>
            </a:p>
          </p:txBody>
        </p:sp>
        <p:sp>
          <p:nvSpPr>
            <p:cNvPr id="8" name="TextBox 7">
              <a:extLst>
                <a:ext uri="{FF2B5EF4-FFF2-40B4-BE49-F238E27FC236}">
                  <a16:creationId xmlns:a16="http://schemas.microsoft.com/office/drawing/2014/main" id="{4AFA9A7C-7EC8-4D6A-8572-131008B126B1}"/>
                </a:ext>
              </a:extLst>
            </p:cNvPr>
            <p:cNvSpPr txBox="1"/>
            <p:nvPr/>
          </p:nvSpPr>
          <p:spPr>
            <a:xfrm>
              <a:off x="6259927" y="1505201"/>
              <a:ext cx="568285" cy="359383"/>
            </a:xfrm>
            <a:prstGeom prst="rect">
              <a:avLst/>
            </a:prstGeom>
            <a:solidFill>
              <a:schemeClr val="tx2">
                <a:lumMod val="75000"/>
              </a:schemeClr>
            </a:solidFill>
          </p:spPr>
          <p:txBody>
            <a:bodyPr lIns="0" tIns="0" rIns="0" bIns="0" anchor="ctr"/>
            <a:lstStyle>
              <a:defPPr>
                <a:defRPr lang="en-US"/>
              </a:defPPr>
              <a:lvl1pPr indent="0" algn="ctr">
                <a:spcBef>
                  <a:spcPts val="0"/>
                </a:spcBef>
                <a:spcAft>
                  <a:spcPts val="300"/>
                </a:spcAft>
                <a:buFont typeface="Lucida Grande"/>
                <a:buNone/>
                <a:defRPr sz="2667" b="1" i="0">
                  <a:solidFill>
                    <a:srgbClr val="00338D"/>
                  </a:solidFill>
                  <a:latin typeface="Arial" panose="020B0604020202020204" pitchFamily="34" charset="0"/>
                  <a:cs typeface="Arial" panose="020B0604020202020204" pitchFamily="34" charset="0"/>
                </a:defRPr>
              </a:lvl1pPr>
              <a:lvl2pPr marL="0" indent="0">
                <a:lnSpc>
                  <a:spcPct val="90000"/>
                </a:lnSpc>
                <a:spcBef>
                  <a:spcPts val="0"/>
                </a:spcBef>
                <a:spcAft>
                  <a:spcPts val="900"/>
                </a:spcAft>
                <a:buFont typeface="Arial"/>
                <a:buNone/>
                <a:defRPr sz="2000" b="0" i="0">
                  <a:latin typeface="Univers for KPMG Light"/>
                  <a:cs typeface="Univers for KPMG Light"/>
                </a:defRPr>
              </a:lvl2pPr>
              <a:lvl3pPr marL="228600" indent="-228600">
                <a:spcBef>
                  <a:spcPts val="0"/>
                </a:spcBef>
                <a:spcAft>
                  <a:spcPts val="300"/>
                </a:spcAft>
                <a:buFont typeface="Lucida Grande"/>
                <a:buChar char="—"/>
                <a:defRPr sz="2000" b="0" i="0">
                  <a:latin typeface="Univers for KPMG Light"/>
                  <a:cs typeface="Univers for KPMG Light"/>
                </a:defRPr>
              </a:lvl3pPr>
              <a:lvl4pPr marL="342900" indent="-114300">
                <a:spcBef>
                  <a:spcPts val="0"/>
                </a:spcBef>
                <a:spcAft>
                  <a:spcPts val="300"/>
                </a:spcAft>
                <a:buFont typeface="Arial"/>
                <a:buChar char="–"/>
                <a:defRPr sz="2000" b="0" i="0">
                  <a:latin typeface="Univers for KPMG Light"/>
                  <a:cs typeface="Univers for KPMG Light"/>
                </a:defRPr>
              </a:lvl4pPr>
              <a:lvl5pPr marL="0" indent="0">
                <a:spcBef>
                  <a:spcPts val="0"/>
                </a:spcBef>
                <a:spcAft>
                  <a:spcPts val="300"/>
                </a:spcAft>
                <a:buFont typeface="Arial"/>
                <a:buNone/>
                <a:defRPr sz="2000" b="0" i="0">
                  <a:solidFill>
                    <a:schemeClr val="accent6"/>
                  </a:solidFill>
                  <a:latin typeface="Univers for KPMG Light"/>
                  <a:cs typeface="Univers for KPMG Light"/>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GB" sz="1200" dirty="0">
                  <a:solidFill>
                    <a:schemeClr val="bg1"/>
                  </a:solidFill>
                  <a:latin typeface="+mn-lt"/>
                </a:rPr>
                <a:t>No</a:t>
              </a:r>
            </a:p>
          </p:txBody>
        </p:sp>
        <p:cxnSp>
          <p:nvCxnSpPr>
            <p:cNvPr id="9" name="Straight Arrow Connector 8">
              <a:extLst>
                <a:ext uri="{FF2B5EF4-FFF2-40B4-BE49-F238E27FC236}">
                  <a16:creationId xmlns:a16="http://schemas.microsoft.com/office/drawing/2014/main" id="{15C098D6-4951-4CCF-80EF-1F2CFFE222EE}"/>
                </a:ext>
              </a:extLst>
            </p:cNvPr>
            <p:cNvCxnSpPr>
              <a:cxnSpLocks/>
            </p:cNvCxnSpPr>
            <p:nvPr/>
          </p:nvCxnSpPr>
          <p:spPr>
            <a:xfrm flipH="1">
              <a:off x="1600200" y="2017117"/>
              <a:ext cx="983760" cy="171"/>
            </a:xfrm>
            <a:prstGeom prst="straightConnector1">
              <a:avLst/>
            </a:prstGeom>
            <a:noFill/>
            <a:ln w="57150" cap="flat" cmpd="sng" algn="ctr">
              <a:solidFill>
                <a:schemeClr val="tx2">
                  <a:lumMod val="60000"/>
                  <a:lumOff val="40000"/>
                </a:schemeClr>
              </a:solidFill>
              <a:prstDash val="solid"/>
              <a:tailEnd type="triangle"/>
            </a:ln>
            <a:effectLst/>
          </p:spPr>
        </p:cxnSp>
        <p:cxnSp>
          <p:nvCxnSpPr>
            <p:cNvPr id="10" name="Straight Arrow Connector 9">
              <a:extLst>
                <a:ext uri="{FF2B5EF4-FFF2-40B4-BE49-F238E27FC236}">
                  <a16:creationId xmlns:a16="http://schemas.microsoft.com/office/drawing/2014/main" id="{B0189350-92DC-4298-8D65-FEECE3231689}"/>
                </a:ext>
              </a:extLst>
            </p:cNvPr>
            <p:cNvCxnSpPr>
              <a:cxnSpLocks/>
            </p:cNvCxnSpPr>
            <p:nvPr/>
          </p:nvCxnSpPr>
          <p:spPr>
            <a:xfrm flipV="1">
              <a:off x="6179041" y="2017117"/>
              <a:ext cx="907559" cy="171"/>
            </a:xfrm>
            <a:prstGeom prst="straightConnector1">
              <a:avLst/>
            </a:prstGeom>
            <a:noFill/>
            <a:ln w="57150" cap="flat" cmpd="sng" algn="ctr">
              <a:solidFill>
                <a:schemeClr val="tx2">
                  <a:lumMod val="60000"/>
                  <a:lumOff val="40000"/>
                </a:schemeClr>
              </a:solidFill>
              <a:prstDash val="solid"/>
              <a:tailEnd type="triangle"/>
            </a:ln>
            <a:effectLst/>
          </p:spPr>
        </p:cxnSp>
        <p:sp>
          <p:nvSpPr>
            <p:cNvPr id="11" name="Rectangle 10">
              <a:extLst>
                <a:ext uri="{FF2B5EF4-FFF2-40B4-BE49-F238E27FC236}">
                  <a16:creationId xmlns:a16="http://schemas.microsoft.com/office/drawing/2014/main" id="{6C5AE2FB-ED80-4738-B0B3-FDFBC0A838F4}"/>
                </a:ext>
              </a:extLst>
            </p:cNvPr>
            <p:cNvSpPr/>
            <p:nvPr/>
          </p:nvSpPr>
          <p:spPr>
            <a:xfrm>
              <a:off x="453085" y="1482725"/>
              <a:ext cx="1059959" cy="76199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bg1"/>
                  </a:solidFill>
                  <a:hlinkClick r:id="rId2" action="ppaction://hlinksldjump">
                    <a:extLst>
                      <a:ext uri="{A12FA001-AC4F-418D-AE19-62706E023703}">
                        <ahyp:hlinkClr xmlns:ahyp="http://schemas.microsoft.com/office/drawing/2018/hyperlinkcolor" val="tx"/>
                      </a:ext>
                    </a:extLst>
                  </a:hlinkClick>
                </a:rPr>
                <a:t>Finance Lease</a:t>
              </a:r>
              <a:endParaRPr lang="en-GB" dirty="0">
                <a:solidFill>
                  <a:schemeClr val="bg1"/>
                </a:solidFill>
              </a:endParaRPr>
            </a:p>
          </p:txBody>
        </p:sp>
        <p:sp>
          <p:nvSpPr>
            <p:cNvPr id="14" name="Rectangle 13">
              <a:extLst>
                <a:ext uri="{FF2B5EF4-FFF2-40B4-BE49-F238E27FC236}">
                  <a16:creationId xmlns:a16="http://schemas.microsoft.com/office/drawing/2014/main" id="{38D3377A-4F61-4410-9D9D-C3795AF4F9CA}"/>
                </a:ext>
              </a:extLst>
            </p:cNvPr>
            <p:cNvSpPr/>
            <p:nvPr/>
          </p:nvSpPr>
          <p:spPr>
            <a:xfrm>
              <a:off x="7202416" y="1482725"/>
              <a:ext cx="1059959" cy="76199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bg1"/>
                  </a:solidFill>
                  <a:hlinkClick r:id="rId4" action="ppaction://hlinksldjump">
                    <a:extLst>
                      <a:ext uri="{A12FA001-AC4F-418D-AE19-62706E023703}">
                        <ahyp:hlinkClr xmlns:ahyp="http://schemas.microsoft.com/office/drawing/2018/hyperlinkcolor" val="tx"/>
                      </a:ext>
                    </a:extLst>
                  </a:hlinkClick>
                </a:rPr>
                <a:t>Operating Lease</a:t>
              </a:r>
              <a:endParaRPr lang="en-GB" dirty="0">
                <a:solidFill>
                  <a:schemeClr val="bg1"/>
                </a:solidFill>
              </a:endParaRPr>
            </a:p>
          </p:txBody>
        </p:sp>
      </p:grpSp>
    </p:spTree>
    <p:extLst>
      <p:ext uri="{BB962C8B-B14F-4D97-AF65-F5344CB8AC3E}">
        <p14:creationId xmlns:p14="http://schemas.microsoft.com/office/powerpoint/2010/main" val="611638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Lessor Accounting – other considerations</a:t>
            </a:r>
            <a:endParaRPr lang="en-GB" dirty="0"/>
          </a:p>
        </p:txBody>
      </p:sp>
      <p:sp>
        <p:nvSpPr>
          <p:cNvPr id="4" name="TextBox 3">
            <a:extLst>
              <a:ext uri="{FF2B5EF4-FFF2-40B4-BE49-F238E27FC236}">
                <a16:creationId xmlns:a16="http://schemas.microsoft.com/office/drawing/2014/main" id="{828E915F-9A1A-4AD1-96F2-D7623EB9BF8D}"/>
              </a:ext>
            </a:extLst>
          </p:cNvPr>
          <p:cNvSpPr txBox="1"/>
          <p:nvPr/>
        </p:nvSpPr>
        <p:spPr>
          <a:xfrm>
            <a:off x="575349" y="2972153"/>
            <a:ext cx="7691437" cy="738664"/>
          </a:xfrm>
          <a:prstGeom prst="rect">
            <a:avLst/>
          </a:prstGeom>
          <a:noFill/>
          <a:ln>
            <a:noFill/>
          </a:ln>
        </p:spPr>
        <p:txBody>
          <a:bodyPr wrap="square" rtlCol="0">
            <a:spAutoFit/>
          </a:bodyPr>
          <a:lstStyle/>
          <a:p>
            <a:r>
              <a:rPr lang="en-GB" sz="1400" dirty="0"/>
              <a:t>Lessors are also required to use the </a:t>
            </a:r>
            <a:r>
              <a:rPr lang="en-GB" sz="1400" dirty="0">
                <a:hlinkClick r:id="rId2" action="ppaction://hlinksldjump">
                  <a:extLst>
                    <a:ext uri="{A12FA001-AC4F-418D-AE19-62706E023703}">
                      <ahyp:hlinkClr xmlns:ahyp="http://schemas.microsoft.com/office/drawing/2018/hyperlinkcolor" val="tx"/>
                    </a:ext>
                  </a:extLst>
                </a:hlinkClick>
              </a:rPr>
              <a:t>rate implicit in the lease</a:t>
            </a:r>
            <a:r>
              <a:rPr lang="en-GB" sz="1400" dirty="0"/>
              <a:t>. They cannot use the incremental borrowing rate or rates published by the HM Treasury which are available to the lessees. </a:t>
            </a:r>
          </a:p>
          <a:p>
            <a:endParaRPr lang="en-GB" sz="1400" b="1" u="sng" dirty="0"/>
          </a:p>
        </p:txBody>
      </p:sp>
      <p:sp>
        <p:nvSpPr>
          <p:cNvPr id="20" name="Rectangle 19">
            <a:extLst>
              <a:ext uri="{FF2B5EF4-FFF2-40B4-BE49-F238E27FC236}">
                <a16:creationId xmlns:a16="http://schemas.microsoft.com/office/drawing/2014/main" id="{EA60ECAD-2928-43C0-B172-0590FBD13736}"/>
              </a:ext>
            </a:extLst>
          </p:cNvPr>
          <p:cNvSpPr/>
          <p:nvPr/>
        </p:nvSpPr>
        <p:spPr>
          <a:xfrm>
            <a:off x="1258767" y="1802244"/>
            <a:ext cx="2395157" cy="851752"/>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chemeClr val="tx1"/>
                </a:solidFill>
              </a:rPr>
              <a:t>Lease</a:t>
            </a:r>
            <a:endParaRPr lang="en-GB" sz="1600" b="1" dirty="0">
              <a:solidFill>
                <a:schemeClr val="tx1"/>
              </a:solidFill>
            </a:endParaRPr>
          </a:p>
        </p:txBody>
      </p:sp>
      <p:sp>
        <p:nvSpPr>
          <p:cNvPr id="21" name="Rectangle 20">
            <a:extLst>
              <a:ext uri="{FF2B5EF4-FFF2-40B4-BE49-F238E27FC236}">
                <a16:creationId xmlns:a16="http://schemas.microsoft.com/office/drawing/2014/main" id="{EBF545A0-CEE1-4C05-9B0C-4F28E2A9E021}"/>
              </a:ext>
            </a:extLst>
          </p:cNvPr>
          <p:cNvSpPr/>
          <p:nvPr/>
        </p:nvSpPr>
        <p:spPr>
          <a:xfrm>
            <a:off x="1395549" y="2185504"/>
            <a:ext cx="1666197" cy="36503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t>Lease components</a:t>
            </a:r>
          </a:p>
        </p:txBody>
      </p:sp>
      <p:sp>
        <p:nvSpPr>
          <p:cNvPr id="22" name="Rectangle 21">
            <a:extLst>
              <a:ext uri="{FF2B5EF4-FFF2-40B4-BE49-F238E27FC236}">
                <a16:creationId xmlns:a16="http://schemas.microsoft.com/office/drawing/2014/main" id="{27CF3B26-6953-472B-81B8-BE5814A65466}"/>
              </a:ext>
            </a:extLst>
          </p:cNvPr>
          <p:cNvSpPr/>
          <p:nvPr/>
        </p:nvSpPr>
        <p:spPr>
          <a:xfrm>
            <a:off x="3850204" y="2159293"/>
            <a:ext cx="1666196" cy="36503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t>Non-lease components</a:t>
            </a:r>
          </a:p>
        </p:txBody>
      </p:sp>
      <p:sp>
        <p:nvSpPr>
          <p:cNvPr id="23" name="Speech Bubble: Oval 22">
            <a:extLst>
              <a:ext uri="{FF2B5EF4-FFF2-40B4-BE49-F238E27FC236}">
                <a16:creationId xmlns:a16="http://schemas.microsoft.com/office/drawing/2014/main" id="{1461C70A-25F7-4B9E-ABF1-40EFF74B5E4E}"/>
              </a:ext>
            </a:extLst>
          </p:cNvPr>
          <p:cNvSpPr/>
          <p:nvPr/>
        </p:nvSpPr>
        <p:spPr>
          <a:xfrm>
            <a:off x="5516400" y="1216767"/>
            <a:ext cx="1722998" cy="597057"/>
          </a:xfrm>
          <a:prstGeom prst="wedgeEllipseCallout">
            <a:avLst>
              <a:gd name="adj1" fmla="val -61143"/>
              <a:gd name="adj2" fmla="val 7994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rgbClr val="FF0000"/>
                </a:solidFill>
              </a:rPr>
              <a:t>No practical expedient available</a:t>
            </a:r>
          </a:p>
        </p:txBody>
      </p:sp>
      <p:sp>
        <p:nvSpPr>
          <p:cNvPr id="24" name="TextBox 23">
            <a:extLst>
              <a:ext uri="{FF2B5EF4-FFF2-40B4-BE49-F238E27FC236}">
                <a16:creationId xmlns:a16="http://schemas.microsoft.com/office/drawing/2014/main" id="{B4A9DA10-E032-4F12-ACB9-E0E5128C64EA}"/>
              </a:ext>
            </a:extLst>
          </p:cNvPr>
          <p:cNvSpPr txBox="1"/>
          <p:nvPr/>
        </p:nvSpPr>
        <p:spPr>
          <a:xfrm>
            <a:off x="575349" y="848397"/>
            <a:ext cx="7579519" cy="523220"/>
          </a:xfrm>
          <a:prstGeom prst="rect">
            <a:avLst/>
          </a:prstGeom>
          <a:noFill/>
        </p:spPr>
        <p:txBody>
          <a:bodyPr wrap="square" rtlCol="0">
            <a:spAutoFit/>
          </a:bodyPr>
          <a:lstStyle/>
          <a:p>
            <a:r>
              <a:rPr lang="en-GB" sz="1400" dirty="0"/>
              <a:t>The practical expedient available to the lessees cannot be applied by the lessors and they have to separate lease and non-lease components.</a:t>
            </a:r>
            <a:endParaRPr lang="en-GB" dirty="0"/>
          </a:p>
        </p:txBody>
      </p:sp>
      <p:grpSp>
        <p:nvGrpSpPr>
          <p:cNvPr id="46" name="Group 45">
            <a:extLst>
              <a:ext uri="{FF2B5EF4-FFF2-40B4-BE49-F238E27FC236}">
                <a16:creationId xmlns:a16="http://schemas.microsoft.com/office/drawing/2014/main" id="{9DEA8715-C860-4749-ABE2-423A7A801367}"/>
              </a:ext>
            </a:extLst>
          </p:cNvPr>
          <p:cNvGrpSpPr/>
          <p:nvPr/>
        </p:nvGrpSpPr>
        <p:grpSpPr>
          <a:xfrm>
            <a:off x="990601" y="3663091"/>
            <a:ext cx="6913488" cy="773076"/>
            <a:chOff x="632084" y="3283586"/>
            <a:chExt cx="6978451" cy="885881"/>
          </a:xfrm>
        </p:grpSpPr>
        <p:sp>
          <p:nvSpPr>
            <p:cNvPr id="16" name="Rectangle 15">
              <a:extLst>
                <a:ext uri="{FF2B5EF4-FFF2-40B4-BE49-F238E27FC236}">
                  <a16:creationId xmlns:a16="http://schemas.microsoft.com/office/drawing/2014/main" id="{AC8FF76A-992A-4598-9356-896F707E947D}"/>
                </a:ext>
              </a:extLst>
            </p:cNvPr>
            <p:cNvSpPr/>
            <p:nvPr/>
          </p:nvSpPr>
          <p:spPr>
            <a:xfrm>
              <a:off x="632084" y="3486150"/>
              <a:ext cx="1206466" cy="48075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Lessor</a:t>
              </a:r>
              <a:endParaRPr lang="en-GB" dirty="0"/>
            </a:p>
          </p:txBody>
        </p:sp>
        <p:sp>
          <p:nvSpPr>
            <p:cNvPr id="17" name="Rectangle 16">
              <a:extLst>
                <a:ext uri="{FF2B5EF4-FFF2-40B4-BE49-F238E27FC236}">
                  <a16:creationId xmlns:a16="http://schemas.microsoft.com/office/drawing/2014/main" id="{A1AA9ACE-85B8-4D8B-856D-D42690E639A6}"/>
                </a:ext>
              </a:extLst>
            </p:cNvPr>
            <p:cNvSpPr/>
            <p:nvPr/>
          </p:nvSpPr>
          <p:spPr>
            <a:xfrm>
              <a:off x="2692977" y="3283586"/>
              <a:ext cx="1206466" cy="885881"/>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hlinkClick r:id="rId2" action="ppaction://hlinksldjump">
                    <a:extLst>
                      <a:ext uri="{A12FA001-AC4F-418D-AE19-62706E023703}">
                        <ahyp:hlinkClr xmlns:ahyp="http://schemas.microsoft.com/office/drawing/2018/hyperlinkcolor" val="tx"/>
                      </a:ext>
                    </a:extLst>
                  </a:hlinkClick>
                </a:rPr>
                <a:t>The rate implicit in the lease</a:t>
              </a:r>
              <a:endParaRPr lang="en-GB" sz="1100" dirty="0">
                <a:solidFill>
                  <a:schemeClr val="tx1"/>
                </a:solidFill>
              </a:endParaRPr>
            </a:p>
          </p:txBody>
        </p:sp>
        <p:sp>
          <p:nvSpPr>
            <p:cNvPr id="18" name="Arrow: Down 17">
              <a:extLst>
                <a:ext uri="{FF2B5EF4-FFF2-40B4-BE49-F238E27FC236}">
                  <a16:creationId xmlns:a16="http://schemas.microsoft.com/office/drawing/2014/main" id="{B3294300-D7A8-46AD-8BAA-103BF77B5824}"/>
                </a:ext>
              </a:extLst>
            </p:cNvPr>
            <p:cNvSpPr/>
            <p:nvPr/>
          </p:nvSpPr>
          <p:spPr>
            <a:xfrm rot="16200000">
              <a:off x="2159430" y="3594364"/>
              <a:ext cx="212667" cy="264327"/>
            </a:xfrm>
            <a:prstGeom prst="downArrow">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24">
              <a:extLst>
                <a:ext uri="{FF2B5EF4-FFF2-40B4-BE49-F238E27FC236}">
                  <a16:creationId xmlns:a16="http://schemas.microsoft.com/office/drawing/2014/main" id="{2A3CAB9B-C69C-4D86-AA7A-A42FCD2210DA}"/>
                </a:ext>
              </a:extLst>
            </p:cNvPr>
            <p:cNvSpPr/>
            <p:nvPr/>
          </p:nvSpPr>
          <p:spPr>
            <a:xfrm>
              <a:off x="6404069" y="3283586"/>
              <a:ext cx="1206466" cy="885881"/>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the rate published by HMT in PES papers.</a:t>
              </a:r>
              <a:endParaRPr lang="en-GB" sz="1100" dirty="0"/>
            </a:p>
          </p:txBody>
        </p:sp>
        <p:sp>
          <p:nvSpPr>
            <p:cNvPr id="26" name="Rectangle 25">
              <a:extLst>
                <a:ext uri="{FF2B5EF4-FFF2-40B4-BE49-F238E27FC236}">
                  <a16:creationId xmlns:a16="http://schemas.microsoft.com/office/drawing/2014/main" id="{CFDC432A-D90C-4A37-A194-360B28D0DDCB}"/>
                </a:ext>
              </a:extLst>
            </p:cNvPr>
            <p:cNvSpPr/>
            <p:nvPr/>
          </p:nvSpPr>
          <p:spPr>
            <a:xfrm>
              <a:off x="4753870" y="3283586"/>
              <a:ext cx="1206466" cy="885881"/>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the incremental borrowing rate.</a:t>
              </a:r>
              <a:endParaRPr lang="en-GB" sz="1100" dirty="0"/>
            </a:p>
          </p:txBody>
        </p:sp>
        <mc:AlternateContent xmlns:mc="http://schemas.openxmlformats.org/markup-compatibility/2006" xmlns:p14="http://schemas.microsoft.com/office/powerpoint/2010/main">
          <mc:Choice Requires="p14">
            <p:contentPart p14:bwMode="auto" r:id="rId3">
              <p14:nvContentPartPr>
                <p14:cNvPr id="44" name="Ink 43">
                  <a:extLst>
                    <a:ext uri="{FF2B5EF4-FFF2-40B4-BE49-F238E27FC236}">
                      <a16:creationId xmlns:a16="http://schemas.microsoft.com/office/drawing/2014/main" id="{70C9B9C1-58FF-4272-8AAF-D07A32B25FCA}"/>
                    </a:ext>
                  </a:extLst>
                </p14:cNvPr>
                <p14:cNvContentPartPr/>
                <p14:nvPr/>
              </p14:nvContentPartPr>
              <p14:xfrm>
                <a:off x="4876471" y="3380994"/>
                <a:ext cx="866520" cy="565560"/>
              </p14:xfrm>
            </p:contentPart>
          </mc:Choice>
          <mc:Fallback xmlns="">
            <p:pic>
              <p:nvPicPr>
                <p:cNvPr id="44" name="Ink 43">
                  <a:extLst>
                    <a:ext uri="{FF2B5EF4-FFF2-40B4-BE49-F238E27FC236}">
                      <a16:creationId xmlns:a16="http://schemas.microsoft.com/office/drawing/2014/main" id="{70C9B9C1-58FF-4272-8AAF-D07A32B25FCA}"/>
                    </a:ext>
                  </a:extLst>
                </p:cNvPr>
                <p:cNvPicPr/>
                <p:nvPr/>
              </p:nvPicPr>
              <p:blipFill>
                <a:blip r:embed="rId4"/>
                <a:stretch>
                  <a:fillRect/>
                </a:stretch>
              </p:blipFill>
              <p:spPr>
                <a:xfrm>
                  <a:off x="4858297" y="3360383"/>
                  <a:ext cx="902504" cy="606369"/>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5" name="Ink 44">
                  <a:extLst>
                    <a:ext uri="{FF2B5EF4-FFF2-40B4-BE49-F238E27FC236}">
                      <a16:creationId xmlns:a16="http://schemas.microsoft.com/office/drawing/2014/main" id="{49B3DB0A-65E3-4957-992A-753F5EDFF0C3}"/>
                    </a:ext>
                  </a:extLst>
                </p14:cNvPr>
                <p14:cNvContentPartPr/>
                <p14:nvPr/>
              </p14:nvContentPartPr>
              <p14:xfrm>
                <a:off x="6574042" y="3401346"/>
                <a:ext cx="866520" cy="565560"/>
              </p14:xfrm>
            </p:contentPart>
          </mc:Choice>
          <mc:Fallback xmlns="">
            <p:pic>
              <p:nvPicPr>
                <p:cNvPr id="45" name="Ink 44">
                  <a:extLst>
                    <a:ext uri="{FF2B5EF4-FFF2-40B4-BE49-F238E27FC236}">
                      <a16:creationId xmlns:a16="http://schemas.microsoft.com/office/drawing/2014/main" id="{49B3DB0A-65E3-4957-992A-753F5EDFF0C3}"/>
                    </a:ext>
                  </a:extLst>
                </p:cNvPr>
                <p:cNvPicPr/>
                <p:nvPr/>
              </p:nvPicPr>
              <p:blipFill>
                <a:blip r:embed="rId4"/>
                <a:stretch>
                  <a:fillRect/>
                </a:stretch>
              </p:blipFill>
              <p:spPr>
                <a:xfrm>
                  <a:off x="6555868" y="3380735"/>
                  <a:ext cx="902504" cy="606369"/>
                </a:xfrm>
                <a:prstGeom prst="rect">
                  <a:avLst/>
                </a:prstGeom>
              </p:spPr>
            </p:pic>
          </mc:Fallback>
        </mc:AlternateContent>
      </p:grpSp>
      <p:sp>
        <p:nvSpPr>
          <p:cNvPr id="19" name="Speech Bubble: Oval 18">
            <a:extLst>
              <a:ext uri="{FF2B5EF4-FFF2-40B4-BE49-F238E27FC236}">
                <a16:creationId xmlns:a16="http://schemas.microsoft.com/office/drawing/2014/main" id="{AAF3C5BF-8C2A-4606-8E78-9C5ECF515923}"/>
              </a:ext>
            </a:extLst>
          </p:cNvPr>
          <p:cNvSpPr/>
          <p:nvPr/>
        </p:nvSpPr>
        <p:spPr>
          <a:xfrm>
            <a:off x="6444972" y="1905785"/>
            <a:ext cx="1722998" cy="597057"/>
          </a:xfrm>
          <a:prstGeom prst="wedgeEllipseCallout">
            <a:avLst>
              <a:gd name="adj1" fmla="val -95700"/>
              <a:gd name="adj2" fmla="val -7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rgbClr val="FF0000"/>
                </a:solidFill>
              </a:rPr>
              <a:t>Assess under IFRS 15</a:t>
            </a:r>
          </a:p>
        </p:txBody>
      </p:sp>
    </p:spTree>
    <p:extLst>
      <p:ext uri="{BB962C8B-B14F-4D97-AF65-F5344CB8AC3E}">
        <p14:creationId xmlns:p14="http://schemas.microsoft.com/office/powerpoint/2010/main" val="2900343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a:xfrm>
            <a:off x="614363" y="288925"/>
            <a:ext cx="7915276" cy="660400"/>
          </a:xfrm>
        </p:spPr>
        <p:txBody>
          <a:bodyPr/>
          <a:lstStyle/>
          <a:p>
            <a:r>
              <a:rPr lang="en-GB" sz="2000" b="1" dirty="0">
                <a:solidFill>
                  <a:schemeClr val="accent1">
                    <a:lumMod val="75000"/>
                  </a:schemeClr>
                </a:solidFill>
              </a:rPr>
              <a:t>Sale and leaseback</a:t>
            </a:r>
            <a:endParaRPr lang="en-GB" dirty="0"/>
          </a:p>
        </p:txBody>
      </p:sp>
      <p:grpSp>
        <p:nvGrpSpPr>
          <p:cNvPr id="13" name="Group 12">
            <a:extLst>
              <a:ext uri="{FF2B5EF4-FFF2-40B4-BE49-F238E27FC236}">
                <a16:creationId xmlns:a16="http://schemas.microsoft.com/office/drawing/2014/main" id="{24A611BA-EFBE-4F60-9577-42309CE990FE}"/>
              </a:ext>
            </a:extLst>
          </p:cNvPr>
          <p:cNvGrpSpPr/>
          <p:nvPr/>
        </p:nvGrpSpPr>
        <p:grpSpPr>
          <a:xfrm>
            <a:off x="457200" y="819150"/>
            <a:ext cx="4953000" cy="2824907"/>
            <a:chOff x="1524000" y="1155479"/>
            <a:chExt cx="5638800" cy="2900541"/>
          </a:xfrm>
        </p:grpSpPr>
        <p:sp>
          <p:nvSpPr>
            <p:cNvPr id="4" name="Rectangle 3">
              <a:extLst>
                <a:ext uri="{FF2B5EF4-FFF2-40B4-BE49-F238E27FC236}">
                  <a16:creationId xmlns:a16="http://schemas.microsoft.com/office/drawing/2014/main" id="{15B7B45E-815C-4016-869C-FDFFB1FFD7E0}"/>
                </a:ext>
              </a:extLst>
            </p:cNvPr>
            <p:cNvSpPr/>
            <p:nvPr/>
          </p:nvSpPr>
          <p:spPr>
            <a:xfrm>
              <a:off x="3657600" y="2114550"/>
              <a:ext cx="1295400" cy="9144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Asset</a:t>
              </a:r>
            </a:p>
          </p:txBody>
        </p:sp>
        <p:sp>
          <p:nvSpPr>
            <p:cNvPr id="6" name="TextBox 5">
              <a:extLst>
                <a:ext uri="{FF2B5EF4-FFF2-40B4-BE49-F238E27FC236}">
                  <a16:creationId xmlns:a16="http://schemas.microsoft.com/office/drawing/2014/main" id="{588D9A8E-DCA1-4877-A129-5A21F30E394E}"/>
                </a:ext>
              </a:extLst>
            </p:cNvPr>
            <p:cNvSpPr txBox="1"/>
            <p:nvPr/>
          </p:nvSpPr>
          <p:spPr>
            <a:xfrm>
              <a:off x="1524000" y="2387084"/>
              <a:ext cx="1735015" cy="347618"/>
            </a:xfrm>
            <a:prstGeom prst="rect">
              <a:avLst/>
            </a:prstGeom>
            <a:noFill/>
            <a:ln w="12700">
              <a:solidFill>
                <a:schemeClr val="accent1">
                  <a:lumMod val="50000"/>
                </a:schemeClr>
              </a:solidFill>
            </a:ln>
          </p:spPr>
          <p:txBody>
            <a:bodyPr wrap="square" rtlCol="0">
              <a:spAutoFit/>
            </a:bodyPr>
            <a:lstStyle/>
            <a:p>
              <a:r>
                <a:rPr lang="en-GB" sz="1600" dirty="0"/>
                <a:t>Buyer - Lessor</a:t>
              </a:r>
            </a:p>
          </p:txBody>
        </p:sp>
        <p:sp>
          <p:nvSpPr>
            <p:cNvPr id="7" name="TextBox 6">
              <a:extLst>
                <a:ext uri="{FF2B5EF4-FFF2-40B4-BE49-F238E27FC236}">
                  <a16:creationId xmlns:a16="http://schemas.microsoft.com/office/drawing/2014/main" id="{D7E4D37F-1055-4297-9777-5761E4B086CD}"/>
                </a:ext>
              </a:extLst>
            </p:cNvPr>
            <p:cNvSpPr txBox="1"/>
            <p:nvPr/>
          </p:nvSpPr>
          <p:spPr>
            <a:xfrm>
              <a:off x="5410200" y="2387084"/>
              <a:ext cx="1752600" cy="347618"/>
            </a:xfrm>
            <a:prstGeom prst="rect">
              <a:avLst/>
            </a:prstGeom>
            <a:noFill/>
            <a:ln w="12700">
              <a:solidFill>
                <a:schemeClr val="accent1">
                  <a:lumMod val="50000"/>
                </a:schemeClr>
              </a:solidFill>
            </a:ln>
          </p:spPr>
          <p:txBody>
            <a:bodyPr wrap="square" rtlCol="0">
              <a:spAutoFit/>
            </a:bodyPr>
            <a:lstStyle/>
            <a:p>
              <a:r>
                <a:rPr lang="en-GB" sz="1600" dirty="0"/>
                <a:t>Seller - Lessee</a:t>
              </a:r>
            </a:p>
          </p:txBody>
        </p:sp>
        <p:sp>
          <p:nvSpPr>
            <p:cNvPr id="8" name="Arrow: Curved Down 7">
              <a:extLst>
                <a:ext uri="{FF2B5EF4-FFF2-40B4-BE49-F238E27FC236}">
                  <a16:creationId xmlns:a16="http://schemas.microsoft.com/office/drawing/2014/main" id="{C76D7C28-DE99-434A-9FAC-AF76DBF17A99}"/>
                </a:ext>
              </a:extLst>
            </p:cNvPr>
            <p:cNvSpPr/>
            <p:nvPr/>
          </p:nvSpPr>
          <p:spPr>
            <a:xfrm>
              <a:off x="2286000" y="1619250"/>
              <a:ext cx="4114800" cy="609600"/>
            </a:xfrm>
            <a:prstGeom prst="curvedDownArrow">
              <a:avLst>
                <a:gd name="adj1" fmla="val 25000"/>
                <a:gd name="adj2" fmla="val 71149"/>
                <a:gd name="adj3" fmla="val 28488"/>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9" name="Arrow: Curved Down 8">
              <a:extLst>
                <a:ext uri="{FF2B5EF4-FFF2-40B4-BE49-F238E27FC236}">
                  <a16:creationId xmlns:a16="http://schemas.microsoft.com/office/drawing/2014/main" id="{72279586-5469-4E05-8C99-32A2D1D128DB}"/>
                </a:ext>
              </a:extLst>
            </p:cNvPr>
            <p:cNvSpPr/>
            <p:nvPr/>
          </p:nvSpPr>
          <p:spPr>
            <a:xfrm rot="10800000">
              <a:off x="2171700" y="3059224"/>
              <a:ext cx="4114800" cy="609600"/>
            </a:xfrm>
            <a:prstGeom prst="curvedDownArrow">
              <a:avLst>
                <a:gd name="adj1" fmla="val 25000"/>
                <a:gd name="adj2" fmla="val 71149"/>
                <a:gd name="adj3" fmla="val 28488"/>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0" name="TextBox 9">
              <a:extLst>
                <a:ext uri="{FF2B5EF4-FFF2-40B4-BE49-F238E27FC236}">
                  <a16:creationId xmlns:a16="http://schemas.microsoft.com/office/drawing/2014/main" id="{05E7E367-2607-4AD8-9C35-E028101EB25D}"/>
                </a:ext>
              </a:extLst>
            </p:cNvPr>
            <p:cNvSpPr txBox="1"/>
            <p:nvPr/>
          </p:nvSpPr>
          <p:spPr>
            <a:xfrm>
              <a:off x="3352800" y="3708402"/>
              <a:ext cx="2057400" cy="347618"/>
            </a:xfrm>
            <a:prstGeom prst="rect">
              <a:avLst/>
            </a:prstGeom>
            <a:noFill/>
          </p:spPr>
          <p:txBody>
            <a:bodyPr wrap="square" rtlCol="0">
              <a:spAutoFit/>
            </a:bodyPr>
            <a:lstStyle/>
            <a:p>
              <a:r>
                <a:rPr lang="en-GB" sz="1600" dirty="0"/>
                <a:t>Sale of the asset</a:t>
              </a:r>
            </a:p>
          </p:txBody>
        </p:sp>
        <p:sp>
          <p:nvSpPr>
            <p:cNvPr id="11" name="TextBox 10">
              <a:extLst>
                <a:ext uri="{FF2B5EF4-FFF2-40B4-BE49-F238E27FC236}">
                  <a16:creationId xmlns:a16="http://schemas.microsoft.com/office/drawing/2014/main" id="{C1300173-4B67-44E8-9F56-0ABC36C875C7}"/>
                </a:ext>
              </a:extLst>
            </p:cNvPr>
            <p:cNvSpPr txBox="1"/>
            <p:nvPr/>
          </p:nvSpPr>
          <p:spPr>
            <a:xfrm>
              <a:off x="3638550" y="1155479"/>
              <a:ext cx="1333500" cy="347618"/>
            </a:xfrm>
            <a:prstGeom prst="rect">
              <a:avLst/>
            </a:prstGeom>
            <a:noFill/>
          </p:spPr>
          <p:txBody>
            <a:bodyPr wrap="square" rtlCol="0">
              <a:spAutoFit/>
            </a:bodyPr>
            <a:lstStyle/>
            <a:p>
              <a:r>
                <a:rPr lang="en-GB" sz="1600" dirty="0"/>
                <a:t>Leaseback</a:t>
              </a:r>
            </a:p>
          </p:txBody>
        </p:sp>
      </p:grpSp>
      <p:sp>
        <p:nvSpPr>
          <p:cNvPr id="15" name="TextBox 14">
            <a:extLst>
              <a:ext uri="{FF2B5EF4-FFF2-40B4-BE49-F238E27FC236}">
                <a16:creationId xmlns:a16="http://schemas.microsoft.com/office/drawing/2014/main" id="{0BC8C6AB-8425-459C-BF47-9E3333BE0E7A}"/>
              </a:ext>
            </a:extLst>
          </p:cNvPr>
          <p:cNvSpPr txBox="1"/>
          <p:nvPr/>
        </p:nvSpPr>
        <p:spPr>
          <a:xfrm>
            <a:off x="5575020" y="1138654"/>
            <a:ext cx="2974790" cy="2831544"/>
          </a:xfrm>
          <a:prstGeom prst="rect">
            <a:avLst/>
          </a:prstGeom>
          <a:noFill/>
        </p:spPr>
        <p:txBody>
          <a:bodyPr wrap="square" rtlCol="0">
            <a:spAutoFit/>
          </a:bodyPr>
          <a:lstStyle/>
          <a:p>
            <a:pPr marL="171450" lvl="0" indent="-171450">
              <a:buFont typeface="Arial" panose="020B0604020202020204" pitchFamily="34" charset="0"/>
              <a:buChar char="•"/>
            </a:pPr>
            <a:r>
              <a:rPr lang="en-GB" sz="1400" dirty="0"/>
              <a:t>The seller-lessee measures the right of use asset at the proportion of the previous carrying amount that relates to the right of use asset retained by the seller-lessee.</a:t>
            </a:r>
          </a:p>
          <a:p>
            <a:pPr marL="171450" lvl="0" indent="-171450">
              <a:buFont typeface="Wingdings" panose="05000000000000000000" pitchFamily="2" charset="2"/>
              <a:buChar char="q"/>
            </a:pPr>
            <a:endParaRPr lang="en-GB" sz="1400" dirty="0"/>
          </a:p>
          <a:p>
            <a:pPr marL="171450" indent="-171450">
              <a:buFont typeface="Arial" panose="020B0604020202020204" pitchFamily="34" charset="0"/>
              <a:buChar char="•"/>
            </a:pPr>
            <a:r>
              <a:rPr lang="en-GB" sz="1400" dirty="0"/>
              <a:t>The buyer-lessor accounts for both the purchase, applying the appropriate standards, and the lease as a lessor arrangement per IFRS 16. </a:t>
            </a:r>
          </a:p>
          <a:p>
            <a:pPr marL="171450" lvl="0" indent="-171450">
              <a:buFont typeface="Wingdings" panose="05000000000000000000" pitchFamily="2" charset="2"/>
              <a:buChar char="q"/>
            </a:pPr>
            <a:endParaRPr lang="en-GB" sz="1000" dirty="0"/>
          </a:p>
        </p:txBody>
      </p:sp>
    </p:spTree>
    <p:extLst>
      <p:ext uri="{BB962C8B-B14F-4D97-AF65-F5344CB8AC3E}">
        <p14:creationId xmlns:p14="http://schemas.microsoft.com/office/powerpoint/2010/main" val="1716086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hlinkClick r:id="rId2" action="ppaction://hlinksldjump">
                  <a:extLst>
                    <a:ext uri="{A12FA001-AC4F-418D-AE19-62706E023703}">
                      <ahyp:hlinkClr xmlns:ahyp="http://schemas.microsoft.com/office/drawing/2018/hyperlinkcolor" val="tx"/>
                    </a:ext>
                  </a:extLst>
                </a:hlinkClick>
              </a:rPr>
              <a:t>Sublease</a:t>
            </a:r>
            <a:endParaRPr lang="en-GB" dirty="0">
              <a:solidFill>
                <a:schemeClr val="accent1">
                  <a:lumMod val="75000"/>
                </a:schemeClr>
              </a:solidFill>
            </a:endParaRPr>
          </a:p>
        </p:txBody>
      </p:sp>
      <p:sp>
        <p:nvSpPr>
          <p:cNvPr id="11" name="TextBox 10">
            <a:extLst>
              <a:ext uri="{FF2B5EF4-FFF2-40B4-BE49-F238E27FC236}">
                <a16:creationId xmlns:a16="http://schemas.microsoft.com/office/drawing/2014/main" id="{3AC32082-AEFF-4D02-B69A-4D479BCD4073}"/>
              </a:ext>
            </a:extLst>
          </p:cNvPr>
          <p:cNvSpPr txBox="1"/>
          <p:nvPr/>
        </p:nvSpPr>
        <p:spPr>
          <a:xfrm>
            <a:off x="5029200" y="1047750"/>
            <a:ext cx="3570625" cy="2862322"/>
          </a:xfrm>
          <a:prstGeom prst="rect">
            <a:avLst/>
          </a:prstGeom>
          <a:noFill/>
        </p:spPr>
        <p:txBody>
          <a:bodyPr wrap="square" rtlCol="0">
            <a:spAutoFit/>
          </a:bodyPr>
          <a:lstStyle/>
          <a:p>
            <a:r>
              <a:rPr lang="en-GB" sz="1200" dirty="0"/>
              <a:t>An intermediate lessor must classify the </a:t>
            </a:r>
            <a:r>
              <a:rPr lang="en-GB" sz="1200" dirty="0">
                <a:hlinkClick r:id="rId2" action="ppaction://hlinksldjump">
                  <a:extLst>
                    <a:ext uri="{A12FA001-AC4F-418D-AE19-62706E023703}">
                      <ahyp:hlinkClr xmlns:ahyp="http://schemas.microsoft.com/office/drawing/2018/hyperlinkcolor" val="tx"/>
                    </a:ext>
                  </a:extLst>
                </a:hlinkClick>
              </a:rPr>
              <a:t>sublease</a:t>
            </a:r>
            <a:r>
              <a:rPr lang="en-GB" sz="1200" dirty="0"/>
              <a:t> as a </a:t>
            </a:r>
            <a:r>
              <a:rPr lang="en-GB" sz="1200" dirty="0">
                <a:hlinkClick r:id="rId3" action="ppaction://hlinksldjump">
                  <a:extLst>
                    <a:ext uri="{A12FA001-AC4F-418D-AE19-62706E023703}">
                      <ahyp:hlinkClr xmlns:ahyp="http://schemas.microsoft.com/office/drawing/2018/hyperlinkcolor" val="tx"/>
                    </a:ext>
                  </a:extLst>
                </a:hlinkClick>
              </a:rPr>
              <a:t>finance lease </a:t>
            </a:r>
            <a:r>
              <a:rPr lang="en-GB" sz="1200" dirty="0"/>
              <a:t>or an </a:t>
            </a:r>
            <a:r>
              <a:rPr lang="en-GB" sz="1200" dirty="0">
                <a:hlinkClick r:id="rId4" action="ppaction://hlinksldjump">
                  <a:extLst>
                    <a:ext uri="{A12FA001-AC4F-418D-AE19-62706E023703}">
                      <ahyp:hlinkClr xmlns:ahyp="http://schemas.microsoft.com/office/drawing/2018/hyperlinkcolor" val="tx"/>
                    </a:ext>
                  </a:extLst>
                </a:hlinkClick>
              </a:rPr>
              <a:t>operating lease </a:t>
            </a:r>
            <a:r>
              <a:rPr lang="en-GB" sz="1200" dirty="0"/>
              <a:t>as follows:</a:t>
            </a:r>
          </a:p>
          <a:p>
            <a:endParaRPr lang="en-GB" sz="1200" dirty="0"/>
          </a:p>
          <a:p>
            <a:pPr marL="285750" indent="-285750">
              <a:buFont typeface="Arial" panose="020B0604020202020204" pitchFamily="34" charset="0"/>
              <a:buChar char="•"/>
            </a:pPr>
            <a:r>
              <a:rPr lang="en-GB" sz="1200" dirty="0"/>
              <a:t>If the head lease is a </a:t>
            </a:r>
            <a:r>
              <a:rPr lang="en-GB" sz="1200" dirty="0">
                <a:hlinkClick r:id="rId2" action="ppaction://hlinksldjump">
                  <a:extLst>
                    <a:ext uri="{A12FA001-AC4F-418D-AE19-62706E023703}">
                      <ahyp:hlinkClr xmlns:ahyp="http://schemas.microsoft.com/office/drawing/2018/hyperlinkcolor" val="tx"/>
                    </a:ext>
                  </a:extLst>
                </a:hlinkClick>
              </a:rPr>
              <a:t>short-term lease</a:t>
            </a:r>
            <a:r>
              <a:rPr lang="en-GB" sz="1200" dirty="0"/>
              <a:t> that the entity, as a lessee, has accounted for by recognising the </a:t>
            </a:r>
            <a:r>
              <a:rPr lang="en-GB" sz="1200" dirty="0">
                <a:hlinkClick r:id="rId4" action="ppaction://hlinksldjump">
                  <a:extLst>
                    <a:ext uri="{A12FA001-AC4F-418D-AE19-62706E023703}">
                      <ahyp:hlinkClr xmlns:ahyp="http://schemas.microsoft.com/office/drawing/2018/hyperlinkcolor" val="tx"/>
                    </a:ext>
                  </a:extLst>
                </a:hlinkClick>
              </a:rPr>
              <a:t>lease payments </a:t>
            </a:r>
            <a:r>
              <a:rPr lang="en-GB" sz="1200" dirty="0"/>
              <a:t>as an expense, the sublease must be classified as an </a:t>
            </a:r>
            <a:r>
              <a:rPr lang="en-GB" sz="1200" b="1" dirty="0">
                <a:hlinkClick r:id="rId4" action="ppaction://hlinksldjump">
                  <a:extLst>
                    <a:ext uri="{A12FA001-AC4F-418D-AE19-62706E023703}">
                      <ahyp:hlinkClr xmlns:ahyp="http://schemas.microsoft.com/office/drawing/2018/hyperlinkcolor" val="tx"/>
                    </a:ext>
                  </a:extLst>
                </a:hlinkClick>
              </a:rPr>
              <a:t>operating lease</a:t>
            </a:r>
            <a:r>
              <a:rPr lang="en-GB" sz="1200" dirty="0"/>
              <a:t>.</a:t>
            </a:r>
          </a:p>
          <a:p>
            <a:endParaRPr lang="en-GB" sz="1200" dirty="0"/>
          </a:p>
          <a:p>
            <a:pPr marL="285750" indent="-285750">
              <a:buFont typeface="Arial" panose="020B0604020202020204" pitchFamily="34" charset="0"/>
              <a:buChar char="•"/>
            </a:pPr>
            <a:r>
              <a:rPr lang="en-GB" sz="1200" dirty="0"/>
              <a:t>Otherwise, the </a:t>
            </a:r>
            <a:r>
              <a:rPr lang="en-GB" sz="1200" dirty="0">
                <a:hlinkClick r:id="rId2" action="ppaction://hlinksldjump">
                  <a:extLst>
                    <a:ext uri="{A12FA001-AC4F-418D-AE19-62706E023703}">
                      <ahyp:hlinkClr xmlns:ahyp="http://schemas.microsoft.com/office/drawing/2018/hyperlinkcolor" val="tx"/>
                    </a:ext>
                  </a:extLst>
                </a:hlinkClick>
              </a:rPr>
              <a:t>sublease</a:t>
            </a:r>
            <a:r>
              <a:rPr lang="en-GB" sz="1200" dirty="0"/>
              <a:t> must be classified by reference to the </a:t>
            </a:r>
            <a:r>
              <a:rPr lang="en-GB" sz="1200" b="1" dirty="0">
                <a:hlinkClick r:id="rId4" action="ppaction://hlinksldjump">
                  <a:extLst>
                    <a:ext uri="{A12FA001-AC4F-418D-AE19-62706E023703}">
                      <ahyp:hlinkClr xmlns:ahyp="http://schemas.microsoft.com/office/drawing/2018/hyperlinkcolor" val="tx"/>
                    </a:ext>
                  </a:extLst>
                </a:hlinkClick>
              </a:rPr>
              <a:t>right-of-use asset </a:t>
            </a:r>
            <a:r>
              <a:rPr lang="en-GB" sz="1200" dirty="0"/>
              <a:t>arising from the head lease, </a:t>
            </a:r>
            <a:r>
              <a:rPr lang="en-GB" sz="1200" b="1" dirty="0"/>
              <a:t>rather than </a:t>
            </a:r>
            <a:r>
              <a:rPr lang="en-GB" sz="1200" dirty="0"/>
              <a:t>by reference to the economic useful life of the </a:t>
            </a:r>
            <a:r>
              <a:rPr lang="en-GB" sz="1200" b="1" dirty="0">
                <a:hlinkClick r:id="rId2" action="ppaction://hlinksldjump">
                  <a:extLst>
                    <a:ext uri="{A12FA001-AC4F-418D-AE19-62706E023703}">
                      <ahyp:hlinkClr xmlns:ahyp="http://schemas.microsoft.com/office/drawing/2018/hyperlinkcolor" val="tx"/>
                    </a:ext>
                  </a:extLst>
                </a:hlinkClick>
              </a:rPr>
              <a:t>underlying asset </a:t>
            </a:r>
            <a:endParaRPr lang="en-GB" sz="1200" b="1" dirty="0"/>
          </a:p>
        </p:txBody>
      </p:sp>
      <p:grpSp>
        <p:nvGrpSpPr>
          <p:cNvPr id="19" name="Group 18">
            <a:extLst>
              <a:ext uri="{FF2B5EF4-FFF2-40B4-BE49-F238E27FC236}">
                <a16:creationId xmlns:a16="http://schemas.microsoft.com/office/drawing/2014/main" id="{6DF40161-14AD-46C9-B44C-DDF54AA0DAFC}"/>
              </a:ext>
            </a:extLst>
          </p:cNvPr>
          <p:cNvGrpSpPr/>
          <p:nvPr/>
        </p:nvGrpSpPr>
        <p:grpSpPr>
          <a:xfrm>
            <a:off x="436223" y="1047750"/>
            <a:ext cx="4369835" cy="2971800"/>
            <a:chOff x="354565" y="819150"/>
            <a:chExt cx="4522237" cy="3226686"/>
          </a:xfrm>
        </p:grpSpPr>
        <p:sp>
          <p:nvSpPr>
            <p:cNvPr id="4" name="Flowchart: Process 3">
              <a:extLst>
                <a:ext uri="{FF2B5EF4-FFF2-40B4-BE49-F238E27FC236}">
                  <a16:creationId xmlns:a16="http://schemas.microsoft.com/office/drawing/2014/main" id="{8D0F2D25-72A4-42D8-B31E-AFEC8D061B7A}"/>
                </a:ext>
              </a:extLst>
            </p:cNvPr>
            <p:cNvSpPr/>
            <p:nvPr/>
          </p:nvSpPr>
          <p:spPr>
            <a:xfrm>
              <a:off x="938286" y="819150"/>
              <a:ext cx="1219200" cy="762000"/>
            </a:xfrm>
            <a:prstGeom prst="flowChartProcess">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Lessor</a:t>
              </a:r>
            </a:p>
          </p:txBody>
        </p:sp>
        <p:sp>
          <p:nvSpPr>
            <p:cNvPr id="5" name="Flowchart: Process 4">
              <a:extLst>
                <a:ext uri="{FF2B5EF4-FFF2-40B4-BE49-F238E27FC236}">
                  <a16:creationId xmlns:a16="http://schemas.microsoft.com/office/drawing/2014/main" id="{CFC937DB-DEDC-4A88-AC76-B66B6E7CC0B8}"/>
                </a:ext>
              </a:extLst>
            </p:cNvPr>
            <p:cNvSpPr/>
            <p:nvPr/>
          </p:nvSpPr>
          <p:spPr>
            <a:xfrm>
              <a:off x="938286" y="2052158"/>
              <a:ext cx="1219200" cy="762000"/>
            </a:xfrm>
            <a:prstGeom prst="flowChartProcess">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Lessee</a:t>
              </a:r>
            </a:p>
          </p:txBody>
        </p:sp>
        <p:sp>
          <p:nvSpPr>
            <p:cNvPr id="6" name="Flowchart: Process 5">
              <a:extLst>
                <a:ext uri="{FF2B5EF4-FFF2-40B4-BE49-F238E27FC236}">
                  <a16:creationId xmlns:a16="http://schemas.microsoft.com/office/drawing/2014/main" id="{3148FF83-A34C-4BF1-B6D6-DCC63EA08DDB}"/>
                </a:ext>
              </a:extLst>
            </p:cNvPr>
            <p:cNvSpPr/>
            <p:nvPr/>
          </p:nvSpPr>
          <p:spPr>
            <a:xfrm>
              <a:off x="3048000" y="3283836"/>
              <a:ext cx="1219200" cy="762000"/>
            </a:xfrm>
            <a:prstGeom prst="flowChartProcess">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Sublessee</a:t>
              </a:r>
            </a:p>
          </p:txBody>
        </p:sp>
        <p:sp>
          <p:nvSpPr>
            <p:cNvPr id="10" name="Arrow: Right 9">
              <a:extLst>
                <a:ext uri="{FF2B5EF4-FFF2-40B4-BE49-F238E27FC236}">
                  <a16:creationId xmlns:a16="http://schemas.microsoft.com/office/drawing/2014/main" id="{A8453B23-101C-4899-ACB5-4C69D1CFD8E3}"/>
                </a:ext>
              </a:extLst>
            </p:cNvPr>
            <p:cNvSpPr/>
            <p:nvPr/>
          </p:nvSpPr>
          <p:spPr>
            <a:xfrm rot="5400000">
              <a:off x="-366271" y="1559922"/>
              <a:ext cx="1961264" cy="519592"/>
            </a:xfrm>
            <a:prstGeom prst="rightArrow">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Head Lease</a:t>
              </a:r>
              <a:endParaRPr lang="en-GB" b="1" dirty="0">
                <a:solidFill>
                  <a:schemeClr val="tx1"/>
                </a:solidFill>
              </a:endParaRPr>
            </a:p>
          </p:txBody>
        </p:sp>
        <p:sp>
          <p:nvSpPr>
            <p:cNvPr id="13" name="Arrow: Right 12">
              <a:extLst>
                <a:ext uri="{FF2B5EF4-FFF2-40B4-BE49-F238E27FC236}">
                  <a16:creationId xmlns:a16="http://schemas.microsoft.com/office/drawing/2014/main" id="{FA2A42AB-39E9-44B7-A520-95787449D670}"/>
                </a:ext>
              </a:extLst>
            </p:cNvPr>
            <p:cNvSpPr/>
            <p:nvPr/>
          </p:nvSpPr>
          <p:spPr>
            <a:xfrm rot="5400000">
              <a:off x="3643241" y="2812275"/>
              <a:ext cx="1947530" cy="519592"/>
            </a:xfrm>
            <a:prstGeom prst="rightArrow">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Sublease</a:t>
              </a:r>
              <a:endParaRPr lang="en-GB" b="1" dirty="0">
                <a:solidFill>
                  <a:schemeClr val="tx1"/>
                </a:solidFill>
              </a:endParaRPr>
            </a:p>
          </p:txBody>
        </p:sp>
        <p:sp>
          <p:nvSpPr>
            <p:cNvPr id="14" name="Flowchart: Process 13">
              <a:extLst>
                <a:ext uri="{FF2B5EF4-FFF2-40B4-BE49-F238E27FC236}">
                  <a16:creationId xmlns:a16="http://schemas.microsoft.com/office/drawing/2014/main" id="{741109BB-1665-4C54-87B6-7FBE79592A6C}"/>
                </a:ext>
              </a:extLst>
            </p:cNvPr>
            <p:cNvSpPr/>
            <p:nvPr/>
          </p:nvSpPr>
          <p:spPr>
            <a:xfrm>
              <a:off x="3048000" y="2052158"/>
              <a:ext cx="1219200" cy="762000"/>
            </a:xfrm>
            <a:prstGeom prst="flowChartProcess">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Intermediate Lessor</a:t>
              </a:r>
            </a:p>
          </p:txBody>
        </p:sp>
        <p:cxnSp>
          <p:nvCxnSpPr>
            <p:cNvPr id="7" name="Straight Arrow Connector 6">
              <a:extLst>
                <a:ext uri="{FF2B5EF4-FFF2-40B4-BE49-F238E27FC236}">
                  <a16:creationId xmlns:a16="http://schemas.microsoft.com/office/drawing/2014/main" id="{8F2916BE-B0AC-4B16-801E-B7E7418A5EBF}"/>
                </a:ext>
              </a:extLst>
            </p:cNvPr>
            <p:cNvCxnSpPr>
              <a:cxnSpLocks/>
            </p:cNvCxnSpPr>
            <p:nvPr/>
          </p:nvCxnSpPr>
          <p:spPr>
            <a:xfrm>
              <a:off x="1524000" y="1572733"/>
              <a:ext cx="0" cy="479425"/>
            </a:xfrm>
            <a:prstGeom prst="straightConnector1">
              <a:avLst/>
            </a:prstGeom>
            <a:ln w="28575">
              <a:solidFill>
                <a:schemeClr val="tx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D251E50-E120-4D27-8201-A048FED55DA8}"/>
                </a:ext>
              </a:extLst>
            </p:cNvPr>
            <p:cNvCxnSpPr>
              <a:cxnSpLocks/>
            </p:cNvCxnSpPr>
            <p:nvPr/>
          </p:nvCxnSpPr>
          <p:spPr>
            <a:xfrm>
              <a:off x="3657600" y="2804411"/>
              <a:ext cx="0" cy="479425"/>
            </a:xfrm>
            <a:prstGeom prst="straightConnector1">
              <a:avLst/>
            </a:prstGeom>
            <a:ln w="28575">
              <a:solidFill>
                <a:schemeClr val="tx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C87A1E5D-8A83-4F4E-A1F9-909212CDC288}"/>
                </a:ext>
              </a:extLst>
            </p:cNvPr>
            <p:cNvCxnSpPr>
              <a:cxnSpLocks/>
            </p:cNvCxnSpPr>
            <p:nvPr/>
          </p:nvCxnSpPr>
          <p:spPr>
            <a:xfrm>
              <a:off x="2286000" y="2419350"/>
              <a:ext cx="609600" cy="0"/>
            </a:xfrm>
            <a:prstGeom prst="straightConnector1">
              <a:avLst/>
            </a:prstGeom>
            <a:ln w="28575">
              <a:solidFill>
                <a:schemeClr val="tx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30981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4362" y="2571750"/>
            <a:ext cx="7915275" cy="827935"/>
          </a:xfrm>
        </p:spPr>
        <p:txBody>
          <a:bodyPr/>
          <a:lstStyle/>
          <a:p>
            <a:br>
              <a:rPr lang="en-GB" dirty="0"/>
            </a:br>
            <a:r>
              <a:rPr lang="en-GB" sz="2400" dirty="0"/>
              <a:t>What IFRS 16 is and how it is different to IAS 17</a:t>
            </a:r>
            <a:br>
              <a:rPr lang="en-GB" dirty="0">
                <a:solidFill>
                  <a:schemeClr val="tx2"/>
                </a:solidFill>
              </a:rPr>
            </a:br>
            <a:br>
              <a:rPr lang="en-GB" dirty="0"/>
            </a:br>
            <a:br>
              <a:rPr lang="en-GB" dirty="0"/>
            </a:br>
            <a:endParaRPr lang="en-GB" sz="2400" dirty="0">
              <a:solidFill>
                <a:schemeClr val="accent1">
                  <a:lumMod val="50000"/>
                </a:schemeClr>
              </a:solidFill>
            </a:endParaRPr>
          </a:p>
        </p:txBody>
      </p:sp>
    </p:spTree>
    <p:extLst>
      <p:ext uri="{BB962C8B-B14F-4D97-AF65-F5344CB8AC3E}">
        <p14:creationId xmlns:p14="http://schemas.microsoft.com/office/powerpoint/2010/main" val="550457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hlinkClick r:id="rId2" action="ppaction://hlinksldjump">
                  <a:extLst>
                    <a:ext uri="{A12FA001-AC4F-418D-AE19-62706E023703}">
                      <ahyp:hlinkClr xmlns:ahyp="http://schemas.microsoft.com/office/drawing/2018/hyperlinkcolor" val="tx"/>
                    </a:ext>
                  </a:extLst>
                </a:hlinkClick>
              </a:rPr>
              <a:t>Sublease</a:t>
            </a:r>
            <a:r>
              <a:rPr lang="en-GB" sz="2000" b="1" dirty="0">
                <a:solidFill>
                  <a:schemeClr val="accent1">
                    <a:lumMod val="75000"/>
                  </a:schemeClr>
                </a:solidFill>
              </a:rPr>
              <a:t> - example</a:t>
            </a:r>
            <a:endParaRPr lang="en-GB" dirty="0"/>
          </a:p>
        </p:txBody>
      </p:sp>
      <p:sp>
        <p:nvSpPr>
          <p:cNvPr id="11" name="TextBox 10">
            <a:extLst>
              <a:ext uri="{FF2B5EF4-FFF2-40B4-BE49-F238E27FC236}">
                <a16:creationId xmlns:a16="http://schemas.microsoft.com/office/drawing/2014/main" id="{3AC32082-AEFF-4D02-B69A-4D479BCD4073}"/>
              </a:ext>
            </a:extLst>
          </p:cNvPr>
          <p:cNvSpPr txBox="1"/>
          <p:nvPr/>
        </p:nvSpPr>
        <p:spPr>
          <a:xfrm>
            <a:off x="4648200" y="639061"/>
            <a:ext cx="3962400" cy="3785652"/>
          </a:xfrm>
          <a:prstGeom prst="rect">
            <a:avLst/>
          </a:prstGeom>
          <a:noFill/>
        </p:spPr>
        <p:txBody>
          <a:bodyPr wrap="square" rtlCol="0">
            <a:spAutoFit/>
          </a:bodyPr>
          <a:lstStyle/>
          <a:p>
            <a:r>
              <a:rPr lang="en-GB" sz="1200" dirty="0"/>
              <a:t>An intermediate lessor enters into a </a:t>
            </a:r>
            <a:r>
              <a:rPr lang="en-GB" sz="1200" dirty="0">
                <a:solidFill>
                  <a:srgbClr val="FF0000"/>
                </a:solidFill>
              </a:rPr>
              <a:t>five-year lease </a:t>
            </a:r>
            <a:r>
              <a:rPr lang="en-GB" sz="1200" dirty="0"/>
              <a:t>for 5,000 square metres of office space (the head lease) with Entity A (the head lessor).</a:t>
            </a:r>
          </a:p>
          <a:p>
            <a:endParaRPr lang="en-GB" sz="1200" dirty="0"/>
          </a:p>
          <a:p>
            <a:r>
              <a:rPr lang="en-GB" sz="1200" dirty="0"/>
              <a:t>At the beginning of year three, the intermediate lessor sublets the 5,000 square metres of office space for the </a:t>
            </a:r>
            <a:r>
              <a:rPr lang="en-GB" sz="1200" dirty="0">
                <a:solidFill>
                  <a:srgbClr val="FF0000"/>
                </a:solidFill>
              </a:rPr>
              <a:t>remaining three years </a:t>
            </a:r>
            <a:r>
              <a:rPr lang="en-GB" sz="1200" dirty="0"/>
              <a:t>of the head lease to a sublessee.</a:t>
            </a:r>
          </a:p>
          <a:p>
            <a:r>
              <a:rPr lang="en-GB" sz="1200" dirty="0"/>
              <a:t> </a:t>
            </a:r>
          </a:p>
          <a:p>
            <a:endParaRPr lang="en-GB" sz="1200" dirty="0"/>
          </a:p>
          <a:p>
            <a:r>
              <a:rPr lang="en-GB" sz="1200" b="1" dirty="0"/>
              <a:t>Assessment</a:t>
            </a:r>
          </a:p>
          <a:p>
            <a:endParaRPr lang="en-GB" sz="1200" b="1" dirty="0"/>
          </a:p>
          <a:p>
            <a:r>
              <a:rPr lang="en-GB" sz="1200" dirty="0"/>
              <a:t>From the intermediate lessor’s perspective, at the time the sub-lease is entered into, the </a:t>
            </a:r>
            <a:r>
              <a:rPr lang="en-GB" sz="1200" dirty="0">
                <a:hlinkClick r:id="rId3" action="ppaction://hlinksldjump">
                  <a:extLst>
                    <a:ext uri="{A12FA001-AC4F-418D-AE19-62706E023703}">
                      <ahyp:hlinkClr xmlns:ahyp="http://schemas.microsoft.com/office/drawing/2018/hyperlinkcolor" val="tx"/>
                    </a:ext>
                  </a:extLst>
                </a:hlinkClick>
              </a:rPr>
              <a:t>right-of-use asset </a:t>
            </a:r>
            <a:r>
              <a:rPr lang="en-GB" sz="1200" dirty="0"/>
              <a:t>has a </a:t>
            </a:r>
            <a:r>
              <a:rPr lang="en-GB" sz="1200" dirty="0">
                <a:solidFill>
                  <a:srgbClr val="FF0000"/>
                </a:solidFill>
              </a:rPr>
              <a:t>remaining economic life of three years</a:t>
            </a:r>
            <a:r>
              <a:rPr lang="en-GB" sz="1200" dirty="0"/>
              <a:t>, and it is being sub-leased for the entirety of that period. As the sub-lease is for </a:t>
            </a:r>
            <a:r>
              <a:rPr lang="en-GB" sz="1200" dirty="0">
                <a:solidFill>
                  <a:srgbClr val="FF0000"/>
                </a:solidFill>
              </a:rPr>
              <a:t>all of the remaining useful economic life </a:t>
            </a:r>
            <a:r>
              <a:rPr lang="en-GB" sz="1200" dirty="0"/>
              <a:t>of the </a:t>
            </a:r>
            <a:r>
              <a:rPr lang="en-GB" sz="1200" dirty="0">
                <a:hlinkClick r:id="rId3" action="ppaction://hlinksldjump">
                  <a:extLst>
                    <a:ext uri="{A12FA001-AC4F-418D-AE19-62706E023703}">
                      <ahyp:hlinkClr xmlns:ahyp="http://schemas.microsoft.com/office/drawing/2018/hyperlinkcolor" val="tx"/>
                    </a:ext>
                  </a:extLst>
                </a:hlinkClick>
              </a:rPr>
              <a:t>right-of-use asset</a:t>
            </a:r>
            <a:r>
              <a:rPr lang="en-GB" sz="1200" dirty="0"/>
              <a:t>, the </a:t>
            </a:r>
            <a:r>
              <a:rPr lang="en-GB" sz="1200" dirty="0">
                <a:solidFill>
                  <a:srgbClr val="FF0000"/>
                </a:solidFill>
              </a:rPr>
              <a:t>sub-lease is</a:t>
            </a:r>
            <a:r>
              <a:rPr lang="en-GB" sz="1200" dirty="0"/>
              <a:t> classified as a </a:t>
            </a:r>
            <a:r>
              <a:rPr lang="en-GB" sz="1200" dirty="0">
                <a:solidFill>
                  <a:srgbClr val="FF0000"/>
                </a:solidFill>
                <a:hlinkClick r:id="rId4" action="ppaction://hlinksldjump">
                  <a:extLst>
                    <a:ext uri="{A12FA001-AC4F-418D-AE19-62706E023703}">
                      <ahyp:hlinkClr xmlns:ahyp="http://schemas.microsoft.com/office/drawing/2018/hyperlinkcolor" val="tx"/>
                    </a:ext>
                  </a:extLst>
                </a:hlinkClick>
              </a:rPr>
              <a:t>finance lease</a:t>
            </a:r>
            <a:r>
              <a:rPr lang="en-GB" sz="1200" dirty="0"/>
              <a:t>, even though three years is unlikely to be the full remaining useful economic life of the underlying property.</a:t>
            </a:r>
            <a:endParaRPr lang="en-GB" sz="1200" b="1" dirty="0"/>
          </a:p>
        </p:txBody>
      </p:sp>
      <p:grpSp>
        <p:nvGrpSpPr>
          <p:cNvPr id="45" name="Group 44">
            <a:extLst>
              <a:ext uri="{FF2B5EF4-FFF2-40B4-BE49-F238E27FC236}">
                <a16:creationId xmlns:a16="http://schemas.microsoft.com/office/drawing/2014/main" id="{CFAB6441-B6B5-495B-BF2A-D1C8D283B76F}"/>
              </a:ext>
            </a:extLst>
          </p:cNvPr>
          <p:cNvGrpSpPr/>
          <p:nvPr/>
        </p:nvGrpSpPr>
        <p:grpSpPr>
          <a:xfrm>
            <a:off x="369856" y="853258"/>
            <a:ext cx="3689286" cy="3242492"/>
            <a:chOff x="369856" y="853258"/>
            <a:chExt cx="3689286" cy="3242492"/>
          </a:xfrm>
        </p:grpSpPr>
        <p:sp>
          <p:nvSpPr>
            <p:cNvPr id="18" name="Flowchart: Process 17">
              <a:extLst>
                <a:ext uri="{FF2B5EF4-FFF2-40B4-BE49-F238E27FC236}">
                  <a16:creationId xmlns:a16="http://schemas.microsoft.com/office/drawing/2014/main" id="{61C1A8BA-1212-4280-B33C-35817752ABE2}"/>
                </a:ext>
              </a:extLst>
            </p:cNvPr>
            <p:cNvSpPr/>
            <p:nvPr/>
          </p:nvSpPr>
          <p:spPr>
            <a:xfrm>
              <a:off x="842414" y="1045987"/>
              <a:ext cx="1178112" cy="701807"/>
            </a:xfrm>
            <a:prstGeom prst="flowChartProcess">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Head Lessor</a:t>
              </a:r>
            </a:p>
          </p:txBody>
        </p:sp>
        <p:sp>
          <p:nvSpPr>
            <p:cNvPr id="20" name="Flowchart: Process 19">
              <a:extLst>
                <a:ext uri="{FF2B5EF4-FFF2-40B4-BE49-F238E27FC236}">
                  <a16:creationId xmlns:a16="http://schemas.microsoft.com/office/drawing/2014/main" id="{038D1291-3FE4-4C82-A11E-2F74F9C70F52}"/>
                </a:ext>
              </a:extLst>
            </p:cNvPr>
            <p:cNvSpPr/>
            <p:nvPr/>
          </p:nvSpPr>
          <p:spPr>
            <a:xfrm>
              <a:off x="842414" y="2181596"/>
              <a:ext cx="1178112" cy="701807"/>
            </a:xfrm>
            <a:prstGeom prst="flowChartProcess">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Lessee</a:t>
              </a:r>
            </a:p>
          </p:txBody>
        </p:sp>
        <p:sp>
          <p:nvSpPr>
            <p:cNvPr id="21" name="Flowchart: Process 20">
              <a:extLst>
                <a:ext uri="{FF2B5EF4-FFF2-40B4-BE49-F238E27FC236}">
                  <a16:creationId xmlns:a16="http://schemas.microsoft.com/office/drawing/2014/main" id="{DE8894C8-EA23-4983-AF8E-C2AAB8B9E3DC}"/>
                </a:ext>
              </a:extLst>
            </p:cNvPr>
            <p:cNvSpPr/>
            <p:nvPr/>
          </p:nvSpPr>
          <p:spPr>
            <a:xfrm>
              <a:off x="2881030" y="3315980"/>
              <a:ext cx="1178112" cy="701807"/>
            </a:xfrm>
            <a:prstGeom prst="flowChartProcess">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Sublessee</a:t>
              </a:r>
            </a:p>
          </p:txBody>
        </p:sp>
        <p:sp>
          <p:nvSpPr>
            <p:cNvPr id="24" name="Flowchart: Process 23">
              <a:extLst>
                <a:ext uri="{FF2B5EF4-FFF2-40B4-BE49-F238E27FC236}">
                  <a16:creationId xmlns:a16="http://schemas.microsoft.com/office/drawing/2014/main" id="{8DA31992-C6FE-4F2F-A356-9641FA42738C}"/>
                </a:ext>
              </a:extLst>
            </p:cNvPr>
            <p:cNvSpPr/>
            <p:nvPr/>
          </p:nvSpPr>
          <p:spPr>
            <a:xfrm>
              <a:off x="2881030" y="2181596"/>
              <a:ext cx="1178112" cy="701807"/>
            </a:xfrm>
            <a:prstGeom prst="flowChartProcess">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Intermediate Lessor</a:t>
              </a:r>
            </a:p>
          </p:txBody>
        </p:sp>
        <p:cxnSp>
          <p:nvCxnSpPr>
            <p:cNvPr id="25" name="Straight Arrow Connector 24">
              <a:extLst>
                <a:ext uri="{FF2B5EF4-FFF2-40B4-BE49-F238E27FC236}">
                  <a16:creationId xmlns:a16="http://schemas.microsoft.com/office/drawing/2014/main" id="{C3E483CA-C036-4181-A5B3-5A056D26962C}"/>
                </a:ext>
              </a:extLst>
            </p:cNvPr>
            <p:cNvCxnSpPr>
              <a:cxnSpLocks/>
            </p:cNvCxnSpPr>
            <p:nvPr/>
          </p:nvCxnSpPr>
          <p:spPr>
            <a:xfrm>
              <a:off x="1408389" y="1740042"/>
              <a:ext cx="0" cy="441554"/>
            </a:xfrm>
            <a:prstGeom prst="straightConnector1">
              <a:avLst/>
            </a:prstGeom>
            <a:ln w="28575">
              <a:solidFill>
                <a:schemeClr val="tx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4BAF1C2-E20B-4254-8871-187E67DDEE52}"/>
                </a:ext>
              </a:extLst>
            </p:cNvPr>
            <p:cNvCxnSpPr>
              <a:cxnSpLocks/>
            </p:cNvCxnSpPr>
            <p:nvPr/>
          </p:nvCxnSpPr>
          <p:spPr>
            <a:xfrm>
              <a:off x="3470086" y="2874426"/>
              <a:ext cx="0" cy="441554"/>
            </a:xfrm>
            <a:prstGeom prst="straightConnector1">
              <a:avLst/>
            </a:prstGeom>
            <a:ln w="28575">
              <a:solidFill>
                <a:schemeClr val="tx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40F75C0-D814-4D54-AC4F-3D921B8CF8D4}"/>
                </a:ext>
              </a:extLst>
            </p:cNvPr>
            <p:cNvCxnSpPr>
              <a:cxnSpLocks/>
            </p:cNvCxnSpPr>
            <p:nvPr/>
          </p:nvCxnSpPr>
          <p:spPr>
            <a:xfrm>
              <a:off x="2144710" y="2519782"/>
              <a:ext cx="589056" cy="0"/>
            </a:xfrm>
            <a:prstGeom prst="straightConnector1">
              <a:avLst/>
            </a:prstGeom>
            <a:ln w="28575">
              <a:solidFill>
                <a:schemeClr val="tx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25E49D6C-45BF-4509-862E-138DE701A79D}"/>
                </a:ext>
              </a:extLst>
            </p:cNvPr>
            <p:cNvSpPr txBox="1"/>
            <p:nvPr/>
          </p:nvSpPr>
          <p:spPr>
            <a:xfrm>
              <a:off x="1595380" y="1826195"/>
              <a:ext cx="1142999" cy="276999"/>
            </a:xfrm>
            <a:prstGeom prst="rect">
              <a:avLst/>
            </a:prstGeom>
            <a:noFill/>
          </p:spPr>
          <p:txBody>
            <a:bodyPr wrap="square" rtlCol="0">
              <a:spAutoFit/>
            </a:bodyPr>
            <a:lstStyle/>
            <a:p>
              <a:r>
                <a:rPr lang="en-GB" sz="1200" dirty="0"/>
                <a:t>5,000 sqm</a:t>
              </a:r>
              <a:endParaRPr lang="en-GB" dirty="0"/>
            </a:p>
          </p:txBody>
        </p:sp>
        <p:sp>
          <p:nvSpPr>
            <p:cNvPr id="28" name="TextBox 27">
              <a:extLst>
                <a:ext uri="{FF2B5EF4-FFF2-40B4-BE49-F238E27FC236}">
                  <a16:creationId xmlns:a16="http://schemas.microsoft.com/office/drawing/2014/main" id="{05EA264F-8281-4DAE-9320-389EB6C1A891}"/>
                </a:ext>
              </a:extLst>
            </p:cNvPr>
            <p:cNvSpPr txBox="1"/>
            <p:nvPr/>
          </p:nvSpPr>
          <p:spPr>
            <a:xfrm>
              <a:off x="2309530" y="2958119"/>
              <a:ext cx="1142999" cy="276999"/>
            </a:xfrm>
            <a:prstGeom prst="rect">
              <a:avLst/>
            </a:prstGeom>
            <a:noFill/>
          </p:spPr>
          <p:txBody>
            <a:bodyPr wrap="square" rtlCol="0">
              <a:spAutoFit/>
            </a:bodyPr>
            <a:lstStyle/>
            <a:p>
              <a:r>
                <a:rPr lang="en-GB" sz="1200" dirty="0"/>
                <a:t>5,000 sqm</a:t>
              </a:r>
              <a:endParaRPr lang="en-GB" dirty="0"/>
            </a:p>
          </p:txBody>
        </p:sp>
        <p:cxnSp>
          <p:nvCxnSpPr>
            <p:cNvPr id="9" name="Straight Connector 8">
              <a:extLst>
                <a:ext uri="{FF2B5EF4-FFF2-40B4-BE49-F238E27FC236}">
                  <a16:creationId xmlns:a16="http://schemas.microsoft.com/office/drawing/2014/main" id="{92F1B079-B40F-4893-BDCC-86A2977090C1}"/>
                </a:ext>
              </a:extLst>
            </p:cNvPr>
            <p:cNvCxnSpPr>
              <a:cxnSpLocks/>
            </p:cNvCxnSpPr>
            <p:nvPr/>
          </p:nvCxnSpPr>
          <p:spPr>
            <a:xfrm>
              <a:off x="375684" y="1034902"/>
              <a:ext cx="5316" cy="3060848"/>
            </a:xfrm>
            <a:prstGeom prst="line">
              <a:avLst/>
            </a:prstGeom>
            <a:ln w="57150">
              <a:solidFill>
                <a:schemeClr val="tx1">
                  <a:lumMod val="50000"/>
                </a:schemeClr>
              </a:solidFill>
            </a:ln>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C9A550C9-6EA9-4399-8D5E-AB7903A86C42}"/>
                </a:ext>
              </a:extLst>
            </p:cNvPr>
            <p:cNvCxnSpPr>
              <a:cxnSpLocks/>
            </p:cNvCxnSpPr>
            <p:nvPr/>
          </p:nvCxnSpPr>
          <p:spPr>
            <a:xfrm>
              <a:off x="381000" y="1045987"/>
              <a:ext cx="152400" cy="0"/>
            </a:xfrm>
            <a:prstGeom prst="line">
              <a:avLst/>
            </a:prstGeom>
            <a:ln w="28575">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F8F3077-4CD4-4DC5-8B1F-A6E6FC18BF63}"/>
                </a:ext>
              </a:extLst>
            </p:cNvPr>
            <p:cNvCxnSpPr>
              <a:cxnSpLocks/>
            </p:cNvCxnSpPr>
            <p:nvPr/>
          </p:nvCxnSpPr>
          <p:spPr>
            <a:xfrm>
              <a:off x="381000" y="1826195"/>
              <a:ext cx="152400" cy="0"/>
            </a:xfrm>
            <a:prstGeom prst="line">
              <a:avLst/>
            </a:prstGeom>
            <a:ln w="28575">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8C9F390-C5E5-4AD4-BEBD-665BA0838010}"/>
                </a:ext>
              </a:extLst>
            </p:cNvPr>
            <p:cNvCxnSpPr>
              <a:cxnSpLocks/>
            </p:cNvCxnSpPr>
            <p:nvPr/>
          </p:nvCxnSpPr>
          <p:spPr>
            <a:xfrm>
              <a:off x="381000" y="2544441"/>
              <a:ext cx="152400" cy="0"/>
            </a:xfrm>
            <a:prstGeom prst="line">
              <a:avLst/>
            </a:prstGeom>
            <a:ln w="28575">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4D3DD5D-3CD9-4AE2-BC60-FB9375482FDC}"/>
                </a:ext>
              </a:extLst>
            </p:cNvPr>
            <p:cNvCxnSpPr>
              <a:cxnSpLocks/>
            </p:cNvCxnSpPr>
            <p:nvPr/>
          </p:nvCxnSpPr>
          <p:spPr>
            <a:xfrm>
              <a:off x="381000" y="3315980"/>
              <a:ext cx="152400" cy="0"/>
            </a:xfrm>
            <a:prstGeom prst="line">
              <a:avLst/>
            </a:prstGeom>
            <a:ln w="28575">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733DC4B7-19CF-424B-9393-B25E51B1B02A}"/>
                </a:ext>
              </a:extLst>
            </p:cNvPr>
            <p:cNvCxnSpPr>
              <a:cxnSpLocks/>
            </p:cNvCxnSpPr>
            <p:nvPr/>
          </p:nvCxnSpPr>
          <p:spPr>
            <a:xfrm>
              <a:off x="381000" y="4084249"/>
              <a:ext cx="152400" cy="0"/>
            </a:xfrm>
            <a:prstGeom prst="line">
              <a:avLst/>
            </a:prstGeom>
            <a:ln w="28575">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A734CABA-6E26-4B16-8EA5-9F064AAB1046}"/>
                </a:ext>
              </a:extLst>
            </p:cNvPr>
            <p:cNvSpPr txBox="1"/>
            <p:nvPr/>
          </p:nvSpPr>
          <p:spPr>
            <a:xfrm>
              <a:off x="369856" y="853258"/>
              <a:ext cx="412765" cy="215171"/>
            </a:xfrm>
            <a:prstGeom prst="rect">
              <a:avLst/>
            </a:prstGeom>
            <a:noFill/>
          </p:spPr>
          <p:txBody>
            <a:bodyPr wrap="square" rtlCol="0">
              <a:spAutoFit/>
            </a:bodyPr>
            <a:lstStyle/>
            <a:p>
              <a:r>
                <a:rPr lang="en-GB" sz="800" dirty="0"/>
                <a:t>Yr. 1</a:t>
              </a:r>
              <a:endParaRPr lang="en-GB" dirty="0"/>
            </a:p>
          </p:txBody>
        </p:sp>
        <p:sp>
          <p:nvSpPr>
            <p:cNvPr id="39" name="TextBox 38">
              <a:extLst>
                <a:ext uri="{FF2B5EF4-FFF2-40B4-BE49-F238E27FC236}">
                  <a16:creationId xmlns:a16="http://schemas.microsoft.com/office/drawing/2014/main" id="{A939769F-03FE-49C9-A742-5B485D6F503E}"/>
                </a:ext>
              </a:extLst>
            </p:cNvPr>
            <p:cNvSpPr txBox="1"/>
            <p:nvPr/>
          </p:nvSpPr>
          <p:spPr>
            <a:xfrm>
              <a:off x="369856" y="1614685"/>
              <a:ext cx="412765" cy="215171"/>
            </a:xfrm>
            <a:prstGeom prst="rect">
              <a:avLst/>
            </a:prstGeom>
            <a:noFill/>
          </p:spPr>
          <p:txBody>
            <a:bodyPr wrap="square" rtlCol="0">
              <a:spAutoFit/>
            </a:bodyPr>
            <a:lstStyle/>
            <a:p>
              <a:r>
                <a:rPr lang="en-GB" sz="800" dirty="0"/>
                <a:t>Yr. 2</a:t>
              </a:r>
              <a:endParaRPr lang="en-GB" dirty="0"/>
            </a:p>
          </p:txBody>
        </p:sp>
        <p:sp>
          <p:nvSpPr>
            <p:cNvPr id="40" name="TextBox 39">
              <a:extLst>
                <a:ext uri="{FF2B5EF4-FFF2-40B4-BE49-F238E27FC236}">
                  <a16:creationId xmlns:a16="http://schemas.microsoft.com/office/drawing/2014/main" id="{D9BFFCF5-DAEE-4E2C-94DE-AB3578F42621}"/>
                </a:ext>
              </a:extLst>
            </p:cNvPr>
            <p:cNvSpPr txBox="1"/>
            <p:nvPr/>
          </p:nvSpPr>
          <p:spPr>
            <a:xfrm>
              <a:off x="369856" y="2349649"/>
              <a:ext cx="412765" cy="215171"/>
            </a:xfrm>
            <a:prstGeom prst="rect">
              <a:avLst/>
            </a:prstGeom>
            <a:noFill/>
          </p:spPr>
          <p:txBody>
            <a:bodyPr wrap="square" rtlCol="0">
              <a:spAutoFit/>
            </a:bodyPr>
            <a:lstStyle/>
            <a:p>
              <a:r>
                <a:rPr lang="en-GB" sz="800" dirty="0"/>
                <a:t>Yr. 3</a:t>
              </a:r>
              <a:endParaRPr lang="en-GB" dirty="0"/>
            </a:p>
          </p:txBody>
        </p:sp>
        <p:sp>
          <p:nvSpPr>
            <p:cNvPr id="41" name="TextBox 40">
              <a:extLst>
                <a:ext uri="{FF2B5EF4-FFF2-40B4-BE49-F238E27FC236}">
                  <a16:creationId xmlns:a16="http://schemas.microsoft.com/office/drawing/2014/main" id="{FA05EE43-FAE3-4443-9CBD-053672BAFC35}"/>
                </a:ext>
              </a:extLst>
            </p:cNvPr>
            <p:cNvSpPr txBox="1"/>
            <p:nvPr/>
          </p:nvSpPr>
          <p:spPr>
            <a:xfrm>
              <a:off x="369856" y="3103549"/>
              <a:ext cx="412765" cy="215171"/>
            </a:xfrm>
            <a:prstGeom prst="rect">
              <a:avLst/>
            </a:prstGeom>
            <a:noFill/>
          </p:spPr>
          <p:txBody>
            <a:bodyPr wrap="square" rtlCol="0">
              <a:spAutoFit/>
            </a:bodyPr>
            <a:lstStyle/>
            <a:p>
              <a:r>
                <a:rPr lang="en-GB" sz="800" dirty="0"/>
                <a:t>Yr. 4</a:t>
              </a:r>
              <a:endParaRPr lang="en-GB" dirty="0"/>
            </a:p>
          </p:txBody>
        </p:sp>
        <p:sp>
          <p:nvSpPr>
            <p:cNvPr id="42" name="TextBox 41">
              <a:extLst>
                <a:ext uri="{FF2B5EF4-FFF2-40B4-BE49-F238E27FC236}">
                  <a16:creationId xmlns:a16="http://schemas.microsoft.com/office/drawing/2014/main" id="{83EE953F-166B-4210-B213-1B9A4C9B386D}"/>
                </a:ext>
              </a:extLst>
            </p:cNvPr>
            <p:cNvSpPr txBox="1"/>
            <p:nvPr/>
          </p:nvSpPr>
          <p:spPr>
            <a:xfrm>
              <a:off x="369856" y="3869078"/>
              <a:ext cx="412765" cy="215171"/>
            </a:xfrm>
            <a:prstGeom prst="rect">
              <a:avLst/>
            </a:prstGeom>
            <a:noFill/>
          </p:spPr>
          <p:txBody>
            <a:bodyPr wrap="square" rtlCol="0">
              <a:spAutoFit/>
            </a:bodyPr>
            <a:lstStyle/>
            <a:p>
              <a:r>
                <a:rPr lang="en-GB" sz="800" dirty="0"/>
                <a:t>Yr. 5</a:t>
              </a:r>
              <a:endParaRPr lang="en-GB" dirty="0"/>
            </a:p>
          </p:txBody>
        </p:sp>
        <p:sp>
          <p:nvSpPr>
            <p:cNvPr id="43" name="Speech Bubble: Rectangle 42">
              <a:extLst>
                <a:ext uri="{FF2B5EF4-FFF2-40B4-BE49-F238E27FC236}">
                  <a16:creationId xmlns:a16="http://schemas.microsoft.com/office/drawing/2014/main" id="{28F14F0E-5DD5-4D11-81C0-27FF5771B675}"/>
                </a:ext>
              </a:extLst>
            </p:cNvPr>
            <p:cNvSpPr/>
            <p:nvPr/>
          </p:nvSpPr>
          <p:spPr>
            <a:xfrm>
              <a:off x="2393491" y="1131954"/>
              <a:ext cx="1374221" cy="313013"/>
            </a:xfrm>
            <a:prstGeom prst="wedgeRectCallout">
              <a:avLst>
                <a:gd name="adj1" fmla="val -67256"/>
                <a:gd name="adj2" fmla="val 16893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hlinkClick r:id="rId3" action="ppaction://hlinksldjump">
                    <a:extLst>
                      <a:ext uri="{A12FA001-AC4F-418D-AE19-62706E023703}">
                        <ahyp:hlinkClr xmlns:ahyp="http://schemas.microsoft.com/office/drawing/2018/hyperlinkcolor" val="tx"/>
                      </a:ext>
                    </a:extLst>
                  </a:hlinkClick>
                </a:rPr>
                <a:t>Operating lease</a:t>
              </a:r>
              <a:endParaRPr lang="en-GB" sz="1050" dirty="0">
                <a:solidFill>
                  <a:schemeClr val="tx1"/>
                </a:solidFill>
              </a:endParaRPr>
            </a:p>
          </p:txBody>
        </p:sp>
        <p:sp>
          <p:nvSpPr>
            <p:cNvPr id="44" name="Speech Bubble: Rectangle 43">
              <a:extLst>
                <a:ext uri="{FF2B5EF4-FFF2-40B4-BE49-F238E27FC236}">
                  <a16:creationId xmlns:a16="http://schemas.microsoft.com/office/drawing/2014/main" id="{C905754C-D713-4856-BAA0-1D8A75531F9E}"/>
                </a:ext>
              </a:extLst>
            </p:cNvPr>
            <p:cNvSpPr/>
            <p:nvPr/>
          </p:nvSpPr>
          <p:spPr>
            <a:xfrm>
              <a:off x="1111045" y="3663650"/>
              <a:ext cx="1374221" cy="313013"/>
            </a:xfrm>
            <a:prstGeom prst="wedgeRectCallout">
              <a:avLst>
                <a:gd name="adj1" fmla="val 70981"/>
                <a:gd name="adj2" fmla="val -18207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hlinkClick r:id="rId4" action="ppaction://hlinksldjump">
                    <a:extLst>
                      <a:ext uri="{A12FA001-AC4F-418D-AE19-62706E023703}">
                        <ahyp:hlinkClr xmlns:ahyp="http://schemas.microsoft.com/office/drawing/2018/hyperlinkcolor" val="tx"/>
                      </a:ext>
                    </a:extLst>
                  </a:hlinkClick>
                </a:rPr>
                <a:t>Finance lease</a:t>
              </a:r>
              <a:endParaRPr lang="en-GB" sz="1050" dirty="0">
                <a:solidFill>
                  <a:schemeClr val="tx1"/>
                </a:solidFill>
              </a:endParaRPr>
            </a:p>
          </p:txBody>
        </p:sp>
      </p:grpSp>
    </p:spTree>
    <p:extLst>
      <p:ext uri="{BB962C8B-B14F-4D97-AF65-F5344CB8AC3E}">
        <p14:creationId xmlns:p14="http://schemas.microsoft.com/office/powerpoint/2010/main" val="607446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4362" y="2343150"/>
            <a:ext cx="7915275" cy="827935"/>
          </a:xfrm>
        </p:spPr>
        <p:txBody>
          <a:bodyPr/>
          <a:lstStyle/>
          <a:p>
            <a:br>
              <a:rPr lang="en-GB" dirty="0"/>
            </a:br>
            <a:r>
              <a:rPr lang="en-GB" sz="2400" dirty="0"/>
              <a:t>How the standard will impact the budgets</a:t>
            </a:r>
            <a:br>
              <a:rPr lang="en-GB" sz="2400" dirty="0"/>
            </a:br>
            <a:br>
              <a:rPr lang="en-GB" sz="2400" dirty="0"/>
            </a:br>
            <a:br>
              <a:rPr lang="en-GB" dirty="0">
                <a:solidFill>
                  <a:schemeClr val="tx2"/>
                </a:solidFill>
              </a:rPr>
            </a:br>
            <a:br>
              <a:rPr lang="en-GB" dirty="0"/>
            </a:br>
            <a:br>
              <a:rPr lang="en-GB" dirty="0"/>
            </a:br>
            <a:endParaRPr lang="en-GB" sz="2400" dirty="0">
              <a:solidFill>
                <a:schemeClr val="accent1">
                  <a:lumMod val="50000"/>
                </a:schemeClr>
              </a:solidFill>
            </a:endParaRPr>
          </a:p>
        </p:txBody>
      </p:sp>
    </p:spTree>
    <p:extLst>
      <p:ext uri="{BB962C8B-B14F-4D97-AF65-F5344CB8AC3E}">
        <p14:creationId xmlns:p14="http://schemas.microsoft.com/office/powerpoint/2010/main" val="670080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925"/>
            <a:ext cx="8229599" cy="660400"/>
          </a:xfrm>
        </p:spPr>
        <p:txBody>
          <a:bodyPr/>
          <a:lstStyle/>
          <a:p>
            <a:r>
              <a:rPr lang="en-GB" sz="2000" b="1" dirty="0">
                <a:solidFill>
                  <a:schemeClr val="accent1">
                    <a:lumMod val="75000"/>
                  </a:schemeClr>
                </a:solidFill>
              </a:rPr>
              <a:t>Budgeting: Overview </a:t>
            </a:r>
            <a:endParaRPr lang="en-US" sz="2800" b="1" dirty="0">
              <a:solidFill>
                <a:schemeClr val="accent1">
                  <a:lumMod val="75000"/>
                </a:schemeClr>
              </a:solidFill>
            </a:endParaRPr>
          </a:p>
        </p:txBody>
      </p:sp>
      <p:sp>
        <p:nvSpPr>
          <p:cNvPr id="3" name="TextBox 2">
            <a:extLst>
              <a:ext uri="{FF2B5EF4-FFF2-40B4-BE49-F238E27FC236}">
                <a16:creationId xmlns:a16="http://schemas.microsoft.com/office/drawing/2014/main" id="{CAD55BBF-DEA6-4E98-9323-E12530BF20B7}"/>
              </a:ext>
            </a:extLst>
          </p:cNvPr>
          <p:cNvSpPr txBox="1"/>
          <p:nvPr/>
        </p:nvSpPr>
        <p:spPr>
          <a:xfrm>
            <a:off x="457199" y="949324"/>
            <a:ext cx="8229599" cy="954107"/>
          </a:xfrm>
          <a:prstGeom prst="rect">
            <a:avLst/>
          </a:prstGeom>
          <a:noFill/>
        </p:spPr>
        <p:txBody>
          <a:bodyPr wrap="square" rtlCol="0">
            <a:spAutoFit/>
          </a:bodyPr>
          <a:lstStyle/>
          <a:p>
            <a:pPr marL="285750" indent="-285750">
              <a:buFont typeface="Arial" panose="020B0604020202020204" pitchFamily="34" charset="0"/>
              <a:buChar char="•"/>
            </a:pPr>
            <a:r>
              <a:rPr lang="en-GB" sz="1400" dirty="0"/>
              <a:t>There will be a major </a:t>
            </a:r>
            <a:r>
              <a:rPr lang="en-GB" sz="1400" b="1" dirty="0"/>
              <a:t>impact on budgets.</a:t>
            </a:r>
          </a:p>
          <a:p>
            <a:pPr marL="285750" indent="-285750">
              <a:buFont typeface="Arial" panose="020B0604020202020204" pitchFamily="34" charset="0"/>
              <a:buChar char="•"/>
            </a:pPr>
            <a:r>
              <a:rPr lang="en-GB" sz="1400" dirty="0"/>
              <a:t>The guiding principle is that budgeting for leases will </a:t>
            </a:r>
            <a:r>
              <a:rPr lang="en-GB" sz="1400" b="1" dirty="0"/>
              <a:t>align to the accounting.</a:t>
            </a:r>
          </a:p>
          <a:p>
            <a:pPr marL="285750" indent="-285750">
              <a:buFont typeface="Arial" panose="020B0604020202020204" pitchFamily="34" charset="0"/>
              <a:buChar char="•"/>
            </a:pPr>
            <a:r>
              <a:rPr lang="en-GB" sz="1400" dirty="0"/>
              <a:t>Most leases will now be recognised on the Statement of Financial Position for budgetary purposes.</a:t>
            </a:r>
          </a:p>
          <a:p>
            <a:pPr marL="285750" indent="-285750">
              <a:buFont typeface="Arial" panose="020B0604020202020204" pitchFamily="34" charset="0"/>
              <a:buChar char="•"/>
            </a:pPr>
            <a:r>
              <a:rPr lang="en-GB" sz="1400" dirty="0"/>
              <a:t>IFRS 16 will have an impact on:</a:t>
            </a:r>
          </a:p>
        </p:txBody>
      </p:sp>
      <p:sp>
        <p:nvSpPr>
          <p:cNvPr id="4" name="Rectangle: Rounded Corners 3">
            <a:extLst>
              <a:ext uri="{FF2B5EF4-FFF2-40B4-BE49-F238E27FC236}">
                <a16:creationId xmlns:a16="http://schemas.microsoft.com/office/drawing/2014/main" id="{6A2896F6-A8EC-48E2-995A-9D4EA7C88379}"/>
              </a:ext>
            </a:extLst>
          </p:cNvPr>
          <p:cNvSpPr/>
          <p:nvPr/>
        </p:nvSpPr>
        <p:spPr>
          <a:xfrm>
            <a:off x="336367" y="2419350"/>
            <a:ext cx="2075657" cy="1200329"/>
          </a:xfrm>
          <a:prstGeom prst="round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Capital expenditure at </a:t>
            </a:r>
            <a:r>
              <a:rPr lang="en-GB" sz="1400" dirty="0">
                <a:solidFill>
                  <a:schemeClr val="bg1"/>
                </a:solidFill>
              </a:rPr>
              <a:t>lease </a:t>
            </a:r>
            <a:r>
              <a:rPr lang="en-GB" sz="1400" dirty="0">
                <a:solidFill>
                  <a:schemeClr val="bg1"/>
                </a:solidFill>
                <a:hlinkClick r:id="rId3" action="ppaction://hlinksldjump">
                  <a:extLst>
                    <a:ext uri="{A12FA001-AC4F-418D-AE19-62706E023703}">
                      <ahyp:hlinkClr xmlns:ahyp="http://schemas.microsoft.com/office/drawing/2018/hyperlinkcolor" val="tx"/>
                    </a:ext>
                  </a:extLst>
                </a:hlinkClick>
              </a:rPr>
              <a:t>commencement</a:t>
            </a:r>
            <a:r>
              <a:rPr lang="en-GB" sz="1400" dirty="0">
                <a:solidFill>
                  <a:schemeClr val="bg1"/>
                </a:solidFill>
              </a:rPr>
              <a:t> </a:t>
            </a:r>
            <a:r>
              <a:rPr lang="en-GB" sz="1400" dirty="0"/>
              <a:t>(asset recognition) and remeasurement</a:t>
            </a:r>
          </a:p>
        </p:txBody>
      </p:sp>
      <p:sp>
        <p:nvSpPr>
          <p:cNvPr id="5" name="Rectangle: Rounded Corners 4">
            <a:extLst>
              <a:ext uri="{FF2B5EF4-FFF2-40B4-BE49-F238E27FC236}">
                <a16:creationId xmlns:a16="http://schemas.microsoft.com/office/drawing/2014/main" id="{8E434D56-3AB2-4C2B-8773-6443ADDA6F36}"/>
              </a:ext>
            </a:extLst>
          </p:cNvPr>
          <p:cNvSpPr/>
          <p:nvPr/>
        </p:nvSpPr>
        <p:spPr>
          <a:xfrm>
            <a:off x="6702871" y="2419350"/>
            <a:ext cx="2075657" cy="1200329"/>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Non-ring-fenced resource expenditure for interest</a:t>
            </a:r>
          </a:p>
        </p:txBody>
      </p:sp>
      <p:sp>
        <p:nvSpPr>
          <p:cNvPr id="6" name="Rectangle: Rounded Corners 5">
            <a:extLst>
              <a:ext uri="{FF2B5EF4-FFF2-40B4-BE49-F238E27FC236}">
                <a16:creationId xmlns:a16="http://schemas.microsoft.com/office/drawing/2014/main" id="{B9FD0F6A-2C6A-4AFA-A3A1-7692DAF27C84}"/>
              </a:ext>
            </a:extLst>
          </p:cNvPr>
          <p:cNvSpPr/>
          <p:nvPr/>
        </p:nvSpPr>
        <p:spPr>
          <a:xfrm>
            <a:off x="3534171" y="2419350"/>
            <a:ext cx="2075657" cy="120032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Ring-fenced resource expenditure as a result of depreciation</a:t>
            </a:r>
            <a:r>
              <a:rPr lang="en-GB" sz="1400" dirty="0">
                <a:solidFill>
                  <a:srgbClr val="FF0000"/>
                </a:solidFill>
              </a:rPr>
              <a:t>*</a:t>
            </a:r>
          </a:p>
        </p:txBody>
      </p:sp>
      <p:sp>
        <p:nvSpPr>
          <p:cNvPr id="7" name="TextBox 6">
            <a:extLst>
              <a:ext uri="{FF2B5EF4-FFF2-40B4-BE49-F238E27FC236}">
                <a16:creationId xmlns:a16="http://schemas.microsoft.com/office/drawing/2014/main" id="{D39BE505-839E-44D4-A36A-3DE3315CE0E1}"/>
              </a:ext>
            </a:extLst>
          </p:cNvPr>
          <p:cNvSpPr txBox="1"/>
          <p:nvPr/>
        </p:nvSpPr>
        <p:spPr>
          <a:xfrm>
            <a:off x="457199" y="4171950"/>
            <a:ext cx="7848601" cy="276999"/>
          </a:xfrm>
          <a:prstGeom prst="rect">
            <a:avLst/>
          </a:prstGeom>
          <a:noFill/>
        </p:spPr>
        <p:txBody>
          <a:bodyPr wrap="square" rtlCol="0">
            <a:spAutoFit/>
          </a:bodyPr>
          <a:lstStyle/>
          <a:p>
            <a:r>
              <a:rPr lang="en-GB" sz="1200" dirty="0">
                <a:solidFill>
                  <a:srgbClr val="FF0000"/>
                </a:solidFill>
              </a:rPr>
              <a:t>*</a:t>
            </a:r>
            <a:r>
              <a:rPr lang="en-GB" sz="1200" dirty="0"/>
              <a:t> Non-ring-fenced for NHS providers</a:t>
            </a:r>
            <a:endParaRPr lang="en-GB" dirty="0"/>
          </a:p>
        </p:txBody>
      </p:sp>
    </p:spTree>
    <p:extLst>
      <p:ext uri="{BB962C8B-B14F-4D97-AF65-F5344CB8AC3E}">
        <p14:creationId xmlns:p14="http://schemas.microsoft.com/office/powerpoint/2010/main" val="2171405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925"/>
            <a:ext cx="8229599" cy="660400"/>
          </a:xfrm>
        </p:spPr>
        <p:txBody>
          <a:bodyPr/>
          <a:lstStyle/>
          <a:p>
            <a:r>
              <a:rPr lang="en-GB" sz="2000" b="1" dirty="0">
                <a:solidFill>
                  <a:schemeClr val="accent1">
                    <a:lumMod val="75000"/>
                  </a:schemeClr>
                </a:solidFill>
              </a:rPr>
              <a:t>Budgeting: Transition to IFRS 16 </a:t>
            </a:r>
            <a:endParaRPr lang="en-US" sz="3200" b="1" dirty="0">
              <a:solidFill>
                <a:schemeClr val="accent1">
                  <a:lumMod val="75000"/>
                </a:schemeClr>
              </a:solidFill>
            </a:endParaRPr>
          </a:p>
        </p:txBody>
      </p:sp>
      <p:sp>
        <p:nvSpPr>
          <p:cNvPr id="3" name="Rectangle 2">
            <a:extLst>
              <a:ext uri="{FF2B5EF4-FFF2-40B4-BE49-F238E27FC236}">
                <a16:creationId xmlns:a16="http://schemas.microsoft.com/office/drawing/2014/main" id="{395E48A6-D318-42D6-A6DB-6831BAFED57B}"/>
              </a:ext>
            </a:extLst>
          </p:cNvPr>
          <p:cNvSpPr/>
          <p:nvPr/>
        </p:nvSpPr>
        <p:spPr>
          <a:xfrm>
            <a:off x="457200" y="725091"/>
            <a:ext cx="8077200" cy="954107"/>
          </a:xfrm>
          <a:prstGeom prst="rect">
            <a:avLst/>
          </a:prstGeom>
        </p:spPr>
        <p:txBody>
          <a:bodyPr wrap="square">
            <a:spAutoFit/>
          </a:bodyPr>
          <a:lstStyle/>
          <a:p>
            <a:r>
              <a:rPr lang="en-GB" sz="1400" dirty="0"/>
              <a:t>On transition to IFRS 16, it is mandated that all FReM bodies retrospectively apply the standard with the cumulative effect recognised as an adjustment to opening balances (cumulative catch-up). No budget entry should be made for the cumulative catch-up adjustment to accounts. Instead, for budgeting, the cumulative catch-up is ignored and no Prior Period Adjustment (PPA) is required. </a:t>
            </a:r>
          </a:p>
        </p:txBody>
      </p:sp>
      <p:pic>
        <p:nvPicPr>
          <p:cNvPr id="4" name="Picture 3">
            <a:extLst>
              <a:ext uri="{FF2B5EF4-FFF2-40B4-BE49-F238E27FC236}">
                <a16:creationId xmlns:a16="http://schemas.microsoft.com/office/drawing/2014/main" id="{395787F0-6D27-4A6E-A864-F7241D061DFB}"/>
              </a:ext>
            </a:extLst>
          </p:cNvPr>
          <p:cNvPicPr/>
          <p:nvPr/>
        </p:nvPicPr>
        <p:blipFill>
          <a:blip r:embed="rId3"/>
          <a:stretch>
            <a:fillRect/>
          </a:stretch>
        </p:blipFill>
        <p:spPr>
          <a:xfrm>
            <a:off x="140335" y="1784667"/>
            <a:ext cx="8863330" cy="1574165"/>
          </a:xfrm>
          <a:prstGeom prst="rect">
            <a:avLst/>
          </a:prstGeom>
        </p:spPr>
      </p:pic>
      <p:sp>
        <p:nvSpPr>
          <p:cNvPr id="5" name="Rectangle 4">
            <a:extLst>
              <a:ext uri="{FF2B5EF4-FFF2-40B4-BE49-F238E27FC236}">
                <a16:creationId xmlns:a16="http://schemas.microsoft.com/office/drawing/2014/main" id="{BCFE9995-DA77-41F0-A929-201EB11400BA}"/>
              </a:ext>
            </a:extLst>
          </p:cNvPr>
          <p:cNvSpPr/>
          <p:nvPr/>
        </p:nvSpPr>
        <p:spPr>
          <a:xfrm>
            <a:off x="457200" y="3714750"/>
            <a:ext cx="8305800" cy="584775"/>
          </a:xfrm>
          <a:prstGeom prst="rect">
            <a:avLst/>
          </a:prstGeom>
        </p:spPr>
        <p:txBody>
          <a:bodyPr wrap="square">
            <a:spAutoFit/>
          </a:bodyPr>
          <a:lstStyle/>
          <a:p>
            <a:r>
              <a:rPr lang="en-GB" sz="1600" i="1" dirty="0">
                <a:solidFill>
                  <a:srgbClr val="FF0000"/>
                </a:solidFill>
                <a:latin typeface="Calibri" panose="020F0502020204030204" pitchFamily="34" charset="0"/>
              </a:rPr>
              <a:t>Note – On transition, in accounts, an asset and liability would be recognised. No corresponding budgeting entries should be made in the year of implementation. </a:t>
            </a:r>
            <a:endParaRPr lang="en-GB" sz="1600" dirty="0">
              <a:solidFill>
                <a:srgbClr val="FF0000"/>
              </a:solidFill>
            </a:endParaRPr>
          </a:p>
        </p:txBody>
      </p:sp>
    </p:spTree>
    <p:extLst>
      <p:ext uri="{BB962C8B-B14F-4D97-AF65-F5344CB8AC3E}">
        <p14:creationId xmlns:p14="http://schemas.microsoft.com/office/powerpoint/2010/main" val="64768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924"/>
            <a:ext cx="8229599" cy="682625"/>
          </a:xfrm>
        </p:spPr>
        <p:txBody>
          <a:bodyPr/>
          <a:lstStyle/>
          <a:p>
            <a:r>
              <a:rPr lang="en-GB" sz="2000" b="1" dirty="0">
                <a:solidFill>
                  <a:schemeClr val="accent1">
                    <a:lumMod val="75000"/>
                  </a:schemeClr>
                </a:solidFill>
              </a:rPr>
              <a:t>Budgeting: Example New Lease </a:t>
            </a:r>
            <a:endParaRPr lang="en-US" sz="2000" dirty="0">
              <a:solidFill>
                <a:schemeClr val="accent1">
                  <a:lumMod val="75000"/>
                </a:schemeClr>
              </a:solidFill>
            </a:endParaRPr>
          </a:p>
        </p:txBody>
      </p:sp>
      <p:sp>
        <p:nvSpPr>
          <p:cNvPr id="3" name="Text Placeholder 2">
            <a:extLst>
              <a:ext uri="{FF2B5EF4-FFF2-40B4-BE49-F238E27FC236}">
                <a16:creationId xmlns:a16="http://schemas.microsoft.com/office/drawing/2014/main" id="{6E1F0FD6-DE83-4D30-B479-F61E832EF729}"/>
              </a:ext>
            </a:extLst>
          </p:cNvPr>
          <p:cNvSpPr txBox="1">
            <a:spLocks/>
          </p:cNvSpPr>
          <p:nvPr/>
        </p:nvSpPr>
        <p:spPr>
          <a:xfrm>
            <a:off x="152400" y="819150"/>
            <a:ext cx="8646439" cy="608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2"/>
            <a:r>
              <a:rPr lang="en-GB" sz="1400" dirty="0"/>
              <a:t>The impact IFRS 16 will have on budgets can be demonstrated through an example. </a:t>
            </a:r>
          </a:p>
          <a:p>
            <a:pPr marL="285750" indent="-285750">
              <a:buFont typeface="Arial" panose="020B0604020202020204" pitchFamily="34" charset="0"/>
              <a:buChar char="•"/>
            </a:pPr>
            <a:endParaRPr lang="en-GB" sz="1600" dirty="0">
              <a:solidFill>
                <a:schemeClr val="bg1"/>
              </a:solidFill>
            </a:endParaRPr>
          </a:p>
          <a:p>
            <a:endParaRPr lang="en-GB" sz="1600" dirty="0">
              <a:solidFill>
                <a:schemeClr val="bg1"/>
              </a:solidFill>
            </a:endParaRPr>
          </a:p>
          <a:p>
            <a:endParaRPr lang="en-GB" sz="1600" dirty="0">
              <a:solidFill>
                <a:schemeClr val="bg1"/>
              </a:solidFill>
            </a:endParaRPr>
          </a:p>
          <a:p>
            <a:pPr marL="285750" indent="-285750">
              <a:buFont typeface="Arial" panose="020B0604020202020204" pitchFamily="34" charset="0"/>
              <a:buChar char="•"/>
            </a:pPr>
            <a:endParaRPr lang="en-GB" sz="1600" dirty="0">
              <a:solidFill>
                <a:schemeClr val="bg1"/>
              </a:solidFill>
            </a:endParaRPr>
          </a:p>
        </p:txBody>
      </p:sp>
      <p:graphicFrame>
        <p:nvGraphicFramePr>
          <p:cNvPr id="4" name="Chart 3">
            <a:extLst>
              <a:ext uri="{FF2B5EF4-FFF2-40B4-BE49-F238E27FC236}">
                <a16:creationId xmlns:a16="http://schemas.microsoft.com/office/drawing/2014/main" id="{855F3DD9-3EFA-4CEB-9409-E2EC691A967A}"/>
              </a:ext>
            </a:extLst>
          </p:cNvPr>
          <p:cNvGraphicFramePr>
            <a:graphicFrameLocks/>
          </p:cNvGraphicFramePr>
          <p:nvPr>
            <p:extLst>
              <p:ext uri="{D42A27DB-BD31-4B8C-83A1-F6EECF244321}">
                <p14:modId xmlns:p14="http://schemas.microsoft.com/office/powerpoint/2010/main" val="465387310"/>
              </p:ext>
            </p:extLst>
          </p:nvPr>
        </p:nvGraphicFramePr>
        <p:xfrm>
          <a:off x="381000" y="1508124"/>
          <a:ext cx="3872023" cy="25915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C53105AE-FD8C-43D0-A918-B870901CA331}"/>
              </a:ext>
            </a:extLst>
          </p:cNvPr>
          <p:cNvGraphicFramePr>
            <a:graphicFrameLocks/>
          </p:cNvGraphicFramePr>
          <p:nvPr>
            <p:extLst>
              <p:ext uri="{D42A27DB-BD31-4B8C-83A1-F6EECF244321}">
                <p14:modId xmlns:p14="http://schemas.microsoft.com/office/powerpoint/2010/main" val="3068398798"/>
              </p:ext>
            </p:extLst>
          </p:nvPr>
        </p:nvGraphicFramePr>
        <p:xfrm>
          <a:off x="4648199" y="1501775"/>
          <a:ext cx="3953557" cy="259785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 Placeholder 2">
            <a:extLst>
              <a:ext uri="{FF2B5EF4-FFF2-40B4-BE49-F238E27FC236}">
                <a16:creationId xmlns:a16="http://schemas.microsoft.com/office/drawing/2014/main" id="{0DA27DDC-F415-4AC6-97DA-51FD09B7BE5A}"/>
              </a:ext>
            </a:extLst>
          </p:cNvPr>
          <p:cNvSpPr txBox="1">
            <a:spLocks/>
          </p:cNvSpPr>
          <p:nvPr/>
        </p:nvSpPr>
        <p:spPr>
          <a:xfrm>
            <a:off x="135467" y="4324349"/>
            <a:ext cx="8779933" cy="304801"/>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200" b="1" dirty="0">
                <a:solidFill>
                  <a:schemeClr val="bg1"/>
                </a:solidFill>
              </a:rPr>
              <a:t>Implication: CDEL requirement for new leases + RDEL is front-loaded</a:t>
            </a:r>
          </a:p>
        </p:txBody>
      </p:sp>
    </p:spTree>
    <p:extLst>
      <p:ext uri="{BB962C8B-B14F-4D97-AF65-F5344CB8AC3E}">
        <p14:creationId xmlns:p14="http://schemas.microsoft.com/office/powerpoint/2010/main" val="230214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Budgeting impact of:</a:t>
            </a:r>
            <a:endParaRPr lang="en-GB" dirty="0"/>
          </a:p>
        </p:txBody>
      </p:sp>
      <p:sp>
        <p:nvSpPr>
          <p:cNvPr id="3" name="Text Placeholder 2">
            <a:extLst>
              <a:ext uri="{FF2B5EF4-FFF2-40B4-BE49-F238E27FC236}">
                <a16:creationId xmlns:a16="http://schemas.microsoft.com/office/drawing/2014/main" id="{3380C501-EC67-4E10-9A4B-2D6F2ACFD05E}"/>
              </a:ext>
            </a:extLst>
          </p:cNvPr>
          <p:cNvSpPr>
            <a:spLocks noGrp="1"/>
          </p:cNvSpPr>
          <p:nvPr>
            <p:ph type="body" sz="quarter" idx="11"/>
          </p:nvPr>
        </p:nvSpPr>
        <p:spPr/>
        <p:txBody>
          <a:bodyPr/>
          <a:lstStyle/>
          <a:p>
            <a:pPr marL="0" indent="0"/>
            <a:endParaRPr lang="en-GB" dirty="0"/>
          </a:p>
          <a:p>
            <a:pPr marL="0" indent="0"/>
            <a:endParaRPr lang="en-GB" dirty="0"/>
          </a:p>
          <a:p>
            <a:pPr>
              <a:buAutoNum type="arabicPeriod"/>
            </a:pPr>
            <a:endParaRPr lang="en-GB" dirty="0"/>
          </a:p>
          <a:p>
            <a:pPr>
              <a:buAutoNum type="arabicPeriod"/>
            </a:pPr>
            <a:endParaRPr lang="en-GB" dirty="0"/>
          </a:p>
          <a:p>
            <a:pPr>
              <a:buAutoNum type="arabicPeriod"/>
            </a:pPr>
            <a:endParaRPr lang="en-GB" dirty="0"/>
          </a:p>
        </p:txBody>
      </p:sp>
      <p:grpSp>
        <p:nvGrpSpPr>
          <p:cNvPr id="14" name="Group 13">
            <a:extLst>
              <a:ext uri="{FF2B5EF4-FFF2-40B4-BE49-F238E27FC236}">
                <a16:creationId xmlns:a16="http://schemas.microsoft.com/office/drawing/2014/main" id="{AB9AA43A-5A7C-4986-A30D-34DC59B636C2}"/>
              </a:ext>
            </a:extLst>
          </p:cNvPr>
          <p:cNvGrpSpPr/>
          <p:nvPr/>
        </p:nvGrpSpPr>
        <p:grpSpPr>
          <a:xfrm>
            <a:off x="685800" y="1276352"/>
            <a:ext cx="7286625" cy="2654299"/>
            <a:chOff x="533400" y="819151"/>
            <a:chExt cx="7196624" cy="1806447"/>
          </a:xfrm>
        </p:grpSpPr>
        <p:sp>
          <p:nvSpPr>
            <p:cNvPr id="10" name="Rectangle 9">
              <a:extLst>
                <a:ext uri="{FF2B5EF4-FFF2-40B4-BE49-F238E27FC236}">
                  <a16:creationId xmlns:a16="http://schemas.microsoft.com/office/drawing/2014/main" id="{800C4835-D453-4DD6-B627-575271F45368}"/>
                </a:ext>
              </a:extLst>
            </p:cNvPr>
            <p:cNvSpPr/>
            <p:nvPr/>
          </p:nvSpPr>
          <p:spPr>
            <a:xfrm>
              <a:off x="552545" y="2092199"/>
              <a:ext cx="1538054" cy="53339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Peppercorn leases</a:t>
              </a:r>
              <a:r>
                <a:rPr lang="en-GB" dirty="0"/>
                <a:t> </a:t>
              </a:r>
            </a:p>
          </p:txBody>
        </p:sp>
        <p:sp>
          <p:nvSpPr>
            <p:cNvPr id="11" name="Right Brace 10">
              <a:extLst>
                <a:ext uri="{FF2B5EF4-FFF2-40B4-BE49-F238E27FC236}">
                  <a16:creationId xmlns:a16="http://schemas.microsoft.com/office/drawing/2014/main" id="{3C6083F1-3930-4012-9727-CC1AA9D4297E}"/>
                </a:ext>
              </a:extLst>
            </p:cNvPr>
            <p:cNvSpPr/>
            <p:nvPr/>
          </p:nvSpPr>
          <p:spPr>
            <a:xfrm>
              <a:off x="2249328" y="2092199"/>
              <a:ext cx="287755" cy="533399"/>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2" name="TextBox 11">
              <a:extLst>
                <a:ext uri="{FF2B5EF4-FFF2-40B4-BE49-F238E27FC236}">
                  <a16:creationId xmlns:a16="http://schemas.microsoft.com/office/drawing/2014/main" id="{107563A9-151B-4E6A-89E0-E39BC133993D}"/>
                </a:ext>
              </a:extLst>
            </p:cNvPr>
            <p:cNvSpPr txBox="1"/>
            <p:nvPr/>
          </p:nvSpPr>
          <p:spPr>
            <a:xfrm>
              <a:off x="3090631" y="2180853"/>
              <a:ext cx="4634606" cy="356090"/>
            </a:xfrm>
            <a:prstGeom prst="rect">
              <a:avLst/>
            </a:prstGeom>
            <a:noFill/>
          </p:spPr>
          <p:txBody>
            <a:bodyPr wrap="square" rtlCol="0">
              <a:spAutoFit/>
            </a:bodyPr>
            <a:lstStyle/>
            <a:p>
              <a:r>
                <a:rPr lang="en-GB" sz="1400" dirty="0"/>
                <a:t>Budgeting </a:t>
              </a:r>
              <a:r>
                <a:rPr lang="en-GB" sz="1400" b="1" dirty="0"/>
                <a:t>akin to donated assets</a:t>
              </a:r>
              <a:r>
                <a:rPr lang="en-GB" sz="1400" dirty="0"/>
                <a:t>. Debit and Credit score to CDEL, depreciation scores to AME.</a:t>
              </a:r>
            </a:p>
          </p:txBody>
        </p:sp>
        <p:sp>
          <p:nvSpPr>
            <p:cNvPr id="17" name="Rectangle 16">
              <a:extLst>
                <a:ext uri="{FF2B5EF4-FFF2-40B4-BE49-F238E27FC236}">
                  <a16:creationId xmlns:a16="http://schemas.microsoft.com/office/drawing/2014/main" id="{35DDFBB8-6BA9-4B53-A6D0-90869D335460}"/>
                </a:ext>
              </a:extLst>
            </p:cNvPr>
            <p:cNvSpPr/>
            <p:nvPr/>
          </p:nvSpPr>
          <p:spPr>
            <a:xfrm>
              <a:off x="552545" y="1453728"/>
              <a:ext cx="1538054" cy="53339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Sale and leaseback</a:t>
              </a:r>
              <a:endParaRPr lang="en-GB" dirty="0"/>
            </a:p>
          </p:txBody>
        </p:sp>
        <p:sp>
          <p:nvSpPr>
            <p:cNvPr id="18" name="Right Brace 17">
              <a:extLst>
                <a:ext uri="{FF2B5EF4-FFF2-40B4-BE49-F238E27FC236}">
                  <a16:creationId xmlns:a16="http://schemas.microsoft.com/office/drawing/2014/main" id="{2585FA48-E9FE-4E42-A02F-B0EA318CF3BA}"/>
                </a:ext>
              </a:extLst>
            </p:cNvPr>
            <p:cNvSpPr/>
            <p:nvPr/>
          </p:nvSpPr>
          <p:spPr>
            <a:xfrm>
              <a:off x="2249328" y="1453728"/>
              <a:ext cx="287755" cy="533399"/>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9" name="TextBox 18">
              <a:extLst>
                <a:ext uri="{FF2B5EF4-FFF2-40B4-BE49-F238E27FC236}">
                  <a16:creationId xmlns:a16="http://schemas.microsoft.com/office/drawing/2014/main" id="{62E98B84-7FF3-471C-AFF1-DFD590C23CAA}"/>
                </a:ext>
              </a:extLst>
            </p:cNvPr>
            <p:cNvSpPr txBox="1"/>
            <p:nvPr/>
          </p:nvSpPr>
          <p:spPr>
            <a:xfrm>
              <a:off x="3090631" y="1449407"/>
              <a:ext cx="4634606" cy="502716"/>
            </a:xfrm>
            <a:prstGeom prst="rect">
              <a:avLst/>
            </a:prstGeom>
            <a:noFill/>
          </p:spPr>
          <p:txBody>
            <a:bodyPr wrap="square" rtlCol="0">
              <a:spAutoFit/>
            </a:bodyPr>
            <a:lstStyle/>
            <a:p>
              <a:r>
                <a:rPr lang="en-GB" sz="1400" dirty="0"/>
                <a:t>Derecognition of the asset = </a:t>
              </a:r>
              <a:r>
                <a:rPr lang="en-GB" sz="1400" b="1" dirty="0"/>
                <a:t>credit to CDEL</a:t>
              </a:r>
              <a:r>
                <a:rPr lang="en-GB" sz="1400" dirty="0"/>
                <a:t>, subsequent recognition of the RoU = </a:t>
              </a:r>
              <a:r>
                <a:rPr lang="en-GB" sz="1400" b="1" dirty="0"/>
                <a:t>debit to CDEL</a:t>
              </a:r>
              <a:r>
                <a:rPr lang="en-GB" sz="1400" dirty="0"/>
                <a:t>. 5% of NBV or £20m rule applies (see </a:t>
              </a:r>
              <a:r>
                <a:rPr lang="en-GB" sz="1400" dirty="0">
                  <a:hlinkClick r:id="rId2">
                    <a:extLst>
                      <a:ext uri="{A12FA001-AC4F-418D-AE19-62706E023703}">
                        <ahyp:hlinkClr xmlns:ahyp="http://schemas.microsoft.com/office/drawing/2018/hyperlinkcolor" val="tx"/>
                      </a:ext>
                    </a:extLst>
                  </a:hlinkClick>
                </a:rPr>
                <a:t>CBG 7.2 and 7.3 </a:t>
              </a:r>
              <a:r>
                <a:rPr lang="en-GB" sz="1400" dirty="0"/>
                <a:t>for more details)</a:t>
              </a:r>
            </a:p>
          </p:txBody>
        </p:sp>
        <p:sp>
          <p:nvSpPr>
            <p:cNvPr id="20" name="Rectangle 19">
              <a:extLst>
                <a:ext uri="{FF2B5EF4-FFF2-40B4-BE49-F238E27FC236}">
                  <a16:creationId xmlns:a16="http://schemas.microsoft.com/office/drawing/2014/main" id="{E51B4080-B1E0-46E9-AEAF-94A35E5E096A}"/>
                </a:ext>
              </a:extLst>
            </p:cNvPr>
            <p:cNvSpPr/>
            <p:nvPr/>
          </p:nvSpPr>
          <p:spPr>
            <a:xfrm>
              <a:off x="533400" y="819151"/>
              <a:ext cx="1538054" cy="53339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Remeasurement of the lease liability</a:t>
              </a:r>
              <a:endParaRPr lang="en-GB" dirty="0"/>
            </a:p>
          </p:txBody>
        </p:sp>
        <p:sp>
          <p:nvSpPr>
            <p:cNvPr id="21" name="Right Brace 20">
              <a:extLst>
                <a:ext uri="{FF2B5EF4-FFF2-40B4-BE49-F238E27FC236}">
                  <a16:creationId xmlns:a16="http://schemas.microsoft.com/office/drawing/2014/main" id="{49CDC62E-8734-464A-9814-FE2D5BD9A1C7}"/>
                </a:ext>
              </a:extLst>
            </p:cNvPr>
            <p:cNvSpPr/>
            <p:nvPr/>
          </p:nvSpPr>
          <p:spPr>
            <a:xfrm>
              <a:off x="2230183" y="819151"/>
              <a:ext cx="287755" cy="533399"/>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2" name="TextBox 21">
              <a:extLst>
                <a:ext uri="{FF2B5EF4-FFF2-40B4-BE49-F238E27FC236}">
                  <a16:creationId xmlns:a16="http://schemas.microsoft.com/office/drawing/2014/main" id="{AF483759-64E7-4365-8723-25D3A694A6DF}"/>
                </a:ext>
              </a:extLst>
            </p:cNvPr>
            <p:cNvSpPr txBox="1"/>
            <p:nvPr/>
          </p:nvSpPr>
          <p:spPr>
            <a:xfrm>
              <a:off x="3095418" y="921745"/>
              <a:ext cx="4634606" cy="356090"/>
            </a:xfrm>
            <a:prstGeom prst="rect">
              <a:avLst/>
            </a:prstGeom>
            <a:noFill/>
          </p:spPr>
          <p:txBody>
            <a:bodyPr wrap="square" rtlCol="0">
              <a:spAutoFit/>
            </a:bodyPr>
            <a:lstStyle/>
            <a:p>
              <a:r>
                <a:rPr lang="en-GB" sz="1400" b="1" dirty="0"/>
                <a:t>Scores to CDEL</a:t>
              </a:r>
              <a:r>
                <a:rPr lang="en-GB" sz="1400" dirty="0"/>
                <a:t> to the extent the remeasurement impacts the value of the </a:t>
              </a:r>
              <a:r>
                <a:rPr lang="en-GB" sz="1400" dirty="0">
                  <a:hlinkClick r:id="rId3" action="ppaction://hlinksldjump">
                    <a:extLst>
                      <a:ext uri="{A12FA001-AC4F-418D-AE19-62706E023703}">
                        <ahyp:hlinkClr xmlns:ahyp="http://schemas.microsoft.com/office/drawing/2018/hyperlinkcolor" val="tx"/>
                      </a:ext>
                    </a:extLst>
                  </a:hlinkClick>
                </a:rPr>
                <a:t>right-of-use asset</a:t>
              </a:r>
              <a:endParaRPr lang="en-GB" sz="1400" dirty="0"/>
            </a:p>
          </p:txBody>
        </p:sp>
      </p:grpSp>
    </p:spTree>
    <p:extLst>
      <p:ext uri="{BB962C8B-B14F-4D97-AF65-F5344CB8AC3E}">
        <p14:creationId xmlns:p14="http://schemas.microsoft.com/office/powerpoint/2010/main" val="4133438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Budgeting impact of:</a:t>
            </a:r>
            <a:endParaRPr lang="en-GB" dirty="0"/>
          </a:p>
        </p:txBody>
      </p:sp>
      <p:sp>
        <p:nvSpPr>
          <p:cNvPr id="3" name="Text Placeholder 2">
            <a:extLst>
              <a:ext uri="{FF2B5EF4-FFF2-40B4-BE49-F238E27FC236}">
                <a16:creationId xmlns:a16="http://schemas.microsoft.com/office/drawing/2014/main" id="{3380C501-EC67-4E10-9A4B-2D6F2ACFD05E}"/>
              </a:ext>
            </a:extLst>
          </p:cNvPr>
          <p:cNvSpPr>
            <a:spLocks noGrp="1"/>
          </p:cNvSpPr>
          <p:nvPr>
            <p:ph type="body" sz="quarter" idx="11"/>
          </p:nvPr>
        </p:nvSpPr>
        <p:spPr/>
        <p:txBody>
          <a:bodyPr/>
          <a:lstStyle/>
          <a:p>
            <a:pPr marL="0" indent="0"/>
            <a:endParaRPr lang="en-GB" dirty="0"/>
          </a:p>
          <a:p>
            <a:pPr marL="0" indent="0"/>
            <a:endParaRPr lang="en-GB" dirty="0"/>
          </a:p>
          <a:p>
            <a:pPr>
              <a:buAutoNum type="arabicPeriod"/>
            </a:pPr>
            <a:endParaRPr lang="en-GB" dirty="0"/>
          </a:p>
          <a:p>
            <a:pPr>
              <a:buAutoNum type="arabicPeriod"/>
            </a:pPr>
            <a:endParaRPr lang="en-GB" dirty="0"/>
          </a:p>
          <a:p>
            <a:pPr>
              <a:buAutoNum type="arabicPeriod"/>
            </a:pPr>
            <a:endParaRPr lang="en-GB" dirty="0"/>
          </a:p>
        </p:txBody>
      </p:sp>
      <p:sp>
        <p:nvSpPr>
          <p:cNvPr id="4" name="Rectangle 3">
            <a:extLst>
              <a:ext uri="{FF2B5EF4-FFF2-40B4-BE49-F238E27FC236}">
                <a16:creationId xmlns:a16="http://schemas.microsoft.com/office/drawing/2014/main" id="{A51A9342-6966-4276-9C3F-3BC0BC47E03C}"/>
              </a:ext>
            </a:extLst>
          </p:cNvPr>
          <p:cNvSpPr/>
          <p:nvPr/>
        </p:nvSpPr>
        <p:spPr>
          <a:xfrm>
            <a:off x="614362" y="1106722"/>
            <a:ext cx="1560744" cy="83099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Early termination of the lease</a:t>
            </a:r>
            <a:r>
              <a:rPr lang="en-GB" dirty="0"/>
              <a:t> </a:t>
            </a:r>
          </a:p>
        </p:txBody>
      </p:sp>
      <p:sp>
        <p:nvSpPr>
          <p:cNvPr id="6" name="TextBox 5">
            <a:extLst>
              <a:ext uri="{FF2B5EF4-FFF2-40B4-BE49-F238E27FC236}">
                <a16:creationId xmlns:a16="http://schemas.microsoft.com/office/drawing/2014/main" id="{9E515538-9E1E-4868-B422-DD42D506205E}"/>
              </a:ext>
            </a:extLst>
          </p:cNvPr>
          <p:cNvSpPr txBox="1"/>
          <p:nvPr/>
        </p:nvSpPr>
        <p:spPr>
          <a:xfrm>
            <a:off x="3157948" y="1039336"/>
            <a:ext cx="4634606" cy="1169551"/>
          </a:xfrm>
          <a:prstGeom prst="rect">
            <a:avLst/>
          </a:prstGeom>
          <a:noFill/>
        </p:spPr>
        <p:txBody>
          <a:bodyPr wrap="square" rtlCol="0">
            <a:spAutoFit/>
          </a:bodyPr>
          <a:lstStyle/>
          <a:p>
            <a:r>
              <a:rPr lang="en-US" sz="1400" dirty="0"/>
              <a:t>Derecognition of </a:t>
            </a:r>
            <a:r>
              <a:rPr lang="en-US" sz="1400" dirty="0">
                <a:hlinkClick r:id="rId2" action="ppaction://hlinksldjump">
                  <a:extLst>
                    <a:ext uri="{A12FA001-AC4F-418D-AE19-62706E023703}">
                      <ahyp:hlinkClr xmlns:ahyp="http://schemas.microsoft.com/office/drawing/2018/hyperlinkcolor" val="tx"/>
                    </a:ext>
                  </a:extLst>
                </a:hlinkClick>
              </a:rPr>
              <a:t>right-of-use asset </a:t>
            </a:r>
            <a:r>
              <a:rPr lang="en-US" sz="1400" dirty="0"/>
              <a:t>will </a:t>
            </a:r>
            <a:r>
              <a:rPr lang="en-US" sz="1400" b="1" dirty="0"/>
              <a:t>credit CDEL</a:t>
            </a:r>
            <a:r>
              <a:rPr lang="en-US" sz="1400" dirty="0"/>
              <a:t>. The termination fee and any difference between the right-of-use asset value and the liability cleared will </a:t>
            </a:r>
            <a:r>
              <a:rPr lang="en-US" sz="1400" b="1" dirty="0"/>
              <a:t>score to RDEL.</a:t>
            </a:r>
            <a:endParaRPr lang="en-US" sz="1400" dirty="0"/>
          </a:p>
          <a:p>
            <a:endParaRPr lang="en-GB" sz="1400" dirty="0"/>
          </a:p>
        </p:txBody>
      </p:sp>
      <p:sp>
        <p:nvSpPr>
          <p:cNvPr id="7" name="Rectangle 6">
            <a:extLst>
              <a:ext uri="{FF2B5EF4-FFF2-40B4-BE49-F238E27FC236}">
                <a16:creationId xmlns:a16="http://schemas.microsoft.com/office/drawing/2014/main" id="{CBC4C345-3A0D-4532-8097-216F8BFFA403}"/>
              </a:ext>
            </a:extLst>
          </p:cNvPr>
          <p:cNvSpPr/>
          <p:nvPr/>
        </p:nvSpPr>
        <p:spPr>
          <a:xfrm>
            <a:off x="614362" y="2061822"/>
            <a:ext cx="1560744" cy="83099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Revaluation of the RoU asset</a:t>
            </a:r>
            <a:endParaRPr lang="en-GB" dirty="0"/>
          </a:p>
        </p:txBody>
      </p:sp>
      <p:sp>
        <p:nvSpPr>
          <p:cNvPr id="9" name="TextBox 8">
            <a:extLst>
              <a:ext uri="{FF2B5EF4-FFF2-40B4-BE49-F238E27FC236}">
                <a16:creationId xmlns:a16="http://schemas.microsoft.com/office/drawing/2014/main" id="{B6E59BA5-2A79-4EC2-8FA6-F1DBB6951A18}"/>
              </a:ext>
            </a:extLst>
          </p:cNvPr>
          <p:cNvSpPr txBox="1"/>
          <p:nvPr/>
        </p:nvSpPr>
        <p:spPr>
          <a:xfrm>
            <a:off x="3157948" y="2176931"/>
            <a:ext cx="4634606" cy="523220"/>
          </a:xfrm>
          <a:prstGeom prst="rect">
            <a:avLst/>
          </a:prstGeom>
          <a:noFill/>
        </p:spPr>
        <p:txBody>
          <a:bodyPr wrap="square" rtlCol="0">
            <a:spAutoFit/>
          </a:bodyPr>
          <a:lstStyle/>
          <a:p>
            <a:r>
              <a:rPr lang="en-US" sz="1400" dirty="0"/>
              <a:t>Upward revaluation of the </a:t>
            </a:r>
            <a:r>
              <a:rPr lang="en-US" sz="1400" dirty="0">
                <a:hlinkClick r:id="rId2" action="ppaction://hlinksldjump">
                  <a:extLst>
                    <a:ext uri="{A12FA001-AC4F-418D-AE19-62706E023703}">
                      <ahyp:hlinkClr xmlns:ahyp="http://schemas.microsoft.com/office/drawing/2018/hyperlinkcolor" val="tx"/>
                    </a:ext>
                  </a:extLst>
                </a:hlinkClick>
              </a:rPr>
              <a:t>right-of-use asset</a:t>
            </a:r>
            <a:r>
              <a:rPr lang="en-US" sz="1400" dirty="0"/>
              <a:t> goes through OCI and has </a:t>
            </a:r>
            <a:r>
              <a:rPr lang="en-US" sz="1400" b="1" dirty="0"/>
              <a:t>no budget impact</a:t>
            </a:r>
            <a:r>
              <a:rPr lang="en-US" sz="1400" dirty="0"/>
              <a:t>.</a:t>
            </a:r>
            <a:endParaRPr lang="en-GB" sz="1400" dirty="0"/>
          </a:p>
        </p:txBody>
      </p:sp>
      <p:sp>
        <p:nvSpPr>
          <p:cNvPr id="23" name="Rectangle 22">
            <a:extLst>
              <a:ext uri="{FF2B5EF4-FFF2-40B4-BE49-F238E27FC236}">
                <a16:creationId xmlns:a16="http://schemas.microsoft.com/office/drawing/2014/main" id="{B93141B5-7954-46D8-9536-32744779D46E}"/>
              </a:ext>
            </a:extLst>
          </p:cNvPr>
          <p:cNvSpPr/>
          <p:nvPr/>
        </p:nvSpPr>
        <p:spPr>
          <a:xfrm>
            <a:off x="614362" y="3016922"/>
            <a:ext cx="1560744" cy="83099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Impairment of the RoU asset</a:t>
            </a:r>
            <a:endParaRPr lang="en-GB" dirty="0"/>
          </a:p>
        </p:txBody>
      </p:sp>
      <p:sp>
        <p:nvSpPr>
          <p:cNvPr id="25" name="TextBox 24">
            <a:extLst>
              <a:ext uri="{FF2B5EF4-FFF2-40B4-BE49-F238E27FC236}">
                <a16:creationId xmlns:a16="http://schemas.microsoft.com/office/drawing/2014/main" id="{64EE2AC2-0A91-4F4F-9D14-DED7CDD87EFC}"/>
              </a:ext>
            </a:extLst>
          </p:cNvPr>
          <p:cNvSpPr txBox="1"/>
          <p:nvPr/>
        </p:nvSpPr>
        <p:spPr>
          <a:xfrm>
            <a:off x="3157948" y="2984803"/>
            <a:ext cx="4634606" cy="738664"/>
          </a:xfrm>
          <a:prstGeom prst="rect">
            <a:avLst/>
          </a:prstGeom>
          <a:noFill/>
        </p:spPr>
        <p:txBody>
          <a:bodyPr wrap="square" rtlCol="0">
            <a:spAutoFit/>
          </a:bodyPr>
          <a:lstStyle/>
          <a:p>
            <a:r>
              <a:rPr lang="en-US" sz="1400" dirty="0"/>
              <a:t>An impairment should first utilize the revaluation reserve. </a:t>
            </a:r>
            <a:r>
              <a:rPr lang="en-US" sz="1400" b="1" dirty="0"/>
              <a:t>It may have a budget impact </a:t>
            </a:r>
            <a:r>
              <a:rPr lang="en-US" sz="1400" dirty="0"/>
              <a:t>(AME or DEL). (see </a:t>
            </a:r>
            <a:r>
              <a:rPr lang="en-US" sz="1400" dirty="0">
                <a:hlinkClick r:id="rId3">
                  <a:extLst>
                    <a:ext uri="{A12FA001-AC4F-418D-AE19-62706E023703}">
                      <ahyp:hlinkClr xmlns:ahyp="http://schemas.microsoft.com/office/drawing/2018/hyperlinkcolor" val="tx"/>
                    </a:ext>
                  </a:extLst>
                </a:hlinkClick>
              </a:rPr>
              <a:t>CBG 3.49 to 3.52 </a:t>
            </a:r>
            <a:r>
              <a:rPr lang="en-US" sz="1400" dirty="0"/>
              <a:t>for more details)</a:t>
            </a:r>
            <a:endParaRPr lang="en-GB" sz="1400" dirty="0"/>
          </a:p>
        </p:txBody>
      </p:sp>
      <p:sp>
        <p:nvSpPr>
          <p:cNvPr id="26" name="Right Brace 25">
            <a:extLst>
              <a:ext uri="{FF2B5EF4-FFF2-40B4-BE49-F238E27FC236}">
                <a16:creationId xmlns:a16="http://schemas.microsoft.com/office/drawing/2014/main" id="{7AA3BC82-7A8C-430E-8F5B-F1D7029A6E99}"/>
              </a:ext>
            </a:extLst>
          </p:cNvPr>
          <p:cNvSpPr/>
          <p:nvPr/>
        </p:nvSpPr>
        <p:spPr>
          <a:xfrm>
            <a:off x="2320969" y="3032884"/>
            <a:ext cx="291354" cy="783749"/>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7" name="Right Brace 26">
            <a:extLst>
              <a:ext uri="{FF2B5EF4-FFF2-40B4-BE49-F238E27FC236}">
                <a16:creationId xmlns:a16="http://schemas.microsoft.com/office/drawing/2014/main" id="{BD02D015-AA4C-4403-B39D-074F19BB2343}"/>
              </a:ext>
            </a:extLst>
          </p:cNvPr>
          <p:cNvSpPr/>
          <p:nvPr/>
        </p:nvSpPr>
        <p:spPr>
          <a:xfrm>
            <a:off x="2320969" y="2046667"/>
            <a:ext cx="291354" cy="783749"/>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8" name="Right Brace 27">
            <a:extLst>
              <a:ext uri="{FF2B5EF4-FFF2-40B4-BE49-F238E27FC236}">
                <a16:creationId xmlns:a16="http://schemas.microsoft.com/office/drawing/2014/main" id="{3B3B0736-AB45-49C6-97C5-2B62395ECBA0}"/>
              </a:ext>
            </a:extLst>
          </p:cNvPr>
          <p:cNvSpPr/>
          <p:nvPr/>
        </p:nvSpPr>
        <p:spPr>
          <a:xfrm>
            <a:off x="2301585" y="1114253"/>
            <a:ext cx="291354" cy="783749"/>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Tree>
    <p:extLst>
      <p:ext uri="{BB962C8B-B14F-4D97-AF65-F5344CB8AC3E}">
        <p14:creationId xmlns:p14="http://schemas.microsoft.com/office/powerpoint/2010/main" val="3537741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4362" y="2343150"/>
            <a:ext cx="7915275" cy="827935"/>
          </a:xfrm>
        </p:spPr>
        <p:txBody>
          <a:bodyPr/>
          <a:lstStyle/>
          <a:p>
            <a:br>
              <a:rPr lang="en-GB" dirty="0"/>
            </a:br>
            <a:r>
              <a:rPr lang="en-GB" sz="2400" dirty="0"/>
              <a:t>The implementation plan for the DHSC and for the group</a:t>
            </a:r>
            <a:br>
              <a:rPr lang="en-GB" sz="2400" dirty="0"/>
            </a:br>
            <a:br>
              <a:rPr lang="en-GB" sz="2400" dirty="0"/>
            </a:br>
            <a:br>
              <a:rPr lang="en-GB" sz="2400" dirty="0"/>
            </a:br>
            <a:br>
              <a:rPr lang="en-GB" dirty="0">
                <a:solidFill>
                  <a:schemeClr val="tx2"/>
                </a:solidFill>
              </a:rPr>
            </a:br>
            <a:br>
              <a:rPr lang="en-GB" dirty="0"/>
            </a:br>
            <a:br>
              <a:rPr lang="en-GB" dirty="0"/>
            </a:br>
            <a:endParaRPr lang="en-GB" sz="2400" dirty="0">
              <a:solidFill>
                <a:schemeClr val="accent1">
                  <a:lumMod val="50000"/>
                </a:schemeClr>
              </a:solidFill>
            </a:endParaRPr>
          </a:p>
        </p:txBody>
      </p:sp>
    </p:spTree>
    <p:extLst>
      <p:ext uri="{BB962C8B-B14F-4D97-AF65-F5344CB8AC3E}">
        <p14:creationId xmlns:p14="http://schemas.microsoft.com/office/powerpoint/2010/main" val="3664550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Key milestones: Overview</a:t>
            </a:r>
            <a:endParaRPr lang="en-GB" dirty="0"/>
          </a:p>
        </p:txBody>
      </p:sp>
      <p:sp>
        <p:nvSpPr>
          <p:cNvPr id="3" name="TextBox 2">
            <a:extLst>
              <a:ext uri="{FF2B5EF4-FFF2-40B4-BE49-F238E27FC236}">
                <a16:creationId xmlns:a16="http://schemas.microsoft.com/office/drawing/2014/main" id="{B183D92E-37F7-45ED-B2D8-260751C042C1}"/>
              </a:ext>
            </a:extLst>
          </p:cNvPr>
          <p:cNvSpPr txBox="1"/>
          <p:nvPr/>
        </p:nvSpPr>
        <p:spPr>
          <a:xfrm>
            <a:off x="640944" y="1417588"/>
            <a:ext cx="7767637" cy="3046988"/>
          </a:xfrm>
          <a:prstGeom prst="rect">
            <a:avLst/>
          </a:prstGeom>
          <a:noFill/>
        </p:spPr>
        <p:txBody>
          <a:bodyPr wrap="square" rtlCol="0">
            <a:spAutoFit/>
          </a:bodyPr>
          <a:lstStyle/>
          <a:p>
            <a:pPr marL="285750" indent="-285750">
              <a:buFont typeface="Arial" panose="020B0604020202020204" pitchFamily="34" charset="0"/>
              <a:buChar char="•"/>
            </a:pPr>
            <a:r>
              <a:rPr lang="en-GB" sz="1600" u="sng" dirty="0"/>
              <a:t>Continuing through 2021 </a:t>
            </a:r>
            <a:r>
              <a:rPr lang="en-GB" sz="1600" dirty="0"/>
              <a:t>– Planning and identification of leases</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u="sng" dirty="0"/>
              <a:t>Late Autumn 2021</a:t>
            </a:r>
            <a:r>
              <a:rPr lang="en-GB" sz="1600" dirty="0"/>
              <a:t> – Be ready to forecast IFRS 16 transition impact on accounts</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u="sng" dirty="0"/>
              <a:t>Spring 2022</a:t>
            </a:r>
            <a:r>
              <a:rPr lang="en-GB" sz="1600" dirty="0"/>
              <a:t> – Discuss transition arrangements and implementation with audit prior to 2021/22 year end</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u="sng" dirty="0"/>
              <a:t>Late Spring 2022</a:t>
            </a:r>
            <a:r>
              <a:rPr lang="en-GB" sz="1600" dirty="0"/>
              <a:t> – Finalise IAS 8 disclosures in 2021/22 accounts</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u="sng" dirty="0"/>
              <a:t>Spring 2023</a:t>
            </a:r>
            <a:r>
              <a:rPr lang="en-GB" sz="1600" dirty="0"/>
              <a:t> – Finalise plans for 2022/23 accounts and agree with audit.</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u="sng" dirty="0"/>
              <a:t>April 2023</a:t>
            </a:r>
            <a:r>
              <a:rPr lang="en-GB" sz="1600" dirty="0"/>
              <a:t> – Accounts for 2022/23 with IFRS 16.</a:t>
            </a:r>
          </a:p>
        </p:txBody>
      </p:sp>
    </p:spTree>
    <p:extLst>
      <p:ext uri="{BB962C8B-B14F-4D97-AF65-F5344CB8AC3E}">
        <p14:creationId xmlns:p14="http://schemas.microsoft.com/office/powerpoint/2010/main" val="1594969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1">
            <a:extLst>
              <a:ext uri="{FF2B5EF4-FFF2-40B4-BE49-F238E27FC236}">
                <a16:creationId xmlns:a16="http://schemas.microsoft.com/office/drawing/2014/main" id="{78A7E223-CCF5-4F17-91D0-C5348241092D}"/>
              </a:ext>
            </a:extLst>
          </p:cNvPr>
          <p:cNvSpPr txBox="1">
            <a:spLocks/>
          </p:cNvSpPr>
          <p:nvPr/>
        </p:nvSpPr>
        <p:spPr>
          <a:xfrm>
            <a:off x="766763" y="441325"/>
            <a:ext cx="7915276"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914400" rtl="0" eaLnBrk="1" latinLnBrk="0" hangingPunct="1">
              <a:spcBef>
                <a:spcPct val="0"/>
              </a:spcBef>
              <a:buNone/>
              <a:defRPr lang="en-GB" sz="2400" kern="1200" dirty="0">
                <a:solidFill>
                  <a:schemeClr val="tx1"/>
                </a:solidFill>
                <a:latin typeface="+mj-lt"/>
                <a:ea typeface="+mj-ea"/>
                <a:cs typeface="+mj-cs"/>
              </a:defRPr>
            </a:lvl1pPr>
          </a:lstStyle>
          <a:p>
            <a:r>
              <a:rPr lang="en-GB" sz="2000" b="1" dirty="0">
                <a:solidFill>
                  <a:schemeClr val="accent1">
                    <a:lumMod val="75000"/>
                  </a:schemeClr>
                </a:solidFill>
              </a:rPr>
              <a:t>Group IFRS 16 high level implementation plan - timeline</a:t>
            </a:r>
          </a:p>
        </p:txBody>
      </p:sp>
      <p:grpSp>
        <p:nvGrpSpPr>
          <p:cNvPr id="72" name="Group 71">
            <a:extLst>
              <a:ext uri="{FF2B5EF4-FFF2-40B4-BE49-F238E27FC236}">
                <a16:creationId xmlns:a16="http://schemas.microsoft.com/office/drawing/2014/main" id="{F50B2AF9-7D49-4CBC-91F2-C2A041632FDA}"/>
              </a:ext>
            </a:extLst>
          </p:cNvPr>
          <p:cNvGrpSpPr/>
          <p:nvPr/>
        </p:nvGrpSpPr>
        <p:grpSpPr>
          <a:xfrm>
            <a:off x="1143000" y="1101725"/>
            <a:ext cx="6126456" cy="2983835"/>
            <a:chOff x="1116104" y="855444"/>
            <a:chExt cx="6126456" cy="2983835"/>
          </a:xfrm>
        </p:grpSpPr>
        <p:grpSp>
          <p:nvGrpSpPr>
            <p:cNvPr id="20" name="Group 19">
              <a:extLst>
                <a:ext uri="{FF2B5EF4-FFF2-40B4-BE49-F238E27FC236}">
                  <a16:creationId xmlns:a16="http://schemas.microsoft.com/office/drawing/2014/main" id="{F2D98EF0-A450-4E86-A90D-9A4C1C7FCD52}"/>
                </a:ext>
              </a:extLst>
            </p:cNvPr>
            <p:cNvGrpSpPr/>
            <p:nvPr/>
          </p:nvGrpSpPr>
          <p:grpSpPr>
            <a:xfrm>
              <a:off x="1583956" y="2492188"/>
              <a:ext cx="5426444" cy="79562"/>
              <a:chOff x="1583956" y="2492188"/>
              <a:chExt cx="4807318" cy="82924"/>
            </a:xfrm>
          </p:grpSpPr>
          <p:sp>
            <p:nvSpPr>
              <p:cNvPr id="4" name="Oval 3">
                <a:extLst>
                  <a:ext uri="{FF2B5EF4-FFF2-40B4-BE49-F238E27FC236}">
                    <a16:creationId xmlns:a16="http://schemas.microsoft.com/office/drawing/2014/main" id="{0DA84610-51EA-4F40-8AC8-9D85099EB422}"/>
                  </a:ext>
                </a:extLst>
              </p:cNvPr>
              <p:cNvSpPr/>
              <p:nvPr/>
            </p:nvSpPr>
            <p:spPr>
              <a:xfrm>
                <a:off x="1583956" y="2495550"/>
                <a:ext cx="71437" cy="762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Oval 4">
                <a:extLst>
                  <a:ext uri="{FF2B5EF4-FFF2-40B4-BE49-F238E27FC236}">
                    <a16:creationId xmlns:a16="http://schemas.microsoft.com/office/drawing/2014/main" id="{58D61D18-9889-465A-B8B9-18056FD08D12}"/>
                  </a:ext>
                </a:extLst>
              </p:cNvPr>
              <p:cNvSpPr/>
              <p:nvPr/>
            </p:nvSpPr>
            <p:spPr>
              <a:xfrm>
                <a:off x="1883993" y="2495550"/>
                <a:ext cx="71437" cy="76200"/>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a:extLst>
                  <a:ext uri="{FF2B5EF4-FFF2-40B4-BE49-F238E27FC236}">
                    <a16:creationId xmlns:a16="http://schemas.microsoft.com/office/drawing/2014/main" id="{BBBBD068-D6D2-4794-85DB-1C1158D05AF2}"/>
                  </a:ext>
                </a:extLst>
              </p:cNvPr>
              <p:cNvSpPr/>
              <p:nvPr/>
            </p:nvSpPr>
            <p:spPr>
              <a:xfrm>
                <a:off x="2217648" y="2498912"/>
                <a:ext cx="71437" cy="762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a:extLst>
                  <a:ext uri="{FF2B5EF4-FFF2-40B4-BE49-F238E27FC236}">
                    <a16:creationId xmlns:a16="http://schemas.microsoft.com/office/drawing/2014/main" id="{7B26E067-49D9-4B80-AAA2-1EF7DE62447A}"/>
                  </a:ext>
                </a:extLst>
              </p:cNvPr>
              <p:cNvSpPr/>
              <p:nvPr/>
            </p:nvSpPr>
            <p:spPr>
              <a:xfrm>
                <a:off x="2517685" y="2498912"/>
                <a:ext cx="71437" cy="76200"/>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a:extLst>
                  <a:ext uri="{FF2B5EF4-FFF2-40B4-BE49-F238E27FC236}">
                    <a16:creationId xmlns:a16="http://schemas.microsoft.com/office/drawing/2014/main" id="{A66B35C0-1E43-47DC-BB10-413443B20BDD}"/>
                  </a:ext>
                </a:extLst>
              </p:cNvPr>
              <p:cNvSpPr/>
              <p:nvPr/>
            </p:nvSpPr>
            <p:spPr>
              <a:xfrm>
                <a:off x="2853581" y="2492188"/>
                <a:ext cx="71437" cy="762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a:extLst>
                  <a:ext uri="{FF2B5EF4-FFF2-40B4-BE49-F238E27FC236}">
                    <a16:creationId xmlns:a16="http://schemas.microsoft.com/office/drawing/2014/main" id="{F1B34510-7836-496A-B03C-C0AF95897A93}"/>
                  </a:ext>
                </a:extLst>
              </p:cNvPr>
              <p:cNvSpPr/>
              <p:nvPr/>
            </p:nvSpPr>
            <p:spPr>
              <a:xfrm>
                <a:off x="3153618" y="2492188"/>
                <a:ext cx="71437" cy="76200"/>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9">
                <a:extLst>
                  <a:ext uri="{FF2B5EF4-FFF2-40B4-BE49-F238E27FC236}">
                    <a16:creationId xmlns:a16="http://schemas.microsoft.com/office/drawing/2014/main" id="{1A7FC48A-69F6-4568-862E-BDD66EB8EAFA}"/>
                  </a:ext>
                </a:extLst>
              </p:cNvPr>
              <p:cNvSpPr/>
              <p:nvPr/>
            </p:nvSpPr>
            <p:spPr>
              <a:xfrm>
                <a:off x="3487273" y="2495550"/>
                <a:ext cx="71437" cy="762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10">
                <a:extLst>
                  <a:ext uri="{FF2B5EF4-FFF2-40B4-BE49-F238E27FC236}">
                    <a16:creationId xmlns:a16="http://schemas.microsoft.com/office/drawing/2014/main" id="{DD4555B9-5B51-48AB-8925-84F06F0D9EFA}"/>
                  </a:ext>
                </a:extLst>
              </p:cNvPr>
              <p:cNvSpPr/>
              <p:nvPr/>
            </p:nvSpPr>
            <p:spPr>
              <a:xfrm>
                <a:off x="3787310" y="2495550"/>
                <a:ext cx="71437" cy="76200"/>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Oval 11">
                <a:extLst>
                  <a:ext uri="{FF2B5EF4-FFF2-40B4-BE49-F238E27FC236}">
                    <a16:creationId xmlns:a16="http://schemas.microsoft.com/office/drawing/2014/main" id="{F5CA0633-C953-4C9E-9CAF-5845A61E1CCE}"/>
                  </a:ext>
                </a:extLst>
              </p:cNvPr>
              <p:cNvSpPr/>
              <p:nvPr/>
            </p:nvSpPr>
            <p:spPr>
              <a:xfrm>
                <a:off x="4116483" y="2495550"/>
                <a:ext cx="71437" cy="762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Oval 12">
                <a:extLst>
                  <a:ext uri="{FF2B5EF4-FFF2-40B4-BE49-F238E27FC236}">
                    <a16:creationId xmlns:a16="http://schemas.microsoft.com/office/drawing/2014/main" id="{03076DA5-60CC-40BB-AD3D-5E9BB6517712}"/>
                  </a:ext>
                </a:extLst>
              </p:cNvPr>
              <p:cNvSpPr/>
              <p:nvPr/>
            </p:nvSpPr>
            <p:spPr>
              <a:xfrm>
                <a:off x="4416520" y="2495550"/>
                <a:ext cx="71437" cy="76200"/>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Oval 13">
                <a:extLst>
                  <a:ext uri="{FF2B5EF4-FFF2-40B4-BE49-F238E27FC236}">
                    <a16:creationId xmlns:a16="http://schemas.microsoft.com/office/drawing/2014/main" id="{44700C8D-EAF6-41FF-8662-C1F5FDE3D5D0}"/>
                  </a:ext>
                </a:extLst>
              </p:cNvPr>
              <p:cNvSpPr/>
              <p:nvPr/>
            </p:nvSpPr>
            <p:spPr>
              <a:xfrm>
                <a:off x="4750175" y="2498912"/>
                <a:ext cx="71437" cy="762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Oval 14">
                <a:extLst>
                  <a:ext uri="{FF2B5EF4-FFF2-40B4-BE49-F238E27FC236}">
                    <a16:creationId xmlns:a16="http://schemas.microsoft.com/office/drawing/2014/main" id="{D03D4E87-EF34-49C2-873B-818AC44A85F9}"/>
                  </a:ext>
                </a:extLst>
              </p:cNvPr>
              <p:cNvSpPr/>
              <p:nvPr/>
            </p:nvSpPr>
            <p:spPr>
              <a:xfrm>
                <a:off x="5050212" y="2498912"/>
                <a:ext cx="71437" cy="76200"/>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Oval 15">
                <a:extLst>
                  <a:ext uri="{FF2B5EF4-FFF2-40B4-BE49-F238E27FC236}">
                    <a16:creationId xmlns:a16="http://schemas.microsoft.com/office/drawing/2014/main" id="{F38B8D89-8C85-4FBE-B74F-CCCAD6E56153}"/>
                  </a:ext>
                </a:extLst>
              </p:cNvPr>
              <p:cNvSpPr/>
              <p:nvPr/>
            </p:nvSpPr>
            <p:spPr>
              <a:xfrm>
                <a:off x="5386108" y="2492188"/>
                <a:ext cx="71437" cy="762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Oval 16">
                <a:extLst>
                  <a:ext uri="{FF2B5EF4-FFF2-40B4-BE49-F238E27FC236}">
                    <a16:creationId xmlns:a16="http://schemas.microsoft.com/office/drawing/2014/main" id="{83C00E2B-D7CC-4A2B-86B4-5B1AF31849EA}"/>
                  </a:ext>
                </a:extLst>
              </p:cNvPr>
              <p:cNvSpPr/>
              <p:nvPr/>
            </p:nvSpPr>
            <p:spPr>
              <a:xfrm>
                <a:off x="5686145" y="2492188"/>
                <a:ext cx="71437" cy="76200"/>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Oval 17">
                <a:extLst>
                  <a:ext uri="{FF2B5EF4-FFF2-40B4-BE49-F238E27FC236}">
                    <a16:creationId xmlns:a16="http://schemas.microsoft.com/office/drawing/2014/main" id="{E361663D-B23F-452C-B6DE-70BB594711E2}"/>
                  </a:ext>
                </a:extLst>
              </p:cNvPr>
              <p:cNvSpPr/>
              <p:nvPr/>
            </p:nvSpPr>
            <p:spPr>
              <a:xfrm>
                <a:off x="6019800" y="2495550"/>
                <a:ext cx="71437" cy="762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Oval 18">
                <a:extLst>
                  <a:ext uri="{FF2B5EF4-FFF2-40B4-BE49-F238E27FC236}">
                    <a16:creationId xmlns:a16="http://schemas.microsoft.com/office/drawing/2014/main" id="{C34975A2-43EA-4397-8B95-6903E533980B}"/>
                  </a:ext>
                </a:extLst>
              </p:cNvPr>
              <p:cNvSpPr/>
              <p:nvPr/>
            </p:nvSpPr>
            <p:spPr>
              <a:xfrm>
                <a:off x="6319837" y="2495550"/>
                <a:ext cx="71437" cy="76200"/>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1" name="TextBox 20">
              <a:extLst>
                <a:ext uri="{FF2B5EF4-FFF2-40B4-BE49-F238E27FC236}">
                  <a16:creationId xmlns:a16="http://schemas.microsoft.com/office/drawing/2014/main" id="{178ACEB8-6E88-40B6-B611-013C62D1E526}"/>
                </a:ext>
              </a:extLst>
            </p:cNvPr>
            <p:cNvSpPr txBox="1"/>
            <p:nvPr/>
          </p:nvSpPr>
          <p:spPr>
            <a:xfrm>
              <a:off x="1377723" y="2276744"/>
              <a:ext cx="533400" cy="215444"/>
            </a:xfrm>
            <a:prstGeom prst="rect">
              <a:avLst/>
            </a:prstGeom>
            <a:noFill/>
          </p:spPr>
          <p:txBody>
            <a:bodyPr wrap="square" rtlCol="0">
              <a:spAutoFit/>
            </a:bodyPr>
            <a:lstStyle/>
            <a:p>
              <a:r>
                <a:rPr lang="en-GB" sz="800" b="1" dirty="0"/>
                <a:t>Oct-21</a:t>
              </a:r>
            </a:p>
          </p:txBody>
        </p:sp>
        <p:sp>
          <p:nvSpPr>
            <p:cNvPr id="22" name="TextBox 21">
              <a:extLst>
                <a:ext uri="{FF2B5EF4-FFF2-40B4-BE49-F238E27FC236}">
                  <a16:creationId xmlns:a16="http://schemas.microsoft.com/office/drawing/2014/main" id="{66ABB3EA-53CC-48D0-93ED-4AE80CB65934}"/>
                </a:ext>
              </a:extLst>
            </p:cNvPr>
            <p:cNvSpPr txBox="1"/>
            <p:nvPr/>
          </p:nvSpPr>
          <p:spPr>
            <a:xfrm>
              <a:off x="1696252" y="2583089"/>
              <a:ext cx="533400" cy="215444"/>
            </a:xfrm>
            <a:prstGeom prst="rect">
              <a:avLst/>
            </a:prstGeom>
            <a:noFill/>
          </p:spPr>
          <p:txBody>
            <a:bodyPr wrap="square" rtlCol="0">
              <a:spAutoFit/>
            </a:bodyPr>
            <a:lstStyle/>
            <a:p>
              <a:r>
                <a:rPr lang="en-GB" sz="800" b="1" dirty="0"/>
                <a:t>Nov-21</a:t>
              </a:r>
            </a:p>
          </p:txBody>
        </p:sp>
        <p:sp>
          <p:nvSpPr>
            <p:cNvPr id="24" name="TextBox 23">
              <a:extLst>
                <a:ext uri="{FF2B5EF4-FFF2-40B4-BE49-F238E27FC236}">
                  <a16:creationId xmlns:a16="http://schemas.microsoft.com/office/drawing/2014/main" id="{8A5561B3-E499-4F92-8778-79CD991DE8C1}"/>
                </a:ext>
              </a:extLst>
            </p:cNvPr>
            <p:cNvSpPr txBox="1"/>
            <p:nvPr/>
          </p:nvSpPr>
          <p:spPr>
            <a:xfrm>
              <a:off x="2450432" y="2582462"/>
              <a:ext cx="533400" cy="215444"/>
            </a:xfrm>
            <a:prstGeom prst="rect">
              <a:avLst/>
            </a:prstGeom>
            <a:noFill/>
          </p:spPr>
          <p:txBody>
            <a:bodyPr wrap="square" rtlCol="0">
              <a:spAutoFit/>
            </a:bodyPr>
            <a:lstStyle/>
            <a:p>
              <a:r>
                <a:rPr lang="en-GB" sz="800" b="1" dirty="0"/>
                <a:t>Jan-22</a:t>
              </a:r>
            </a:p>
          </p:txBody>
        </p:sp>
        <p:sp>
          <p:nvSpPr>
            <p:cNvPr id="26" name="TextBox 25">
              <a:extLst>
                <a:ext uri="{FF2B5EF4-FFF2-40B4-BE49-F238E27FC236}">
                  <a16:creationId xmlns:a16="http://schemas.microsoft.com/office/drawing/2014/main" id="{87F94F49-7C7B-439D-8F5C-D3FD154AD16B}"/>
                </a:ext>
              </a:extLst>
            </p:cNvPr>
            <p:cNvSpPr txBox="1"/>
            <p:nvPr/>
          </p:nvSpPr>
          <p:spPr>
            <a:xfrm>
              <a:off x="3147125" y="2249773"/>
              <a:ext cx="533400" cy="215444"/>
            </a:xfrm>
            <a:prstGeom prst="rect">
              <a:avLst/>
            </a:prstGeom>
            <a:noFill/>
          </p:spPr>
          <p:txBody>
            <a:bodyPr wrap="square" rtlCol="0">
              <a:spAutoFit/>
            </a:bodyPr>
            <a:lstStyle/>
            <a:p>
              <a:r>
                <a:rPr lang="en-GB" sz="800" b="1" dirty="0"/>
                <a:t>Mar-22</a:t>
              </a:r>
            </a:p>
          </p:txBody>
        </p:sp>
        <p:sp>
          <p:nvSpPr>
            <p:cNvPr id="27" name="TextBox 26">
              <a:extLst>
                <a:ext uri="{FF2B5EF4-FFF2-40B4-BE49-F238E27FC236}">
                  <a16:creationId xmlns:a16="http://schemas.microsoft.com/office/drawing/2014/main" id="{73B6A341-EC49-4F0A-9175-F450163EFED7}"/>
                </a:ext>
              </a:extLst>
            </p:cNvPr>
            <p:cNvSpPr txBox="1"/>
            <p:nvPr/>
          </p:nvSpPr>
          <p:spPr>
            <a:xfrm>
              <a:off x="3493461" y="2589584"/>
              <a:ext cx="533400" cy="215444"/>
            </a:xfrm>
            <a:prstGeom prst="rect">
              <a:avLst/>
            </a:prstGeom>
            <a:noFill/>
          </p:spPr>
          <p:txBody>
            <a:bodyPr wrap="square" rtlCol="0">
              <a:spAutoFit/>
            </a:bodyPr>
            <a:lstStyle/>
            <a:p>
              <a:r>
                <a:rPr lang="en-GB" sz="800" b="1" dirty="0"/>
                <a:t>Apr-22</a:t>
              </a:r>
            </a:p>
          </p:txBody>
        </p:sp>
        <p:sp>
          <p:nvSpPr>
            <p:cNvPr id="28" name="TextBox 27">
              <a:extLst>
                <a:ext uri="{FF2B5EF4-FFF2-40B4-BE49-F238E27FC236}">
                  <a16:creationId xmlns:a16="http://schemas.microsoft.com/office/drawing/2014/main" id="{828D69D7-42C7-4C67-871F-4B5609BEF12F}"/>
                </a:ext>
              </a:extLst>
            </p:cNvPr>
            <p:cNvSpPr txBox="1"/>
            <p:nvPr/>
          </p:nvSpPr>
          <p:spPr>
            <a:xfrm>
              <a:off x="3825238" y="2257384"/>
              <a:ext cx="533400" cy="215444"/>
            </a:xfrm>
            <a:prstGeom prst="rect">
              <a:avLst/>
            </a:prstGeom>
            <a:noFill/>
          </p:spPr>
          <p:txBody>
            <a:bodyPr wrap="square" rtlCol="0">
              <a:spAutoFit/>
            </a:bodyPr>
            <a:lstStyle/>
            <a:p>
              <a:r>
                <a:rPr lang="en-GB" sz="800" b="1" dirty="0"/>
                <a:t>May-22</a:t>
              </a:r>
            </a:p>
          </p:txBody>
        </p:sp>
        <p:sp>
          <p:nvSpPr>
            <p:cNvPr id="29" name="TextBox 28">
              <a:extLst>
                <a:ext uri="{FF2B5EF4-FFF2-40B4-BE49-F238E27FC236}">
                  <a16:creationId xmlns:a16="http://schemas.microsoft.com/office/drawing/2014/main" id="{2E4B2225-FC6D-4C05-8093-44E9B0E717BC}"/>
                </a:ext>
              </a:extLst>
            </p:cNvPr>
            <p:cNvSpPr txBox="1"/>
            <p:nvPr/>
          </p:nvSpPr>
          <p:spPr>
            <a:xfrm>
              <a:off x="4216261" y="2249773"/>
              <a:ext cx="533400" cy="215444"/>
            </a:xfrm>
            <a:prstGeom prst="rect">
              <a:avLst/>
            </a:prstGeom>
            <a:noFill/>
          </p:spPr>
          <p:txBody>
            <a:bodyPr wrap="square" rtlCol="0">
              <a:spAutoFit/>
            </a:bodyPr>
            <a:lstStyle/>
            <a:p>
              <a:r>
                <a:rPr lang="en-GB" sz="800" b="1" dirty="0"/>
                <a:t>Jun-22</a:t>
              </a:r>
            </a:p>
          </p:txBody>
        </p:sp>
        <p:sp>
          <p:nvSpPr>
            <p:cNvPr id="30" name="TextBox 29">
              <a:extLst>
                <a:ext uri="{FF2B5EF4-FFF2-40B4-BE49-F238E27FC236}">
                  <a16:creationId xmlns:a16="http://schemas.microsoft.com/office/drawing/2014/main" id="{EC66E5B1-84DD-423F-BFDC-DCF913871178}"/>
                </a:ext>
              </a:extLst>
            </p:cNvPr>
            <p:cNvSpPr txBox="1"/>
            <p:nvPr/>
          </p:nvSpPr>
          <p:spPr>
            <a:xfrm>
              <a:off x="4554939" y="2582462"/>
              <a:ext cx="533400" cy="215444"/>
            </a:xfrm>
            <a:prstGeom prst="rect">
              <a:avLst/>
            </a:prstGeom>
            <a:noFill/>
          </p:spPr>
          <p:txBody>
            <a:bodyPr wrap="square" rtlCol="0">
              <a:spAutoFit/>
            </a:bodyPr>
            <a:lstStyle/>
            <a:p>
              <a:r>
                <a:rPr lang="en-GB" sz="800" b="1" dirty="0"/>
                <a:t>Jul-22</a:t>
              </a:r>
            </a:p>
          </p:txBody>
        </p:sp>
        <p:sp>
          <p:nvSpPr>
            <p:cNvPr id="31" name="TextBox 30">
              <a:extLst>
                <a:ext uri="{FF2B5EF4-FFF2-40B4-BE49-F238E27FC236}">
                  <a16:creationId xmlns:a16="http://schemas.microsoft.com/office/drawing/2014/main" id="{6A9E7330-ADA5-4254-9322-88CE72BE46BA}"/>
                </a:ext>
              </a:extLst>
            </p:cNvPr>
            <p:cNvSpPr txBox="1"/>
            <p:nvPr/>
          </p:nvSpPr>
          <p:spPr>
            <a:xfrm>
              <a:off x="4931591" y="2249773"/>
              <a:ext cx="533400" cy="215444"/>
            </a:xfrm>
            <a:prstGeom prst="rect">
              <a:avLst/>
            </a:prstGeom>
            <a:noFill/>
          </p:spPr>
          <p:txBody>
            <a:bodyPr wrap="square" rtlCol="0">
              <a:spAutoFit/>
            </a:bodyPr>
            <a:lstStyle/>
            <a:p>
              <a:r>
                <a:rPr lang="en-GB" sz="800" b="1" dirty="0"/>
                <a:t>Aug-22</a:t>
              </a:r>
            </a:p>
          </p:txBody>
        </p:sp>
        <p:sp>
          <p:nvSpPr>
            <p:cNvPr id="32" name="TextBox 31">
              <a:extLst>
                <a:ext uri="{FF2B5EF4-FFF2-40B4-BE49-F238E27FC236}">
                  <a16:creationId xmlns:a16="http://schemas.microsoft.com/office/drawing/2014/main" id="{54437629-2353-441F-9890-3E6304C6A773}"/>
                </a:ext>
              </a:extLst>
            </p:cNvPr>
            <p:cNvSpPr txBox="1"/>
            <p:nvPr/>
          </p:nvSpPr>
          <p:spPr>
            <a:xfrm>
              <a:off x="5310562" y="2582462"/>
              <a:ext cx="533400" cy="215444"/>
            </a:xfrm>
            <a:prstGeom prst="rect">
              <a:avLst/>
            </a:prstGeom>
            <a:noFill/>
          </p:spPr>
          <p:txBody>
            <a:bodyPr wrap="square" rtlCol="0">
              <a:spAutoFit/>
            </a:bodyPr>
            <a:lstStyle/>
            <a:p>
              <a:r>
                <a:rPr lang="en-GB" sz="800" b="1" dirty="0"/>
                <a:t>Sep-22</a:t>
              </a:r>
            </a:p>
          </p:txBody>
        </p:sp>
        <p:sp>
          <p:nvSpPr>
            <p:cNvPr id="33" name="TextBox 32">
              <a:extLst>
                <a:ext uri="{FF2B5EF4-FFF2-40B4-BE49-F238E27FC236}">
                  <a16:creationId xmlns:a16="http://schemas.microsoft.com/office/drawing/2014/main" id="{EF7CC603-BC14-4CFD-B2FB-0AB088C955D5}"/>
                </a:ext>
              </a:extLst>
            </p:cNvPr>
            <p:cNvSpPr txBox="1"/>
            <p:nvPr/>
          </p:nvSpPr>
          <p:spPr>
            <a:xfrm>
              <a:off x="5646921" y="2250573"/>
              <a:ext cx="533400" cy="215444"/>
            </a:xfrm>
            <a:prstGeom prst="rect">
              <a:avLst/>
            </a:prstGeom>
            <a:noFill/>
          </p:spPr>
          <p:txBody>
            <a:bodyPr wrap="square" rtlCol="0">
              <a:spAutoFit/>
            </a:bodyPr>
            <a:lstStyle/>
            <a:p>
              <a:r>
                <a:rPr lang="en-GB" sz="800" b="1" dirty="0"/>
                <a:t>Oct-22</a:t>
              </a:r>
            </a:p>
          </p:txBody>
        </p:sp>
        <p:sp>
          <p:nvSpPr>
            <p:cNvPr id="34" name="TextBox 33">
              <a:extLst>
                <a:ext uri="{FF2B5EF4-FFF2-40B4-BE49-F238E27FC236}">
                  <a16:creationId xmlns:a16="http://schemas.microsoft.com/office/drawing/2014/main" id="{BADC9E16-8D28-4D88-9518-BC885CAE025C}"/>
                </a:ext>
              </a:extLst>
            </p:cNvPr>
            <p:cNvSpPr txBox="1"/>
            <p:nvPr/>
          </p:nvSpPr>
          <p:spPr>
            <a:xfrm>
              <a:off x="5993019" y="2578202"/>
              <a:ext cx="533400" cy="215444"/>
            </a:xfrm>
            <a:prstGeom prst="rect">
              <a:avLst/>
            </a:prstGeom>
            <a:noFill/>
          </p:spPr>
          <p:txBody>
            <a:bodyPr wrap="square" rtlCol="0">
              <a:spAutoFit/>
            </a:bodyPr>
            <a:lstStyle/>
            <a:p>
              <a:r>
                <a:rPr lang="en-GB" sz="800" b="1" dirty="0"/>
                <a:t>Nov-22</a:t>
              </a:r>
            </a:p>
          </p:txBody>
        </p:sp>
        <p:sp>
          <p:nvSpPr>
            <p:cNvPr id="35" name="TextBox 34">
              <a:extLst>
                <a:ext uri="{FF2B5EF4-FFF2-40B4-BE49-F238E27FC236}">
                  <a16:creationId xmlns:a16="http://schemas.microsoft.com/office/drawing/2014/main" id="{3767ABCF-9D24-488A-9683-3FFA3C3C3515}"/>
                </a:ext>
              </a:extLst>
            </p:cNvPr>
            <p:cNvSpPr txBox="1"/>
            <p:nvPr/>
          </p:nvSpPr>
          <p:spPr>
            <a:xfrm>
              <a:off x="6364703" y="2249773"/>
              <a:ext cx="533400" cy="215444"/>
            </a:xfrm>
            <a:prstGeom prst="rect">
              <a:avLst/>
            </a:prstGeom>
            <a:noFill/>
          </p:spPr>
          <p:txBody>
            <a:bodyPr wrap="square" rtlCol="0">
              <a:spAutoFit/>
            </a:bodyPr>
            <a:lstStyle/>
            <a:p>
              <a:r>
                <a:rPr lang="en-GB" sz="800" b="1" dirty="0"/>
                <a:t>Dec-22</a:t>
              </a:r>
            </a:p>
          </p:txBody>
        </p:sp>
        <p:sp>
          <p:nvSpPr>
            <p:cNvPr id="36" name="TextBox 35">
              <a:extLst>
                <a:ext uri="{FF2B5EF4-FFF2-40B4-BE49-F238E27FC236}">
                  <a16:creationId xmlns:a16="http://schemas.microsoft.com/office/drawing/2014/main" id="{1B9EFC17-4188-40FB-8CF7-2E2423E73865}"/>
                </a:ext>
              </a:extLst>
            </p:cNvPr>
            <p:cNvSpPr txBox="1"/>
            <p:nvPr/>
          </p:nvSpPr>
          <p:spPr>
            <a:xfrm>
              <a:off x="6709160" y="2586096"/>
              <a:ext cx="533400" cy="215444"/>
            </a:xfrm>
            <a:prstGeom prst="rect">
              <a:avLst/>
            </a:prstGeom>
            <a:noFill/>
          </p:spPr>
          <p:txBody>
            <a:bodyPr wrap="square" rtlCol="0">
              <a:spAutoFit/>
            </a:bodyPr>
            <a:lstStyle/>
            <a:p>
              <a:r>
                <a:rPr lang="en-GB" sz="800" b="1" dirty="0"/>
                <a:t>Jan-23</a:t>
              </a:r>
            </a:p>
          </p:txBody>
        </p:sp>
        <p:sp>
          <p:nvSpPr>
            <p:cNvPr id="39" name="Rectangle: Rounded Corners 38">
              <a:extLst>
                <a:ext uri="{FF2B5EF4-FFF2-40B4-BE49-F238E27FC236}">
                  <a16:creationId xmlns:a16="http://schemas.microsoft.com/office/drawing/2014/main" id="{21397586-51AD-4047-AE9A-D3B21A14AE90}"/>
                </a:ext>
              </a:extLst>
            </p:cNvPr>
            <p:cNvSpPr/>
            <p:nvPr/>
          </p:nvSpPr>
          <p:spPr>
            <a:xfrm>
              <a:off x="3097731" y="857142"/>
              <a:ext cx="1341431" cy="6604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Auditors report any IFRS 16-related issues identified during the course of their 2021/22 financial audits</a:t>
              </a:r>
            </a:p>
          </p:txBody>
        </p:sp>
        <p:cxnSp>
          <p:nvCxnSpPr>
            <p:cNvPr id="41" name="Straight Connector 40">
              <a:extLst>
                <a:ext uri="{FF2B5EF4-FFF2-40B4-BE49-F238E27FC236}">
                  <a16:creationId xmlns:a16="http://schemas.microsoft.com/office/drawing/2014/main" id="{C4CA5B25-E440-441C-B8BA-4F1F846C9DCF}"/>
                </a:ext>
              </a:extLst>
            </p:cNvPr>
            <p:cNvCxnSpPr>
              <a:cxnSpLocks/>
              <a:stCxn id="4" idx="4"/>
              <a:endCxn id="54" idx="0"/>
            </p:cNvCxnSpPr>
            <p:nvPr/>
          </p:nvCxnSpPr>
          <p:spPr>
            <a:xfrm flipH="1">
              <a:off x="1621330" y="2568525"/>
              <a:ext cx="2945" cy="689025"/>
            </a:xfrm>
            <a:prstGeom prst="line">
              <a:avLst/>
            </a:prstGeom>
          </p:spPr>
          <p:style>
            <a:lnRef idx="1">
              <a:schemeClr val="accent1"/>
            </a:lnRef>
            <a:fillRef idx="0">
              <a:schemeClr val="accent1"/>
            </a:fillRef>
            <a:effectRef idx="0">
              <a:schemeClr val="accent1"/>
            </a:effectRef>
            <a:fontRef idx="minor">
              <a:schemeClr val="tx1"/>
            </a:fontRef>
          </p:style>
        </p:cxnSp>
        <p:sp>
          <p:nvSpPr>
            <p:cNvPr id="42" name="Rectangle: Rounded Corners 41">
              <a:extLst>
                <a:ext uri="{FF2B5EF4-FFF2-40B4-BE49-F238E27FC236}">
                  <a16:creationId xmlns:a16="http://schemas.microsoft.com/office/drawing/2014/main" id="{C912C484-564A-4239-98F1-5C9A5D8C9C7E}"/>
                </a:ext>
              </a:extLst>
            </p:cNvPr>
            <p:cNvSpPr/>
            <p:nvPr/>
          </p:nvSpPr>
          <p:spPr>
            <a:xfrm>
              <a:off x="1377723" y="855444"/>
              <a:ext cx="1172778" cy="562057"/>
            </a:xfrm>
            <a:prstGeom prst="roundRect">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Communicate &amp; publish IFRS 16 group implementation plan</a:t>
              </a:r>
              <a:endParaRPr lang="en-GB" sz="800" dirty="0"/>
            </a:p>
          </p:txBody>
        </p:sp>
        <p:cxnSp>
          <p:nvCxnSpPr>
            <p:cNvPr id="44" name="Straight Connector 43">
              <a:extLst>
                <a:ext uri="{FF2B5EF4-FFF2-40B4-BE49-F238E27FC236}">
                  <a16:creationId xmlns:a16="http://schemas.microsoft.com/office/drawing/2014/main" id="{C7B9FEDF-0B24-458B-B4CD-0B2BD6879FBC}"/>
                </a:ext>
              </a:extLst>
            </p:cNvPr>
            <p:cNvCxnSpPr>
              <a:stCxn id="42" idx="2"/>
              <a:endCxn id="5" idx="0"/>
            </p:cNvCxnSpPr>
            <p:nvPr/>
          </p:nvCxnSpPr>
          <p:spPr>
            <a:xfrm flipH="1">
              <a:off x="1962953" y="1417501"/>
              <a:ext cx="1159" cy="1077913"/>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6" name="Rectangle: Rounded Corners 45">
              <a:extLst>
                <a:ext uri="{FF2B5EF4-FFF2-40B4-BE49-F238E27FC236}">
                  <a16:creationId xmlns:a16="http://schemas.microsoft.com/office/drawing/2014/main" id="{277E700A-34F6-4658-A321-7D3E2DBD710E}"/>
                </a:ext>
              </a:extLst>
            </p:cNvPr>
            <p:cNvSpPr/>
            <p:nvPr/>
          </p:nvSpPr>
          <p:spPr>
            <a:xfrm>
              <a:off x="2090374" y="1610602"/>
              <a:ext cx="1172778" cy="562057"/>
            </a:xfrm>
            <a:prstGeom prst="roundRect">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First data collection from component bodies</a:t>
              </a:r>
              <a:endParaRPr lang="en-GB" sz="800" dirty="0"/>
            </a:p>
          </p:txBody>
        </p:sp>
        <p:cxnSp>
          <p:nvCxnSpPr>
            <p:cNvPr id="47" name="Straight Connector 46">
              <a:extLst>
                <a:ext uri="{FF2B5EF4-FFF2-40B4-BE49-F238E27FC236}">
                  <a16:creationId xmlns:a16="http://schemas.microsoft.com/office/drawing/2014/main" id="{EF4554FD-CE0A-4CB2-9A4A-65CA0911E1CC}"/>
                </a:ext>
              </a:extLst>
            </p:cNvPr>
            <p:cNvCxnSpPr>
              <a:cxnSpLocks/>
              <a:stCxn id="46" idx="2"/>
              <a:endCxn id="7" idx="0"/>
            </p:cNvCxnSpPr>
            <p:nvPr/>
          </p:nvCxnSpPr>
          <p:spPr>
            <a:xfrm>
              <a:off x="2676763" y="2172659"/>
              <a:ext cx="1494" cy="325980"/>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0" name="Rectangle: Rounded Corners 49">
              <a:extLst>
                <a:ext uri="{FF2B5EF4-FFF2-40B4-BE49-F238E27FC236}">
                  <a16:creationId xmlns:a16="http://schemas.microsoft.com/office/drawing/2014/main" id="{1023AD6E-9C96-435F-BDB8-E01D4846EDEC}"/>
                </a:ext>
              </a:extLst>
            </p:cNvPr>
            <p:cNvSpPr/>
            <p:nvPr/>
          </p:nvSpPr>
          <p:spPr>
            <a:xfrm>
              <a:off x="2891547" y="3257550"/>
              <a:ext cx="1010452" cy="562057"/>
            </a:xfrm>
            <a:prstGeom prst="roundRect">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Second data collection from component bodies</a:t>
              </a:r>
              <a:endParaRPr lang="en-GB" sz="800" dirty="0"/>
            </a:p>
          </p:txBody>
        </p:sp>
        <p:cxnSp>
          <p:nvCxnSpPr>
            <p:cNvPr id="51" name="Straight Connector 50">
              <a:extLst>
                <a:ext uri="{FF2B5EF4-FFF2-40B4-BE49-F238E27FC236}">
                  <a16:creationId xmlns:a16="http://schemas.microsoft.com/office/drawing/2014/main" id="{2F630AFA-ADCD-4C76-B3BD-612A44059D76}"/>
                </a:ext>
              </a:extLst>
            </p:cNvPr>
            <p:cNvCxnSpPr>
              <a:cxnSpLocks/>
              <a:stCxn id="9" idx="4"/>
              <a:endCxn id="50" idx="0"/>
            </p:cNvCxnSpPr>
            <p:nvPr/>
          </p:nvCxnSpPr>
          <p:spPr>
            <a:xfrm>
              <a:off x="3396091" y="2565299"/>
              <a:ext cx="682" cy="692251"/>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4" name="Rectangle: Rounded Corners 53">
              <a:extLst>
                <a:ext uri="{FF2B5EF4-FFF2-40B4-BE49-F238E27FC236}">
                  <a16:creationId xmlns:a16="http://schemas.microsoft.com/office/drawing/2014/main" id="{9A2EE756-0D1B-46DC-9A41-8137CED353CA}"/>
                </a:ext>
              </a:extLst>
            </p:cNvPr>
            <p:cNvSpPr/>
            <p:nvPr/>
          </p:nvSpPr>
          <p:spPr>
            <a:xfrm>
              <a:off x="1116104" y="3257550"/>
              <a:ext cx="1010452" cy="56205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Agree group </a:t>
              </a:r>
              <a:r>
                <a:rPr lang="en-GB" sz="800" dirty="0">
                  <a:ln w="0"/>
                  <a:solidFill>
                    <a:schemeClr val="tx1"/>
                  </a:solidFill>
                  <a:effectLst>
                    <a:outerShdw blurRad="38100" dist="19050" dir="2700000" algn="tl" rotWithShape="0">
                      <a:schemeClr val="dk1">
                        <a:alpha val="40000"/>
                      </a:schemeClr>
                    </a:outerShdw>
                  </a:effectLst>
                </a:rPr>
                <a:t>implementation approach</a:t>
              </a:r>
              <a:endParaRPr lang="en-GB" sz="800" dirty="0"/>
            </a:p>
          </p:txBody>
        </p:sp>
        <p:cxnSp>
          <p:nvCxnSpPr>
            <p:cNvPr id="57" name="Straight Connector 56">
              <a:extLst>
                <a:ext uri="{FF2B5EF4-FFF2-40B4-BE49-F238E27FC236}">
                  <a16:creationId xmlns:a16="http://schemas.microsoft.com/office/drawing/2014/main" id="{8F31BC5F-7EDF-4676-88E2-2FD5A0B544D4}"/>
                </a:ext>
              </a:extLst>
            </p:cNvPr>
            <p:cNvCxnSpPr>
              <a:cxnSpLocks/>
              <a:stCxn id="39" idx="2"/>
              <a:endCxn id="10" idx="0"/>
            </p:cNvCxnSpPr>
            <p:nvPr/>
          </p:nvCxnSpPr>
          <p:spPr>
            <a:xfrm>
              <a:off x="3768447" y="1517542"/>
              <a:ext cx="4270" cy="977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58A6B39B-1FDD-47D0-AE02-F6FD4D9E4E75}"/>
                </a:ext>
              </a:extLst>
            </p:cNvPr>
            <p:cNvCxnSpPr>
              <a:cxnSpLocks/>
              <a:stCxn id="14" idx="4"/>
              <a:endCxn id="66" idx="0"/>
            </p:cNvCxnSpPr>
            <p:nvPr/>
          </p:nvCxnSpPr>
          <p:spPr>
            <a:xfrm>
              <a:off x="5198266" y="2571750"/>
              <a:ext cx="8025" cy="691872"/>
            </a:xfrm>
            <a:prstGeom prst="line">
              <a:avLst/>
            </a:prstGeom>
          </p:spPr>
          <p:style>
            <a:lnRef idx="1">
              <a:schemeClr val="accent1"/>
            </a:lnRef>
            <a:fillRef idx="0">
              <a:schemeClr val="accent1"/>
            </a:fillRef>
            <a:effectRef idx="0">
              <a:schemeClr val="accent1"/>
            </a:effectRef>
            <a:fontRef idx="minor">
              <a:schemeClr val="tx1"/>
            </a:fontRef>
          </p:style>
        </p:cxnSp>
        <p:sp>
          <p:nvSpPr>
            <p:cNvPr id="66" name="Rectangle: Rounded Corners 65">
              <a:extLst>
                <a:ext uri="{FF2B5EF4-FFF2-40B4-BE49-F238E27FC236}">
                  <a16:creationId xmlns:a16="http://schemas.microsoft.com/office/drawing/2014/main" id="{DED12C7F-2490-4231-8C5B-3F715F743670}"/>
                </a:ext>
              </a:extLst>
            </p:cNvPr>
            <p:cNvSpPr/>
            <p:nvPr/>
          </p:nvSpPr>
          <p:spPr>
            <a:xfrm>
              <a:off x="4701065" y="3263622"/>
              <a:ext cx="1010452" cy="56205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Consolidation schedules prepared</a:t>
              </a:r>
              <a:endParaRPr lang="en-GB" sz="800" dirty="0"/>
            </a:p>
          </p:txBody>
        </p:sp>
        <p:sp>
          <p:nvSpPr>
            <p:cNvPr id="68" name="Rectangle: Rounded Corners 67">
              <a:extLst>
                <a:ext uri="{FF2B5EF4-FFF2-40B4-BE49-F238E27FC236}">
                  <a16:creationId xmlns:a16="http://schemas.microsoft.com/office/drawing/2014/main" id="{F61743CB-E716-438F-BAEE-790C1C8E07DA}"/>
                </a:ext>
              </a:extLst>
            </p:cNvPr>
            <p:cNvSpPr/>
            <p:nvPr/>
          </p:nvSpPr>
          <p:spPr>
            <a:xfrm>
              <a:off x="5238583" y="923111"/>
              <a:ext cx="2003977" cy="562057"/>
            </a:xfrm>
            <a:prstGeom prst="roundRect">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To be confirmed: </a:t>
              </a:r>
              <a:r>
                <a:rPr lang="en-GB" sz="800" dirty="0">
                  <a:solidFill>
                    <a:schemeClr val="tx1"/>
                  </a:solidFill>
                </a:rPr>
                <a:t>Deadline for an Agreed upon Procedures audit on data and completeness of data </a:t>
              </a:r>
              <a:endParaRPr lang="en-GB" sz="800" dirty="0"/>
            </a:p>
          </p:txBody>
        </p:sp>
        <p:cxnSp>
          <p:nvCxnSpPr>
            <p:cNvPr id="69" name="Straight Connector 68">
              <a:extLst>
                <a:ext uri="{FF2B5EF4-FFF2-40B4-BE49-F238E27FC236}">
                  <a16:creationId xmlns:a16="http://schemas.microsoft.com/office/drawing/2014/main" id="{B0321AF2-9419-4D8D-83BC-CD1B6BCD466A}"/>
                </a:ext>
              </a:extLst>
            </p:cNvPr>
            <p:cNvCxnSpPr>
              <a:stCxn id="68" idx="2"/>
            </p:cNvCxnSpPr>
            <p:nvPr/>
          </p:nvCxnSpPr>
          <p:spPr>
            <a:xfrm>
              <a:off x="6240572" y="1485168"/>
              <a:ext cx="1767" cy="1077913"/>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8E934CE7-EE56-4EA2-9A2B-3529A2A7ED68}"/>
                </a:ext>
              </a:extLst>
            </p:cNvPr>
            <p:cNvCxnSpPr>
              <a:cxnSpLocks/>
              <a:endCxn id="71" idx="0"/>
            </p:cNvCxnSpPr>
            <p:nvPr/>
          </p:nvCxnSpPr>
          <p:spPr>
            <a:xfrm>
              <a:off x="6622665" y="2585350"/>
              <a:ext cx="8025" cy="691872"/>
            </a:xfrm>
            <a:prstGeom prst="line">
              <a:avLst/>
            </a:prstGeom>
          </p:spPr>
          <p:style>
            <a:lnRef idx="1">
              <a:schemeClr val="accent1"/>
            </a:lnRef>
            <a:fillRef idx="0">
              <a:schemeClr val="accent1"/>
            </a:fillRef>
            <a:effectRef idx="0">
              <a:schemeClr val="accent1"/>
            </a:effectRef>
            <a:fontRef idx="minor">
              <a:schemeClr val="tx1"/>
            </a:fontRef>
          </p:style>
        </p:cxnSp>
        <p:sp>
          <p:nvSpPr>
            <p:cNvPr id="71" name="Rectangle: Rounded Corners 70">
              <a:extLst>
                <a:ext uri="{FF2B5EF4-FFF2-40B4-BE49-F238E27FC236}">
                  <a16:creationId xmlns:a16="http://schemas.microsoft.com/office/drawing/2014/main" id="{BB5C1BA9-A625-4F47-8F05-685C4E5E0F2E}"/>
                </a:ext>
              </a:extLst>
            </p:cNvPr>
            <p:cNvSpPr/>
            <p:nvPr/>
          </p:nvSpPr>
          <p:spPr>
            <a:xfrm>
              <a:off x="6125464" y="3277222"/>
              <a:ext cx="1010452" cy="56205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solidFill>
                </a:rPr>
                <a:t>Final data collection from component bodies</a:t>
              </a:r>
              <a:endParaRPr lang="en-GB" sz="800" dirty="0"/>
            </a:p>
          </p:txBody>
        </p:sp>
      </p:grpSp>
    </p:spTree>
    <p:extLst>
      <p:ext uri="{BB962C8B-B14F-4D97-AF65-F5344CB8AC3E}">
        <p14:creationId xmlns:p14="http://schemas.microsoft.com/office/powerpoint/2010/main" val="2408922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b="1" dirty="0">
                <a:solidFill>
                  <a:schemeClr val="accent1">
                    <a:lumMod val="75000"/>
                  </a:schemeClr>
                </a:solidFill>
              </a:rPr>
              <a:t>Objectives of IFRS 16</a:t>
            </a:r>
          </a:p>
        </p:txBody>
      </p:sp>
      <p:sp>
        <p:nvSpPr>
          <p:cNvPr id="4" name="Footer Placeholder 3"/>
          <p:cNvSpPr>
            <a:spLocks noGrp="1"/>
          </p:cNvSpPr>
          <p:nvPr>
            <p:ph type="ftr" sz="quarter" idx="10"/>
          </p:nvPr>
        </p:nvSpPr>
        <p:spPr/>
        <p:txBody>
          <a:bodyPr/>
          <a:lstStyle/>
          <a:p>
            <a:r>
              <a:rPr lang="en-US" dirty="0"/>
              <a:t>DHSC – Leading the nation’s health and care</a:t>
            </a:r>
          </a:p>
        </p:txBody>
      </p:sp>
      <p:sp>
        <p:nvSpPr>
          <p:cNvPr id="3" name="Content Placeholder 2"/>
          <p:cNvSpPr>
            <a:spLocks noGrp="1"/>
          </p:cNvSpPr>
          <p:nvPr>
            <p:ph type="body" sz="quarter" idx="11"/>
          </p:nvPr>
        </p:nvSpPr>
        <p:spPr/>
        <p:txBody>
          <a:bodyPr/>
          <a:lstStyle/>
          <a:p>
            <a:pPr>
              <a:buFont typeface="Arial" panose="020B0604020202020204" pitchFamily="34" charset="0"/>
              <a:buChar char="•"/>
            </a:pPr>
            <a:r>
              <a:rPr lang="en-GB" dirty="0"/>
              <a:t>To ensure that lessees and lessors provide relevant information in a manner that faithfully represents those transactions.</a:t>
            </a:r>
          </a:p>
          <a:p>
            <a:pPr marL="0" indent="0"/>
            <a:r>
              <a:rPr lang="en-GB" dirty="0"/>
              <a:t> </a:t>
            </a:r>
          </a:p>
          <a:p>
            <a:pPr>
              <a:buFont typeface="Arial" panose="020B0604020202020204" pitchFamily="34" charset="0"/>
              <a:buChar char="•"/>
            </a:pPr>
            <a:r>
              <a:rPr lang="en-GB" dirty="0"/>
              <a:t>This information gives a basis for users of financial statements to assess the effect that leases have on the financial performance of the reporting entity.</a:t>
            </a:r>
          </a:p>
          <a:p>
            <a:endParaRPr lang="en-GB" dirty="0"/>
          </a:p>
          <a:p>
            <a:pPr>
              <a:buFont typeface="Arial" panose="020B0604020202020204" pitchFamily="34" charset="0"/>
              <a:buChar char="•"/>
            </a:pPr>
            <a:r>
              <a:rPr lang="en-GB" dirty="0"/>
              <a:t>IFRS 16 requires an entity to consider the terms and conditions of contracts and all relevant facts.</a:t>
            </a:r>
          </a:p>
          <a:p>
            <a:endParaRPr lang="en-GB" dirty="0"/>
          </a:p>
          <a:p>
            <a:pPr>
              <a:buFont typeface="Arial" panose="020B0604020202020204" pitchFamily="34" charset="0"/>
              <a:buChar char="•"/>
            </a:pPr>
            <a:r>
              <a:rPr lang="en-GB" dirty="0"/>
              <a:t>To apply the standard consistently to contracts with similar characteristics and in similar circumstances.</a:t>
            </a:r>
          </a:p>
        </p:txBody>
      </p:sp>
    </p:spTree>
    <p:extLst>
      <p:ext uri="{BB962C8B-B14F-4D97-AF65-F5344CB8AC3E}">
        <p14:creationId xmlns:p14="http://schemas.microsoft.com/office/powerpoint/2010/main" val="2904873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4362" y="2343150"/>
            <a:ext cx="7915275" cy="827935"/>
          </a:xfrm>
        </p:spPr>
        <p:txBody>
          <a:bodyPr/>
          <a:lstStyle/>
          <a:p>
            <a:br>
              <a:rPr lang="en-GB" sz="2400" dirty="0"/>
            </a:br>
            <a:r>
              <a:rPr lang="en-GB" sz="2400" dirty="0"/>
              <a:t>Practical challenges</a:t>
            </a:r>
            <a:br>
              <a:rPr lang="en-GB" sz="2400" dirty="0"/>
            </a:br>
            <a:br>
              <a:rPr lang="en-GB" sz="2400" dirty="0"/>
            </a:br>
            <a:br>
              <a:rPr lang="en-GB" sz="2400" dirty="0"/>
            </a:br>
            <a:br>
              <a:rPr lang="en-GB" sz="2400" dirty="0"/>
            </a:br>
            <a:br>
              <a:rPr lang="en-GB" dirty="0">
                <a:solidFill>
                  <a:schemeClr val="tx2"/>
                </a:solidFill>
              </a:rPr>
            </a:br>
            <a:br>
              <a:rPr lang="en-GB" dirty="0"/>
            </a:br>
            <a:br>
              <a:rPr lang="en-GB" dirty="0"/>
            </a:br>
            <a:endParaRPr lang="en-GB" sz="2400" dirty="0">
              <a:solidFill>
                <a:schemeClr val="accent1">
                  <a:lumMod val="50000"/>
                </a:schemeClr>
              </a:solidFill>
            </a:endParaRPr>
          </a:p>
        </p:txBody>
      </p:sp>
    </p:spTree>
    <p:extLst>
      <p:ext uri="{BB962C8B-B14F-4D97-AF65-F5344CB8AC3E}">
        <p14:creationId xmlns:p14="http://schemas.microsoft.com/office/powerpoint/2010/main" val="296900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a:xfrm>
            <a:off x="614363" y="274748"/>
            <a:ext cx="7915276" cy="660400"/>
          </a:xfrm>
        </p:spPr>
        <p:txBody>
          <a:bodyPr/>
          <a:lstStyle/>
          <a:p>
            <a:r>
              <a:rPr lang="en-GB" sz="2000" b="1" dirty="0">
                <a:solidFill>
                  <a:schemeClr val="accent1">
                    <a:lumMod val="75000"/>
                  </a:schemeClr>
                </a:solidFill>
              </a:rPr>
              <a:t>Practical Challenges: Overview</a:t>
            </a:r>
            <a:endParaRPr lang="en-GB" dirty="0"/>
          </a:p>
        </p:txBody>
      </p:sp>
      <p:sp>
        <p:nvSpPr>
          <p:cNvPr id="4" name="Rectangle 3">
            <a:extLst>
              <a:ext uri="{FF2B5EF4-FFF2-40B4-BE49-F238E27FC236}">
                <a16:creationId xmlns:a16="http://schemas.microsoft.com/office/drawing/2014/main" id="{633427D3-A18B-4260-A292-1A9AC2016AA2}"/>
              </a:ext>
            </a:extLst>
          </p:cNvPr>
          <p:cNvSpPr/>
          <p:nvPr/>
        </p:nvSpPr>
        <p:spPr>
          <a:xfrm>
            <a:off x="616135" y="1021715"/>
            <a:ext cx="1900238" cy="86423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Additional cost of assets ownership</a:t>
            </a:r>
            <a:endParaRPr lang="en-GB" dirty="0"/>
          </a:p>
        </p:txBody>
      </p:sp>
      <p:sp>
        <p:nvSpPr>
          <p:cNvPr id="5" name="Right Brace 4">
            <a:extLst>
              <a:ext uri="{FF2B5EF4-FFF2-40B4-BE49-F238E27FC236}">
                <a16:creationId xmlns:a16="http://schemas.microsoft.com/office/drawing/2014/main" id="{FEAA347A-7B23-4846-8C3D-AF8B04380697}"/>
              </a:ext>
            </a:extLst>
          </p:cNvPr>
          <p:cNvSpPr/>
          <p:nvPr/>
        </p:nvSpPr>
        <p:spPr>
          <a:xfrm>
            <a:off x="2697182" y="1037128"/>
            <a:ext cx="287755" cy="864235"/>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EF8FE95C-F9B3-40FA-83F7-986F3242D176}"/>
              </a:ext>
            </a:extLst>
          </p:cNvPr>
          <p:cNvSpPr/>
          <p:nvPr/>
        </p:nvSpPr>
        <p:spPr>
          <a:xfrm>
            <a:off x="600184" y="3238503"/>
            <a:ext cx="1900238" cy="86423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Estimates and judgments</a:t>
            </a:r>
            <a:endParaRPr lang="en-GB" dirty="0"/>
          </a:p>
        </p:txBody>
      </p:sp>
      <p:sp>
        <p:nvSpPr>
          <p:cNvPr id="15" name="TextBox 14">
            <a:extLst>
              <a:ext uri="{FF2B5EF4-FFF2-40B4-BE49-F238E27FC236}">
                <a16:creationId xmlns:a16="http://schemas.microsoft.com/office/drawing/2014/main" id="{61CA2C64-C4DE-4300-A29C-FF5223A8F357}"/>
              </a:ext>
            </a:extLst>
          </p:cNvPr>
          <p:cNvSpPr txBox="1"/>
          <p:nvPr/>
        </p:nvSpPr>
        <p:spPr>
          <a:xfrm>
            <a:off x="3280144" y="3409010"/>
            <a:ext cx="4634606" cy="523220"/>
          </a:xfrm>
          <a:prstGeom prst="rect">
            <a:avLst/>
          </a:prstGeom>
          <a:noFill/>
        </p:spPr>
        <p:txBody>
          <a:bodyPr wrap="square" rtlCol="0">
            <a:spAutoFit/>
          </a:bodyPr>
          <a:lstStyle/>
          <a:p>
            <a:r>
              <a:rPr lang="en-GB" sz="1400" dirty="0"/>
              <a:t>Separating lease and non-lease components, consideration of extension and termination options.</a:t>
            </a:r>
          </a:p>
        </p:txBody>
      </p:sp>
      <p:sp>
        <p:nvSpPr>
          <p:cNvPr id="16" name="Rectangle 15">
            <a:extLst>
              <a:ext uri="{FF2B5EF4-FFF2-40B4-BE49-F238E27FC236}">
                <a16:creationId xmlns:a16="http://schemas.microsoft.com/office/drawing/2014/main" id="{D63C952A-58DA-481E-80DB-3B22EFE8A1AC}"/>
              </a:ext>
            </a:extLst>
          </p:cNvPr>
          <p:cNvSpPr/>
          <p:nvPr/>
        </p:nvSpPr>
        <p:spPr>
          <a:xfrm>
            <a:off x="616135" y="2113884"/>
            <a:ext cx="1900238" cy="86423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Completeness of data</a:t>
            </a:r>
            <a:endParaRPr lang="en-GB" dirty="0"/>
          </a:p>
        </p:txBody>
      </p:sp>
      <p:sp>
        <p:nvSpPr>
          <p:cNvPr id="18" name="TextBox 17">
            <a:extLst>
              <a:ext uri="{FF2B5EF4-FFF2-40B4-BE49-F238E27FC236}">
                <a16:creationId xmlns:a16="http://schemas.microsoft.com/office/drawing/2014/main" id="{753B760E-F1C9-4E89-8B74-CAC7F06B141F}"/>
              </a:ext>
            </a:extLst>
          </p:cNvPr>
          <p:cNvSpPr txBox="1"/>
          <p:nvPr/>
        </p:nvSpPr>
        <p:spPr>
          <a:xfrm>
            <a:off x="3280144" y="2202418"/>
            <a:ext cx="4634606" cy="738664"/>
          </a:xfrm>
          <a:prstGeom prst="rect">
            <a:avLst/>
          </a:prstGeom>
          <a:noFill/>
        </p:spPr>
        <p:txBody>
          <a:bodyPr wrap="square" rtlCol="0">
            <a:spAutoFit/>
          </a:bodyPr>
          <a:lstStyle/>
          <a:p>
            <a:r>
              <a:rPr lang="en-GB" sz="1400" dirty="0"/>
              <a:t>Obtaining and assessing all of the relevant data. Completeness of the lease registers. Assets records will require greater level of detail.  </a:t>
            </a:r>
          </a:p>
        </p:txBody>
      </p:sp>
      <p:sp>
        <p:nvSpPr>
          <p:cNvPr id="19" name="TextBox 18">
            <a:extLst>
              <a:ext uri="{FF2B5EF4-FFF2-40B4-BE49-F238E27FC236}">
                <a16:creationId xmlns:a16="http://schemas.microsoft.com/office/drawing/2014/main" id="{42CD9BC9-6380-486E-BB71-3950C3D1B93F}"/>
              </a:ext>
            </a:extLst>
          </p:cNvPr>
          <p:cNvSpPr txBox="1"/>
          <p:nvPr/>
        </p:nvSpPr>
        <p:spPr>
          <a:xfrm>
            <a:off x="3280144" y="976778"/>
            <a:ext cx="4634606" cy="954107"/>
          </a:xfrm>
          <a:prstGeom prst="rect">
            <a:avLst/>
          </a:prstGeom>
          <a:noFill/>
        </p:spPr>
        <p:txBody>
          <a:bodyPr wrap="square" rtlCol="0">
            <a:spAutoFit/>
          </a:bodyPr>
          <a:lstStyle/>
          <a:p>
            <a:r>
              <a:rPr lang="en-GB" sz="1400" dirty="0"/>
              <a:t>IFRS 16 will increase the amount of fixed assets an organisation will need to maintain information regarding to inform valuation assessments for instance (revaluation or impairment)</a:t>
            </a:r>
          </a:p>
        </p:txBody>
      </p:sp>
      <p:sp>
        <p:nvSpPr>
          <p:cNvPr id="26" name="Right Brace 25">
            <a:extLst>
              <a:ext uri="{FF2B5EF4-FFF2-40B4-BE49-F238E27FC236}">
                <a16:creationId xmlns:a16="http://schemas.microsoft.com/office/drawing/2014/main" id="{4F389C4B-C3C7-49E8-A026-B49B7B4AE71B}"/>
              </a:ext>
            </a:extLst>
          </p:cNvPr>
          <p:cNvSpPr/>
          <p:nvPr/>
        </p:nvSpPr>
        <p:spPr>
          <a:xfrm>
            <a:off x="2697181" y="2113883"/>
            <a:ext cx="287755" cy="864235"/>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7" name="Right Brace 26">
            <a:extLst>
              <a:ext uri="{FF2B5EF4-FFF2-40B4-BE49-F238E27FC236}">
                <a16:creationId xmlns:a16="http://schemas.microsoft.com/office/drawing/2014/main" id="{596A4AB9-BEA3-4D57-916D-63B90678F539}"/>
              </a:ext>
            </a:extLst>
          </p:cNvPr>
          <p:cNvSpPr/>
          <p:nvPr/>
        </p:nvSpPr>
        <p:spPr>
          <a:xfrm>
            <a:off x="2697181" y="3240182"/>
            <a:ext cx="287755" cy="864235"/>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Tree>
    <p:extLst>
      <p:ext uri="{BB962C8B-B14F-4D97-AF65-F5344CB8AC3E}">
        <p14:creationId xmlns:p14="http://schemas.microsoft.com/office/powerpoint/2010/main" val="3795334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a:xfrm>
            <a:off x="614363" y="274748"/>
            <a:ext cx="7915276" cy="660400"/>
          </a:xfrm>
        </p:spPr>
        <p:txBody>
          <a:bodyPr/>
          <a:lstStyle/>
          <a:p>
            <a:r>
              <a:rPr lang="en-GB" sz="2000" b="1" dirty="0">
                <a:solidFill>
                  <a:schemeClr val="accent1">
                    <a:lumMod val="75000"/>
                  </a:schemeClr>
                </a:solidFill>
              </a:rPr>
              <a:t>Practical Challenges: Overview</a:t>
            </a:r>
            <a:endParaRPr lang="en-GB" dirty="0"/>
          </a:p>
        </p:txBody>
      </p:sp>
      <p:sp>
        <p:nvSpPr>
          <p:cNvPr id="10" name="Rectangle 9">
            <a:extLst>
              <a:ext uri="{FF2B5EF4-FFF2-40B4-BE49-F238E27FC236}">
                <a16:creationId xmlns:a16="http://schemas.microsoft.com/office/drawing/2014/main" id="{3E40D239-F94B-40FE-970F-17CB95C8625D}"/>
              </a:ext>
            </a:extLst>
          </p:cNvPr>
          <p:cNvSpPr/>
          <p:nvPr/>
        </p:nvSpPr>
        <p:spPr>
          <a:xfrm>
            <a:off x="601956" y="935148"/>
            <a:ext cx="1900238" cy="93007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Group consolidations and eliminations </a:t>
            </a:r>
            <a:endParaRPr lang="en-GB" dirty="0"/>
          </a:p>
        </p:txBody>
      </p:sp>
      <p:sp>
        <p:nvSpPr>
          <p:cNvPr id="11" name="Right Brace 10">
            <a:extLst>
              <a:ext uri="{FF2B5EF4-FFF2-40B4-BE49-F238E27FC236}">
                <a16:creationId xmlns:a16="http://schemas.microsoft.com/office/drawing/2014/main" id="{C9649EB9-A397-41F1-B53C-80E719E1F7F7}"/>
              </a:ext>
            </a:extLst>
          </p:cNvPr>
          <p:cNvSpPr/>
          <p:nvPr/>
        </p:nvSpPr>
        <p:spPr>
          <a:xfrm>
            <a:off x="2734676" y="969291"/>
            <a:ext cx="287755" cy="895927"/>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2" name="TextBox 11">
            <a:extLst>
              <a:ext uri="{FF2B5EF4-FFF2-40B4-BE49-F238E27FC236}">
                <a16:creationId xmlns:a16="http://schemas.microsoft.com/office/drawing/2014/main" id="{3FCF716F-EE7F-4DA3-8F75-044925715011}"/>
              </a:ext>
            </a:extLst>
          </p:cNvPr>
          <p:cNvSpPr txBox="1"/>
          <p:nvPr/>
        </p:nvSpPr>
        <p:spPr>
          <a:xfrm>
            <a:off x="3132891" y="1138573"/>
            <a:ext cx="4634606" cy="523220"/>
          </a:xfrm>
          <a:prstGeom prst="rect">
            <a:avLst/>
          </a:prstGeom>
          <a:noFill/>
        </p:spPr>
        <p:txBody>
          <a:bodyPr wrap="square" rtlCol="0">
            <a:spAutoFit/>
          </a:bodyPr>
          <a:lstStyle/>
          <a:p>
            <a:r>
              <a:rPr lang="en-GB" sz="1400" dirty="0"/>
              <a:t>Lack of symmetry between lessee and lessor accounting will require complex group adjustment on consolidation.</a:t>
            </a:r>
          </a:p>
        </p:txBody>
      </p:sp>
      <p:sp>
        <p:nvSpPr>
          <p:cNvPr id="20" name="Rectangle 19">
            <a:extLst>
              <a:ext uri="{FF2B5EF4-FFF2-40B4-BE49-F238E27FC236}">
                <a16:creationId xmlns:a16="http://schemas.microsoft.com/office/drawing/2014/main" id="{D4308A78-CFCB-4F0C-9233-3AE750390BEA}"/>
              </a:ext>
            </a:extLst>
          </p:cNvPr>
          <p:cNvSpPr/>
          <p:nvPr/>
        </p:nvSpPr>
        <p:spPr>
          <a:xfrm>
            <a:off x="601956" y="2036536"/>
            <a:ext cx="1900238" cy="93007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Judgments around existing arrangements</a:t>
            </a:r>
            <a:endParaRPr lang="en-GB" dirty="0"/>
          </a:p>
        </p:txBody>
      </p:sp>
      <p:sp>
        <p:nvSpPr>
          <p:cNvPr id="22" name="TextBox 21">
            <a:extLst>
              <a:ext uri="{FF2B5EF4-FFF2-40B4-BE49-F238E27FC236}">
                <a16:creationId xmlns:a16="http://schemas.microsoft.com/office/drawing/2014/main" id="{45EFD591-D214-4A0C-B9A8-987945A68C80}"/>
              </a:ext>
            </a:extLst>
          </p:cNvPr>
          <p:cNvSpPr txBox="1"/>
          <p:nvPr/>
        </p:nvSpPr>
        <p:spPr>
          <a:xfrm>
            <a:off x="3132891" y="2126230"/>
            <a:ext cx="4634606" cy="738664"/>
          </a:xfrm>
          <a:prstGeom prst="rect">
            <a:avLst/>
          </a:prstGeom>
          <a:noFill/>
        </p:spPr>
        <p:txBody>
          <a:bodyPr wrap="square" rtlCol="0">
            <a:spAutoFit/>
          </a:bodyPr>
          <a:lstStyle/>
          <a:p>
            <a:r>
              <a:rPr lang="en-GB" sz="1400" dirty="0"/>
              <a:t>Lack of documentation in some cases will require judgments as to what existing arrangements represent and what accounting treatment is appropriate.</a:t>
            </a:r>
          </a:p>
        </p:txBody>
      </p:sp>
      <p:sp>
        <p:nvSpPr>
          <p:cNvPr id="23" name="Rectangle 22">
            <a:extLst>
              <a:ext uri="{FF2B5EF4-FFF2-40B4-BE49-F238E27FC236}">
                <a16:creationId xmlns:a16="http://schemas.microsoft.com/office/drawing/2014/main" id="{CDDADAF3-E4E2-4994-9805-5455D2BA2315}"/>
              </a:ext>
            </a:extLst>
          </p:cNvPr>
          <p:cNvSpPr/>
          <p:nvPr/>
        </p:nvSpPr>
        <p:spPr>
          <a:xfrm>
            <a:off x="601956" y="3137924"/>
            <a:ext cx="1900238" cy="93007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Lease Management</a:t>
            </a:r>
            <a:endParaRPr lang="en-GB" dirty="0"/>
          </a:p>
        </p:txBody>
      </p:sp>
      <p:sp>
        <p:nvSpPr>
          <p:cNvPr id="25" name="TextBox 24">
            <a:extLst>
              <a:ext uri="{FF2B5EF4-FFF2-40B4-BE49-F238E27FC236}">
                <a16:creationId xmlns:a16="http://schemas.microsoft.com/office/drawing/2014/main" id="{5230BF4B-B249-417C-A427-AC0CFB2884A1}"/>
              </a:ext>
            </a:extLst>
          </p:cNvPr>
          <p:cNvSpPr txBox="1"/>
          <p:nvPr/>
        </p:nvSpPr>
        <p:spPr>
          <a:xfrm>
            <a:off x="3132891" y="3233626"/>
            <a:ext cx="4634606" cy="738664"/>
          </a:xfrm>
          <a:prstGeom prst="rect">
            <a:avLst/>
          </a:prstGeom>
          <a:noFill/>
        </p:spPr>
        <p:txBody>
          <a:bodyPr wrap="square" rtlCol="0">
            <a:spAutoFit/>
          </a:bodyPr>
          <a:lstStyle/>
          <a:p>
            <a:r>
              <a:rPr lang="en-GB" sz="1400" dirty="0"/>
              <a:t>After the initial implementation the entities will have to continue maintaining control of the lease arrangements. Regular reassessment reviews etc.</a:t>
            </a:r>
          </a:p>
        </p:txBody>
      </p:sp>
      <p:sp>
        <p:nvSpPr>
          <p:cNvPr id="26" name="Right Brace 25">
            <a:extLst>
              <a:ext uri="{FF2B5EF4-FFF2-40B4-BE49-F238E27FC236}">
                <a16:creationId xmlns:a16="http://schemas.microsoft.com/office/drawing/2014/main" id="{546D2A70-E2C3-4D27-9E5A-ECFC5DABFE1F}"/>
              </a:ext>
            </a:extLst>
          </p:cNvPr>
          <p:cNvSpPr/>
          <p:nvPr/>
        </p:nvSpPr>
        <p:spPr>
          <a:xfrm>
            <a:off x="2694930" y="2062143"/>
            <a:ext cx="287755" cy="895927"/>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7" name="Right Brace 26">
            <a:extLst>
              <a:ext uri="{FF2B5EF4-FFF2-40B4-BE49-F238E27FC236}">
                <a16:creationId xmlns:a16="http://schemas.microsoft.com/office/drawing/2014/main" id="{6CE6B244-329E-4523-BC6A-28D281B5387A}"/>
              </a:ext>
            </a:extLst>
          </p:cNvPr>
          <p:cNvSpPr/>
          <p:nvPr/>
        </p:nvSpPr>
        <p:spPr>
          <a:xfrm>
            <a:off x="2741005" y="3154995"/>
            <a:ext cx="287755" cy="895927"/>
          </a:xfrm>
          <a:prstGeom prst="rightBrac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Tree>
    <p:extLst>
      <p:ext uri="{BB962C8B-B14F-4D97-AF65-F5344CB8AC3E}">
        <p14:creationId xmlns:p14="http://schemas.microsoft.com/office/powerpoint/2010/main" val="1296949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a:xfrm>
            <a:off x="614363" y="274748"/>
            <a:ext cx="7915276" cy="660400"/>
          </a:xfrm>
        </p:spPr>
        <p:txBody>
          <a:bodyPr/>
          <a:lstStyle/>
          <a:p>
            <a:r>
              <a:rPr lang="en-GB" sz="2000" b="1" dirty="0">
                <a:solidFill>
                  <a:schemeClr val="accent1">
                    <a:lumMod val="75000"/>
                  </a:schemeClr>
                </a:solidFill>
              </a:rPr>
              <a:t>Practical Challenges: Addressing any issues</a:t>
            </a:r>
            <a:endParaRPr lang="en-GB" dirty="0"/>
          </a:p>
        </p:txBody>
      </p:sp>
      <p:grpSp>
        <p:nvGrpSpPr>
          <p:cNvPr id="9" name="Group 8">
            <a:extLst>
              <a:ext uri="{FF2B5EF4-FFF2-40B4-BE49-F238E27FC236}">
                <a16:creationId xmlns:a16="http://schemas.microsoft.com/office/drawing/2014/main" id="{4BBB19E0-5DE4-4CB1-BB41-C455D58CBC25}"/>
              </a:ext>
            </a:extLst>
          </p:cNvPr>
          <p:cNvGrpSpPr/>
          <p:nvPr/>
        </p:nvGrpSpPr>
        <p:grpSpPr>
          <a:xfrm>
            <a:off x="2514600" y="819150"/>
            <a:ext cx="6248400" cy="3668602"/>
            <a:chOff x="1524000" y="935148"/>
            <a:chExt cx="6248400" cy="3668602"/>
          </a:xfrm>
        </p:grpSpPr>
        <p:graphicFrame>
          <p:nvGraphicFramePr>
            <p:cNvPr id="3" name="Diagram 2">
              <a:extLst>
                <a:ext uri="{FF2B5EF4-FFF2-40B4-BE49-F238E27FC236}">
                  <a16:creationId xmlns:a16="http://schemas.microsoft.com/office/drawing/2014/main" id="{4295E516-6F87-407B-89D9-1657C5975FA3}"/>
                </a:ext>
              </a:extLst>
            </p:cNvPr>
            <p:cNvGraphicFramePr/>
            <p:nvPr>
              <p:extLst>
                <p:ext uri="{D42A27DB-BD31-4B8C-83A1-F6EECF244321}">
                  <p14:modId xmlns:p14="http://schemas.microsoft.com/office/powerpoint/2010/main" val="1644566751"/>
                </p:ext>
              </p:extLst>
            </p:nvPr>
          </p:nvGraphicFramePr>
          <p:xfrm>
            <a:off x="1524000" y="935148"/>
            <a:ext cx="6248400" cy="3668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901EABF1-4BA8-4F7C-BED8-8A4F71EE6881}"/>
                </a:ext>
              </a:extLst>
            </p:cNvPr>
            <p:cNvSpPr txBox="1"/>
            <p:nvPr/>
          </p:nvSpPr>
          <p:spPr>
            <a:xfrm>
              <a:off x="3810000" y="2611548"/>
              <a:ext cx="2019300" cy="338554"/>
            </a:xfrm>
            <a:prstGeom prst="rect">
              <a:avLst/>
            </a:prstGeom>
            <a:noFill/>
          </p:spPr>
          <p:txBody>
            <a:bodyPr wrap="square" rtlCol="0">
              <a:spAutoFit/>
            </a:bodyPr>
            <a:lstStyle/>
            <a:p>
              <a:r>
                <a:rPr lang="en-GB" sz="1600" b="1" dirty="0">
                  <a:solidFill>
                    <a:srgbClr val="FF0000"/>
                  </a:solidFill>
                </a:rPr>
                <a:t>Communication</a:t>
              </a:r>
            </a:p>
          </p:txBody>
        </p:sp>
      </p:grpSp>
      <p:sp>
        <p:nvSpPr>
          <p:cNvPr id="8" name="TextBox 7">
            <a:extLst>
              <a:ext uri="{FF2B5EF4-FFF2-40B4-BE49-F238E27FC236}">
                <a16:creationId xmlns:a16="http://schemas.microsoft.com/office/drawing/2014/main" id="{FBBA22BA-0D88-476E-87AD-130A61C2FA21}"/>
              </a:ext>
            </a:extLst>
          </p:cNvPr>
          <p:cNvSpPr txBox="1"/>
          <p:nvPr/>
        </p:nvSpPr>
        <p:spPr>
          <a:xfrm>
            <a:off x="614363" y="935148"/>
            <a:ext cx="2586037" cy="1200329"/>
          </a:xfrm>
          <a:prstGeom prst="rect">
            <a:avLst/>
          </a:prstGeom>
          <a:noFill/>
        </p:spPr>
        <p:txBody>
          <a:bodyPr wrap="square" rtlCol="0">
            <a:spAutoFit/>
          </a:bodyPr>
          <a:lstStyle/>
          <a:p>
            <a:r>
              <a:rPr lang="en-GB" sz="1200" dirty="0"/>
              <a:t>There are many colleagues within the DHSC group as well as outside of it who can assist you with challenges and issues you come across when implementing the new Standard.   </a:t>
            </a:r>
          </a:p>
        </p:txBody>
      </p:sp>
      <p:pic>
        <p:nvPicPr>
          <p:cNvPr id="20" name="Picture 19">
            <a:extLst>
              <a:ext uri="{FF2B5EF4-FFF2-40B4-BE49-F238E27FC236}">
                <a16:creationId xmlns:a16="http://schemas.microsoft.com/office/drawing/2014/main" id="{A71BD504-31C8-4F05-B17C-6562C517BB8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29469" y="2077291"/>
            <a:ext cx="1806054" cy="2408072"/>
          </a:xfrm>
          <a:prstGeom prst="rect">
            <a:avLst/>
          </a:prstGeom>
          <a:ln>
            <a:noFill/>
          </a:ln>
          <a:effectLst/>
        </p:spPr>
      </p:pic>
    </p:spTree>
    <p:extLst>
      <p:ext uri="{BB962C8B-B14F-4D97-AF65-F5344CB8AC3E}">
        <p14:creationId xmlns:p14="http://schemas.microsoft.com/office/powerpoint/2010/main" val="3327830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38F23-D10C-4865-9B93-1DDAA4F0DC3A}"/>
              </a:ext>
            </a:extLst>
          </p:cNvPr>
          <p:cNvSpPr>
            <a:spLocks noGrp="1"/>
          </p:cNvSpPr>
          <p:nvPr>
            <p:ph type="title"/>
          </p:nvPr>
        </p:nvSpPr>
        <p:spPr/>
        <p:txBody>
          <a:bodyPr/>
          <a:lstStyle/>
          <a:p>
            <a:r>
              <a:rPr lang="en-GB" sz="2000" b="1" dirty="0">
                <a:solidFill>
                  <a:schemeClr val="accent1">
                    <a:lumMod val="75000"/>
                  </a:schemeClr>
                </a:solidFill>
              </a:rPr>
              <a:t>NHS - specific issues</a:t>
            </a:r>
            <a:endParaRPr lang="en-GB" dirty="0"/>
          </a:p>
        </p:txBody>
      </p:sp>
      <p:sp>
        <p:nvSpPr>
          <p:cNvPr id="3" name="Text Placeholder 2">
            <a:extLst>
              <a:ext uri="{FF2B5EF4-FFF2-40B4-BE49-F238E27FC236}">
                <a16:creationId xmlns:a16="http://schemas.microsoft.com/office/drawing/2014/main" id="{3380C501-EC67-4E10-9A4B-2D6F2ACFD05E}"/>
              </a:ext>
            </a:extLst>
          </p:cNvPr>
          <p:cNvSpPr>
            <a:spLocks noGrp="1"/>
          </p:cNvSpPr>
          <p:nvPr>
            <p:ph type="body" sz="quarter" idx="11"/>
          </p:nvPr>
        </p:nvSpPr>
        <p:spPr>
          <a:xfrm>
            <a:off x="3428999" y="665014"/>
            <a:ext cx="4488675" cy="1241425"/>
          </a:xfrm>
        </p:spPr>
        <p:txBody>
          <a:bodyPr/>
          <a:lstStyle/>
          <a:p>
            <a:pPr marL="0" indent="0"/>
            <a:r>
              <a:rPr lang="en-GB" sz="1200" dirty="0"/>
              <a:t>There is usually an identified asset – the void space. However, the CCG does not usually have the right to obtain the economic benefits from it – it cannot rent it to someone else, it cannot use it for its own purposes, in some cases, the CCG does not even have access to the void space.  On this basis, it is not a lease arrangement. However, need to consider whether any void space needs to be componentise as a non-lease part of a wider lease contract.</a:t>
            </a:r>
          </a:p>
        </p:txBody>
      </p:sp>
      <p:sp>
        <p:nvSpPr>
          <p:cNvPr id="4" name="Rectangle: Rounded Corners 3">
            <a:extLst>
              <a:ext uri="{FF2B5EF4-FFF2-40B4-BE49-F238E27FC236}">
                <a16:creationId xmlns:a16="http://schemas.microsoft.com/office/drawing/2014/main" id="{0C1CBB7E-E3A5-44D0-935D-9A79E8719983}"/>
              </a:ext>
            </a:extLst>
          </p:cNvPr>
          <p:cNvSpPr/>
          <p:nvPr/>
        </p:nvSpPr>
        <p:spPr>
          <a:xfrm>
            <a:off x="427074" y="937363"/>
            <a:ext cx="1676400" cy="422275"/>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Void space</a:t>
            </a:r>
          </a:p>
        </p:txBody>
      </p:sp>
      <p:sp>
        <p:nvSpPr>
          <p:cNvPr id="5" name="Rectangle: Rounded Corners 4">
            <a:extLst>
              <a:ext uri="{FF2B5EF4-FFF2-40B4-BE49-F238E27FC236}">
                <a16:creationId xmlns:a16="http://schemas.microsoft.com/office/drawing/2014/main" id="{E6ABA79E-1786-4D30-9CBE-E00F7B1905FA}"/>
              </a:ext>
            </a:extLst>
          </p:cNvPr>
          <p:cNvSpPr/>
          <p:nvPr/>
        </p:nvSpPr>
        <p:spPr>
          <a:xfrm>
            <a:off x="435934" y="3750634"/>
            <a:ext cx="1676400" cy="422275"/>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Managed service contracts</a:t>
            </a:r>
          </a:p>
        </p:txBody>
      </p:sp>
      <p:sp>
        <p:nvSpPr>
          <p:cNvPr id="6" name="Rectangle: Rounded Corners 5">
            <a:extLst>
              <a:ext uri="{FF2B5EF4-FFF2-40B4-BE49-F238E27FC236}">
                <a16:creationId xmlns:a16="http://schemas.microsoft.com/office/drawing/2014/main" id="{572A8120-CA21-4A52-8872-E450D1FE98AC}"/>
              </a:ext>
            </a:extLst>
          </p:cNvPr>
          <p:cNvSpPr/>
          <p:nvPr/>
        </p:nvSpPr>
        <p:spPr>
          <a:xfrm>
            <a:off x="427074" y="2360612"/>
            <a:ext cx="1676400" cy="42227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Continuing care contracts</a:t>
            </a:r>
            <a:endParaRPr lang="en-GB" sz="1200" dirty="0">
              <a:solidFill>
                <a:srgbClr val="FF0000"/>
              </a:solidFill>
            </a:endParaRPr>
          </a:p>
        </p:txBody>
      </p:sp>
      <p:sp>
        <p:nvSpPr>
          <p:cNvPr id="7" name="Text Placeholder 2">
            <a:extLst>
              <a:ext uri="{FF2B5EF4-FFF2-40B4-BE49-F238E27FC236}">
                <a16:creationId xmlns:a16="http://schemas.microsoft.com/office/drawing/2014/main" id="{DCF1828A-B1DF-46F4-A7CA-10A4A414A9B7}"/>
              </a:ext>
            </a:extLst>
          </p:cNvPr>
          <p:cNvSpPr txBox="1">
            <a:spLocks/>
          </p:cNvSpPr>
          <p:nvPr/>
        </p:nvSpPr>
        <p:spPr>
          <a:xfrm>
            <a:off x="3428999" y="2279427"/>
            <a:ext cx="4488675" cy="796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defTabSz="914400" rtl="0" eaLnBrk="1" latinLnBrk="0" hangingPunct="1">
              <a:spcBef>
                <a:spcPct val="20000"/>
              </a:spcBef>
              <a:buFont typeface="Arial" pitchFamily="34" charset="0"/>
              <a:buNone/>
              <a:defRPr lang="en-US" altLang="en-US" sz="1600" kern="1200" dirty="0" smtClean="0">
                <a:solidFill>
                  <a:schemeClr val="tx1"/>
                </a:solidFill>
                <a:latin typeface="+mn-lt"/>
                <a:ea typeface="+mn-ea"/>
                <a:cs typeface="+mn-cs"/>
              </a:defRPr>
            </a:lvl1pPr>
            <a:lvl2pPr marL="287337"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US" sz="1600" kern="1200" dirty="0" smtClean="0">
                <a:solidFill>
                  <a:schemeClr val="tx1"/>
                </a:solidFill>
                <a:latin typeface="+mn-lt"/>
                <a:ea typeface="+mn-ea"/>
                <a:cs typeface="+mn-cs"/>
              </a:defRPr>
            </a:lvl2pPr>
            <a:lvl3pPr marL="466725"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US" sz="1600" kern="1200" dirty="0" smtClean="0">
                <a:solidFill>
                  <a:schemeClr val="tx1"/>
                </a:solidFill>
                <a:latin typeface="+mn-lt"/>
                <a:ea typeface="+mn-ea"/>
                <a:cs typeface="+mn-cs"/>
              </a:defRPr>
            </a:lvl3pPr>
            <a:lvl4pPr marL="647700"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US" sz="1600" kern="1200" dirty="0" smtClean="0">
                <a:solidFill>
                  <a:schemeClr val="tx1"/>
                </a:solidFill>
                <a:latin typeface="+mn-lt"/>
                <a:ea typeface="+mn-ea"/>
                <a:cs typeface="+mn-cs"/>
              </a:defRPr>
            </a:lvl4pPr>
            <a:lvl5pPr marL="828675"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GB" sz="16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GB" sz="1200" dirty="0"/>
              <a:t>If a CCG has a contract to use a particular space/ room in a care home and can direct the use of that room and prevent it being used by other organisations then there may be a lease embedded in the arrangement. </a:t>
            </a:r>
            <a:endParaRPr lang="en-GB" dirty="0"/>
          </a:p>
        </p:txBody>
      </p:sp>
      <p:sp>
        <p:nvSpPr>
          <p:cNvPr id="8" name="Text Placeholder 2">
            <a:extLst>
              <a:ext uri="{FF2B5EF4-FFF2-40B4-BE49-F238E27FC236}">
                <a16:creationId xmlns:a16="http://schemas.microsoft.com/office/drawing/2014/main" id="{CFD853CA-2AFF-4BD4-AE3C-79AAC115DDD0}"/>
              </a:ext>
            </a:extLst>
          </p:cNvPr>
          <p:cNvSpPr txBox="1">
            <a:spLocks/>
          </p:cNvSpPr>
          <p:nvPr/>
        </p:nvSpPr>
        <p:spPr>
          <a:xfrm>
            <a:off x="3428999" y="3341058"/>
            <a:ext cx="4488675" cy="124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defTabSz="914400" rtl="0" eaLnBrk="1" latinLnBrk="0" hangingPunct="1">
              <a:spcBef>
                <a:spcPct val="20000"/>
              </a:spcBef>
              <a:buFont typeface="Arial" pitchFamily="34" charset="0"/>
              <a:buNone/>
              <a:defRPr lang="en-US" altLang="en-US" sz="1600" kern="1200" dirty="0" smtClean="0">
                <a:solidFill>
                  <a:schemeClr val="tx1"/>
                </a:solidFill>
                <a:latin typeface="+mn-lt"/>
                <a:ea typeface="+mn-ea"/>
                <a:cs typeface="+mn-cs"/>
              </a:defRPr>
            </a:lvl1pPr>
            <a:lvl2pPr marL="287337"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US" sz="1600" kern="1200" dirty="0" smtClean="0">
                <a:solidFill>
                  <a:schemeClr val="tx1"/>
                </a:solidFill>
                <a:latin typeface="+mn-lt"/>
                <a:ea typeface="+mn-ea"/>
                <a:cs typeface="+mn-cs"/>
              </a:defRPr>
            </a:lvl2pPr>
            <a:lvl3pPr marL="466725"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US" sz="1600" kern="1200" dirty="0" smtClean="0">
                <a:solidFill>
                  <a:schemeClr val="tx1"/>
                </a:solidFill>
                <a:latin typeface="+mn-lt"/>
                <a:ea typeface="+mn-ea"/>
                <a:cs typeface="+mn-cs"/>
              </a:defRPr>
            </a:lvl3pPr>
            <a:lvl4pPr marL="647700"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US" sz="1600" kern="1200" dirty="0" smtClean="0">
                <a:solidFill>
                  <a:schemeClr val="tx1"/>
                </a:solidFill>
                <a:latin typeface="+mn-lt"/>
                <a:ea typeface="+mn-ea"/>
                <a:cs typeface="+mn-cs"/>
              </a:defRPr>
            </a:lvl4pPr>
            <a:lvl5pPr marL="828675" indent="-285750" algn="l" defTabSz="914400" rtl="0" eaLnBrk="0" fontAlgn="base" latinLnBrk="0" hangingPunct="0">
              <a:spcBef>
                <a:spcPct val="20000"/>
              </a:spcBef>
              <a:spcAft>
                <a:spcPct val="0"/>
              </a:spcAft>
              <a:buClr>
                <a:schemeClr val="accent1"/>
              </a:buClr>
              <a:buFont typeface="Arial" panose="020B0604020202020204" pitchFamily="34" charset="0"/>
              <a:buChar char="•"/>
              <a:defRPr lang="en-GB" sz="16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GB" sz="1200" dirty="0"/>
              <a:t>Usually in a managed service contract, there is an asset which is identified and not substitutable.  It will be necessary to work out who has the rights to obtain substantially all of the assets and direct how and for what purpose the asset is to be used.  If the asset is located in the Trust's buildings, has been calibrated to the Trust’s specifications or is only used by the Trust then it is likely that the contract will contain a lease. </a:t>
            </a:r>
            <a:endParaRPr lang="en-GB" dirty="0"/>
          </a:p>
        </p:txBody>
      </p:sp>
    </p:spTree>
    <p:extLst>
      <p:ext uri="{BB962C8B-B14F-4D97-AF65-F5344CB8AC3E}">
        <p14:creationId xmlns:p14="http://schemas.microsoft.com/office/powerpoint/2010/main" val="2054065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240030"/>
            <a:ext cx="8661654" cy="466344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AE2FFF-3D7B-4968-B453-3C0E5CF5486D}"/>
              </a:ext>
            </a:extLst>
          </p:cNvPr>
          <p:cNvSpPr>
            <a:spLocks noGrp="1"/>
          </p:cNvSpPr>
          <p:nvPr>
            <p:ph type="title"/>
          </p:nvPr>
        </p:nvSpPr>
        <p:spPr>
          <a:xfrm>
            <a:off x="628650" y="722907"/>
            <a:ext cx="2620771" cy="3697685"/>
          </a:xfrm>
        </p:spPr>
        <p:txBody>
          <a:bodyPr>
            <a:normAutofit/>
          </a:bodyPr>
          <a:lstStyle/>
          <a:p>
            <a:pPr algn="r"/>
            <a:r>
              <a:rPr lang="en-GB" b="1" dirty="0">
                <a:solidFill>
                  <a:schemeClr val="accent1"/>
                </a:solidFill>
              </a:rPr>
              <a:t>Glossary</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543050"/>
            <a:ext cx="0" cy="20574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7F1C73C-C1CB-4AAE-A0A3-06AE04D26217}"/>
              </a:ext>
            </a:extLst>
          </p:cNvPr>
          <p:cNvSpPr>
            <a:spLocks noGrp="1"/>
          </p:cNvSpPr>
          <p:nvPr>
            <p:ph idx="1"/>
          </p:nvPr>
        </p:nvSpPr>
        <p:spPr>
          <a:xfrm>
            <a:off x="3732023" y="722907"/>
            <a:ext cx="4783327" cy="3697685"/>
          </a:xfrm>
        </p:spPr>
        <p:txBody>
          <a:bodyPr anchor="ctr">
            <a:normAutofit/>
          </a:bodyPr>
          <a:lstStyle/>
          <a:p>
            <a:pPr>
              <a:lnSpc>
                <a:spcPct val="90000"/>
              </a:lnSpc>
            </a:pPr>
            <a:endParaRPr lang="en-GB" sz="1100" b="1" dirty="0"/>
          </a:p>
          <a:p>
            <a:pPr>
              <a:lnSpc>
                <a:spcPct val="90000"/>
              </a:lnSpc>
            </a:pPr>
            <a:r>
              <a:rPr lang="en-GB" sz="1100" b="1" dirty="0"/>
              <a:t>Commencement date </a:t>
            </a:r>
            <a:r>
              <a:rPr lang="en-GB" sz="1100" dirty="0"/>
              <a:t>–</a:t>
            </a:r>
            <a:r>
              <a:rPr lang="en-GB" sz="1100" b="1" dirty="0"/>
              <a:t> </a:t>
            </a:r>
            <a:r>
              <a:rPr lang="en-GB" sz="1100" dirty="0"/>
              <a:t>The date on which a lessor makes an </a:t>
            </a:r>
            <a:r>
              <a:rPr lang="en-GB" sz="1100" dirty="0">
                <a:hlinkClick r:id="rId3" action="ppaction://hlinksldjump">
                  <a:extLst>
                    <a:ext uri="{A12FA001-AC4F-418D-AE19-62706E023703}">
                      <ahyp:hlinkClr xmlns:ahyp="http://schemas.microsoft.com/office/drawing/2018/hyperlinkcolor" val="tx"/>
                    </a:ext>
                  </a:extLst>
                </a:hlinkClick>
              </a:rPr>
              <a:t>underlying asset</a:t>
            </a:r>
            <a:r>
              <a:rPr lang="en-GB" sz="1100" dirty="0"/>
              <a:t> available for use by a lessee.</a:t>
            </a:r>
            <a:endParaRPr lang="en-GB" sz="1100" b="1" dirty="0"/>
          </a:p>
          <a:p>
            <a:pPr>
              <a:lnSpc>
                <a:spcPct val="90000"/>
              </a:lnSpc>
            </a:pPr>
            <a:endParaRPr lang="en-GB" sz="1100" b="1" dirty="0"/>
          </a:p>
          <a:p>
            <a:pPr>
              <a:lnSpc>
                <a:spcPct val="90000"/>
              </a:lnSpc>
            </a:pPr>
            <a:r>
              <a:rPr lang="en-GB" sz="1100" b="1" dirty="0"/>
              <a:t>Finance lease – </a:t>
            </a:r>
            <a:r>
              <a:rPr lang="en-GB" sz="1100" dirty="0"/>
              <a:t>A lease that transfers substantially all the risks and rewards incidental to ownership of an underlying asset.</a:t>
            </a:r>
          </a:p>
          <a:p>
            <a:pPr>
              <a:lnSpc>
                <a:spcPct val="90000"/>
              </a:lnSpc>
            </a:pPr>
            <a:endParaRPr lang="en-GB" sz="1100" b="1" dirty="0"/>
          </a:p>
          <a:p>
            <a:pPr>
              <a:lnSpc>
                <a:spcPct val="90000"/>
              </a:lnSpc>
            </a:pPr>
            <a:r>
              <a:rPr lang="en-GB" sz="1100" b="1" dirty="0"/>
              <a:t>Fixed payments – </a:t>
            </a:r>
            <a:r>
              <a:rPr lang="en-GB" sz="1100" dirty="0"/>
              <a:t>Payments made by a lessee to a lessor for the right to use an underlying asset during the lease term, excluding variable payments.</a:t>
            </a:r>
            <a:endParaRPr lang="en-GB" sz="1100" b="1" dirty="0"/>
          </a:p>
          <a:p>
            <a:pPr>
              <a:lnSpc>
                <a:spcPct val="90000"/>
              </a:lnSpc>
            </a:pPr>
            <a:endParaRPr lang="en-GB" sz="1100" b="1" dirty="0"/>
          </a:p>
          <a:p>
            <a:pPr>
              <a:lnSpc>
                <a:spcPct val="90000"/>
              </a:lnSpc>
            </a:pPr>
            <a:r>
              <a:rPr lang="en-GB" sz="1100" b="1" dirty="0"/>
              <a:t>Initial direct costs </a:t>
            </a:r>
            <a:r>
              <a:rPr lang="en-GB" sz="1100" dirty="0"/>
              <a:t>–</a:t>
            </a:r>
            <a:r>
              <a:rPr lang="en-GB" sz="1100" b="1" dirty="0"/>
              <a:t> </a:t>
            </a:r>
            <a:r>
              <a:rPr lang="en-GB" sz="1100" dirty="0"/>
              <a:t>Incremental costs of obtaining a lease that would not have been incurred if the lease had not been obtained, except for such costs incurred by a manufacturer or dealer lessor in connection with a finance lease.</a:t>
            </a:r>
          </a:p>
          <a:p>
            <a:pPr>
              <a:lnSpc>
                <a:spcPct val="90000"/>
              </a:lnSpc>
            </a:pPr>
            <a:endParaRPr lang="en-GB" sz="1100" b="1" dirty="0"/>
          </a:p>
          <a:p>
            <a:pPr>
              <a:lnSpc>
                <a:spcPct val="90000"/>
              </a:lnSpc>
            </a:pPr>
            <a:r>
              <a:rPr lang="en-GB" sz="1100" b="1" dirty="0"/>
              <a:t>Interest rate implicit in the lease </a:t>
            </a:r>
            <a:r>
              <a:rPr lang="en-GB" sz="1100" dirty="0"/>
              <a:t>– The rate of interest that causes the present value of (a) the lease payments and (b) the unguaranteed residual value to equal the sum of (i) the fair value of the underlying asset and (ii) any initial direct costs of the lessor.</a:t>
            </a:r>
            <a:endParaRPr lang="en-GB" sz="1100" b="1" dirty="0"/>
          </a:p>
          <a:p>
            <a:pPr>
              <a:lnSpc>
                <a:spcPct val="90000"/>
              </a:lnSpc>
            </a:pPr>
            <a:endParaRPr lang="en-GB" sz="1100" b="1" dirty="0"/>
          </a:p>
          <a:p>
            <a:pPr>
              <a:lnSpc>
                <a:spcPct val="90000"/>
              </a:lnSpc>
            </a:pPr>
            <a:endParaRPr lang="en-GB" sz="1100" b="1" dirty="0"/>
          </a:p>
          <a:p>
            <a:pPr>
              <a:lnSpc>
                <a:spcPct val="90000"/>
              </a:lnSpc>
            </a:pPr>
            <a:endParaRPr lang="en-GB" sz="1100" b="1" dirty="0"/>
          </a:p>
          <a:p>
            <a:pPr>
              <a:lnSpc>
                <a:spcPct val="90000"/>
              </a:lnSpc>
            </a:pPr>
            <a:endParaRPr lang="en-GB" sz="1100" dirty="0"/>
          </a:p>
        </p:txBody>
      </p:sp>
    </p:spTree>
    <p:extLst>
      <p:ext uri="{BB962C8B-B14F-4D97-AF65-F5344CB8AC3E}">
        <p14:creationId xmlns:p14="http://schemas.microsoft.com/office/powerpoint/2010/main" val="1844290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240030"/>
            <a:ext cx="8661654" cy="466344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AE2FFF-3D7B-4968-B453-3C0E5CF5486D}"/>
              </a:ext>
            </a:extLst>
          </p:cNvPr>
          <p:cNvSpPr>
            <a:spLocks noGrp="1"/>
          </p:cNvSpPr>
          <p:nvPr>
            <p:ph type="title"/>
          </p:nvPr>
        </p:nvSpPr>
        <p:spPr>
          <a:xfrm>
            <a:off x="628650" y="722907"/>
            <a:ext cx="2620771" cy="3697685"/>
          </a:xfrm>
        </p:spPr>
        <p:txBody>
          <a:bodyPr>
            <a:normAutofit/>
          </a:bodyPr>
          <a:lstStyle/>
          <a:p>
            <a:pPr algn="r"/>
            <a:r>
              <a:rPr lang="en-GB" b="1" dirty="0">
                <a:solidFill>
                  <a:schemeClr val="accent1"/>
                </a:solidFill>
              </a:rPr>
              <a:t>Glossary</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543050"/>
            <a:ext cx="0" cy="20574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7F1C73C-C1CB-4AAE-A0A3-06AE04D26217}"/>
              </a:ext>
            </a:extLst>
          </p:cNvPr>
          <p:cNvSpPr>
            <a:spLocks noGrp="1"/>
          </p:cNvSpPr>
          <p:nvPr>
            <p:ph idx="1"/>
          </p:nvPr>
        </p:nvSpPr>
        <p:spPr>
          <a:xfrm>
            <a:off x="3732023" y="722907"/>
            <a:ext cx="4783327" cy="3697685"/>
          </a:xfrm>
        </p:spPr>
        <p:txBody>
          <a:bodyPr anchor="ctr">
            <a:normAutofit lnSpcReduction="10000"/>
          </a:bodyPr>
          <a:lstStyle/>
          <a:p>
            <a:pPr>
              <a:lnSpc>
                <a:spcPct val="90000"/>
              </a:lnSpc>
            </a:pPr>
            <a:r>
              <a:rPr lang="en-GB" sz="1100" b="1" dirty="0"/>
              <a:t>Lease payments - </a:t>
            </a:r>
            <a:r>
              <a:rPr lang="en-GB" sz="1100" dirty="0"/>
              <a:t>Payments made by a lessee to a lessor relating to the right to use an underlying asset during the lease term, comprising the following:</a:t>
            </a:r>
          </a:p>
          <a:p>
            <a:pPr marL="342900" indent="-342900">
              <a:lnSpc>
                <a:spcPct val="90000"/>
              </a:lnSpc>
              <a:buAutoNum type="alphaLcParenR"/>
            </a:pPr>
            <a:r>
              <a:rPr lang="en-GB" sz="1100" dirty="0"/>
              <a:t>fixed payments (including in-substance fixed payments), less any lease incentives;</a:t>
            </a:r>
          </a:p>
          <a:p>
            <a:pPr marL="342900" indent="-342900">
              <a:lnSpc>
                <a:spcPct val="90000"/>
              </a:lnSpc>
              <a:buAutoNum type="alphaLcParenR"/>
            </a:pPr>
            <a:r>
              <a:rPr lang="en-GB" sz="1100" dirty="0"/>
              <a:t>variable lease payments that depend on an index or a rate;</a:t>
            </a:r>
          </a:p>
          <a:p>
            <a:pPr marL="342900" indent="-342900">
              <a:lnSpc>
                <a:spcPct val="90000"/>
              </a:lnSpc>
              <a:buAutoNum type="alphaLcParenR"/>
            </a:pPr>
            <a:r>
              <a:rPr lang="en-GB" sz="1100" dirty="0"/>
              <a:t>the exercise price of a purchase option if the lessee is reasonably certain to exercise that option; and</a:t>
            </a:r>
          </a:p>
          <a:p>
            <a:pPr marL="342900" indent="-342900">
              <a:lnSpc>
                <a:spcPct val="90000"/>
              </a:lnSpc>
              <a:buAutoNum type="alphaLcParenR"/>
            </a:pPr>
            <a:r>
              <a:rPr lang="en-GB" sz="1100" dirty="0"/>
              <a:t>payments of penalties for terminating the lease, if the lease term reflects the lessee exercising an option to terminate the lease.</a:t>
            </a:r>
            <a:endParaRPr lang="en-GB" sz="1100" b="1" dirty="0"/>
          </a:p>
          <a:p>
            <a:pPr>
              <a:lnSpc>
                <a:spcPct val="90000"/>
              </a:lnSpc>
            </a:pPr>
            <a:endParaRPr lang="en-GB" sz="1100" b="1" dirty="0"/>
          </a:p>
          <a:p>
            <a:pPr>
              <a:lnSpc>
                <a:spcPct val="90000"/>
              </a:lnSpc>
            </a:pPr>
            <a:r>
              <a:rPr lang="en-GB" sz="1100" b="1" dirty="0"/>
              <a:t>Lease Term </a:t>
            </a:r>
            <a:r>
              <a:rPr lang="en-GB" sz="1100" dirty="0"/>
              <a:t>- The non-cancellable period for which a lessee has the right to use an underlying asset, together with both:</a:t>
            </a:r>
          </a:p>
          <a:p>
            <a:pPr marL="342900" indent="-342900">
              <a:lnSpc>
                <a:spcPct val="90000"/>
              </a:lnSpc>
              <a:buAutoNum type="alphaLcParenR"/>
            </a:pPr>
            <a:r>
              <a:rPr lang="en-GB" sz="1100" dirty="0"/>
              <a:t>periods covered by an option to extend the lease if the lessee is reasonably certain to exercise that option; and</a:t>
            </a:r>
          </a:p>
          <a:p>
            <a:pPr marL="342900" indent="-342900">
              <a:lnSpc>
                <a:spcPct val="90000"/>
              </a:lnSpc>
              <a:buAutoNum type="alphaLcParenR"/>
            </a:pPr>
            <a:r>
              <a:rPr lang="en-GB" sz="1100" dirty="0"/>
              <a:t>periods covered by an option to terminate the lease if the lessee is reasonably certain not to exercise that option.</a:t>
            </a:r>
          </a:p>
          <a:p>
            <a:pPr marL="342900" indent="-342900">
              <a:lnSpc>
                <a:spcPct val="90000"/>
              </a:lnSpc>
              <a:buAutoNum type="alphaLcParenR"/>
            </a:pPr>
            <a:endParaRPr lang="en-GB" sz="1100" dirty="0"/>
          </a:p>
          <a:p>
            <a:pPr>
              <a:lnSpc>
                <a:spcPct val="90000"/>
              </a:lnSpc>
            </a:pPr>
            <a:r>
              <a:rPr lang="en-GB" sz="1100" b="1" dirty="0"/>
              <a:t>Operating lease</a:t>
            </a:r>
            <a:r>
              <a:rPr lang="en-GB" sz="1100" dirty="0"/>
              <a:t> – A lease that does not transfer substantially all the risks and rewards incidental to ownership of an underlying asset.</a:t>
            </a:r>
          </a:p>
          <a:p>
            <a:pPr>
              <a:lnSpc>
                <a:spcPct val="90000"/>
              </a:lnSpc>
            </a:pPr>
            <a:endParaRPr lang="en-GB" sz="1100" dirty="0"/>
          </a:p>
          <a:p>
            <a:pPr>
              <a:lnSpc>
                <a:spcPct val="90000"/>
              </a:lnSpc>
            </a:pPr>
            <a:r>
              <a:rPr lang="en-GB" sz="1100" b="1" dirty="0"/>
              <a:t>Right-of-use asset </a:t>
            </a:r>
            <a:r>
              <a:rPr lang="en-GB" sz="1100" dirty="0"/>
              <a:t>– An asset that represents a lessee’s right to use an underlying asset for the lease term.</a:t>
            </a:r>
          </a:p>
          <a:p>
            <a:pPr>
              <a:lnSpc>
                <a:spcPct val="90000"/>
              </a:lnSpc>
            </a:pPr>
            <a:endParaRPr lang="en-GB" sz="1100" dirty="0"/>
          </a:p>
          <a:p>
            <a:pPr>
              <a:lnSpc>
                <a:spcPct val="90000"/>
              </a:lnSpc>
            </a:pPr>
            <a:endParaRPr lang="en-GB" sz="1100" dirty="0"/>
          </a:p>
          <a:p>
            <a:pPr>
              <a:lnSpc>
                <a:spcPct val="90000"/>
              </a:lnSpc>
            </a:pPr>
            <a:endParaRPr lang="en-GB" sz="1100" dirty="0"/>
          </a:p>
        </p:txBody>
      </p:sp>
    </p:spTree>
    <p:extLst>
      <p:ext uri="{BB962C8B-B14F-4D97-AF65-F5344CB8AC3E}">
        <p14:creationId xmlns:p14="http://schemas.microsoft.com/office/powerpoint/2010/main" val="3648219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240030"/>
            <a:ext cx="8661654" cy="466344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AE2FFF-3D7B-4968-B453-3C0E5CF5486D}"/>
              </a:ext>
            </a:extLst>
          </p:cNvPr>
          <p:cNvSpPr>
            <a:spLocks noGrp="1"/>
          </p:cNvSpPr>
          <p:nvPr>
            <p:ph type="title"/>
          </p:nvPr>
        </p:nvSpPr>
        <p:spPr>
          <a:xfrm>
            <a:off x="628650" y="722907"/>
            <a:ext cx="2620771" cy="3697685"/>
          </a:xfrm>
        </p:spPr>
        <p:txBody>
          <a:bodyPr>
            <a:normAutofit/>
          </a:bodyPr>
          <a:lstStyle/>
          <a:p>
            <a:pPr algn="r"/>
            <a:r>
              <a:rPr lang="en-GB" b="1" dirty="0">
                <a:solidFill>
                  <a:schemeClr val="accent1"/>
                </a:solidFill>
              </a:rPr>
              <a:t>Glossary</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543050"/>
            <a:ext cx="0" cy="20574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7F1C73C-C1CB-4AAE-A0A3-06AE04D26217}"/>
              </a:ext>
            </a:extLst>
          </p:cNvPr>
          <p:cNvSpPr>
            <a:spLocks noGrp="1"/>
          </p:cNvSpPr>
          <p:nvPr>
            <p:ph idx="1"/>
          </p:nvPr>
        </p:nvSpPr>
        <p:spPr>
          <a:xfrm>
            <a:off x="3732023" y="722907"/>
            <a:ext cx="4783327" cy="3697685"/>
          </a:xfrm>
        </p:spPr>
        <p:txBody>
          <a:bodyPr anchor="ctr">
            <a:normAutofit fontScale="62500" lnSpcReduction="20000"/>
          </a:bodyPr>
          <a:lstStyle/>
          <a:p>
            <a:pPr>
              <a:lnSpc>
                <a:spcPct val="90000"/>
              </a:lnSpc>
            </a:pPr>
            <a:r>
              <a:rPr lang="en-GB" sz="1800" b="1" dirty="0"/>
              <a:t>Short-term lease</a:t>
            </a:r>
            <a:r>
              <a:rPr lang="en-GB" sz="1800" dirty="0"/>
              <a:t> -  A lease that, at the commencement date, has a lease term of 12 months or less. A lease that contains a purchase option is not a short-term lease.</a:t>
            </a:r>
          </a:p>
          <a:p>
            <a:pPr>
              <a:lnSpc>
                <a:spcPct val="90000"/>
              </a:lnSpc>
            </a:pPr>
            <a:endParaRPr lang="en-GB" sz="1800" dirty="0"/>
          </a:p>
          <a:p>
            <a:pPr>
              <a:lnSpc>
                <a:spcPct val="90000"/>
              </a:lnSpc>
            </a:pPr>
            <a:r>
              <a:rPr lang="en-GB" sz="1800" b="1" dirty="0"/>
              <a:t>Sublease</a:t>
            </a:r>
            <a:r>
              <a:rPr lang="en-GB" sz="1800" dirty="0"/>
              <a:t> – A transaction for which an underlying asset is re-leased be a lessee (“intermediate lessor”) to a third party, and the lease (“head lease”) between head lessor and lessee remains in effect.</a:t>
            </a:r>
          </a:p>
          <a:p>
            <a:pPr>
              <a:lnSpc>
                <a:spcPct val="90000"/>
              </a:lnSpc>
            </a:pPr>
            <a:endParaRPr lang="en-GB" sz="1800" dirty="0"/>
          </a:p>
          <a:p>
            <a:r>
              <a:rPr lang="en-GB" sz="1800" b="1" dirty="0"/>
              <a:t>Underlying asset</a:t>
            </a:r>
            <a:r>
              <a:rPr lang="en-GB" sz="1800" dirty="0"/>
              <a:t> – An asset that is the subject of a lease, for which the right to use that asset has been provided by a lessor to a lessee.</a:t>
            </a:r>
          </a:p>
          <a:p>
            <a:endParaRPr lang="en-GB" sz="1800" dirty="0"/>
          </a:p>
          <a:p>
            <a:r>
              <a:rPr lang="en-GB" sz="1800" b="1" dirty="0"/>
              <a:t>Unguaranteed residual value </a:t>
            </a:r>
            <a:r>
              <a:rPr lang="en-GB" sz="1800" dirty="0"/>
              <a:t>– That portion of the residual value of the underlying asset, the realisation of which by a lessor is not assured or is guaranteed solely by a party related to the lessor.</a:t>
            </a:r>
          </a:p>
          <a:p>
            <a:endParaRPr lang="en-GB" sz="1800" b="1" dirty="0"/>
          </a:p>
          <a:p>
            <a:r>
              <a:rPr lang="en-GB" sz="1800" b="1" dirty="0"/>
              <a:t>Variable lease payments </a:t>
            </a:r>
            <a:r>
              <a:rPr lang="en-GB" sz="1800" dirty="0"/>
              <a:t>– The portion of payments made by a lessee to a lessor for the right to use an underlying asset during the lease term that varies because of changes in facts or circumstances occurring after the commencement date, other than the passage of time.</a:t>
            </a:r>
            <a:endParaRPr lang="en-GB" sz="1800" b="1" dirty="0"/>
          </a:p>
          <a:p>
            <a:endParaRPr lang="en-GB" sz="1800" dirty="0"/>
          </a:p>
        </p:txBody>
      </p:sp>
    </p:spTree>
    <p:extLst>
      <p:ext uri="{BB962C8B-B14F-4D97-AF65-F5344CB8AC3E}">
        <p14:creationId xmlns:p14="http://schemas.microsoft.com/office/powerpoint/2010/main" val="414589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E2FFF-3D7B-4968-B453-3C0E5CF5486D}"/>
              </a:ext>
            </a:extLst>
          </p:cNvPr>
          <p:cNvSpPr>
            <a:spLocks noGrp="1"/>
          </p:cNvSpPr>
          <p:nvPr>
            <p:ph type="title"/>
          </p:nvPr>
        </p:nvSpPr>
        <p:spPr>
          <a:xfrm>
            <a:off x="552894" y="438150"/>
            <a:ext cx="2620771" cy="477243"/>
          </a:xfrm>
        </p:spPr>
        <p:txBody>
          <a:bodyPr>
            <a:normAutofit/>
          </a:bodyPr>
          <a:lstStyle/>
          <a:p>
            <a:r>
              <a:rPr lang="en-GB" sz="2000" b="1" dirty="0">
                <a:solidFill>
                  <a:schemeClr val="accent1"/>
                </a:solidFill>
              </a:rPr>
              <a:t>Further Guidance</a:t>
            </a:r>
          </a:p>
        </p:txBody>
      </p:sp>
      <p:sp>
        <p:nvSpPr>
          <p:cNvPr id="3" name="Content Placeholder 2">
            <a:extLst>
              <a:ext uri="{FF2B5EF4-FFF2-40B4-BE49-F238E27FC236}">
                <a16:creationId xmlns:a16="http://schemas.microsoft.com/office/drawing/2014/main" id="{67F1C73C-C1CB-4AAE-A0A3-06AE04D26217}"/>
              </a:ext>
            </a:extLst>
          </p:cNvPr>
          <p:cNvSpPr>
            <a:spLocks noGrp="1"/>
          </p:cNvSpPr>
          <p:nvPr>
            <p:ph idx="1"/>
          </p:nvPr>
        </p:nvSpPr>
        <p:spPr>
          <a:xfrm>
            <a:off x="533401" y="1123950"/>
            <a:ext cx="7981950" cy="3296642"/>
          </a:xfrm>
        </p:spPr>
        <p:txBody>
          <a:bodyPr anchor="t">
            <a:normAutofit/>
          </a:bodyPr>
          <a:lstStyle/>
          <a:p>
            <a:pPr>
              <a:lnSpc>
                <a:spcPct val="150000"/>
              </a:lnSpc>
            </a:pPr>
            <a:r>
              <a:rPr lang="en-GB" sz="1400" dirty="0"/>
              <a:t>Standard </a:t>
            </a:r>
            <a:r>
              <a:rPr lang="en-GB" sz="1400" dirty="0">
                <a:hlinkClick r:id="rId3"/>
              </a:rPr>
              <a:t>“IFRS 16 Leases” </a:t>
            </a:r>
            <a:r>
              <a:rPr lang="en-GB" sz="1200" dirty="0"/>
              <a:t>available of IAS Plus website</a:t>
            </a:r>
          </a:p>
          <a:p>
            <a:pPr>
              <a:lnSpc>
                <a:spcPct val="150000"/>
              </a:lnSpc>
            </a:pPr>
            <a:r>
              <a:rPr lang="en-GB" sz="1400" dirty="0">
                <a:hlinkClick r:id="rId4"/>
              </a:rPr>
              <a:t>DHSC “Group Accounting Manual (GAM) 2021 to 2022</a:t>
            </a:r>
            <a:r>
              <a:rPr lang="en-GB" sz="1400" dirty="0"/>
              <a:t>” </a:t>
            </a:r>
            <a:r>
              <a:rPr lang="en-GB" sz="1200" dirty="0"/>
              <a:t>published May 2021</a:t>
            </a:r>
            <a:endParaRPr lang="en-GB" sz="1400" dirty="0"/>
          </a:p>
          <a:p>
            <a:pPr>
              <a:lnSpc>
                <a:spcPct val="150000"/>
              </a:lnSpc>
            </a:pPr>
            <a:r>
              <a:rPr lang="en-GB" sz="1400" dirty="0">
                <a:hlinkClick r:id="rId5"/>
              </a:rPr>
              <a:t>DHSC “Group Accounting Manual IFRS 16 Supplement</a:t>
            </a:r>
            <a:r>
              <a:rPr lang="en-GB" sz="1400" dirty="0"/>
              <a:t>” </a:t>
            </a:r>
            <a:r>
              <a:rPr lang="en-GB" sz="1200" dirty="0"/>
              <a:t>published October 2021</a:t>
            </a:r>
            <a:endParaRPr lang="en-GB" sz="1400" dirty="0"/>
          </a:p>
          <a:p>
            <a:pPr>
              <a:lnSpc>
                <a:spcPct val="150000"/>
              </a:lnSpc>
            </a:pPr>
            <a:r>
              <a:rPr lang="en-GB" sz="1400" dirty="0">
                <a:hlinkClick r:id="rId6"/>
              </a:rPr>
              <a:t>“Financial Reporting Manual (FReM) 2021/22” </a:t>
            </a:r>
            <a:r>
              <a:rPr lang="en-GB" sz="1200" dirty="0"/>
              <a:t>published December 2020</a:t>
            </a:r>
            <a:endParaRPr lang="en-GB" sz="1400" dirty="0"/>
          </a:p>
          <a:p>
            <a:pPr>
              <a:lnSpc>
                <a:spcPct val="150000"/>
              </a:lnSpc>
            </a:pPr>
            <a:r>
              <a:rPr lang="en-GB" sz="1400" dirty="0">
                <a:hlinkClick r:id="rId7"/>
              </a:rPr>
              <a:t>“Consolidated Budgeting Guidance (CBG) 2021 to 2022</a:t>
            </a:r>
            <a:r>
              <a:rPr lang="en-GB" sz="1400" dirty="0"/>
              <a:t>” </a:t>
            </a:r>
            <a:r>
              <a:rPr lang="en-GB" sz="1200" dirty="0"/>
              <a:t>published March 2021</a:t>
            </a:r>
          </a:p>
          <a:p>
            <a:pPr>
              <a:lnSpc>
                <a:spcPct val="150000"/>
              </a:lnSpc>
            </a:pPr>
            <a:r>
              <a:rPr lang="en-GB" sz="1400" dirty="0">
                <a:hlinkClick r:id="rId8"/>
              </a:rPr>
              <a:t>HMT “</a:t>
            </a:r>
            <a:r>
              <a:rPr lang="en-GB" sz="1400" dirty="0" err="1">
                <a:hlinkClick r:id="rId8"/>
              </a:rPr>
              <a:t>FReM</a:t>
            </a:r>
            <a:r>
              <a:rPr lang="en-GB" sz="1400" dirty="0">
                <a:hlinkClick r:id="rId8"/>
              </a:rPr>
              <a:t> IFRS 16 Leases Application Guidance</a:t>
            </a:r>
            <a:r>
              <a:rPr lang="en-GB" sz="1400" dirty="0"/>
              <a:t>” </a:t>
            </a:r>
            <a:r>
              <a:rPr lang="en-GB" sz="1200" dirty="0"/>
              <a:t>published December 2020</a:t>
            </a:r>
            <a:endParaRPr lang="en-GB" sz="1400" dirty="0"/>
          </a:p>
          <a:p>
            <a:pPr>
              <a:lnSpc>
                <a:spcPct val="150000"/>
              </a:lnSpc>
            </a:pPr>
            <a:r>
              <a:rPr lang="en-GB" sz="1400" dirty="0">
                <a:hlinkClick r:id="rId8"/>
              </a:rPr>
              <a:t>HMT “IFRS 16 Supplementary Budgeting Guidance</a:t>
            </a:r>
            <a:r>
              <a:rPr lang="en-GB" sz="1400" dirty="0"/>
              <a:t>” </a:t>
            </a:r>
            <a:r>
              <a:rPr lang="en-GB" sz="1200" dirty="0"/>
              <a:t>published December 2020</a:t>
            </a:r>
          </a:p>
          <a:p>
            <a:pPr>
              <a:lnSpc>
                <a:spcPct val="150000"/>
              </a:lnSpc>
            </a:pPr>
            <a:r>
              <a:rPr lang="en-GB" sz="1400" dirty="0">
                <a:hlinkClick r:id="rId9"/>
              </a:rPr>
              <a:t>“NHS IFRS 16 implementation guide” </a:t>
            </a:r>
            <a:r>
              <a:rPr lang="en-GB" sz="1200" dirty="0"/>
              <a:t>published by NHS England and Improvement</a:t>
            </a:r>
            <a:endParaRPr lang="en-GB" sz="14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p:txBody>
      </p:sp>
    </p:spTree>
    <p:extLst>
      <p:ext uri="{BB962C8B-B14F-4D97-AF65-F5344CB8AC3E}">
        <p14:creationId xmlns:p14="http://schemas.microsoft.com/office/powerpoint/2010/main" val="3112950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b="1" dirty="0">
                <a:solidFill>
                  <a:schemeClr val="accent1">
                    <a:lumMod val="75000"/>
                  </a:schemeClr>
                </a:solidFill>
              </a:rPr>
              <a:t>Summary</a:t>
            </a:r>
            <a:endParaRPr lang="en-GB" b="1" dirty="0">
              <a:solidFill>
                <a:schemeClr val="accent1">
                  <a:lumMod val="75000"/>
                </a:schemeClr>
              </a:solidFill>
            </a:endParaRPr>
          </a:p>
        </p:txBody>
      </p:sp>
      <p:sp>
        <p:nvSpPr>
          <p:cNvPr id="4" name="Footer Placeholder 3"/>
          <p:cNvSpPr>
            <a:spLocks noGrp="1"/>
          </p:cNvSpPr>
          <p:nvPr>
            <p:ph type="ftr" sz="quarter" idx="10"/>
          </p:nvPr>
        </p:nvSpPr>
        <p:spPr/>
        <p:txBody>
          <a:bodyPr/>
          <a:lstStyle/>
          <a:p>
            <a:r>
              <a:rPr lang="en-US" dirty="0"/>
              <a:t>DHSC – Leading the nation’s health and care</a:t>
            </a:r>
          </a:p>
        </p:txBody>
      </p:sp>
      <p:sp>
        <p:nvSpPr>
          <p:cNvPr id="3" name="Content Placeholder 2"/>
          <p:cNvSpPr>
            <a:spLocks noGrp="1"/>
          </p:cNvSpPr>
          <p:nvPr>
            <p:ph type="body" sz="quarter" idx="11"/>
          </p:nvPr>
        </p:nvSpPr>
        <p:spPr>
          <a:xfrm>
            <a:off x="610819" y="1428750"/>
            <a:ext cx="7889875" cy="2819400"/>
          </a:xfrm>
        </p:spPr>
        <p:txBody>
          <a:bodyPr/>
          <a:lstStyle/>
          <a:p>
            <a:pPr marL="285750" indent="-285750">
              <a:buFont typeface="Arial" panose="020B0604020202020204" pitchFamily="34" charset="0"/>
              <a:buChar char="•"/>
            </a:pPr>
            <a:r>
              <a:rPr lang="en-GB" sz="1800" dirty="0"/>
              <a:t>All leased assets are recognised on the </a:t>
            </a:r>
            <a:r>
              <a:rPr lang="en-GB" sz="1800" b="1" dirty="0"/>
              <a:t>lessee’s Statement of Financial Position</a:t>
            </a:r>
            <a:r>
              <a:rPr lang="en-GB" sz="1800" dirty="0"/>
              <a:t>.</a:t>
            </a:r>
          </a:p>
          <a:p>
            <a:pPr marL="285750" indent="-285750">
              <a:buFont typeface="Arial" panose="020B0604020202020204" pitchFamily="34" charset="0"/>
              <a:buChar char="•"/>
            </a:pPr>
            <a:r>
              <a:rPr lang="en-GB" sz="1800" dirty="0"/>
              <a:t>Lessees have a </a:t>
            </a:r>
            <a:r>
              <a:rPr lang="en-GB" sz="1800" b="1" dirty="0"/>
              <a:t>single accounting model </a:t>
            </a:r>
            <a:r>
              <a:rPr lang="en-GB" sz="1800" dirty="0"/>
              <a:t>for all leases, except for the following exemptions:</a:t>
            </a:r>
          </a:p>
          <a:p>
            <a:pPr marL="409575" lvl="2">
              <a:buClrTx/>
            </a:pPr>
            <a:r>
              <a:rPr lang="en-GB" sz="1800" dirty="0">
                <a:hlinkClick r:id="rId3" action="ppaction://hlinksldjump">
                  <a:extLst>
                    <a:ext uri="{A12FA001-AC4F-418D-AE19-62706E023703}">
                      <ahyp:hlinkClr xmlns:ahyp="http://schemas.microsoft.com/office/drawing/2018/hyperlinkcolor" val="tx"/>
                    </a:ext>
                  </a:extLst>
                </a:hlinkClick>
              </a:rPr>
              <a:t>Short-term leases </a:t>
            </a:r>
            <a:r>
              <a:rPr lang="en-GB" sz="1800" dirty="0"/>
              <a:t>up to 12 months; and</a:t>
            </a:r>
          </a:p>
          <a:p>
            <a:pPr marL="409575" lvl="2">
              <a:buClrTx/>
            </a:pPr>
            <a:r>
              <a:rPr lang="en-GB" sz="1800" dirty="0"/>
              <a:t>Where the </a:t>
            </a:r>
            <a:r>
              <a:rPr lang="en-GB" sz="1800" dirty="0">
                <a:hlinkClick r:id="rId3" action="ppaction://hlinksldjump">
                  <a:extLst>
                    <a:ext uri="{A12FA001-AC4F-418D-AE19-62706E023703}">
                      <ahyp:hlinkClr xmlns:ahyp="http://schemas.microsoft.com/office/drawing/2018/hyperlinkcolor" val="tx"/>
                    </a:ext>
                  </a:extLst>
                </a:hlinkClick>
              </a:rPr>
              <a:t>underlying asset</a:t>
            </a:r>
            <a:r>
              <a:rPr lang="en-GB" sz="1800" dirty="0"/>
              <a:t> is of low value (&lt;£5,000).</a:t>
            </a:r>
          </a:p>
          <a:p>
            <a:pPr marL="409575" lvl="2">
              <a:buClrTx/>
            </a:pPr>
            <a:r>
              <a:rPr lang="en-GB" sz="1800" dirty="0"/>
              <a:t>Leasing of Intangible Assets</a:t>
            </a:r>
          </a:p>
          <a:p>
            <a:pPr marL="0" indent="0"/>
            <a:endParaRPr lang="en-GB" sz="1800" dirty="0"/>
          </a:p>
        </p:txBody>
      </p:sp>
    </p:spTree>
    <p:extLst>
      <p:ext uri="{BB962C8B-B14F-4D97-AF65-F5344CB8AC3E}">
        <p14:creationId xmlns:p14="http://schemas.microsoft.com/office/powerpoint/2010/main" val="200889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b="1" dirty="0">
                <a:solidFill>
                  <a:schemeClr val="accent1">
                    <a:lumMod val="75000"/>
                  </a:schemeClr>
                </a:solidFill>
              </a:rPr>
              <a:t>Summary – cont’d</a:t>
            </a:r>
          </a:p>
        </p:txBody>
      </p:sp>
      <p:sp>
        <p:nvSpPr>
          <p:cNvPr id="4" name="Footer Placeholder 3"/>
          <p:cNvSpPr>
            <a:spLocks noGrp="1"/>
          </p:cNvSpPr>
          <p:nvPr>
            <p:ph type="ftr" sz="quarter" idx="10"/>
          </p:nvPr>
        </p:nvSpPr>
        <p:spPr/>
        <p:txBody>
          <a:bodyPr/>
          <a:lstStyle/>
          <a:p>
            <a:r>
              <a:rPr lang="en-US" dirty="0"/>
              <a:t>DHSC – Leading the nation’s health and care</a:t>
            </a:r>
          </a:p>
        </p:txBody>
      </p:sp>
      <p:sp>
        <p:nvSpPr>
          <p:cNvPr id="3" name="Content Placeholder 2"/>
          <p:cNvSpPr>
            <a:spLocks noGrp="1"/>
          </p:cNvSpPr>
          <p:nvPr>
            <p:ph type="body" sz="quarter" idx="11"/>
          </p:nvPr>
        </p:nvSpPr>
        <p:spPr>
          <a:xfrm>
            <a:off x="671662" y="1316037"/>
            <a:ext cx="7889875" cy="3538538"/>
          </a:xfrm>
        </p:spPr>
        <p:txBody>
          <a:bodyPr/>
          <a:lstStyle/>
          <a:p>
            <a:pPr marL="285750" indent="-285750">
              <a:buFont typeface="Arial" panose="020B0604020202020204" pitchFamily="34" charset="0"/>
              <a:buChar char="•"/>
            </a:pPr>
            <a:r>
              <a:rPr lang="en-GB" sz="1800" dirty="0"/>
              <a:t>Lessor accounting is </a:t>
            </a:r>
            <a:r>
              <a:rPr lang="en-GB" sz="1800" b="1" dirty="0"/>
              <a:t>substantially unchanged </a:t>
            </a:r>
            <a:r>
              <a:rPr lang="en-GB" sz="1800" dirty="0"/>
              <a:t>compared to IAS 17.</a:t>
            </a:r>
          </a:p>
          <a:p>
            <a:pPr marL="285750" indent="-285750">
              <a:buFont typeface="Arial" panose="020B0604020202020204" pitchFamily="34" charset="0"/>
              <a:buChar char="•"/>
            </a:pPr>
            <a:r>
              <a:rPr lang="en-GB" sz="1800" b="1" dirty="0"/>
              <a:t>Disclosure of new information </a:t>
            </a:r>
            <a:r>
              <a:rPr lang="en-GB" sz="1800" dirty="0"/>
              <a:t>about leases is required.</a:t>
            </a:r>
          </a:p>
          <a:p>
            <a:pPr marL="285750" indent="-285750">
              <a:buFont typeface="Arial" panose="020B0604020202020204" pitchFamily="34" charset="0"/>
              <a:buChar char="•"/>
            </a:pPr>
            <a:r>
              <a:rPr lang="en-GB" sz="1800" dirty="0"/>
              <a:t>A key risk is the </a:t>
            </a:r>
            <a:r>
              <a:rPr lang="en-GB" sz="1800" b="1" dirty="0"/>
              <a:t>completeness</a:t>
            </a:r>
            <a:r>
              <a:rPr lang="en-GB" sz="1800" dirty="0"/>
              <a:t> of identified leases.</a:t>
            </a:r>
          </a:p>
          <a:p>
            <a:pPr marL="285750" indent="-285750">
              <a:buFont typeface="Arial" panose="020B0604020202020204" pitchFamily="34" charset="0"/>
              <a:buChar char="•"/>
            </a:pPr>
            <a:r>
              <a:rPr lang="en-GB" sz="1800" dirty="0"/>
              <a:t>There will be a major impact on </a:t>
            </a:r>
            <a:r>
              <a:rPr lang="en-GB" sz="1800" b="1" dirty="0"/>
              <a:t>budgets.</a:t>
            </a:r>
            <a:r>
              <a:rPr lang="en-GB" sz="1800" dirty="0"/>
              <a:t> </a:t>
            </a:r>
          </a:p>
          <a:p>
            <a:pPr marL="285750" indent="-285750">
              <a:buFont typeface="Arial" panose="020B0604020202020204" pitchFamily="34" charset="0"/>
              <a:buChar char="•"/>
            </a:pPr>
            <a:r>
              <a:rPr lang="en-GB" sz="1800" dirty="0"/>
              <a:t>There will be an impact on many activities across organisations including: procurement; commercial; IT; and finance functions.</a:t>
            </a:r>
          </a:p>
          <a:p>
            <a:pPr marL="285750" indent="-285750">
              <a:buFont typeface="Arial" panose="020B0604020202020204" pitchFamily="34" charset="0"/>
              <a:buChar char="•"/>
            </a:pPr>
            <a:r>
              <a:rPr lang="en-GB" sz="1800" dirty="0"/>
              <a:t>Effective for periods beginning on or </a:t>
            </a:r>
            <a:r>
              <a:rPr lang="en-GB" sz="1800" b="1" dirty="0"/>
              <a:t>after 1 April 2022</a:t>
            </a:r>
            <a:r>
              <a:rPr lang="en-GB" sz="1800" dirty="0"/>
              <a:t>, with Ltd companies adopting from 1 April 2019.</a:t>
            </a:r>
          </a:p>
        </p:txBody>
      </p:sp>
    </p:spTree>
    <p:extLst>
      <p:ext uri="{BB962C8B-B14F-4D97-AF65-F5344CB8AC3E}">
        <p14:creationId xmlns:p14="http://schemas.microsoft.com/office/powerpoint/2010/main" val="2981252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b="1" dirty="0">
                <a:solidFill>
                  <a:schemeClr val="accent1">
                    <a:lumMod val="75000"/>
                  </a:schemeClr>
                </a:solidFill>
              </a:rPr>
              <a:t>Scope of the standard</a:t>
            </a:r>
          </a:p>
        </p:txBody>
      </p:sp>
      <p:sp>
        <p:nvSpPr>
          <p:cNvPr id="4" name="Footer Placeholder 3"/>
          <p:cNvSpPr>
            <a:spLocks noGrp="1"/>
          </p:cNvSpPr>
          <p:nvPr>
            <p:ph type="ftr" sz="quarter" idx="10"/>
          </p:nvPr>
        </p:nvSpPr>
        <p:spPr/>
        <p:txBody>
          <a:bodyPr/>
          <a:lstStyle/>
          <a:p>
            <a:r>
              <a:rPr lang="en-US" dirty="0"/>
              <a:t>DHSC – Leading the nation’s health and care</a:t>
            </a:r>
          </a:p>
        </p:txBody>
      </p:sp>
      <p:graphicFrame>
        <p:nvGraphicFramePr>
          <p:cNvPr id="5" name="Table 4">
            <a:extLst>
              <a:ext uri="{FF2B5EF4-FFF2-40B4-BE49-F238E27FC236}">
                <a16:creationId xmlns:a16="http://schemas.microsoft.com/office/drawing/2014/main" id="{60EF8876-7B7C-41D7-9203-2FFF01913685}"/>
              </a:ext>
            </a:extLst>
          </p:cNvPr>
          <p:cNvGraphicFramePr>
            <a:graphicFrameLocks noGrp="1"/>
          </p:cNvGraphicFramePr>
          <p:nvPr>
            <p:extLst>
              <p:ext uri="{D42A27DB-BD31-4B8C-83A1-F6EECF244321}">
                <p14:modId xmlns:p14="http://schemas.microsoft.com/office/powerpoint/2010/main" val="3516996545"/>
              </p:ext>
            </p:extLst>
          </p:nvPr>
        </p:nvGraphicFramePr>
        <p:xfrm>
          <a:off x="725003" y="818862"/>
          <a:ext cx="7693994" cy="3267068"/>
        </p:xfrm>
        <a:graphic>
          <a:graphicData uri="http://schemas.openxmlformats.org/drawingml/2006/table">
            <a:tbl>
              <a:tblPr firstRow="1" bandRow="1">
                <a:tableStyleId>{5C22544A-7EE6-4342-B048-85BDC9FD1C3A}</a:tableStyleId>
              </a:tblPr>
              <a:tblGrid>
                <a:gridCol w="6218813">
                  <a:extLst>
                    <a:ext uri="{9D8B030D-6E8A-4147-A177-3AD203B41FA5}">
                      <a16:colId xmlns:a16="http://schemas.microsoft.com/office/drawing/2014/main" val="20000"/>
                    </a:ext>
                  </a:extLst>
                </a:gridCol>
                <a:gridCol w="1475181">
                  <a:extLst>
                    <a:ext uri="{9D8B030D-6E8A-4147-A177-3AD203B41FA5}">
                      <a16:colId xmlns:a16="http://schemas.microsoft.com/office/drawing/2014/main" val="20001"/>
                    </a:ext>
                  </a:extLst>
                </a:gridCol>
              </a:tblGrid>
              <a:tr h="579362">
                <a:tc>
                  <a:txBody>
                    <a:bodyPr/>
                    <a:lstStyle/>
                    <a:p>
                      <a:r>
                        <a:rPr lang="en-GB" sz="1400" b="1" dirty="0">
                          <a:solidFill>
                            <a:schemeClr val="accent1">
                              <a:lumMod val="75000"/>
                            </a:schemeClr>
                          </a:solidFill>
                        </a:rPr>
                        <a:t>IFRS 16 applies to all leases and sub-lease arrangements except:</a:t>
                      </a:r>
                      <a:endParaRPr lang="en-GB" sz="1400" dirty="0"/>
                    </a:p>
                  </a:txBody>
                  <a:tcPr>
                    <a:noFill/>
                  </a:tcPr>
                </a:tc>
                <a:tc>
                  <a:txBody>
                    <a:bodyPr/>
                    <a:lstStyle/>
                    <a:p>
                      <a:pPr algn="ctr"/>
                      <a:r>
                        <a:rPr lang="en-GB" sz="1400" dirty="0"/>
                        <a:t>IFRS</a:t>
                      </a:r>
                      <a:r>
                        <a:rPr lang="en-GB" sz="1400" baseline="0" dirty="0"/>
                        <a:t> 16 applicable?</a:t>
                      </a:r>
                      <a:endParaRPr lang="en-GB" sz="1400" dirty="0"/>
                    </a:p>
                  </a:txBody>
                  <a:tcPr/>
                </a:tc>
                <a:extLst>
                  <a:ext uri="{0D108BD9-81ED-4DB2-BD59-A6C34878D82A}">
                    <a16:rowId xmlns:a16="http://schemas.microsoft.com/office/drawing/2014/main" val="10000"/>
                  </a:ext>
                </a:extLst>
              </a:tr>
              <a:tr h="447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ea typeface="Calibri" panose="020F0502020204030204" pitchFamily="34" charset="0"/>
                          <a:cs typeface="Times New Roman" panose="02020603050405020304" pitchFamily="18" charset="0"/>
                        </a:rPr>
                        <a:t>Leases to explore for or use natural resources</a:t>
                      </a:r>
                    </a:p>
                  </a:txBody>
                  <a:tcPr anchor="ctr"/>
                </a:tc>
                <a:tc>
                  <a:txBody>
                    <a:bodyPr/>
                    <a:lstStyle/>
                    <a:p>
                      <a:endParaRPr lang="en-GB" dirty="0"/>
                    </a:p>
                  </a:txBody>
                  <a:tcPr/>
                </a:tc>
                <a:extLst>
                  <a:ext uri="{0D108BD9-81ED-4DB2-BD59-A6C34878D82A}">
                    <a16:rowId xmlns:a16="http://schemas.microsoft.com/office/drawing/2014/main" val="3574234670"/>
                  </a:ext>
                </a:extLst>
              </a:tr>
              <a:tr h="447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Leases of </a:t>
                      </a:r>
                      <a:r>
                        <a:rPr lang="en-GB" sz="1400" dirty="0">
                          <a:ea typeface="Calibri" panose="020F0502020204030204" pitchFamily="34" charset="0"/>
                          <a:cs typeface="Times New Roman" panose="02020603050405020304" pitchFamily="18" charset="0"/>
                        </a:rPr>
                        <a:t>biological assets within scope of IAS 41</a:t>
                      </a:r>
                    </a:p>
                  </a:txBody>
                  <a:tcPr anchor="ctr"/>
                </a:tc>
                <a:tc>
                  <a:txBody>
                    <a:bodyPr/>
                    <a:lstStyle/>
                    <a:p>
                      <a:endParaRPr lang="en-GB" dirty="0"/>
                    </a:p>
                  </a:txBody>
                  <a:tcPr/>
                </a:tc>
                <a:extLst>
                  <a:ext uri="{0D108BD9-81ED-4DB2-BD59-A6C34878D82A}">
                    <a16:rowId xmlns:a16="http://schemas.microsoft.com/office/drawing/2014/main" val="10002"/>
                  </a:ext>
                </a:extLst>
              </a:tr>
              <a:tr h="447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ea typeface="Calibri" panose="020F0502020204030204" pitchFamily="34" charset="0"/>
                          <a:cs typeface="Times New Roman" panose="02020603050405020304" pitchFamily="18" charset="0"/>
                        </a:rPr>
                        <a:t>Service concession arrangements within the scope of IFRIC 12</a:t>
                      </a:r>
                    </a:p>
                  </a:txBody>
                  <a:tcPr anchor="ctr"/>
                </a:tc>
                <a:tc>
                  <a:txBody>
                    <a:bodyPr/>
                    <a:lstStyle/>
                    <a:p>
                      <a:endParaRPr lang="en-GB" dirty="0"/>
                    </a:p>
                  </a:txBody>
                  <a:tcPr/>
                </a:tc>
                <a:extLst>
                  <a:ext uri="{0D108BD9-81ED-4DB2-BD59-A6C34878D82A}">
                    <a16:rowId xmlns:a16="http://schemas.microsoft.com/office/drawing/2014/main" val="10003"/>
                  </a:ext>
                </a:extLst>
              </a:tr>
              <a:tr h="447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ea typeface="Calibri" panose="020F0502020204030204" pitchFamily="34" charset="0"/>
                          <a:cs typeface="Times New Roman" panose="02020603050405020304" pitchFamily="18" charset="0"/>
                        </a:rPr>
                        <a:t>Licences of Intellectual Property granted by a lessor (IFRS 15)</a:t>
                      </a:r>
                    </a:p>
                  </a:txBody>
                  <a:tcPr anchor="ctr"/>
                </a:tc>
                <a:tc>
                  <a:txBody>
                    <a:bodyPr/>
                    <a:lstStyle/>
                    <a:p>
                      <a:endParaRPr lang="en-GB" dirty="0"/>
                    </a:p>
                  </a:txBody>
                  <a:tcPr/>
                </a:tc>
                <a:extLst>
                  <a:ext uri="{0D108BD9-81ED-4DB2-BD59-A6C34878D82A}">
                    <a16:rowId xmlns:a16="http://schemas.microsoft.com/office/drawing/2014/main" val="2187553220"/>
                  </a:ext>
                </a:extLst>
              </a:tr>
              <a:tr h="447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ea typeface="Calibri" panose="020F0502020204030204" pitchFamily="34" charset="0"/>
                          <a:cs typeface="Times New Roman" panose="02020603050405020304" pitchFamily="18" charset="0"/>
                        </a:rPr>
                        <a:t>Rights held under licensing agreements within the scope of IAS 38</a:t>
                      </a:r>
                      <a:endParaRPr lang="en-GB" sz="1400" dirty="0"/>
                    </a:p>
                  </a:txBody>
                  <a:tcPr anchor="ctr"/>
                </a:tc>
                <a:tc>
                  <a:txBody>
                    <a:bodyPr/>
                    <a:lstStyle/>
                    <a:p>
                      <a:endParaRPr lang="en-GB" dirty="0"/>
                    </a:p>
                  </a:txBody>
                  <a:tcPr/>
                </a:tc>
                <a:extLst>
                  <a:ext uri="{0D108BD9-81ED-4DB2-BD59-A6C34878D82A}">
                    <a16:rowId xmlns:a16="http://schemas.microsoft.com/office/drawing/2014/main" val="10004"/>
                  </a:ext>
                </a:extLst>
              </a:tr>
              <a:tr h="447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ea typeface="Calibri" panose="020F0502020204030204" pitchFamily="34" charset="0"/>
                          <a:cs typeface="Times New Roman" panose="02020603050405020304" pitchFamily="18" charset="0"/>
                        </a:rPr>
                        <a:t>Leases of</a:t>
                      </a:r>
                      <a:r>
                        <a:rPr lang="en-GB" sz="1400" baseline="0" dirty="0">
                          <a:ea typeface="Calibri" panose="020F0502020204030204" pitchFamily="34" charset="0"/>
                          <a:cs typeface="Times New Roman" panose="02020603050405020304" pitchFamily="18" charset="0"/>
                        </a:rPr>
                        <a:t> </a:t>
                      </a:r>
                      <a:r>
                        <a:rPr lang="en-GB" sz="1400" dirty="0">
                          <a:ea typeface="Calibri" panose="020F0502020204030204" pitchFamily="34" charset="0"/>
                          <a:cs typeface="Times New Roman" panose="02020603050405020304" pitchFamily="18" charset="0"/>
                        </a:rPr>
                        <a:t>intangible assets (DHSC policy)</a:t>
                      </a:r>
                      <a:endParaRPr lang="en-GB" sz="1400" dirty="0"/>
                    </a:p>
                  </a:txBody>
                  <a:tcPr anchor="ctr"/>
                </a:tc>
                <a:tc>
                  <a:txBody>
                    <a:bodyPr/>
                    <a:lstStyle/>
                    <a:p>
                      <a:endParaRPr lang="en-GB" dirty="0"/>
                    </a:p>
                  </a:txBody>
                  <a:tcPr/>
                </a:tc>
                <a:extLst>
                  <a:ext uri="{0D108BD9-81ED-4DB2-BD59-A6C34878D82A}">
                    <a16:rowId xmlns:a16="http://schemas.microsoft.com/office/drawing/2014/main" val="10005"/>
                  </a:ext>
                </a:extLst>
              </a:tr>
            </a:tbl>
          </a:graphicData>
        </a:graphic>
      </p:graphicFrame>
      <p:sp>
        <p:nvSpPr>
          <p:cNvPr id="6" name="Freeform 44">
            <a:extLst>
              <a:ext uri="{FF2B5EF4-FFF2-40B4-BE49-F238E27FC236}">
                <a16:creationId xmlns:a16="http://schemas.microsoft.com/office/drawing/2014/main" id="{C1332C7C-1CDF-42FB-A982-D9BF275C411E}"/>
              </a:ext>
            </a:extLst>
          </p:cNvPr>
          <p:cNvSpPr/>
          <p:nvPr>
            <p:custDataLst>
              <p:tags r:id="rId1"/>
            </p:custDataLst>
          </p:nvPr>
        </p:nvSpPr>
        <p:spPr>
          <a:xfrm rot="2700000">
            <a:off x="7465188" y="1447865"/>
            <a:ext cx="276861" cy="360561"/>
          </a:xfrm>
          <a:custGeom>
            <a:avLst/>
            <a:gdLst>
              <a:gd name="connsiteX0" fmla="*/ 0 w 1043022"/>
              <a:gd name="connsiteY0" fmla="*/ 414353 h 1043022"/>
              <a:gd name="connsiteX1" fmla="*/ 414353 w 1043022"/>
              <a:gd name="connsiteY1" fmla="*/ 414353 h 1043022"/>
              <a:gd name="connsiteX2" fmla="*/ 414353 w 1043022"/>
              <a:gd name="connsiteY2" fmla="*/ 0 h 1043022"/>
              <a:gd name="connsiteX3" fmla="*/ 628666 w 1043022"/>
              <a:gd name="connsiteY3" fmla="*/ 0 h 1043022"/>
              <a:gd name="connsiteX4" fmla="*/ 628666 w 1043022"/>
              <a:gd name="connsiteY4" fmla="*/ 414353 h 1043022"/>
              <a:gd name="connsiteX5" fmla="*/ 1043022 w 1043022"/>
              <a:gd name="connsiteY5" fmla="*/ 414353 h 1043022"/>
              <a:gd name="connsiteX6" fmla="*/ 1043022 w 1043022"/>
              <a:gd name="connsiteY6" fmla="*/ 628666 h 1043022"/>
              <a:gd name="connsiteX7" fmla="*/ 628666 w 1043022"/>
              <a:gd name="connsiteY7" fmla="*/ 628666 h 1043022"/>
              <a:gd name="connsiteX8" fmla="*/ 628666 w 1043022"/>
              <a:gd name="connsiteY8" fmla="*/ 1043022 h 1043022"/>
              <a:gd name="connsiteX9" fmla="*/ 414353 w 1043022"/>
              <a:gd name="connsiteY9" fmla="*/ 1043022 h 1043022"/>
              <a:gd name="connsiteX10" fmla="*/ 414353 w 1043022"/>
              <a:gd name="connsiteY10" fmla="*/ 628666 h 1043022"/>
              <a:gd name="connsiteX11" fmla="*/ 0 w 1043022"/>
              <a:gd name="connsiteY11" fmla="*/ 628666 h 1043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43022" h="1043022">
                <a:moveTo>
                  <a:pt x="0" y="414353"/>
                </a:moveTo>
                <a:lnTo>
                  <a:pt x="414353" y="414353"/>
                </a:lnTo>
                <a:lnTo>
                  <a:pt x="414353" y="0"/>
                </a:lnTo>
                <a:lnTo>
                  <a:pt x="628666" y="0"/>
                </a:lnTo>
                <a:lnTo>
                  <a:pt x="628666" y="414353"/>
                </a:lnTo>
                <a:lnTo>
                  <a:pt x="1043022" y="414353"/>
                </a:lnTo>
                <a:lnTo>
                  <a:pt x="1043022" y="628666"/>
                </a:lnTo>
                <a:lnTo>
                  <a:pt x="628666" y="628666"/>
                </a:lnTo>
                <a:lnTo>
                  <a:pt x="628666" y="1043022"/>
                </a:lnTo>
                <a:lnTo>
                  <a:pt x="414353" y="1043022"/>
                </a:lnTo>
                <a:lnTo>
                  <a:pt x="414353" y="628666"/>
                </a:lnTo>
                <a:lnTo>
                  <a:pt x="0" y="628666"/>
                </a:lnTo>
                <a:close/>
              </a:path>
            </a:pathLst>
          </a:custGeom>
          <a:solidFill>
            <a:srgbClr val="BC204B"/>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Freeform 44">
            <a:extLst>
              <a:ext uri="{FF2B5EF4-FFF2-40B4-BE49-F238E27FC236}">
                <a16:creationId xmlns:a16="http://schemas.microsoft.com/office/drawing/2014/main" id="{AB5C6828-2310-49CA-A437-6A4ED58876DA}"/>
              </a:ext>
            </a:extLst>
          </p:cNvPr>
          <p:cNvSpPr/>
          <p:nvPr>
            <p:custDataLst>
              <p:tags r:id="rId2"/>
            </p:custDataLst>
          </p:nvPr>
        </p:nvSpPr>
        <p:spPr>
          <a:xfrm rot="2700000">
            <a:off x="7465188" y="1857607"/>
            <a:ext cx="276861" cy="360561"/>
          </a:xfrm>
          <a:custGeom>
            <a:avLst/>
            <a:gdLst>
              <a:gd name="connsiteX0" fmla="*/ 0 w 1043022"/>
              <a:gd name="connsiteY0" fmla="*/ 414353 h 1043022"/>
              <a:gd name="connsiteX1" fmla="*/ 414353 w 1043022"/>
              <a:gd name="connsiteY1" fmla="*/ 414353 h 1043022"/>
              <a:gd name="connsiteX2" fmla="*/ 414353 w 1043022"/>
              <a:gd name="connsiteY2" fmla="*/ 0 h 1043022"/>
              <a:gd name="connsiteX3" fmla="*/ 628666 w 1043022"/>
              <a:gd name="connsiteY3" fmla="*/ 0 h 1043022"/>
              <a:gd name="connsiteX4" fmla="*/ 628666 w 1043022"/>
              <a:gd name="connsiteY4" fmla="*/ 414353 h 1043022"/>
              <a:gd name="connsiteX5" fmla="*/ 1043022 w 1043022"/>
              <a:gd name="connsiteY5" fmla="*/ 414353 h 1043022"/>
              <a:gd name="connsiteX6" fmla="*/ 1043022 w 1043022"/>
              <a:gd name="connsiteY6" fmla="*/ 628666 h 1043022"/>
              <a:gd name="connsiteX7" fmla="*/ 628666 w 1043022"/>
              <a:gd name="connsiteY7" fmla="*/ 628666 h 1043022"/>
              <a:gd name="connsiteX8" fmla="*/ 628666 w 1043022"/>
              <a:gd name="connsiteY8" fmla="*/ 1043022 h 1043022"/>
              <a:gd name="connsiteX9" fmla="*/ 414353 w 1043022"/>
              <a:gd name="connsiteY9" fmla="*/ 1043022 h 1043022"/>
              <a:gd name="connsiteX10" fmla="*/ 414353 w 1043022"/>
              <a:gd name="connsiteY10" fmla="*/ 628666 h 1043022"/>
              <a:gd name="connsiteX11" fmla="*/ 0 w 1043022"/>
              <a:gd name="connsiteY11" fmla="*/ 628666 h 1043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43022" h="1043022">
                <a:moveTo>
                  <a:pt x="0" y="414353"/>
                </a:moveTo>
                <a:lnTo>
                  <a:pt x="414353" y="414353"/>
                </a:lnTo>
                <a:lnTo>
                  <a:pt x="414353" y="0"/>
                </a:lnTo>
                <a:lnTo>
                  <a:pt x="628666" y="0"/>
                </a:lnTo>
                <a:lnTo>
                  <a:pt x="628666" y="414353"/>
                </a:lnTo>
                <a:lnTo>
                  <a:pt x="1043022" y="414353"/>
                </a:lnTo>
                <a:lnTo>
                  <a:pt x="1043022" y="628666"/>
                </a:lnTo>
                <a:lnTo>
                  <a:pt x="628666" y="628666"/>
                </a:lnTo>
                <a:lnTo>
                  <a:pt x="628666" y="1043022"/>
                </a:lnTo>
                <a:lnTo>
                  <a:pt x="414353" y="1043022"/>
                </a:lnTo>
                <a:lnTo>
                  <a:pt x="414353" y="628666"/>
                </a:lnTo>
                <a:lnTo>
                  <a:pt x="0" y="628666"/>
                </a:lnTo>
                <a:close/>
              </a:path>
            </a:pathLst>
          </a:custGeom>
          <a:solidFill>
            <a:srgbClr val="BC204B"/>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white"/>
              </a:solidFill>
              <a:effectLst/>
              <a:uLnTx/>
              <a:uFillTx/>
              <a:latin typeface="Calibri"/>
              <a:ea typeface="+mn-ea"/>
              <a:cs typeface="+mn-cs"/>
            </a:endParaRPr>
          </a:p>
        </p:txBody>
      </p:sp>
      <p:sp>
        <p:nvSpPr>
          <p:cNvPr id="8" name="Freeform 44">
            <a:extLst>
              <a:ext uri="{FF2B5EF4-FFF2-40B4-BE49-F238E27FC236}">
                <a16:creationId xmlns:a16="http://schemas.microsoft.com/office/drawing/2014/main" id="{2AC4FE46-7182-4DCF-9360-D12A09A98DDD}"/>
              </a:ext>
            </a:extLst>
          </p:cNvPr>
          <p:cNvSpPr/>
          <p:nvPr>
            <p:custDataLst>
              <p:tags r:id="rId3"/>
            </p:custDataLst>
          </p:nvPr>
        </p:nvSpPr>
        <p:spPr>
          <a:xfrm rot="2700000">
            <a:off x="7465188" y="2311065"/>
            <a:ext cx="276861" cy="360561"/>
          </a:xfrm>
          <a:custGeom>
            <a:avLst/>
            <a:gdLst>
              <a:gd name="connsiteX0" fmla="*/ 0 w 1043022"/>
              <a:gd name="connsiteY0" fmla="*/ 414353 h 1043022"/>
              <a:gd name="connsiteX1" fmla="*/ 414353 w 1043022"/>
              <a:gd name="connsiteY1" fmla="*/ 414353 h 1043022"/>
              <a:gd name="connsiteX2" fmla="*/ 414353 w 1043022"/>
              <a:gd name="connsiteY2" fmla="*/ 0 h 1043022"/>
              <a:gd name="connsiteX3" fmla="*/ 628666 w 1043022"/>
              <a:gd name="connsiteY3" fmla="*/ 0 h 1043022"/>
              <a:gd name="connsiteX4" fmla="*/ 628666 w 1043022"/>
              <a:gd name="connsiteY4" fmla="*/ 414353 h 1043022"/>
              <a:gd name="connsiteX5" fmla="*/ 1043022 w 1043022"/>
              <a:gd name="connsiteY5" fmla="*/ 414353 h 1043022"/>
              <a:gd name="connsiteX6" fmla="*/ 1043022 w 1043022"/>
              <a:gd name="connsiteY6" fmla="*/ 628666 h 1043022"/>
              <a:gd name="connsiteX7" fmla="*/ 628666 w 1043022"/>
              <a:gd name="connsiteY7" fmla="*/ 628666 h 1043022"/>
              <a:gd name="connsiteX8" fmla="*/ 628666 w 1043022"/>
              <a:gd name="connsiteY8" fmla="*/ 1043022 h 1043022"/>
              <a:gd name="connsiteX9" fmla="*/ 414353 w 1043022"/>
              <a:gd name="connsiteY9" fmla="*/ 1043022 h 1043022"/>
              <a:gd name="connsiteX10" fmla="*/ 414353 w 1043022"/>
              <a:gd name="connsiteY10" fmla="*/ 628666 h 1043022"/>
              <a:gd name="connsiteX11" fmla="*/ 0 w 1043022"/>
              <a:gd name="connsiteY11" fmla="*/ 628666 h 1043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43022" h="1043022">
                <a:moveTo>
                  <a:pt x="0" y="414353"/>
                </a:moveTo>
                <a:lnTo>
                  <a:pt x="414353" y="414353"/>
                </a:lnTo>
                <a:lnTo>
                  <a:pt x="414353" y="0"/>
                </a:lnTo>
                <a:lnTo>
                  <a:pt x="628666" y="0"/>
                </a:lnTo>
                <a:lnTo>
                  <a:pt x="628666" y="414353"/>
                </a:lnTo>
                <a:lnTo>
                  <a:pt x="1043022" y="414353"/>
                </a:lnTo>
                <a:lnTo>
                  <a:pt x="1043022" y="628666"/>
                </a:lnTo>
                <a:lnTo>
                  <a:pt x="628666" y="628666"/>
                </a:lnTo>
                <a:lnTo>
                  <a:pt x="628666" y="1043022"/>
                </a:lnTo>
                <a:lnTo>
                  <a:pt x="414353" y="1043022"/>
                </a:lnTo>
                <a:lnTo>
                  <a:pt x="414353" y="628666"/>
                </a:lnTo>
                <a:lnTo>
                  <a:pt x="0" y="628666"/>
                </a:lnTo>
                <a:close/>
              </a:path>
            </a:pathLst>
          </a:custGeom>
          <a:solidFill>
            <a:srgbClr val="BC204B"/>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white"/>
              </a:solidFill>
              <a:effectLst/>
              <a:uLnTx/>
              <a:uFillTx/>
              <a:latin typeface="Calibri"/>
              <a:ea typeface="+mn-ea"/>
              <a:cs typeface="+mn-cs"/>
            </a:endParaRPr>
          </a:p>
        </p:txBody>
      </p:sp>
      <p:sp>
        <p:nvSpPr>
          <p:cNvPr id="9" name="Freeform 44">
            <a:extLst>
              <a:ext uri="{FF2B5EF4-FFF2-40B4-BE49-F238E27FC236}">
                <a16:creationId xmlns:a16="http://schemas.microsoft.com/office/drawing/2014/main" id="{7E4051B8-C145-4541-A55F-9BCE72CC609A}"/>
              </a:ext>
            </a:extLst>
          </p:cNvPr>
          <p:cNvSpPr/>
          <p:nvPr>
            <p:custDataLst>
              <p:tags r:id="rId4"/>
            </p:custDataLst>
          </p:nvPr>
        </p:nvSpPr>
        <p:spPr>
          <a:xfrm rot="2700000">
            <a:off x="7465188" y="2771186"/>
            <a:ext cx="276861" cy="360561"/>
          </a:xfrm>
          <a:custGeom>
            <a:avLst/>
            <a:gdLst>
              <a:gd name="connsiteX0" fmla="*/ 0 w 1043022"/>
              <a:gd name="connsiteY0" fmla="*/ 414353 h 1043022"/>
              <a:gd name="connsiteX1" fmla="*/ 414353 w 1043022"/>
              <a:gd name="connsiteY1" fmla="*/ 414353 h 1043022"/>
              <a:gd name="connsiteX2" fmla="*/ 414353 w 1043022"/>
              <a:gd name="connsiteY2" fmla="*/ 0 h 1043022"/>
              <a:gd name="connsiteX3" fmla="*/ 628666 w 1043022"/>
              <a:gd name="connsiteY3" fmla="*/ 0 h 1043022"/>
              <a:gd name="connsiteX4" fmla="*/ 628666 w 1043022"/>
              <a:gd name="connsiteY4" fmla="*/ 414353 h 1043022"/>
              <a:gd name="connsiteX5" fmla="*/ 1043022 w 1043022"/>
              <a:gd name="connsiteY5" fmla="*/ 414353 h 1043022"/>
              <a:gd name="connsiteX6" fmla="*/ 1043022 w 1043022"/>
              <a:gd name="connsiteY6" fmla="*/ 628666 h 1043022"/>
              <a:gd name="connsiteX7" fmla="*/ 628666 w 1043022"/>
              <a:gd name="connsiteY7" fmla="*/ 628666 h 1043022"/>
              <a:gd name="connsiteX8" fmla="*/ 628666 w 1043022"/>
              <a:gd name="connsiteY8" fmla="*/ 1043022 h 1043022"/>
              <a:gd name="connsiteX9" fmla="*/ 414353 w 1043022"/>
              <a:gd name="connsiteY9" fmla="*/ 1043022 h 1043022"/>
              <a:gd name="connsiteX10" fmla="*/ 414353 w 1043022"/>
              <a:gd name="connsiteY10" fmla="*/ 628666 h 1043022"/>
              <a:gd name="connsiteX11" fmla="*/ 0 w 1043022"/>
              <a:gd name="connsiteY11" fmla="*/ 628666 h 1043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43022" h="1043022">
                <a:moveTo>
                  <a:pt x="0" y="414353"/>
                </a:moveTo>
                <a:lnTo>
                  <a:pt x="414353" y="414353"/>
                </a:lnTo>
                <a:lnTo>
                  <a:pt x="414353" y="0"/>
                </a:lnTo>
                <a:lnTo>
                  <a:pt x="628666" y="0"/>
                </a:lnTo>
                <a:lnTo>
                  <a:pt x="628666" y="414353"/>
                </a:lnTo>
                <a:lnTo>
                  <a:pt x="1043022" y="414353"/>
                </a:lnTo>
                <a:lnTo>
                  <a:pt x="1043022" y="628666"/>
                </a:lnTo>
                <a:lnTo>
                  <a:pt x="628666" y="628666"/>
                </a:lnTo>
                <a:lnTo>
                  <a:pt x="628666" y="1043022"/>
                </a:lnTo>
                <a:lnTo>
                  <a:pt x="414353" y="1043022"/>
                </a:lnTo>
                <a:lnTo>
                  <a:pt x="414353" y="628666"/>
                </a:lnTo>
                <a:lnTo>
                  <a:pt x="0" y="628666"/>
                </a:lnTo>
                <a:close/>
              </a:path>
            </a:pathLst>
          </a:custGeom>
          <a:solidFill>
            <a:srgbClr val="BC204B"/>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white"/>
              </a:solidFill>
              <a:effectLst/>
              <a:uLnTx/>
              <a:uFillTx/>
              <a:latin typeface="Calibri"/>
              <a:ea typeface="+mn-ea"/>
              <a:cs typeface="+mn-cs"/>
            </a:endParaRPr>
          </a:p>
        </p:txBody>
      </p:sp>
      <p:sp>
        <p:nvSpPr>
          <p:cNvPr id="10" name="Freeform 44">
            <a:extLst>
              <a:ext uri="{FF2B5EF4-FFF2-40B4-BE49-F238E27FC236}">
                <a16:creationId xmlns:a16="http://schemas.microsoft.com/office/drawing/2014/main" id="{D30087E8-8BA7-4658-86D0-DA0A9260DA2C}"/>
              </a:ext>
            </a:extLst>
          </p:cNvPr>
          <p:cNvSpPr/>
          <p:nvPr>
            <p:custDataLst>
              <p:tags r:id="rId5"/>
            </p:custDataLst>
          </p:nvPr>
        </p:nvSpPr>
        <p:spPr>
          <a:xfrm rot="2700000">
            <a:off x="7465188" y="3234038"/>
            <a:ext cx="276861" cy="360561"/>
          </a:xfrm>
          <a:custGeom>
            <a:avLst/>
            <a:gdLst>
              <a:gd name="connsiteX0" fmla="*/ 0 w 1043022"/>
              <a:gd name="connsiteY0" fmla="*/ 414353 h 1043022"/>
              <a:gd name="connsiteX1" fmla="*/ 414353 w 1043022"/>
              <a:gd name="connsiteY1" fmla="*/ 414353 h 1043022"/>
              <a:gd name="connsiteX2" fmla="*/ 414353 w 1043022"/>
              <a:gd name="connsiteY2" fmla="*/ 0 h 1043022"/>
              <a:gd name="connsiteX3" fmla="*/ 628666 w 1043022"/>
              <a:gd name="connsiteY3" fmla="*/ 0 h 1043022"/>
              <a:gd name="connsiteX4" fmla="*/ 628666 w 1043022"/>
              <a:gd name="connsiteY4" fmla="*/ 414353 h 1043022"/>
              <a:gd name="connsiteX5" fmla="*/ 1043022 w 1043022"/>
              <a:gd name="connsiteY5" fmla="*/ 414353 h 1043022"/>
              <a:gd name="connsiteX6" fmla="*/ 1043022 w 1043022"/>
              <a:gd name="connsiteY6" fmla="*/ 628666 h 1043022"/>
              <a:gd name="connsiteX7" fmla="*/ 628666 w 1043022"/>
              <a:gd name="connsiteY7" fmla="*/ 628666 h 1043022"/>
              <a:gd name="connsiteX8" fmla="*/ 628666 w 1043022"/>
              <a:gd name="connsiteY8" fmla="*/ 1043022 h 1043022"/>
              <a:gd name="connsiteX9" fmla="*/ 414353 w 1043022"/>
              <a:gd name="connsiteY9" fmla="*/ 1043022 h 1043022"/>
              <a:gd name="connsiteX10" fmla="*/ 414353 w 1043022"/>
              <a:gd name="connsiteY10" fmla="*/ 628666 h 1043022"/>
              <a:gd name="connsiteX11" fmla="*/ 0 w 1043022"/>
              <a:gd name="connsiteY11" fmla="*/ 628666 h 1043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43022" h="1043022">
                <a:moveTo>
                  <a:pt x="0" y="414353"/>
                </a:moveTo>
                <a:lnTo>
                  <a:pt x="414353" y="414353"/>
                </a:lnTo>
                <a:lnTo>
                  <a:pt x="414353" y="0"/>
                </a:lnTo>
                <a:lnTo>
                  <a:pt x="628666" y="0"/>
                </a:lnTo>
                <a:lnTo>
                  <a:pt x="628666" y="414353"/>
                </a:lnTo>
                <a:lnTo>
                  <a:pt x="1043022" y="414353"/>
                </a:lnTo>
                <a:lnTo>
                  <a:pt x="1043022" y="628666"/>
                </a:lnTo>
                <a:lnTo>
                  <a:pt x="628666" y="628666"/>
                </a:lnTo>
                <a:lnTo>
                  <a:pt x="628666" y="1043022"/>
                </a:lnTo>
                <a:lnTo>
                  <a:pt x="414353" y="1043022"/>
                </a:lnTo>
                <a:lnTo>
                  <a:pt x="414353" y="628666"/>
                </a:lnTo>
                <a:lnTo>
                  <a:pt x="0" y="628666"/>
                </a:lnTo>
                <a:close/>
              </a:path>
            </a:pathLst>
          </a:custGeom>
          <a:solidFill>
            <a:srgbClr val="BC204B"/>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white"/>
              </a:solidFill>
              <a:effectLst/>
              <a:uLnTx/>
              <a:uFillTx/>
              <a:latin typeface="Calibri"/>
              <a:ea typeface="+mn-ea"/>
              <a:cs typeface="+mn-cs"/>
            </a:endParaRPr>
          </a:p>
        </p:txBody>
      </p:sp>
      <p:sp>
        <p:nvSpPr>
          <p:cNvPr id="11" name="Freeform 44">
            <a:extLst>
              <a:ext uri="{FF2B5EF4-FFF2-40B4-BE49-F238E27FC236}">
                <a16:creationId xmlns:a16="http://schemas.microsoft.com/office/drawing/2014/main" id="{32A65414-2804-4F99-84EF-2B1DB581D1B9}"/>
              </a:ext>
            </a:extLst>
          </p:cNvPr>
          <p:cNvSpPr/>
          <p:nvPr>
            <p:custDataLst>
              <p:tags r:id="rId6"/>
            </p:custDataLst>
          </p:nvPr>
        </p:nvSpPr>
        <p:spPr>
          <a:xfrm rot="2700000">
            <a:off x="7465188" y="3680289"/>
            <a:ext cx="276861" cy="360561"/>
          </a:xfrm>
          <a:custGeom>
            <a:avLst/>
            <a:gdLst>
              <a:gd name="connsiteX0" fmla="*/ 0 w 1043022"/>
              <a:gd name="connsiteY0" fmla="*/ 414353 h 1043022"/>
              <a:gd name="connsiteX1" fmla="*/ 414353 w 1043022"/>
              <a:gd name="connsiteY1" fmla="*/ 414353 h 1043022"/>
              <a:gd name="connsiteX2" fmla="*/ 414353 w 1043022"/>
              <a:gd name="connsiteY2" fmla="*/ 0 h 1043022"/>
              <a:gd name="connsiteX3" fmla="*/ 628666 w 1043022"/>
              <a:gd name="connsiteY3" fmla="*/ 0 h 1043022"/>
              <a:gd name="connsiteX4" fmla="*/ 628666 w 1043022"/>
              <a:gd name="connsiteY4" fmla="*/ 414353 h 1043022"/>
              <a:gd name="connsiteX5" fmla="*/ 1043022 w 1043022"/>
              <a:gd name="connsiteY5" fmla="*/ 414353 h 1043022"/>
              <a:gd name="connsiteX6" fmla="*/ 1043022 w 1043022"/>
              <a:gd name="connsiteY6" fmla="*/ 628666 h 1043022"/>
              <a:gd name="connsiteX7" fmla="*/ 628666 w 1043022"/>
              <a:gd name="connsiteY7" fmla="*/ 628666 h 1043022"/>
              <a:gd name="connsiteX8" fmla="*/ 628666 w 1043022"/>
              <a:gd name="connsiteY8" fmla="*/ 1043022 h 1043022"/>
              <a:gd name="connsiteX9" fmla="*/ 414353 w 1043022"/>
              <a:gd name="connsiteY9" fmla="*/ 1043022 h 1043022"/>
              <a:gd name="connsiteX10" fmla="*/ 414353 w 1043022"/>
              <a:gd name="connsiteY10" fmla="*/ 628666 h 1043022"/>
              <a:gd name="connsiteX11" fmla="*/ 0 w 1043022"/>
              <a:gd name="connsiteY11" fmla="*/ 628666 h 1043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43022" h="1043022">
                <a:moveTo>
                  <a:pt x="0" y="414353"/>
                </a:moveTo>
                <a:lnTo>
                  <a:pt x="414353" y="414353"/>
                </a:lnTo>
                <a:lnTo>
                  <a:pt x="414353" y="0"/>
                </a:lnTo>
                <a:lnTo>
                  <a:pt x="628666" y="0"/>
                </a:lnTo>
                <a:lnTo>
                  <a:pt x="628666" y="414353"/>
                </a:lnTo>
                <a:lnTo>
                  <a:pt x="1043022" y="414353"/>
                </a:lnTo>
                <a:lnTo>
                  <a:pt x="1043022" y="628666"/>
                </a:lnTo>
                <a:lnTo>
                  <a:pt x="628666" y="628666"/>
                </a:lnTo>
                <a:lnTo>
                  <a:pt x="628666" y="1043022"/>
                </a:lnTo>
                <a:lnTo>
                  <a:pt x="414353" y="1043022"/>
                </a:lnTo>
                <a:lnTo>
                  <a:pt x="414353" y="628666"/>
                </a:lnTo>
                <a:lnTo>
                  <a:pt x="0" y="628666"/>
                </a:lnTo>
                <a:close/>
              </a:path>
            </a:pathLst>
          </a:custGeom>
          <a:solidFill>
            <a:srgbClr val="BC204B"/>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937971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363" y="260571"/>
            <a:ext cx="7915276" cy="660400"/>
          </a:xfrm>
        </p:spPr>
        <p:txBody>
          <a:bodyPr/>
          <a:lstStyle/>
          <a:p>
            <a:r>
              <a:rPr lang="en-GB" b="1" dirty="0">
                <a:solidFill>
                  <a:schemeClr val="accent1">
                    <a:lumMod val="75000"/>
                  </a:schemeClr>
                </a:solidFill>
              </a:rPr>
              <a:t>IFRS 16 overview</a:t>
            </a:r>
          </a:p>
        </p:txBody>
      </p:sp>
      <p:sp>
        <p:nvSpPr>
          <p:cNvPr id="4" name="Footer Placeholder 3"/>
          <p:cNvSpPr>
            <a:spLocks noGrp="1"/>
          </p:cNvSpPr>
          <p:nvPr>
            <p:ph type="ftr" sz="quarter" idx="10"/>
          </p:nvPr>
        </p:nvSpPr>
        <p:spPr/>
        <p:txBody>
          <a:bodyPr/>
          <a:lstStyle/>
          <a:p>
            <a:r>
              <a:rPr lang="en-US" dirty="0"/>
              <a:t>DHSC – Leading the nation’s health and care</a:t>
            </a:r>
          </a:p>
        </p:txBody>
      </p:sp>
      <p:sp>
        <p:nvSpPr>
          <p:cNvPr id="10" name="Rectangle 9">
            <a:extLst>
              <a:ext uri="{FF2B5EF4-FFF2-40B4-BE49-F238E27FC236}">
                <a16:creationId xmlns:a16="http://schemas.microsoft.com/office/drawing/2014/main" id="{354CBBCD-56D5-4CA4-B1F3-8AE379F982D6}"/>
              </a:ext>
            </a:extLst>
          </p:cNvPr>
          <p:cNvSpPr/>
          <p:nvPr/>
        </p:nvSpPr>
        <p:spPr>
          <a:xfrm>
            <a:off x="1219200" y="1667281"/>
            <a:ext cx="3124200" cy="3063690"/>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22328272-3623-4AB4-8AF8-424AA5600CA2}"/>
              </a:ext>
            </a:extLst>
          </p:cNvPr>
          <p:cNvSpPr/>
          <p:nvPr/>
        </p:nvSpPr>
        <p:spPr>
          <a:xfrm>
            <a:off x="1219200" y="1284882"/>
            <a:ext cx="3124200" cy="381000"/>
          </a:xfrm>
          <a:prstGeom prst="rect">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IAS 17</a:t>
            </a:r>
          </a:p>
        </p:txBody>
      </p:sp>
      <p:graphicFrame>
        <p:nvGraphicFramePr>
          <p:cNvPr id="12" name="Table 11">
            <a:extLst>
              <a:ext uri="{FF2B5EF4-FFF2-40B4-BE49-F238E27FC236}">
                <a16:creationId xmlns:a16="http://schemas.microsoft.com/office/drawing/2014/main" id="{D80F7A51-D200-44B1-99FC-CAE369E5281F}"/>
              </a:ext>
            </a:extLst>
          </p:cNvPr>
          <p:cNvGraphicFramePr>
            <a:graphicFrameLocks noGrp="1"/>
          </p:cNvGraphicFramePr>
          <p:nvPr>
            <p:extLst>
              <p:ext uri="{D42A27DB-BD31-4B8C-83A1-F6EECF244321}">
                <p14:modId xmlns:p14="http://schemas.microsoft.com/office/powerpoint/2010/main" val="2457779207"/>
              </p:ext>
            </p:extLst>
          </p:nvPr>
        </p:nvGraphicFramePr>
        <p:xfrm>
          <a:off x="1409700" y="1889605"/>
          <a:ext cx="2743200" cy="941633"/>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3382717846"/>
                    </a:ext>
                  </a:extLst>
                </a:gridCol>
                <a:gridCol w="1371600">
                  <a:extLst>
                    <a:ext uri="{9D8B030D-6E8A-4147-A177-3AD203B41FA5}">
                      <a16:colId xmlns:a16="http://schemas.microsoft.com/office/drawing/2014/main" val="2001134332"/>
                    </a:ext>
                  </a:extLst>
                </a:gridCol>
              </a:tblGrid>
              <a:tr h="349065">
                <a:tc gridSpan="2">
                  <a:txBody>
                    <a:bodyPr/>
                    <a:lstStyle/>
                    <a:p>
                      <a:pPr algn="ctr"/>
                      <a:r>
                        <a:rPr lang="en-GB" sz="1400" b="0" dirty="0">
                          <a:solidFill>
                            <a:schemeClr val="tx1"/>
                          </a:solidFill>
                        </a:rPr>
                        <a:t>Statement of financial position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extLst>
                  <a:ext uri="{0D108BD9-81ED-4DB2-BD59-A6C34878D82A}">
                    <a16:rowId xmlns:a16="http://schemas.microsoft.com/office/drawing/2014/main" val="3833199523"/>
                  </a:ext>
                </a:extLst>
              </a:tr>
              <a:tr h="296284">
                <a:tc>
                  <a:txBody>
                    <a:bodyPr/>
                    <a:lstStyle/>
                    <a:p>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742609"/>
                  </a:ext>
                </a:extLst>
              </a:tr>
              <a:tr h="296284">
                <a:tc>
                  <a:txBody>
                    <a:bodyPr/>
                    <a:lstStyle/>
                    <a:p>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2354687"/>
                  </a:ext>
                </a:extLst>
              </a:tr>
            </a:tbl>
          </a:graphicData>
        </a:graphic>
      </p:graphicFrame>
      <p:graphicFrame>
        <p:nvGraphicFramePr>
          <p:cNvPr id="13" name="Table 12">
            <a:extLst>
              <a:ext uri="{FF2B5EF4-FFF2-40B4-BE49-F238E27FC236}">
                <a16:creationId xmlns:a16="http://schemas.microsoft.com/office/drawing/2014/main" id="{B7B45CFE-4F87-43CE-A078-96B66F038EC8}"/>
              </a:ext>
            </a:extLst>
          </p:cNvPr>
          <p:cNvGraphicFramePr>
            <a:graphicFrameLocks noGrp="1"/>
          </p:cNvGraphicFramePr>
          <p:nvPr>
            <p:extLst>
              <p:ext uri="{D42A27DB-BD31-4B8C-83A1-F6EECF244321}">
                <p14:modId xmlns:p14="http://schemas.microsoft.com/office/powerpoint/2010/main" val="1800968721"/>
              </p:ext>
            </p:extLst>
          </p:nvPr>
        </p:nvGraphicFramePr>
        <p:xfrm>
          <a:off x="1409700" y="3130771"/>
          <a:ext cx="2743200" cy="1249392"/>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3382717846"/>
                    </a:ext>
                  </a:extLst>
                </a:gridCol>
                <a:gridCol w="1371600">
                  <a:extLst>
                    <a:ext uri="{9D8B030D-6E8A-4147-A177-3AD203B41FA5}">
                      <a16:colId xmlns:a16="http://schemas.microsoft.com/office/drawing/2014/main" val="2001134332"/>
                    </a:ext>
                  </a:extLst>
                </a:gridCol>
              </a:tblGrid>
              <a:tr h="35194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rPr>
                        <a:t>SOCNE</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extLst>
                  <a:ext uri="{0D108BD9-81ED-4DB2-BD59-A6C34878D82A}">
                    <a16:rowId xmlns:a16="http://schemas.microsoft.com/office/drawing/2014/main" val="3833199523"/>
                  </a:ext>
                </a:extLst>
              </a:tr>
              <a:tr h="299150">
                <a:tc>
                  <a:txBody>
                    <a:bodyPr/>
                    <a:lstStyle/>
                    <a:p>
                      <a:r>
                        <a:rPr lang="en-GB" sz="1100" dirty="0"/>
                        <a:t>Lease payments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dirty="0"/>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6662393"/>
                  </a:ext>
                </a:extLst>
              </a:tr>
              <a:tr h="299150">
                <a:tc>
                  <a:txBody>
                    <a:bodyPr/>
                    <a:lstStyle/>
                    <a:p>
                      <a:endParaRPr lang="en-GB"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742609"/>
                  </a:ext>
                </a:extLst>
              </a:tr>
              <a:tr h="299150">
                <a:tc>
                  <a:txBody>
                    <a:bodyPr/>
                    <a:lstStyle/>
                    <a:p>
                      <a:r>
                        <a:rPr lang="en-GB" sz="1100" b="1" dirty="0"/>
                        <a:t>Net Expenditure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1" dirty="0"/>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2354687"/>
                  </a:ext>
                </a:extLst>
              </a:tr>
            </a:tbl>
          </a:graphicData>
        </a:graphic>
      </p:graphicFrame>
      <p:sp>
        <p:nvSpPr>
          <p:cNvPr id="14" name="Rectangle 13">
            <a:extLst>
              <a:ext uri="{FF2B5EF4-FFF2-40B4-BE49-F238E27FC236}">
                <a16:creationId xmlns:a16="http://schemas.microsoft.com/office/drawing/2014/main" id="{03094E9C-3DE1-4DE2-8526-0447BE9A7DD6}"/>
              </a:ext>
            </a:extLst>
          </p:cNvPr>
          <p:cNvSpPr/>
          <p:nvPr/>
        </p:nvSpPr>
        <p:spPr>
          <a:xfrm>
            <a:off x="4572000" y="1667279"/>
            <a:ext cx="3124200" cy="3063691"/>
          </a:xfrm>
          <a:prstGeom prst="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14">
            <a:extLst>
              <a:ext uri="{FF2B5EF4-FFF2-40B4-BE49-F238E27FC236}">
                <a16:creationId xmlns:a16="http://schemas.microsoft.com/office/drawing/2014/main" id="{A8A55E37-EFEB-4027-AB20-2A4A5CDC05BC}"/>
              </a:ext>
            </a:extLst>
          </p:cNvPr>
          <p:cNvSpPr/>
          <p:nvPr/>
        </p:nvSpPr>
        <p:spPr>
          <a:xfrm>
            <a:off x="4572000" y="1258222"/>
            <a:ext cx="3124200" cy="381000"/>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IFRS 16</a:t>
            </a:r>
          </a:p>
        </p:txBody>
      </p:sp>
      <p:graphicFrame>
        <p:nvGraphicFramePr>
          <p:cNvPr id="16" name="Table 15">
            <a:extLst>
              <a:ext uri="{FF2B5EF4-FFF2-40B4-BE49-F238E27FC236}">
                <a16:creationId xmlns:a16="http://schemas.microsoft.com/office/drawing/2014/main" id="{006B824C-717F-4542-9141-7955EF760925}"/>
              </a:ext>
            </a:extLst>
          </p:cNvPr>
          <p:cNvGraphicFramePr>
            <a:graphicFrameLocks noGrp="1"/>
          </p:cNvGraphicFramePr>
          <p:nvPr>
            <p:extLst>
              <p:ext uri="{D42A27DB-BD31-4B8C-83A1-F6EECF244321}">
                <p14:modId xmlns:p14="http://schemas.microsoft.com/office/powerpoint/2010/main" val="3907074014"/>
              </p:ext>
            </p:extLst>
          </p:nvPr>
        </p:nvGraphicFramePr>
        <p:xfrm>
          <a:off x="4762500" y="1889605"/>
          <a:ext cx="2743200" cy="941633"/>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3382717846"/>
                    </a:ext>
                  </a:extLst>
                </a:gridCol>
                <a:gridCol w="1371600">
                  <a:extLst>
                    <a:ext uri="{9D8B030D-6E8A-4147-A177-3AD203B41FA5}">
                      <a16:colId xmlns:a16="http://schemas.microsoft.com/office/drawing/2014/main" val="2001134332"/>
                    </a:ext>
                  </a:extLst>
                </a:gridCol>
              </a:tblGrid>
              <a:tr h="349065">
                <a:tc gridSpan="2">
                  <a:txBody>
                    <a:bodyPr/>
                    <a:lstStyle/>
                    <a:p>
                      <a:pPr algn="ctr"/>
                      <a:r>
                        <a:rPr lang="en-GB" sz="1400" b="0" dirty="0">
                          <a:solidFill>
                            <a:schemeClr val="tx1"/>
                          </a:solidFill>
                        </a:rPr>
                        <a:t>Statement of financial position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extLst>
                  <a:ext uri="{0D108BD9-81ED-4DB2-BD59-A6C34878D82A}">
                    <a16:rowId xmlns:a16="http://schemas.microsoft.com/office/drawing/2014/main" val="3833199523"/>
                  </a:ext>
                </a:extLst>
              </a:tr>
              <a:tr h="296284">
                <a:tc>
                  <a:txBody>
                    <a:bodyPr/>
                    <a:lstStyle/>
                    <a:p>
                      <a:r>
                        <a:rPr lang="en-GB" sz="1100" dirty="0"/>
                        <a:t>Lease Assets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dirty="0"/>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742609"/>
                  </a:ext>
                </a:extLst>
              </a:tr>
              <a:tr h="296284">
                <a:tc>
                  <a:txBody>
                    <a:bodyPr/>
                    <a:lstStyle/>
                    <a:p>
                      <a:r>
                        <a:rPr lang="en-GB" sz="1100" dirty="0"/>
                        <a:t>Lease Liabilities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dirty="0"/>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2354687"/>
                  </a:ext>
                </a:extLst>
              </a:tr>
            </a:tbl>
          </a:graphicData>
        </a:graphic>
      </p:graphicFrame>
      <p:graphicFrame>
        <p:nvGraphicFramePr>
          <p:cNvPr id="17" name="Table 16">
            <a:extLst>
              <a:ext uri="{FF2B5EF4-FFF2-40B4-BE49-F238E27FC236}">
                <a16:creationId xmlns:a16="http://schemas.microsoft.com/office/drawing/2014/main" id="{543AB1A9-66E9-4A2D-BECD-22E1B7BDE3A5}"/>
              </a:ext>
            </a:extLst>
          </p:cNvPr>
          <p:cNvGraphicFramePr>
            <a:graphicFrameLocks noGrp="1"/>
          </p:cNvGraphicFramePr>
          <p:nvPr>
            <p:extLst>
              <p:ext uri="{D42A27DB-BD31-4B8C-83A1-F6EECF244321}">
                <p14:modId xmlns:p14="http://schemas.microsoft.com/office/powerpoint/2010/main" val="1278911132"/>
              </p:ext>
            </p:extLst>
          </p:nvPr>
        </p:nvGraphicFramePr>
        <p:xfrm>
          <a:off x="4762500" y="3124472"/>
          <a:ext cx="2743200" cy="1249391"/>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3382717846"/>
                    </a:ext>
                  </a:extLst>
                </a:gridCol>
                <a:gridCol w="1371600">
                  <a:extLst>
                    <a:ext uri="{9D8B030D-6E8A-4147-A177-3AD203B41FA5}">
                      <a16:colId xmlns:a16="http://schemas.microsoft.com/office/drawing/2014/main" val="2001134332"/>
                    </a:ext>
                  </a:extLst>
                </a:gridCol>
              </a:tblGrid>
              <a:tr h="35194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rPr>
                        <a:t>SOCNE</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extLst>
                  <a:ext uri="{0D108BD9-81ED-4DB2-BD59-A6C34878D82A}">
                    <a16:rowId xmlns:a16="http://schemas.microsoft.com/office/drawing/2014/main" val="3833199523"/>
                  </a:ext>
                </a:extLst>
              </a:tr>
              <a:tr h="299150">
                <a:tc>
                  <a:txBody>
                    <a:bodyPr/>
                    <a:lstStyle/>
                    <a:p>
                      <a:r>
                        <a:rPr lang="en-GB" sz="1100" dirty="0"/>
                        <a:t>Depreciation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dirty="0"/>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2595857"/>
                  </a:ext>
                </a:extLst>
              </a:tr>
              <a:tr h="299150">
                <a:tc>
                  <a:txBody>
                    <a:bodyPr/>
                    <a:lstStyle/>
                    <a:p>
                      <a:r>
                        <a:rPr lang="en-GB" sz="1100" dirty="0"/>
                        <a:t>Finance 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dirty="0"/>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742609"/>
                  </a:ext>
                </a:extLst>
              </a:tr>
              <a:tr h="299150">
                <a:tc>
                  <a:txBody>
                    <a:bodyPr/>
                    <a:lstStyle/>
                    <a:p>
                      <a:r>
                        <a:rPr lang="en-GB" sz="1100" b="1" dirty="0"/>
                        <a:t>Net Expenditure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1" dirty="0"/>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2354687"/>
                  </a:ext>
                </a:extLst>
              </a:tr>
            </a:tbl>
          </a:graphicData>
        </a:graphic>
      </p:graphicFrame>
      <p:sp>
        <p:nvSpPr>
          <p:cNvPr id="19" name="Speech Bubble: Rectangle 18">
            <a:extLst>
              <a:ext uri="{FF2B5EF4-FFF2-40B4-BE49-F238E27FC236}">
                <a16:creationId xmlns:a16="http://schemas.microsoft.com/office/drawing/2014/main" id="{645F5920-AB26-4FF7-8CAC-B41010EDBAE9}"/>
              </a:ext>
            </a:extLst>
          </p:cNvPr>
          <p:cNvSpPr/>
          <p:nvPr/>
        </p:nvSpPr>
        <p:spPr>
          <a:xfrm>
            <a:off x="61913" y="2696757"/>
            <a:ext cx="1104900" cy="457200"/>
          </a:xfrm>
          <a:prstGeom prst="wedgeRectCallout">
            <a:avLst>
              <a:gd name="adj1" fmla="val 108116"/>
              <a:gd name="adj2" fmla="val -125096"/>
            </a:avLst>
          </a:prstGeom>
          <a:solidFill>
            <a:schemeClr val="tx1">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Off balance sheet</a:t>
            </a:r>
            <a:endParaRPr lang="en-GB" sz="1600" dirty="0">
              <a:solidFill>
                <a:schemeClr val="tx1"/>
              </a:solidFill>
            </a:endParaRPr>
          </a:p>
        </p:txBody>
      </p:sp>
      <p:sp>
        <p:nvSpPr>
          <p:cNvPr id="21" name="Speech Bubble: Rectangle 20">
            <a:extLst>
              <a:ext uri="{FF2B5EF4-FFF2-40B4-BE49-F238E27FC236}">
                <a16:creationId xmlns:a16="http://schemas.microsoft.com/office/drawing/2014/main" id="{6018B688-696E-42D5-AB7F-0CD7D2D23BBE}"/>
              </a:ext>
            </a:extLst>
          </p:cNvPr>
          <p:cNvSpPr/>
          <p:nvPr/>
        </p:nvSpPr>
        <p:spPr>
          <a:xfrm>
            <a:off x="7919484" y="2837867"/>
            <a:ext cx="1104900" cy="557944"/>
          </a:xfrm>
          <a:prstGeom prst="wedgeRectCallout">
            <a:avLst>
              <a:gd name="adj1" fmla="val -110007"/>
              <a:gd name="adj2" fmla="val -74902"/>
            </a:avLst>
          </a:prstGeom>
          <a:solidFill>
            <a:schemeClr val="tx1">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Obligation to make </a:t>
            </a:r>
            <a:r>
              <a:rPr lang="en-GB" sz="1100" dirty="0">
                <a:solidFill>
                  <a:schemeClr val="tx1"/>
                </a:solidFill>
                <a:hlinkClick r:id="rId3" action="ppaction://hlinksldjump">
                  <a:extLst>
                    <a:ext uri="{A12FA001-AC4F-418D-AE19-62706E023703}">
                      <ahyp:hlinkClr xmlns:ahyp="http://schemas.microsoft.com/office/drawing/2018/hyperlinkcolor" val="tx"/>
                    </a:ext>
                  </a:extLst>
                </a:hlinkClick>
              </a:rPr>
              <a:t>lease payments</a:t>
            </a:r>
            <a:endParaRPr lang="en-GB" sz="1600" dirty="0">
              <a:solidFill>
                <a:schemeClr val="tx1"/>
              </a:solidFill>
            </a:endParaRPr>
          </a:p>
        </p:txBody>
      </p:sp>
      <p:sp>
        <p:nvSpPr>
          <p:cNvPr id="22" name="Speech Bubble: Rectangle 21">
            <a:extLst>
              <a:ext uri="{FF2B5EF4-FFF2-40B4-BE49-F238E27FC236}">
                <a16:creationId xmlns:a16="http://schemas.microsoft.com/office/drawing/2014/main" id="{FC32125A-DC5F-470D-868E-BF7BBC0C8753}"/>
              </a:ext>
            </a:extLst>
          </p:cNvPr>
          <p:cNvSpPr/>
          <p:nvPr/>
        </p:nvSpPr>
        <p:spPr>
          <a:xfrm>
            <a:off x="7804331" y="1643209"/>
            <a:ext cx="1247520" cy="457200"/>
          </a:xfrm>
          <a:prstGeom prst="wedgeRectCallout">
            <a:avLst>
              <a:gd name="adj1" fmla="val -95954"/>
              <a:gd name="adj2" fmla="val 109012"/>
            </a:avLst>
          </a:prstGeom>
          <a:solidFill>
            <a:schemeClr val="tx1">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Right to use </a:t>
            </a:r>
            <a:r>
              <a:rPr lang="en-GB" sz="1100" dirty="0">
                <a:solidFill>
                  <a:schemeClr val="tx1"/>
                </a:solidFill>
                <a:hlinkClick r:id="rId4" action="ppaction://hlinksldjump">
                  <a:extLst>
                    <a:ext uri="{A12FA001-AC4F-418D-AE19-62706E023703}">
                      <ahyp:hlinkClr xmlns:ahyp="http://schemas.microsoft.com/office/drawing/2018/hyperlinkcolor" val="tx"/>
                    </a:ext>
                  </a:extLst>
                </a:hlinkClick>
              </a:rPr>
              <a:t>underlying leased asset</a:t>
            </a:r>
            <a:endParaRPr lang="en-GB" sz="1600" dirty="0">
              <a:solidFill>
                <a:schemeClr val="tx1"/>
              </a:solidFill>
            </a:endParaRPr>
          </a:p>
        </p:txBody>
      </p:sp>
      <p:sp>
        <p:nvSpPr>
          <p:cNvPr id="23" name="Speech Bubble: Rectangle 22">
            <a:extLst>
              <a:ext uri="{FF2B5EF4-FFF2-40B4-BE49-F238E27FC236}">
                <a16:creationId xmlns:a16="http://schemas.microsoft.com/office/drawing/2014/main" id="{875A975A-C2BB-4142-B991-7E95D845AB61}"/>
              </a:ext>
            </a:extLst>
          </p:cNvPr>
          <p:cNvSpPr/>
          <p:nvPr/>
        </p:nvSpPr>
        <p:spPr>
          <a:xfrm>
            <a:off x="5988790" y="4248150"/>
            <a:ext cx="3079010" cy="457200"/>
          </a:xfrm>
          <a:prstGeom prst="wedgeRectCallout">
            <a:avLst>
              <a:gd name="adj1" fmla="val -30014"/>
              <a:gd name="adj2" fmla="val -111142"/>
            </a:avLst>
          </a:prstGeom>
          <a:solidFill>
            <a:schemeClr val="tx1">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Depreciation on lease assets and finance cost of lease liability</a:t>
            </a:r>
          </a:p>
        </p:txBody>
      </p:sp>
      <p:sp>
        <p:nvSpPr>
          <p:cNvPr id="18" name="Content Placeholder 2">
            <a:extLst>
              <a:ext uri="{FF2B5EF4-FFF2-40B4-BE49-F238E27FC236}">
                <a16:creationId xmlns:a16="http://schemas.microsoft.com/office/drawing/2014/main" id="{B040E6D4-BED5-410E-90CB-57BC8CADB1F1}"/>
              </a:ext>
            </a:extLst>
          </p:cNvPr>
          <p:cNvSpPr>
            <a:spLocks noGrp="1"/>
          </p:cNvSpPr>
          <p:nvPr>
            <p:ph type="body" sz="quarter" idx="11"/>
          </p:nvPr>
        </p:nvSpPr>
        <p:spPr>
          <a:xfrm>
            <a:off x="593386" y="709612"/>
            <a:ext cx="7889875" cy="3538538"/>
          </a:xfrm>
        </p:spPr>
        <p:txBody>
          <a:bodyPr/>
          <a:lstStyle/>
          <a:p>
            <a:pPr marL="0" indent="0"/>
            <a:r>
              <a:rPr lang="en-GB" sz="1400" dirty="0"/>
              <a:t>The accounting treatment for leases, </a:t>
            </a:r>
            <a:r>
              <a:rPr lang="en-GB" sz="1400" b="1" dirty="0"/>
              <a:t>currently classified as </a:t>
            </a:r>
            <a:r>
              <a:rPr lang="en-GB" sz="1400" b="1" dirty="0">
                <a:hlinkClick r:id="rId3" action="ppaction://hlinksldjump">
                  <a:extLst>
                    <a:ext uri="{A12FA001-AC4F-418D-AE19-62706E023703}">
                      <ahyp:hlinkClr xmlns:ahyp="http://schemas.microsoft.com/office/drawing/2018/hyperlinkcolor" val="tx"/>
                    </a:ext>
                  </a:extLst>
                </a:hlinkClick>
              </a:rPr>
              <a:t>operating leases</a:t>
            </a:r>
            <a:r>
              <a:rPr lang="en-GB" sz="1400" dirty="0"/>
              <a:t>, will change for lessees. </a:t>
            </a:r>
          </a:p>
        </p:txBody>
      </p:sp>
    </p:spTree>
    <p:extLst>
      <p:ext uri="{BB962C8B-B14F-4D97-AF65-F5344CB8AC3E}">
        <p14:creationId xmlns:p14="http://schemas.microsoft.com/office/powerpoint/2010/main" val="350811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4362" y="2343150"/>
            <a:ext cx="7915275" cy="827935"/>
          </a:xfrm>
        </p:spPr>
        <p:txBody>
          <a:bodyPr/>
          <a:lstStyle/>
          <a:p>
            <a:br>
              <a:rPr lang="en-GB" dirty="0"/>
            </a:br>
            <a:r>
              <a:rPr lang="en-GB" sz="2400" dirty="0"/>
              <a:t>Accounting for leases under IFRS 16 as a lessee</a:t>
            </a:r>
            <a:br>
              <a:rPr lang="en-GB" sz="2400" dirty="0"/>
            </a:br>
            <a:br>
              <a:rPr lang="en-GB" dirty="0">
                <a:solidFill>
                  <a:schemeClr val="tx2"/>
                </a:solidFill>
              </a:rPr>
            </a:br>
            <a:br>
              <a:rPr lang="en-GB" dirty="0"/>
            </a:br>
            <a:br>
              <a:rPr lang="en-GB" dirty="0"/>
            </a:br>
            <a:endParaRPr lang="en-GB" sz="2400" dirty="0">
              <a:solidFill>
                <a:schemeClr val="accent1">
                  <a:lumMod val="50000"/>
                </a:schemeClr>
              </a:solidFill>
            </a:endParaRPr>
          </a:p>
        </p:txBody>
      </p:sp>
    </p:spTree>
    <p:extLst>
      <p:ext uri="{BB962C8B-B14F-4D97-AF65-F5344CB8AC3E}">
        <p14:creationId xmlns:p14="http://schemas.microsoft.com/office/powerpoint/2010/main" val="13039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HTML_AUTOSHAPE_INFO" val="&lt;ThreeDShapeInfo&gt;&lt;uuid val=&quot;{822D6AAA-8D00-485C-8E7A-CF582AF66070}&quot;/&gt;&lt;isInvalidForFieldText val=&quot;1&quot;/&gt;&lt;Image&gt;&lt;filename val=&quot;C:\Users\Lyong\Documents\WIP - training\Leases\data\asimages\{822D6AAA-8D00-485C-8E7A-CF582AF66070}_16_S.png&quot;/&gt;&lt;left val=&quot;578&quot;/&gt;&lt;top val=&quot;279&quot;/&gt;&lt;width val=&quot;33&quot;/&gt;&lt;height val=&quot;33&quot;/&gt;&lt;hasText val=&quot;0&quot;/&gt;&lt;/Image&gt;&lt;Image&gt;&lt;filename val=&quot;C:\Users\Lyong\Documents\WIP - training\Leases\data\asimages\{822D6AAA-8D00-485C-8E7A-CF582AF66070}_16_T.png&quot;/&gt;&lt;left val=&quot;578&quot;/&gt;&lt;top val=&quot;279&quot;/&gt;&lt;width val=&quot;33&quot;/&gt;&lt;height val=&quot;33&quot;/&gt;&lt;hasText val=&quot;1&quot;/&gt;&lt;/Image&gt;&lt;/ThreeDShapeInfo&gt;"/>
  <p:tag name="PRESENTER_SHAPETEXTINFO" val="&lt;ShapeTextInfo&gt;&lt;TableIndex row=&quot;-1&quot; col=&quot;-1&quot;&gt;&lt;linesCount val=&quot;0&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HTML_AUTOSHAPE_INFO" val="&lt;ThreeDShapeInfo&gt;&lt;uuid val=&quot;{822D6AAA-8D00-485C-8E7A-CF582AF66070}&quot;/&gt;&lt;isInvalidForFieldText val=&quot;1&quot;/&gt;&lt;Image&gt;&lt;filename val=&quot;C:\Users\Lyong\Documents\WIP - training\Leases\data\asimages\{822D6AAA-8D00-485C-8E7A-CF582AF66070}_16_S.png&quot;/&gt;&lt;left val=&quot;578&quot;/&gt;&lt;top val=&quot;279&quot;/&gt;&lt;width val=&quot;33&quot;/&gt;&lt;height val=&quot;33&quot;/&gt;&lt;hasText val=&quot;0&quot;/&gt;&lt;/Image&gt;&lt;Image&gt;&lt;filename val=&quot;C:\Users\Lyong\Documents\WIP - training\Leases\data\asimages\{822D6AAA-8D00-485C-8E7A-CF582AF66070}_16_T.png&quot;/&gt;&lt;left val=&quot;578&quot;/&gt;&lt;top val=&quot;279&quot;/&gt;&lt;width val=&quot;33&quot;/&gt;&lt;height val=&quot;33&quot;/&gt;&lt;hasText val=&quot;1&quot;/&gt;&lt;/Image&gt;&lt;/ThreeDShapeInfo&gt;"/>
  <p:tag name="PRESENTER_SHAPETEXTINFO" val="&lt;ShapeTextInfo&gt;&lt;TableIndex row=&quot;-1&quot; col=&quot;-1&quot;&gt;&lt;linesCount val=&quot;0&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HTML_AUTOSHAPE_INFO" val="&lt;ThreeDShapeInfo&gt;&lt;uuid val=&quot;{822D6AAA-8D00-485C-8E7A-CF582AF66070}&quot;/&gt;&lt;isInvalidForFieldText val=&quot;1&quot;/&gt;&lt;Image&gt;&lt;filename val=&quot;C:\Users\Lyong\Documents\WIP - training\Leases\data\asimages\{822D6AAA-8D00-485C-8E7A-CF582AF66070}_16_S.png&quot;/&gt;&lt;left val=&quot;578&quot;/&gt;&lt;top val=&quot;279&quot;/&gt;&lt;width val=&quot;33&quot;/&gt;&lt;height val=&quot;33&quot;/&gt;&lt;hasText val=&quot;0&quot;/&gt;&lt;/Image&gt;&lt;Image&gt;&lt;filename val=&quot;C:\Users\Lyong\Documents\WIP - training\Leases\data\asimages\{822D6AAA-8D00-485C-8E7A-CF582AF66070}_16_T.png&quot;/&gt;&lt;left val=&quot;578&quot;/&gt;&lt;top val=&quot;279&quot;/&gt;&lt;width val=&quot;33&quot;/&gt;&lt;height val=&quot;33&quot;/&gt;&lt;hasText val=&quot;1&quot;/&gt;&lt;/Image&gt;&lt;/ThreeDShapeInfo&gt;"/>
  <p:tag name="PRESENTER_SHAPETEXTINFO" val="&lt;ShapeTextInfo&gt;&lt;TableIndex row=&quot;-1&quot; col=&quot;-1&quot;&gt;&lt;linesCount val=&quot;0&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HTML_AUTOSHAPE_INFO" val="&lt;ThreeDShapeInfo&gt;&lt;uuid val=&quot;{822D6AAA-8D00-485C-8E7A-CF582AF66070}&quot;/&gt;&lt;isInvalidForFieldText val=&quot;1&quot;/&gt;&lt;Image&gt;&lt;filename val=&quot;C:\Users\Lyong\Documents\WIP - training\Leases\data\asimages\{822D6AAA-8D00-485C-8E7A-CF582AF66070}_16_S.png&quot;/&gt;&lt;left val=&quot;578&quot;/&gt;&lt;top val=&quot;279&quot;/&gt;&lt;width val=&quot;33&quot;/&gt;&lt;height val=&quot;33&quot;/&gt;&lt;hasText val=&quot;0&quot;/&gt;&lt;/Image&gt;&lt;Image&gt;&lt;filename val=&quot;C:\Users\Lyong\Documents\WIP - training\Leases\data\asimages\{822D6AAA-8D00-485C-8E7A-CF582AF66070}_16_T.png&quot;/&gt;&lt;left val=&quot;578&quot;/&gt;&lt;top val=&quot;279&quot;/&gt;&lt;width val=&quot;33&quot;/&gt;&lt;height val=&quot;33&quot;/&gt;&lt;hasText val=&quot;1&quot;/&gt;&lt;/Image&gt;&lt;/ThreeDShapeInfo&gt;"/>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HTML_AUTOSHAPE_INFO" val="&lt;ThreeDShapeInfo&gt;&lt;uuid val=&quot;{822D6AAA-8D00-485C-8E7A-CF582AF66070}&quot;/&gt;&lt;isInvalidForFieldText val=&quot;1&quot;/&gt;&lt;Image&gt;&lt;filename val=&quot;C:\Users\Lyong\Documents\WIP - training\Leases\data\asimages\{822D6AAA-8D00-485C-8E7A-CF582AF66070}_16_S.png&quot;/&gt;&lt;left val=&quot;578&quot;/&gt;&lt;top val=&quot;279&quot;/&gt;&lt;width val=&quot;33&quot;/&gt;&lt;height val=&quot;33&quot;/&gt;&lt;hasText val=&quot;0&quot;/&gt;&lt;/Image&gt;&lt;Image&gt;&lt;filename val=&quot;C:\Users\Lyong\Documents\WIP - training\Leases\data\asimages\{822D6AAA-8D00-485C-8E7A-CF582AF66070}_16_T.png&quot;/&gt;&lt;left val=&quot;578&quot;/&gt;&lt;top val=&quot;279&quot;/&gt;&lt;width val=&quot;33&quot;/&gt;&lt;height val=&quot;33&quot;/&gt;&lt;hasText val=&quot;1&quot;/&gt;&lt;/Image&gt;&lt;/ThreeDShapeInfo&gt;"/>
  <p:tag name="PRESENTER_SHAPETEXTINFO" val="&lt;ShapeTextInfo&gt;&lt;TableIndex row=&quot;-1&quot; col=&quot;-1&quot;&gt;&lt;linesCount val=&quot;0&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HTML_AUTOSHAPE_INFO" val="&lt;ThreeDShapeInfo&gt;&lt;uuid val=&quot;{822D6AAA-8D00-485C-8E7A-CF582AF66070}&quot;/&gt;&lt;isInvalidForFieldText val=&quot;1&quot;/&gt;&lt;Image&gt;&lt;filename val=&quot;C:\Users\Lyong\Documents\WIP - training\Leases\data\asimages\{822D6AAA-8D00-485C-8E7A-CF582AF66070}_16_S.png&quot;/&gt;&lt;left val=&quot;578&quot;/&gt;&lt;top val=&quot;279&quot;/&gt;&lt;width val=&quot;33&quot;/&gt;&lt;height val=&quot;33&quot;/&gt;&lt;hasText val=&quot;0&quot;/&gt;&lt;/Image&gt;&lt;Image&gt;&lt;filename val=&quot;C:\Users\Lyong\Documents\WIP - training\Leases\data\asimages\{822D6AAA-8D00-485C-8E7A-CF582AF66070}_16_T.png&quot;/&gt;&lt;left val=&quot;578&quot;/&gt;&lt;top val=&quot;279&quot;/&gt;&lt;width val=&quot;33&quot;/&gt;&lt;height val=&quot;33&quot;/&gt;&lt;hasText val=&quot;1&quot;/&gt;&lt;/Image&gt;&lt;/ThreeDShapeInfo&gt;"/>
  <p:tag name="PRESENTER_SHAPETEXTINFO" val="&lt;ShapeTextInfo&gt;&lt;TableIndex row=&quot;-1&quot; col=&quot;-1&quot;&gt;&lt;linesCount val=&quot;0&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INFO" val="&lt;ThreeDShapeInfo&gt;&lt;uuid val=&quot;{7E0136C5-3D39-4837-8A96-A937A0D03F8B}&quot;/&gt;&lt;isInvalidForFieldText val=&quot;0&quot;/&gt;&lt;Image&gt;&lt;filename val=&quot;C:\Users\Lyong\Documents\WIP - training\Leases\data\asimages\{7E0136C5-3D39-4837-8A96-A937A0D03F8B}_17.png&quot;/&gt;&lt;left val=&quot;606&quot;/&gt;&lt;top val=&quot;155&quot;/&gt;&lt;width val=&quot;33&quot;/&gt;&lt;height val=&quot;84&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INFO" val="&lt;ThreeDShapeInfo&gt;&lt;uuid val=&quot;{7E0136C5-3D39-4837-8A96-A937A0D03F8B}&quot;/&gt;&lt;isInvalidForFieldText val=&quot;0&quot;/&gt;&lt;Image&gt;&lt;filename val=&quot;C:\Users\Lyong\Documents\WIP - training\Leases\data\asimages\{7E0136C5-3D39-4837-8A96-A937A0D03F8B}_17.png&quot;/&gt;&lt;left val=&quot;606&quot;/&gt;&lt;top val=&quot;155&quot;/&gt;&lt;width val=&quot;33&quot;/&gt;&lt;height val=&quot;84&quot;/&gt;&lt;hasText val=&quot;1&quot;/&gt;&lt;/Image&gt;&lt;/ThreeDShapeInfo&gt;"/>
</p:tagLst>
</file>

<file path=ppt/theme/theme1.xml><?xml version="1.0" encoding="utf-8"?>
<a:theme xmlns:a="http://schemas.openxmlformats.org/drawingml/2006/main" name="Office Theme">
  <a:themeElements>
    <a:clrScheme name="Department of Health">
      <a:dk1>
        <a:srgbClr val="3F3F3F"/>
      </a:dk1>
      <a:lt1>
        <a:srgbClr val="FFFFFF"/>
      </a:lt1>
      <a:dk2>
        <a:srgbClr val="3F3F3F"/>
      </a:dk2>
      <a:lt2>
        <a:srgbClr val="616265"/>
      </a:lt2>
      <a:accent1>
        <a:srgbClr val="01D1AE"/>
      </a:accent1>
      <a:accent2>
        <a:srgbClr val="0063BE"/>
      </a:accent2>
      <a:accent3>
        <a:srgbClr val="34B6E4"/>
      </a:accent3>
      <a:accent4>
        <a:srgbClr val="E57200"/>
      </a:accent4>
      <a:accent5>
        <a:srgbClr val="ECAC00"/>
      </a:accent5>
      <a:accent6>
        <a:srgbClr val="CC092F"/>
      </a:accent6>
      <a:hlink>
        <a:srgbClr val="8B2346"/>
      </a:hlink>
      <a:folHlink>
        <a:srgbClr val="006652"/>
      </a:folHlink>
    </a:clrScheme>
    <a:fontScheme name="Department of Healt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avestamp xmlns="cf922d0c-7565-4a19-867a-78a71dd2f738" xsi:nil="true"/>
    <_ip_UnifiedCompliancePolicyUIAction xmlns="http://schemas.microsoft.com/sharepoint/v3" xsi:nil="true"/>
    <Time xmlns="cf922d0c-7565-4a19-867a-78a71dd2f738"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0B453C2E56BC40827FBB9E03A7F75B" ma:contentTypeVersion="32" ma:contentTypeDescription="Create a new document." ma:contentTypeScope="" ma:versionID="04dd133d15aef2201c904d77d856316c">
  <xsd:schema xmlns:xsd="http://www.w3.org/2001/XMLSchema" xmlns:xs="http://www.w3.org/2001/XMLSchema" xmlns:p="http://schemas.microsoft.com/office/2006/metadata/properties" xmlns:ns1="http://schemas.microsoft.com/sharepoint/v3" xmlns:ns2="cf922d0c-7565-4a19-867a-78a71dd2f738" targetNamespace="http://schemas.microsoft.com/office/2006/metadata/properties" ma:root="true" ma:fieldsID="17203287061b73b82478b3aa300a02b0" ns1:_="" ns2:_="">
    <xsd:import namespace="http://schemas.microsoft.com/sharepoint/v3"/>
    <xsd:import namespace="cf922d0c-7565-4a19-867a-78a71dd2f738"/>
    <xsd:element name="properties">
      <xsd:complexType>
        <xsd:sequence>
          <xsd:element name="documentManagement">
            <xsd:complexType>
              <xsd:all>
                <xsd:element ref="ns2:savestamp" minOccurs="0"/>
                <xsd:element ref="ns2:Time" minOccurs="0"/>
                <xsd:element ref="ns1:_ip_UnifiedCompliancePolicyProperties" minOccurs="0"/>
                <xsd:element ref="ns1:_ip_UnifiedCompliancePolicyUIActio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922d0c-7565-4a19-867a-78a71dd2f738" elementFormDefault="qualified">
    <xsd:import namespace="http://schemas.microsoft.com/office/2006/documentManagement/types"/>
    <xsd:import namespace="http://schemas.microsoft.com/office/infopath/2007/PartnerControls"/>
    <xsd:element name="savestamp" ma:index="8" nillable="true" ma:displayName="save stamp" ma:format="DateTime" ma:internalName="savestamp">
      <xsd:simpleType>
        <xsd:restriction base="dms:DateTime"/>
      </xsd:simpleType>
    </xsd:element>
    <xsd:element name="Time" ma:index="9" nillable="true" ma:displayName="Time" ma:format="DateTime" ma:internalName="Time">
      <xsd:simpleType>
        <xsd:restriction base="dms:DateTim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23BE8C-CD3C-4E58-9387-BB1C6BB8E41D}">
  <ds:schemaRefs>
    <ds:schemaRef ds:uri="http://schemas.microsoft.com/sharepoint/v3/contenttype/forms"/>
  </ds:schemaRefs>
</ds:datastoreItem>
</file>

<file path=customXml/itemProps2.xml><?xml version="1.0" encoding="utf-8"?>
<ds:datastoreItem xmlns:ds="http://schemas.openxmlformats.org/officeDocument/2006/customXml" ds:itemID="{6DEBB233-EEEC-4672-A873-79FF38587AE8}">
  <ds:schemaRefs>
    <ds:schemaRef ds:uri="http://purl.org/dc/terms/"/>
    <ds:schemaRef ds:uri="http://schemas.openxmlformats.org/package/2006/metadata/core-properties"/>
    <ds:schemaRef ds:uri="http://schemas.microsoft.com/office/2006/documentManagement/types"/>
    <ds:schemaRef ds:uri="cf922d0c-7565-4a19-867a-78a71dd2f738"/>
    <ds:schemaRef ds:uri="http://purl.org/dc/elements/1.1/"/>
    <ds:schemaRef ds:uri="http://schemas.microsoft.com/office/2006/metadata/properties"/>
    <ds:schemaRef ds:uri="http://schemas.microsoft.com/sharepoint/v3"/>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3A9865F8-280E-40A7-832E-9F7426629F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f922d0c-7565-4a19-867a-78a71dd2f7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2410</TotalTime>
  <Words>4345</Words>
  <Application>Microsoft Office PowerPoint</Application>
  <PresentationFormat>On-screen Show (16:9)</PresentationFormat>
  <Paragraphs>518</Paragraphs>
  <Slides>48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Lucida Grande</vt:lpstr>
      <vt:lpstr>Trebuchet MS</vt:lpstr>
      <vt:lpstr>Wingdings</vt:lpstr>
      <vt:lpstr>Office Theme</vt:lpstr>
      <vt:lpstr>  IFRS 16 - Implementation Guidance  </vt:lpstr>
      <vt:lpstr>IFRS 16 Implementation Guide Objectives The key objectives of the guide are to help users to understand:</vt:lpstr>
      <vt:lpstr> What IFRS 16 is and how it is different to IAS 17   </vt:lpstr>
      <vt:lpstr>Objectives of IFRS 16</vt:lpstr>
      <vt:lpstr>Summary</vt:lpstr>
      <vt:lpstr>Summary – cont’d</vt:lpstr>
      <vt:lpstr>Scope of the standard</vt:lpstr>
      <vt:lpstr>IFRS 16 overview</vt:lpstr>
      <vt:lpstr> Accounting for leases under IFRS 16 as a lessee    </vt:lpstr>
      <vt:lpstr>Transition</vt:lpstr>
      <vt:lpstr>Transition</vt:lpstr>
      <vt:lpstr>Steps to Identifying a lease</vt:lpstr>
      <vt:lpstr>Step 1: Identifying an Asset – implicit / explicit</vt:lpstr>
      <vt:lpstr>Step 1: Substantive Substitution Rights</vt:lpstr>
      <vt:lpstr>Step 2: Right to Control Economic Benefits</vt:lpstr>
      <vt:lpstr>Step 2: Right to direct use</vt:lpstr>
      <vt:lpstr>Measurement of the lease liability</vt:lpstr>
      <vt:lpstr>Measurement of the right-of-use asset</vt:lpstr>
      <vt:lpstr>Reassessment of the lease liability</vt:lpstr>
      <vt:lpstr>Lease modifications</vt:lpstr>
      <vt:lpstr>Lease term</vt:lpstr>
      <vt:lpstr>Lease payment components</vt:lpstr>
      <vt:lpstr>Discount rate</vt:lpstr>
      <vt:lpstr>Lease and non-lease components</vt:lpstr>
      <vt:lpstr> Accounting for leases under IFRS 16 as a lessor    </vt:lpstr>
      <vt:lpstr>Lessor Accounting</vt:lpstr>
      <vt:lpstr>Lessor Accounting – other considerations</vt:lpstr>
      <vt:lpstr>Sale and leaseback</vt:lpstr>
      <vt:lpstr>Sublease</vt:lpstr>
      <vt:lpstr>Sublease - example</vt:lpstr>
      <vt:lpstr> How the standard will impact the budgets     </vt:lpstr>
      <vt:lpstr>Budgeting: Overview </vt:lpstr>
      <vt:lpstr>Budgeting: Transition to IFRS 16 </vt:lpstr>
      <vt:lpstr>Budgeting: Example New Lease </vt:lpstr>
      <vt:lpstr>Budgeting impact of:</vt:lpstr>
      <vt:lpstr>Budgeting impact of:</vt:lpstr>
      <vt:lpstr> The implementation plan for the DHSC and for the group      </vt:lpstr>
      <vt:lpstr>Key milestones: Overview</vt:lpstr>
      <vt:lpstr>PowerPoint Presentation</vt:lpstr>
      <vt:lpstr> Practical challenges       </vt:lpstr>
      <vt:lpstr>Practical Challenges: Overview</vt:lpstr>
      <vt:lpstr>Practical Challenges: Overview</vt:lpstr>
      <vt:lpstr>Practical Challenges: Addressing any issues</vt:lpstr>
      <vt:lpstr>NHS - specific issues</vt:lpstr>
      <vt:lpstr>Glossary</vt:lpstr>
      <vt:lpstr>Glossary</vt:lpstr>
      <vt:lpstr>Glossary</vt:lpstr>
      <vt:lpstr>Further Guidance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IFRS 16 - Implementation Guidance</dc:title>
  <dc:creator>Sanocki, Marcin</dc:creator>
  <cp:lastModifiedBy>Eleanor Shirtliff</cp:lastModifiedBy>
  <cp:revision>86</cp:revision>
  <cp:lastPrinted>2019-10-30T14:38:14Z</cp:lastPrinted>
  <dcterms:created xsi:type="dcterms:W3CDTF">2019-10-22T14:41:40Z</dcterms:created>
  <dcterms:modified xsi:type="dcterms:W3CDTF">2021-10-21T20:02:43Z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0x010100430B453C2E56BC40827FBB9E03A7F75B</vt:lpwstr>
  </property>
</Properties>
</file>