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1"/>
  </p:notesMasterIdLst>
  <p:sldIdLst>
    <p:sldId id="277" r:id="rId5"/>
    <p:sldId id="289" r:id="rId6"/>
    <p:sldId id="311" r:id="rId7"/>
    <p:sldId id="313" r:id="rId8"/>
    <p:sldId id="333" r:id="rId9"/>
    <p:sldId id="319" r:id="rId10"/>
    <p:sldId id="317" r:id="rId11"/>
    <p:sldId id="316" r:id="rId12"/>
    <p:sldId id="315" r:id="rId13"/>
    <p:sldId id="314" r:id="rId14"/>
    <p:sldId id="312" r:id="rId15"/>
    <p:sldId id="328" r:id="rId16"/>
    <p:sldId id="329" r:id="rId17"/>
    <p:sldId id="330" r:id="rId18"/>
    <p:sldId id="332" r:id="rId19"/>
    <p:sldId id="331" r:id="rId20"/>
    <p:sldId id="327" r:id="rId21"/>
    <p:sldId id="326" r:id="rId22"/>
    <p:sldId id="325" r:id="rId23"/>
    <p:sldId id="324" r:id="rId24"/>
    <p:sldId id="323" r:id="rId25"/>
    <p:sldId id="322" r:id="rId26"/>
    <p:sldId id="336" r:id="rId27"/>
    <p:sldId id="320" r:id="rId28"/>
    <p:sldId id="334" r:id="rId29"/>
    <p:sldId id="335"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9pPr>
  </p:defaultTextStyle>
  <p:extLst>
    <p:ext uri="{EFAFB233-063F-42B5-8137-9DF3F51BA10A}">
      <p15:sldGuideLst xmlns:p15="http://schemas.microsoft.com/office/powerpoint/2012/main">
        <p15:guide id="1" pos="3840" userDrawn="1">
          <p15:clr>
            <a:srgbClr val="A4A3A4"/>
          </p15:clr>
        </p15:guide>
        <p15:guide id="2" pos="347" userDrawn="1">
          <p15:clr>
            <a:srgbClr val="A4A3A4"/>
          </p15:clr>
        </p15:guide>
        <p15:guide id="3" pos="7355" userDrawn="1">
          <p15:clr>
            <a:srgbClr val="A4A3A4"/>
          </p15:clr>
        </p15:guide>
        <p15:guide id="4" orient="horz" pos="2137" userDrawn="1">
          <p15:clr>
            <a:srgbClr val="A4A3A4"/>
          </p15:clr>
        </p15:guide>
        <p15:guide id="5" orient="horz" pos="3680" userDrawn="1">
          <p15:clr>
            <a:srgbClr val="A4A3A4"/>
          </p15:clr>
        </p15:guide>
        <p15:guide id="6" orient="horz" pos="482" userDrawn="1">
          <p15:clr>
            <a:srgbClr val="A4A3A4"/>
          </p15:clr>
        </p15:guide>
        <p15:guide id="7" orient="horz" pos="2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6E6"/>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7BE77-323C-4428-BD66-F7D45EFD0597}" v="1" dt="2023-02-15T17:08:41.11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3087"/>
        </a:fontRef>
        <a:srgbClr val="003087"/>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CBCB"/>
          </a:solidFill>
        </a:fill>
      </a:tcStyle>
    </a:wholeTbl>
    <a:band2H>
      <a:tcTxStyle/>
      <a:tcStyle>
        <a:tcBdr/>
        <a:fill>
          <a:solidFill>
            <a:srgbClr val="F8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3087"/>
        </a:fontRef>
        <a:srgbClr val="003087"/>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ACA"/>
          </a:solidFill>
        </a:fill>
      </a:tcStyle>
    </a:wholeTbl>
    <a:band2H>
      <a:tcTxStyle/>
      <a:tcStyle>
        <a:tcBdr/>
        <a:fill>
          <a:solidFill>
            <a:srgbClr val="FCED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3087"/>
        </a:fontRef>
        <a:srgbClr val="003087"/>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BD4"/>
          </a:solidFill>
        </a:fill>
      </a:tcStyle>
    </a:wholeTbl>
    <a:band2H>
      <a:tcTxStyle/>
      <a:tcStyle>
        <a:tcBdr/>
        <a:fill>
          <a:solidFill>
            <a:srgbClr val="F1E7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3087"/>
        </a:fontRef>
        <a:srgbClr val="0030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D"/>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3087"/>
        </a:fontRef>
        <a:srgbClr val="003087"/>
      </a:tcTxStyle>
      <a:tcStyle>
        <a:tcBdr>
          <a:left>
            <a:ln w="12700" cap="flat">
              <a:noFill/>
              <a:miter lim="400000"/>
            </a:ln>
          </a:left>
          <a:right>
            <a:ln w="12700" cap="flat">
              <a:noFill/>
              <a:miter lim="400000"/>
            </a:ln>
          </a:right>
          <a:top>
            <a:ln w="50800" cap="flat">
              <a:solidFill>
                <a:srgbClr val="003087"/>
              </a:solidFill>
              <a:prstDash val="solid"/>
              <a:round/>
            </a:ln>
          </a:top>
          <a:bottom>
            <a:ln w="25400" cap="flat">
              <a:solidFill>
                <a:srgbClr val="003087"/>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3087"/>
              </a:solidFill>
              <a:prstDash val="solid"/>
              <a:round/>
            </a:ln>
          </a:top>
          <a:bottom>
            <a:ln w="25400" cap="flat">
              <a:solidFill>
                <a:srgbClr val="003087"/>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3087"/>
        </a:fontRef>
        <a:srgbClr val="003087"/>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9"/>
          </a:solidFill>
        </a:fill>
      </a:tcStyle>
    </a:wholeTbl>
    <a:band2H>
      <a:tcTxStyle/>
      <a:tcStyle>
        <a:tcBdr/>
        <a:fill>
          <a:solidFill>
            <a:srgbClr val="E6E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087"/>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087"/>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087"/>
          </a:solidFill>
        </a:fill>
      </a:tcStyle>
    </a:firstRow>
  </a:tblStyle>
  <a:tblStyle styleId="{2708684C-4D16-4618-839F-0558EEFCDFE6}" styleName="">
    <a:tblBg/>
    <a:wholeTbl>
      <a:tcTxStyle b="off" i="off">
        <a:fontRef idx="major">
          <a:srgbClr val="003087"/>
        </a:fontRef>
        <a:srgbClr val="003087"/>
      </a:tcTxStyle>
      <a:tcStyle>
        <a:tcBdr>
          <a:left>
            <a:ln w="12700" cap="flat">
              <a:solidFill>
                <a:srgbClr val="003087"/>
              </a:solidFill>
              <a:prstDash val="solid"/>
              <a:round/>
            </a:ln>
          </a:left>
          <a:right>
            <a:ln w="12700" cap="flat">
              <a:solidFill>
                <a:srgbClr val="003087"/>
              </a:solidFill>
              <a:prstDash val="solid"/>
              <a:round/>
            </a:ln>
          </a:right>
          <a:top>
            <a:ln w="12700" cap="flat">
              <a:solidFill>
                <a:srgbClr val="003087"/>
              </a:solidFill>
              <a:prstDash val="solid"/>
              <a:round/>
            </a:ln>
          </a:top>
          <a:bottom>
            <a:ln w="12700" cap="flat">
              <a:solidFill>
                <a:srgbClr val="003087"/>
              </a:solidFill>
              <a:prstDash val="solid"/>
              <a:round/>
            </a:ln>
          </a:bottom>
          <a:insideH>
            <a:ln w="12700" cap="flat">
              <a:solidFill>
                <a:srgbClr val="003087"/>
              </a:solidFill>
              <a:prstDash val="solid"/>
              <a:round/>
            </a:ln>
          </a:insideH>
          <a:insideV>
            <a:ln w="12700" cap="flat">
              <a:solidFill>
                <a:srgbClr val="003087"/>
              </a:solidFill>
              <a:prstDash val="solid"/>
              <a:round/>
            </a:ln>
          </a:insideV>
        </a:tcBdr>
        <a:fill>
          <a:solidFill>
            <a:srgbClr val="003087">
              <a:alpha val="20000"/>
            </a:srgbClr>
          </a:solidFill>
        </a:fill>
      </a:tcStyle>
    </a:wholeTbl>
    <a:band2H>
      <a:tcTxStyle/>
      <a:tcStyle>
        <a:tcBdr/>
        <a:fill>
          <a:solidFill>
            <a:srgbClr val="FFFFFF"/>
          </a:solidFill>
        </a:fill>
      </a:tcStyle>
    </a:band2H>
    <a:firstCol>
      <a:tcTxStyle b="on" i="off">
        <a:fontRef idx="major">
          <a:srgbClr val="003087"/>
        </a:fontRef>
        <a:srgbClr val="003087"/>
      </a:tcTxStyle>
      <a:tcStyle>
        <a:tcBdr>
          <a:left>
            <a:ln w="12700" cap="flat">
              <a:solidFill>
                <a:srgbClr val="003087"/>
              </a:solidFill>
              <a:prstDash val="solid"/>
              <a:round/>
            </a:ln>
          </a:left>
          <a:right>
            <a:ln w="12700" cap="flat">
              <a:solidFill>
                <a:srgbClr val="003087"/>
              </a:solidFill>
              <a:prstDash val="solid"/>
              <a:round/>
            </a:ln>
          </a:right>
          <a:top>
            <a:ln w="12700" cap="flat">
              <a:solidFill>
                <a:srgbClr val="003087"/>
              </a:solidFill>
              <a:prstDash val="solid"/>
              <a:round/>
            </a:ln>
          </a:top>
          <a:bottom>
            <a:ln w="12700" cap="flat">
              <a:solidFill>
                <a:srgbClr val="003087"/>
              </a:solidFill>
              <a:prstDash val="solid"/>
              <a:round/>
            </a:ln>
          </a:bottom>
          <a:insideH>
            <a:ln w="12700" cap="flat">
              <a:solidFill>
                <a:srgbClr val="003087"/>
              </a:solidFill>
              <a:prstDash val="solid"/>
              <a:round/>
            </a:ln>
          </a:insideH>
          <a:insideV>
            <a:ln w="12700" cap="flat">
              <a:solidFill>
                <a:srgbClr val="003087"/>
              </a:solidFill>
              <a:prstDash val="solid"/>
              <a:round/>
            </a:ln>
          </a:insideV>
        </a:tcBdr>
        <a:fill>
          <a:solidFill>
            <a:srgbClr val="003087">
              <a:alpha val="20000"/>
            </a:srgbClr>
          </a:solidFill>
        </a:fill>
      </a:tcStyle>
    </a:firstCol>
    <a:lastRow>
      <a:tcTxStyle b="on" i="off">
        <a:fontRef idx="major">
          <a:srgbClr val="003087"/>
        </a:fontRef>
        <a:srgbClr val="003087"/>
      </a:tcTxStyle>
      <a:tcStyle>
        <a:tcBdr>
          <a:left>
            <a:ln w="12700" cap="flat">
              <a:solidFill>
                <a:srgbClr val="003087"/>
              </a:solidFill>
              <a:prstDash val="solid"/>
              <a:round/>
            </a:ln>
          </a:left>
          <a:right>
            <a:ln w="12700" cap="flat">
              <a:solidFill>
                <a:srgbClr val="003087"/>
              </a:solidFill>
              <a:prstDash val="solid"/>
              <a:round/>
            </a:ln>
          </a:right>
          <a:top>
            <a:ln w="50800" cap="flat">
              <a:solidFill>
                <a:srgbClr val="003087"/>
              </a:solidFill>
              <a:prstDash val="solid"/>
              <a:round/>
            </a:ln>
          </a:top>
          <a:bottom>
            <a:ln w="12700" cap="flat">
              <a:solidFill>
                <a:srgbClr val="003087"/>
              </a:solidFill>
              <a:prstDash val="solid"/>
              <a:round/>
            </a:ln>
          </a:bottom>
          <a:insideH>
            <a:ln w="12700" cap="flat">
              <a:solidFill>
                <a:srgbClr val="003087"/>
              </a:solidFill>
              <a:prstDash val="solid"/>
              <a:round/>
            </a:ln>
          </a:insideH>
          <a:insideV>
            <a:ln w="12700" cap="flat">
              <a:solidFill>
                <a:srgbClr val="003087"/>
              </a:solidFill>
              <a:prstDash val="solid"/>
              <a:round/>
            </a:ln>
          </a:insideV>
        </a:tcBdr>
        <a:fill>
          <a:noFill/>
        </a:fill>
      </a:tcStyle>
    </a:lastRow>
    <a:firstRow>
      <a:tcTxStyle b="on" i="off">
        <a:fontRef idx="major">
          <a:srgbClr val="003087"/>
        </a:fontRef>
        <a:srgbClr val="003087"/>
      </a:tcTxStyle>
      <a:tcStyle>
        <a:tcBdr>
          <a:left>
            <a:ln w="12700" cap="flat">
              <a:solidFill>
                <a:srgbClr val="003087"/>
              </a:solidFill>
              <a:prstDash val="solid"/>
              <a:round/>
            </a:ln>
          </a:left>
          <a:right>
            <a:ln w="12700" cap="flat">
              <a:solidFill>
                <a:srgbClr val="003087"/>
              </a:solidFill>
              <a:prstDash val="solid"/>
              <a:round/>
            </a:ln>
          </a:right>
          <a:top>
            <a:ln w="12700" cap="flat">
              <a:solidFill>
                <a:srgbClr val="003087"/>
              </a:solidFill>
              <a:prstDash val="solid"/>
              <a:round/>
            </a:ln>
          </a:top>
          <a:bottom>
            <a:ln w="25400" cap="flat">
              <a:solidFill>
                <a:srgbClr val="003087"/>
              </a:solidFill>
              <a:prstDash val="solid"/>
              <a:round/>
            </a:ln>
          </a:bottom>
          <a:insideH>
            <a:ln w="12700" cap="flat">
              <a:solidFill>
                <a:srgbClr val="003087"/>
              </a:solidFill>
              <a:prstDash val="solid"/>
              <a:round/>
            </a:ln>
          </a:insideH>
          <a:insideV>
            <a:ln w="12700" cap="flat">
              <a:solidFill>
                <a:srgbClr val="003087"/>
              </a:solidFill>
              <a:prstDash val="solid"/>
              <a:round/>
            </a:ln>
          </a:insideV>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78" d="100"/>
          <a:sy n="78" d="100"/>
        </p:scale>
        <p:origin x="778" y="62"/>
      </p:cViewPr>
      <p:guideLst>
        <p:guide pos="3840"/>
        <p:guide pos="347"/>
        <p:guide pos="7355"/>
        <p:guide orient="horz" pos="2137"/>
        <p:guide orient="horz" pos="3680"/>
        <p:guide orient="horz" pos="482"/>
        <p:guide orient="horz" pos="2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F405A-B549-4BD5-978D-C23570F5D1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55690CF-5CD2-4F8B-8993-877631B4988F}">
      <dgm:prSet phldrT="[Text]" custT="1"/>
      <dgm:spPr>
        <a:xfrm>
          <a:off x="1591" y="495"/>
          <a:ext cx="6520681" cy="782025"/>
        </a:xfrm>
        <a:prstGeom prst="roundRect">
          <a:avLst/>
        </a:prstGeom>
        <a:solidFill>
          <a:srgbClr val="005EB8"/>
        </a:solidFill>
        <a:ln w="12700" cap="flat" cmpd="sng" algn="ctr">
          <a:solidFill>
            <a:srgbClr val="FFFFFF">
              <a:hueOff val="0"/>
              <a:satOff val="0"/>
              <a:lumOff val="0"/>
              <a:alphaOff val="0"/>
            </a:srgbClr>
          </a:solidFill>
          <a:prstDash val="solid"/>
          <a:miter lim="800000"/>
        </a:ln>
        <a:effectLst/>
      </dgm:spPr>
      <dgm:t>
        <a:bodyPr/>
        <a:lstStyle/>
        <a:p>
          <a:pPr>
            <a:buNone/>
          </a:pPr>
          <a:r>
            <a:rPr lang="en-GB" sz="2000" dirty="0">
              <a:solidFill>
                <a:srgbClr val="FFFFFF"/>
              </a:solidFill>
              <a:latin typeface="Arial" panose="020B0604020202020204" pitchFamily="34" charset="0"/>
              <a:ea typeface="+mn-ea"/>
              <a:cs typeface="Arial" panose="020B0604020202020204" pitchFamily="34" charset="0"/>
            </a:rPr>
            <a:t>1. What is culture and collective leadership?</a:t>
          </a:r>
        </a:p>
      </dgm:t>
    </dgm:pt>
    <dgm:pt modelId="{D1B0B366-1721-474A-9820-360ED0B90904}" type="parTrans" cxnId="{F55004D6-41D9-4F0E-94DD-689DB13DB20C}">
      <dgm:prSet/>
      <dgm:spPr/>
      <dgm:t>
        <a:bodyPr/>
        <a:lstStyle/>
        <a:p>
          <a:endParaRPr lang="en-GB" sz="1600">
            <a:latin typeface="Arial" panose="020B0604020202020204" pitchFamily="34" charset="0"/>
            <a:cs typeface="Arial" panose="020B0604020202020204" pitchFamily="34" charset="0"/>
          </a:endParaRPr>
        </a:p>
      </dgm:t>
    </dgm:pt>
    <dgm:pt modelId="{18D43DA1-8479-4EE4-9B1B-BF36396CDCA7}" type="sibTrans" cxnId="{F55004D6-41D9-4F0E-94DD-689DB13DB20C}">
      <dgm:prSet/>
      <dgm:spPr/>
      <dgm:t>
        <a:bodyPr/>
        <a:lstStyle/>
        <a:p>
          <a:endParaRPr lang="en-GB" sz="1600">
            <a:latin typeface="Arial" panose="020B0604020202020204" pitchFamily="34" charset="0"/>
            <a:cs typeface="Arial" panose="020B0604020202020204" pitchFamily="34" charset="0"/>
          </a:endParaRPr>
        </a:p>
      </dgm:t>
    </dgm:pt>
    <dgm:pt modelId="{954F13E0-98A6-4989-BA1E-677D868E40CB}">
      <dgm:prSet phldrT="[Text]" custT="1"/>
      <dgm:spPr>
        <a:xfrm rot="5400000">
          <a:off x="8646657" y="-2045687"/>
          <a:ext cx="625620" cy="4874390"/>
        </a:xfrm>
        <a:prstGeom prst="round2SameRect">
          <a:avLst/>
        </a:prstGeom>
        <a:solidFill>
          <a:srgbClr val="005EB8">
            <a:alpha val="90000"/>
            <a:tint val="40000"/>
            <a:hueOff val="0"/>
            <a:satOff val="0"/>
            <a:lumOff val="0"/>
            <a:alphaOff val="0"/>
          </a:srgbClr>
        </a:solidFill>
        <a:ln w="12700" cap="flat" cmpd="sng" algn="ctr">
          <a:solidFill>
            <a:srgbClr val="005EB8">
              <a:alpha val="90000"/>
              <a:tint val="40000"/>
              <a:hueOff val="0"/>
              <a:satOff val="0"/>
              <a:lumOff val="0"/>
              <a:alphaOff val="0"/>
            </a:srgbClr>
          </a:solidFill>
          <a:prstDash val="solid"/>
          <a:miter lim="800000"/>
        </a:ln>
        <a:effectLst/>
      </dgm:spPr>
      <dgm:t>
        <a:bodyPr/>
        <a:lstStyle/>
        <a:p>
          <a:pPr>
            <a:buChar char="•"/>
          </a:pPr>
          <a:r>
            <a:rPr lang="en-GB" sz="1800" dirty="0">
              <a:solidFill>
                <a:srgbClr val="000000">
                  <a:hueOff val="0"/>
                  <a:satOff val="0"/>
                  <a:lumOff val="0"/>
                  <a:alphaOff val="0"/>
                </a:srgbClr>
              </a:solidFill>
              <a:latin typeface="Arial" panose="020B0604020202020204" pitchFamily="34" charset="0"/>
              <a:ea typeface="+mn-ea"/>
              <a:cs typeface="Arial" panose="020B0604020202020204" pitchFamily="34" charset="0"/>
            </a:rPr>
            <a:t>Concept and evidence of this programme. </a:t>
          </a:r>
        </a:p>
      </dgm:t>
    </dgm:pt>
    <dgm:pt modelId="{45CF37FC-5F0F-4F26-9246-504C0F3AA62F}" type="parTrans" cxnId="{F53B5F7F-9E0C-48F6-8ADF-21FB25CDB31B}">
      <dgm:prSet/>
      <dgm:spPr/>
      <dgm:t>
        <a:bodyPr/>
        <a:lstStyle/>
        <a:p>
          <a:endParaRPr lang="en-GB" sz="1600">
            <a:latin typeface="Arial" panose="020B0604020202020204" pitchFamily="34" charset="0"/>
            <a:cs typeface="Arial" panose="020B0604020202020204" pitchFamily="34" charset="0"/>
          </a:endParaRPr>
        </a:p>
      </dgm:t>
    </dgm:pt>
    <dgm:pt modelId="{F10DD6E4-BA9D-4599-83E1-8FF283754FF0}" type="sibTrans" cxnId="{F53B5F7F-9E0C-48F6-8ADF-21FB25CDB31B}">
      <dgm:prSet/>
      <dgm:spPr/>
      <dgm:t>
        <a:bodyPr/>
        <a:lstStyle/>
        <a:p>
          <a:endParaRPr lang="en-GB" sz="1600">
            <a:latin typeface="Arial" panose="020B0604020202020204" pitchFamily="34" charset="0"/>
            <a:cs typeface="Arial" panose="020B0604020202020204" pitchFamily="34" charset="0"/>
          </a:endParaRPr>
        </a:p>
      </dgm:t>
    </dgm:pt>
    <dgm:pt modelId="{E88BB1EC-15B7-42E9-8275-B29C9D37284D}">
      <dgm:prSet phldrT="[Text]" custT="1"/>
      <dgm:spPr>
        <a:xfrm rot="5400000">
          <a:off x="8578885" y="-1191617"/>
          <a:ext cx="805667" cy="4832146"/>
        </a:xfrm>
        <a:prstGeom prst="round2SameRect">
          <a:avLst/>
        </a:prstGeom>
        <a:solidFill>
          <a:srgbClr val="005EB8">
            <a:alpha val="90000"/>
            <a:tint val="40000"/>
            <a:hueOff val="0"/>
            <a:satOff val="0"/>
            <a:lumOff val="0"/>
            <a:alphaOff val="0"/>
          </a:srgbClr>
        </a:solidFill>
        <a:ln w="12700" cap="flat" cmpd="sng" algn="ctr">
          <a:solidFill>
            <a:srgbClr val="005EB8">
              <a:alpha val="90000"/>
              <a:tint val="40000"/>
              <a:hueOff val="0"/>
              <a:satOff val="0"/>
              <a:lumOff val="0"/>
              <a:alphaOff val="0"/>
            </a:srgbClr>
          </a:solidFill>
          <a:prstDash val="solid"/>
          <a:miter lim="800000"/>
        </a:ln>
        <a:effectLst/>
      </dgm:spPr>
      <dgm:t>
        <a:bodyPr/>
        <a:lstStyle/>
        <a:p>
          <a:pPr>
            <a:buChar char="•"/>
          </a:pPr>
          <a:r>
            <a:rPr lang="en-GB" sz="1800" dirty="0">
              <a:solidFill>
                <a:srgbClr val="000000">
                  <a:hueOff val="0"/>
                  <a:satOff val="0"/>
                  <a:lumOff val="0"/>
                  <a:alphaOff val="0"/>
                </a:srgbClr>
              </a:solidFill>
              <a:latin typeface="Arial" panose="020B0604020202020204" pitchFamily="34" charset="0"/>
              <a:ea typeface="+mn-ea"/>
              <a:cs typeface="Arial" panose="020B0604020202020204" pitchFamily="34" charset="0"/>
            </a:rPr>
            <a:t>The impact of compassionate and inclusive culture outcomes on patients and staff.</a:t>
          </a:r>
        </a:p>
      </dgm:t>
    </dgm:pt>
    <dgm:pt modelId="{9F5FBD72-2064-4B21-9FB4-01DA45CA4C7B}" type="parTrans" cxnId="{33496871-FE0D-47F7-8524-38CC706EF96E}">
      <dgm:prSet/>
      <dgm:spPr/>
      <dgm:t>
        <a:bodyPr/>
        <a:lstStyle/>
        <a:p>
          <a:endParaRPr lang="en-GB" sz="1600">
            <a:latin typeface="Arial" panose="020B0604020202020204" pitchFamily="34" charset="0"/>
            <a:cs typeface="Arial" panose="020B0604020202020204" pitchFamily="34" charset="0"/>
          </a:endParaRPr>
        </a:p>
      </dgm:t>
    </dgm:pt>
    <dgm:pt modelId="{37039010-E29A-46A4-BBD9-08D7BA8A8FBE}" type="sibTrans" cxnId="{33496871-FE0D-47F7-8524-38CC706EF96E}">
      <dgm:prSet/>
      <dgm:spPr/>
      <dgm:t>
        <a:bodyPr/>
        <a:lstStyle/>
        <a:p>
          <a:endParaRPr lang="en-GB" sz="1600">
            <a:latin typeface="Arial" panose="020B0604020202020204" pitchFamily="34" charset="0"/>
            <a:cs typeface="Arial" panose="020B0604020202020204" pitchFamily="34" charset="0"/>
          </a:endParaRPr>
        </a:p>
      </dgm:t>
    </dgm:pt>
    <dgm:pt modelId="{1CE507A6-5FF7-40C5-B941-2F582921FB44}">
      <dgm:prSet phldrT="[Text]" custT="1"/>
      <dgm:spPr>
        <a:xfrm>
          <a:off x="1591" y="1666390"/>
          <a:ext cx="6560140" cy="782025"/>
        </a:xfrm>
        <a:prstGeom prst="roundRect">
          <a:avLst/>
        </a:prstGeom>
        <a:solidFill>
          <a:srgbClr val="005EB8"/>
        </a:solidFill>
        <a:ln w="12700" cap="flat" cmpd="sng" algn="ctr">
          <a:solidFill>
            <a:srgbClr val="FFFFFF">
              <a:hueOff val="0"/>
              <a:satOff val="0"/>
              <a:lumOff val="0"/>
              <a:alphaOff val="0"/>
            </a:srgbClr>
          </a:solidFill>
          <a:prstDash val="solid"/>
          <a:miter lim="800000"/>
        </a:ln>
        <a:effectLst/>
      </dgm:spPr>
      <dgm:t>
        <a:bodyPr/>
        <a:lstStyle/>
        <a:p>
          <a:pPr>
            <a:buNone/>
          </a:pPr>
          <a:r>
            <a:rPr lang="en-GB" sz="2000" dirty="0">
              <a:solidFill>
                <a:srgbClr val="FFFFFF"/>
              </a:solidFill>
              <a:latin typeface="Arial" panose="020B0604020202020204" pitchFamily="34" charset="0"/>
              <a:ea typeface="+mn-ea"/>
              <a:cs typeface="Arial" panose="020B0604020202020204" pitchFamily="34" charset="0"/>
            </a:rPr>
            <a:t>3. What is the culture and leadership programme and how our organisation can benefit from it? </a:t>
          </a:r>
        </a:p>
      </dgm:t>
    </dgm:pt>
    <dgm:pt modelId="{93DA03A4-1904-4FD4-B364-2C9C98C2C140}" type="parTrans" cxnId="{990F6F28-84A7-4B63-BA72-A94353477D44}">
      <dgm:prSet/>
      <dgm:spPr/>
      <dgm:t>
        <a:bodyPr/>
        <a:lstStyle/>
        <a:p>
          <a:endParaRPr lang="en-GB" sz="1600">
            <a:latin typeface="Arial" panose="020B0604020202020204" pitchFamily="34" charset="0"/>
            <a:cs typeface="Arial" panose="020B0604020202020204" pitchFamily="34" charset="0"/>
          </a:endParaRPr>
        </a:p>
      </dgm:t>
    </dgm:pt>
    <dgm:pt modelId="{FA7A1852-DAA6-42F9-8170-5F3D0C331920}" type="sibTrans" cxnId="{990F6F28-84A7-4B63-BA72-A94353477D44}">
      <dgm:prSet/>
      <dgm:spPr/>
      <dgm:t>
        <a:bodyPr/>
        <a:lstStyle/>
        <a:p>
          <a:endParaRPr lang="en-GB" sz="1600">
            <a:latin typeface="Arial" panose="020B0604020202020204" pitchFamily="34" charset="0"/>
            <a:cs typeface="Arial" panose="020B0604020202020204" pitchFamily="34" charset="0"/>
          </a:endParaRPr>
        </a:p>
      </dgm:t>
    </dgm:pt>
    <dgm:pt modelId="{62A31242-1221-4F38-8FFA-F82D0BF20AE0}">
      <dgm:prSet phldrT="[Text]" custT="1"/>
      <dgm:spPr>
        <a:xfrm rot="5400000">
          <a:off x="8668301" y="-361976"/>
          <a:ext cx="625620" cy="4838758"/>
        </a:xfrm>
        <a:prstGeom prst="round2SameRect">
          <a:avLst/>
        </a:prstGeom>
        <a:solidFill>
          <a:srgbClr val="005EB8">
            <a:alpha val="90000"/>
            <a:tint val="40000"/>
            <a:hueOff val="0"/>
            <a:satOff val="0"/>
            <a:lumOff val="0"/>
            <a:alphaOff val="0"/>
          </a:srgbClr>
        </a:solidFill>
        <a:ln w="12700" cap="flat" cmpd="sng" algn="ctr">
          <a:solidFill>
            <a:srgbClr val="005EB8">
              <a:alpha val="90000"/>
              <a:tint val="40000"/>
              <a:hueOff val="0"/>
              <a:satOff val="0"/>
              <a:lumOff val="0"/>
              <a:alphaOff val="0"/>
            </a:srgbClr>
          </a:solidFill>
          <a:prstDash val="solid"/>
          <a:miter lim="800000"/>
        </a:ln>
        <a:effectLst/>
      </dgm:spPr>
      <dgm:t>
        <a:bodyPr/>
        <a:lstStyle/>
        <a:p>
          <a:pPr>
            <a:buChar char="•"/>
          </a:pPr>
          <a:r>
            <a:rPr lang="en-GB" sz="1800" dirty="0">
              <a:solidFill>
                <a:srgbClr val="000000">
                  <a:hueOff val="0"/>
                  <a:satOff val="0"/>
                  <a:lumOff val="0"/>
                  <a:alphaOff val="0"/>
                </a:srgbClr>
              </a:solidFill>
              <a:latin typeface="Arial" panose="020B0604020202020204" pitchFamily="34" charset="0"/>
              <a:ea typeface="+mn-ea"/>
              <a:cs typeface="Arial" panose="020B0604020202020204" pitchFamily="34" charset="0"/>
            </a:rPr>
            <a:t>Benefits of implementing the culture and leadership programme.</a:t>
          </a:r>
        </a:p>
      </dgm:t>
    </dgm:pt>
    <dgm:pt modelId="{73BA1B8B-6758-4209-9CB3-C8FECCAE0496}" type="parTrans" cxnId="{61097B51-C84D-4F15-8CFF-34CC7FD0676A}">
      <dgm:prSet/>
      <dgm:spPr/>
      <dgm:t>
        <a:bodyPr/>
        <a:lstStyle/>
        <a:p>
          <a:endParaRPr lang="en-GB" sz="1600">
            <a:latin typeface="Arial" panose="020B0604020202020204" pitchFamily="34" charset="0"/>
            <a:cs typeface="Arial" panose="020B0604020202020204" pitchFamily="34" charset="0"/>
          </a:endParaRPr>
        </a:p>
      </dgm:t>
    </dgm:pt>
    <dgm:pt modelId="{701D596C-0644-47D8-89E9-385019A2102D}" type="sibTrans" cxnId="{61097B51-C84D-4F15-8CFF-34CC7FD0676A}">
      <dgm:prSet/>
      <dgm:spPr/>
      <dgm:t>
        <a:bodyPr/>
        <a:lstStyle/>
        <a:p>
          <a:endParaRPr lang="en-GB" sz="1600">
            <a:latin typeface="Arial" panose="020B0604020202020204" pitchFamily="34" charset="0"/>
            <a:cs typeface="Arial" panose="020B0604020202020204" pitchFamily="34" charset="0"/>
          </a:endParaRPr>
        </a:p>
      </dgm:t>
    </dgm:pt>
    <dgm:pt modelId="{635A58E7-53AF-4F2F-90F1-1DCFC1B81049}">
      <dgm:prSet phldrT="[Text]" custT="1"/>
      <dgm:spPr>
        <a:xfrm>
          <a:off x="1591" y="833442"/>
          <a:ext cx="6564054" cy="782025"/>
        </a:xfrm>
        <a:prstGeom prst="roundRect">
          <a:avLst/>
        </a:prstGeom>
        <a:solidFill>
          <a:srgbClr val="005EB8"/>
        </a:solidFill>
        <a:ln w="12700" cap="flat" cmpd="sng" algn="ctr">
          <a:solidFill>
            <a:srgbClr val="FFFFFF">
              <a:hueOff val="0"/>
              <a:satOff val="0"/>
              <a:lumOff val="0"/>
              <a:alphaOff val="0"/>
            </a:srgbClr>
          </a:solidFill>
          <a:prstDash val="solid"/>
          <a:miter lim="800000"/>
        </a:ln>
        <a:effectLst/>
      </dgm:spPr>
      <dgm:t>
        <a:bodyPr/>
        <a:lstStyle/>
        <a:p>
          <a:pPr>
            <a:buNone/>
          </a:pPr>
          <a:r>
            <a:rPr lang="en-GB" sz="2000" dirty="0">
              <a:solidFill>
                <a:srgbClr val="FFFFFF"/>
              </a:solidFill>
              <a:latin typeface="Arial" panose="020B0604020202020204" pitchFamily="34" charset="0"/>
              <a:ea typeface="+mn-ea"/>
              <a:cs typeface="Arial" panose="020B0604020202020204" pitchFamily="34" charset="0"/>
            </a:rPr>
            <a:t>2. Why culture is important in our organisation?</a:t>
          </a:r>
          <a:endParaRPr lang="en-GB" sz="1800" dirty="0">
            <a:solidFill>
              <a:srgbClr val="FFFFFF"/>
            </a:solidFill>
            <a:latin typeface="Arial" panose="020B0604020202020204" pitchFamily="34" charset="0"/>
            <a:ea typeface="+mn-ea"/>
            <a:cs typeface="Arial" panose="020B0604020202020204" pitchFamily="34" charset="0"/>
          </a:endParaRPr>
        </a:p>
      </dgm:t>
    </dgm:pt>
    <dgm:pt modelId="{DD036B36-02F7-49B7-941F-C95BA00E034D}" type="sibTrans" cxnId="{19A7557A-4899-44F9-B01D-B129E51B3EDC}">
      <dgm:prSet/>
      <dgm:spPr/>
      <dgm:t>
        <a:bodyPr/>
        <a:lstStyle/>
        <a:p>
          <a:endParaRPr lang="en-GB" sz="1600">
            <a:latin typeface="Arial" panose="020B0604020202020204" pitchFamily="34" charset="0"/>
            <a:cs typeface="Arial" panose="020B0604020202020204" pitchFamily="34" charset="0"/>
          </a:endParaRPr>
        </a:p>
      </dgm:t>
    </dgm:pt>
    <dgm:pt modelId="{263E6D0C-2363-442B-B620-C8A66BB79A95}" type="parTrans" cxnId="{19A7557A-4899-44F9-B01D-B129E51B3EDC}">
      <dgm:prSet/>
      <dgm:spPr/>
      <dgm:t>
        <a:bodyPr/>
        <a:lstStyle/>
        <a:p>
          <a:endParaRPr lang="en-GB" sz="1600">
            <a:latin typeface="Arial" panose="020B0604020202020204" pitchFamily="34" charset="0"/>
            <a:cs typeface="Arial" panose="020B0604020202020204" pitchFamily="34" charset="0"/>
          </a:endParaRPr>
        </a:p>
      </dgm:t>
    </dgm:pt>
    <dgm:pt modelId="{DFA3A248-4AAC-49EF-B79D-821121FEC553}">
      <dgm:prSet phldrT="[Text]" custT="1"/>
      <dgm:spPr>
        <a:xfrm rot="5400000">
          <a:off x="8668301" y="-361976"/>
          <a:ext cx="625620" cy="4838758"/>
        </a:xfrm>
        <a:solidFill>
          <a:srgbClr val="005EB8"/>
        </a:solidFill>
        <a:ln w="12700" cap="flat" cmpd="sng" algn="ctr">
          <a:solidFill>
            <a:srgbClr val="005EB8">
              <a:alpha val="90000"/>
              <a:tint val="40000"/>
              <a:hueOff val="0"/>
              <a:satOff val="0"/>
              <a:lumOff val="0"/>
              <a:alphaOff val="0"/>
            </a:srgbClr>
          </a:solidFill>
          <a:prstDash val="solid"/>
          <a:miter lim="800000"/>
        </a:ln>
        <a:effectLst/>
      </dgm:spPr>
      <dgm:t>
        <a:bodyPr/>
        <a:lstStyle/>
        <a:p>
          <a:pPr>
            <a:buNone/>
          </a:pPr>
          <a:r>
            <a:rPr lang="en-GB" sz="2000" kern="1200" dirty="0">
              <a:solidFill>
                <a:srgbClr val="FFFFFF"/>
              </a:solidFill>
              <a:latin typeface="Arial" panose="020B0604020202020204" pitchFamily="34" charset="0"/>
              <a:ea typeface="Helvetica"/>
              <a:cs typeface="Arial" panose="020B0604020202020204" pitchFamily="34" charset="0"/>
            </a:rPr>
            <a:t>4. How does this programme work?</a:t>
          </a:r>
        </a:p>
      </dgm:t>
    </dgm:pt>
    <dgm:pt modelId="{3ACF139A-BB3C-4A1C-84C3-5E8CA79B08DE}" type="parTrans" cxnId="{8CFB7985-1327-4065-B2B9-C2A176A290BE}">
      <dgm:prSet/>
      <dgm:spPr/>
      <dgm:t>
        <a:bodyPr/>
        <a:lstStyle/>
        <a:p>
          <a:endParaRPr lang="en-GB"/>
        </a:p>
      </dgm:t>
    </dgm:pt>
    <dgm:pt modelId="{4944851B-BEE3-43BB-9444-ED75BF5E504E}" type="sibTrans" cxnId="{8CFB7985-1327-4065-B2B9-C2A176A290BE}">
      <dgm:prSet/>
      <dgm:spPr/>
      <dgm:t>
        <a:bodyPr/>
        <a:lstStyle/>
        <a:p>
          <a:endParaRPr lang="en-GB"/>
        </a:p>
      </dgm:t>
    </dgm:pt>
    <dgm:pt modelId="{CD30A1E4-8DA7-40CA-9BB2-7A02CE346D96}">
      <dgm:prSet phldrT="[Text]" custT="1"/>
      <dgm:spPr>
        <a:xfrm rot="5400000">
          <a:off x="8668301" y="-361976"/>
          <a:ext cx="625620" cy="4838758"/>
        </a:xfrm>
        <a:solidFill>
          <a:srgbClr val="005EB8">
            <a:alpha val="90000"/>
            <a:tint val="40000"/>
            <a:hueOff val="0"/>
            <a:satOff val="0"/>
            <a:lumOff val="0"/>
            <a:alphaOff val="0"/>
          </a:srgbClr>
        </a:solidFill>
        <a:ln w="12700" cap="flat" cmpd="sng" algn="ctr">
          <a:solidFill>
            <a:srgbClr val="005EB8">
              <a:alpha val="90000"/>
              <a:tint val="40000"/>
              <a:hueOff val="0"/>
              <a:satOff val="0"/>
              <a:lumOff val="0"/>
              <a:alphaOff val="0"/>
            </a:srgbClr>
          </a:solidFill>
          <a:prstDash val="solid"/>
          <a:miter lim="800000"/>
        </a:ln>
        <a:effectLst/>
      </dgm:spPr>
      <dgm:t>
        <a:bodyPr/>
        <a:lstStyle/>
        <a:p>
          <a:pPr>
            <a:buChar char="•"/>
          </a:pPr>
          <a:r>
            <a:rPr lang="en-GB" sz="1800" dirty="0">
              <a:solidFill>
                <a:srgbClr val="000000">
                  <a:hueOff val="0"/>
                  <a:satOff val="0"/>
                  <a:lumOff val="0"/>
                  <a:alphaOff val="0"/>
                </a:srgbClr>
              </a:solidFill>
              <a:latin typeface="Arial" panose="020B0604020202020204" pitchFamily="34" charset="0"/>
              <a:ea typeface="+mn-ea"/>
              <a:cs typeface="Arial" panose="020B0604020202020204" pitchFamily="34" charset="0"/>
            </a:rPr>
            <a:t>Phases and timelines of the CLP programme</a:t>
          </a:r>
        </a:p>
      </dgm:t>
    </dgm:pt>
    <dgm:pt modelId="{37A34076-FC7D-4623-A4B5-0C2BB8D5E316}" type="parTrans" cxnId="{7C879788-18F2-4B3B-8A91-BC349588C4BC}">
      <dgm:prSet/>
      <dgm:spPr/>
      <dgm:t>
        <a:bodyPr/>
        <a:lstStyle/>
        <a:p>
          <a:endParaRPr lang="en-GB"/>
        </a:p>
      </dgm:t>
    </dgm:pt>
    <dgm:pt modelId="{7D6B5206-89A8-4BF6-95C7-C7CBE27A799F}" type="sibTrans" cxnId="{7C879788-18F2-4B3B-8A91-BC349588C4BC}">
      <dgm:prSet/>
      <dgm:spPr/>
      <dgm:t>
        <a:bodyPr/>
        <a:lstStyle/>
        <a:p>
          <a:endParaRPr lang="en-GB"/>
        </a:p>
      </dgm:t>
    </dgm:pt>
    <dgm:pt modelId="{155A21D7-282D-4495-A837-56731309734C}">
      <dgm:prSet phldrT="[Text]" custT="1"/>
      <dgm:spPr>
        <a:xfrm rot="5400000">
          <a:off x="8668301" y="-361976"/>
          <a:ext cx="625620" cy="4838758"/>
        </a:xfrm>
        <a:solidFill>
          <a:srgbClr val="005EB8"/>
        </a:solidFill>
        <a:ln w="12700" cap="flat" cmpd="sng" algn="ctr">
          <a:solidFill>
            <a:srgbClr val="005EB8">
              <a:alpha val="90000"/>
              <a:tint val="40000"/>
              <a:hueOff val="0"/>
              <a:satOff val="0"/>
              <a:lumOff val="0"/>
              <a:alphaOff val="0"/>
            </a:srgbClr>
          </a:solidFill>
          <a:prstDash val="solid"/>
          <a:miter lim="800000"/>
        </a:ln>
        <a:effectLst/>
      </dgm:spPr>
      <dgm:t>
        <a:bodyPr/>
        <a:lstStyle/>
        <a:p>
          <a:pPr>
            <a:buNone/>
          </a:pPr>
          <a:r>
            <a:rPr lang="en-GB" sz="2000" kern="1200" dirty="0">
              <a:solidFill>
                <a:srgbClr val="FFFFFF"/>
              </a:solidFill>
              <a:latin typeface="Arial" panose="020B0604020202020204" pitchFamily="34" charset="0"/>
              <a:ea typeface="Helvetica"/>
              <a:cs typeface="Arial" panose="020B0604020202020204" pitchFamily="34" charset="0"/>
            </a:rPr>
            <a:t>5. What is the board’s responsibility to support our  compassionate and inclusive culture change programme?</a:t>
          </a:r>
        </a:p>
      </dgm:t>
    </dgm:pt>
    <dgm:pt modelId="{485C8D61-8BD2-4814-8FF7-19BA6036980D}" type="parTrans" cxnId="{5B5A3154-629B-4334-9AF3-7A2DB02D2344}">
      <dgm:prSet/>
      <dgm:spPr/>
      <dgm:t>
        <a:bodyPr/>
        <a:lstStyle/>
        <a:p>
          <a:endParaRPr lang="en-GB"/>
        </a:p>
      </dgm:t>
    </dgm:pt>
    <dgm:pt modelId="{4D08DEAD-EA9E-441B-90FB-B911A9D4543E}" type="sibTrans" cxnId="{5B5A3154-629B-4334-9AF3-7A2DB02D2344}">
      <dgm:prSet/>
      <dgm:spPr/>
      <dgm:t>
        <a:bodyPr/>
        <a:lstStyle/>
        <a:p>
          <a:endParaRPr lang="en-GB"/>
        </a:p>
      </dgm:t>
    </dgm:pt>
    <dgm:pt modelId="{82E5FB16-5156-4B2B-9EBE-2F921857BE55}">
      <dgm:prSet phldrT="[Text]" custT="1"/>
      <dgm:spPr>
        <a:xfrm rot="5400000">
          <a:off x="8668301" y="-361976"/>
          <a:ext cx="625620" cy="4838758"/>
        </a:xfrm>
        <a:solidFill>
          <a:srgbClr val="005EB8">
            <a:alpha val="90000"/>
            <a:tint val="40000"/>
            <a:hueOff val="0"/>
            <a:satOff val="0"/>
            <a:lumOff val="0"/>
            <a:alphaOff val="0"/>
          </a:srgbClr>
        </a:solidFill>
        <a:ln w="12700" cap="flat" cmpd="sng" algn="ctr">
          <a:solidFill>
            <a:srgbClr val="005EB8">
              <a:alpha val="90000"/>
              <a:tint val="40000"/>
              <a:hueOff val="0"/>
              <a:satOff val="0"/>
              <a:lumOff val="0"/>
              <a:alphaOff val="0"/>
            </a:srgbClr>
          </a:solidFill>
          <a:prstDash val="solid"/>
          <a:miter lim="800000"/>
        </a:ln>
        <a:effectLst/>
      </dgm:spPr>
      <dgm:t>
        <a:bodyPr/>
        <a:lstStyle/>
        <a:p>
          <a:pPr>
            <a:buChar char="•"/>
          </a:pPr>
          <a:r>
            <a:rPr lang="en-GB" sz="1800" dirty="0">
              <a:solidFill>
                <a:srgbClr val="000000">
                  <a:hueOff val="0"/>
                  <a:satOff val="0"/>
                  <a:lumOff val="0"/>
                  <a:alphaOff val="0"/>
                </a:srgbClr>
              </a:solidFill>
              <a:latin typeface="Arial" panose="020B0604020202020204" pitchFamily="34" charset="0"/>
              <a:ea typeface="+mn-ea"/>
              <a:cs typeface="Arial" panose="020B0604020202020204" pitchFamily="34" charset="0"/>
            </a:rPr>
            <a:t>Resources, involvement, leadership, finance.</a:t>
          </a:r>
        </a:p>
      </dgm:t>
    </dgm:pt>
    <dgm:pt modelId="{229C8DE8-292C-4614-AF72-E3659A4E0784}" type="parTrans" cxnId="{36A75B02-9B30-45C8-A779-CBD151C1AA79}">
      <dgm:prSet/>
      <dgm:spPr/>
      <dgm:t>
        <a:bodyPr/>
        <a:lstStyle/>
        <a:p>
          <a:endParaRPr lang="en-GB"/>
        </a:p>
      </dgm:t>
    </dgm:pt>
    <dgm:pt modelId="{9D3D181D-640B-492D-B49C-7140206AFDC4}" type="sibTrans" cxnId="{36A75B02-9B30-45C8-A779-CBD151C1AA79}">
      <dgm:prSet/>
      <dgm:spPr/>
      <dgm:t>
        <a:bodyPr/>
        <a:lstStyle/>
        <a:p>
          <a:endParaRPr lang="en-GB"/>
        </a:p>
      </dgm:t>
    </dgm:pt>
    <dgm:pt modelId="{6052C46F-8AD1-4519-8390-4C4EC5CB8AC1}" type="pres">
      <dgm:prSet presAssocID="{B0EF405A-B549-4BD5-978D-C23570F5D14A}" presName="Name0" presStyleCnt="0">
        <dgm:presLayoutVars>
          <dgm:dir/>
          <dgm:animLvl val="lvl"/>
          <dgm:resizeHandles val="exact"/>
        </dgm:presLayoutVars>
      </dgm:prSet>
      <dgm:spPr/>
    </dgm:pt>
    <dgm:pt modelId="{A8EB6A27-87EE-4D85-8392-3CCEED03CF0B}" type="pres">
      <dgm:prSet presAssocID="{C55690CF-5CD2-4F8B-8993-877631B4988F}" presName="linNode" presStyleCnt="0"/>
      <dgm:spPr/>
    </dgm:pt>
    <dgm:pt modelId="{4116430D-A5D9-494F-8083-5A8C25E0ED4F}" type="pres">
      <dgm:prSet presAssocID="{C55690CF-5CD2-4F8B-8993-877631B4988F}" presName="parentText" presStyleLbl="node1" presStyleIdx="0" presStyleCnt="5" custScaleX="238531">
        <dgm:presLayoutVars>
          <dgm:chMax val="1"/>
          <dgm:bulletEnabled val="1"/>
        </dgm:presLayoutVars>
      </dgm:prSet>
      <dgm:spPr/>
    </dgm:pt>
    <dgm:pt modelId="{2FC99EAA-FC7E-4F3A-9B3C-36E61302CBD7}" type="pres">
      <dgm:prSet presAssocID="{C55690CF-5CD2-4F8B-8993-877631B4988F}" presName="descendantText" presStyleLbl="alignAccFollowNode1" presStyleIdx="0" presStyleCnt="5" custLinFactNeighborX="0" custLinFactNeighborY="0">
        <dgm:presLayoutVars>
          <dgm:bulletEnabled val="1"/>
        </dgm:presLayoutVars>
      </dgm:prSet>
      <dgm:spPr/>
    </dgm:pt>
    <dgm:pt modelId="{1F44EBED-85EF-4A5F-9E7F-7B1BBA716303}" type="pres">
      <dgm:prSet presAssocID="{18D43DA1-8479-4EE4-9B1B-BF36396CDCA7}" presName="sp" presStyleCnt="0"/>
      <dgm:spPr/>
    </dgm:pt>
    <dgm:pt modelId="{017F3BDB-D8BB-4211-B765-AF3C3F4AC1A5}" type="pres">
      <dgm:prSet presAssocID="{635A58E7-53AF-4F2F-90F1-1DCFC1B81049}" presName="linNode" presStyleCnt="0"/>
      <dgm:spPr/>
    </dgm:pt>
    <dgm:pt modelId="{02D2F424-6261-4FDF-9D2D-17FC1B647597}" type="pres">
      <dgm:prSet presAssocID="{635A58E7-53AF-4F2F-90F1-1DCFC1B81049}" presName="parentText" presStyleLbl="node1" presStyleIdx="1" presStyleCnt="5" custScaleX="235089">
        <dgm:presLayoutVars>
          <dgm:chMax val="1"/>
          <dgm:bulletEnabled val="1"/>
        </dgm:presLayoutVars>
      </dgm:prSet>
      <dgm:spPr/>
    </dgm:pt>
    <dgm:pt modelId="{882197A2-879C-4DAE-BA04-BC0C6254DFD4}" type="pres">
      <dgm:prSet presAssocID="{635A58E7-53AF-4F2F-90F1-1DCFC1B81049}" presName="descendantText" presStyleLbl="alignAccFollowNode1" presStyleIdx="1" presStyleCnt="5" custScaleX="98557" custScaleY="128779">
        <dgm:presLayoutVars>
          <dgm:bulletEnabled val="1"/>
        </dgm:presLayoutVars>
      </dgm:prSet>
      <dgm:spPr/>
    </dgm:pt>
    <dgm:pt modelId="{9F95BC66-9A85-4F82-B556-556293F3F306}" type="pres">
      <dgm:prSet presAssocID="{DD036B36-02F7-49B7-941F-C95BA00E034D}" presName="sp" presStyleCnt="0"/>
      <dgm:spPr/>
    </dgm:pt>
    <dgm:pt modelId="{5985F77F-9377-4E87-8B56-62D61B74193C}" type="pres">
      <dgm:prSet presAssocID="{1CE507A6-5FF7-40C5-B941-2F582921FB44}" presName="linNode" presStyleCnt="0"/>
      <dgm:spPr/>
    </dgm:pt>
    <dgm:pt modelId="{818D27A5-5D94-4013-9A2A-F809F8A02A14}" type="pres">
      <dgm:prSet presAssocID="{1CE507A6-5FF7-40C5-B941-2F582921FB44}" presName="parentText" presStyleLbl="node1" presStyleIdx="2" presStyleCnt="5" custScaleX="238531">
        <dgm:presLayoutVars>
          <dgm:chMax val="1"/>
          <dgm:bulletEnabled val="1"/>
        </dgm:presLayoutVars>
      </dgm:prSet>
      <dgm:spPr/>
    </dgm:pt>
    <dgm:pt modelId="{646848D0-18E4-492C-ABE3-13CD1214C88B}" type="pres">
      <dgm:prSet presAssocID="{1CE507A6-5FF7-40C5-B941-2F582921FB44}" presName="descendantText" presStyleLbl="alignAccFollowNode1" presStyleIdx="2" presStyleCnt="5">
        <dgm:presLayoutVars>
          <dgm:bulletEnabled val="1"/>
        </dgm:presLayoutVars>
      </dgm:prSet>
      <dgm:spPr>
        <a:prstGeom prst="round2SameRect">
          <a:avLst/>
        </a:prstGeom>
      </dgm:spPr>
    </dgm:pt>
    <dgm:pt modelId="{498F358D-7E99-4DEF-868A-C1B911A5DDBA}" type="pres">
      <dgm:prSet presAssocID="{FA7A1852-DAA6-42F9-8170-5F3D0C331920}" presName="sp" presStyleCnt="0"/>
      <dgm:spPr/>
    </dgm:pt>
    <dgm:pt modelId="{DD01089B-7C52-4E6A-85CC-18D848EF7ED4}" type="pres">
      <dgm:prSet presAssocID="{DFA3A248-4AAC-49EF-B79D-821121FEC553}" presName="linNode" presStyleCnt="0"/>
      <dgm:spPr/>
    </dgm:pt>
    <dgm:pt modelId="{AC98735B-8311-4344-BDE9-6A5339882C46}" type="pres">
      <dgm:prSet presAssocID="{DFA3A248-4AAC-49EF-B79D-821121FEC553}" presName="parentText" presStyleLbl="node1" presStyleIdx="3" presStyleCnt="5" custScaleX="238531">
        <dgm:presLayoutVars>
          <dgm:chMax val="1"/>
          <dgm:bulletEnabled val="1"/>
        </dgm:presLayoutVars>
      </dgm:prSet>
      <dgm:spPr/>
    </dgm:pt>
    <dgm:pt modelId="{06EA6ABA-7E96-4071-8C7D-E8228987C1C7}" type="pres">
      <dgm:prSet presAssocID="{DFA3A248-4AAC-49EF-B79D-821121FEC553}" presName="descendantText" presStyleLbl="alignAccFollowNode1" presStyleIdx="3" presStyleCnt="5">
        <dgm:presLayoutVars>
          <dgm:bulletEnabled val="1"/>
        </dgm:presLayoutVars>
      </dgm:prSet>
      <dgm:spPr/>
    </dgm:pt>
    <dgm:pt modelId="{43252230-C12E-4488-B0D4-546150FF7DC8}" type="pres">
      <dgm:prSet presAssocID="{4944851B-BEE3-43BB-9444-ED75BF5E504E}" presName="sp" presStyleCnt="0"/>
      <dgm:spPr/>
    </dgm:pt>
    <dgm:pt modelId="{A0726295-899D-4724-921D-F5A200ED9A13}" type="pres">
      <dgm:prSet presAssocID="{155A21D7-282D-4495-A837-56731309734C}" presName="linNode" presStyleCnt="0"/>
      <dgm:spPr/>
    </dgm:pt>
    <dgm:pt modelId="{63BB7668-7FC8-4A70-9A71-8738BE225742}" type="pres">
      <dgm:prSet presAssocID="{155A21D7-282D-4495-A837-56731309734C}" presName="parentText" presStyleLbl="node1" presStyleIdx="4" presStyleCnt="5" custScaleX="238531" custScaleY="145044">
        <dgm:presLayoutVars>
          <dgm:chMax val="1"/>
          <dgm:bulletEnabled val="1"/>
        </dgm:presLayoutVars>
      </dgm:prSet>
      <dgm:spPr/>
    </dgm:pt>
    <dgm:pt modelId="{E1152341-CCDC-4F4A-A2C8-3ACE3C208C6B}" type="pres">
      <dgm:prSet presAssocID="{155A21D7-282D-4495-A837-56731309734C}" presName="descendantText" presStyleLbl="alignAccFollowNode1" presStyleIdx="4" presStyleCnt="5" custScaleY="129671">
        <dgm:presLayoutVars>
          <dgm:bulletEnabled val="1"/>
        </dgm:presLayoutVars>
      </dgm:prSet>
      <dgm:spPr/>
    </dgm:pt>
  </dgm:ptLst>
  <dgm:cxnLst>
    <dgm:cxn modelId="{36A75B02-9B30-45C8-A779-CBD151C1AA79}" srcId="{155A21D7-282D-4495-A837-56731309734C}" destId="{82E5FB16-5156-4B2B-9EBE-2F921857BE55}" srcOrd="0" destOrd="0" parTransId="{229C8DE8-292C-4614-AF72-E3659A4E0784}" sibTransId="{9D3D181D-640B-492D-B49C-7140206AFDC4}"/>
    <dgm:cxn modelId="{E4FC0B18-8C7B-49B8-B1E8-C14E547B4AD4}" type="presOf" srcId="{C55690CF-5CD2-4F8B-8993-877631B4988F}" destId="{4116430D-A5D9-494F-8083-5A8C25E0ED4F}" srcOrd="0" destOrd="0" presId="urn:microsoft.com/office/officeart/2005/8/layout/vList5"/>
    <dgm:cxn modelId="{990F6F28-84A7-4B63-BA72-A94353477D44}" srcId="{B0EF405A-B549-4BD5-978D-C23570F5D14A}" destId="{1CE507A6-5FF7-40C5-B941-2F582921FB44}" srcOrd="2" destOrd="0" parTransId="{93DA03A4-1904-4FD4-B364-2C9C98C2C140}" sibTransId="{FA7A1852-DAA6-42F9-8170-5F3D0C331920}"/>
    <dgm:cxn modelId="{0C1FA45E-FA74-4386-A08B-A6AA48D6BD29}" type="presOf" srcId="{155A21D7-282D-4495-A837-56731309734C}" destId="{63BB7668-7FC8-4A70-9A71-8738BE225742}" srcOrd="0" destOrd="0" presId="urn:microsoft.com/office/officeart/2005/8/layout/vList5"/>
    <dgm:cxn modelId="{0DD30261-0F8F-428B-AFB8-E2F3A9071845}" type="presOf" srcId="{954F13E0-98A6-4989-BA1E-677D868E40CB}" destId="{2FC99EAA-FC7E-4F3A-9B3C-36E61302CBD7}" srcOrd="0" destOrd="0" presId="urn:microsoft.com/office/officeart/2005/8/layout/vList5"/>
    <dgm:cxn modelId="{B119FC4E-4F8C-4A43-A456-1DCE771B8CA6}" type="presOf" srcId="{1CE507A6-5FF7-40C5-B941-2F582921FB44}" destId="{818D27A5-5D94-4013-9A2A-F809F8A02A14}" srcOrd="0" destOrd="0" presId="urn:microsoft.com/office/officeart/2005/8/layout/vList5"/>
    <dgm:cxn modelId="{3CB3A750-503D-4E5E-970D-AE675674E291}" type="presOf" srcId="{635A58E7-53AF-4F2F-90F1-1DCFC1B81049}" destId="{02D2F424-6261-4FDF-9D2D-17FC1B647597}" srcOrd="0" destOrd="0" presId="urn:microsoft.com/office/officeart/2005/8/layout/vList5"/>
    <dgm:cxn modelId="{33496871-FE0D-47F7-8524-38CC706EF96E}" srcId="{635A58E7-53AF-4F2F-90F1-1DCFC1B81049}" destId="{E88BB1EC-15B7-42E9-8275-B29C9D37284D}" srcOrd="0" destOrd="0" parTransId="{9F5FBD72-2064-4B21-9FB4-01DA45CA4C7B}" sibTransId="{37039010-E29A-46A4-BBD9-08D7BA8A8FBE}"/>
    <dgm:cxn modelId="{61097B51-C84D-4F15-8CFF-34CC7FD0676A}" srcId="{1CE507A6-5FF7-40C5-B941-2F582921FB44}" destId="{62A31242-1221-4F38-8FFA-F82D0BF20AE0}" srcOrd="0" destOrd="0" parTransId="{73BA1B8B-6758-4209-9CB3-C8FECCAE0496}" sibTransId="{701D596C-0644-47D8-89E9-385019A2102D}"/>
    <dgm:cxn modelId="{17629752-F739-435F-A31A-E1BAF4A26220}" type="presOf" srcId="{E88BB1EC-15B7-42E9-8275-B29C9D37284D}" destId="{882197A2-879C-4DAE-BA04-BC0C6254DFD4}" srcOrd="0" destOrd="0" presId="urn:microsoft.com/office/officeart/2005/8/layout/vList5"/>
    <dgm:cxn modelId="{5B5A3154-629B-4334-9AF3-7A2DB02D2344}" srcId="{B0EF405A-B549-4BD5-978D-C23570F5D14A}" destId="{155A21D7-282D-4495-A837-56731309734C}" srcOrd="4" destOrd="0" parTransId="{485C8D61-8BD2-4814-8FF7-19BA6036980D}" sibTransId="{4D08DEAD-EA9E-441B-90FB-B911A9D4543E}"/>
    <dgm:cxn modelId="{E1878979-CDA7-4CCE-8428-33E5ABBB9A9C}" type="presOf" srcId="{62A31242-1221-4F38-8FFA-F82D0BF20AE0}" destId="{646848D0-18E4-492C-ABE3-13CD1214C88B}" srcOrd="0" destOrd="0" presId="urn:microsoft.com/office/officeart/2005/8/layout/vList5"/>
    <dgm:cxn modelId="{19A7557A-4899-44F9-B01D-B129E51B3EDC}" srcId="{B0EF405A-B549-4BD5-978D-C23570F5D14A}" destId="{635A58E7-53AF-4F2F-90F1-1DCFC1B81049}" srcOrd="1" destOrd="0" parTransId="{263E6D0C-2363-442B-B620-C8A66BB79A95}" sibTransId="{DD036B36-02F7-49B7-941F-C95BA00E034D}"/>
    <dgm:cxn modelId="{F53B5F7F-9E0C-48F6-8ADF-21FB25CDB31B}" srcId="{C55690CF-5CD2-4F8B-8993-877631B4988F}" destId="{954F13E0-98A6-4989-BA1E-677D868E40CB}" srcOrd="0" destOrd="0" parTransId="{45CF37FC-5F0F-4F26-9246-504C0F3AA62F}" sibTransId="{F10DD6E4-BA9D-4599-83E1-8FF283754FF0}"/>
    <dgm:cxn modelId="{8CFB7985-1327-4065-B2B9-C2A176A290BE}" srcId="{B0EF405A-B549-4BD5-978D-C23570F5D14A}" destId="{DFA3A248-4AAC-49EF-B79D-821121FEC553}" srcOrd="3" destOrd="0" parTransId="{3ACF139A-BB3C-4A1C-84C3-5E8CA79B08DE}" sibTransId="{4944851B-BEE3-43BB-9444-ED75BF5E504E}"/>
    <dgm:cxn modelId="{7C879788-18F2-4B3B-8A91-BC349588C4BC}" srcId="{DFA3A248-4AAC-49EF-B79D-821121FEC553}" destId="{CD30A1E4-8DA7-40CA-9BB2-7A02CE346D96}" srcOrd="0" destOrd="0" parTransId="{37A34076-FC7D-4623-A4B5-0C2BB8D5E316}" sibTransId="{7D6B5206-89A8-4BF6-95C7-C7CBE27A799F}"/>
    <dgm:cxn modelId="{0787A5A5-8045-4AE4-8613-301B80EFF35E}" type="presOf" srcId="{B0EF405A-B549-4BD5-978D-C23570F5D14A}" destId="{6052C46F-8AD1-4519-8390-4C4EC5CB8AC1}" srcOrd="0" destOrd="0" presId="urn:microsoft.com/office/officeart/2005/8/layout/vList5"/>
    <dgm:cxn modelId="{4877F6B0-D8C2-4832-88B1-3E18E3A7C2FF}" type="presOf" srcId="{CD30A1E4-8DA7-40CA-9BB2-7A02CE346D96}" destId="{06EA6ABA-7E96-4071-8C7D-E8228987C1C7}" srcOrd="0" destOrd="0" presId="urn:microsoft.com/office/officeart/2005/8/layout/vList5"/>
    <dgm:cxn modelId="{62E855B7-134A-48BF-97E9-6C6D512D8DDE}" type="presOf" srcId="{DFA3A248-4AAC-49EF-B79D-821121FEC553}" destId="{AC98735B-8311-4344-BDE9-6A5339882C46}" srcOrd="0" destOrd="0" presId="urn:microsoft.com/office/officeart/2005/8/layout/vList5"/>
    <dgm:cxn modelId="{F55004D6-41D9-4F0E-94DD-689DB13DB20C}" srcId="{B0EF405A-B549-4BD5-978D-C23570F5D14A}" destId="{C55690CF-5CD2-4F8B-8993-877631B4988F}" srcOrd="0" destOrd="0" parTransId="{D1B0B366-1721-474A-9820-360ED0B90904}" sibTransId="{18D43DA1-8479-4EE4-9B1B-BF36396CDCA7}"/>
    <dgm:cxn modelId="{9296BEE1-4429-424D-B0A7-C06F9D58732F}" type="presOf" srcId="{82E5FB16-5156-4B2B-9EBE-2F921857BE55}" destId="{E1152341-CCDC-4F4A-A2C8-3ACE3C208C6B}" srcOrd="0" destOrd="0" presId="urn:microsoft.com/office/officeart/2005/8/layout/vList5"/>
    <dgm:cxn modelId="{21767A07-345C-4D5F-8F02-0B832592EACD}" type="presParOf" srcId="{6052C46F-8AD1-4519-8390-4C4EC5CB8AC1}" destId="{A8EB6A27-87EE-4D85-8392-3CCEED03CF0B}" srcOrd="0" destOrd="0" presId="urn:microsoft.com/office/officeart/2005/8/layout/vList5"/>
    <dgm:cxn modelId="{03BC563C-6E9D-493F-958E-9ABA7BD02D7D}" type="presParOf" srcId="{A8EB6A27-87EE-4D85-8392-3CCEED03CF0B}" destId="{4116430D-A5D9-494F-8083-5A8C25E0ED4F}" srcOrd="0" destOrd="0" presId="urn:microsoft.com/office/officeart/2005/8/layout/vList5"/>
    <dgm:cxn modelId="{FADAC6EF-F449-4E3B-9AAC-319AE8B8E682}" type="presParOf" srcId="{A8EB6A27-87EE-4D85-8392-3CCEED03CF0B}" destId="{2FC99EAA-FC7E-4F3A-9B3C-36E61302CBD7}" srcOrd="1" destOrd="0" presId="urn:microsoft.com/office/officeart/2005/8/layout/vList5"/>
    <dgm:cxn modelId="{F3AF9442-F671-49D8-8017-51EE6B1BC9EA}" type="presParOf" srcId="{6052C46F-8AD1-4519-8390-4C4EC5CB8AC1}" destId="{1F44EBED-85EF-4A5F-9E7F-7B1BBA716303}" srcOrd="1" destOrd="0" presId="urn:microsoft.com/office/officeart/2005/8/layout/vList5"/>
    <dgm:cxn modelId="{68A0CA70-E225-4831-9FF1-E753E15E4C3C}" type="presParOf" srcId="{6052C46F-8AD1-4519-8390-4C4EC5CB8AC1}" destId="{017F3BDB-D8BB-4211-B765-AF3C3F4AC1A5}" srcOrd="2" destOrd="0" presId="urn:microsoft.com/office/officeart/2005/8/layout/vList5"/>
    <dgm:cxn modelId="{8CC66CE0-8AC6-4AD3-B19D-A11E67023892}" type="presParOf" srcId="{017F3BDB-D8BB-4211-B765-AF3C3F4AC1A5}" destId="{02D2F424-6261-4FDF-9D2D-17FC1B647597}" srcOrd="0" destOrd="0" presId="urn:microsoft.com/office/officeart/2005/8/layout/vList5"/>
    <dgm:cxn modelId="{AB1F327F-725C-4EC6-A58F-B4F148A969BD}" type="presParOf" srcId="{017F3BDB-D8BB-4211-B765-AF3C3F4AC1A5}" destId="{882197A2-879C-4DAE-BA04-BC0C6254DFD4}" srcOrd="1" destOrd="0" presId="urn:microsoft.com/office/officeart/2005/8/layout/vList5"/>
    <dgm:cxn modelId="{1CD2C5B6-AAA6-43A1-9E70-6E125EF2196F}" type="presParOf" srcId="{6052C46F-8AD1-4519-8390-4C4EC5CB8AC1}" destId="{9F95BC66-9A85-4F82-B556-556293F3F306}" srcOrd="3" destOrd="0" presId="urn:microsoft.com/office/officeart/2005/8/layout/vList5"/>
    <dgm:cxn modelId="{4DE5B4D9-40BA-4D4D-B4EE-1DE71933E8E6}" type="presParOf" srcId="{6052C46F-8AD1-4519-8390-4C4EC5CB8AC1}" destId="{5985F77F-9377-4E87-8B56-62D61B74193C}" srcOrd="4" destOrd="0" presId="urn:microsoft.com/office/officeart/2005/8/layout/vList5"/>
    <dgm:cxn modelId="{54CAFBC6-22F4-4603-8A4B-AD29C168225D}" type="presParOf" srcId="{5985F77F-9377-4E87-8B56-62D61B74193C}" destId="{818D27A5-5D94-4013-9A2A-F809F8A02A14}" srcOrd="0" destOrd="0" presId="urn:microsoft.com/office/officeart/2005/8/layout/vList5"/>
    <dgm:cxn modelId="{35231698-B95F-4FFC-8B63-CB7C5CE7385E}" type="presParOf" srcId="{5985F77F-9377-4E87-8B56-62D61B74193C}" destId="{646848D0-18E4-492C-ABE3-13CD1214C88B}" srcOrd="1" destOrd="0" presId="urn:microsoft.com/office/officeart/2005/8/layout/vList5"/>
    <dgm:cxn modelId="{69A144DC-63D9-4976-B291-E4BB611589D3}" type="presParOf" srcId="{6052C46F-8AD1-4519-8390-4C4EC5CB8AC1}" destId="{498F358D-7E99-4DEF-868A-C1B911A5DDBA}" srcOrd="5" destOrd="0" presId="urn:microsoft.com/office/officeart/2005/8/layout/vList5"/>
    <dgm:cxn modelId="{9DB2E1F9-B7EF-40E2-928C-22983AA3AA93}" type="presParOf" srcId="{6052C46F-8AD1-4519-8390-4C4EC5CB8AC1}" destId="{DD01089B-7C52-4E6A-85CC-18D848EF7ED4}" srcOrd="6" destOrd="0" presId="urn:microsoft.com/office/officeart/2005/8/layout/vList5"/>
    <dgm:cxn modelId="{8F6FE152-1EB8-4607-87B7-B7B5E4E5C4F3}" type="presParOf" srcId="{DD01089B-7C52-4E6A-85CC-18D848EF7ED4}" destId="{AC98735B-8311-4344-BDE9-6A5339882C46}" srcOrd="0" destOrd="0" presId="urn:microsoft.com/office/officeart/2005/8/layout/vList5"/>
    <dgm:cxn modelId="{265C62A7-4A72-447A-8154-A657D5BCB516}" type="presParOf" srcId="{DD01089B-7C52-4E6A-85CC-18D848EF7ED4}" destId="{06EA6ABA-7E96-4071-8C7D-E8228987C1C7}" srcOrd="1" destOrd="0" presId="urn:microsoft.com/office/officeart/2005/8/layout/vList5"/>
    <dgm:cxn modelId="{CCE749B2-4D67-4C89-BADD-378F85C187C9}" type="presParOf" srcId="{6052C46F-8AD1-4519-8390-4C4EC5CB8AC1}" destId="{43252230-C12E-4488-B0D4-546150FF7DC8}" srcOrd="7" destOrd="0" presId="urn:microsoft.com/office/officeart/2005/8/layout/vList5"/>
    <dgm:cxn modelId="{518D1712-497D-4570-A19E-CF8D013BB485}" type="presParOf" srcId="{6052C46F-8AD1-4519-8390-4C4EC5CB8AC1}" destId="{A0726295-899D-4724-921D-F5A200ED9A13}" srcOrd="8" destOrd="0" presId="urn:microsoft.com/office/officeart/2005/8/layout/vList5"/>
    <dgm:cxn modelId="{B34EA167-1E44-4F48-BCF0-3AE4080E16E7}" type="presParOf" srcId="{A0726295-899D-4724-921D-F5A200ED9A13}" destId="{63BB7668-7FC8-4A70-9A71-8738BE225742}" srcOrd="0" destOrd="0" presId="urn:microsoft.com/office/officeart/2005/8/layout/vList5"/>
    <dgm:cxn modelId="{F5F91037-F5DE-4DFB-B33B-68EA2E0D72BC}" type="presParOf" srcId="{A0726295-899D-4724-921D-F5A200ED9A13}" destId="{E1152341-CCDC-4F4A-A2C8-3ACE3C208C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2CB4F1-1C0A-4971-A0B3-130FCC3C00AB}"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GB"/>
        </a:p>
      </dgm:t>
    </dgm:pt>
    <dgm:pt modelId="{2ECE2C37-C5C5-47CF-80E8-ADE4BF3A2A41}">
      <dgm:prSet custT="1"/>
      <dgm:spPr>
        <a:xfrm>
          <a:off x="30943" y="813"/>
          <a:ext cx="10450997" cy="1450873"/>
        </a:xfrm>
        <a:prstGeom prst="roundRect">
          <a:avLst>
            <a:gd name="adj" fmla="val 10000"/>
          </a:avLst>
        </a:prstGeom>
        <a:solidFill>
          <a:srgbClr val="005EB8">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lgn="l">
            <a:lnSpc>
              <a:spcPct val="150000"/>
            </a:lnSpc>
            <a:buNone/>
          </a:pPr>
          <a:r>
            <a:rPr lang="en-US" sz="2000" dirty="0">
              <a:solidFill>
                <a:srgbClr val="FFFFFF"/>
              </a:solidFill>
              <a:latin typeface="Arial" panose="020B0604020202020204" pitchFamily="34" charset="0"/>
              <a:ea typeface="+mn-ea"/>
              <a:cs typeface="Arial" panose="020B0604020202020204" pitchFamily="34" charset="0"/>
            </a:rPr>
            <a:t>A focus on culture and leadership can enable NHS organisations to address the areas highlighted in past reports which talked about the following : compassion, inclusion, speaking up, no bullying, continuous improvement, learning, quality, need for system leadership. </a:t>
          </a:r>
        </a:p>
      </dgm:t>
    </dgm:pt>
    <dgm:pt modelId="{92BC9928-DC17-46FB-BF6B-52ED61D44437}" type="sibTrans" cxnId="{D23ED685-106F-43FD-9748-F42EFB577891}">
      <dgm:prSet/>
      <dgm:spPr/>
      <dgm:t>
        <a:bodyPr/>
        <a:lstStyle/>
        <a:p>
          <a:pPr algn="l"/>
          <a:endParaRPr lang="en-GB"/>
        </a:p>
      </dgm:t>
    </dgm:pt>
    <dgm:pt modelId="{A377380C-379D-424C-A7EC-D672ADE3B731}" type="parTrans" cxnId="{D23ED685-106F-43FD-9748-F42EFB577891}">
      <dgm:prSet/>
      <dgm:spPr/>
      <dgm:t>
        <a:bodyPr/>
        <a:lstStyle/>
        <a:p>
          <a:pPr algn="l"/>
          <a:endParaRPr lang="en-GB"/>
        </a:p>
      </dgm:t>
    </dgm:pt>
    <dgm:pt modelId="{531D328A-D01A-499B-A453-8E2C7B59A6A9}" type="pres">
      <dgm:prSet presAssocID="{3B2CB4F1-1C0A-4971-A0B3-130FCC3C00AB}" presName="layout" presStyleCnt="0">
        <dgm:presLayoutVars>
          <dgm:chMax/>
          <dgm:chPref/>
          <dgm:dir/>
          <dgm:animOne val="branch"/>
          <dgm:animLvl val="lvl"/>
          <dgm:resizeHandles/>
        </dgm:presLayoutVars>
      </dgm:prSet>
      <dgm:spPr/>
    </dgm:pt>
    <dgm:pt modelId="{F4806721-0C76-48AF-8312-806992FE4B71}" type="pres">
      <dgm:prSet presAssocID="{2ECE2C37-C5C5-47CF-80E8-ADE4BF3A2A41}" presName="root" presStyleCnt="0">
        <dgm:presLayoutVars>
          <dgm:chMax/>
          <dgm:chPref val="4"/>
        </dgm:presLayoutVars>
      </dgm:prSet>
      <dgm:spPr/>
    </dgm:pt>
    <dgm:pt modelId="{7B2CA09A-037A-49F4-B0C8-AAE9CF43AF59}" type="pres">
      <dgm:prSet presAssocID="{2ECE2C37-C5C5-47CF-80E8-ADE4BF3A2A41}" presName="rootComposite" presStyleCnt="0">
        <dgm:presLayoutVars/>
      </dgm:prSet>
      <dgm:spPr/>
    </dgm:pt>
    <dgm:pt modelId="{A3D841EA-8FEE-4B35-8608-63D177AE9D82}" type="pres">
      <dgm:prSet presAssocID="{2ECE2C37-C5C5-47CF-80E8-ADE4BF3A2A41}" presName="rootText" presStyleLbl="node0" presStyleIdx="0" presStyleCnt="1" custScaleX="228501" custScaleY="918386">
        <dgm:presLayoutVars>
          <dgm:chMax/>
          <dgm:chPref val="4"/>
        </dgm:presLayoutVars>
      </dgm:prSet>
      <dgm:spPr/>
    </dgm:pt>
    <dgm:pt modelId="{49886102-36A6-4B7B-8368-512E81637D3B}" type="pres">
      <dgm:prSet presAssocID="{2ECE2C37-C5C5-47CF-80E8-ADE4BF3A2A41}" presName="childShape" presStyleCnt="0">
        <dgm:presLayoutVars>
          <dgm:chMax val="0"/>
          <dgm:chPref val="0"/>
        </dgm:presLayoutVars>
      </dgm:prSet>
      <dgm:spPr/>
    </dgm:pt>
  </dgm:ptLst>
  <dgm:cxnLst>
    <dgm:cxn modelId="{82EFF150-E644-474E-91DB-57E37CFFDF8E}" type="presOf" srcId="{3B2CB4F1-1C0A-4971-A0B3-130FCC3C00AB}" destId="{531D328A-D01A-499B-A453-8E2C7B59A6A9}" srcOrd="0" destOrd="0" presId="urn:microsoft.com/office/officeart/2008/layout/PictureAccentList"/>
    <dgm:cxn modelId="{D23ED685-106F-43FD-9748-F42EFB577891}" srcId="{3B2CB4F1-1C0A-4971-A0B3-130FCC3C00AB}" destId="{2ECE2C37-C5C5-47CF-80E8-ADE4BF3A2A41}" srcOrd="0" destOrd="0" parTransId="{A377380C-379D-424C-A7EC-D672ADE3B731}" sibTransId="{92BC9928-DC17-46FB-BF6B-52ED61D44437}"/>
    <dgm:cxn modelId="{6195AE8F-68A9-4C00-BE77-2DBDEE7961CD}" type="presOf" srcId="{2ECE2C37-C5C5-47CF-80E8-ADE4BF3A2A41}" destId="{A3D841EA-8FEE-4B35-8608-63D177AE9D82}" srcOrd="0" destOrd="0" presId="urn:microsoft.com/office/officeart/2008/layout/PictureAccentList"/>
    <dgm:cxn modelId="{547CA709-7335-427C-971B-47FF6299FE9B}" type="presParOf" srcId="{531D328A-D01A-499B-A453-8E2C7B59A6A9}" destId="{F4806721-0C76-48AF-8312-806992FE4B71}" srcOrd="0" destOrd="0" presId="urn:microsoft.com/office/officeart/2008/layout/PictureAccentList"/>
    <dgm:cxn modelId="{5D61199C-B7BD-4D01-8939-289E1AEDC3B1}" type="presParOf" srcId="{F4806721-0C76-48AF-8312-806992FE4B71}" destId="{7B2CA09A-037A-49F4-B0C8-AAE9CF43AF59}" srcOrd="0" destOrd="0" presId="urn:microsoft.com/office/officeart/2008/layout/PictureAccentList"/>
    <dgm:cxn modelId="{B0322D82-C46A-4813-925E-CD772E0C0CB3}" type="presParOf" srcId="{7B2CA09A-037A-49F4-B0C8-AAE9CF43AF59}" destId="{A3D841EA-8FEE-4B35-8608-63D177AE9D82}" srcOrd="0" destOrd="0" presId="urn:microsoft.com/office/officeart/2008/layout/PictureAccentList"/>
    <dgm:cxn modelId="{04DFFEBC-20D4-4E84-A6E9-CBCEA08364CC}" type="presParOf" srcId="{F4806721-0C76-48AF-8312-806992FE4B71}" destId="{49886102-36A6-4B7B-8368-512E81637D3B}"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48476-4179-4380-8021-9B1CD01B7D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DEE1AC2-7BDB-4DFB-8AC7-4E4D0A79EFAD}">
      <dgm:prSet phldrT="[Text]" custT="1"/>
      <dgm:spPr>
        <a:solidFill>
          <a:srgbClr val="41B6E6"/>
        </a:solidFill>
        <a:ln>
          <a:solidFill>
            <a:srgbClr val="41B6E6"/>
          </a:solidFill>
        </a:ln>
      </dgm:spPr>
      <dgm:t>
        <a:bodyPr/>
        <a:lstStyle/>
        <a:p>
          <a:r>
            <a:rPr lang="en-GB" sz="1400" b="1" dirty="0">
              <a:solidFill>
                <a:schemeClr val="bg1"/>
              </a:solidFill>
              <a:latin typeface="Arial" panose="020B0604020202020204" pitchFamily="34" charset="0"/>
              <a:cs typeface="Arial" panose="020B0604020202020204" pitchFamily="34" charset="0"/>
            </a:rPr>
            <a:t>Vision and values</a:t>
          </a:r>
        </a:p>
      </dgm:t>
    </dgm:pt>
    <dgm:pt modelId="{431682EE-3610-4930-955C-4283FADFCE13}" type="parTrans" cxnId="{FAC8E0F7-182C-4A5E-A793-A43300B851EA}">
      <dgm:prSet/>
      <dgm:spPr/>
      <dgm:t>
        <a:bodyPr/>
        <a:lstStyle/>
        <a:p>
          <a:endParaRPr lang="en-GB">
            <a:latin typeface="Arial" panose="020B0604020202020204" pitchFamily="34" charset="0"/>
            <a:cs typeface="Arial" panose="020B0604020202020204" pitchFamily="34" charset="0"/>
          </a:endParaRPr>
        </a:p>
      </dgm:t>
    </dgm:pt>
    <dgm:pt modelId="{039C78A4-076D-4DC0-A416-15BB1A0A72AB}" type="sibTrans" cxnId="{FAC8E0F7-182C-4A5E-A793-A43300B851EA}">
      <dgm:prSet/>
      <dgm:spPr/>
      <dgm:t>
        <a:bodyPr/>
        <a:lstStyle/>
        <a:p>
          <a:endParaRPr lang="en-GB">
            <a:latin typeface="Arial" panose="020B0604020202020204" pitchFamily="34" charset="0"/>
            <a:cs typeface="Arial" panose="020B0604020202020204" pitchFamily="34" charset="0"/>
          </a:endParaRPr>
        </a:p>
      </dgm:t>
    </dgm:pt>
    <dgm:pt modelId="{6C33741F-E400-4C34-9E8A-D683C1B1BBF4}">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Communications, listening</a:t>
          </a:r>
        </a:p>
      </dgm:t>
    </dgm:pt>
    <dgm:pt modelId="{C7E7F483-5985-426A-9F60-FE41BFBE302E}" type="parTrans" cxnId="{6BDBC234-376F-4AF7-B036-5A8B35FAF3D9}">
      <dgm:prSet/>
      <dgm:spPr/>
      <dgm:t>
        <a:bodyPr/>
        <a:lstStyle/>
        <a:p>
          <a:endParaRPr lang="en-GB">
            <a:latin typeface="Arial" panose="020B0604020202020204" pitchFamily="34" charset="0"/>
            <a:cs typeface="Arial" panose="020B0604020202020204" pitchFamily="34" charset="0"/>
          </a:endParaRPr>
        </a:p>
      </dgm:t>
    </dgm:pt>
    <dgm:pt modelId="{7F7D6137-32F1-4068-9075-774708DA35FC}" type="sibTrans" cxnId="{6BDBC234-376F-4AF7-B036-5A8B35FAF3D9}">
      <dgm:prSet/>
      <dgm:spPr/>
      <dgm:t>
        <a:bodyPr/>
        <a:lstStyle/>
        <a:p>
          <a:endParaRPr lang="en-GB">
            <a:latin typeface="Arial" panose="020B0604020202020204" pitchFamily="34" charset="0"/>
            <a:cs typeface="Arial" panose="020B0604020202020204" pitchFamily="34" charset="0"/>
          </a:endParaRPr>
        </a:p>
      </dgm:t>
    </dgm:pt>
    <dgm:pt modelId="{A4330443-47F7-4E15-BDCC-F2CFBB149F90}">
      <dgm:prSet phldrT="[Text]" custT="1"/>
      <dgm:spPr>
        <a:solidFill>
          <a:srgbClr val="41B6E6"/>
        </a:solidFill>
        <a:ln>
          <a:solidFill>
            <a:srgbClr val="41B6E6"/>
          </a:solidFill>
        </a:ln>
      </dgm:spPr>
      <dgm:t>
        <a:bodyPr/>
        <a:lstStyle/>
        <a:p>
          <a:pPr marL="0" lvl="0" indent="0" algn="ctr" defTabSz="622300">
            <a:lnSpc>
              <a:spcPct val="90000"/>
            </a:lnSpc>
            <a:spcBef>
              <a:spcPct val="0"/>
            </a:spcBef>
            <a:spcAft>
              <a:spcPct val="35000"/>
            </a:spcAft>
            <a:buNone/>
          </a:pPr>
          <a:r>
            <a:rPr lang="en-GB" sz="1400" b="1" kern="1200" dirty="0">
              <a:solidFill>
                <a:srgbClr val="FFFFFF"/>
              </a:solidFill>
              <a:latin typeface="Arial" panose="020B0604020202020204" pitchFamily="34" charset="0"/>
              <a:ea typeface="Helvetica"/>
              <a:cs typeface="Arial" panose="020B0604020202020204" pitchFamily="34" charset="0"/>
            </a:rPr>
            <a:t>Goals and performance</a:t>
          </a:r>
        </a:p>
      </dgm:t>
    </dgm:pt>
    <dgm:pt modelId="{782A205C-DDE6-44F0-864C-B1AEC4E46EAC}" type="parTrans" cxnId="{2878D755-9BB0-4F02-888C-F17B4E09E7FC}">
      <dgm:prSet/>
      <dgm:spPr/>
      <dgm:t>
        <a:bodyPr/>
        <a:lstStyle/>
        <a:p>
          <a:endParaRPr lang="en-GB">
            <a:latin typeface="Arial" panose="020B0604020202020204" pitchFamily="34" charset="0"/>
            <a:cs typeface="Arial" panose="020B0604020202020204" pitchFamily="34" charset="0"/>
          </a:endParaRPr>
        </a:p>
      </dgm:t>
    </dgm:pt>
    <dgm:pt modelId="{3CDAA1B5-B912-44C1-9CCD-6BDFA0DB68C1}" type="sibTrans" cxnId="{2878D755-9BB0-4F02-888C-F17B4E09E7FC}">
      <dgm:prSet/>
      <dgm:spPr/>
      <dgm:t>
        <a:bodyPr/>
        <a:lstStyle/>
        <a:p>
          <a:endParaRPr lang="en-GB">
            <a:latin typeface="Arial" panose="020B0604020202020204" pitchFamily="34" charset="0"/>
            <a:cs typeface="Arial" panose="020B0604020202020204" pitchFamily="34" charset="0"/>
          </a:endParaRPr>
        </a:p>
      </dgm:t>
    </dgm:pt>
    <dgm:pt modelId="{B3B6E798-F420-440A-BF00-F500DE5B11FC}">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Performance management</a:t>
          </a:r>
        </a:p>
      </dgm:t>
    </dgm:pt>
    <dgm:pt modelId="{2274F8E2-1C83-4CDF-B685-276D9666259C}" type="parTrans" cxnId="{F5A7A979-DE5A-47BA-BD02-4E7C33836C51}">
      <dgm:prSet/>
      <dgm:spPr/>
      <dgm:t>
        <a:bodyPr/>
        <a:lstStyle/>
        <a:p>
          <a:endParaRPr lang="en-GB">
            <a:latin typeface="Arial" panose="020B0604020202020204" pitchFamily="34" charset="0"/>
            <a:cs typeface="Arial" panose="020B0604020202020204" pitchFamily="34" charset="0"/>
          </a:endParaRPr>
        </a:p>
      </dgm:t>
    </dgm:pt>
    <dgm:pt modelId="{2EA2655B-104E-4E65-AB13-86C2129BEC0E}" type="sibTrans" cxnId="{F5A7A979-DE5A-47BA-BD02-4E7C33836C51}">
      <dgm:prSet/>
      <dgm:spPr/>
      <dgm:t>
        <a:bodyPr/>
        <a:lstStyle/>
        <a:p>
          <a:endParaRPr lang="en-GB">
            <a:latin typeface="Arial" panose="020B0604020202020204" pitchFamily="34" charset="0"/>
            <a:cs typeface="Arial" panose="020B0604020202020204" pitchFamily="34" charset="0"/>
          </a:endParaRPr>
        </a:p>
      </dgm:t>
    </dgm:pt>
    <dgm:pt modelId="{C020E009-6818-4384-91AC-5D7462E2EED2}">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Information/knowledge management</a:t>
          </a:r>
        </a:p>
      </dgm:t>
    </dgm:pt>
    <dgm:pt modelId="{DEECF3E7-EE58-40A8-B46D-F3DA3BDF0756}" type="parTrans" cxnId="{81785AB8-8B22-46CC-AE67-9BA7C52F422F}">
      <dgm:prSet/>
      <dgm:spPr/>
      <dgm:t>
        <a:bodyPr/>
        <a:lstStyle/>
        <a:p>
          <a:endParaRPr lang="en-GB">
            <a:latin typeface="Arial" panose="020B0604020202020204" pitchFamily="34" charset="0"/>
            <a:cs typeface="Arial" panose="020B0604020202020204" pitchFamily="34" charset="0"/>
          </a:endParaRPr>
        </a:p>
      </dgm:t>
    </dgm:pt>
    <dgm:pt modelId="{E985E2B2-120F-4AA9-8D5C-719305BAED66}" type="sibTrans" cxnId="{81785AB8-8B22-46CC-AE67-9BA7C52F422F}">
      <dgm:prSet/>
      <dgm:spPr/>
      <dgm:t>
        <a:bodyPr/>
        <a:lstStyle/>
        <a:p>
          <a:endParaRPr lang="en-GB">
            <a:latin typeface="Arial" panose="020B0604020202020204" pitchFamily="34" charset="0"/>
            <a:cs typeface="Arial" panose="020B0604020202020204" pitchFamily="34" charset="0"/>
          </a:endParaRPr>
        </a:p>
      </dgm:t>
    </dgm:pt>
    <dgm:pt modelId="{98625AF6-EB0D-43BA-9E87-4E628A426437}">
      <dgm:prSet phldrT="[Text]" custT="1"/>
      <dgm:spPr>
        <a:solidFill>
          <a:srgbClr val="41B6E6"/>
        </a:solidFill>
        <a:ln>
          <a:solidFill>
            <a:srgbClr val="41B6E6"/>
          </a:solidFill>
        </a:ln>
      </dgm:spPr>
      <dgm:t>
        <a:bodyPr/>
        <a:lstStyle/>
        <a:p>
          <a:pPr marL="0" lvl="0" indent="0" algn="ctr" defTabSz="622300">
            <a:lnSpc>
              <a:spcPct val="90000"/>
            </a:lnSpc>
            <a:spcBef>
              <a:spcPct val="0"/>
            </a:spcBef>
            <a:spcAft>
              <a:spcPct val="35000"/>
            </a:spcAft>
            <a:buNone/>
          </a:pPr>
          <a:r>
            <a:rPr lang="en-GB" sz="1400" b="1" kern="1200" dirty="0">
              <a:solidFill>
                <a:srgbClr val="FFFFFF"/>
              </a:solidFill>
              <a:latin typeface="Arial" panose="020B0604020202020204" pitchFamily="34" charset="0"/>
              <a:ea typeface="Helvetica"/>
              <a:cs typeface="Arial" panose="020B0604020202020204" pitchFamily="34" charset="0"/>
            </a:rPr>
            <a:t>Learning and innovation</a:t>
          </a:r>
        </a:p>
      </dgm:t>
    </dgm:pt>
    <dgm:pt modelId="{F4CAB34C-3374-4CA8-851E-25D11C8FD63B}" type="parTrans" cxnId="{6D78336A-CB39-4A77-A3FF-517989956463}">
      <dgm:prSet/>
      <dgm:spPr/>
      <dgm:t>
        <a:bodyPr/>
        <a:lstStyle/>
        <a:p>
          <a:endParaRPr lang="en-GB">
            <a:latin typeface="Arial" panose="020B0604020202020204" pitchFamily="34" charset="0"/>
            <a:cs typeface="Arial" panose="020B0604020202020204" pitchFamily="34" charset="0"/>
          </a:endParaRPr>
        </a:p>
      </dgm:t>
    </dgm:pt>
    <dgm:pt modelId="{D4C92136-6E72-4E74-96E8-645DF1995BA5}" type="sibTrans" cxnId="{6D78336A-CB39-4A77-A3FF-517989956463}">
      <dgm:prSet/>
      <dgm:spPr/>
      <dgm:t>
        <a:bodyPr/>
        <a:lstStyle/>
        <a:p>
          <a:endParaRPr lang="en-GB">
            <a:latin typeface="Arial" panose="020B0604020202020204" pitchFamily="34" charset="0"/>
            <a:cs typeface="Arial" panose="020B0604020202020204" pitchFamily="34" charset="0"/>
          </a:endParaRPr>
        </a:p>
      </dgm:t>
    </dgm:pt>
    <dgm:pt modelId="{2F48021C-616F-4860-834C-3DCD4DE2542A}">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Quality improvement systems, support systems for innovation and QI</a:t>
          </a:r>
        </a:p>
      </dgm:t>
    </dgm:pt>
    <dgm:pt modelId="{DF9B755A-53BD-4FEA-80A7-94E66218B7BC}" type="parTrans" cxnId="{623056E8-19BB-44AB-8BA7-70D23902B761}">
      <dgm:prSet/>
      <dgm:spPr/>
      <dgm:t>
        <a:bodyPr/>
        <a:lstStyle/>
        <a:p>
          <a:endParaRPr lang="en-GB">
            <a:latin typeface="Arial" panose="020B0604020202020204" pitchFamily="34" charset="0"/>
            <a:cs typeface="Arial" panose="020B0604020202020204" pitchFamily="34" charset="0"/>
          </a:endParaRPr>
        </a:p>
      </dgm:t>
    </dgm:pt>
    <dgm:pt modelId="{70233B0B-3B8D-4BF1-B722-B453C9410E32}" type="sibTrans" cxnId="{623056E8-19BB-44AB-8BA7-70D23902B761}">
      <dgm:prSet/>
      <dgm:spPr/>
      <dgm:t>
        <a:bodyPr/>
        <a:lstStyle/>
        <a:p>
          <a:endParaRPr lang="en-GB">
            <a:latin typeface="Arial" panose="020B0604020202020204" pitchFamily="34" charset="0"/>
            <a:cs typeface="Arial" panose="020B0604020202020204" pitchFamily="34" charset="0"/>
          </a:endParaRPr>
        </a:p>
      </dgm:t>
    </dgm:pt>
    <dgm:pt modelId="{E934A37F-EF31-4DD9-A567-7EAFED5A7E34}">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QI training</a:t>
          </a:r>
        </a:p>
      </dgm:t>
    </dgm:pt>
    <dgm:pt modelId="{03981F45-F581-4F07-B083-FF8C7452635C}" type="parTrans" cxnId="{DD4287D3-BB78-4D15-916E-D9C5649F046C}">
      <dgm:prSet/>
      <dgm:spPr/>
      <dgm:t>
        <a:bodyPr/>
        <a:lstStyle/>
        <a:p>
          <a:endParaRPr lang="en-GB">
            <a:latin typeface="Arial" panose="020B0604020202020204" pitchFamily="34" charset="0"/>
            <a:cs typeface="Arial" panose="020B0604020202020204" pitchFamily="34" charset="0"/>
          </a:endParaRPr>
        </a:p>
      </dgm:t>
    </dgm:pt>
    <dgm:pt modelId="{4CABD6A2-112D-4FA3-8FD1-FCBE19456657}" type="sibTrans" cxnId="{DD4287D3-BB78-4D15-916E-D9C5649F046C}">
      <dgm:prSet/>
      <dgm:spPr/>
      <dgm:t>
        <a:bodyPr/>
        <a:lstStyle/>
        <a:p>
          <a:endParaRPr lang="en-GB">
            <a:latin typeface="Arial" panose="020B0604020202020204" pitchFamily="34" charset="0"/>
            <a:cs typeface="Arial" panose="020B0604020202020204" pitchFamily="34" charset="0"/>
          </a:endParaRPr>
        </a:p>
      </dgm:t>
    </dgm:pt>
    <dgm:pt modelId="{8CD86C87-24A6-4C99-8350-5933EB1A5E8D}">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Leadership development</a:t>
          </a:r>
        </a:p>
      </dgm:t>
    </dgm:pt>
    <dgm:pt modelId="{F5A3D003-4F82-4B5A-BDB7-F0E8387C35AE}" type="parTrans" cxnId="{5102F171-ED39-430E-851B-99A13B1EE1B7}">
      <dgm:prSet/>
      <dgm:spPr/>
      <dgm:t>
        <a:bodyPr/>
        <a:lstStyle/>
        <a:p>
          <a:endParaRPr lang="en-GB">
            <a:latin typeface="Arial" panose="020B0604020202020204" pitchFamily="34" charset="0"/>
            <a:cs typeface="Arial" panose="020B0604020202020204" pitchFamily="34" charset="0"/>
          </a:endParaRPr>
        </a:p>
      </dgm:t>
    </dgm:pt>
    <dgm:pt modelId="{31E03410-A104-4B53-8245-2F633D98DFE7}" type="sibTrans" cxnId="{5102F171-ED39-430E-851B-99A13B1EE1B7}">
      <dgm:prSet/>
      <dgm:spPr/>
      <dgm:t>
        <a:bodyPr/>
        <a:lstStyle/>
        <a:p>
          <a:endParaRPr lang="en-GB">
            <a:latin typeface="Arial" panose="020B0604020202020204" pitchFamily="34" charset="0"/>
            <a:cs typeface="Arial" panose="020B0604020202020204" pitchFamily="34" charset="0"/>
          </a:endParaRPr>
        </a:p>
      </dgm:t>
    </dgm:pt>
    <dgm:pt modelId="{38989DA0-5AD6-4138-BB72-CDD274DC1845}">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Patient/service user involvement and stakeholder engagement</a:t>
          </a:r>
        </a:p>
      </dgm:t>
    </dgm:pt>
    <dgm:pt modelId="{93C66273-3A31-45A5-BB72-04153009C1BB}" type="parTrans" cxnId="{DC14A777-15C3-42BC-9B61-765182180108}">
      <dgm:prSet/>
      <dgm:spPr/>
      <dgm:t>
        <a:bodyPr/>
        <a:lstStyle/>
        <a:p>
          <a:endParaRPr lang="en-GB">
            <a:latin typeface="Arial" panose="020B0604020202020204" pitchFamily="34" charset="0"/>
            <a:cs typeface="Arial" panose="020B0604020202020204" pitchFamily="34" charset="0"/>
          </a:endParaRPr>
        </a:p>
      </dgm:t>
    </dgm:pt>
    <dgm:pt modelId="{B247415C-5BE1-49B0-9154-9BA55DADA052}" type="sibTrans" cxnId="{DC14A777-15C3-42BC-9B61-765182180108}">
      <dgm:prSet/>
      <dgm:spPr/>
      <dgm:t>
        <a:bodyPr/>
        <a:lstStyle/>
        <a:p>
          <a:endParaRPr lang="en-GB">
            <a:latin typeface="Arial" panose="020B0604020202020204" pitchFamily="34" charset="0"/>
            <a:cs typeface="Arial" panose="020B0604020202020204" pitchFamily="34" charset="0"/>
          </a:endParaRPr>
        </a:p>
      </dgm:t>
    </dgm:pt>
    <dgm:pt modelId="{C126EB5E-5836-4959-8587-AFA8E5749216}">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Values-based recruitment</a:t>
          </a:r>
        </a:p>
      </dgm:t>
    </dgm:pt>
    <dgm:pt modelId="{4D15BE14-C1C9-46D4-8FC2-36C732D39B67}" type="parTrans" cxnId="{C698CE54-2237-4300-B4C5-FB61FD2A2D87}">
      <dgm:prSet/>
      <dgm:spPr/>
      <dgm:t>
        <a:bodyPr/>
        <a:lstStyle/>
        <a:p>
          <a:endParaRPr lang="en-GB">
            <a:latin typeface="Arial" panose="020B0604020202020204" pitchFamily="34" charset="0"/>
            <a:cs typeface="Arial" panose="020B0604020202020204" pitchFamily="34" charset="0"/>
          </a:endParaRPr>
        </a:p>
      </dgm:t>
    </dgm:pt>
    <dgm:pt modelId="{277B5949-079D-4D9E-BF2C-3DB669061646}" type="sibTrans" cxnId="{C698CE54-2237-4300-B4C5-FB61FD2A2D87}">
      <dgm:prSet/>
      <dgm:spPr/>
      <dgm:t>
        <a:bodyPr/>
        <a:lstStyle/>
        <a:p>
          <a:endParaRPr lang="en-GB">
            <a:latin typeface="Arial" panose="020B0604020202020204" pitchFamily="34" charset="0"/>
            <a:cs typeface="Arial" panose="020B0604020202020204" pitchFamily="34" charset="0"/>
          </a:endParaRPr>
        </a:p>
      </dgm:t>
    </dgm:pt>
    <dgm:pt modelId="{9270CAC3-C5E8-4B15-8AF0-0BCBF75B11FA}">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Business planning, organisation development</a:t>
          </a:r>
        </a:p>
      </dgm:t>
    </dgm:pt>
    <dgm:pt modelId="{7A8CE5C7-F8FD-4390-9F9A-9D95C184463A}" type="parTrans" cxnId="{7D526DDA-0F1D-496B-BACE-85C5295687D2}">
      <dgm:prSet/>
      <dgm:spPr/>
      <dgm:t>
        <a:bodyPr/>
        <a:lstStyle/>
        <a:p>
          <a:endParaRPr lang="en-GB">
            <a:latin typeface="Arial" panose="020B0604020202020204" pitchFamily="34" charset="0"/>
            <a:cs typeface="Arial" panose="020B0604020202020204" pitchFamily="34" charset="0"/>
          </a:endParaRPr>
        </a:p>
      </dgm:t>
    </dgm:pt>
    <dgm:pt modelId="{01FC329B-36A4-4C9A-9B76-AA98009FB411}" type="sibTrans" cxnId="{7D526DDA-0F1D-496B-BACE-85C5295687D2}">
      <dgm:prSet/>
      <dgm:spPr/>
      <dgm:t>
        <a:bodyPr/>
        <a:lstStyle/>
        <a:p>
          <a:endParaRPr lang="en-GB">
            <a:latin typeface="Arial" panose="020B0604020202020204" pitchFamily="34" charset="0"/>
            <a:cs typeface="Arial" panose="020B0604020202020204" pitchFamily="34" charset="0"/>
          </a:endParaRPr>
        </a:p>
      </dgm:t>
    </dgm:pt>
    <dgm:pt modelId="{FE46E634-6F7D-4420-819E-6E7B37394110}">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Management training</a:t>
          </a:r>
        </a:p>
      </dgm:t>
    </dgm:pt>
    <dgm:pt modelId="{7DA06334-522B-4330-B68E-60F9B715166A}" type="parTrans" cxnId="{BFF0E8B3-E5DD-4FB2-8E80-DAA38D8833D7}">
      <dgm:prSet/>
      <dgm:spPr/>
      <dgm:t>
        <a:bodyPr/>
        <a:lstStyle/>
        <a:p>
          <a:endParaRPr lang="en-GB">
            <a:latin typeface="Arial" panose="020B0604020202020204" pitchFamily="34" charset="0"/>
            <a:cs typeface="Arial" panose="020B0604020202020204" pitchFamily="34" charset="0"/>
          </a:endParaRPr>
        </a:p>
      </dgm:t>
    </dgm:pt>
    <dgm:pt modelId="{99015EA4-D215-4A14-97F2-032F46F7E4DB}" type="sibTrans" cxnId="{BFF0E8B3-E5DD-4FB2-8E80-DAA38D8833D7}">
      <dgm:prSet/>
      <dgm:spPr/>
      <dgm:t>
        <a:bodyPr/>
        <a:lstStyle/>
        <a:p>
          <a:endParaRPr lang="en-GB">
            <a:latin typeface="Arial" panose="020B0604020202020204" pitchFamily="34" charset="0"/>
            <a:cs typeface="Arial" panose="020B0604020202020204" pitchFamily="34" charset="0"/>
          </a:endParaRPr>
        </a:p>
      </dgm:t>
    </dgm:pt>
    <dgm:pt modelId="{DFFFE21E-47A7-4E16-92CF-9A8DC44C75E6}">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Empowering and enabling staff</a:t>
          </a:r>
        </a:p>
      </dgm:t>
    </dgm:pt>
    <dgm:pt modelId="{877A2F47-68FB-4905-8893-C908308C69A0}" type="parTrans" cxnId="{166B263E-AE3F-4986-B4C2-22F1A32F68AC}">
      <dgm:prSet/>
      <dgm:spPr/>
      <dgm:t>
        <a:bodyPr/>
        <a:lstStyle/>
        <a:p>
          <a:endParaRPr lang="en-GB">
            <a:latin typeface="Arial" panose="020B0604020202020204" pitchFamily="34" charset="0"/>
            <a:cs typeface="Arial" panose="020B0604020202020204" pitchFamily="34" charset="0"/>
          </a:endParaRPr>
        </a:p>
      </dgm:t>
    </dgm:pt>
    <dgm:pt modelId="{6C20FDCB-0310-4EBD-9A93-69723C3FEF4C}" type="sibTrans" cxnId="{166B263E-AE3F-4986-B4C2-22F1A32F68AC}">
      <dgm:prSet/>
      <dgm:spPr/>
      <dgm:t>
        <a:bodyPr/>
        <a:lstStyle/>
        <a:p>
          <a:endParaRPr lang="en-GB">
            <a:latin typeface="Arial" panose="020B0604020202020204" pitchFamily="34" charset="0"/>
            <a:cs typeface="Arial" panose="020B0604020202020204" pitchFamily="34" charset="0"/>
          </a:endParaRPr>
        </a:p>
      </dgm:t>
    </dgm:pt>
    <dgm:pt modelId="{D81DAD2C-8DF2-4675-9C46-B2A4E005C90A}">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Quality strategy</a:t>
          </a:r>
        </a:p>
      </dgm:t>
    </dgm:pt>
    <dgm:pt modelId="{FF31D867-5FBC-4697-A213-F4549044FC80}" type="parTrans" cxnId="{2D83F44B-4021-4E89-BA3C-A8AA1E8B517A}">
      <dgm:prSet/>
      <dgm:spPr/>
      <dgm:t>
        <a:bodyPr/>
        <a:lstStyle/>
        <a:p>
          <a:endParaRPr lang="en-GB">
            <a:latin typeface="Arial" panose="020B0604020202020204" pitchFamily="34" charset="0"/>
            <a:cs typeface="Arial" panose="020B0604020202020204" pitchFamily="34" charset="0"/>
          </a:endParaRPr>
        </a:p>
      </dgm:t>
    </dgm:pt>
    <dgm:pt modelId="{EBAB474A-DEA8-4CA5-8D06-59E8A78D3F01}" type="sibTrans" cxnId="{2D83F44B-4021-4E89-BA3C-A8AA1E8B517A}">
      <dgm:prSet/>
      <dgm:spPr/>
      <dgm:t>
        <a:bodyPr/>
        <a:lstStyle/>
        <a:p>
          <a:endParaRPr lang="en-GB">
            <a:latin typeface="Arial" panose="020B0604020202020204" pitchFamily="34" charset="0"/>
            <a:cs typeface="Arial" panose="020B0604020202020204" pitchFamily="34" charset="0"/>
          </a:endParaRPr>
        </a:p>
      </dgm:t>
    </dgm:pt>
    <dgm:pt modelId="{FA026361-3FA1-40DC-A059-4AB2BD857382}">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Leadership training</a:t>
          </a:r>
        </a:p>
      </dgm:t>
    </dgm:pt>
    <dgm:pt modelId="{CD743EA6-F226-4D90-AC9C-1F9EF2C5ACE9}" type="parTrans" cxnId="{D4CE34B2-F611-4828-B721-CE7EBB7F1AD9}">
      <dgm:prSet/>
      <dgm:spPr/>
      <dgm:t>
        <a:bodyPr/>
        <a:lstStyle/>
        <a:p>
          <a:endParaRPr lang="en-GB">
            <a:latin typeface="Arial" panose="020B0604020202020204" pitchFamily="34" charset="0"/>
            <a:cs typeface="Arial" panose="020B0604020202020204" pitchFamily="34" charset="0"/>
          </a:endParaRPr>
        </a:p>
      </dgm:t>
    </dgm:pt>
    <dgm:pt modelId="{ACC752CD-C743-4888-99C8-3E28C754819B}" type="sibTrans" cxnId="{D4CE34B2-F611-4828-B721-CE7EBB7F1AD9}">
      <dgm:prSet/>
      <dgm:spPr/>
      <dgm:t>
        <a:bodyPr/>
        <a:lstStyle/>
        <a:p>
          <a:endParaRPr lang="en-GB">
            <a:latin typeface="Arial" panose="020B0604020202020204" pitchFamily="34" charset="0"/>
            <a:cs typeface="Arial" panose="020B0604020202020204" pitchFamily="34" charset="0"/>
          </a:endParaRPr>
        </a:p>
      </dgm:t>
    </dgm:pt>
    <dgm:pt modelId="{EBC3EEC9-BA84-43CF-A03E-EC761AF9B1A2}" type="pres">
      <dgm:prSet presAssocID="{2FF48476-4179-4380-8021-9B1CD01B7DCD}" presName="Name0" presStyleCnt="0">
        <dgm:presLayoutVars>
          <dgm:dir/>
          <dgm:animLvl val="lvl"/>
          <dgm:resizeHandles val="exact"/>
        </dgm:presLayoutVars>
      </dgm:prSet>
      <dgm:spPr/>
    </dgm:pt>
    <dgm:pt modelId="{196CAE6B-83A0-4EC4-85C9-77A06A43B1E4}" type="pres">
      <dgm:prSet presAssocID="{8DEE1AC2-7BDB-4DFB-8AC7-4E4D0A79EFAD}" presName="composite" presStyleCnt="0"/>
      <dgm:spPr/>
    </dgm:pt>
    <dgm:pt modelId="{452CD6B7-9179-4681-A8E7-5E332671A418}" type="pres">
      <dgm:prSet presAssocID="{8DEE1AC2-7BDB-4DFB-8AC7-4E4D0A79EFAD}" presName="parTx" presStyleLbl="alignNode1" presStyleIdx="0" presStyleCnt="3" custLinFactNeighborX="10891">
        <dgm:presLayoutVars>
          <dgm:chMax val="0"/>
          <dgm:chPref val="0"/>
          <dgm:bulletEnabled val="1"/>
        </dgm:presLayoutVars>
      </dgm:prSet>
      <dgm:spPr/>
    </dgm:pt>
    <dgm:pt modelId="{AF79F30F-88A8-44A0-9C39-BA4A4B03620F}" type="pres">
      <dgm:prSet presAssocID="{8DEE1AC2-7BDB-4DFB-8AC7-4E4D0A79EFAD}" presName="desTx" presStyleLbl="alignAccFollowNode1" presStyleIdx="0" presStyleCnt="3" custLinFactNeighborX="10892" custLinFactNeighborY="-8">
        <dgm:presLayoutVars>
          <dgm:bulletEnabled val="1"/>
        </dgm:presLayoutVars>
      </dgm:prSet>
      <dgm:spPr/>
    </dgm:pt>
    <dgm:pt modelId="{6AE3D3FD-7B2E-4A32-9CBC-75D7E32D7AC0}" type="pres">
      <dgm:prSet presAssocID="{039C78A4-076D-4DC0-A416-15BB1A0A72AB}" presName="space" presStyleCnt="0"/>
      <dgm:spPr/>
    </dgm:pt>
    <dgm:pt modelId="{8DB793DA-953E-4E97-9860-F1A824428F1C}" type="pres">
      <dgm:prSet presAssocID="{A4330443-47F7-4E15-BDCC-F2CFBB149F90}" presName="composite" presStyleCnt="0"/>
      <dgm:spPr/>
    </dgm:pt>
    <dgm:pt modelId="{533098BE-5F1A-41B6-8A6C-43B94A9843EC}" type="pres">
      <dgm:prSet presAssocID="{A4330443-47F7-4E15-BDCC-F2CFBB149F90}" presName="parTx" presStyleLbl="alignNode1" presStyleIdx="1" presStyleCnt="3">
        <dgm:presLayoutVars>
          <dgm:chMax val="0"/>
          <dgm:chPref val="0"/>
          <dgm:bulletEnabled val="1"/>
        </dgm:presLayoutVars>
      </dgm:prSet>
      <dgm:spPr/>
    </dgm:pt>
    <dgm:pt modelId="{3F3FCED1-3F69-4691-ACFF-812EF0A3B8DC}" type="pres">
      <dgm:prSet presAssocID="{A4330443-47F7-4E15-BDCC-F2CFBB149F90}" presName="desTx" presStyleLbl="alignAccFollowNode1" presStyleIdx="1" presStyleCnt="3">
        <dgm:presLayoutVars>
          <dgm:bulletEnabled val="1"/>
        </dgm:presLayoutVars>
      </dgm:prSet>
      <dgm:spPr/>
    </dgm:pt>
    <dgm:pt modelId="{33E10BA9-55ED-4A3B-BA3A-AD907229E7D5}" type="pres">
      <dgm:prSet presAssocID="{3CDAA1B5-B912-44C1-9CCD-6BDFA0DB68C1}" presName="space" presStyleCnt="0"/>
      <dgm:spPr/>
    </dgm:pt>
    <dgm:pt modelId="{7042F8CA-F83E-4373-A2BA-D726F4407531}" type="pres">
      <dgm:prSet presAssocID="{98625AF6-EB0D-43BA-9E87-4E628A426437}" presName="composite" presStyleCnt="0"/>
      <dgm:spPr/>
    </dgm:pt>
    <dgm:pt modelId="{D5792013-D835-461E-A6E1-E54687644121}" type="pres">
      <dgm:prSet presAssocID="{98625AF6-EB0D-43BA-9E87-4E628A426437}" presName="parTx" presStyleLbl="alignNode1" presStyleIdx="2" presStyleCnt="3" custLinFactNeighborX="-11171" custLinFactNeighborY="557">
        <dgm:presLayoutVars>
          <dgm:chMax val="0"/>
          <dgm:chPref val="0"/>
          <dgm:bulletEnabled val="1"/>
        </dgm:presLayoutVars>
      </dgm:prSet>
      <dgm:spPr/>
    </dgm:pt>
    <dgm:pt modelId="{F3FCBD2E-A6AB-4C28-A9DA-946C88CBB205}" type="pres">
      <dgm:prSet presAssocID="{98625AF6-EB0D-43BA-9E87-4E628A426437}" presName="desTx" presStyleLbl="alignAccFollowNode1" presStyleIdx="2" presStyleCnt="3" custLinFactNeighborX="-11171" custLinFactNeighborY="5792">
        <dgm:presLayoutVars>
          <dgm:bulletEnabled val="1"/>
        </dgm:presLayoutVars>
      </dgm:prSet>
      <dgm:spPr/>
    </dgm:pt>
  </dgm:ptLst>
  <dgm:cxnLst>
    <dgm:cxn modelId="{D5596F06-3B2F-482F-A84F-B948C8C8F988}" type="presOf" srcId="{B3B6E798-F420-440A-BF00-F500DE5B11FC}" destId="{3F3FCED1-3F69-4691-ACFF-812EF0A3B8DC}" srcOrd="0" destOrd="0" presId="urn:microsoft.com/office/officeart/2005/8/layout/hList1"/>
    <dgm:cxn modelId="{6BDBC234-376F-4AF7-B036-5A8B35FAF3D9}" srcId="{8DEE1AC2-7BDB-4DFB-8AC7-4E4D0A79EFAD}" destId="{6C33741F-E400-4C34-9E8A-D683C1B1BBF4}" srcOrd="0" destOrd="0" parTransId="{C7E7F483-5985-426A-9F60-FE41BFBE302E}" sibTransId="{7F7D6137-32F1-4068-9075-774708DA35FC}"/>
    <dgm:cxn modelId="{166B263E-AE3F-4986-B4C2-22F1A32F68AC}" srcId="{98625AF6-EB0D-43BA-9E87-4E628A426437}" destId="{DFFFE21E-47A7-4E16-92CF-9A8DC44C75E6}" srcOrd="2" destOrd="0" parTransId="{877A2F47-68FB-4905-8893-C908308C69A0}" sibTransId="{6C20FDCB-0310-4EBD-9A93-69723C3FEF4C}"/>
    <dgm:cxn modelId="{81F76565-FC72-4000-98EF-2189EB25B7C2}" type="presOf" srcId="{9270CAC3-C5E8-4B15-8AF0-0BCBF75B11FA}" destId="{3F3FCED1-3F69-4691-ACFF-812EF0A3B8DC}" srcOrd="0" destOrd="2" presId="urn:microsoft.com/office/officeart/2005/8/layout/hList1"/>
    <dgm:cxn modelId="{6D78336A-CB39-4A77-A3FF-517989956463}" srcId="{2FF48476-4179-4380-8021-9B1CD01B7DCD}" destId="{98625AF6-EB0D-43BA-9E87-4E628A426437}" srcOrd="2" destOrd="0" parTransId="{F4CAB34C-3374-4CA8-851E-25D11C8FD63B}" sibTransId="{D4C92136-6E72-4E74-96E8-645DF1995BA5}"/>
    <dgm:cxn modelId="{2531EF6B-3B72-48B6-AA3C-A1F5F77E66B7}" type="presOf" srcId="{C126EB5E-5836-4959-8587-AFA8E5749216}" destId="{AF79F30F-88A8-44A0-9C39-BA4A4B03620F}" srcOrd="0" destOrd="3" presId="urn:microsoft.com/office/officeart/2005/8/layout/hList1"/>
    <dgm:cxn modelId="{2D83F44B-4021-4E89-BA3C-A8AA1E8B517A}" srcId="{98625AF6-EB0D-43BA-9E87-4E628A426437}" destId="{D81DAD2C-8DF2-4675-9C46-B2A4E005C90A}" srcOrd="3" destOrd="0" parTransId="{FF31D867-5FBC-4697-A213-F4549044FC80}" sibTransId="{EBAB474A-DEA8-4CA5-8D06-59E8A78D3F01}"/>
    <dgm:cxn modelId="{15237B6C-2564-4DB7-98DD-96613F0306BB}" type="presOf" srcId="{FA026361-3FA1-40DC-A059-4AB2BD857382}" destId="{F3FCBD2E-A6AB-4C28-A9DA-946C88CBB205}" srcOrd="0" destOrd="4" presId="urn:microsoft.com/office/officeart/2005/8/layout/hList1"/>
    <dgm:cxn modelId="{22EACB6E-6E4E-4AD7-92D5-D32CEA8F132D}" type="presOf" srcId="{C020E009-6818-4384-91AC-5D7462E2EED2}" destId="{3F3FCED1-3F69-4691-ACFF-812EF0A3B8DC}" srcOrd="0" destOrd="1" presId="urn:microsoft.com/office/officeart/2005/8/layout/hList1"/>
    <dgm:cxn modelId="{5102F171-ED39-430E-851B-99A13B1EE1B7}" srcId="{8DEE1AC2-7BDB-4DFB-8AC7-4E4D0A79EFAD}" destId="{8CD86C87-24A6-4C99-8350-5933EB1A5E8D}" srcOrd="1" destOrd="0" parTransId="{F5A3D003-4F82-4B5A-BDB7-F0E8387C35AE}" sibTransId="{31E03410-A104-4B53-8245-2F633D98DFE7}"/>
    <dgm:cxn modelId="{02DBCE53-9E0F-4E16-8DA8-C9CCD0D3A651}" type="presOf" srcId="{E934A37F-EF31-4DD9-A567-7EAFED5A7E34}" destId="{F3FCBD2E-A6AB-4C28-A9DA-946C88CBB205}" srcOrd="0" destOrd="1" presId="urn:microsoft.com/office/officeart/2005/8/layout/hList1"/>
    <dgm:cxn modelId="{733E0C54-F21E-4327-91AC-E28B1E8275B0}" type="presOf" srcId="{8DEE1AC2-7BDB-4DFB-8AC7-4E4D0A79EFAD}" destId="{452CD6B7-9179-4681-A8E7-5E332671A418}" srcOrd="0" destOrd="0" presId="urn:microsoft.com/office/officeart/2005/8/layout/hList1"/>
    <dgm:cxn modelId="{C698CE54-2237-4300-B4C5-FB61FD2A2D87}" srcId="{8DEE1AC2-7BDB-4DFB-8AC7-4E4D0A79EFAD}" destId="{C126EB5E-5836-4959-8587-AFA8E5749216}" srcOrd="3" destOrd="0" parTransId="{4D15BE14-C1C9-46D4-8FC2-36C732D39B67}" sibTransId="{277B5949-079D-4D9E-BF2C-3DB669061646}"/>
    <dgm:cxn modelId="{2878D755-9BB0-4F02-888C-F17B4E09E7FC}" srcId="{2FF48476-4179-4380-8021-9B1CD01B7DCD}" destId="{A4330443-47F7-4E15-BDCC-F2CFBB149F90}" srcOrd="1" destOrd="0" parTransId="{782A205C-DDE6-44F0-864C-B1AEC4E46EAC}" sibTransId="{3CDAA1B5-B912-44C1-9CCD-6BDFA0DB68C1}"/>
    <dgm:cxn modelId="{DC14A777-15C3-42BC-9B61-765182180108}" srcId="{8DEE1AC2-7BDB-4DFB-8AC7-4E4D0A79EFAD}" destId="{38989DA0-5AD6-4138-BB72-CDD274DC1845}" srcOrd="2" destOrd="0" parTransId="{93C66273-3A31-45A5-BB72-04153009C1BB}" sibTransId="{B247415C-5BE1-49B0-9154-9BA55DADA052}"/>
    <dgm:cxn modelId="{F5A7A979-DE5A-47BA-BD02-4E7C33836C51}" srcId="{A4330443-47F7-4E15-BDCC-F2CFBB149F90}" destId="{B3B6E798-F420-440A-BF00-F500DE5B11FC}" srcOrd="0" destOrd="0" parTransId="{2274F8E2-1C83-4CDF-B685-276D9666259C}" sibTransId="{2EA2655B-104E-4E65-AB13-86C2129BEC0E}"/>
    <dgm:cxn modelId="{9B362F5A-D427-4CBF-93DE-729CE635A20F}" type="presOf" srcId="{DFFFE21E-47A7-4E16-92CF-9A8DC44C75E6}" destId="{F3FCBD2E-A6AB-4C28-A9DA-946C88CBB205}" srcOrd="0" destOrd="2" presId="urn:microsoft.com/office/officeart/2005/8/layout/hList1"/>
    <dgm:cxn modelId="{B012A886-264F-454F-9E6C-DE6FBF351952}" type="presOf" srcId="{FE46E634-6F7D-4420-819E-6E7B37394110}" destId="{3F3FCED1-3F69-4691-ACFF-812EF0A3B8DC}" srcOrd="0" destOrd="3" presId="urn:microsoft.com/office/officeart/2005/8/layout/hList1"/>
    <dgm:cxn modelId="{487EA9A9-A70E-4E05-A01E-B98415521193}" type="presOf" srcId="{2FF48476-4179-4380-8021-9B1CD01B7DCD}" destId="{EBC3EEC9-BA84-43CF-A03E-EC761AF9B1A2}" srcOrd="0" destOrd="0" presId="urn:microsoft.com/office/officeart/2005/8/layout/hList1"/>
    <dgm:cxn modelId="{709F09AE-BAB8-40BF-800F-3D145CC01F42}" type="presOf" srcId="{6C33741F-E400-4C34-9E8A-D683C1B1BBF4}" destId="{AF79F30F-88A8-44A0-9C39-BA4A4B03620F}" srcOrd="0" destOrd="0" presId="urn:microsoft.com/office/officeart/2005/8/layout/hList1"/>
    <dgm:cxn modelId="{D4CE34B2-F611-4828-B721-CE7EBB7F1AD9}" srcId="{98625AF6-EB0D-43BA-9E87-4E628A426437}" destId="{FA026361-3FA1-40DC-A059-4AB2BD857382}" srcOrd="4" destOrd="0" parTransId="{CD743EA6-F226-4D90-AC9C-1F9EF2C5ACE9}" sibTransId="{ACC752CD-C743-4888-99C8-3E28C754819B}"/>
    <dgm:cxn modelId="{BFF0E8B3-E5DD-4FB2-8E80-DAA38D8833D7}" srcId="{A4330443-47F7-4E15-BDCC-F2CFBB149F90}" destId="{FE46E634-6F7D-4420-819E-6E7B37394110}" srcOrd="3" destOrd="0" parTransId="{7DA06334-522B-4330-B68E-60F9B715166A}" sibTransId="{99015EA4-D215-4A14-97F2-032F46F7E4DB}"/>
    <dgm:cxn modelId="{5BC69FB7-1FF3-44DE-88A2-7C24DFAF42BC}" type="presOf" srcId="{38989DA0-5AD6-4138-BB72-CDD274DC1845}" destId="{AF79F30F-88A8-44A0-9C39-BA4A4B03620F}" srcOrd="0" destOrd="2" presId="urn:microsoft.com/office/officeart/2005/8/layout/hList1"/>
    <dgm:cxn modelId="{81785AB8-8B22-46CC-AE67-9BA7C52F422F}" srcId="{A4330443-47F7-4E15-BDCC-F2CFBB149F90}" destId="{C020E009-6818-4384-91AC-5D7462E2EED2}" srcOrd="1" destOrd="0" parTransId="{DEECF3E7-EE58-40A8-B46D-F3DA3BDF0756}" sibTransId="{E985E2B2-120F-4AA9-8D5C-719305BAED66}"/>
    <dgm:cxn modelId="{0587AFBB-67CF-40C6-B061-C27A803898E7}" type="presOf" srcId="{8CD86C87-24A6-4C99-8350-5933EB1A5E8D}" destId="{AF79F30F-88A8-44A0-9C39-BA4A4B03620F}" srcOrd="0" destOrd="1" presId="urn:microsoft.com/office/officeart/2005/8/layout/hList1"/>
    <dgm:cxn modelId="{33B25BC9-F88C-4F47-982D-A55F241FE906}" type="presOf" srcId="{A4330443-47F7-4E15-BDCC-F2CFBB149F90}" destId="{533098BE-5F1A-41B6-8A6C-43B94A9843EC}" srcOrd="0" destOrd="0" presId="urn:microsoft.com/office/officeart/2005/8/layout/hList1"/>
    <dgm:cxn modelId="{DD4287D3-BB78-4D15-916E-D9C5649F046C}" srcId="{98625AF6-EB0D-43BA-9E87-4E628A426437}" destId="{E934A37F-EF31-4DD9-A567-7EAFED5A7E34}" srcOrd="1" destOrd="0" parTransId="{03981F45-F581-4F07-B083-FF8C7452635C}" sibTransId="{4CABD6A2-112D-4FA3-8FD1-FCBE19456657}"/>
    <dgm:cxn modelId="{FBCD55D4-8625-4957-AAD7-2B4DE50AF58A}" type="presOf" srcId="{D81DAD2C-8DF2-4675-9C46-B2A4E005C90A}" destId="{F3FCBD2E-A6AB-4C28-A9DA-946C88CBB205}" srcOrd="0" destOrd="3" presId="urn:microsoft.com/office/officeart/2005/8/layout/hList1"/>
    <dgm:cxn modelId="{7D526DDA-0F1D-496B-BACE-85C5295687D2}" srcId="{A4330443-47F7-4E15-BDCC-F2CFBB149F90}" destId="{9270CAC3-C5E8-4B15-8AF0-0BCBF75B11FA}" srcOrd="2" destOrd="0" parTransId="{7A8CE5C7-F8FD-4390-9F9A-9D95C184463A}" sibTransId="{01FC329B-36A4-4C9A-9B76-AA98009FB411}"/>
    <dgm:cxn modelId="{0C8115E0-9DC8-4756-858F-CD0B3BA468F3}" type="presOf" srcId="{98625AF6-EB0D-43BA-9E87-4E628A426437}" destId="{D5792013-D835-461E-A6E1-E54687644121}" srcOrd="0" destOrd="0" presId="urn:microsoft.com/office/officeart/2005/8/layout/hList1"/>
    <dgm:cxn modelId="{1D8C79E3-BB57-43DC-851A-B6EBC1F92147}" type="presOf" srcId="{2F48021C-616F-4860-834C-3DCD4DE2542A}" destId="{F3FCBD2E-A6AB-4C28-A9DA-946C88CBB205}" srcOrd="0" destOrd="0" presId="urn:microsoft.com/office/officeart/2005/8/layout/hList1"/>
    <dgm:cxn modelId="{623056E8-19BB-44AB-8BA7-70D23902B761}" srcId="{98625AF6-EB0D-43BA-9E87-4E628A426437}" destId="{2F48021C-616F-4860-834C-3DCD4DE2542A}" srcOrd="0" destOrd="0" parTransId="{DF9B755A-53BD-4FEA-80A7-94E66218B7BC}" sibTransId="{70233B0B-3B8D-4BF1-B722-B453C9410E32}"/>
    <dgm:cxn modelId="{FAC8E0F7-182C-4A5E-A793-A43300B851EA}" srcId="{2FF48476-4179-4380-8021-9B1CD01B7DCD}" destId="{8DEE1AC2-7BDB-4DFB-8AC7-4E4D0A79EFAD}" srcOrd="0" destOrd="0" parTransId="{431682EE-3610-4930-955C-4283FADFCE13}" sibTransId="{039C78A4-076D-4DC0-A416-15BB1A0A72AB}"/>
    <dgm:cxn modelId="{5E28B1A9-CE04-44A5-A327-C803D6FB32D0}" type="presParOf" srcId="{EBC3EEC9-BA84-43CF-A03E-EC761AF9B1A2}" destId="{196CAE6B-83A0-4EC4-85C9-77A06A43B1E4}" srcOrd="0" destOrd="0" presId="urn:microsoft.com/office/officeart/2005/8/layout/hList1"/>
    <dgm:cxn modelId="{3EA951EB-1D98-4682-9CDF-FEC81A7F6445}" type="presParOf" srcId="{196CAE6B-83A0-4EC4-85C9-77A06A43B1E4}" destId="{452CD6B7-9179-4681-A8E7-5E332671A418}" srcOrd="0" destOrd="0" presId="urn:microsoft.com/office/officeart/2005/8/layout/hList1"/>
    <dgm:cxn modelId="{0C5F6E24-8F07-4E68-88EF-DAC44CEBF00D}" type="presParOf" srcId="{196CAE6B-83A0-4EC4-85C9-77A06A43B1E4}" destId="{AF79F30F-88A8-44A0-9C39-BA4A4B03620F}" srcOrd="1" destOrd="0" presId="urn:microsoft.com/office/officeart/2005/8/layout/hList1"/>
    <dgm:cxn modelId="{3E05F269-4ED8-4EC9-A177-85D99C0D2F81}" type="presParOf" srcId="{EBC3EEC9-BA84-43CF-A03E-EC761AF9B1A2}" destId="{6AE3D3FD-7B2E-4A32-9CBC-75D7E32D7AC0}" srcOrd="1" destOrd="0" presId="urn:microsoft.com/office/officeart/2005/8/layout/hList1"/>
    <dgm:cxn modelId="{B4C54B48-CE08-4CF1-9B7A-F86E7A65E4F5}" type="presParOf" srcId="{EBC3EEC9-BA84-43CF-A03E-EC761AF9B1A2}" destId="{8DB793DA-953E-4E97-9860-F1A824428F1C}" srcOrd="2" destOrd="0" presId="urn:microsoft.com/office/officeart/2005/8/layout/hList1"/>
    <dgm:cxn modelId="{92276D12-0EAE-4E0F-AEF5-BF194D622E21}" type="presParOf" srcId="{8DB793DA-953E-4E97-9860-F1A824428F1C}" destId="{533098BE-5F1A-41B6-8A6C-43B94A9843EC}" srcOrd="0" destOrd="0" presId="urn:microsoft.com/office/officeart/2005/8/layout/hList1"/>
    <dgm:cxn modelId="{65F9AF07-21A2-450F-8892-44BD09E0EDBA}" type="presParOf" srcId="{8DB793DA-953E-4E97-9860-F1A824428F1C}" destId="{3F3FCED1-3F69-4691-ACFF-812EF0A3B8DC}" srcOrd="1" destOrd="0" presId="urn:microsoft.com/office/officeart/2005/8/layout/hList1"/>
    <dgm:cxn modelId="{B334872E-4871-4923-B532-B8DD22AF26FF}" type="presParOf" srcId="{EBC3EEC9-BA84-43CF-A03E-EC761AF9B1A2}" destId="{33E10BA9-55ED-4A3B-BA3A-AD907229E7D5}" srcOrd="3" destOrd="0" presId="urn:microsoft.com/office/officeart/2005/8/layout/hList1"/>
    <dgm:cxn modelId="{EE60568C-17EE-4B5F-8B07-25E606192A29}" type="presParOf" srcId="{EBC3EEC9-BA84-43CF-A03E-EC761AF9B1A2}" destId="{7042F8CA-F83E-4373-A2BA-D726F4407531}" srcOrd="4" destOrd="0" presId="urn:microsoft.com/office/officeart/2005/8/layout/hList1"/>
    <dgm:cxn modelId="{519C48EE-663B-4EB8-AD67-D6DCCA6B7294}" type="presParOf" srcId="{7042F8CA-F83E-4373-A2BA-D726F4407531}" destId="{D5792013-D835-461E-A6E1-E54687644121}" srcOrd="0" destOrd="0" presId="urn:microsoft.com/office/officeart/2005/8/layout/hList1"/>
    <dgm:cxn modelId="{7B9232F3-5931-4A21-962F-163B9532B9AE}" type="presParOf" srcId="{7042F8CA-F83E-4373-A2BA-D726F4407531}" destId="{F3FCBD2E-A6AB-4C28-A9DA-946C88CBB20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FF48476-4179-4380-8021-9B1CD01B7D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DEE1AC2-7BDB-4DFB-8AC7-4E4D0A79EFAD}">
      <dgm:prSet phldrT="[Text]" custT="1"/>
      <dgm:spPr>
        <a:solidFill>
          <a:srgbClr val="41B6E6"/>
        </a:solidFill>
        <a:ln>
          <a:solidFill>
            <a:srgbClr val="41B6E6"/>
          </a:solidFill>
        </a:ln>
      </dgm:spPr>
      <dgm:t>
        <a:bodyPr/>
        <a:lstStyle/>
        <a:p>
          <a:r>
            <a:rPr lang="en-GB" sz="1400" b="1" dirty="0">
              <a:solidFill>
                <a:schemeClr val="bg1"/>
              </a:solidFill>
              <a:latin typeface="Arial" panose="020B0604020202020204" pitchFamily="34" charset="0"/>
              <a:cs typeface="Arial" panose="020B0604020202020204" pitchFamily="34" charset="0"/>
            </a:rPr>
            <a:t>Support and compassion</a:t>
          </a:r>
        </a:p>
      </dgm:t>
    </dgm:pt>
    <dgm:pt modelId="{431682EE-3610-4930-955C-4283FADFCE13}" type="parTrans" cxnId="{FAC8E0F7-182C-4A5E-A793-A43300B851EA}">
      <dgm:prSet/>
      <dgm:spPr/>
      <dgm:t>
        <a:bodyPr/>
        <a:lstStyle/>
        <a:p>
          <a:endParaRPr lang="en-GB">
            <a:latin typeface="Arial" panose="020B0604020202020204" pitchFamily="34" charset="0"/>
            <a:cs typeface="Arial" panose="020B0604020202020204" pitchFamily="34" charset="0"/>
          </a:endParaRPr>
        </a:p>
      </dgm:t>
    </dgm:pt>
    <dgm:pt modelId="{039C78A4-076D-4DC0-A416-15BB1A0A72AB}" type="sibTrans" cxnId="{FAC8E0F7-182C-4A5E-A793-A43300B851EA}">
      <dgm:prSet/>
      <dgm:spPr/>
      <dgm:t>
        <a:bodyPr/>
        <a:lstStyle/>
        <a:p>
          <a:endParaRPr lang="en-GB">
            <a:latin typeface="Arial" panose="020B0604020202020204" pitchFamily="34" charset="0"/>
            <a:cs typeface="Arial" panose="020B0604020202020204" pitchFamily="34" charset="0"/>
          </a:endParaRPr>
        </a:p>
      </dgm:t>
    </dgm:pt>
    <dgm:pt modelId="{6C33741F-E400-4C34-9E8A-D683C1B1BBF4}">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Reduced hierarchy/command and control</a:t>
          </a:r>
        </a:p>
      </dgm:t>
    </dgm:pt>
    <dgm:pt modelId="{C7E7F483-5985-426A-9F60-FE41BFBE302E}" type="parTrans" cxnId="{6BDBC234-376F-4AF7-B036-5A8B35FAF3D9}">
      <dgm:prSet/>
      <dgm:spPr/>
      <dgm:t>
        <a:bodyPr/>
        <a:lstStyle/>
        <a:p>
          <a:endParaRPr lang="en-GB">
            <a:latin typeface="Arial" panose="020B0604020202020204" pitchFamily="34" charset="0"/>
            <a:cs typeface="Arial" panose="020B0604020202020204" pitchFamily="34" charset="0"/>
          </a:endParaRPr>
        </a:p>
      </dgm:t>
    </dgm:pt>
    <dgm:pt modelId="{7F7D6137-32F1-4068-9075-774708DA35FC}" type="sibTrans" cxnId="{6BDBC234-376F-4AF7-B036-5A8B35FAF3D9}">
      <dgm:prSet/>
      <dgm:spPr/>
      <dgm:t>
        <a:bodyPr/>
        <a:lstStyle/>
        <a:p>
          <a:endParaRPr lang="en-GB">
            <a:latin typeface="Arial" panose="020B0604020202020204" pitchFamily="34" charset="0"/>
            <a:cs typeface="Arial" panose="020B0604020202020204" pitchFamily="34" charset="0"/>
          </a:endParaRPr>
        </a:p>
      </dgm:t>
    </dgm:pt>
    <dgm:pt modelId="{A4330443-47F7-4E15-BDCC-F2CFBB149F90}">
      <dgm:prSet phldrT="[Text]" custT="1"/>
      <dgm:spPr>
        <a:solidFill>
          <a:srgbClr val="41B6E6"/>
        </a:solidFill>
        <a:ln>
          <a:solidFill>
            <a:srgbClr val="41B6E6"/>
          </a:solidFill>
        </a:ln>
      </dgm:spPr>
      <dgm:t>
        <a:bodyPr/>
        <a:lstStyle/>
        <a:p>
          <a:pPr marL="0" lvl="0" indent="0" algn="ctr" defTabSz="622300">
            <a:lnSpc>
              <a:spcPct val="90000"/>
            </a:lnSpc>
            <a:spcBef>
              <a:spcPct val="0"/>
            </a:spcBef>
            <a:spcAft>
              <a:spcPct val="35000"/>
            </a:spcAft>
            <a:buNone/>
          </a:pPr>
          <a:r>
            <a:rPr lang="en-GB" sz="1400" b="1" kern="1200" dirty="0">
              <a:solidFill>
                <a:srgbClr val="FFFFFF"/>
              </a:solidFill>
              <a:latin typeface="Arial" panose="020B0604020202020204" pitchFamily="34" charset="0"/>
              <a:ea typeface="Helvetica"/>
              <a:cs typeface="Arial" panose="020B0604020202020204" pitchFamily="34" charset="0"/>
            </a:rPr>
            <a:t>Equity and inclusion</a:t>
          </a:r>
        </a:p>
      </dgm:t>
    </dgm:pt>
    <dgm:pt modelId="{782A205C-DDE6-44F0-864C-B1AEC4E46EAC}" type="parTrans" cxnId="{2878D755-9BB0-4F02-888C-F17B4E09E7FC}">
      <dgm:prSet/>
      <dgm:spPr/>
      <dgm:t>
        <a:bodyPr/>
        <a:lstStyle/>
        <a:p>
          <a:endParaRPr lang="en-GB">
            <a:latin typeface="Arial" panose="020B0604020202020204" pitchFamily="34" charset="0"/>
            <a:cs typeface="Arial" panose="020B0604020202020204" pitchFamily="34" charset="0"/>
          </a:endParaRPr>
        </a:p>
      </dgm:t>
    </dgm:pt>
    <dgm:pt modelId="{3CDAA1B5-B912-44C1-9CCD-6BDFA0DB68C1}" type="sibTrans" cxnId="{2878D755-9BB0-4F02-888C-F17B4E09E7FC}">
      <dgm:prSet/>
      <dgm:spPr/>
      <dgm:t>
        <a:bodyPr/>
        <a:lstStyle/>
        <a:p>
          <a:endParaRPr lang="en-GB">
            <a:latin typeface="Arial" panose="020B0604020202020204" pitchFamily="34" charset="0"/>
            <a:cs typeface="Arial" panose="020B0604020202020204" pitchFamily="34" charset="0"/>
          </a:endParaRPr>
        </a:p>
      </dgm:t>
    </dgm:pt>
    <dgm:pt modelId="{B3B6E798-F420-440A-BF00-F500DE5B11FC}">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Inclusion and diversity strategy</a:t>
          </a:r>
        </a:p>
      </dgm:t>
    </dgm:pt>
    <dgm:pt modelId="{2274F8E2-1C83-4CDF-B685-276D9666259C}" type="parTrans" cxnId="{F5A7A979-DE5A-47BA-BD02-4E7C33836C51}">
      <dgm:prSet/>
      <dgm:spPr/>
      <dgm:t>
        <a:bodyPr/>
        <a:lstStyle/>
        <a:p>
          <a:endParaRPr lang="en-GB">
            <a:latin typeface="Arial" panose="020B0604020202020204" pitchFamily="34" charset="0"/>
            <a:cs typeface="Arial" panose="020B0604020202020204" pitchFamily="34" charset="0"/>
          </a:endParaRPr>
        </a:p>
      </dgm:t>
    </dgm:pt>
    <dgm:pt modelId="{2EA2655B-104E-4E65-AB13-86C2129BEC0E}" type="sibTrans" cxnId="{F5A7A979-DE5A-47BA-BD02-4E7C33836C51}">
      <dgm:prSet/>
      <dgm:spPr/>
      <dgm:t>
        <a:bodyPr/>
        <a:lstStyle/>
        <a:p>
          <a:endParaRPr lang="en-GB">
            <a:latin typeface="Arial" panose="020B0604020202020204" pitchFamily="34" charset="0"/>
            <a:cs typeface="Arial" panose="020B0604020202020204" pitchFamily="34" charset="0"/>
          </a:endParaRPr>
        </a:p>
      </dgm:t>
    </dgm:pt>
    <dgm:pt modelId="{98625AF6-EB0D-43BA-9E87-4E628A426437}">
      <dgm:prSet phldrT="[Text]" custT="1"/>
      <dgm:spPr>
        <a:solidFill>
          <a:srgbClr val="41B6E6"/>
        </a:solidFill>
        <a:ln>
          <a:solidFill>
            <a:srgbClr val="41B6E6"/>
          </a:solidFill>
        </a:ln>
      </dgm:spPr>
      <dgm:t>
        <a:bodyPr/>
        <a:lstStyle/>
        <a:p>
          <a:pPr marL="0" lvl="0" indent="0" algn="ctr" defTabSz="622300">
            <a:lnSpc>
              <a:spcPct val="90000"/>
            </a:lnSpc>
            <a:spcBef>
              <a:spcPct val="0"/>
            </a:spcBef>
            <a:spcAft>
              <a:spcPct val="35000"/>
            </a:spcAft>
            <a:buNone/>
          </a:pPr>
          <a:r>
            <a:rPr lang="en-GB" sz="1400" b="1" kern="1200" dirty="0">
              <a:solidFill>
                <a:srgbClr val="FFFFFF"/>
              </a:solidFill>
              <a:latin typeface="Arial" panose="020B0604020202020204" pitchFamily="34" charset="0"/>
              <a:ea typeface="Helvetica"/>
              <a:cs typeface="Arial" panose="020B0604020202020204" pitchFamily="34" charset="0"/>
            </a:rPr>
            <a:t>Team work</a:t>
          </a:r>
        </a:p>
      </dgm:t>
    </dgm:pt>
    <dgm:pt modelId="{F4CAB34C-3374-4CA8-851E-25D11C8FD63B}" type="parTrans" cxnId="{6D78336A-CB39-4A77-A3FF-517989956463}">
      <dgm:prSet/>
      <dgm:spPr/>
      <dgm:t>
        <a:bodyPr/>
        <a:lstStyle/>
        <a:p>
          <a:endParaRPr lang="en-GB">
            <a:latin typeface="Arial" panose="020B0604020202020204" pitchFamily="34" charset="0"/>
            <a:cs typeface="Arial" panose="020B0604020202020204" pitchFamily="34" charset="0"/>
          </a:endParaRPr>
        </a:p>
      </dgm:t>
    </dgm:pt>
    <dgm:pt modelId="{D4C92136-6E72-4E74-96E8-645DF1995BA5}" type="sibTrans" cxnId="{6D78336A-CB39-4A77-A3FF-517989956463}">
      <dgm:prSet/>
      <dgm:spPr/>
      <dgm:t>
        <a:bodyPr/>
        <a:lstStyle/>
        <a:p>
          <a:endParaRPr lang="en-GB">
            <a:latin typeface="Arial" panose="020B0604020202020204" pitchFamily="34" charset="0"/>
            <a:cs typeface="Arial" panose="020B0604020202020204" pitchFamily="34" charset="0"/>
          </a:endParaRPr>
        </a:p>
      </dgm:t>
    </dgm:pt>
    <dgm:pt modelId="{2F48021C-616F-4860-834C-3DCD4DE2542A}">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Board development</a:t>
          </a:r>
        </a:p>
      </dgm:t>
    </dgm:pt>
    <dgm:pt modelId="{DF9B755A-53BD-4FEA-80A7-94E66218B7BC}" type="parTrans" cxnId="{623056E8-19BB-44AB-8BA7-70D23902B761}">
      <dgm:prSet/>
      <dgm:spPr/>
      <dgm:t>
        <a:bodyPr/>
        <a:lstStyle/>
        <a:p>
          <a:endParaRPr lang="en-GB">
            <a:latin typeface="Arial" panose="020B0604020202020204" pitchFamily="34" charset="0"/>
            <a:cs typeface="Arial" panose="020B0604020202020204" pitchFamily="34" charset="0"/>
          </a:endParaRPr>
        </a:p>
      </dgm:t>
    </dgm:pt>
    <dgm:pt modelId="{70233B0B-3B8D-4BF1-B722-B453C9410E32}" type="sibTrans" cxnId="{623056E8-19BB-44AB-8BA7-70D23902B761}">
      <dgm:prSet/>
      <dgm:spPr/>
      <dgm:t>
        <a:bodyPr/>
        <a:lstStyle/>
        <a:p>
          <a:endParaRPr lang="en-GB">
            <a:latin typeface="Arial" panose="020B0604020202020204" pitchFamily="34" charset="0"/>
            <a:cs typeface="Arial" panose="020B0604020202020204" pitchFamily="34" charset="0"/>
          </a:endParaRPr>
        </a:p>
      </dgm:t>
    </dgm:pt>
    <dgm:pt modelId="{B5E36F9F-48BC-40CB-AB2A-3A1A7705E6EA}">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Communications strategy</a:t>
          </a:r>
        </a:p>
      </dgm:t>
    </dgm:pt>
    <dgm:pt modelId="{337E8E0A-2F7F-461D-BD23-A9DA97A1EDDE}" type="parTrans" cxnId="{A3C9E818-B062-488E-ADBB-D1B51904AE88}">
      <dgm:prSet/>
      <dgm:spPr/>
      <dgm:t>
        <a:bodyPr/>
        <a:lstStyle/>
        <a:p>
          <a:endParaRPr lang="en-GB">
            <a:latin typeface="Arial" panose="020B0604020202020204" pitchFamily="34" charset="0"/>
            <a:cs typeface="Arial" panose="020B0604020202020204" pitchFamily="34" charset="0"/>
          </a:endParaRPr>
        </a:p>
      </dgm:t>
    </dgm:pt>
    <dgm:pt modelId="{FB8CDD44-6BEE-4CB6-A9B9-B16185E4DA23}" type="sibTrans" cxnId="{A3C9E818-B062-488E-ADBB-D1B51904AE88}">
      <dgm:prSet/>
      <dgm:spPr/>
      <dgm:t>
        <a:bodyPr/>
        <a:lstStyle/>
        <a:p>
          <a:endParaRPr lang="en-GB">
            <a:latin typeface="Arial" panose="020B0604020202020204" pitchFamily="34" charset="0"/>
            <a:cs typeface="Arial" panose="020B0604020202020204" pitchFamily="34" charset="0"/>
          </a:endParaRPr>
        </a:p>
      </dgm:t>
    </dgm:pt>
    <dgm:pt modelId="{043F9BB8-6396-411C-99E8-8B634C9A5697}">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Engagement strategy</a:t>
          </a:r>
        </a:p>
      </dgm:t>
    </dgm:pt>
    <dgm:pt modelId="{0B9202CB-87A4-42BE-AE91-044EC6CBE770}" type="parTrans" cxnId="{E7E8E6DA-8730-4E7F-BCC7-18F9E3959275}">
      <dgm:prSet/>
      <dgm:spPr/>
      <dgm:t>
        <a:bodyPr/>
        <a:lstStyle/>
        <a:p>
          <a:endParaRPr lang="en-GB">
            <a:latin typeface="Arial" panose="020B0604020202020204" pitchFamily="34" charset="0"/>
            <a:cs typeface="Arial" panose="020B0604020202020204" pitchFamily="34" charset="0"/>
          </a:endParaRPr>
        </a:p>
      </dgm:t>
    </dgm:pt>
    <dgm:pt modelId="{F50F2FAA-2385-4B9A-BADF-2167163C00D1}" type="sibTrans" cxnId="{E7E8E6DA-8730-4E7F-BCC7-18F9E3959275}">
      <dgm:prSet/>
      <dgm:spPr/>
      <dgm:t>
        <a:bodyPr/>
        <a:lstStyle/>
        <a:p>
          <a:endParaRPr lang="en-GB">
            <a:latin typeface="Arial" panose="020B0604020202020204" pitchFamily="34" charset="0"/>
            <a:cs typeface="Arial" panose="020B0604020202020204" pitchFamily="34" charset="0"/>
          </a:endParaRPr>
        </a:p>
      </dgm:t>
    </dgm:pt>
    <dgm:pt modelId="{1816DB22-73F6-4BB7-B499-061828ECCC58}">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Health and wellbeing strategy</a:t>
          </a:r>
        </a:p>
      </dgm:t>
    </dgm:pt>
    <dgm:pt modelId="{D5A3A779-E322-4803-A300-229DB2064630}" type="parTrans" cxnId="{94CE13C1-91B5-41F3-871A-485EF06BFB2D}">
      <dgm:prSet/>
      <dgm:spPr/>
      <dgm:t>
        <a:bodyPr/>
        <a:lstStyle/>
        <a:p>
          <a:endParaRPr lang="en-GB">
            <a:latin typeface="Arial" panose="020B0604020202020204" pitchFamily="34" charset="0"/>
            <a:cs typeface="Arial" panose="020B0604020202020204" pitchFamily="34" charset="0"/>
          </a:endParaRPr>
        </a:p>
      </dgm:t>
    </dgm:pt>
    <dgm:pt modelId="{1A790C67-5329-4C68-BF75-DEC5F2ADA584}" type="sibTrans" cxnId="{94CE13C1-91B5-41F3-871A-485EF06BFB2D}">
      <dgm:prSet/>
      <dgm:spPr/>
      <dgm:t>
        <a:bodyPr/>
        <a:lstStyle/>
        <a:p>
          <a:endParaRPr lang="en-GB">
            <a:latin typeface="Arial" panose="020B0604020202020204" pitchFamily="34" charset="0"/>
            <a:cs typeface="Arial" panose="020B0604020202020204" pitchFamily="34" charset="0"/>
          </a:endParaRPr>
        </a:p>
      </dgm:t>
    </dgm:pt>
    <dgm:pt modelId="{1C0B6E3E-23BE-4584-8E9F-A351173100C3}">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An assessment framework to support equity and inclusion</a:t>
          </a:r>
        </a:p>
      </dgm:t>
    </dgm:pt>
    <dgm:pt modelId="{850B259D-040F-4E57-BA09-E361A7D605C0}" type="parTrans" cxnId="{116F5FBB-5355-4712-851F-D34DBD12E15A}">
      <dgm:prSet/>
      <dgm:spPr/>
      <dgm:t>
        <a:bodyPr/>
        <a:lstStyle/>
        <a:p>
          <a:endParaRPr lang="en-GB">
            <a:latin typeface="Arial" panose="020B0604020202020204" pitchFamily="34" charset="0"/>
            <a:cs typeface="Arial" panose="020B0604020202020204" pitchFamily="34" charset="0"/>
          </a:endParaRPr>
        </a:p>
      </dgm:t>
    </dgm:pt>
    <dgm:pt modelId="{1CD8759C-A0DC-48A9-8160-0AAB33B5AA6E}" type="sibTrans" cxnId="{116F5FBB-5355-4712-851F-D34DBD12E15A}">
      <dgm:prSet/>
      <dgm:spPr/>
      <dgm:t>
        <a:bodyPr/>
        <a:lstStyle/>
        <a:p>
          <a:endParaRPr lang="en-GB">
            <a:latin typeface="Arial" panose="020B0604020202020204" pitchFamily="34" charset="0"/>
            <a:cs typeface="Arial" panose="020B0604020202020204" pitchFamily="34" charset="0"/>
          </a:endParaRPr>
        </a:p>
      </dgm:t>
    </dgm:pt>
    <dgm:pt modelId="{659266B0-D6E6-4DDD-9A27-CB086F641300}">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Leadership development to role model equity and inclusion</a:t>
          </a:r>
        </a:p>
      </dgm:t>
    </dgm:pt>
    <dgm:pt modelId="{BDD6011E-A34F-4FB6-BF31-EA6451E902CC}" type="parTrans" cxnId="{38F0663D-7101-44C7-8289-CF8C3D5B8FCA}">
      <dgm:prSet/>
      <dgm:spPr/>
      <dgm:t>
        <a:bodyPr/>
        <a:lstStyle/>
        <a:p>
          <a:endParaRPr lang="en-GB">
            <a:latin typeface="Arial" panose="020B0604020202020204" pitchFamily="34" charset="0"/>
            <a:cs typeface="Arial" panose="020B0604020202020204" pitchFamily="34" charset="0"/>
          </a:endParaRPr>
        </a:p>
      </dgm:t>
    </dgm:pt>
    <dgm:pt modelId="{9BD6B4EF-1DDE-4AF8-A09E-39DFF94DAA02}" type="sibTrans" cxnId="{38F0663D-7101-44C7-8289-CF8C3D5B8FCA}">
      <dgm:prSet/>
      <dgm:spPr/>
      <dgm:t>
        <a:bodyPr/>
        <a:lstStyle/>
        <a:p>
          <a:endParaRPr lang="en-GB">
            <a:latin typeface="Arial" panose="020B0604020202020204" pitchFamily="34" charset="0"/>
            <a:cs typeface="Arial" panose="020B0604020202020204" pitchFamily="34" charset="0"/>
          </a:endParaRPr>
        </a:p>
      </dgm:t>
    </dgm:pt>
    <dgm:pt modelId="{A7FA090D-C5DE-434A-84B4-EE54BDA300FA}">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Whole person approach plan – openness/uniqueness, connection/attachment, opportunity/respect</a:t>
          </a:r>
        </a:p>
      </dgm:t>
    </dgm:pt>
    <dgm:pt modelId="{0DB7C0DB-3F6C-4581-9265-90CF2CB467E0}" type="parTrans" cxnId="{D055A713-8A0C-44E1-A1AF-170BBD55F6E6}">
      <dgm:prSet/>
      <dgm:spPr/>
      <dgm:t>
        <a:bodyPr/>
        <a:lstStyle/>
        <a:p>
          <a:endParaRPr lang="en-GB">
            <a:latin typeface="Arial" panose="020B0604020202020204" pitchFamily="34" charset="0"/>
            <a:cs typeface="Arial" panose="020B0604020202020204" pitchFamily="34" charset="0"/>
          </a:endParaRPr>
        </a:p>
      </dgm:t>
    </dgm:pt>
    <dgm:pt modelId="{C6BD815D-1149-4D68-9835-E174EEFE9C0D}" type="sibTrans" cxnId="{D055A713-8A0C-44E1-A1AF-170BBD55F6E6}">
      <dgm:prSet/>
      <dgm:spPr/>
      <dgm:t>
        <a:bodyPr/>
        <a:lstStyle/>
        <a:p>
          <a:endParaRPr lang="en-GB">
            <a:latin typeface="Arial" panose="020B0604020202020204" pitchFamily="34" charset="0"/>
            <a:cs typeface="Arial" panose="020B0604020202020204" pitchFamily="34" charset="0"/>
          </a:endParaRPr>
        </a:p>
      </dgm:t>
    </dgm:pt>
    <dgm:pt modelId="{E63FFF00-F750-4712-9943-B22A5E265E1B}">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Team assessments</a:t>
          </a:r>
        </a:p>
      </dgm:t>
    </dgm:pt>
    <dgm:pt modelId="{4812BDDF-FD0C-4188-8999-DC28D98F2C71}" type="parTrans" cxnId="{42CF2960-22AF-4A75-A45A-2A2A751E0364}">
      <dgm:prSet/>
      <dgm:spPr/>
      <dgm:t>
        <a:bodyPr/>
        <a:lstStyle/>
        <a:p>
          <a:endParaRPr lang="en-GB">
            <a:latin typeface="Arial" panose="020B0604020202020204" pitchFamily="34" charset="0"/>
            <a:cs typeface="Arial" panose="020B0604020202020204" pitchFamily="34" charset="0"/>
          </a:endParaRPr>
        </a:p>
      </dgm:t>
    </dgm:pt>
    <dgm:pt modelId="{4B53A85C-2C71-4D3B-BA43-A6A646A24662}" type="sibTrans" cxnId="{42CF2960-22AF-4A75-A45A-2A2A751E0364}">
      <dgm:prSet/>
      <dgm:spPr/>
      <dgm:t>
        <a:bodyPr/>
        <a:lstStyle/>
        <a:p>
          <a:endParaRPr lang="en-GB">
            <a:latin typeface="Arial" panose="020B0604020202020204" pitchFamily="34" charset="0"/>
            <a:cs typeface="Arial" panose="020B0604020202020204" pitchFamily="34" charset="0"/>
          </a:endParaRPr>
        </a:p>
      </dgm:t>
    </dgm:pt>
    <dgm:pt modelId="{A55F9190-D5A8-43D2-8491-E6B01E4AFEA6}">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Team-based working, inter0team working</a:t>
          </a:r>
        </a:p>
      </dgm:t>
    </dgm:pt>
    <dgm:pt modelId="{611E9326-C90C-45E0-AB68-A2705E093842}" type="parTrans" cxnId="{C751843F-F756-4F81-B0DF-2A94045CB435}">
      <dgm:prSet/>
      <dgm:spPr/>
      <dgm:t>
        <a:bodyPr/>
        <a:lstStyle/>
        <a:p>
          <a:endParaRPr lang="en-GB">
            <a:latin typeface="Arial" panose="020B0604020202020204" pitchFamily="34" charset="0"/>
            <a:cs typeface="Arial" panose="020B0604020202020204" pitchFamily="34" charset="0"/>
          </a:endParaRPr>
        </a:p>
      </dgm:t>
    </dgm:pt>
    <dgm:pt modelId="{ED6F41D9-801B-4F01-A8B6-12CB48D964FE}" type="sibTrans" cxnId="{C751843F-F756-4F81-B0DF-2A94045CB435}">
      <dgm:prSet/>
      <dgm:spPr/>
      <dgm:t>
        <a:bodyPr/>
        <a:lstStyle/>
        <a:p>
          <a:endParaRPr lang="en-GB">
            <a:latin typeface="Arial" panose="020B0604020202020204" pitchFamily="34" charset="0"/>
            <a:cs typeface="Arial" panose="020B0604020202020204" pitchFamily="34" charset="0"/>
          </a:endParaRPr>
        </a:p>
      </dgm:t>
    </dgm:pt>
    <dgm:pt modelId="{1246EF70-90C7-4E19-AC1B-482EEA9161A3}">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Reduced layers of hierarchy</a:t>
          </a:r>
        </a:p>
      </dgm:t>
    </dgm:pt>
    <dgm:pt modelId="{178A9226-A27D-4281-9556-FC15B37BB8AC}" type="parTrans" cxnId="{A75AC349-5FFE-436A-A4B0-B72A21395D13}">
      <dgm:prSet/>
      <dgm:spPr/>
      <dgm:t>
        <a:bodyPr/>
        <a:lstStyle/>
        <a:p>
          <a:endParaRPr lang="en-GB">
            <a:latin typeface="Arial" panose="020B0604020202020204" pitchFamily="34" charset="0"/>
            <a:cs typeface="Arial" panose="020B0604020202020204" pitchFamily="34" charset="0"/>
          </a:endParaRPr>
        </a:p>
      </dgm:t>
    </dgm:pt>
    <dgm:pt modelId="{A8759F6C-2E06-4CAF-8AEF-E8FF40F2D4EF}" type="sibTrans" cxnId="{A75AC349-5FFE-436A-A4B0-B72A21395D13}">
      <dgm:prSet/>
      <dgm:spPr/>
      <dgm:t>
        <a:bodyPr/>
        <a:lstStyle/>
        <a:p>
          <a:endParaRPr lang="en-GB">
            <a:latin typeface="Arial" panose="020B0604020202020204" pitchFamily="34" charset="0"/>
            <a:cs typeface="Arial" panose="020B0604020202020204" pitchFamily="34" charset="0"/>
          </a:endParaRPr>
        </a:p>
      </dgm:t>
    </dgm:pt>
    <dgm:pt modelId="{4C462254-7D2D-447F-990F-99FA6B374327}">
      <dgm:prSet phldrT="[Text]" custT="1"/>
      <dgm:spPr>
        <a:solidFill>
          <a:srgbClr val="41B6E6">
            <a:alpha val="50196"/>
          </a:srgbClr>
        </a:solidFill>
        <a:ln>
          <a:solidFill>
            <a:srgbClr val="41B6E6">
              <a:alpha val="90000"/>
            </a:srgbClr>
          </a:solidFill>
        </a:ln>
      </dgm:spPr>
      <dgm:t>
        <a:bodyPr/>
        <a:lstStyle/>
        <a:p>
          <a:r>
            <a:rPr lang="en-GB" sz="1100" dirty="0">
              <a:solidFill>
                <a:srgbClr val="002060"/>
              </a:solidFill>
              <a:latin typeface="Arial" panose="020B0604020202020204" pitchFamily="34" charset="0"/>
              <a:cs typeface="Arial" panose="020B0604020202020204" pitchFamily="34" charset="0"/>
            </a:rPr>
            <a:t>Leadership coaching for team leaders</a:t>
          </a:r>
        </a:p>
      </dgm:t>
    </dgm:pt>
    <dgm:pt modelId="{DF90960C-FF18-4873-AB0D-270B2C6CF5AB}" type="parTrans" cxnId="{7FF490DF-9731-4EF7-A20A-2CAC614EBB6E}">
      <dgm:prSet/>
      <dgm:spPr/>
      <dgm:t>
        <a:bodyPr/>
        <a:lstStyle/>
        <a:p>
          <a:endParaRPr lang="en-GB">
            <a:latin typeface="Arial" panose="020B0604020202020204" pitchFamily="34" charset="0"/>
            <a:cs typeface="Arial" panose="020B0604020202020204" pitchFamily="34" charset="0"/>
          </a:endParaRPr>
        </a:p>
      </dgm:t>
    </dgm:pt>
    <dgm:pt modelId="{17734722-C078-4693-AF13-3E539B9F4007}" type="sibTrans" cxnId="{7FF490DF-9731-4EF7-A20A-2CAC614EBB6E}">
      <dgm:prSet/>
      <dgm:spPr/>
      <dgm:t>
        <a:bodyPr/>
        <a:lstStyle/>
        <a:p>
          <a:endParaRPr lang="en-GB">
            <a:latin typeface="Arial" panose="020B0604020202020204" pitchFamily="34" charset="0"/>
            <a:cs typeface="Arial" panose="020B0604020202020204" pitchFamily="34" charset="0"/>
          </a:endParaRPr>
        </a:p>
      </dgm:t>
    </dgm:pt>
    <dgm:pt modelId="{EBC3EEC9-BA84-43CF-A03E-EC761AF9B1A2}" type="pres">
      <dgm:prSet presAssocID="{2FF48476-4179-4380-8021-9B1CD01B7DCD}" presName="Name0" presStyleCnt="0">
        <dgm:presLayoutVars>
          <dgm:dir/>
          <dgm:animLvl val="lvl"/>
          <dgm:resizeHandles val="exact"/>
        </dgm:presLayoutVars>
      </dgm:prSet>
      <dgm:spPr/>
    </dgm:pt>
    <dgm:pt modelId="{196CAE6B-83A0-4EC4-85C9-77A06A43B1E4}" type="pres">
      <dgm:prSet presAssocID="{8DEE1AC2-7BDB-4DFB-8AC7-4E4D0A79EFAD}" presName="composite" presStyleCnt="0"/>
      <dgm:spPr/>
    </dgm:pt>
    <dgm:pt modelId="{452CD6B7-9179-4681-A8E7-5E332671A418}" type="pres">
      <dgm:prSet presAssocID="{8DEE1AC2-7BDB-4DFB-8AC7-4E4D0A79EFAD}" presName="parTx" presStyleLbl="alignNode1" presStyleIdx="0" presStyleCnt="3" custLinFactNeighborX="10888">
        <dgm:presLayoutVars>
          <dgm:chMax val="0"/>
          <dgm:chPref val="0"/>
          <dgm:bulletEnabled val="1"/>
        </dgm:presLayoutVars>
      </dgm:prSet>
      <dgm:spPr/>
    </dgm:pt>
    <dgm:pt modelId="{AF79F30F-88A8-44A0-9C39-BA4A4B03620F}" type="pres">
      <dgm:prSet presAssocID="{8DEE1AC2-7BDB-4DFB-8AC7-4E4D0A79EFAD}" presName="desTx" presStyleLbl="alignAccFollowNode1" presStyleIdx="0" presStyleCnt="3" custLinFactNeighborX="10888">
        <dgm:presLayoutVars>
          <dgm:bulletEnabled val="1"/>
        </dgm:presLayoutVars>
      </dgm:prSet>
      <dgm:spPr/>
    </dgm:pt>
    <dgm:pt modelId="{6AE3D3FD-7B2E-4A32-9CBC-75D7E32D7AC0}" type="pres">
      <dgm:prSet presAssocID="{039C78A4-076D-4DC0-A416-15BB1A0A72AB}" presName="space" presStyleCnt="0"/>
      <dgm:spPr/>
    </dgm:pt>
    <dgm:pt modelId="{8DB793DA-953E-4E97-9860-F1A824428F1C}" type="pres">
      <dgm:prSet presAssocID="{A4330443-47F7-4E15-BDCC-F2CFBB149F90}" presName="composite" presStyleCnt="0"/>
      <dgm:spPr/>
    </dgm:pt>
    <dgm:pt modelId="{533098BE-5F1A-41B6-8A6C-43B94A9843EC}" type="pres">
      <dgm:prSet presAssocID="{A4330443-47F7-4E15-BDCC-F2CFBB149F90}" presName="parTx" presStyleLbl="alignNode1" presStyleIdx="1" presStyleCnt="3">
        <dgm:presLayoutVars>
          <dgm:chMax val="0"/>
          <dgm:chPref val="0"/>
          <dgm:bulletEnabled val="1"/>
        </dgm:presLayoutVars>
      </dgm:prSet>
      <dgm:spPr/>
    </dgm:pt>
    <dgm:pt modelId="{3F3FCED1-3F69-4691-ACFF-812EF0A3B8DC}" type="pres">
      <dgm:prSet presAssocID="{A4330443-47F7-4E15-BDCC-F2CFBB149F90}" presName="desTx" presStyleLbl="alignAccFollowNode1" presStyleIdx="1" presStyleCnt="3">
        <dgm:presLayoutVars>
          <dgm:bulletEnabled val="1"/>
        </dgm:presLayoutVars>
      </dgm:prSet>
      <dgm:spPr/>
    </dgm:pt>
    <dgm:pt modelId="{33E10BA9-55ED-4A3B-BA3A-AD907229E7D5}" type="pres">
      <dgm:prSet presAssocID="{3CDAA1B5-B912-44C1-9CCD-6BDFA0DB68C1}" presName="space" presStyleCnt="0"/>
      <dgm:spPr/>
    </dgm:pt>
    <dgm:pt modelId="{7042F8CA-F83E-4373-A2BA-D726F4407531}" type="pres">
      <dgm:prSet presAssocID="{98625AF6-EB0D-43BA-9E87-4E628A426437}" presName="composite" presStyleCnt="0"/>
      <dgm:spPr/>
    </dgm:pt>
    <dgm:pt modelId="{D5792013-D835-461E-A6E1-E54687644121}" type="pres">
      <dgm:prSet presAssocID="{98625AF6-EB0D-43BA-9E87-4E628A426437}" presName="parTx" presStyleLbl="alignNode1" presStyleIdx="2" presStyleCnt="3" custLinFactNeighborX="-11172" custLinFactNeighborY="-2633">
        <dgm:presLayoutVars>
          <dgm:chMax val="0"/>
          <dgm:chPref val="0"/>
          <dgm:bulletEnabled val="1"/>
        </dgm:presLayoutVars>
      </dgm:prSet>
      <dgm:spPr/>
    </dgm:pt>
    <dgm:pt modelId="{F3FCBD2E-A6AB-4C28-A9DA-946C88CBB205}" type="pres">
      <dgm:prSet presAssocID="{98625AF6-EB0D-43BA-9E87-4E628A426437}" presName="desTx" presStyleLbl="alignAccFollowNode1" presStyleIdx="2" presStyleCnt="3" custLinFactNeighborX="-11172" custLinFactNeighborY="-935">
        <dgm:presLayoutVars>
          <dgm:bulletEnabled val="1"/>
        </dgm:presLayoutVars>
      </dgm:prSet>
      <dgm:spPr/>
    </dgm:pt>
  </dgm:ptLst>
  <dgm:cxnLst>
    <dgm:cxn modelId="{D5596F06-3B2F-482F-A84F-B948C8C8F988}" type="presOf" srcId="{B3B6E798-F420-440A-BF00-F500DE5B11FC}" destId="{3F3FCED1-3F69-4691-ACFF-812EF0A3B8DC}" srcOrd="0" destOrd="0" presId="urn:microsoft.com/office/officeart/2005/8/layout/hList1"/>
    <dgm:cxn modelId="{D055A713-8A0C-44E1-A1AF-170BBD55F6E6}" srcId="{A4330443-47F7-4E15-BDCC-F2CFBB149F90}" destId="{A7FA090D-C5DE-434A-84B4-EE54BDA300FA}" srcOrd="3" destOrd="0" parTransId="{0DB7C0DB-3F6C-4581-9265-90CF2CB467E0}" sibTransId="{C6BD815D-1149-4D68-9835-E174EEFE9C0D}"/>
    <dgm:cxn modelId="{0AAFBD18-5D8E-4818-9F32-787883690848}" type="presOf" srcId="{A55F9190-D5A8-43D2-8491-E6B01E4AFEA6}" destId="{F3FCBD2E-A6AB-4C28-A9DA-946C88CBB205}" srcOrd="0" destOrd="2" presId="urn:microsoft.com/office/officeart/2005/8/layout/hList1"/>
    <dgm:cxn modelId="{A3C9E818-B062-488E-ADBB-D1B51904AE88}" srcId="{8DEE1AC2-7BDB-4DFB-8AC7-4E4D0A79EFAD}" destId="{B5E36F9F-48BC-40CB-AB2A-3A1A7705E6EA}" srcOrd="1" destOrd="0" parTransId="{337E8E0A-2F7F-461D-BD23-A9DA97A1EDDE}" sibTransId="{FB8CDD44-6BEE-4CB6-A9B9-B16185E4DA23}"/>
    <dgm:cxn modelId="{D38C151A-A3C4-40A9-B80F-E2AD139CDA37}" type="presOf" srcId="{659266B0-D6E6-4DDD-9A27-CB086F641300}" destId="{3F3FCED1-3F69-4691-ACFF-812EF0A3B8DC}" srcOrd="0" destOrd="2" presId="urn:microsoft.com/office/officeart/2005/8/layout/hList1"/>
    <dgm:cxn modelId="{6BDBC234-376F-4AF7-B036-5A8B35FAF3D9}" srcId="{8DEE1AC2-7BDB-4DFB-8AC7-4E4D0A79EFAD}" destId="{6C33741F-E400-4C34-9E8A-D683C1B1BBF4}" srcOrd="0" destOrd="0" parTransId="{C7E7F483-5985-426A-9F60-FE41BFBE302E}" sibTransId="{7F7D6137-32F1-4068-9075-774708DA35FC}"/>
    <dgm:cxn modelId="{38F0663D-7101-44C7-8289-CF8C3D5B8FCA}" srcId="{A4330443-47F7-4E15-BDCC-F2CFBB149F90}" destId="{659266B0-D6E6-4DDD-9A27-CB086F641300}" srcOrd="2" destOrd="0" parTransId="{BDD6011E-A34F-4FB6-BF31-EA6451E902CC}" sibTransId="{9BD6B4EF-1DDE-4AF8-A09E-39DFF94DAA02}"/>
    <dgm:cxn modelId="{70AE3B3F-67B7-46FF-B97A-152F73112F8E}" type="presOf" srcId="{B5E36F9F-48BC-40CB-AB2A-3A1A7705E6EA}" destId="{AF79F30F-88A8-44A0-9C39-BA4A4B03620F}" srcOrd="0" destOrd="1" presId="urn:microsoft.com/office/officeart/2005/8/layout/hList1"/>
    <dgm:cxn modelId="{C751843F-F756-4F81-B0DF-2A94045CB435}" srcId="{98625AF6-EB0D-43BA-9E87-4E628A426437}" destId="{A55F9190-D5A8-43D2-8491-E6B01E4AFEA6}" srcOrd="2" destOrd="0" parTransId="{611E9326-C90C-45E0-AB68-A2705E093842}" sibTransId="{ED6F41D9-801B-4F01-A8B6-12CB48D964FE}"/>
    <dgm:cxn modelId="{42CF2960-22AF-4A75-A45A-2A2A751E0364}" srcId="{98625AF6-EB0D-43BA-9E87-4E628A426437}" destId="{E63FFF00-F750-4712-9943-B22A5E265E1B}" srcOrd="1" destOrd="0" parTransId="{4812BDDF-FD0C-4188-8999-DC28D98F2C71}" sibTransId="{4B53A85C-2C71-4D3B-BA43-A6A646A24662}"/>
    <dgm:cxn modelId="{A75AC349-5FFE-436A-A4B0-B72A21395D13}" srcId="{98625AF6-EB0D-43BA-9E87-4E628A426437}" destId="{1246EF70-90C7-4E19-AC1B-482EEA9161A3}" srcOrd="3" destOrd="0" parTransId="{178A9226-A27D-4281-9556-FC15B37BB8AC}" sibTransId="{A8759F6C-2E06-4CAF-8AEF-E8FF40F2D4EF}"/>
    <dgm:cxn modelId="{6D78336A-CB39-4A77-A3FF-517989956463}" srcId="{2FF48476-4179-4380-8021-9B1CD01B7DCD}" destId="{98625AF6-EB0D-43BA-9E87-4E628A426437}" srcOrd="2" destOrd="0" parTransId="{F4CAB34C-3374-4CA8-851E-25D11C8FD63B}" sibTransId="{D4C92136-6E72-4E74-96E8-645DF1995BA5}"/>
    <dgm:cxn modelId="{198D5170-5C96-4DCB-BEB2-7601EB7F2D76}" type="presOf" srcId="{A7FA090D-C5DE-434A-84B4-EE54BDA300FA}" destId="{3F3FCED1-3F69-4691-ACFF-812EF0A3B8DC}" srcOrd="0" destOrd="3" presId="urn:microsoft.com/office/officeart/2005/8/layout/hList1"/>
    <dgm:cxn modelId="{733E0C54-F21E-4327-91AC-E28B1E8275B0}" type="presOf" srcId="{8DEE1AC2-7BDB-4DFB-8AC7-4E4D0A79EFAD}" destId="{452CD6B7-9179-4681-A8E7-5E332671A418}" srcOrd="0" destOrd="0" presId="urn:microsoft.com/office/officeart/2005/8/layout/hList1"/>
    <dgm:cxn modelId="{23B46255-25CC-42CB-87F9-2B7415F41045}" type="presOf" srcId="{4C462254-7D2D-447F-990F-99FA6B374327}" destId="{F3FCBD2E-A6AB-4C28-A9DA-946C88CBB205}" srcOrd="0" destOrd="4" presId="urn:microsoft.com/office/officeart/2005/8/layout/hList1"/>
    <dgm:cxn modelId="{2878D755-9BB0-4F02-888C-F17B4E09E7FC}" srcId="{2FF48476-4179-4380-8021-9B1CD01B7DCD}" destId="{A4330443-47F7-4E15-BDCC-F2CFBB149F90}" srcOrd="1" destOrd="0" parTransId="{782A205C-DDE6-44F0-864C-B1AEC4E46EAC}" sibTransId="{3CDAA1B5-B912-44C1-9CCD-6BDFA0DB68C1}"/>
    <dgm:cxn modelId="{98F3B176-62E9-4738-850B-D742D62C14BA}" type="presOf" srcId="{1246EF70-90C7-4E19-AC1B-482EEA9161A3}" destId="{F3FCBD2E-A6AB-4C28-A9DA-946C88CBB205}" srcOrd="0" destOrd="3" presId="urn:microsoft.com/office/officeart/2005/8/layout/hList1"/>
    <dgm:cxn modelId="{F5A7A979-DE5A-47BA-BD02-4E7C33836C51}" srcId="{A4330443-47F7-4E15-BDCC-F2CFBB149F90}" destId="{B3B6E798-F420-440A-BF00-F500DE5B11FC}" srcOrd="0" destOrd="0" parTransId="{2274F8E2-1C83-4CDF-B685-276D9666259C}" sibTransId="{2EA2655B-104E-4E65-AB13-86C2129BEC0E}"/>
    <dgm:cxn modelId="{BE0BA5A3-013A-4B44-BF71-707592CBE87E}" type="presOf" srcId="{043F9BB8-6396-411C-99E8-8B634C9A5697}" destId="{AF79F30F-88A8-44A0-9C39-BA4A4B03620F}" srcOrd="0" destOrd="2" presId="urn:microsoft.com/office/officeart/2005/8/layout/hList1"/>
    <dgm:cxn modelId="{491A38A7-3081-46E9-9BF8-46F9C97CCE61}" type="presOf" srcId="{1C0B6E3E-23BE-4584-8E9F-A351173100C3}" destId="{3F3FCED1-3F69-4691-ACFF-812EF0A3B8DC}" srcOrd="0" destOrd="1" presId="urn:microsoft.com/office/officeart/2005/8/layout/hList1"/>
    <dgm:cxn modelId="{487EA9A9-A70E-4E05-A01E-B98415521193}" type="presOf" srcId="{2FF48476-4179-4380-8021-9B1CD01B7DCD}" destId="{EBC3EEC9-BA84-43CF-A03E-EC761AF9B1A2}" srcOrd="0" destOrd="0" presId="urn:microsoft.com/office/officeart/2005/8/layout/hList1"/>
    <dgm:cxn modelId="{709F09AE-BAB8-40BF-800F-3D145CC01F42}" type="presOf" srcId="{6C33741F-E400-4C34-9E8A-D683C1B1BBF4}" destId="{AF79F30F-88A8-44A0-9C39-BA4A4B03620F}" srcOrd="0" destOrd="0" presId="urn:microsoft.com/office/officeart/2005/8/layout/hList1"/>
    <dgm:cxn modelId="{6DB3CEB4-077E-485F-9325-97DE75D50C13}" type="presOf" srcId="{1816DB22-73F6-4BB7-B499-061828ECCC58}" destId="{AF79F30F-88A8-44A0-9C39-BA4A4B03620F}" srcOrd="0" destOrd="3" presId="urn:microsoft.com/office/officeart/2005/8/layout/hList1"/>
    <dgm:cxn modelId="{116F5FBB-5355-4712-851F-D34DBD12E15A}" srcId="{A4330443-47F7-4E15-BDCC-F2CFBB149F90}" destId="{1C0B6E3E-23BE-4584-8E9F-A351173100C3}" srcOrd="1" destOrd="0" parTransId="{850B259D-040F-4E57-BA09-E361A7D605C0}" sibTransId="{1CD8759C-A0DC-48A9-8160-0AAB33B5AA6E}"/>
    <dgm:cxn modelId="{94CE13C1-91B5-41F3-871A-485EF06BFB2D}" srcId="{8DEE1AC2-7BDB-4DFB-8AC7-4E4D0A79EFAD}" destId="{1816DB22-73F6-4BB7-B499-061828ECCC58}" srcOrd="3" destOrd="0" parTransId="{D5A3A779-E322-4803-A300-229DB2064630}" sibTransId="{1A790C67-5329-4C68-BF75-DEC5F2ADA584}"/>
    <dgm:cxn modelId="{33B25BC9-F88C-4F47-982D-A55F241FE906}" type="presOf" srcId="{A4330443-47F7-4E15-BDCC-F2CFBB149F90}" destId="{533098BE-5F1A-41B6-8A6C-43B94A9843EC}" srcOrd="0" destOrd="0" presId="urn:microsoft.com/office/officeart/2005/8/layout/hList1"/>
    <dgm:cxn modelId="{B4E8D7C9-46DD-47E4-9F54-3CB96862AACE}" type="presOf" srcId="{E63FFF00-F750-4712-9943-B22A5E265E1B}" destId="{F3FCBD2E-A6AB-4C28-A9DA-946C88CBB205}" srcOrd="0" destOrd="1" presId="urn:microsoft.com/office/officeart/2005/8/layout/hList1"/>
    <dgm:cxn modelId="{E7E8E6DA-8730-4E7F-BCC7-18F9E3959275}" srcId="{8DEE1AC2-7BDB-4DFB-8AC7-4E4D0A79EFAD}" destId="{043F9BB8-6396-411C-99E8-8B634C9A5697}" srcOrd="2" destOrd="0" parTransId="{0B9202CB-87A4-42BE-AE91-044EC6CBE770}" sibTransId="{F50F2FAA-2385-4B9A-BADF-2167163C00D1}"/>
    <dgm:cxn modelId="{7FF490DF-9731-4EF7-A20A-2CAC614EBB6E}" srcId="{98625AF6-EB0D-43BA-9E87-4E628A426437}" destId="{4C462254-7D2D-447F-990F-99FA6B374327}" srcOrd="4" destOrd="0" parTransId="{DF90960C-FF18-4873-AB0D-270B2C6CF5AB}" sibTransId="{17734722-C078-4693-AF13-3E539B9F4007}"/>
    <dgm:cxn modelId="{0C8115E0-9DC8-4756-858F-CD0B3BA468F3}" type="presOf" srcId="{98625AF6-EB0D-43BA-9E87-4E628A426437}" destId="{D5792013-D835-461E-A6E1-E54687644121}" srcOrd="0" destOrd="0" presId="urn:microsoft.com/office/officeart/2005/8/layout/hList1"/>
    <dgm:cxn modelId="{1D8C79E3-BB57-43DC-851A-B6EBC1F92147}" type="presOf" srcId="{2F48021C-616F-4860-834C-3DCD4DE2542A}" destId="{F3FCBD2E-A6AB-4C28-A9DA-946C88CBB205}" srcOrd="0" destOrd="0" presId="urn:microsoft.com/office/officeart/2005/8/layout/hList1"/>
    <dgm:cxn modelId="{623056E8-19BB-44AB-8BA7-70D23902B761}" srcId="{98625AF6-EB0D-43BA-9E87-4E628A426437}" destId="{2F48021C-616F-4860-834C-3DCD4DE2542A}" srcOrd="0" destOrd="0" parTransId="{DF9B755A-53BD-4FEA-80A7-94E66218B7BC}" sibTransId="{70233B0B-3B8D-4BF1-B722-B453C9410E32}"/>
    <dgm:cxn modelId="{FAC8E0F7-182C-4A5E-A793-A43300B851EA}" srcId="{2FF48476-4179-4380-8021-9B1CD01B7DCD}" destId="{8DEE1AC2-7BDB-4DFB-8AC7-4E4D0A79EFAD}" srcOrd="0" destOrd="0" parTransId="{431682EE-3610-4930-955C-4283FADFCE13}" sibTransId="{039C78A4-076D-4DC0-A416-15BB1A0A72AB}"/>
    <dgm:cxn modelId="{5E28B1A9-CE04-44A5-A327-C803D6FB32D0}" type="presParOf" srcId="{EBC3EEC9-BA84-43CF-A03E-EC761AF9B1A2}" destId="{196CAE6B-83A0-4EC4-85C9-77A06A43B1E4}" srcOrd="0" destOrd="0" presId="urn:microsoft.com/office/officeart/2005/8/layout/hList1"/>
    <dgm:cxn modelId="{3EA951EB-1D98-4682-9CDF-FEC81A7F6445}" type="presParOf" srcId="{196CAE6B-83A0-4EC4-85C9-77A06A43B1E4}" destId="{452CD6B7-9179-4681-A8E7-5E332671A418}" srcOrd="0" destOrd="0" presId="urn:microsoft.com/office/officeart/2005/8/layout/hList1"/>
    <dgm:cxn modelId="{0C5F6E24-8F07-4E68-88EF-DAC44CEBF00D}" type="presParOf" srcId="{196CAE6B-83A0-4EC4-85C9-77A06A43B1E4}" destId="{AF79F30F-88A8-44A0-9C39-BA4A4B03620F}" srcOrd="1" destOrd="0" presId="urn:microsoft.com/office/officeart/2005/8/layout/hList1"/>
    <dgm:cxn modelId="{3E05F269-4ED8-4EC9-A177-85D99C0D2F81}" type="presParOf" srcId="{EBC3EEC9-BA84-43CF-A03E-EC761AF9B1A2}" destId="{6AE3D3FD-7B2E-4A32-9CBC-75D7E32D7AC0}" srcOrd="1" destOrd="0" presId="urn:microsoft.com/office/officeart/2005/8/layout/hList1"/>
    <dgm:cxn modelId="{B4C54B48-CE08-4CF1-9B7A-F86E7A65E4F5}" type="presParOf" srcId="{EBC3EEC9-BA84-43CF-A03E-EC761AF9B1A2}" destId="{8DB793DA-953E-4E97-9860-F1A824428F1C}" srcOrd="2" destOrd="0" presId="urn:microsoft.com/office/officeart/2005/8/layout/hList1"/>
    <dgm:cxn modelId="{92276D12-0EAE-4E0F-AEF5-BF194D622E21}" type="presParOf" srcId="{8DB793DA-953E-4E97-9860-F1A824428F1C}" destId="{533098BE-5F1A-41B6-8A6C-43B94A9843EC}" srcOrd="0" destOrd="0" presId="urn:microsoft.com/office/officeart/2005/8/layout/hList1"/>
    <dgm:cxn modelId="{65F9AF07-21A2-450F-8892-44BD09E0EDBA}" type="presParOf" srcId="{8DB793DA-953E-4E97-9860-F1A824428F1C}" destId="{3F3FCED1-3F69-4691-ACFF-812EF0A3B8DC}" srcOrd="1" destOrd="0" presId="urn:microsoft.com/office/officeart/2005/8/layout/hList1"/>
    <dgm:cxn modelId="{B334872E-4871-4923-B532-B8DD22AF26FF}" type="presParOf" srcId="{EBC3EEC9-BA84-43CF-A03E-EC761AF9B1A2}" destId="{33E10BA9-55ED-4A3B-BA3A-AD907229E7D5}" srcOrd="3" destOrd="0" presId="urn:microsoft.com/office/officeart/2005/8/layout/hList1"/>
    <dgm:cxn modelId="{EE60568C-17EE-4B5F-8B07-25E606192A29}" type="presParOf" srcId="{EBC3EEC9-BA84-43CF-A03E-EC761AF9B1A2}" destId="{7042F8CA-F83E-4373-A2BA-D726F4407531}" srcOrd="4" destOrd="0" presId="urn:microsoft.com/office/officeart/2005/8/layout/hList1"/>
    <dgm:cxn modelId="{519C48EE-663B-4EB8-AD67-D6DCCA6B7294}" type="presParOf" srcId="{7042F8CA-F83E-4373-A2BA-D726F4407531}" destId="{D5792013-D835-461E-A6E1-E54687644121}" srcOrd="0" destOrd="0" presId="urn:microsoft.com/office/officeart/2005/8/layout/hList1"/>
    <dgm:cxn modelId="{7B9232F3-5931-4A21-962F-163B9532B9AE}" type="presParOf" srcId="{7042F8CA-F83E-4373-A2BA-D726F4407531}" destId="{F3FCBD2E-A6AB-4C28-A9DA-946C88CBB205}"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99EAA-FC7E-4F3A-9B3C-36E61302CBD7}">
      <dsp:nvSpPr>
        <dsp:cNvPr id="0" name=""/>
        <dsp:cNvSpPr/>
      </dsp:nvSpPr>
      <dsp:spPr>
        <a:xfrm rot="5400000">
          <a:off x="8484296" y="-2044046"/>
          <a:ext cx="528608" cy="4749069"/>
        </a:xfrm>
        <a:prstGeom prst="round2SameRect">
          <a:avLst/>
        </a:prstGeom>
        <a:solidFill>
          <a:srgbClr val="005EB8">
            <a:alpha val="90000"/>
            <a:tint val="40000"/>
            <a:hueOff val="0"/>
            <a:satOff val="0"/>
            <a:lumOff val="0"/>
            <a:alphaOff val="0"/>
          </a:srgbClr>
        </a:solidFill>
        <a:ln w="12700" cap="flat" cmpd="sng" algn="ctr">
          <a:solidFill>
            <a:srgbClr val="005EB8">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Concept and evidence of this programme. </a:t>
          </a:r>
        </a:p>
      </dsp:txBody>
      <dsp:txXfrm rot="-5400000">
        <a:off x="6374066" y="91989"/>
        <a:ext cx="4723264" cy="476998"/>
      </dsp:txXfrm>
    </dsp:sp>
    <dsp:sp modelId="{4116430D-A5D9-494F-8083-5A8C25E0ED4F}">
      <dsp:nvSpPr>
        <dsp:cNvPr id="0" name=""/>
        <dsp:cNvSpPr/>
      </dsp:nvSpPr>
      <dsp:spPr>
        <a:xfrm>
          <a:off x="2064" y="107"/>
          <a:ext cx="6372002" cy="660761"/>
        </a:xfrm>
        <a:prstGeom prst="roundRect">
          <a:avLst/>
        </a:prstGeom>
        <a:solidFill>
          <a:srgbClr val="005EB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Arial" panose="020B0604020202020204" pitchFamily="34" charset="0"/>
              <a:ea typeface="+mn-ea"/>
              <a:cs typeface="Arial" panose="020B0604020202020204" pitchFamily="34" charset="0"/>
            </a:rPr>
            <a:t>1. What is culture and collective leadership?</a:t>
          </a:r>
        </a:p>
      </dsp:txBody>
      <dsp:txXfrm>
        <a:off x="34320" y="32363"/>
        <a:ext cx="6307490" cy="596249"/>
      </dsp:txXfrm>
    </dsp:sp>
    <dsp:sp modelId="{882197A2-879C-4DAE-BA04-BC0C6254DFD4}">
      <dsp:nvSpPr>
        <dsp:cNvPr id="0" name=""/>
        <dsp:cNvSpPr/>
      </dsp:nvSpPr>
      <dsp:spPr>
        <a:xfrm rot="5400000">
          <a:off x="8408232" y="-1340259"/>
          <a:ext cx="680737" cy="4749069"/>
        </a:xfrm>
        <a:prstGeom prst="round2SameRect">
          <a:avLst/>
        </a:prstGeom>
        <a:solidFill>
          <a:srgbClr val="005EB8">
            <a:alpha val="90000"/>
            <a:tint val="40000"/>
            <a:hueOff val="0"/>
            <a:satOff val="0"/>
            <a:lumOff val="0"/>
            <a:alphaOff val="0"/>
          </a:srgbClr>
        </a:solidFill>
        <a:ln w="12700" cap="flat" cmpd="sng" algn="ctr">
          <a:solidFill>
            <a:srgbClr val="005EB8">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The impact of compassionate and inclusive culture outcomes on patients and staff.</a:t>
          </a:r>
        </a:p>
      </dsp:txBody>
      <dsp:txXfrm rot="-5400000">
        <a:off x="6374067" y="727137"/>
        <a:ext cx="4715838" cy="614275"/>
      </dsp:txXfrm>
    </dsp:sp>
    <dsp:sp modelId="{02D2F424-6261-4FDF-9D2D-17FC1B647597}">
      <dsp:nvSpPr>
        <dsp:cNvPr id="0" name=""/>
        <dsp:cNvSpPr/>
      </dsp:nvSpPr>
      <dsp:spPr>
        <a:xfrm>
          <a:off x="2064" y="703895"/>
          <a:ext cx="6372002" cy="660761"/>
        </a:xfrm>
        <a:prstGeom prst="roundRect">
          <a:avLst/>
        </a:prstGeom>
        <a:solidFill>
          <a:srgbClr val="005EB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Arial" panose="020B0604020202020204" pitchFamily="34" charset="0"/>
              <a:ea typeface="+mn-ea"/>
              <a:cs typeface="Arial" panose="020B0604020202020204" pitchFamily="34" charset="0"/>
            </a:rPr>
            <a:t>2. Why culture is important in our organisation?</a:t>
          </a:r>
          <a:endParaRPr lang="en-GB" sz="1800" kern="1200" dirty="0">
            <a:solidFill>
              <a:srgbClr val="FFFFFF"/>
            </a:solidFill>
            <a:latin typeface="Arial" panose="020B0604020202020204" pitchFamily="34" charset="0"/>
            <a:ea typeface="+mn-ea"/>
            <a:cs typeface="Arial" panose="020B0604020202020204" pitchFamily="34" charset="0"/>
          </a:endParaRPr>
        </a:p>
      </dsp:txBody>
      <dsp:txXfrm>
        <a:off x="34320" y="736151"/>
        <a:ext cx="6307490" cy="596249"/>
      </dsp:txXfrm>
    </dsp:sp>
    <dsp:sp modelId="{646848D0-18E4-492C-ABE3-13CD1214C88B}">
      <dsp:nvSpPr>
        <dsp:cNvPr id="0" name=""/>
        <dsp:cNvSpPr/>
      </dsp:nvSpPr>
      <dsp:spPr>
        <a:xfrm rot="5400000">
          <a:off x="8484296" y="-636471"/>
          <a:ext cx="528608" cy="4749069"/>
        </a:xfrm>
        <a:prstGeom prst="round2SameRect">
          <a:avLst/>
        </a:prstGeom>
        <a:solidFill>
          <a:srgbClr val="005EB8">
            <a:alpha val="90000"/>
            <a:tint val="40000"/>
            <a:hueOff val="0"/>
            <a:satOff val="0"/>
            <a:lumOff val="0"/>
            <a:alphaOff val="0"/>
          </a:srgbClr>
        </a:solidFill>
        <a:ln w="12700" cap="flat" cmpd="sng" algn="ctr">
          <a:solidFill>
            <a:srgbClr val="005EB8">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Benefits of implementing the culture and leadership programme.</a:t>
          </a:r>
        </a:p>
      </dsp:txBody>
      <dsp:txXfrm rot="-5400000">
        <a:off x="6374066" y="1499564"/>
        <a:ext cx="4723264" cy="476998"/>
      </dsp:txXfrm>
    </dsp:sp>
    <dsp:sp modelId="{818D27A5-5D94-4013-9A2A-F809F8A02A14}">
      <dsp:nvSpPr>
        <dsp:cNvPr id="0" name=""/>
        <dsp:cNvSpPr/>
      </dsp:nvSpPr>
      <dsp:spPr>
        <a:xfrm>
          <a:off x="2064" y="1407682"/>
          <a:ext cx="6372002" cy="660761"/>
        </a:xfrm>
        <a:prstGeom prst="roundRect">
          <a:avLst/>
        </a:prstGeom>
        <a:solidFill>
          <a:srgbClr val="005EB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Arial" panose="020B0604020202020204" pitchFamily="34" charset="0"/>
              <a:ea typeface="+mn-ea"/>
              <a:cs typeface="Arial" panose="020B0604020202020204" pitchFamily="34" charset="0"/>
            </a:rPr>
            <a:t>3. What is the culture and leadership programme and how our organisation can benefit from it? </a:t>
          </a:r>
        </a:p>
      </dsp:txBody>
      <dsp:txXfrm>
        <a:off x="34320" y="1439938"/>
        <a:ext cx="6307490" cy="596249"/>
      </dsp:txXfrm>
    </dsp:sp>
    <dsp:sp modelId="{06EA6ABA-7E96-4071-8C7D-E8228987C1C7}">
      <dsp:nvSpPr>
        <dsp:cNvPr id="0" name=""/>
        <dsp:cNvSpPr/>
      </dsp:nvSpPr>
      <dsp:spPr>
        <a:xfrm rot="5400000">
          <a:off x="8484296" y="57327"/>
          <a:ext cx="528608" cy="4749069"/>
        </a:xfrm>
        <a:prstGeom prst="round2SameRect">
          <a:avLst/>
        </a:prstGeom>
        <a:solidFill>
          <a:srgbClr val="005EB8">
            <a:alpha val="90000"/>
            <a:tint val="40000"/>
            <a:hueOff val="0"/>
            <a:satOff val="0"/>
            <a:lumOff val="0"/>
            <a:alphaOff val="0"/>
          </a:srgbClr>
        </a:solidFill>
        <a:ln w="12700" cap="flat" cmpd="sng" algn="ctr">
          <a:solidFill>
            <a:srgbClr val="005EB8">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Phases and timelines of the CLP programme</a:t>
          </a:r>
        </a:p>
      </dsp:txBody>
      <dsp:txXfrm rot="-5400000">
        <a:off x="6374066" y="2193363"/>
        <a:ext cx="4723264" cy="476998"/>
      </dsp:txXfrm>
    </dsp:sp>
    <dsp:sp modelId="{AC98735B-8311-4344-BDE9-6A5339882C46}">
      <dsp:nvSpPr>
        <dsp:cNvPr id="0" name=""/>
        <dsp:cNvSpPr/>
      </dsp:nvSpPr>
      <dsp:spPr>
        <a:xfrm>
          <a:off x="2064" y="2101481"/>
          <a:ext cx="6372002" cy="660761"/>
        </a:xfrm>
        <a:prstGeom prst="roundRect">
          <a:avLst/>
        </a:prstGeom>
        <a:solidFill>
          <a:srgbClr val="005EB8"/>
        </a:solidFill>
        <a:ln w="12700" cap="flat" cmpd="sng" algn="ctr">
          <a:solidFill>
            <a:srgbClr val="005EB8">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Arial" panose="020B0604020202020204" pitchFamily="34" charset="0"/>
              <a:ea typeface="Helvetica"/>
              <a:cs typeface="Arial" panose="020B0604020202020204" pitchFamily="34" charset="0"/>
            </a:rPr>
            <a:t>4. How does this programme work?</a:t>
          </a:r>
        </a:p>
      </dsp:txBody>
      <dsp:txXfrm>
        <a:off x="34320" y="2133737"/>
        <a:ext cx="6307490" cy="596249"/>
      </dsp:txXfrm>
    </dsp:sp>
    <dsp:sp modelId="{E1152341-CCDC-4F4A-A2C8-3ACE3C208C6B}">
      <dsp:nvSpPr>
        <dsp:cNvPr id="0" name=""/>
        <dsp:cNvSpPr/>
      </dsp:nvSpPr>
      <dsp:spPr>
        <a:xfrm rot="5400000">
          <a:off x="8405874" y="899943"/>
          <a:ext cx="685452" cy="4749069"/>
        </a:xfrm>
        <a:prstGeom prst="round2SameRect">
          <a:avLst/>
        </a:prstGeom>
        <a:solidFill>
          <a:srgbClr val="005EB8">
            <a:alpha val="90000"/>
            <a:tint val="40000"/>
            <a:hueOff val="0"/>
            <a:satOff val="0"/>
            <a:lumOff val="0"/>
            <a:alphaOff val="0"/>
          </a:srgbClr>
        </a:solidFill>
        <a:ln w="12700" cap="flat" cmpd="sng" algn="ctr">
          <a:solidFill>
            <a:srgbClr val="005EB8">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Resources, involvement, leadership, finance.</a:t>
          </a:r>
        </a:p>
      </dsp:txBody>
      <dsp:txXfrm rot="-5400000">
        <a:off x="6374066" y="2965213"/>
        <a:ext cx="4715608" cy="618530"/>
      </dsp:txXfrm>
    </dsp:sp>
    <dsp:sp modelId="{63BB7668-7FC8-4A70-9A71-8738BE225742}">
      <dsp:nvSpPr>
        <dsp:cNvPr id="0" name=""/>
        <dsp:cNvSpPr/>
      </dsp:nvSpPr>
      <dsp:spPr>
        <a:xfrm>
          <a:off x="2064" y="2795280"/>
          <a:ext cx="6372002" cy="958394"/>
        </a:xfrm>
        <a:prstGeom prst="roundRect">
          <a:avLst/>
        </a:prstGeom>
        <a:solidFill>
          <a:srgbClr val="005EB8"/>
        </a:solidFill>
        <a:ln w="12700" cap="flat" cmpd="sng" algn="ctr">
          <a:solidFill>
            <a:srgbClr val="005EB8">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Arial" panose="020B0604020202020204" pitchFamily="34" charset="0"/>
              <a:ea typeface="Helvetica"/>
              <a:cs typeface="Arial" panose="020B0604020202020204" pitchFamily="34" charset="0"/>
            </a:rPr>
            <a:t>5. What is the board’s responsibility to support our  compassionate and inclusive culture change programme?</a:t>
          </a:r>
        </a:p>
      </dsp:txBody>
      <dsp:txXfrm>
        <a:off x="48849" y="2842065"/>
        <a:ext cx="6278432" cy="864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841EA-8FEE-4B35-8608-63D177AE9D82}">
      <dsp:nvSpPr>
        <dsp:cNvPr id="0" name=""/>
        <dsp:cNvSpPr/>
      </dsp:nvSpPr>
      <dsp:spPr>
        <a:xfrm>
          <a:off x="32745" y="813"/>
          <a:ext cx="11059708" cy="1450873"/>
        </a:xfrm>
        <a:prstGeom prst="roundRect">
          <a:avLst>
            <a:gd name="adj" fmla="val 10000"/>
          </a:avLst>
        </a:prstGeom>
        <a:solidFill>
          <a:srgbClr val="005EB8">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l" defTabSz="889000">
            <a:lnSpc>
              <a:spcPct val="150000"/>
            </a:lnSpc>
            <a:spcBef>
              <a:spcPct val="0"/>
            </a:spcBef>
            <a:spcAft>
              <a:spcPct val="35000"/>
            </a:spcAft>
            <a:buNone/>
          </a:pPr>
          <a:r>
            <a:rPr lang="en-US" sz="2000" kern="1200" dirty="0">
              <a:solidFill>
                <a:srgbClr val="FFFFFF"/>
              </a:solidFill>
              <a:latin typeface="Arial" panose="020B0604020202020204" pitchFamily="34" charset="0"/>
              <a:ea typeface="+mn-ea"/>
              <a:cs typeface="Arial" panose="020B0604020202020204" pitchFamily="34" charset="0"/>
            </a:rPr>
            <a:t>A focus on culture and leadership can enable NHS organisations to address the areas highlighted in past reports which talked about the following : compassion, inclusion, speaking up, no bullying, continuous improvement, learning, quality, need for system leadership. </a:t>
          </a:r>
        </a:p>
      </dsp:txBody>
      <dsp:txXfrm>
        <a:off x="75240" y="43308"/>
        <a:ext cx="10974718" cy="1365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CD6B7-9179-4681-A8E7-5E332671A418}">
      <dsp:nvSpPr>
        <dsp:cNvPr id="0" name=""/>
        <dsp:cNvSpPr/>
      </dsp:nvSpPr>
      <dsp:spPr>
        <a:xfrm>
          <a:off x="372649" y="4081"/>
          <a:ext cx="3389709" cy="374400"/>
        </a:xfrm>
        <a:prstGeom prst="rect">
          <a:avLst/>
        </a:prstGeom>
        <a:solidFill>
          <a:srgbClr val="41B6E6"/>
        </a:solidFill>
        <a:ln w="25400" cap="flat" cmpd="sng" algn="ctr">
          <a:solidFill>
            <a:srgbClr val="41B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Arial" panose="020B0604020202020204" pitchFamily="34" charset="0"/>
              <a:cs typeface="Arial" panose="020B0604020202020204" pitchFamily="34" charset="0"/>
            </a:rPr>
            <a:t>Vision and values</a:t>
          </a:r>
        </a:p>
      </dsp:txBody>
      <dsp:txXfrm>
        <a:off x="372649" y="4081"/>
        <a:ext cx="3389709" cy="374400"/>
      </dsp:txXfrm>
    </dsp:sp>
    <dsp:sp modelId="{AF79F30F-88A8-44A0-9C39-BA4A4B03620F}">
      <dsp:nvSpPr>
        <dsp:cNvPr id="0" name=""/>
        <dsp:cNvSpPr/>
      </dsp:nvSpPr>
      <dsp:spPr>
        <a:xfrm>
          <a:off x="372683" y="378391"/>
          <a:ext cx="3389709" cy="1122962"/>
        </a:xfrm>
        <a:prstGeom prst="rect">
          <a:avLst/>
        </a:prstGeom>
        <a:solidFill>
          <a:srgbClr val="41B6E6">
            <a:alpha val="50196"/>
          </a:srgbClr>
        </a:solidFill>
        <a:ln w="25400" cap="flat" cmpd="sng" algn="ctr">
          <a:solidFill>
            <a:srgbClr val="41B6E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Communications, listening</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Leadership development</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Patient/service user involvement and stakeholder engagement</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Values-based recruitment</a:t>
          </a:r>
        </a:p>
      </dsp:txBody>
      <dsp:txXfrm>
        <a:off x="372683" y="378391"/>
        <a:ext cx="3389709" cy="1122962"/>
      </dsp:txXfrm>
    </dsp:sp>
    <dsp:sp modelId="{533098BE-5F1A-41B6-8A6C-43B94A9843EC}">
      <dsp:nvSpPr>
        <dsp:cNvPr id="0" name=""/>
        <dsp:cNvSpPr/>
      </dsp:nvSpPr>
      <dsp:spPr>
        <a:xfrm>
          <a:off x="3867745" y="4081"/>
          <a:ext cx="3389709" cy="374400"/>
        </a:xfrm>
        <a:prstGeom prst="rect">
          <a:avLst/>
        </a:prstGeom>
        <a:solidFill>
          <a:srgbClr val="41B6E6"/>
        </a:solidFill>
        <a:ln w="25400" cap="flat" cmpd="sng" algn="ctr">
          <a:solidFill>
            <a:srgbClr val="41B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FF"/>
              </a:solidFill>
              <a:latin typeface="Arial" panose="020B0604020202020204" pitchFamily="34" charset="0"/>
              <a:ea typeface="Helvetica"/>
              <a:cs typeface="Arial" panose="020B0604020202020204" pitchFamily="34" charset="0"/>
            </a:rPr>
            <a:t>Goals and performance</a:t>
          </a:r>
        </a:p>
      </dsp:txBody>
      <dsp:txXfrm>
        <a:off x="3867745" y="4081"/>
        <a:ext cx="3389709" cy="374400"/>
      </dsp:txXfrm>
    </dsp:sp>
    <dsp:sp modelId="{3F3FCED1-3F69-4691-ACFF-812EF0A3B8DC}">
      <dsp:nvSpPr>
        <dsp:cNvPr id="0" name=""/>
        <dsp:cNvSpPr/>
      </dsp:nvSpPr>
      <dsp:spPr>
        <a:xfrm>
          <a:off x="3867745" y="378481"/>
          <a:ext cx="3389709" cy="1122962"/>
        </a:xfrm>
        <a:prstGeom prst="rect">
          <a:avLst/>
        </a:prstGeom>
        <a:solidFill>
          <a:srgbClr val="41B6E6">
            <a:alpha val="50196"/>
          </a:srgbClr>
        </a:solidFill>
        <a:ln w="25400" cap="flat" cmpd="sng" algn="ctr">
          <a:solidFill>
            <a:srgbClr val="41B6E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Performance management</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Information/knowledge management</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Business planning, organisation development</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Management training</a:t>
          </a:r>
        </a:p>
      </dsp:txBody>
      <dsp:txXfrm>
        <a:off x="3867745" y="378481"/>
        <a:ext cx="3389709" cy="1122962"/>
      </dsp:txXfrm>
    </dsp:sp>
    <dsp:sp modelId="{D5792013-D835-461E-A6E1-E54687644121}">
      <dsp:nvSpPr>
        <dsp:cNvPr id="0" name=""/>
        <dsp:cNvSpPr/>
      </dsp:nvSpPr>
      <dsp:spPr>
        <a:xfrm>
          <a:off x="7353349" y="6167"/>
          <a:ext cx="3389709" cy="374400"/>
        </a:xfrm>
        <a:prstGeom prst="rect">
          <a:avLst/>
        </a:prstGeom>
        <a:solidFill>
          <a:srgbClr val="41B6E6"/>
        </a:solidFill>
        <a:ln w="25400" cap="flat" cmpd="sng" algn="ctr">
          <a:solidFill>
            <a:srgbClr val="41B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FF"/>
              </a:solidFill>
              <a:latin typeface="Arial" panose="020B0604020202020204" pitchFamily="34" charset="0"/>
              <a:ea typeface="Helvetica"/>
              <a:cs typeface="Arial" panose="020B0604020202020204" pitchFamily="34" charset="0"/>
            </a:rPr>
            <a:t>Learning and innovation</a:t>
          </a:r>
        </a:p>
      </dsp:txBody>
      <dsp:txXfrm>
        <a:off x="7353349" y="6167"/>
        <a:ext cx="3389709" cy="374400"/>
      </dsp:txXfrm>
    </dsp:sp>
    <dsp:sp modelId="{F3FCBD2E-A6AB-4C28-A9DA-946C88CBB205}">
      <dsp:nvSpPr>
        <dsp:cNvPr id="0" name=""/>
        <dsp:cNvSpPr/>
      </dsp:nvSpPr>
      <dsp:spPr>
        <a:xfrm>
          <a:off x="7353349" y="382563"/>
          <a:ext cx="3389709" cy="1122962"/>
        </a:xfrm>
        <a:prstGeom prst="rect">
          <a:avLst/>
        </a:prstGeom>
        <a:solidFill>
          <a:srgbClr val="41B6E6">
            <a:alpha val="50196"/>
          </a:srgbClr>
        </a:solidFill>
        <a:ln w="25400" cap="flat" cmpd="sng" algn="ctr">
          <a:solidFill>
            <a:srgbClr val="41B6E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Quality improvement systems, support systems for innovation and QI</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QI training</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Empowering and enabling staff</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Quality strategy</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Leadership training</a:t>
          </a:r>
        </a:p>
      </dsp:txBody>
      <dsp:txXfrm>
        <a:off x="7353349" y="382563"/>
        <a:ext cx="3389709" cy="1122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CD6B7-9179-4681-A8E7-5E332671A418}">
      <dsp:nvSpPr>
        <dsp:cNvPr id="0" name=""/>
        <dsp:cNvSpPr/>
      </dsp:nvSpPr>
      <dsp:spPr>
        <a:xfrm>
          <a:off x="372548" y="12889"/>
          <a:ext cx="3389709" cy="489600"/>
        </a:xfrm>
        <a:prstGeom prst="rect">
          <a:avLst/>
        </a:prstGeom>
        <a:solidFill>
          <a:srgbClr val="41B6E6"/>
        </a:solidFill>
        <a:ln w="25400" cap="flat" cmpd="sng" algn="ctr">
          <a:solidFill>
            <a:srgbClr val="41B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Arial" panose="020B0604020202020204" pitchFamily="34" charset="0"/>
              <a:cs typeface="Arial" panose="020B0604020202020204" pitchFamily="34" charset="0"/>
            </a:rPr>
            <a:t>Support and compassion</a:t>
          </a:r>
        </a:p>
      </dsp:txBody>
      <dsp:txXfrm>
        <a:off x="372548" y="12889"/>
        <a:ext cx="3389709" cy="489600"/>
      </dsp:txXfrm>
    </dsp:sp>
    <dsp:sp modelId="{AF79F30F-88A8-44A0-9C39-BA4A4B03620F}">
      <dsp:nvSpPr>
        <dsp:cNvPr id="0" name=""/>
        <dsp:cNvSpPr/>
      </dsp:nvSpPr>
      <dsp:spPr>
        <a:xfrm>
          <a:off x="372548" y="502489"/>
          <a:ext cx="3389709" cy="1378075"/>
        </a:xfrm>
        <a:prstGeom prst="rect">
          <a:avLst/>
        </a:prstGeom>
        <a:solidFill>
          <a:srgbClr val="41B6E6">
            <a:alpha val="50196"/>
          </a:srgbClr>
        </a:solidFill>
        <a:ln w="25400" cap="flat" cmpd="sng" algn="ctr">
          <a:solidFill>
            <a:srgbClr val="41B6E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Reduced hierarchy/command and control</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Communications strategy</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Engagement strategy</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Health and wellbeing strategy</a:t>
          </a:r>
        </a:p>
      </dsp:txBody>
      <dsp:txXfrm>
        <a:off x="372548" y="502489"/>
        <a:ext cx="3389709" cy="1378075"/>
      </dsp:txXfrm>
    </dsp:sp>
    <dsp:sp modelId="{533098BE-5F1A-41B6-8A6C-43B94A9843EC}">
      <dsp:nvSpPr>
        <dsp:cNvPr id="0" name=""/>
        <dsp:cNvSpPr/>
      </dsp:nvSpPr>
      <dsp:spPr>
        <a:xfrm>
          <a:off x="3867745" y="12889"/>
          <a:ext cx="3389709" cy="489600"/>
        </a:xfrm>
        <a:prstGeom prst="rect">
          <a:avLst/>
        </a:prstGeom>
        <a:solidFill>
          <a:srgbClr val="41B6E6"/>
        </a:solidFill>
        <a:ln w="25400" cap="flat" cmpd="sng" algn="ctr">
          <a:solidFill>
            <a:srgbClr val="41B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FF"/>
              </a:solidFill>
              <a:latin typeface="Arial" panose="020B0604020202020204" pitchFamily="34" charset="0"/>
              <a:ea typeface="Helvetica"/>
              <a:cs typeface="Arial" panose="020B0604020202020204" pitchFamily="34" charset="0"/>
            </a:rPr>
            <a:t>Equity and inclusion</a:t>
          </a:r>
        </a:p>
      </dsp:txBody>
      <dsp:txXfrm>
        <a:off x="3867745" y="12889"/>
        <a:ext cx="3389709" cy="489600"/>
      </dsp:txXfrm>
    </dsp:sp>
    <dsp:sp modelId="{3F3FCED1-3F69-4691-ACFF-812EF0A3B8DC}">
      <dsp:nvSpPr>
        <dsp:cNvPr id="0" name=""/>
        <dsp:cNvSpPr/>
      </dsp:nvSpPr>
      <dsp:spPr>
        <a:xfrm>
          <a:off x="3867745" y="502489"/>
          <a:ext cx="3389709" cy="1378075"/>
        </a:xfrm>
        <a:prstGeom prst="rect">
          <a:avLst/>
        </a:prstGeom>
        <a:solidFill>
          <a:srgbClr val="41B6E6">
            <a:alpha val="50196"/>
          </a:srgbClr>
        </a:solidFill>
        <a:ln w="25400" cap="flat" cmpd="sng" algn="ctr">
          <a:solidFill>
            <a:srgbClr val="41B6E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Inclusion and diversity strategy</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An assessment framework to support equity and inclusion</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Leadership development to role model equity and inclusion</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Whole person approach plan – openness/uniqueness, connection/attachment, opportunity/respect</a:t>
          </a:r>
        </a:p>
      </dsp:txBody>
      <dsp:txXfrm>
        <a:off x="3867745" y="502489"/>
        <a:ext cx="3389709" cy="1378075"/>
      </dsp:txXfrm>
    </dsp:sp>
    <dsp:sp modelId="{D5792013-D835-461E-A6E1-E54687644121}">
      <dsp:nvSpPr>
        <dsp:cNvPr id="0" name=""/>
        <dsp:cNvSpPr/>
      </dsp:nvSpPr>
      <dsp:spPr>
        <a:xfrm>
          <a:off x="7353315" y="0"/>
          <a:ext cx="3389709" cy="489600"/>
        </a:xfrm>
        <a:prstGeom prst="rect">
          <a:avLst/>
        </a:prstGeom>
        <a:solidFill>
          <a:srgbClr val="41B6E6"/>
        </a:solidFill>
        <a:ln w="25400" cap="flat" cmpd="sng" algn="ctr">
          <a:solidFill>
            <a:srgbClr val="41B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FF"/>
              </a:solidFill>
              <a:latin typeface="Arial" panose="020B0604020202020204" pitchFamily="34" charset="0"/>
              <a:ea typeface="Helvetica"/>
              <a:cs typeface="Arial" panose="020B0604020202020204" pitchFamily="34" charset="0"/>
            </a:rPr>
            <a:t>Team work</a:t>
          </a:r>
        </a:p>
      </dsp:txBody>
      <dsp:txXfrm>
        <a:off x="7353315" y="0"/>
        <a:ext cx="3389709" cy="489600"/>
      </dsp:txXfrm>
    </dsp:sp>
    <dsp:sp modelId="{F3FCBD2E-A6AB-4C28-A9DA-946C88CBB205}">
      <dsp:nvSpPr>
        <dsp:cNvPr id="0" name=""/>
        <dsp:cNvSpPr/>
      </dsp:nvSpPr>
      <dsp:spPr>
        <a:xfrm>
          <a:off x="7353315" y="489604"/>
          <a:ext cx="3389709" cy="1378075"/>
        </a:xfrm>
        <a:prstGeom prst="rect">
          <a:avLst/>
        </a:prstGeom>
        <a:solidFill>
          <a:srgbClr val="41B6E6">
            <a:alpha val="50196"/>
          </a:srgbClr>
        </a:solidFill>
        <a:ln w="25400" cap="flat" cmpd="sng" algn="ctr">
          <a:solidFill>
            <a:srgbClr val="41B6E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Board development</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Team assessments</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Team-based working, inter0team working</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Reduced layers of hierarchy</a:t>
          </a:r>
        </a:p>
        <a:p>
          <a:pPr marL="57150" lvl="1" indent="-57150" algn="l" defTabSz="488950">
            <a:lnSpc>
              <a:spcPct val="90000"/>
            </a:lnSpc>
            <a:spcBef>
              <a:spcPct val="0"/>
            </a:spcBef>
            <a:spcAft>
              <a:spcPct val="15000"/>
            </a:spcAft>
            <a:buChar char="•"/>
          </a:pPr>
          <a:r>
            <a:rPr lang="en-GB" sz="1100" kern="1200" dirty="0">
              <a:solidFill>
                <a:srgbClr val="002060"/>
              </a:solidFill>
              <a:latin typeface="Arial" panose="020B0604020202020204" pitchFamily="34" charset="0"/>
              <a:cs typeface="Arial" panose="020B0604020202020204" pitchFamily="34" charset="0"/>
            </a:rPr>
            <a:t>Leadership coaching for team leaders</a:t>
          </a:r>
        </a:p>
      </dsp:txBody>
      <dsp:txXfrm>
        <a:off x="7353315" y="489604"/>
        <a:ext cx="3389709" cy="137807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xfrm>
            <a:off x="1143000" y="685800"/>
            <a:ext cx="4572000" cy="3429000"/>
          </a:xfrm>
          <a:prstGeom prst="rect">
            <a:avLst/>
          </a:prstGeom>
        </p:spPr>
        <p:txBody>
          <a:bodyPr/>
          <a:lstStyle/>
          <a:p>
            <a:endParaRPr/>
          </a:p>
        </p:txBody>
      </p:sp>
      <p:sp>
        <p:nvSpPr>
          <p:cNvPr id="519" name="Shape 519"/>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defTabSz="457200" latinLnBrk="0">
      <a:defRPr sz="1200">
        <a:solidFill>
          <a:srgbClr val="003087"/>
        </a:solidFill>
        <a:latin typeface="+mj-lt"/>
        <a:ea typeface="+mj-ea"/>
        <a:cs typeface="+mj-cs"/>
        <a:sym typeface="Arial"/>
      </a:defRPr>
    </a:lvl1pPr>
    <a:lvl2pPr indent="228600" defTabSz="457200" latinLnBrk="0">
      <a:defRPr sz="1200">
        <a:solidFill>
          <a:srgbClr val="003087"/>
        </a:solidFill>
        <a:latin typeface="+mj-lt"/>
        <a:ea typeface="+mj-ea"/>
        <a:cs typeface="+mj-cs"/>
        <a:sym typeface="Arial"/>
      </a:defRPr>
    </a:lvl2pPr>
    <a:lvl3pPr indent="457200" defTabSz="457200" latinLnBrk="0">
      <a:defRPr sz="1200">
        <a:solidFill>
          <a:srgbClr val="003087"/>
        </a:solidFill>
        <a:latin typeface="+mj-lt"/>
        <a:ea typeface="+mj-ea"/>
        <a:cs typeface="+mj-cs"/>
        <a:sym typeface="Arial"/>
      </a:defRPr>
    </a:lvl3pPr>
    <a:lvl4pPr indent="685800" defTabSz="457200" latinLnBrk="0">
      <a:defRPr sz="1200">
        <a:solidFill>
          <a:srgbClr val="003087"/>
        </a:solidFill>
        <a:latin typeface="+mj-lt"/>
        <a:ea typeface="+mj-ea"/>
        <a:cs typeface="+mj-cs"/>
        <a:sym typeface="Arial"/>
      </a:defRPr>
    </a:lvl4pPr>
    <a:lvl5pPr indent="914400" defTabSz="457200" latinLnBrk="0">
      <a:defRPr sz="1200">
        <a:solidFill>
          <a:srgbClr val="003087"/>
        </a:solidFill>
        <a:latin typeface="+mj-lt"/>
        <a:ea typeface="+mj-ea"/>
        <a:cs typeface="+mj-cs"/>
        <a:sym typeface="Arial"/>
      </a:defRPr>
    </a:lvl5pPr>
    <a:lvl6pPr indent="1143000" defTabSz="457200" latinLnBrk="0">
      <a:defRPr sz="1200">
        <a:solidFill>
          <a:srgbClr val="003087"/>
        </a:solidFill>
        <a:latin typeface="+mj-lt"/>
        <a:ea typeface="+mj-ea"/>
        <a:cs typeface="+mj-cs"/>
        <a:sym typeface="Arial"/>
      </a:defRPr>
    </a:lvl6pPr>
    <a:lvl7pPr indent="1371600" defTabSz="457200" latinLnBrk="0">
      <a:defRPr sz="1200">
        <a:solidFill>
          <a:srgbClr val="003087"/>
        </a:solidFill>
        <a:latin typeface="+mj-lt"/>
        <a:ea typeface="+mj-ea"/>
        <a:cs typeface="+mj-cs"/>
        <a:sym typeface="Arial"/>
      </a:defRPr>
    </a:lvl7pPr>
    <a:lvl8pPr indent="1600200" defTabSz="457200" latinLnBrk="0">
      <a:defRPr sz="1200">
        <a:solidFill>
          <a:srgbClr val="003087"/>
        </a:solidFill>
        <a:latin typeface="+mj-lt"/>
        <a:ea typeface="+mj-ea"/>
        <a:cs typeface="+mj-cs"/>
        <a:sym typeface="Arial"/>
      </a:defRPr>
    </a:lvl8pPr>
    <a:lvl9pPr indent="1828800" defTabSz="457200" latinLnBrk="0">
      <a:defRPr sz="1200">
        <a:solidFill>
          <a:srgbClr val="003087"/>
        </a:solidFill>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ver-Slide-Icon-Set-Description">
    <p:spTree>
      <p:nvGrpSpPr>
        <p:cNvPr id="1" name=""/>
        <p:cNvGrpSpPr/>
        <p:nvPr/>
      </p:nvGrpSpPr>
      <p:grpSpPr>
        <a:xfrm>
          <a:off x="0" y="0"/>
          <a:ext cx="0" cy="0"/>
          <a:chOff x="0" y="0"/>
          <a:chExt cx="0" cy="0"/>
        </a:xfrm>
      </p:grpSpPr>
      <p:pic>
        <p:nvPicPr>
          <p:cNvPr id="26" name="Picture 6" descr="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14290"/>
            <a:ext cx="8364775" cy="6858002"/>
          </a:xfrm>
          <a:prstGeom prst="rect">
            <a:avLst/>
          </a:prstGeom>
          <a:ln w="12700">
            <a:miter lim="400000"/>
          </a:ln>
        </p:spPr>
      </p:pic>
      <p:pic>
        <p:nvPicPr>
          <p:cNvPr id="27" name="Picture 7" descr="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97468" y="3389569"/>
            <a:ext cx="3788922" cy="3448297"/>
          </a:xfrm>
          <a:prstGeom prst="rect">
            <a:avLst/>
          </a:prstGeom>
          <a:ln w="12700">
            <a:miter lim="400000"/>
          </a:ln>
        </p:spPr>
      </p:pic>
      <p:sp>
        <p:nvSpPr>
          <p:cNvPr id="28" name="Body Level One…"/>
          <p:cNvSpPr txBox="1">
            <a:spLocks noGrp="1"/>
          </p:cNvSpPr>
          <p:nvPr>
            <p:ph type="body" sz="quarter" idx="1" hasCustomPrompt="1"/>
          </p:nvPr>
        </p:nvSpPr>
        <p:spPr>
          <a:xfrm>
            <a:off x="733425" y="1971919"/>
            <a:ext cx="5624513" cy="413698"/>
          </a:xfrm>
          <a:prstGeom prst="rect">
            <a:avLst/>
          </a:prstGeom>
        </p:spPr>
        <p:txBody>
          <a:bodyPr anchor="ctr">
            <a:normAutofit/>
          </a:bodyPr>
          <a:lstStyle>
            <a:lvl1pPr marL="0" indent="0">
              <a:buSzTx/>
              <a:buFontTx/>
              <a:buNone/>
              <a:defRPr sz="3000" b="1">
                <a:solidFill>
                  <a:srgbClr val="0071CE"/>
                </a:solidFill>
              </a:defRPr>
            </a:lvl1pPr>
            <a:lvl2pPr marL="742950" indent="-285750">
              <a:buFontTx/>
              <a:defRPr sz="3000" b="1">
                <a:solidFill>
                  <a:srgbClr val="0071CE"/>
                </a:solidFill>
              </a:defRPr>
            </a:lvl2pPr>
            <a:lvl3pPr marL="1257300" indent="-342900">
              <a:buFontTx/>
              <a:defRPr sz="3000" b="1">
                <a:solidFill>
                  <a:srgbClr val="0071CE"/>
                </a:solidFill>
              </a:defRPr>
            </a:lvl3pPr>
            <a:lvl4pPr marL="1752600" indent="-381000">
              <a:buFontTx/>
              <a:defRPr sz="3000" b="1">
                <a:solidFill>
                  <a:srgbClr val="0071CE"/>
                </a:solidFill>
              </a:defRPr>
            </a:lvl4pPr>
            <a:lvl5pPr marL="2209800" indent="-381000">
              <a:buFontTx/>
              <a:defRPr sz="3000" b="1">
                <a:solidFill>
                  <a:srgbClr val="0071CE"/>
                </a:solidFill>
              </a:defRPr>
            </a:lvl5pPr>
          </a:lstStyle>
          <a:p>
            <a:r>
              <a:t>Sub-heading</a:t>
            </a:r>
          </a:p>
          <a:p>
            <a:pPr lvl="1"/>
            <a:endParaRPr/>
          </a:p>
          <a:p>
            <a:pPr lvl="2"/>
            <a:endParaRPr/>
          </a:p>
          <a:p>
            <a:pPr lvl="3"/>
            <a:endParaRPr/>
          </a:p>
          <a:p>
            <a:pPr lvl="4"/>
            <a:endParaRPr/>
          </a:p>
        </p:txBody>
      </p:sp>
      <p:sp>
        <p:nvSpPr>
          <p:cNvPr id="29" name="Text Placeholder 10"/>
          <p:cNvSpPr>
            <a:spLocks noGrp="1"/>
          </p:cNvSpPr>
          <p:nvPr>
            <p:ph type="body" sz="quarter" idx="21" hasCustomPrompt="1"/>
          </p:nvPr>
        </p:nvSpPr>
        <p:spPr>
          <a:xfrm>
            <a:off x="733424" y="2668426"/>
            <a:ext cx="5624515" cy="255141"/>
          </a:xfrm>
          <a:prstGeom prst="rect">
            <a:avLst/>
          </a:prstGeom>
        </p:spPr>
        <p:txBody>
          <a:bodyPr anchor="ctr">
            <a:normAutofit/>
          </a:bodyPr>
          <a:lstStyle>
            <a:lvl1pPr marL="0" indent="0" defTabSz="713231">
              <a:spcBef>
                <a:spcPts val="700"/>
              </a:spcBef>
              <a:buSzTx/>
              <a:buFontTx/>
              <a:buNone/>
              <a:defRPr sz="1170">
                <a:solidFill>
                  <a:srgbClr val="0071CE"/>
                </a:solidFill>
              </a:defRPr>
            </a:lvl1pPr>
          </a:lstStyle>
          <a:p>
            <a:r>
              <a:t>Author &amp; date</a:t>
            </a:r>
          </a:p>
        </p:txBody>
      </p:sp>
      <p:pic>
        <p:nvPicPr>
          <p:cNvPr id="30" name="Picture 12" descr="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2837" y="371580"/>
            <a:ext cx="965003" cy="387361"/>
          </a:xfrm>
          <a:prstGeom prst="rect">
            <a:avLst/>
          </a:prstGeom>
          <a:ln w="12700">
            <a:miter lim="400000"/>
          </a:ln>
        </p:spPr>
      </p:pic>
      <p:sp>
        <p:nvSpPr>
          <p:cNvPr id="31" name="Text Placeholder 10"/>
          <p:cNvSpPr>
            <a:spLocks noGrp="1"/>
          </p:cNvSpPr>
          <p:nvPr>
            <p:ph type="body" sz="quarter" idx="22" hasCustomPrompt="1"/>
          </p:nvPr>
        </p:nvSpPr>
        <p:spPr>
          <a:xfrm>
            <a:off x="733424" y="1120426"/>
            <a:ext cx="5624515" cy="751787"/>
          </a:xfrm>
          <a:prstGeom prst="rect">
            <a:avLst/>
          </a:prstGeom>
        </p:spPr>
        <p:txBody>
          <a:bodyPr anchor="ctr">
            <a:normAutofit/>
          </a:bodyPr>
          <a:lstStyle>
            <a:lvl1pPr marL="0" indent="0" defTabSz="576072">
              <a:spcBef>
                <a:spcPts val="600"/>
              </a:spcBef>
              <a:buSzTx/>
              <a:buFontTx/>
              <a:buNone/>
              <a:defRPr sz="4536" b="1">
                <a:solidFill>
                  <a:srgbClr val="0071CE"/>
                </a:solidFill>
              </a:defRPr>
            </a:lvl1pPr>
          </a:lstStyle>
          <a:p>
            <a:r>
              <a:t>Cover slide</a:t>
            </a:r>
          </a:p>
        </p:txBody>
      </p:sp>
      <p:pic>
        <p:nvPicPr>
          <p:cNvPr id="32" name="Picture 15" descr="Picture 1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090894" y="5978769"/>
            <a:ext cx="1621681" cy="616815"/>
          </a:xfrm>
          <a:prstGeom prst="rect">
            <a:avLst/>
          </a:prstGeom>
          <a:ln w="12700">
            <a:miter lim="400000"/>
          </a:ln>
        </p:spPr>
      </p:pic>
      <p:grpSp>
        <p:nvGrpSpPr>
          <p:cNvPr id="35" name="Group 1"/>
          <p:cNvGrpSpPr/>
          <p:nvPr/>
        </p:nvGrpSpPr>
        <p:grpSpPr>
          <a:xfrm>
            <a:off x="-225635" y="3932546"/>
            <a:ext cx="12729734" cy="2076555"/>
            <a:chOff x="0" y="0"/>
            <a:chExt cx="12729733" cy="2076554"/>
          </a:xfrm>
        </p:grpSpPr>
        <p:pic>
          <p:nvPicPr>
            <p:cNvPr id="33" name="Picture 10" descr="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800000">
              <a:off x="0" y="881324"/>
              <a:ext cx="215189" cy="237519"/>
            </a:xfrm>
            <a:prstGeom prst="rect">
              <a:avLst/>
            </a:prstGeom>
            <a:ln w="12700" cap="flat">
              <a:noFill/>
              <a:miter lim="400000"/>
            </a:ln>
            <a:effectLst/>
          </p:spPr>
        </p:pic>
        <p:pic>
          <p:nvPicPr>
            <p:cNvPr id="34" name="People_Promise_Words_Full_Design.png" descr="People_Promise_Words_Full_Design.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3516" y="0"/>
              <a:ext cx="12536218" cy="2076555"/>
            </a:xfrm>
            <a:prstGeom prst="rect">
              <a:avLst/>
            </a:prstGeom>
            <a:ln w="12700" cap="flat">
              <a:noFill/>
              <a:miter lim="400000"/>
            </a:ln>
            <a:effectLst/>
          </p:spPr>
        </p:pic>
      </p:gr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5_Cover-Slide-Icon">
    <p:spTree>
      <p:nvGrpSpPr>
        <p:cNvPr id="1" name=""/>
        <p:cNvGrpSpPr/>
        <p:nvPr/>
      </p:nvGrpSpPr>
      <p:grpSpPr>
        <a:xfrm>
          <a:off x="0" y="0"/>
          <a:ext cx="0" cy="0"/>
          <a:chOff x="0" y="0"/>
          <a:chExt cx="0" cy="0"/>
        </a:xfrm>
      </p:grpSpPr>
      <p:pic>
        <p:nvPicPr>
          <p:cNvPr id="246" name="Picture 15" descr="Picture 1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318306" y="1872225"/>
            <a:ext cx="9873695" cy="4985776"/>
          </a:xfrm>
          <a:prstGeom prst="rect">
            <a:avLst/>
          </a:prstGeom>
          <a:ln w="12700">
            <a:miter lim="400000"/>
          </a:ln>
        </p:spPr>
      </p:pic>
      <p:pic>
        <p:nvPicPr>
          <p:cNvPr id="247" name="Picture 6" descr="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2837" y="371580"/>
            <a:ext cx="965003" cy="387361"/>
          </a:xfrm>
          <a:prstGeom prst="rect">
            <a:avLst/>
          </a:prstGeom>
          <a:ln w="12700">
            <a:miter lim="400000"/>
          </a:ln>
        </p:spPr>
      </p:pic>
      <p:sp>
        <p:nvSpPr>
          <p:cNvPr id="248" name="Body Level One…"/>
          <p:cNvSpPr txBox="1">
            <a:spLocks noGrp="1"/>
          </p:cNvSpPr>
          <p:nvPr>
            <p:ph type="body" sz="quarter" idx="1" hasCustomPrompt="1"/>
          </p:nvPr>
        </p:nvSpPr>
        <p:spPr>
          <a:xfrm>
            <a:off x="733425" y="1120426"/>
            <a:ext cx="5624513" cy="751787"/>
          </a:xfrm>
          <a:prstGeom prst="rect">
            <a:avLst/>
          </a:prstGeom>
        </p:spPr>
        <p:txBody>
          <a:bodyPr anchor="ctr">
            <a:normAutofit/>
          </a:bodyPr>
          <a:lstStyle>
            <a:lvl1pPr marL="0" indent="0">
              <a:buSzTx/>
              <a:buFontTx/>
              <a:buNone/>
              <a:defRPr sz="7200" b="1">
                <a:solidFill>
                  <a:srgbClr val="0071CE"/>
                </a:solidFill>
              </a:defRPr>
            </a:lvl1pPr>
            <a:lvl2pPr marL="1143000" indent="-685800">
              <a:buFontTx/>
              <a:defRPr sz="7200" b="1">
                <a:solidFill>
                  <a:srgbClr val="0071CE"/>
                </a:solidFill>
              </a:defRPr>
            </a:lvl2pPr>
            <a:lvl3pPr marL="1737359" indent="-822959">
              <a:buFontTx/>
              <a:defRPr sz="7200" b="1">
                <a:solidFill>
                  <a:srgbClr val="0071CE"/>
                </a:solidFill>
              </a:defRPr>
            </a:lvl3pPr>
            <a:lvl4pPr marL="2286000" indent="-914400">
              <a:buFontTx/>
              <a:defRPr sz="7200" b="1">
                <a:solidFill>
                  <a:srgbClr val="0071CE"/>
                </a:solidFill>
              </a:defRPr>
            </a:lvl4pPr>
            <a:lvl5pPr marL="2743200" indent="-914400">
              <a:buFontTx/>
              <a:defRPr sz="7200" b="1">
                <a:solidFill>
                  <a:srgbClr val="0071CE"/>
                </a:solidFill>
              </a:defRPr>
            </a:lvl5pPr>
          </a:lstStyle>
          <a:p>
            <a:r>
              <a:t>Cover slide</a:t>
            </a:r>
          </a:p>
          <a:p>
            <a:pPr lvl="1"/>
            <a:endParaRPr/>
          </a:p>
          <a:p>
            <a:pPr lvl="2"/>
            <a:endParaRPr/>
          </a:p>
          <a:p>
            <a:pPr lvl="3"/>
            <a:endParaRPr/>
          </a:p>
          <a:p>
            <a:pPr lvl="4"/>
            <a:endParaRPr/>
          </a:p>
        </p:txBody>
      </p:sp>
      <p:sp>
        <p:nvSpPr>
          <p:cNvPr id="249" name="Text Placeholder 10"/>
          <p:cNvSpPr>
            <a:spLocks noGrp="1"/>
          </p:cNvSpPr>
          <p:nvPr>
            <p:ph type="body" sz="quarter" idx="21" hasCustomPrompt="1"/>
          </p:nvPr>
        </p:nvSpPr>
        <p:spPr>
          <a:xfrm>
            <a:off x="733424" y="1971919"/>
            <a:ext cx="5624515" cy="413698"/>
          </a:xfrm>
          <a:prstGeom prst="rect">
            <a:avLst/>
          </a:prstGeom>
        </p:spPr>
        <p:txBody>
          <a:bodyPr anchor="ctr">
            <a:normAutofit/>
          </a:bodyPr>
          <a:lstStyle>
            <a:lvl1pPr marL="0" indent="0" defTabSz="722376">
              <a:spcBef>
                <a:spcPts val="700"/>
              </a:spcBef>
              <a:buSzTx/>
              <a:buFontTx/>
              <a:buNone/>
              <a:defRPr sz="2370" b="1">
                <a:solidFill>
                  <a:srgbClr val="0071CE"/>
                </a:solidFill>
              </a:defRPr>
            </a:lvl1pPr>
          </a:lstStyle>
          <a:p>
            <a:r>
              <a:t>Sub-heading</a:t>
            </a:r>
          </a:p>
        </p:txBody>
      </p:sp>
      <p:sp>
        <p:nvSpPr>
          <p:cNvPr id="250" name="Text Placeholder 10"/>
          <p:cNvSpPr>
            <a:spLocks noGrp="1"/>
          </p:cNvSpPr>
          <p:nvPr>
            <p:ph type="body" sz="quarter" idx="22" hasCustomPrompt="1"/>
          </p:nvPr>
        </p:nvSpPr>
        <p:spPr>
          <a:xfrm>
            <a:off x="733424" y="2668426"/>
            <a:ext cx="5624515" cy="255141"/>
          </a:xfrm>
          <a:prstGeom prst="rect">
            <a:avLst/>
          </a:prstGeom>
        </p:spPr>
        <p:txBody>
          <a:bodyPr anchor="ctr">
            <a:normAutofit/>
          </a:bodyPr>
          <a:lstStyle>
            <a:lvl1pPr marL="0" indent="0" defTabSz="713231">
              <a:spcBef>
                <a:spcPts val="700"/>
              </a:spcBef>
              <a:buSzTx/>
              <a:buFontTx/>
              <a:buNone/>
              <a:defRPr sz="1170">
                <a:solidFill>
                  <a:srgbClr val="0071CE"/>
                </a:solidFill>
              </a:defRPr>
            </a:lvl1pPr>
          </a:lstStyle>
          <a:p>
            <a:r>
              <a:t>Author &amp; date</a:t>
            </a:r>
          </a:p>
        </p:txBody>
      </p:sp>
      <p:pic>
        <p:nvPicPr>
          <p:cNvPr id="251" name="Picture 14" descr="Picture 1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090894" y="5978769"/>
            <a:ext cx="1621681" cy="616815"/>
          </a:xfrm>
          <a:prstGeom prst="rect">
            <a:avLst/>
          </a:prstGeom>
          <a:ln w="12700">
            <a:miter lim="400000"/>
          </a:ln>
        </p:spPr>
      </p:pic>
      <p:sp>
        <p:nvSpPr>
          <p:cNvPr id="2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Content-Slide-Icon-Heart">
    <p:spTree>
      <p:nvGrpSpPr>
        <p:cNvPr id="1" name=""/>
        <p:cNvGrpSpPr/>
        <p:nvPr/>
      </p:nvGrpSpPr>
      <p:grpSpPr>
        <a:xfrm>
          <a:off x="0" y="0"/>
          <a:ext cx="0" cy="0"/>
          <a:chOff x="0" y="0"/>
          <a:chExt cx="0" cy="0"/>
        </a:xfrm>
      </p:grpSpPr>
      <p:pic>
        <p:nvPicPr>
          <p:cNvPr id="322" name="Picture 2" descr="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22837" y="371580"/>
            <a:ext cx="965003" cy="387361"/>
          </a:xfrm>
          <a:prstGeom prst="rect">
            <a:avLst/>
          </a:prstGeom>
          <a:ln w="12700">
            <a:miter lim="400000"/>
          </a:ln>
        </p:spPr>
      </p:pic>
      <p:sp>
        <p:nvSpPr>
          <p:cNvPr id="323" name="Body Level One…"/>
          <p:cNvSpPr txBox="1">
            <a:spLocks noGrp="1"/>
          </p:cNvSpPr>
          <p:nvPr>
            <p:ph type="body" sz="quarter" idx="1" hasCustomPrompt="1"/>
          </p:nvPr>
        </p:nvSpPr>
        <p:spPr>
          <a:xfrm>
            <a:off x="736600" y="596900"/>
            <a:ext cx="5486400" cy="533400"/>
          </a:xfrm>
          <a:prstGeom prst="rect">
            <a:avLst/>
          </a:prstGeom>
        </p:spPr>
        <p:txBody>
          <a:bodyPr anchor="ctr">
            <a:normAutofit/>
          </a:bodyPr>
          <a:lstStyle>
            <a:lvl1pPr marL="0" indent="0">
              <a:buSzTx/>
              <a:buFontTx/>
              <a:buNone/>
              <a:defRPr sz="3200" b="1">
                <a:solidFill>
                  <a:srgbClr val="0071CE"/>
                </a:solidFill>
              </a:defRPr>
            </a:lvl1pPr>
            <a:lvl2pPr marL="0" indent="457200">
              <a:buSzTx/>
              <a:buFontTx/>
              <a:buNone/>
              <a:defRPr sz="3200" b="1">
                <a:solidFill>
                  <a:srgbClr val="0071CE"/>
                </a:solidFill>
              </a:defRPr>
            </a:lvl2pPr>
            <a:lvl3pPr marL="0" indent="914400">
              <a:buSzTx/>
              <a:buFontTx/>
              <a:buNone/>
              <a:defRPr sz="3200" b="1">
                <a:solidFill>
                  <a:srgbClr val="0071CE"/>
                </a:solidFill>
              </a:defRPr>
            </a:lvl3pPr>
            <a:lvl4pPr marL="0" indent="1371600">
              <a:buSzTx/>
              <a:buFontTx/>
              <a:buNone/>
              <a:defRPr sz="3200" b="1">
                <a:solidFill>
                  <a:srgbClr val="0071CE"/>
                </a:solidFill>
              </a:defRPr>
            </a:lvl4pPr>
            <a:lvl5pPr marL="0" indent="1828800">
              <a:buSzTx/>
              <a:buFontTx/>
              <a:buNone/>
              <a:defRPr sz="3200" b="1">
                <a:solidFill>
                  <a:srgbClr val="0071CE"/>
                </a:solidFill>
              </a:defRPr>
            </a:lvl5pPr>
          </a:lstStyle>
          <a:p>
            <a:r>
              <a:t>Main Heading</a:t>
            </a:r>
          </a:p>
          <a:p>
            <a:pPr lvl="1"/>
            <a:endParaRPr/>
          </a:p>
          <a:p>
            <a:pPr lvl="2"/>
            <a:endParaRPr/>
          </a:p>
          <a:p>
            <a:pPr lvl="3"/>
            <a:endParaRPr/>
          </a:p>
          <a:p>
            <a:pPr lvl="4"/>
            <a:endParaRPr/>
          </a:p>
        </p:txBody>
      </p:sp>
      <p:sp>
        <p:nvSpPr>
          <p:cNvPr id="324" name="Text Placeholder 3"/>
          <p:cNvSpPr>
            <a:spLocks noGrp="1"/>
          </p:cNvSpPr>
          <p:nvPr>
            <p:ph type="body" sz="quarter" idx="21" hasCustomPrompt="1"/>
          </p:nvPr>
        </p:nvSpPr>
        <p:spPr>
          <a:xfrm>
            <a:off x="736600" y="1130300"/>
            <a:ext cx="5486400" cy="342900"/>
          </a:xfrm>
          <a:prstGeom prst="rect">
            <a:avLst/>
          </a:prstGeom>
        </p:spPr>
        <p:txBody>
          <a:bodyPr anchor="ctr">
            <a:normAutofit/>
          </a:bodyPr>
          <a:lstStyle>
            <a:lvl1pPr marL="0" indent="0" defTabSz="777240">
              <a:spcBef>
                <a:spcPts val="800"/>
              </a:spcBef>
              <a:buSzTx/>
              <a:buFontTx/>
              <a:buNone/>
              <a:defRPr sz="1700" b="1">
                <a:solidFill>
                  <a:srgbClr val="0071CE"/>
                </a:solidFill>
              </a:defRPr>
            </a:lvl1pPr>
          </a:lstStyle>
          <a:p>
            <a:r>
              <a:t>Sub-heading</a:t>
            </a:r>
          </a:p>
        </p:txBody>
      </p:sp>
      <p:pic>
        <p:nvPicPr>
          <p:cNvPr id="325" name="Picture 7" descr="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700866" y="3691466"/>
            <a:ext cx="9491134" cy="3166535"/>
          </a:xfrm>
          <a:prstGeom prst="rect">
            <a:avLst/>
          </a:prstGeom>
          <a:ln w="12700">
            <a:miter lim="400000"/>
          </a:ln>
        </p:spPr>
      </p:pic>
      <p:pic>
        <p:nvPicPr>
          <p:cNvPr id="326" name="Picture 8" descr="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090894" y="5978769"/>
            <a:ext cx="1621681" cy="616815"/>
          </a:xfrm>
          <a:prstGeom prst="rect">
            <a:avLst/>
          </a:prstGeom>
          <a:ln w="12700">
            <a:miter lim="400000"/>
          </a:ln>
        </p:spPr>
      </p:pic>
      <p:sp>
        <p:nvSpPr>
          <p:cNvPr id="327" name="Text Placeholder 3"/>
          <p:cNvSpPr>
            <a:spLocks noGrp="1"/>
          </p:cNvSpPr>
          <p:nvPr>
            <p:ph type="body" sz="quarter" idx="22" hasCustomPrompt="1"/>
          </p:nvPr>
        </p:nvSpPr>
        <p:spPr>
          <a:xfrm>
            <a:off x="736600" y="2006600"/>
            <a:ext cx="5486400" cy="342900"/>
          </a:xfrm>
          <a:prstGeom prst="rect">
            <a:avLst/>
          </a:prstGeom>
        </p:spPr>
        <p:txBody>
          <a:bodyPr>
            <a:normAutofit/>
          </a:bodyPr>
          <a:lstStyle>
            <a:lvl1pPr marL="0" indent="0" defTabSz="393192">
              <a:lnSpc>
                <a:spcPct val="100000"/>
              </a:lnSpc>
              <a:spcBef>
                <a:spcPts val="400"/>
              </a:spcBef>
              <a:buSzTx/>
              <a:buFontTx/>
              <a:buNone/>
              <a:defRPr sz="602">
                <a:solidFill>
                  <a:srgbClr val="0071CE"/>
                </a:solidFill>
              </a:defRPr>
            </a:lvl1pPr>
          </a:lstStyle>
          <a:p>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28" name="Picture 10" descr="Picture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209675" y="5875730"/>
            <a:ext cx="930858" cy="616815"/>
          </a:xfrm>
          <a:prstGeom prst="rect">
            <a:avLst/>
          </a:prstGeom>
          <a:ln w="12700">
            <a:miter lim="400000"/>
          </a:ln>
        </p:spPr>
      </p:pic>
      <p:pic>
        <p:nvPicPr>
          <p:cNvPr id="329" name="Picture 11" descr="Picture 1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467996" y="6230982"/>
            <a:ext cx="982981" cy="303712"/>
          </a:xfrm>
          <a:prstGeom prst="rect">
            <a:avLst/>
          </a:prstGeom>
          <a:ln w="12700">
            <a:miter lim="400000"/>
          </a:ln>
        </p:spPr>
      </p:pic>
      <p:sp>
        <p:nvSpPr>
          <p:cNvPr id="3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Content-Slide-Icon-Badge">
    <p:spTree>
      <p:nvGrpSpPr>
        <p:cNvPr id="1" name=""/>
        <p:cNvGrpSpPr/>
        <p:nvPr/>
      </p:nvGrpSpPr>
      <p:grpSpPr>
        <a:xfrm>
          <a:off x="0" y="0"/>
          <a:ext cx="0" cy="0"/>
          <a:chOff x="0" y="0"/>
          <a:chExt cx="0" cy="0"/>
        </a:xfrm>
      </p:grpSpPr>
      <p:pic>
        <p:nvPicPr>
          <p:cNvPr id="380" name="Picture 2" descr="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22837" y="371580"/>
            <a:ext cx="965003" cy="387361"/>
          </a:xfrm>
          <a:prstGeom prst="rect">
            <a:avLst/>
          </a:prstGeom>
          <a:ln w="12700">
            <a:miter lim="400000"/>
          </a:ln>
        </p:spPr>
      </p:pic>
      <p:sp>
        <p:nvSpPr>
          <p:cNvPr id="381" name="Body Level One…"/>
          <p:cNvSpPr txBox="1">
            <a:spLocks noGrp="1"/>
          </p:cNvSpPr>
          <p:nvPr>
            <p:ph type="body" sz="quarter" idx="1" hasCustomPrompt="1"/>
          </p:nvPr>
        </p:nvSpPr>
        <p:spPr>
          <a:xfrm>
            <a:off x="736600" y="596900"/>
            <a:ext cx="5486400" cy="533400"/>
          </a:xfrm>
          <a:prstGeom prst="rect">
            <a:avLst/>
          </a:prstGeom>
        </p:spPr>
        <p:txBody>
          <a:bodyPr anchor="ctr">
            <a:normAutofit/>
          </a:bodyPr>
          <a:lstStyle>
            <a:lvl1pPr marL="0" indent="0">
              <a:buSzTx/>
              <a:buFontTx/>
              <a:buNone/>
              <a:defRPr sz="3200" b="1">
                <a:solidFill>
                  <a:srgbClr val="0071CE"/>
                </a:solidFill>
              </a:defRPr>
            </a:lvl1pPr>
            <a:lvl2pPr marL="0" indent="457200">
              <a:buSzTx/>
              <a:buFontTx/>
              <a:buNone/>
              <a:defRPr sz="3200" b="1">
                <a:solidFill>
                  <a:srgbClr val="0071CE"/>
                </a:solidFill>
              </a:defRPr>
            </a:lvl2pPr>
            <a:lvl3pPr marL="0" indent="914400">
              <a:buSzTx/>
              <a:buFontTx/>
              <a:buNone/>
              <a:defRPr sz="3200" b="1">
                <a:solidFill>
                  <a:srgbClr val="0071CE"/>
                </a:solidFill>
              </a:defRPr>
            </a:lvl3pPr>
            <a:lvl4pPr marL="0" indent="1371600">
              <a:buSzTx/>
              <a:buFontTx/>
              <a:buNone/>
              <a:defRPr sz="3200" b="1">
                <a:solidFill>
                  <a:srgbClr val="0071CE"/>
                </a:solidFill>
              </a:defRPr>
            </a:lvl4pPr>
            <a:lvl5pPr marL="0" indent="1828800">
              <a:buSzTx/>
              <a:buFontTx/>
              <a:buNone/>
              <a:defRPr sz="3200" b="1">
                <a:solidFill>
                  <a:srgbClr val="0071CE"/>
                </a:solidFill>
              </a:defRPr>
            </a:lvl5pPr>
          </a:lstStyle>
          <a:p>
            <a:r>
              <a:t>Main Heading</a:t>
            </a:r>
          </a:p>
          <a:p>
            <a:pPr lvl="1"/>
            <a:endParaRPr/>
          </a:p>
          <a:p>
            <a:pPr lvl="2"/>
            <a:endParaRPr/>
          </a:p>
          <a:p>
            <a:pPr lvl="3"/>
            <a:endParaRPr/>
          </a:p>
          <a:p>
            <a:pPr lvl="4"/>
            <a:endParaRPr/>
          </a:p>
        </p:txBody>
      </p:sp>
      <p:sp>
        <p:nvSpPr>
          <p:cNvPr id="382" name="Text Placeholder 3"/>
          <p:cNvSpPr>
            <a:spLocks noGrp="1"/>
          </p:cNvSpPr>
          <p:nvPr>
            <p:ph type="body" sz="quarter" idx="21" hasCustomPrompt="1"/>
          </p:nvPr>
        </p:nvSpPr>
        <p:spPr>
          <a:xfrm>
            <a:off x="736600" y="1130300"/>
            <a:ext cx="5486400" cy="342900"/>
          </a:xfrm>
          <a:prstGeom prst="rect">
            <a:avLst/>
          </a:prstGeom>
        </p:spPr>
        <p:txBody>
          <a:bodyPr anchor="ctr">
            <a:normAutofit/>
          </a:bodyPr>
          <a:lstStyle>
            <a:lvl1pPr marL="0" indent="0" defTabSz="777240">
              <a:spcBef>
                <a:spcPts val="800"/>
              </a:spcBef>
              <a:buSzTx/>
              <a:buFontTx/>
              <a:buNone/>
              <a:defRPr sz="1700" b="1">
                <a:solidFill>
                  <a:srgbClr val="0071CE"/>
                </a:solidFill>
              </a:defRPr>
            </a:lvl1pPr>
          </a:lstStyle>
          <a:p>
            <a:r>
              <a:t>Sub-heading</a:t>
            </a:r>
          </a:p>
        </p:txBody>
      </p:sp>
      <p:pic>
        <p:nvPicPr>
          <p:cNvPr id="383" name="Picture 7" descr="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700866" y="3691466"/>
            <a:ext cx="9491134" cy="3166535"/>
          </a:xfrm>
          <a:prstGeom prst="rect">
            <a:avLst/>
          </a:prstGeom>
          <a:ln w="12700">
            <a:miter lim="400000"/>
          </a:ln>
        </p:spPr>
      </p:pic>
      <p:pic>
        <p:nvPicPr>
          <p:cNvPr id="384" name="Picture 8" descr="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090894" y="5978769"/>
            <a:ext cx="1621681" cy="616815"/>
          </a:xfrm>
          <a:prstGeom prst="rect">
            <a:avLst/>
          </a:prstGeom>
          <a:ln w="12700">
            <a:miter lim="400000"/>
          </a:ln>
        </p:spPr>
      </p:pic>
      <p:sp>
        <p:nvSpPr>
          <p:cNvPr id="385" name="Text Placeholder 3"/>
          <p:cNvSpPr>
            <a:spLocks noGrp="1"/>
          </p:cNvSpPr>
          <p:nvPr>
            <p:ph type="body" sz="quarter" idx="22" hasCustomPrompt="1"/>
          </p:nvPr>
        </p:nvSpPr>
        <p:spPr>
          <a:xfrm>
            <a:off x="736600" y="2006600"/>
            <a:ext cx="5486400" cy="342900"/>
          </a:xfrm>
          <a:prstGeom prst="rect">
            <a:avLst/>
          </a:prstGeom>
        </p:spPr>
        <p:txBody>
          <a:bodyPr>
            <a:normAutofit/>
          </a:bodyPr>
          <a:lstStyle>
            <a:lvl1pPr marL="0" indent="0" defTabSz="393192">
              <a:lnSpc>
                <a:spcPct val="100000"/>
              </a:lnSpc>
              <a:spcBef>
                <a:spcPts val="400"/>
              </a:spcBef>
              <a:buSzTx/>
              <a:buFontTx/>
              <a:buNone/>
              <a:defRPr sz="602">
                <a:solidFill>
                  <a:srgbClr val="0071CE"/>
                </a:solidFill>
              </a:defRPr>
            </a:lvl1pPr>
          </a:lstStyle>
          <a:p>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86" name="Picture 9" descr="Picture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66007" y="5926393"/>
            <a:ext cx="766295" cy="787358"/>
          </a:xfrm>
          <a:prstGeom prst="rect">
            <a:avLst/>
          </a:prstGeom>
          <a:ln w="12700">
            <a:miter lim="400000"/>
          </a:ln>
        </p:spPr>
      </p:pic>
      <p:pic>
        <p:nvPicPr>
          <p:cNvPr id="387" name="Picture 13" descr="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373806" y="6364051"/>
            <a:ext cx="1117328" cy="307188"/>
          </a:xfrm>
          <a:prstGeom prst="rect">
            <a:avLst/>
          </a:prstGeom>
          <a:ln w="12700">
            <a:miter lim="400000"/>
          </a:ln>
        </p:spPr>
      </p:pic>
      <p:sp>
        <p:nvSpPr>
          <p:cNvPr id="3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65" r:id="rId2"/>
    <p:sldLayoutId id="2147483671" r:id="rId3"/>
    <p:sldLayoutId id="2147483675" r:id="rId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gland.nhs.uk/wp-content/uploads/2019/11/nelft-case-study.pdf&#160;"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medium.com/@georgekao/visualize-the-process-not-just-the-outcome-6e074eeec264?source=rss-fcf8ebe4bf07------3" TargetMode="External"/><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lumenlearning.com/wm-principlesofmanagement/chapter/reading-cultural-change/" TargetMode="External"/><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30.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england.nhs.uk/cultur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dktalks.com/taking-ownership-makes-things-happen/" TargetMode="Externa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Text Placeholder 2"/>
          <p:cNvSpPr txBox="1">
            <a:spLocks noGrp="1"/>
          </p:cNvSpPr>
          <p:nvPr>
            <p:ph type="body" sz="quarter" idx="1"/>
          </p:nvPr>
        </p:nvSpPr>
        <p:spPr>
          <a:xfrm>
            <a:off x="733424" y="1971919"/>
            <a:ext cx="5624515" cy="413698"/>
          </a:xfrm>
          <a:prstGeom prst="rect">
            <a:avLst/>
          </a:prstGeom>
        </p:spPr>
        <p:txBody>
          <a:bodyPr>
            <a:normAutofit lnSpcReduction="10000"/>
          </a:bodyPr>
          <a:lstStyle>
            <a:lvl1pPr defTabSz="722376">
              <a:spcBef>
                <a:spcPts val="700"/>
              </a:spcBef>
              <a:defRPr sz="2370"/>
            </a:lvl1pPr>
          </a:lstStyle>
          <a:p>
            <a:r>
              <a:rPr dirty="0"/>
              <a:t>Sub-heading</a:t>
            </a:r>
          </a:p>
        </p:txBody>
      </p:sp>
      <p:sp>
        <p:nvSpPr>
          <p:cNvPr id="598" name="Text Placeholder 3"/>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Author &amp; date</a:t>
            </a:r>
          </a:p>
        </p:txBody>
      </p:sp>
      <p:sp>
        <p:nvSpPr>
          <p:cNvPr id="599" name="Text Placeholder 1"/>
          <p:cNvSpPr>
            <a:spLocks noGrp="1"/>
          </p:cNvSpPr>
          <p:nvPr>
            <p:ph type="body" idx="22"/>
          </p:nvPr>
        </p:nvSpPr>
        <p:spPr>
          <a:xfrm>
            <a:off x="733424" y="1120426"/>
            <a:ext cx="9629776" cy="7517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p>
            <a:r>
              <a:rPr lang="en-GB" dirty="0"/>
              <a:t>Culture and Leadership Programme</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The importance of culture: the concept framework</a:t>
            </a:r>
          </a:p>
        </p:txBody>
      </p:sp>
      <p:pic>
        <p:nvPicPr>
          <p:cNvPr id="3" name="Picture 2" descr="Text&#10;&#10;Description automatically generated with low confidence">
            <a:extLst>
              <a:ext uri="{FF2B5EF4-FFF2-40B4-BE49-F238E27FC236}">
                <a16:creationId xmlns:a16="http://schemas.microsoft.com/office/drawing/2014/main" id="{CDB9FAA0-C02E-447C-8C68-522DF54AF6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9462" y="775198"/>
            <a:ext cx="6473076" cy="5440875"/>
          </a:xfrm>
          <a:prstGeom prst="rect">
            <a:avLst/>
          </a:prstGeom>
        </p:spPr>
      </p:pic>
    </p:spTree>
    <p:extLst>
      <p:ext uri="{BB962C8B-B14F-4D97-AF65-F5344CB8AC3E}">
        <p14:creationId xmlns:p14="http://schemas.microsoft.com/office/powerpoint/2010/main" val="20930023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0000" lnSpcReduction="20000"/>
          </a:bodyPr>
          <a:lstStyle>
            <a:lvl1pPr defTabSz="896111">
              <a:spcBef>
                <a:spcPts val="900"/>
              </a:spcBef>
              <a:defRPr sz="3136"/>
            </a:lvl1pPr>
          </a:lstStyle>
          <a:p>
            <a:r>
              <a:rPr lang="en-GB" sz="3200" b="1" dirty="0"/>
              <a:t>The importance of culture: improved patient and financial outcomes</a:t>
            </a:r>
            <a:endParaRPr dirty="0"/>
          </a:p>
        </p:txBody>
      </p:sp>
      <p:pic>
        <p:nvPicPr>
          <p:cNvPr id="3" name="Content Placeholder 4">
            <a:extLst>
              <a:ext uri="{FF2B5EF4-FFF2-40B4-BE49-F238E27FC236}">
                <a16:creationId xmlns:a16="http://schemas.microsoft.com/office/drawing/2014/main" id="{A51F9C4A-AD21-4551-9D05-9CAD964390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8218" y="760288"/>
            <a:ext cx="10464800" cy="3780890"/>
          </a:xfrm>
          <a:prstGeom prst="rect">
            <a:avLst/>
          </a:prstGeom>
        </p:spPr>
      </p:pic>
      <p:sp>
        <p:nvSpPr>
          <p:cNvPr id="4" name="Rectangle 3">
            <a:extLst>
              <a:ext uri="{FF2B5EF4-FFF2-40B4-BE49-F238E27FC236}">
                <a16:creationId xmlns:a16="http://schemas.microsoft.com/office/drawing/2014/main" id="{2D639FB3-39F7-4132-A515-0DE4450587AE}"/>
              </a:ext>
            </a:extLst>
          </p:cNvPr>
          <p:cNvSpPr/>
          <p:nvPr/>
        </p:nvSpPr>
        <p:spPr>
          <a:xfrm>
            <a:off x="3407790" y="4783633"/>
            <a:ext cx="5322013" cy="1980808"/>
          </a:xfrm>
          <a:prstGeom prst="rect">
            <a:avLst/>
          </a:prstGeom>
          <a:solidFill>
            <a:srgbClr val="5B9BD5">
              <a:lumMod val="20000"/>
              <a:lumOff val="80000"/>
            </a:srgbClr>
          </a:solidFill>
          <a:ln w="76200" cap="flat" cmpd="sng" algn="ctr">
            <a:solidFill>
              <a:srgbClr val="4472C4"/>
            </a:solidFill>
            <a:prstDash val="solid"/>
            <a:miter lim="800000"/>
          </a:ln>
          <a:effectLst/>
        </p:spPr>
        <p:txBody>
          <a:bodyPr rtlCol="0" anchor="ctr"/>
          <a:lstStyle/>
          <a:p>
            <a:pPr algn="ctr" defTabSz="908182" hangingPunct="1">
              <a:defRPr/>
            </a:pPr>
            <a:endParaRPr lang="en-GB" sz="1200" dirty="0">
              <a:solidFill>
                <a:prstClr val="black"/>
              </a:solidFill>
              <a:latin typeface="Calibri" panose="020F0502020204030204"/>
              <a:ea typeface="+mn-ea"/>
              <a:cs typeface="+mn-cs"/>
            </a:endParaRPr>
          </a:p>
          <a:p>
            <a:pPr algn="ctr" defTabSz="908182" hangingPunct="1">
              <a:defRPr/>
            </a:pPr>
            <a:endParaRPr lang="en-GB" sz="1200" dirty="0">
              <a:solidFill>
                <a:prstClr val="black"/>
              </a:solidFill>
              <a:latin typeface="Calibri" panose="020F0502020204030204"/>
              <a:ea typeface="+mn-ea"/>
              <a:cs typeface="+mn-cs"/>
            </a:endParaRPr>
          </a:p>
          <a:p>
            <a:pPr algn="ctr" defTabSz="908182" hangingPunct="1">
              <a:defRPr/>
            </a:pPr>
            <a:endParaRPr lang="en-GB" sz="1200" dirty="0">
              <a:solidFill>
                <a:prstClr val="black"/>
              </a:solidFill>
              <a:latin typeface="Calibri" panose="020F0502020204030204"/>
              <a:ea typeface="+mn-ea"/>
              <a:cs typeface="+mn-cs"/>
            </a:endParaRPr>
          </a:p>
          <a:p>
            <a:pPr algn="ctr" defTabSz="908182" hangingPunct="1">
              <a:defRPr/>
            </a:pPr>
            <a:endParaRPr lang="en-GB" sz="1200" dirty="0">
              <a:solidFill>
                <a:prstClr val="black"/>
              </a:solidFill>
              <a:latin typeface="Calibri" panose="020F0502020204030204"/>
              <a:ea typeface="+mn-ea"/>
              <a:cs typeface="+mn-cs"/>
            </a:endParaRPr>
          </a:p>
          <a:p>
            <a:pPr defTabSz="908182" hangingPunct="1">
              <a:defRPr/>
            </a:pPr>
            <a:endParaRPr lang="en-GB" sz="1200" dirty="0">
              <a:solidFill>
                <a:prstClr val="black"/>
              </a:solidFill>
              <a:latin typeface="Calibri" panose="020F0502020204030204"/>
              <a:ea typeface="+mn-ea"/>
              <a:cs typeface="+mn-cs"/>
            </a:endParaRPr>
          </a:p>
          <a:p>
            <a:pPr defTabSz="908182" hangingPunct="1">
              <a:defRPr/>
            </a:pPr>
            <a:endParaRPr lang="en-GB" sz="1200" dirty="0">
              <a:solidFill>
                <a:prstClr val="black"/>
              </a:solidFill>
              <a:latin typeface="Calibri" panose="020F0502020204030204"/>
              <a:ea typeface="+mn-ea"/>
              <a:cs typeface="+mn-cs"/>
            </a:endParaRPr>
          </a:p>
          <a:p>
            <a:pPr defTabSz="908182" hangingPunct="1">
              <a:defRPr/>
            </a:pPr>
            <a:endParaRPr lang="en-GB" sz="1200" dirty="0">
              <a:solidFill>
                <a:prstClr val="black"/>
              </a:solidFill>
              <a:latin typeface="Calibri" panose="020F0502020204030204"/>
              <a:ea typeface="+mn-ea"/>
              <a:cs typeface="+mn-cs"/>
            </a:endParaRPr>
          </a:p>
          <a:p>
            <a:pPr defTabSz="908182" hangingPunct="1">
              <a:defRPr/>
            </a:pPr>
            <a:endParaRPr lang="en-GB" sz="1200" dirty="0">
              <a:solidFill>
                <a:prstClr val="black"/>
              </a:solidFill>
              <a:latin typeface="Calibri" panose="020F0502020204030204"/>
              <a:ea typeface="+mn-ea"/>
              <a:cs typeface="+mn-cs"/>
            </a:endParaRPr>
          </a:p>
          <a:p>
            <a:pPr defTabSz="908182" hangingPunct="1">
              <a:defRPr/>
            </a:pPr>
            <a:endParaRPr lang="en-GB" sz="1200" dirty="0">
              <a:solidFill>
                <a:prstClr val="black"/>
              </a:solidFill>
              <a:latin typeface="Calibri" panose="020F0502020204030204"/>
              <a:ea typeface="+mn-ea"/>
              <a:cs typeface="+mn-cs"/>
            </a:endParaRPr>
          </a:p>
          <a:p>
            <a:pPr defTabSz="908182" hangingPunct="1">
              <a:defRPr/>
            </a:pPr>
            <a:endParaRPr lang="en-GB" sz="1200" dirty="0">
              <a:solidFill>
                <a:prstClr val="black"/>
              </a:solidFill>
              <a:latin typeface="Calibri" panose="020F0502020204030204"/>
              <a:ea typeface="+mn-ea"/>
              <a:cs typeface="+mn-cs"/>
            </a:endParaRPr>
          </a:p>
          <a:p>
            <a:pPr defTabSz="908182" hangingPunct="1">
              <a:defRPr/>
            </a:pPr>
            <a:endParaRPr lang="en-GB" sz="1200" dirty="0">
              <a:solidFill>
                <a:prstClr val="black"/>
              </a:solidFill>
              <a:latin typeface="Calibri" panose="020F0502020204030204"/>
              <a:ea typeface="+mn-ea"/>
              <a:cs typeface="+mn-cs"/>
            </a:endParaRPr>
          </a:p>
          <a:p>
            <a:pPr defTabSz="908182" hangingPunct="1">
              <a:defRPr/>
            </a:pPr>
            <a:endParaRPr lang="en-GB" sz="1200" dirty="0">
              <a:solidFill>
                <a:prstClr val="black"/>
              </a:solidFill>
              <a:latin typeface="Calibri" panose="020F0502020204030204"/>
              <a:ea typeface="+mn-ea"/>
              <a:cs typeface="+mn-cs"/>
            </a:endParaRPr>
          </a:p>
          <a:p>
            <a:pPr defTabSz="908182" hangingPunct="1">
              <a:defRPr/>
            </a:pPr>
            <a:endParaRPr lang="en-GB" sz="1200" dirty="0">
              <a:solidFill>
                <a:prstClr val="black"/>
              </a:solidFill>
              <a:latin typeface="Calibri" panose="020F0502020204030204"/>
              <a:ea typeface="+mn-ea"/>
              <a:cs typeface="+mn-cs"/>
            </a:endParaRPr>
          </a:p>
          <a:p>
            <a:pPr algn="ctr" defTabSz="908182" hangingPunct="1">
              <a:defRPr/>
            </a:pPr>
            <a:r>
              <a:rPr lang="en-GB" sz="1200" dirty="0">
                <a:solidFill>
                  <a:srgbClr val="0072C6"/>
                </a:solidFill>
                <a:highlight>
                  <a:srgbClr val="0072C6"/>
                </a:highlight>
                <a:latin typeface="Calibri" panose="020F0502020204030204"/>
                <a:ea typeface="+mn-ea"/>
                <a:cs typeface="+mn-cs"/>
              </a:rPr>
              <a:t>………………………………</a:t>
            </a:r>
            <a:r>
              <a:rPr lang="en-GB" sz="1400" b="1" dirty="0">
                <a:solidFill>
                  <a:prstClr val="white"/>
                </a:solidFill>
                <a:highlight>
                  <a:srgbClr val="0072C6"/>
                </a:highlight>
                <a:latin typeface="Calibri" panose="020F0502020204030204"/>
                <a:ea typeface="+mn-ea"/>
                <a:cs typeface="+mn-cs"/>
              </a:rPr>
              <a:t>Equity and Inclusion</a:t>
            </a:r>
            <a:r>
              <a:rPr lang="en-GB" sz="1400" dirty="0">
                <a:solidFill>
                  <a:srgbClr val="0072C6"/>
                </a:solidFill>
                <a:highlight>
                  <a:srgbClr val="0072C6"/>
                </a:highlight>
                <a:latin typeface="Calibri" panose="020F0502020204030204"/>
                <a:ea typeface="+mn-ea"/>
                <a:cs typeface="+mn-cs"/>
              </a:rPr>
              <a:t>………………………………………….</a:t>
            </a:r>
          </a:p>
          <a:p>
            <a:pPr marL="171450" indent="-171450" defTabSz="908182" hangingPunct="1">
              <a:buFont typeface="Arial" panose="020B0604020202020204" pitchFamily="34" charset="0"/>
              <a:buChar char="•"/>
              <a:defRPr/>
            </a:pPr>
            <a:endParaRPr lang="en-GB" sz="1200" dirty="0">
              <a:solidFill>
                <a:prstClr val="black"/>
              </a:solidFill>
              <a:latin typeface="Calibri" panose="020F0502020204030204"/>
              <a:ea typeface="+mn-ea"/>
              <a:cs typeface="+mn-cs"/>
            </a:endParaRPr>
          </a:p>
          <a:p>
            <a:pPr marL="171450" indent="-171450" defTabSz="908182" hangingPunct="1">
              <a:buFont typeface="Arial" panose="020B0604020202020204" pitchFamily="34" charset="0"/>
              <a:buChar char="•"/>
              <a:defRPr/>
            </a:pPr>
            <a:r>
              <a:rPr lang="en-GB" sz="1200" dirty="0">
                <a:solidFill>
                  <a:prstClr val="black"/>
                </a:solidFill>
                <a:latin typeface="Calibri" panose="020F0502020204030204"/>
                <a:ea typeface="+mn-ea"/>
                <a:cs typeface="+mn-cs"/>
              </a:rPr>
              <a:t>Positively inclusive teams are more &gt;&gt; </a:t>
            </a:r>
            <a:r>
              <a:rPr lang="en-GB" sz="1200" dirty="0">
                <a:solidFill>
                  <a:srgbClr val="0072C6"/>
                </a:solidFill>
                <a:latin typeface="Calibri" panose="020F0502020204030204"/>
                <a:ea typeface="+mn-ea"/>
                <a:cs typeface="+mn-cs"/>
              </a:rPr>
              <a:t>productive</a:t>
            </a:r>
            <a:r>
              <a:rPr lang="en-GB" sz="1200" dirty="0">
                <a:solidFill>
                  <a:prstClr val="black"/>
                </a:solidFill>
                <a:latin typeface="Calibri" panose="020F0502020204030204"/>
                <a:ea typeface="+mn-ea"/>
                <a:cs typeface="+mn-cs"/>
              </a:rPr>
              <a:t>, </a:t>
            </a:r>
            <a:r>
              <a:rPr lang="en-GB" sz="1200" dirty="0">
                <a:solidFill>
                  <a:srgbClr val="0072C6"/>
                </a:solidFill>
                <a:latin typeface="Calibri" panose="020F0502020204030204"/>
                <a:ea typeface="+mn-ea"/>
                <a:cs typeface="+mn-cs"/>
              </a:rPr>
              <a:t>effective</a:t>
            </a:r>
            <a:r>
              <a:rPr lang="en-GB" sz="1200" dirty="0">
                <a:solidFill>
                  <a:prstClr val="black"/>
                </a:solidFill>
                <a:latin typeface="Calibri" panose="020F0502020204030204"/>
                <a:ea typeface="+mn-ea"/>
                <a:cs typeface="+mn-cs"/>
              </a:rPr>
              <a:t> and </a:t>
            </a:r>
            <a:r>
              <a:rPr lang="en-GB" sz="1200" dirty="0">
                <a:solidFill>
                  <a:srgbClr val="0072C6"/>
                </a:solidFill>
                <a:latin typeface="Calibri" panose="020F0502020204030204"/>
                <a:ea typeface="+mn-ea"/>
                <a:cs typeface="+mn-cs"/>
              </a:rPr>
              <a:t>innovative</a:t>
            </a:r>
            <a:r>
              <a:rPr lang="en-GB" sz="1200" dirty="0">
                <a:solidFill>
                  <a:prstClr val="black"/>
                </a:solidFill>
                <a:latin typeface="Calibri" panose="020F0502020204030204"/>
                <a:ea typeface="+mn-ea"/>
                <a:cs typeface="+mn-cs"/>
              </a:rPr>
              <a:t> than those which are less inclusive. </a:t>
            </a:r>
          </a:p>
          <a:p>
            <a:pPr marL="171450" indent="-171450" defTabSz="908182" hangingPunct="1">
              <a:buFont typeface="Arial" panose="020B0604020202020204" pitchFamily="34" charset="0"/>
              <a:buChar char="•"/>
              <a:defRPr/>
            </a:pPr>
            <a:r>
              <a:rPr lang="en-GB" sz="1200" kern="1200" dirty="0">
                <a:solidFill>
                  <a:srgbClr val="000000"/>
                </a:solidFill>
                <a:latin typeface="Calibri" panose="020F0502020204030204"/>
                <a:ea typeface="+mn-ea"/>
                <a:cs typeface="+mn-cs"/>
              </a:rPr>
              <a:t>According to McKinsey, organisations in the top quartile for racial, ethnic and gender diversity are up to 35% more likely to have </a:t>
            </a:r>
            <a:r>
              <a:rPr lang="en-GB" sz="1200" kern="1200" dirty="0">
                <a:solidFill>
                  <a:srgbClr val="0072C6"/>
                </a:solidFill>
                <a:latin typeface="Calibri" panose="020F0502020204030204"/>
                <a:ea typeface="+mn-ea"/>
                <a:cs typeface="+mn-cs"/>
              </a:rPr>
              <a:t>higher financial returns</a:t>
            </a:r>
            <a:r>
              <a:rPr lang="en-US" sz="800" kern="1200" dirty="0">
                <a:solidFill>
                  <a:prstClr val="black">
                    <a:lumMod val="50000"/>
                    <a:lumOff val="50000"/>
                  </a:prstClr>
                </a:solidFill>
                <a:latin typeface="Calibri" panose="020F0502020204030204"/>
                <a:ea typeface="+mn-ea"/>
                <a:cs typeface="+mn-cs"/>
              </a:rPr>
              <a:t> 7</a:t>
            </a:r>
            <a:r>
              <a:rPr lang="en-GB" sz="1200" kern="1200" dirty="0">
                <a:solidFill>
                  <a:srgbClr val="0072C6"/>
                </a:solidFill>
                <a:latin typeface="Calibri" panose="020F0502020204030204"/>
                <a:ea typeface="+mn-ea"/>
                <a:cs typeface="+mn-cs"/>
              </a:rPr>
              <a:t> </a:t>
            </a:r>
            <a:r>
              <a:rPr lang="en-GB" sz="1200" kern="1200" dirty="0">
                <a:solidFill>
                  <a:srgbClr val="000000"/>
                </a:solidFill>
                <a:latin typeface="Calibri" panose="020F0502020204030204"/>
                <a:ea typeface="+mn-ea"/>
                <a:cs typeface="+mn-cs"/>
              </a:rPr>
              <a:t> and </a:t>
            </a:r>
            <a:r>
              <a:rPr lang="en-GB" sz="1200" kern="1200" dirty="0">
                <a:solidFill>
                  <a:srgbClr val="0072C6"/>
                </a:solidFill>
                <a:latin typeface="Calibri" panose="020F0502020204030204"/>
                <a:ea typeface="+mn-ea"/>
                <a:cs typeface="+mn-cs"/>
              </a:rPr>
              <a:t>patient satisfaction results</a:t>
            </a:r>
            <a:r>
              <a:rPr lang="en-GB" sz="1200" kern="1200" dirty="0">
                <a:solidFill>
                  <a:srgbClr val="000000"/>
                </a:solidFill>
                <a:latin typeface="Calibri" panose="020F0502020204030204"/>
                <a:ea typeface="+mn-ea"/>
                <a:cs typeface="+mn-cs"/>
              </a:rPr>
              <a:t>. </a:t>
            </a:r>
            <a:endParaRPr lang="en-GB" sz="1200" dirty="0">
              <a:solidFill>
                <a:prstClr val="black"/>
              </a:solidFill>
              <a:latin typeface="Calibri" panose="020F0502020204030204"/>
              <a:ea typeface="+mn-ea"/>
              <a:cs typeface="+mn-cs"/>
            </a:endParaRPr>
          </a:p>
          <a:p>
            <a:pPr marL="171450" indent="-171450" defTabSz="908182" hangingPunct="1">
              <a:buFont typeface="Arial" panose="020B0604020202020204" pitchFamily="34" charset="0"/>
              <a:buChar char="•"/>
              <a:defRPr/>
            </a:pPr>
            <a:r>
              <a:rPr lang="en-GB" sz="1200" dirty="0">
                <a:solidFill>
                  <a:prstClr val="black"/>
                </a:solidFill>
                <a:latin typeface="Calibri" panose="020F0502020204030204"/>
                <a:ea typeface="+mn-ea"/>
                <a:cs typeface="+mn-cs"/>
              </a:rPr>
              <a:t>The organisations known for equity and inclusion &gt;&gt; </a:t>
            </a:r>
            <a:r>
              <a:rPr lang="en-GB" sz="1200" dirty="0">
                <a:solidFill>
                  <a:srgbClr val="0072C6"/>
                </a:solidFill>
                <a:latin typeface="Calibri" panose="020F0502020204030204"/>
                <a:ea typeface="+mn-ea"/>
                <a:cs typeface="+mn-cs"/>
              </a:rPr>
              <a:t>higher rate of recruitment </a:t>
            </a:r>
            <a:r>
              <a:rPr lang="en-GB" sz="1200" dirty="0">
                <a:solidFill>
                  <a:prstClr val="black"/>
                </a:solidFill>
                <a:latin typeface="Calibri" panose="020F0502020204030204"/>
                <a:ea typeface="+mn-ea"/>
                <a:cs typeface="+mn-cs"/>
              </a:rPr>
              <a:t>and retention from diverse backgrounds.</a:t>
            </a:r>
          </a:p>
          <a:p>
            <a:pPr marL="171450" indent="-171450" defTabSz="908182" hangingPunct="1">
              <a:buFont typeface="Arial" panose="020B0604020202020204" pitchFamily="34" charset="0"/>
              <a:buChar char="•"/>
              <a:defRPr/>
            </a:pPr>
            <a:endParaRPr lang="en-GB" sz="1200" dirty="0">
              <a:solidFill>
                <a:prstClr val="black"/>
              </a:solidFill>
              <a:latin typeface="Calibri" panose="020F0502020204030204"/>
              <a:ea typeface="+mn-ea"/>
              <a:cs typeface="+mn-cs"/>
            </a:endParaRPr>
          </a:p>
          <a:p>
            <a:pPr marL="171450" indent="-171450" defTabSz="908182" hangingPunct="1">
              <a:buFont typeface="Arial" panose="020B0604020202020204" pitchFamily="34" charset="0"/>
              <a:buChar char="•"/>
              <a:defRPr/>
            </a:pPr>
            <a:endParaRPr lang="en-GB" sz="1000" dirty="0">
              <a:solidFill>
                <a:prstClr val="black"/>
              </a:solidFill>
              <a:latin typeface="Calibri" panose="020F0502020204030204"/>
              <a:ea typeface="+mn-ea"/>
              <a:cs typeface="+mn-cs"/>
            </a:endParaRPr>
          </a:p>
          <a:p>
            <a:pPr marL="171450" indent="-171450" defTabSz="908182" hangingPunct="1">
              <a:buFont typeface="Arial" panose="020B0604020202020204" pitchFamily="34" charset="0"/>
              <a:buChar char="•"/>
              <a:defRPr/>
            </a:pPr>
            <a:endParaRPr lang="en-GB" sz="1000" dirty="0">
              <a:solidFill>
                <a:prstClr val="black"/>
              </a:solidFill>
              <a:latin typeface="Calibri" panose="020F0502020204030204"/>
              <a:ea typeface="+mn-ea"/>
              <a:cs typeface="+mn-cs"/>
            </a:endParaRPr>
          </a:p>
          <a:p>
            <a:pPr defTabSz="908182" hangingPunct="1">
              <a:defRPr/>
            </a:pPr>
            <a:endParaRPr lang="en-GB" sz="1200" dirty="0">
              <a:solidFill>
                <a:prstClr val="black"/>
              </a:solidFill>
              <a:latin typeface="Calibri" panose="020F0502020204030204"/>
              <a:ea typeface="+mn-ea"/>
              <a:cs typeface="+mn-cs"/>
            </a:endParaRPr>
          </a:p>
          <a:p>
            <a:pPr defTabSz="908182" hangingPunct="1">
              <a:defRPr/>
            </a:pPr>
            <a:endParaRPr lang="en-GB" sz="1200" dirty="0">
              <a:solidFill>
                <a:prstClr val="black"/>
              </a:solidFill>
              <a:latin typeface="Calibri" panose="020F0502020204030204"/>
              <a:ea typeface="+mn-ea"/>
              <a:cs typeface="+mn-cs"/>
            </a:endParaRPr>
          </a:p>
          <a:p>
            <a:pPr algn="ctr" defTabSz="908182" hangingPunct="1">
              <a:defRPr/>
            </a:pPr>
            <a:endParaRPr lang="en-GB" sz="1200" dirty="0">
              <a:solidFill>
                <a:prstClr val="black"/>
              </a:solidFill>
              <a:latin typeface="Calibri" panose="020F0502020204030204"/>
              <a:ea typeface="+mn-ea"/>
              <a:cs typeface="+mn-cs"/>
            </a:endParaRPr>
          </a:p>
          <a:p>
            <a:pPr algn="ctr" defTabSz="908182" hangingPunct="1">
              <a:defRPr/>
            </a:pPr>
            <a:endParaRPr lang="en-GB" sz="1200" dirty="0">
              <a:solidFill>
                <a:prstClr val="black"/>
              </a:solidFill>
              <a:latin typeface="Calibri" panose="020F0502020204030204"/>
              <a:ea typeface="+mn-ea"/>
              <a:cs typeface="+mn-cs"/>
            </a:endParaRPr>
          </a:p>
          <a:p>
            <a:pPr marL="171450" indent="-171450" defTabSz="908182" hangingPunct="1">
              <a:buFont typeface="Arial" panose="020B0604020202020204" pitchFamily="34" charset="0"/>
              <a:buChar char="•"/>
              <a:defRPr/>
            </a:pPr>
            <a:endParaRPr lang="en-GB" sz="1200" dirty="0">
              <a:solidFill>
                <a:prstClr val="black"/>
              </a:solidFill>
              <a:latin typeface="Calibri" panose="020F0502020204030204"/>
              <a:ea typeface="+mn-ea"/>
              <a:cs typeface="+mn-cs"/>
            </a:endParaRPr>
          </a:p>
          <a:p>
            <a:pPr algn="ctr" defTabSz="908182" hangingPunct="1">
              <a:defRPr/>
            </a:pPr>
            <a:endParaRPr lang="en-GB" dirty="0">
              <a:solidFill>
                <a:prstClr val="black"/>
              </a:solidFill>
              <a:latin typeface="Calibri" panose="020F0502020204030204"/>
              <a:ea typeface="+mn-ea"/>
              <a:cs typeface="+mn-cs"/>
            </a:endParaRPr>
          </a:p>
          <a:p>
            <a:pPr algn="ctr" defTabSz="908182" hangingPunct="1">
              <a:defRPr/>
            </a:pPr>
            <a:endParaRPr lang="en-GB" dirty="0">
              <a:solidFill>
                <a:prstClr val="black"/>
              </a:solidFill>
              <a:latin typeface="Calibri" panose="020F0502020204030204"/>
              <a:ea typeface="+mn-ea"/>
              <a:cs typeface="+mn-cs"/>
            </a:endParaRPr>
          </a:p>
          <a:p>
            <a:pPr algn="ctr" defTabSz="908182" hangingPunct="1">
              <a:defRPr/>
            </a:pPr>
            <a:endParaRPr lang="en-GB" dirty="0">
              <a:solidFill>
                <a:prstClr val="black"/>
              </a:solidFill>
              <a:latin typeface="Calibri" panose="020F0502020204030204"/>
              <a:ea typeface="+mn-ea"/>
              <a:cs typeface="+mn-cs"/>
            </a:endParaRPr>
          </a:p>
          <a:p>
            <a:pPr algn="ctr" defTabSz="908182" hangingPunct="1">
              <a:defRPr/>
            </a:pPr>
            <a:endParaRPr lang="en-GB" dirty="0">
              <a:solidFill>
                <a:prstClr val="black"/>
              </a:solidFill>
              <a:latin typeface="Calibri" panose="020F0502020204030204"/>
              <a:ea typeface="+mn-ea"/>
              <a:cs typeface="+mn-cs"/>
            </a:endParaRPr>
          </a:p>
          <a:p>
            <a:pPr algn="ctr" defTabSz="908182" hangingPunct="1">
              <a:defRPr/>
            </a:pPr>
            <a:endParaRPr lang="en-GB" dirty="0">
              <a:solidFill>
                <a:prstClr val="black"/>
              </a:solidFill>
              <a:latin typeface="Calibri" panose="020F0502020204030204"/>
              <a:ea typeface="+mn-ea"/>
              <a:cs typeface="+mn-cs"/>
            </a:endParaRPr>
          </a:p>
        </p:txBody>
      </p:sp>
      <p:sp>
        <p:nvSpPr>
          <p:cNvPr id="5" name="TextBox 3">
            <a:extLst>
              <a:ext uri="{FF2B5EF4-FFF2-40B4-BE49-F238E27FC236}">
                <a16:creationId xmlns:a16="http://schemas.microsoft.com/office/drawing/2014/main" id="{355542D9-63AD-4791-835B-E7B00474824B}"/>
              </a:ext>
            </a:extLst>
          </p:cNvPr>
          <p:cNvSpPr txBox="1"/>
          <p:nvPr/>
        </p:nvSpPr>
        <p:spPr>
          <a:xfrm>
            <a:off x="550863" y="4918157"/>
            <a:ext cx="2842352" cy="78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750" baseline="30000" dirty="0">
                <a:solidFill>
                  <a:prstClr val="black">
                    <a:lumMod val="50000"/>
                    <a:lumOff val="50000"/>
                  </a:prstClr>
                </a:solidFill>
                <a:latin typeface="Calibri" panose="020F0502020204030204"/>
              </a:rPr>
              <a:t>1 </a:t>
            </a:r>
            <a:r>
              <a:rPr lang="en-US" sz="750" dirty="0" err="1">
                <a:solidFill>
                  <a:prstClr val="black">
                    <a:lumMod val="50000"/>
                    <a:lumOff val="50000"/>
                  </a:prstClr>
                </a:solidFill>
                <a:latin typeface="Calibri" panose="020F0502020204030204"/>
              </a:rPr>
              <a:t>Lyubovnikova</a:t>
            </a:r>
            <a:r>
              <a:rPr lang="en-US" sz="750" dirty="0">
                <a:solidFill>
                  <a:prstClr val="black">
                    <a:lumMod val="50000"/>
                    <a:lumOff val="50000"/>
                  </a:prstClr>
                </a:solidFill>
                <a:latin typeface="Calibri" panose="020F0502020204030204"/>
              </a:rPr>
              <a:t>, J. and West, M. A. (2013) In: </a:t>
            </a:r>
            <a:r>
              <a:rPr lang="en-US" sz="750" i="1" dirty="0">
                <a:solidFill>
                  <a:prstClr val="black">
                    <a:lumMod val="50000"/>
                    <a:lumOff val="50000"/>
                  </a:prstClr>
                </a:solidFill>
                <a:latin typeface="Calibri" panose="020F0502020204030204"/>
              </a:rPr>
              <a:t>Developing and Enhancing Teamwork in Organizations, </a:t>
            </a:r>
            <a:r>
              <a:rPr lang="en-US" sz="750" dirty="0" err="1">
                <a:solidFill>
                  <a:prstClr val="black">
                    <a:lumMod val="50000"/>
                    <a:lumOff val="50000"/>
                  </a:prstClr>
                </a:solidFill>
                <a:latin typeface="Calibri" panose="020F0502020204030204"/>
              </a:rPr>
              <a:t>Jossey</a:t>
            </a:r>
            <a:r>
              <a:rPr lang="en-US" sz="750" dirty="0">
                <a:solidFill>
                  <a:prstClr val="black">
                    <a:lumMod val="50000"/>
                    <a:lumOff val="50000"/>
                  </a:prstClr>
                </a:solidFill>
                <a:latin typeface="Calibri" panose="020F0502020204030204"/>
              </a:rPr>
              <a:t> Bass, San Francisco, pp.331-72.</a:t>
            </a:r>
          </a:p>
          <a:p>
            <a:pPr>
              <a:defRPr/>
            </a:pPr>
            <a:r>
              <a:rPr lang="en-US" sz="750" baseline="30000" dirty="0">
                <a:solidFill>
                  <a:prstClr val="black">
                    <a:lumMod val="50000"/>
                    <a:lumOff val="50000"/>
                  </a:prstClr>
                </a:solidFill>
                <a:latin typeface="Calibri" panose="020F0502020204030204"/>
              </a:rPr>
              <a:t>2 </a:t>
            </a:r>
            <a:r>
              <a:rPr lang="en-US" sz="750" dirty="0">
                <a:solidFill>
                  <a:prstClr val="black">
                    <a:lumMod val="50000"/>
                    <a:lumOff val="50000"/>
                  </a:prstClr>
                </a:solidFill>
                <a:latin typeface="Calibri" panose="020F0502020204030204"/>
              </a:rPr>
              <a:t>Bakker, A. B. (2011), </a:t>
            </a:r>
            <a:r>
              <a:rPr lang="en-US" sz="750" i="1" dirty="0">
                <a:solidFill>
                  <a:prstClr val="black">
                    <a:lumMod val="50000"/>
                    <a:lumOff val="50000"/>
                  </a:prstClr>
                </a:solidFill>
                <a:latin typeface="Calibri" panose="020F0502020204030204"/>
              </a:rPr>
              <a:t>Current Directions in Psychological Science, </a:t>
            </a:r>
            <a:r>
              <a:rPr lang="en-US" sz="750" dirty="0">
                <a:solidFill>
                  <a:prstClr val="black">
                    <a:lumMod val="50000"/>
                    <a:lumOff val="50000"/>
                  </a:prstClr>
                </a:solidFill>
                <a:latin typeface="Calibri" panose="020F0502020204030204"/>
              </a:rPr>
              <a:t>Vol. 20 No. 4</a:t>
            </a:r>
            <a:r>
              <a:rPr lang="en-US" sz="750" i="1" dirty="0">
                <a:solidFill>
                  <a:prstClr val="black">
                    <a:lumMod val="50000"/>
                    <a:lumOff val="50000"/>
                  </a:prstClr>
                </a:solidFill>
                <a:latin typeface="Calibri" panose="020F0502020204030204"/>
              </a:rPr>
              <a:t>,</a:t>
            </a:r>
            <a:r>
              <a:rPr lang="en-US" sz="750" dirty="0">
                <a:solidFill>
                  <a:prstClr val="black">
                    <a:lumMod val="50000"/>
                    <a:lumOff val="50000"/>
                  </a:prstClr>
                </a:solidFill>
                <a:latin typeface="Calibri" panose="020F0502020204030204"/>
              </a:rPr>
              <a:t> pp. 265-69</a:t>
            </a:r>
            <a:endParaRPr lang="en-GB" sz="750" baseline="30000" dirty="0">
              <a:solidFill>
                <a:prstClr val="black">
                  <a:lumMod val="50000"/>
                  <a:lumOff val="50000"/>
                </a:prstClr>
              </a:solidFill>
              <a:latin typeface="Calibri" panose="020F0502020204030204"/>
            </a:endParaRPr>
          </a:p>
          <a:p>
            <a:pPr>
              <a:defRPr/>
            </a:pPr>
            <a:r>
              <a:rPr lang="en-US" sz="750" baseline="30000" dirty="0">
                <a:solidFill>
                  <a:prstClr val="black">
                    <a:lumMod val="50000"/>
                    <a:lumOff val="50000"/>
                  </a:prstClr>
                </a:solidFill>
                <a:latin typeface="Calibri" panose="020F0502020204030204"/>
              </a:rPr>
              <a:t>3 </a:t>
            </a:r>
            <a:r>
              <a:rPr lang="en-US" sz="750" dirty="0">
                <a:solidFill>
                  <a:prstClr val="black">
                    <a:lumMod val="50000"/>
                    <a:lumOff val="50000"/>
                  </a:prstClr>
                </a:solidFill>
                <a:latin typeface="Calibri" panose="020F0502020204030204"/>
              </a:rPr>
              <a:t>Dawson, J.F </a:t>
            </a:r>
            <a:r>
              <a:rPr lang="en-US" sz="750" i="1" dirty="0">
                <a:solidFill>
                  <a:prstClr val="black">
                    <a:lumMod val="50000"/>
                    <a:lumOff val="50000"/>
                  </a:prstClr>
                </a:solidFill>
                <a:latin typeface="Calibri" panose="020F0502020204030204"/>
              </a:rPr>
              <a:t>et al.</a:t>
            </a:r>
            <a:r>
              <a:rPr lang="en-US" sz="750" dirty="0">
                <a:solidFill>
                  <a:prstClr val="black">
                    <a:lumMod val="50000"/>
                    <a:lumOff val="50000"/>
                  </a:prstClr>
                </a:solidFill>
                <a:latin typeface="Calibri" panose="020F0502020204030204"/>
              </a:rPr>
              <a:t>. (2011), Department of Health, London</a:t>
            </a:r>
          </a:p>
        </p:txBody>
      </p:sp>
      <p:sp>
        <p:nvSpPr>
          <p:cNvPr id="6" name="TextBox 3">
            <a:extLst>
              <a:ext uri="{FF2B5EF4-FFF2-40B4-BE49-F238E27FC236}">
                <a16:creationId xmlns:a16="http://schemas.microsoft.com/office/drawing/2014/main" id="{BC82A039-33AF-4F3C-8487-23DA8E032C3A}"/>
              </a:ext>
            </a:extLst>
          </p:cNvPr>
          <p:cNvSpPr txBox="1"/>
          <p:nvPr/>
        </p:nvSpPr>
        <p:spPr>
          <a:xfrm rot="10800000" flipV="1">
            <a:off x="8744377" y="4918157"/>
            <a:ext cx="2931685"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50" baseline="30000" dirty="0">
                <a:solidFill>
                  <a:prstClr val="black">
                    <a:lumMod val="50000"/>
                    <a:lumOff val="50000"/>
                  </a:prstClr>
                </a:solidFill>
                <a:latin typeface="Calibri" panose="020F0502020204030204"/>
              </a:rPr>
              <a:t>4 </a:t>
            </a:r>
            <a:r>
              <a:rPr lang="en-US" sz="750" dirty="0">
                <a:solidFill>
                  <a:prstClr val="black">
                    <a:lumMod val="50000"/>
                    <a:lumOff val="50000"/>
                  </a:prstClr>
                </a:solidFill>
                <a:latin typeface="Calibri" panose="020F0502020204030204"/>
              </a:rPr>
              <a:t>West M and Dawson J (2012),  King’s Fund, London</a:t>
            </a:r>
          </a:p>
          <a:p>
            <a:pPr>
              <a:defRPr/>
            </a:pPr>
            <a:r>
              <a:rPr lang="en-GB" sz="750" baseline="30000" dirty="0">
                <a:solidFill>
                  <a:prstClr val="black">
                    <a:lumMod val="50000"/>
                    <a:lumOff val="50000"/>
                  </a:prstClr>
                </a:solidFill>
                <a:latin typeface="Calibri" panose="020F0502020204030204"/>
              </a:rPr>
              <a:t>5</a:t>
            </a:r>
            <a:r>
              <a:rPr lang="en-GB" sz="750" dirty="0">
                <a:solidFill>
                  <a:prstClr val="black">
                    <a:lumMod val="50000"/>
                    <a:lumOff val="50000"/>
                  </a:prstClr>
                </a:solidFill>
                <a:latin typeface="Calibri" panose="020F0502020204030204"/>
              </a:rPr>
              <a:t> </a:t>
            </a:r>
            <a:r>
              <a:rPr lang="en-US" sz="750" dirty="0">
                <a:solidFill>
                  <a:prstClr val="black">
                    <a:lumMod val="50000"/>
                    <a:lumOff val="50000"/>
                  </a:prstClr>
                </a:solidFill>
                <a:latin typeface="Calibri" panose="020F0502020204030204"/>
              </a:rPr>
              <a:t>Dixon-Woods, M </a:t>
            </a:r>
            <a:r>
              <a:rPr lang="en-US" sz="750" i="1" dirty="0">
                <a:solidFill>
                  <a:prstClr val="black">
                    <a:lumMod val="50000"/>
                    <a:lumOff val="50000"/>
                  </a:prstClr>
                </a:solidFill>
                <a:latin typeface="Calibri" panose="020F0502020204030204"/>
              </a:rPr>
              <a:t>et al</a:t>
            </a:r>
            <a:r>
              <a:rPr lang="en-US" sz="750" dirty="0">
                <a:solidFill>
                  <a:prstClr val="black">
                    <a:lumMod val="50000"/>
                    <a:lumOff val="50000"/>
                  </a:prstClr>
                </a:solidFill>
                <a:latin typeface="Calibri" panose="020F0502020204030204"/>
              </a:rPr>
              <a:t>. (2013), </a:t>
            </a:r>
            <a:r>
              <a:rPr lang="en-US" sz="750" i="1" dirty="0">
                <a:solidFill>
                  <a:prstClr val="black">
                    <a:lumMod val="50000"/>
                    <a:lumOff val="50000"/>
                  </a:prstClr>
                </a:solidFill>
                <a:latin typeface="Calibri" panose="020F0502020204030204"/>
              </a:rPr>
              <a:t>British Medical Journal Quality and Safety, </a:t>
            </a:r>
            <a:r>
              <a:rPr lang="en-US" sz="750" dirty="0">
                <a:solidFill>
                  <a:prstClr val="black">
                    <a:lumMod val="50000"/>
                    <a:lumOff val="50000"/>
                  </a:prstClr>
                </a:solidFill>
                <a:latin typeface="Calibri" panose="020F0502020204030204"/>
              </a:rPr>
              <a:t>Vol. 23 No. 2,</a:t>
            </a:r>
            <a:r>
              <a:rPr lang="en-US" sz="750" i="1" dirty="0">
                <a:solidFill>
                  <a:prstClr val="black">
                    <a:lumMod val="50000"/>
                    <a:lumOff val="50000"/>
                  </a:prstClr>
                </a:solidFill>
                <a:latin typeface="Calibri" panose="020F0502020204030204"/>
              </a:rPr>
              <a:t> </a:t>
            </a:r>
            <a:r>
              <a:rPr lang="en-US" sz="750" dirty="0">
                <a:solidFill>
                  <a:prstClr val="black">
                    <a:lumMod val="50000"/>
                    <a:lumOff val="50000"/>
                  </a:prstClr>
                </a:solidFill>
                <a:latin typeface="Calibri" panose="020F0502020204030204"/>
              </a:rPr>
              <a:t>pp. 106-15</a:t>
            </a:r>
          </a:p>
          <a:p>
            <a:pPr>
              <a:defRPr/>
            </a:pPr>
            <a:r>
              <a:rPr lang="en-US" sz="750" baseline="30000" dirty="0">
                <a:solidFill>
                  <a:prstClr val="black">
                    <a:lumMod val="50000"/>
                    <a:lumOff val="50000"/>
                  </a:prstClr>
                </a:solidFill>
                <a:latin typeface="Calibri" panose="020F0502020204030204"/>
              </a:rPr>
              <a:t>6 </a:t>
            </a:r>
            <a:r>
              <a:rPr lang="en-US" sz="750" dirty="0" err="1">
                <a:solidFill>
                  <a:prstClr val="black">
                    <a:lumMod val="50000"/>
                    <a:lumOff val="50000"/>
                  </a:prstClr>
                </a:solidFill>
                <a:latin typeface="Calibri" panose="020F0502020204030204"/>
              </a:rPr>
              <a:t>Avolio</a:t>
            </a:r>
            <a:r>
              <a:rPr lang="en-US" sz="750" dirty="0">
                <a:solidFill>
                  <a:prstClr val="black">
                    <a:lumMod val="50000"/>
                    <a:lumOff val="50000"/>
                  </a:prstClr>
                </a:solidFill>
                <a:latin typeface="Calibri" panose="020F0502020204030204"/>
              </a:rPr>
              <a:t>, B. J. and Gardner, W. L. (2005) </a:t>
            </a:r>
            <a:r>
              <a:rPr lang="en-US" sz="750" i="1" dirty="0">
                <a:solidFill>
                  <a:prstClr val="black">
                    <a:lumMod val="50000"/>
                    <a:lumOff val="50000"/>
                  </a:prstClr>
                </a:solidFill>
                <a:latin typeface="Calibri" panose="020F0502020204030204"/>
              </a:rPr>
              <a:t>Leadership Quarterly, </a:t>
            </a:r>
            <a:r>
              <a:rPr lang="en-US" sz="750" dirty="0">
                <a:solidFill>
                  <a:prstClr val="black">
                    <a:lumMod val="50000"/>
                    <a:lumOff val="50000"/>
                  </a:prstClr>
                </a:solidFill>
                <a:latin typeface="Calibri" panose="020F0502020204030204"/>
              </a:rPr>
              <a:t>Vol. 16 No. 3, pp. 315-38.</a:t>
            </a:r>
          </a:p>
          <a:p>
            <a:pPr>
              <a:defRPr/>
            </a:pPr>
            <a:r>
              <a:rPr lang="en-US" sz="750" dirty="0">
                <a:solidFill>
                  <a:prstClr val="black">
                    <a:lumMod val="50000"/>
                    <a:lumOff val="50000"/>
                  </a:prstClr>
                </a:solidFill>
                <a:latin typeface="Calibri" panose="020F0502020204030204"/>
              </a:rPr>
              <a:t>7. https://peopleinsight.co.uk/employee-surveys/diversity-and-inclusion/?gclid=EAIaIQobChMIsuCnosWZ8gIVhoBQBh1fOgm6EAAYASAAEgJwdfD_BwE</a:t>
            </a:r>
          </a:p>
        </p:txBody>
      </p:sp>
    </p:spTree>
    <p:extLst>
      <p:ext uri="{BB962C8B-B14F-4D97-AF65-F5344CB8AC3E}">
        <p14:creationId xmlns:p14="http://schemas.microsoft.com/office/powerpoint/2010/main" val="28110798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0000" lnSpcReduction="20000"/>
          </a:bodyPr>
          <a:lstStyle>
            <a:lvl1pPr defTabSz="896111">
              <a:spcBef>
                <a:spcPts val="900"/>
              </a:spcBef>
              <a:defRPr sz="3136"/>
            </a:lvl1pPr>
          </a:lstStyle>
          <a:p>
            <a:r>
              <a:rPr lang="en-GB" dirty="0"/>
              <a:t>The importance of culture: Case Study for equity, inclusion &amp; diversity</a:t>
            </a:r>
            <a:endParaRPr dirty="0"/>
          </a:p>
        </p:txBody>
      </p:sp>
      <p:sp>
        <p:nvSpPr>
          <p:cNvPr id="6" name="Content Placeholder 1">
            <a:extLst>
              <a:ext uri="{FF2B5EF4-FFF2-40B4-BE49-F238E27FC236}">
                <a16:creationId xmlns:a16="http://schemas.microsoft.com/office/drawing/2014/main" id="{0520D41C-7951-42F8-8737-2916EE7885E5}"/>
              </a:ext>
            </a:extLst>
          </p:cNvPr>
          <p:cNvSpPr txBox="1">
            <a:spLocks/>
          </p:cNvSpPr>
          <p:nvPr/>
        </p:nvSpPr>
        <p:spPr>
          <a:xfrm>
            <a:off x="550863" y="756228"/>
            <a:ext cx="11125200" cy="2466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rPr>
              <a:t>North East London NHS Foundation Trust (NELFT), a mental health and community services provider employing 6,000 staff working over 200 sites, has achieved sustained improvements across all WRES indicators from 2016 - 2018.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rPr>
              <a:t>Equality and inclusion-related issues </a:t>
            </a:r>
            <a:r>
              <a:rPr kumimoji="0" lang="en-GB" sz="1400" b="0" i="0" u="none" strike="noStrike" kern="1200" cap="none" spc="0" normalizeH="0" baseline="0" noProof="0" dirty="0">
                <a:ln>
                  <a:noFill/>
                </a:ln>
                <a:solidFill>
                  <a:srgbClr val="000000"/>
                </a:solidFill>
                <a:effectLst/>
                <a:uLnTx/>
                <a:uFillTx/>
              </a:rPr>
              <a:t>were discussed by the board, the ethnic minority network (EMN), and at all meetings and levels in the trust, including inductions for new starters.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rPr>
              <a:t>There was a clear message that race inequality was an issue that required the concerted effort of everyone in the trust. The board reviewed and endorsed a strategy to address racial inequality at the trust, and each executive board member worked with an EMN strategic ambassador to deliver specific actions for which they were accountable.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rPr>
              <a:t>The organisation came up with a strategy that focused their attention and took specific actions in the following areas: recruitment, career progression, formal disciplinary methods, reverse mentoring.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endParaRPr>
          </a:p>
        </p:txBody>
      </p:sp>
      <p:pic>
        <p:nvPicPr>
          <p:cNvPr id="7" name="Picture 6">
            <a:extLst>
              <a:ext uri="{FF2B5EF4-FFF2-40B4-BE49-F238E27FC236}">
                <a16:creationId xmlns:a16="http://schemas.microsoft.com/office/drawing/2014/main" id="{D12A1727-4AE7-442A-9E17-7307477F92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9217" y="3279370"/>
            <a:ext cx="4006846" cy="2562630"/>
          </a:xfrm>
          <a:prstGeom prst="rect">
            <a:avLst/>
          </a:prstGeom>
        </p:spPr>
      </p:pic>
      <p:sp>
        <p:nvSpPr>
          <p:cNvPr id="8" name="TextBox 7">
            <a:extLst>
              <a:ext uri="{FF2B5EF4-FFF2-40B4-BE49-F238E27FC236}">
                <a16:creationId xmlns:a16="http://schemas.microsoft.com/office/drawing/2014/main" id="{1E5F6DE9-F239-49F0-A86D-63245B21144D}"/>
              </a:ext>
            </a:extLst>
          </p:cNvPr>
          <p:cNvSpPr txBox="1"/>
          <p:nvPr/>
        </p:nvSpPr>
        <p:spPr>
          <a:xfrm>
            <a:off x="550863" y="3459190"/>
            <a:ext cx="7118354" cy="2477601"/>
          </a:xfrm>
          <a:prstGeom prst="rect">
            <a:avLst/>
          </a:prstGeom>
          <a:noFill/>
        </p:spPr>
        <p:txBody>
          <a:bodyPr wrap="square" rtlCol="0">
            <a:spAutoFit/>
          </a:bodyPr>
          <a:lstStyle/>
          <a:p>
            <a:pPr defTabSz="914400" hangingPunct="1"/>
            <a:r>
              <a:rPr lang="en-GB" b="1" u="sng" kern="1200" dirty="0">
                <a:solidFill>
                  <a:srgbClr val="000000"/>
                </a:solidFill>
                <a:latin typeface="Arial" panose="020B0604020202020204" pitchFamily="34" charset="0"/>
                <a:ea typeface="+mn-ea"/>
                <a:cs typeface="Arial" panose="020B0604020202020204" pitchFamily="34" charset="0"/>
              </a:rPr>
              <a:t>Conclusion</a:t>
            </a:r>
          </a:p>
          <a:p>
            <a:pPr defTabSz="914400" hangingPunct="1"/>
            <a:r>
              <a:rPr lang="en-GB" kern="1200" dirty="0">
                <a:solidFill>
                  <a:srgbClr val="000000"/>
                </a:solidFill>
                <a:latin typeface="Arial" panose="020B0604020202020204" pitchFamily="34" charset="0"/>
                <a:ea typeface="+mn-ea"/>
                <a:cs typeface="Arial" panose="020B0604020202020204" pitchFamily="34" charset="0"/>
              </a:rPr>
              <a:t>NELFT has the highest proportion in London of minority ethnic group staff reporting that the organisation provides equal opportunities for career progression. </a:t>
            </a:r>
          </a:p>
          <a:p>
            <a:pPr defTabSz="914400" hangingPunct="1"/>
            <a:endParaRPr lang="en-GB" kern="1200" dirty="0">
              <a:solidFill>
                <a:srgbClr val="000000"/>
              </a:solidFill>
              <a:latin typeface="Arial" panose="020B0604020202020204" pitchFamily="34" charset="0"/>
              <a:ea typeface="+mn-ea"/>
              <a:cs typeface="Arial" panose="020B0604020202020204" pitchFamily="34" charset="0"/>
            </a:endParaRPr>
          </a:p>
          <a:p>
            <a:pPr defTabSz="914400" hangingPunct="1"/>
            <a:r>
              <a:rPr lang="en-GB" kern="1200" dirty="0">
                <a:solidFill>
                  <a:srgbClr val="000000"/>
                </a:solidFill>
                <a:latin typeface="Arial" panose="020B0604020202020204" pitchFamily="34" charset="0"/>
                <a:ea typeface="+mn-ea"/>
                <a:cs typeface="Arial" panose="020B0604020202020204" pitchFamily="34" charset="0"/>
              </a:rPr>
              <a:t>It also has the second lowest proportion of minority ethnic group staff (and the fourth lowest proportion of white staff) reporting discrimination, harassment and bullying from colleagues in London</a:t>
            </a:r>
          </a:p>
          <a:p>
            <a:pPr defTabSz="914400" hangingPunct="1"/>
            <a:r>
              <a:rPr lang="en-GB" sz="1100" kern="1200" dirty="0">
                <a:solidFill>
                  <a:srgbClr val="000000"/>
                </a:solidFill>
                <a:latin typeface="Arial" panose="020B0604020202020204" pitchFamily="34" charset="0"/>
                <a:ea typeface="+mn-ea"/>
                <a:cs typeface="Arial" panose="020B0604020202020204" pitchFamily="34" charset="0"/>
              </a:rPr>
              <a:t>For more, see: </a:t>
            </a:r>
            <a:r>
              <a:rPr lang="en-GB" sz="1100" kern="1200" dirty="0">
                <a:solidFill>
                  <a:srgbClr val="000000"/>
                </a:solidFill>
                <a:latin typeface="Arial" panose="020B0604020202020204" pitchFamily="34" charset="0"/>
                <a:ea typeface="+mn-ea"/>
                <a:cs typeface="Arial" panose="020B0604020202020204" pitchFamily="34" charset="0"/>
                <a:hlinkClick r:id="rId3"/>
              </a:rPr>
              <a:t>https://www.england.nhs.uk/wp-content/uploads/2019/11/nelft-case-study.pdf </a:t>
            </a:r>
            <a:r>
              <a:rPr lang="en-GB" sz="1100" kern="1200" dirty="0">
                <a:solidFill>
                  <a:srgbClr val="000000"/>
                </a:solidFill>
                <a:latin typeface="Arial" panose="020B0604020202020204" pitchFamily="34" charset="0"/>
                <a:ea typeface="+mn-ea"/>
                <a:cs typeface="Arial" panose="020B0604020202020204" pitchFamily="34" charset="0"/>
              </a:rPr>
              <a:t>  </a:t>
            </a:r>
            <a:endParaRPr lang="en-GB" kern="12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73487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The importance of culture: national ambitions for the NHS</a:t>
            </a:r>
            <a:endParaRPr dirty="0"/>
          </a:p>
        </p:txBody>
      </p:sp>
      <p:graphicFrame>
        <p:nvGraphicFramePr>
          <p:cNvPr id="3" name="Content Placeholder 4">
            <a:extLst>
              <a:ext uri="{FF2B5EF4-FFF2-40B4-BE49-F238E27FC236}">
                <a16:creationId xmlns:a16="http://schemas.microsoft.com/office/drawing/2014/main" id="{74961083-16D6-4307-BC3D-F212ECCBB53B}"/>
              </a:ext>
            </a:extLst>
          </p:cNvPr>
          <p:cNvGraphicFramePr>
            <a:graphicFrameLocks/>
          </p:cNvGraphicFramePr>
          <p:nvPr>
            <p:extLst>
              <p:ext uri="{D42A27DB-BD31-4B8C-83A1-F6EECF244321}">
                <p14:modId xmlns:p14="http://schemas.microsoft.com/office/powerpoint/2010/main" val="1836077506"/>
              </p:ext>
            </p:extLst>
          </p:nvPr>
        </p:nvGraphicFramePr>
        <p:xfrm>
          <a:off x="550863" y="844739"/>
          <a:ext cx="11125200" cy="1452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592D609-FF39-4B70-98CA-074E47337498}"/>
              </a:ext>
            </a:extLst>
          </p:cNvPr>
          <p:cNvSpPr txBox="1"/>
          <p:nvPr/>
        </p:nvSpPr>
        <p:spPr>
          <a:xfrm>
            <a:off x="6846134" y="2776251"/>
            <a:ext cx="4829929" cy="1754326"/>
          </a:xfrm>
          <a:prstGeom prst="rect">
            <a:avLst/>
          </a:prstGeom>
          <a:noFill/>
        </p:spPr>
        <p:txBody>
          <a:bodyPr wrap="square" rtlCol="0">
            <a:spAutoFit/>
          </a:bodyPr>
          <a:lstStyle/>
          <a:p>
            <a:pPr defTabSz="914400" hangingPunct="1"/>
            <a:r>
              <a:rPr lang="en-GB" kern="1200" dirty="0">
                <a:solidFill>
                  <a:srgbClr val="000000"/>
                </a:solidFill>
                <a:latin typeface="Arial" panose="020B0604020202020204" pitchFamily="34" charset="0"/>
                <a:ea typeface="+mn-ea"/>
                <a:cs typeface="Arial" panose="020B0604020202020204" pitchFamily="34" charset="0"/>
              </a:rPr>
              <a:t>After the failings of Mid-Staffordshire Hospital, the Francis Inquiry recommended that in order to transform the experience of patients and staff, it is critical to strengthen </a:t>
            </a:r>
            <a:r>
              <a:rPr lang="en-GB" kern="1200" dirty="0">
                <a:solidFill>
                  <a:srgbClr val="0072C6"/>
                </a:solidFill>
                <a:latin typeface="Arial" panose="020B0604020202020204" pitchFamily="34" charset="0"/>
                <a:ea typeface="+mn-ea"/>
                <a:cs typeface="Arial" panose="020B0604020202020204" pitchFamily="34" charset="0"/>
              </a:rPr>
              <a:t>leadership</a:t>
            </a:r>
            <a:r>
              <a:rPr lang="en-GB" kern="1200" dirty="0">
                <a:solidFill>
                  <a:srgbClr val="000000"/>
                </a:solidFill>
                <a:latin typeface="Arial" panose="020B0604020202020204" pitchFamily="34" charset="0"/>
                <a:ea typeface="+mn-ea"/>
                <a:cs typeface="Arial" panose="020B0604020202020204" pitchFamily="34" charset="0"/>
              </a:rPr>
              <a:t> and </a:t>
            </a:r>
            <a:r>
              <a:rPr lang="en-GB" kern="1200" dirty="0">
                <a:solidFill>
                  <a:srgbClr val="0072C6"/>
                </a:solidFill>
                <a:latin typeface="Arial" panose="020B0604020202020204" pitchFamily="34" charset="0"/>
                <a:ea typeface="+mn-ea"/>
                <a:cs typeface="Arial" panose="020B0604020202020204" pitchFamily="34" charset="0"/>
              </a:rPr>
              <a:t>change the culture </a:t>
            </a:r>
            <a:r>
              <a:rPr lang="en-GB" kern="1200" dirty="0">
                <a:solidFill>
                  <a:srgbClr val="000000"/>
                </a:solidFill>
                <a:latin typeface="Arial" panose="020B0604020202020204" pitchFamily="34" charset="0"/>
                <a:ea typeface="+mn-ea"/>
                <a:cs typeface="Arial" panose="020B0604020202020204" pitchFamily="34" charset="0"/>
              </a:rPr>
              <a:t>in which care is provided. ​</a:t>
            </a:r>
          </a:p>
        </p:txBody>
      </p:sp>
      <p:pic>
        <p:nvPicPr>
          <p:cNvPr id="6" name="Picture 5">
            <a:extLst>
              <a:ext uri="{FF2B5EF4-FFF2-40B4-BE49-F238E27FC236}">
                <a16:creationId xmlns:a16="http://schemas.microsoft.com/office/drawing/2014/main" id="{A459E0BE-95F1-42FC-9C57-4556C8C876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0863" y="2412703"/>
            <a:ext cx="6096528" cy="3429297"/>
          </a:xfrm>
          <a:prstGeom prst="rect">
            <a:avLst/>
          </a:prstGeom>
        </p:spPr>
      </p:pic>
    </p:spTree>
    <p:extLst>
      <p:ext uri="{BB962C8B-B14F-4D97-AF65-F5344CB8AC3E}">
        <p14:creationId xmlns:p14="http://schemas.microsoft.com/office/powerpoint/2010/main" val="198908054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sz="3200" b="1" dirty="0"/>
              <a:t>The importance of culture: Our NHS People Promise</a:t>
            </a:r>
            <a:endParaRPr dirty="0"/>
          </a:p>
        </p:txBody>
      </p:sp>
      <p:sp>
        <p:nvSpPr>
          <p:cNvPr id="3" name="TextBox 2">
            <a:extLst>
              <a:ext uri="{FF2B5EF4-FFF2-40B4-BE49-F238E27FC236}">
                <a16:creationId xmlns:a16="http://schemas.microsoft.com/office/drawing/2014/main" id="{C6839F95-7AD4-454A-B27E-D18427289D0E}"/>
              </a:ext>
            </a:extLst>
          </p:cNvPr>
          <p:cNvSpPr txBox="1"/>
          <p:nvPr/>
        </p:nvSpPr>
        <p:spPr>
          <a:xfrm>
            <a:off x="550864" y="778961"/>
            <a:ext cx="1112520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rgbClr val="000000"/>
                </a:solidFill>
                <a:effectLst/>
                <a:uLnTx/>
                <a:uFillTx/>
                <a:ea typeface="+mn-ea"/>
              </a:rPr>
              <a:t>The People Promise has come from those who work in the NHS.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rgbClr val="000000"/>
                </a:solidFill>
                <a:effectLst/>
                <a:uLnTx/>
                <a:uFillTx/>
                <a:ea typeface="+mn-ea"/>
              </a:rPr>
              <a:t>People in different healthcare roles and organisations have made it clear what matters most to them, and what would make the greatest difference in improving their experience in the workplace. </a:t>
            </a:r>
            <a:endParaRPr kumimoji="0" lang="en-GB" sz="1400" i="0" u="none" strike="noStrike" kern="1200" cap="none" spc="0" normalizeH="0" baseline="0" noProof="0" dirty="0">
              <a:ln>
                <a:noFill/>
              </a:ln>
              <a:solidFill>
                <a:srgbClr val="000000"/>
              </a:solidFill>
              <a:effectLst/>
              <a:uLnTx/>
              <a:uFillTx/>
              <a:ea typeface="+mn-ea"/>
            </a:endParaRPr>
          </a:p>
        </p:txBody>
      </p:sp>
      <p:sp>
        <p:nvSpPr>
          <p:cNvPr id="4" name="TextBox 3">
            <a:extLst>
              <a:ext uri="{FF2B5EF4-FFF2-40B4-BE49-F238E27FC236}">
                <a16:creationId xmlns:a16="http://schemas.microsoft.com/office/drawing/2014/main" id="{74E4BF1F-E378-4E29-8BFE-94998F364C47}"/>
              </a:ext>
            </a:extLst>
          </p:cNvPr>
          <p:cNvSpPr txBox="1"/>
          <p:nvPr/>
        </p:nvSpPr>
        <p:spPr>
          <a:xfrm>
            <a:off x="550863" y="5114639"/>
            <a:ext cx="1112520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rPr>
              <a:t>The </a:t>
            </a:r>
            <a:r>
              <a:rPr kumimoji="0" lang="en-US" sz="1600" b="1" i="0" u="none" strike="noStrike" kern="1200" cap="none" spc="0" normalizeH="0" baseline="0" noProof="0" dirty="0">
                <a:ln>
                  <a:noFill/>
                </a:ln>
                <a:solidFill>
                  <a:srgbClr val="000000"/>
                </a:solidFill>
                <a:effectLst/>
                <a:uLnTx/>
                <a:uFillTx/>
                <a:ea typeface="+mn-ea"/>
              </a:rPr>
              <a:t>culture</a:t>
            </a:r>
            <a:r>
              <a:rPr kumimoji="0" lang="en-US" sz="1600" b="0" i="0" u="none" strike="noStrike" kern="1200" cap="none" spc="0" normalizeH="0" baseline="0" noProof="0" dirty="0">
                <a:ln>
                  <a:noFill/>
                </a:ln>
                <a:solidFill>
                  <a:srgbClr val="000000"/>
                </a:solidFill>
                <a:effectLst/>
                <a:uLnTx/>
                <a:uFillTx/>
                <a:ea typeface="+mn-ea"/>
              </a:rPr>
              <a:t> and </a:t>
            </a:r>
            <a:r>
              <a:rPr kumimoji="0" lang="en-US" sz="1600" b="1" i="0" u="none" strike="noStrike" kern="1200" cap="none" spc="0" normalizeH="0" baseline="0" noProof="0" dirty="0">
                <a:ln>
                  <a:noFill/>
                </a:ln>
                <a:solidFill>
                  <a:srgbClr val="000000"/>
                </a:solidFill>
                <a:effectLst/>
                <a:uLnTx/>
                <a:uFillTx/>
                <a:ea typeface="+mn-ea"/>
              </a:rPr>
              <a:t>leadership programme</a:t>
            </a:r>
            <a:r>
              <a:rPr kumimoji="0" lang="en-US" sz="1600" b="0" i="0" u="none" strike="noStrike" kern="1200" cap="none" spc="0" normalizeH="0" baseline="0" noProof="0" dirty="0">
                <a:ln>
                  <a:noFill/>
                </a:ln>
                <a:solidFill>
                  <a:srgbClr val="000000"/>
                </a:solidFill>
                <a:effectLst/>
                <a:uLnTx/>
                <a:uFillTx/>
                <a:ea typeface="+mn-ea"/>
              </a:rPr>
              <a:t> can enable our organisation to address the aims of the </a:t>
            </a:r>
            <a:r>
              <a:rPr kumimoji="0" lang="en-US" sz="1600" b="1" i="0" u="none" strike="noStrike" kern="1200" cap="none" spc="0" normalizeH="0" baseline="0" noProof="0" dirty="0">
                <a:ln>
                  <a:noFill/>
                </a:ln>
                <a:solidFill>
                  <a:srgbClr val="000000"/>
                </a:solidFill>
                <a:effectLst/>
                <a:uLnTx/>
                <a:uFillTx/>
                <a:ea typeface="+mn-ea"/>
              </a:rPr>
              <a:t>people promise</a:t>
            </a:r>
            <a:r>
              <a:rPr kumimoji="0" lang="en-US" sz="1600" b="0" i="0" u="none" strike="noStrike" kern="1200" cap="none" spc="0" normalizeH="0" baseline="0" noProof="0" dirty="0">
                <a:ln>
                  <a:noFill/>
                </a:ln>
                <a:solidFill>
                  <a:srgbClr val="000000"/>
                </a:solidFill>
                <a:effectLst/>
                <a:uLnTx/>
                <a:uFillTx/>
                <a:ea typeface="+mn-ea"/>
              </a:rPr>
              <a:t>: compassionate and inclusive, recognition for job well done, a voice that counts, a workplace which is safe and healthy, continuous improvement, work flexibility, the feeling of belonging and a need for system leadership. </a:t>
            </a:r>
            <a:endParaRPr kumimoji="0" lang="en-GB" sz="1200" b="0" i="0" u="none" strike="noStrike" kern="1200" cap="none" spc="0" normalizeH="0" baseline="0" noProof="0" dirty="0">
              <a:ln>
                <a:noFill/>
              </a:ln>
              <a:solidFill>
                <a:srgbClr val="000000"/>
              </a:solidFill>
              <a:effectLst/>
              <a:uLnTx/>
              <a:uFillTx/>
              <a:ea typeface="+mn-ea"/>
            </a:endParaRPr>
          </a:p>
        </p:txBody>
      </p:sp>
      <p:pic>
        <p:nvPicPr>
          <p:cNvPr id="5" name="Picture 4" descr="Diagram, schematic&#10;&#10;Description automatically generated">
            <a:extLst>
              <a:ext uri="{FF2B5EF4-FFF2-40B4-BE49-F238E27FC236}">
                <a16:creationId xmlns:a16="http://schemas.microsoft.com/office/drawing/2014/main" id="{2815A0E8-91D0-45DA-AC28-3D7499C993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98425"/>
            <a:ext cx="12192000" cy="3537776"/>
          </a:xfrm>
          <a:prstGeom prst="rect">
            <a:avLst/>
          </a:prstGeom>
        </p:spPr>
      </p:pic>
    </p:spTree>
    <p:extLst>
      <p:ext uri="{BB962C8B-B14F-4D97-AF65-F5344CB8AC3E}">
        <p14:creationId xmlns:p14="http://schemas.microsoft.com/office/powerpoint/2010/main" val="3937406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3. What is the Culture and Leadership Programme?</a:t>
            </a:r>
            <a:endParaRPr dirty="0"/>
          </a:p>
        </p:txBody>
      </p:sp>
      <p:pic>
        <p:nvPicPr>
          <p:cNvPr id="3" name="Picture 2" descr="Diagram&#10;&#10;Description automatically generated">
            <a:extLst>
              <a:ext uri="{FF2B5EF4-FFF2-40B4-BE49-F238E27FC236}">
                <a16:creationId xmlns:a16="http://schemas.microsoft.com/office/drawing/2014/main" id="{484142BA-CD9E-4124-8F8D-1BFD749180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3026" y="765174"/>
            <a:ext cx="6065949" cy="6092825"/>
          </a:xfrm>
          <a:prstGeom prst="rect">
            <a:avLst/>
          </a:prstGeom>
        </p:spPr>
      </p:pic>
    </p:spTree>
    <p:extLst>
      <p:ext uri="{BB962C8B-B14F-4D97-AF65-F5344CB8AC3E}">
        <p14:creationId xmlns:p14="http://schemas.microsoft.com/office/powerpoint/2010/main" val="58576034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sz="3200" b="1" dirty="0"/>
              <a:t>What is the Culture and Leadership Programme?</a:t>
            </a:r>
            <a:endParaRPr dirty="0"/>
          </a:p>
        </p:txBody>
      </p:sp>
      <p:sp>
        <p:nvSpPr>
          <p:cNvPr id="3" name="Callout: Down Arrow 2">
            <a:extLst>
              <a:ext uri="{FF2B5EF4-FFF2-40B4-BE49-F238E27FC236}">
                <a16:creationId xmlns:a16="http://schemas.microsoft.com/office/drawing/2014/main" id="{FBC2B8E4-CAF0-4E65-AE5C-B609BAFFF34C}"/>
              </a:ext>
            </a:extLst>
          </p:cNvPr>
          <p:cNvSpPr/>
          <p:nvPr/>
        </p:nvSpPr>
        <p:spPr>
          <a:xfrm>
            <a:off x="550863" y="804232"/>
            <a:ext cx="11125200" cy="1405568"/>
          </a:xfrm>
          <a:prstGeom prst="downArrowCallout">
            <a:avLst/>
          </a:prstGeom>
          <a:solidFill>
            <a:srgbClr val="005EB8"/>
          </a:solidFill>
          <a:ln w="12700" cap="flat" cmpd="sng" algn="ctr">
            <a:solidFill>
              <a:srgbClr val="005EB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Our </a:t>
            </a: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Culture and Leadership Programme </a:t>
            </a: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consists of four phases to develop and implement strategies for collective leadership which result in cultures that </a:t>
            </a:r>
            <a:r>
              <a:rPr kumimoji="0" lang="en-GB" sz="1800"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deliver high quality, inclusive, continuously improving, compassionate care. </a:t>
            </a:r>
          </a:p>
        </p:txBody>
      </p:sp>
      <p:pic>
        <p:nvPicPr>
          <p:cNvPr id="4" name="Picture 3" descr="Diagram, timeline&#10;&#10;Description automatically generated">
            <a:extLst>
              <a:ext uri="{FF2B5EF4-FFF2-40B4-BE49-F238E27FC236}">
                <a16:creationId xmlns:a16="http://schemas.microsoft.com/office/drawing/2014/main" id="{0D3B5F11-556D-4A34-87AB-B5F1FA6D90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6729" y="2248856"/>
            <a:ext cx="7878543" cy="3593143"/>
          </a:xfrm>
          <a:prstGeom prst="rect">
            <a:avLst/>
          </a:prstGeom>
        </p:spPr>
      </p:pic>
    </p:spTree>
    <p:extLst>
      <p:ext uri="{BB962C8B-B14F-4D97-AF65-F5344CB8AC3E}">
        <p14:creationId xmlns:p14="http://schemas.microsoft.com/office/powerpoint/2010/main" val="254245404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What happens in the Scoping Phase?</a:t>
            </a:r>
            <a:endParaRPr dirty="0"/>
          </a:p>
        </p:txBody>
      </p:sp>
      <p:sp>
        <p:nvSpPr>
          <p:cNvPr id="3" name="TextBox 2">
            <a:extLst>
              <a:ext uri="{FF2B5EF4-FFF2-40B4-BE49-F238E27FC236}">
                <a16:creationId xmlns:a16="http://schemas.microsoft.com/office/drawing/2014/main" id="{26B4B3A8-3B9B-4CF7-BF53-84830BF275A9}"/>
              </a:ext>
            </a:extLst>
          </p:cNvPr>
          <p:cNvSpPr txBox="1"/>
          <p:nvPr/>
        </p:nvSpPr>
        <p:spPr>
          <a:xfrm>
            <a:off x="676276" y="2552700"/>
            <a:ext cx="10315574" cy="3108543"/>
          </a:xfrm>
          <a:prstGeom prst="rect">
            <a:avLst/>
          </a:prstGeom>
          <a:noFill/>
        </p:spPr>
        <p:txBody>
          <a:bodyPr wrap="square" rtlCol="0">
            <a:spAutoFit/>
          </a:bodyPr>
          <a:lstStyle/>
          <a:p>
            <a:pPr defTabSz="914400" hangingPunct="1"/>
            <a:endParaRPr lang="en-GB" sz="2000" b="1" kern="1200" dirty="0">
              <a:solidFill>
                <a:srgbClr val="003087">
                  <a:lumMod val="75000"/>
                </a:srgbClr>
              </a:solidFill>
              <a:latin typeface="Arial" panose="020B0604020202020204" pitchFamily="34" charset="0"/>
              <a:ea typeface="+mn-ea"/>
              <a:cs typeface="Arial" panose="020B0604020202020204" pitchFamily="34" charset="0"/>
            </a:endParaRPr>
          </a:p>
          <a:p>
            <a:pPr defTabSz="914400" hangingPunct="1"/>
            <a:r>
              <a:rPr lang="en-GB" sz="2000" b="1" kern="1200" dirty="0">
                <a:solidFill>
                  <a:srgbClr val="003087">
                    <a:lumMod val="75000"/>
                  </a:srgbClr>
                </a:solidFill>
                <a:latin typeface="Arial" panose="020B0604020202020204" pitchFamily="34" charset="0"/>
                <a:ea typeface="+mn-ea"/>
                <a:cs typeface="Arial" panose="020B0604020202020204" pitchFamily="34" charset="0"/>
              </a:rPr>
              <a:t>Below is a simple checklist to focus on in the Scoping Phase:</a:t>
            </a:r>
          </a:p>
          <a:p>
            <a:pPr defTabSz="914400" hangingPunct="1"/>
            <a:endParaRPr lang="en-GB" sz="1600" kern="1200" dirty="0">
              <a:solidFill>
                <a:srgbClr val="000000"/>
              </a:solidFill>
              <a:latin typeface="Arial" panose="020B0604020202020204" pitchFamily="34" charset="0"/>
              <a:ea typeface="+mn-ea"/>
              <a:cs typeface="Arial" panose="020B0604020202020204" pitchFamily="34" charset="0"/>
            </a:endParaRPr>
          </a:p>
          <a:p>
            <a:pPr marL="342900" indent="-342900" defTabSz="914400" hangingPunct="1">
              <a:buFontTx/>
              <a:buAutoNum type="arabicPeriod"/>
            </a:pPr>
            <a:r>
              <a:rPr lang="en-GB" sz="2000" kern="1200" dirty="0">
                <a:solidFill>
                  <a:srgbClr val="000000"/>
                </a:solidFill>
                <a:latin typeface="Arial" panose="020B0604020202020204" pitchFamily="34" charset="0"/>
                <a:ea typeface="+mn-ea"/>
                <a:cs typeface="Arial" panose="020B0604020202020204" pitchFamily="34" charset="0"/>
              </a:rPr>
              <a:t>Build our case</a:t>
            </a:r>
          </a:p>
          <a:p>
            <a:pPr marL="342900" indent="-342900" defTabSz="914400" hangingPunct="1">
              <a:buFontTx/>
              <a:buAutoNum type="arabicPeriod"/>
            </a:pPr>
            <a:r>
              <a:rPr lang="en-GB" sz="2000" kern="1200" dirty="0">
                <a:solidFill>
                  <a:srgbClr val="000000"/>
                </a:solidFill>
                <a:latin typeface="Arial" panose="020B0604020202020204" pitchFamily="34" charset="0"/>
                <a:ea typeface="+mn-ea"/>
                <a:cs typeface="Arial" panose="020B0604020202020204" pitchFamily="34" charset="0"/>
              </a:rPr>
              <a:t>Identify our purpose</a:t>
            </a:r>
          </a:p>
          <a:p>
            <a:pPr marL="342900" indent="-342900" defTabSz="914400" hangingPunct="1">
              <a:buFontTx/>
              <a:buAutoNum type="arabicPeriod"/>
            </a:pPr>
            <a:r>
              <a:rPr lang="en-GB" sz="2000" kern="1200" dirty="0">
                <a:solidFill>
                  <a:srgbClr val="000000"/>
                </a:solidFill>
                <a:latin typeface="Arial" panose="020B0604020202020204" pitchFamily="34" charset="0"/>
                <a:ea typeface="+mn-ea"/>
                <a:cs typeface="Arial" panose="020B0604020202020204" pitchFamily="34" charset="0"/>
              </a:rPr>
              <a:t>Conceptualise and communicate our purpose</a:t>
            </a:r>
          </a:p>
          <a:p>
            <a:pPr marL="342900" indent="-342900" defTabSz="914400" hangingPunct="1">
              <a:buFontTx/>
              <a:buAutoNum type="arabicPeriod"/>
            </a:pPr>
            <a:r>
              <a:rPr lang="en-GB" sz="2000" kern="1200" dirty="0">
                <a:solidFill>
                  <a:srgbClr val="000000"/>
                </a:solidFill>
                <a:latin typeface="Arial" panose="020B0604020202020204" pitchFamily="34" charset="0"/>
                <a:ea typeface="+mn-ea"/>
                <a:cs typeface="Arial" panose="020B0604020202020204" pitchFamily="34" charset="0"/>
              </a:rPr>
              <a:t>Recruit our change team</a:t>
            </a:r>
          </a:p>
          <a:p>
            <a:pPr marL="342900" indent="-342900" defTabSz="914400" hangingPunct="1">
              <a:buFontTx/>
              <a:buAutoNum type="arabicPeriod"/>
            </a:pPr>
            <a:r>
              <a:rPr lang="en-GB" sz="2000" kern="1200" dirty="0">
                <a:solidFill>
                  <a:srgbClr val="000000"/>
                </a:solidFill>
                <a:latin typeface="Arial" panose="020B0604020202020204" pitchFamily="34" charset="0"/>
                <a:ea typeface="+mn-ea"/>
                <a:cs typeface="Arial" panose="020B0604020202020204" pitchFamily="34" charset="0"/>
              </a:rPr>
              <a:t>Develop our change team</a:t>
            </a:r>
          </a:p>
          <a:p>
            <a:pPr marL="342900" indent="-342900" defTabSz="914400" hangingPunct="1">
              <a:buFontTx/>
              <a:buAutoNum type="arabicPeriod"/>
            </a:pPr>
            <a:r>
              <a:rPr lang="en-GB" sz="2000" kern="1200" dirty="0">
                <a:solidFill>
                  <a:srgbClr val="000000"/>
                </a:solidFill>
                <a:latin typeface="Arial" panose="020B0604020202020204" pitchFamily="34" charset="0"/>
                <a:ea typeface="+mn-ea"/>
                <a:cs typeface="Arial" panose="020B0604020202020204" pitchFamily="34" charset="0"/>
              </a:rPr>
              <a:t>Create a project plan</a:t>
            </a:r>
          </a:p>
          <a:p>
            <a:pPr marL="342900" indent="-342900" defTabSz="914400" hangingPunct="1">
              <a:buFontTx/>
              <a:buAutoNum type="arabicPeriod"/>
            </a:pPr>
            <a:r>
              <a:rPr lang="en-GB" sz="2000" kern="1200" dirty="0">
                <a:solidFill>
                  <a:srgbClr val="000000"/>
                </a:solidFill>
                <a:latin typeface="Arial" panose="020B0604020202020204" pitchFamily="34" charset="0"/>
                <a:ea typeface="+mn-ea"/>
                <a:cs typeface="Arial" panose="020B0604020202020204" pitchFamily="34" charset="0"/>
              </a:rPr>
              <a:t>Create an evaluation plan</a:t>
            </a:r>
            <a:endParaRPr lang="en-GB" sz="1600" kern="1200" dirty="0">
              <a:solidFill>
                <a:srgbClr val="000000"/>
              </a:solidFill>
              <a:latin typeface="Arial" panose="020B0604020202020204" pitchFamily="34" charset="0"/>
              <a:ea typeface="+mn-ea"/>
              <a:cs typeface="Arial" panose="020B0604020202020204" pitchFamily="34" charset="0"/>
            </a:endParaRPr>
          </a:p>
        </p:txBody>
      </p:sp>
      <p:pic>
        <p:nvPicPr>
          <p:cNvPr id="4" name="Picture 3" descr="A picture containing text, nature, mountain&#10;&#10;Description automatically generated">
            <a:extLst>
              <a:ext uri="{FF2B5EF4-FFF2-40B4-BE49-F238E27FC236}">
                <a16:creationId xmlns:a16="http://schemas.microsoft.com/office/drawing/2014/main" id="{784730D2-9350-4119-8696-9C42C0446F9B}"/>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942264" y="3549720"/>
            <a:ext cx="3733799" cy="2292280"/>
          </a:xfrm>
          <a:prstGeom prst="rect">
            <a:avLst/>
          </a:prstGeom>
        </p:spPr>
      </p:pic>
      <p:sp>
        <p:nvSpPr>
          <p:cNvPr id="5" name="Callout: Down Arrow 4">
            <a:extLst>
              <a:ext uri="{FF2B5EF4-FFF2-40B4-BE49-F238E27FC236}">
                <a16:creationId xmlns:a16="http://schemas.microsoft.com/office/drawing/2014/main" id="{86FB5B7E-7523-4E03-AEB5-77DDEFAF97B8}"/>
              </a:ext>
            </a:extLst>
          </p:cNvPr>
          <p:cNvSpPr/>
          <p:nvPr/>
        </p:nvSpPr>
        <p:spPr>
          <a:xfrm>
            <a:off x="560389" y="804286"/>
            <a:ext cx="11115674" cy="1903977"/>
          </a:xfrm>
          <a:prstGeom prst="downArrowCallout">
            <a:avLst/>
          </a:prstGeom>
          <a:solidFill>
            <a:srgbClr val="005EB8"/>
          </a:solidFill>
          <a:ln w="12700" cap="flat" cmpd="sng" algn="ctr">
            <a:solidFill>
              <a:srgbClr val="005EB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 the Scoping Phase, we take the time to </a:t>
            </a:r>
            <a:r>
              <a:rPr kumimoji="0" lang="en-GB" sz="200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discover and visualise our purpose, </a:t>
            </a:r>
            <a: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to understand why we are undertaking the Culture and Leadership programme. It’s the time to </a:t>
            </a:r>
            <a:r>
              <a:rPr kumimoji="0" lang="en-GB" sz="200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build our resources, funding, comms and putting our project plan in place </a:t>
            </a:r>
            <a: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before we begin diagnosing the culture of our organisation in the Discovery Phase. </a:t>
            </a:r>
            <a:endParaRPr kumimoji="0" lang="en-GB" sz="18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996814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sz="3200" b="1" dirty="0"/>
              <a:t>What happens in the Discovery Phase?</a:t>
            </a:r>
            <a:endParaRPr dirty="0"/>
          </a:p>
        </p:txBody>
      </p:sp>
      <p:sp>
        <p:nvSpPr>
          <p:cNvPr id="3" name="Callout: Down Arrow 2">
            <a:extLst>
              <a:ext uri="{FF2B5EF4-FFF2-40B4-BE49-F238E27FC236}">
                <a16:creationId xmlns:a16="http://schemas.microsoft.com/office/drawing/2014/main" id="{20477A3B-6089-401D-B44C-DE9F2874C835}"/>
              </a:ext>
            </a:extLst>
          </p:cNvPr>
          <p:cNvSpPr/>
          <p:nvPr/>
        </p:nvSpPr>
        <p:spPr>
          <a:xfrm>
            <a:off x="550863" y="876299"/>
            <a:ext cx="11125200" cy="1155701"/>
          </a:xfrm>
          <a:prstGeom prst="downArrowCallout">
            <a:avLst>
              <a:gd name="adj1" fmla="val 0"/>
              <a:gd name="adj2" fmla="val 25000"/>
              <a:gd name="adj3" fmla="val 25000"/>
              <a:gd name="adj4" fmla="val 75000"/>
            </a:avLst>
          </a:prstGeom>
          <a:solidFill>
            <a:srgbClr val="005EB8"/>
          </a:solidFill>
          <a:ln w="12700" cap="flat" cmpd="sng" algn="ctr">
            <a:solidFill>
              <a:srgbClr val="005EB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purpose of this phase is </a:t>
            </a:r>
            <a:r>
              <a:rPr kumimoji="0" lang="en-GB" sz="1600"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 identify and establish the culture of our organisation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through the six cultural tools listed below. Gathering the information to piece together the puzzle in the synthesis workshop. </a:t>
            </a: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F1CF554D-265C-469F-AA77-C4AEDEAEE5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4338" y="2285949"/>
            <a:ext cx="10753725" cy="3556051"/>
          </a:xfrm>
          <a:prstGeom prst="rect">
            <a:avLst/>
          </a:prstGeom>
        </p:spPr>
      </p:pic>
    </p:spTree>
    <p:extLst>
      <p:ext uri="{BB962C8B-B14F-4D97-AF65-F5344CB8AC3E}">
        <p14:creationId xmlns:p14="http://schemas.microsoft.com/office/powerpoint/2010/main" val="64064892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Why do we need this programme?</a:t>
            </a:r>
            <a:endParaRPr dirty="0"/>
          </a:p>
        </p:txBody>
      </p:sp>
      <p:sp>
        <p:nvSpPr>
          <p:cNvPr id="3" name="Content Placeholder 1">
            <a:extLst>
              <a:ext uri="{FF2B5EF4-FFF2-40B4-BE49-F238E27FC236}">
                <a16:creationId xmlns:a16="http://schemas.microsoft.com/office/drawing/2014/main" id="{6F31C903-092D-44F3-AD6A-77CC92F6EAD2}"/>
              </a:ext>
            </a:extLst>
          </p:cNvPr>
          <p:cNvSpPr txBox="1">
            <a:spLocks/>
          </p:cNvSpPr>
          <p:nvPr/>
        </p:nvSpPr>
        <p:spPr>
          <a:xfrm>
            <a:off x="550863" y="797414"/>
            <a:ext cx="11125200" cy="4576705"/>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9pPr>
          </a:lstStyle>
          <a:p>
            <a:pPr marL="0" indent="0" defTabSz="913526" hangingPunct="1">
              <a:buNone/>
              <a:tabLst>
                <a:tab pos="266700" algn="l"/>
              </a:tabLst>
            </a:pPr>
            <a:r>
              <a:rPr lang="en-GB" sz="1600" i="1" dirty="0">
                <a:solidFill>
                  <a:schemeClr val="bg1">
                    <a:lumMod val="50000"/>
                  </a:schemeClr>
                </a:solidFill>
                <a:latin typeface="Arial (Headings)"/>
                <a:ea typeface="Arial (Headings)"/>
                <a:cs typeface="Arial (Headings)"/>
                <a:sym typeface="Arial (Headings)"/>
              </a:rPr>
              <a:t>Explain your organisation’s context and why it might benefit you.  </a:t>
            </a:r>
          </a:p>
          <a:p>
            <a:pPr defTabSz="913526" hangingPunct="1">
              <a:tabLst>
                <a:tab pos="266700" algn="l"/>
              </a:tabLst>
            </a:pPr>
            <a:endParaRPr lang="en-GB" sz="1600" i="1" dirty="0">
              <a:solidFill>
                <a:schemeClr val="bg1">
                  <a:lumMod val="50000"/>
                </a:schemeClr>
              </a:solidFill>
              <a:latin typeface="Arial (Headings)"/>
              <a:ea typeface="Arial (Headings)"/>
              <a:cs typeface="Arial (Headings)"/>
              <a:sym typeface="Arial (Headings)"/>
            </a:endParaRPr>
          </a:p>
          <a:p>
            <a:pPr marL="0" indent="0" defTabSz="913526" hangingPunct="1">
              <a:lnSpc>
                <a:spcPct val="130000"/>
              </a:lnSpc>
              <a:buNone/>
              <a:tabLst>
                <a:tab pos="266700" algn="l"/>
              </a:tabLst>
            </a:pPr>
            <a:r>
              <a:rPr lang="en-GB" sz="1600" i="1" dirty="0">
                <a:solidFill>
                  <a:schemeClr val="bg1">
                    <a:lumMod val="50000"/>
                  </a:schemeClr>
                </a:solidFill>
                <a:latin typeface="Arial (Headings)"/>
                <a:ea typeface="Arial (Headings)"/>
                <a:cs typeface="Arial (Headings)"/>
                <a:sym typeface="Arial (Headings)"/>
              </a:rPr>
              <a:t>You may wish to include:</a:t>
            </a:r>
          </a:p>
          <a:p>
            <a:pPr marL="171450" indent="-171450" defTabSz="913526" hangingPunct="1">
              <a:lnSpc>
                <a:spcPct val="130000"/>
              </a:lnSpc>
              <a:tabLst>
                <a:tab pos="266700" algn="l"/>
              </a:tabLst>
            </a:pPr>
            <a:r>
              <a:rPr lang="en-GB" sz="1600" i="1" dirty="0">
                <a:solidFill>
                  <a:schemeClr val="bg1">
                    <a:lumMod val="50000"/>
                  </a:schemeClr>
                </a:solidFill>
                <a:latin typeface="Arial (Headings)"/>
                <a:ea typeface="Arial (Headings)"/>
                <a:cs typeface="Arial (Headings)"/>
                <a:sym typeface="Arial (Headings)"/>
              </a:rPr>
              <a:t>reference to the evidence on outcomes detailed above or that the programme will allow your organisation to address areas highlighted in the national reports mentioned</a:t>
            </a:r>
          </a:p>
          <a:p>
            <a:pPr marL="171450" indent="-171450" defTabSz="913526" hangingPunct="1">
              <a:lnSpc>
                <a:spcPct val="130000"/>
              </a:lnSpc>
              <a:tabLst>
                <a:tab pos="266700" algn="l"/>
              </a:tabLst>
            </a:pPr>
            <a:r>
              <a:rPr lang="en-GB" sz="1600" i="1" dirty="0">
                <a:solidFill>
                  <a:schemeClr val="bg1">
                    <a:lumMod val="50000"/>
                  </a:schemeClr>
                </a:solidFill>
                <a:latin typeface="Arial (Headings)"/>
                <a:ea typeface="Arial (Headings)"/>
                <a:cs typeface="Arial (Headings)"/>
                <a:sym typeface="Arial (Headings)"/>
              </a:rPr>
              <a:t>That the programme can contribute to the ‘culture and capability’ domain of the well-led framework for governance reviews, and improve results in governance reviews</a:t>
            </a:r>
          </a:p>
          <a:p>
            <a:pPr marL="171450" indent="-171450" defTabSz="913526" hangingPunct="1">
              <a:lnSpc>
                <a:spcPct val="130000"/>
              </a:lnSpc>
              <a:tabLst>
                <a:tab pos="266700" algn="l"/>
              </a:tabLst>
            </a:pPr>
            <a:r>
              <a:rPr lang="en-GB" sz="1600" i="1" dirty="0">
                <a:solidFill>
                  <a:schemeClr val="bg1">
                    <a:lumMod val="50000"/>
                  </a:schemeClr>
                </a:solidFill>
                <a:latin typeface="Arial (Headings)"/>
                <a:ea typeface="Arial (Headings)"/>
                <a:cs typeface="Arial (Headings)"/>
                <a:sym typeface="Arial (Headings)"/>
              </a:rPr>
              <a:t>key findings from the NHS staff survey which indicate areas of focus</a:t>
            </a:r>
          </a:p>
          <a:p>
            <a:pPr marL="171450" indent="-171450" defTabSz="913526" hangingPunct="1">
              <a:lnSpc>
                <a:spcPct val="130000"/>
              </a:lnSpc>
              <a:tabLst>
                <a:tab pos="266700" algn="l"/>
              </a:tabLst>
            </a:pPr>
            <a:r>
              <a:rPr lang="en-GB" sz="1600" i="1" dirty="0">
                <a:solidFill>
                  <a:schemeClr val="bg1">
                    <a:lumMod val="50000"/>
                  </a:schemeClr>
                </a:solidFill>
                <a:latin typeface="Arial (Headings)"/>
                <a:ea typeface="Arial (Headings)"/>
                <a:cs typeface="Arial (Headings)"/>
                <a:sym typeface="Arial (Headings)"/>
              </a:rPr>
              <a:t>any other issues that suggest the need to improve culture, leadership and overall employee health and wellbeing</a:t>
            </a:r>
          </a:p>
          <a:p>
            <a:pPr marL="171450" indent="-171450" defTabSz="913526" hangingPunct="1">
              <a:tabLst>
                <a:tab pos="266700" algn="l"/>
              </a:tabLst>
            </a:pPr>
            <a:endParaRPr lang="en-GB" sz="1600" i="1" dirty="0">
              <a:solidFill>
                <a:schemeClr val="bg1">
                  <a:lumMod val="50000"/>
                </a:schemeClr>
              </a:solidFill>
              <a:latin typeface="Arial (Headings)"/>
              <a:ea typeface="Arial (Headings)"/>
              <a:cs typeface="Arial (Headings)"/>
              <a:sym typeface="Arial (Headings)"/>
            </a:endParaRPr>
          </a:p>
          <a:p>
            <a:pPr marL="0" indent="0" defTabSz="913526" hangingPunct="1">
              <a:buNone/>
              <a:tabLst>
                <a:tab pos="266700" algn="l"/>
              </a:tabLst>
            </a:pPr>
            <a:r>
              <a:rPr lang="en-GB" sz="1600" i="1" dirty="0">
                <a:solidFill>
                  <a:schemeClr val="bg1">
                    <a:lumMod val="50000"/>
                  </a:schemeClr>
                </a:solidFill>
                <a:latin typeface="Arial (Headings)"/>
                <a:ea typeface="Arial (Headings)"/>
                <a:cs typeface="Arial (Headings)"/>
                <a:sym typeface="Arial (Headings)"/>
              </a:rPr>
              <a:t>Alternatively, you may want to ask this as a question for the board to answer</a:t>
            </a:r>
          </a:p>
          <a:p>
            <a:pPr hangingPunct="1"/>
            <a:endParaRPr lang="en-GB" dirty="0"/>
          </a:p>
        </p:txBody>
      </p:sp>
    </p:spTree>
    <p:extLst>
      <p:ext uri="{BB962C8B-B14F-4D97-AF65-F5344CB8AC3E}">
        <p14:creationId xmlns:p14="http://schemas.microsoft.com/office/powerpoint/2010/main" val="14279964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Purpose of this presentation</a:t>
            </a:r>
          </a:p>
        </p:txBody>
      </p:sp>
      <p:sp>
        <p:nvSpPr>
          <p:cNvPr id="13" name="Rectangle: Rounded Corners 12">
            <a:extLst>
              <a:ext uri="{FF2B5EF4-FFF2-40B4-BE49-F238E27FC236}">
                <a16:creationId xmlns:a16="http://schemas.microsoft.com/office/drawing/2014/main" id="{8E779B61-1EE5-4315-ACD3-3EF3F65702C5}"/>
              </a:ext>
            </a:extLst>
          </p:cNvPr>
          <p:cNvSpPr/>
          <p:nvPr/>
        </p:nvSpPr>
        <p:spPr>
          <a:xfrm>
            <a:off x="550863" y="1441739"/>
            <a:ext cx="11125200" cy="968952"/>
          </a:xfrm>
          <a:prstGeom prst="roundRect">
            <a:avLst/>
          </a:prstGeom>
          <a:solidFill>
            <a:srgbClr val="005EB8">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a:lstStyle/>
          <a:p>
            <a:r>
              <a:rPr kumimoji="0" lang="en-GB" sz="2000" b="0" i="0" u="sng" strike="noStrike" kern="1200" cap="none" spc="0" normalizeH="0" baseline="0" noProof="0" dirty="0">
                <a:ln>
                  <a:noFill/>
                </a:ln>
                <a:solidFill>
                  <a:srgbClr val="FFFFFF"/>
                </a:solidFill>
                <a:effectLst/>
                <a:uLnTx/>
                <a:uFillTx/>
                <a:ea typeface="+mn-ea"/>
                <a:cs typeface="+mn-cs"/>
              </a:rPr>
              <a:t>Aim</a:t>
            </a:r>
            <a:r>
              <a:rPr kumimoji="0" lang="en-GB" sz="2000" b="0" i="0" u="none" strike="noStrike" kern="1200" cap="none" spc="0" normalizeH="0" baseline="0" noProof="0" dirty="0">
                <a:ln>
                  <a:noFill/>
                </a:ln>
                <a:solidFill>
                  <a:srgbClr val="FFFFFF"/>
                </a:solidFill>
                <a:effectLst/>
                <a:uLnTx/>
                <a:uFillTx/>
                <a:ea typeface="+mn-ea"/>
                <a:cs typeface="+mn-cs"/>
              </a:rPr>
              <a:t>: to seek our board’s engagement and advice on beginning a programme of work on culture and leadership across our Trust.</a:t>
            </a:r>
          </a:p>
        </p:txBody>
      </p:sp>
      <p:pic>
        <p:nvPicPr>
          <p:cNvPr id="15" name="Content Placeholder 39" descr="A picture containing text, sign, different, stacked&#10;&#10;Description automatically generated">
            <a:extLst>
              <a:ext uri="{FF2B5EF4-FFF2-40B4-BE49-F238E27FC236}">
                <a16:creationId xmlns:a16="http://schemas.microsoft.com/office/drawing/2014/main" id="{33FD2E25-EC97-4D2B-8683-9647CA3F9D16}"/>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232728" y="3068619"/>
            <a:ext cx="5761470" cy="2752725"/>
          </a:xfrm>
          <a:prstGeom prst="rect">
            <a:avLst/>
          </a:prstGeom>
        </p:spPr>
      </p:pic>
      <p:sp>
        <p:nvSpPr>
          <p:cNvPr id="16" name="TextBox 15">
            <a:extLst>
              <a:ext uri="{FF2B5EF4-FFF2-40B4-BE49-F238E27FC236}">
                <a16:creationId xmlns:a16="http://schemas.microsoft.com/office/drawing/2014/main" id="{AEB57704-2F61-410C-A6E0-CEC726BAD22B}"/>
              </a:ext>
            </a:extLst>
          </p:cNvPr>
          <p:cNvSpPr txBox="1"/>
          <p:nvPr/>
        </p:nvSpPr>
        <p:spPr>
          <a:xfrm>
            <a:off x="3160857" y="5821344"/>
            <a:ext cx="3092161" cy="230832"/>
          </a:xfrm>
          <a:prstGeom prst="rect">
            <a:avLst/>
          </a:prstGeom>
          <a:noFill/>
        </p:spPr>
        <p:txBody>
          <a:bodyPr wrap="square" rtlCol="0">
            <a:spAutoFit/>
          </a:bodyPr>
          <a:lstStyle/>
          <a:p>
            <a:r>
              <a:rPr lang="en-GB" sz="900" dirty="0">
                <a:hlinkClick r:id="rId3" tooltip="https://courses.lumenlearning.com/wm-principlesofmanagement/chapter/reading-cultural-change/"/>
              </a:rPr>
              <a:t>This Photo</a:t>
            </a:r>
            <a:r>
              <a:rPr lang="en-GB" sz="900" dirty="0"/>
              <a:t> by Unknown Author is licensed under </a:t>
            </a:r>
            <a:r>
              <a:rPr lang="en-GB" sz="900" dirty="0">
                <a:hlinkClick r:id="rId4" tooltip="https://creativecommons.org/licenses/by/3.0/"/>
              </a:rPr>
              <a:t>CC BY</a:t>
            </a:r>
            <a:endParaRPr lang="en-GB" sz="9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4.How does this programme work?</a:t>
            </a:r>
            <a:endParaRPr dirty="0"/>
          </a:p>
        </p:txBody>
      </p:sp>
      <p:pic>
        <p:nvPicPr>
          <p:cNvPr id="3" name="Content Placeholder 7">
            <a:extLst>
              <a:ext uri="{FF2B5EF4-FFF2-40B4-BE49-F238E27FC236}">
                <a16:creationId xmlns:a16="http://schemas.microsoft.com/office/drawing/2014/main" id="{3233928F-FA09-4BF4-B770-9D4598E40B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19634" y="765176"/>
            <a:ext cx="8121404" cy="5076824"/>
          </a:xfrm>
          <a:prstGeom prst="rect">
            <a:avLst/>
          </a:prstGeom>
        </p:spPr>
      </p:pic>
    </p:spTree>
    <p:extLst>
      <p:ext uri="{BB962C8B-B14F-4D97-AF65-F5344CB8AC3E}">
        <p14:creationId xmlns:p14="http://schemas.microsoft.com/office/powerpoint/2010/main" val="30875276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Sequencing of Scoping and Discovery Phase</a:t>
            </a:r>
            <a:endParaRPr dirty="0"/>
          </a:p>
        </p:txBody>
      </p:sp>
      <p:sp>
        <p:nvSpPr>
          <p:cNvPr id="3" name="Rectangle: Rounded Corners 2">
            <a:extLst>
              <a:ext uri="{FF2B5EF4-FFF2-40B4-BE49-F238E27FC236}">
                <a16:creationId xmlns:a16="http://schemas.microsoft.com/office/drawing/2014/main" id="{438AA3C1-BCAC-4195-BD5E-482E93E886AE}"/>
              </a:ext>
            </a:extLst>
          </p:cNvPr>
          <p:cNvSpPr/>
          <p:nvPr/>
        </p:nvSpPr>
        <p:spPr>
          <a:xfrm rot="10800000" flipH="1" flipV="1">
            <a:off x="6096000" y="765176"/>
            <a:ext cx="5580063" cy="2663824"/>
          </a:xfrm>
          <a:prstGeom prst="roundRect">
            <a:avLst>
              <a:gd name="adj" fmla="val 23813"/>
            </a:avLst>
          </a:prstGeom>
          <a:solidFill>
            <a:srgbClr val="005EB8"/>
          </a:solidFill>
          <a:ln w="12700" cap="flat" cmpd="sng" algn="ctr">
            <a:solidFill>
              <a:srgbClr val="005EB8">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Tip: </a:t>
            </a: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This Gantt chart gives an idea of how many days we should spend on each of the tools, however </a:t>
            </a:r>
            <a:r>
              <a:rPr lang="en-GB" sz="1600" kern="1200" dirty="0">
                <a:solidFill>
                  <a:srgbClr val="FFFFFF"/>
                </a:solidFill>
                <a:latin typeface="Arial" panose="020B0604020202020204" pitchFamily="34" charset="0"/>
                <a:ea typeface="+mn-ea"/>
                <a:cs typeface="Arial" panose="020B0604020202020204" pitchFamily="34" charset="0"/>
              </a:rPr>
              <a:t>it </a:t>
            </a: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depends on how much resource we have. </a:t>
            </a:r>
          </a:p>
          <a:p>
            <a:pPr marL="0" marR="0" lvl="0" indent="0" defTabSz="914400" eaLnBrk="1" fontAlgn="auto" latinLnBrk="0" hangingPunct="1">
              <a:lnSpc>
                <a:spcPct val="100000"/>
              </a:lnSpc>
              <a:spcBef>
                <a:spcPts val="0"/>
              </a:spcBef>
              <a:spcAft>
                <a:spcPts val="0"/>
              </a:spcAft>
              <a:buClrTx/>
              <a:buSzTx/>
              <a:buFontTx/>
              <a:buNone/>
              <a:tabLst/>
              <a:defRPr/>
            </a:pPr>
            <a:r>
              <a:rPr lang="en-GB" sz="1600" kern="1200" dirty="0">
                <a:solidFill>
                  <a:srgbClr val="FFFFFF"/>
                </a:solidFill>
                <a:latin typeface="Arial" panose="020B0604020202020204" pitchFamily="34" charset="0"/>
                <a:ea typeface="+mn-ea"/>
                <a:cs typeface="Arial" panose="020B0604020202020204" pitchFamily="34" charset="0"/>
              </a:rPr>
              <a:t>The independent evaluation commissioned by </a:t>
            </a: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NHS England and NHS Improvement recommends time spent preparing during the Scoping Phase will help the Discovery Phase run smoother and on time.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 name="Picture 3" descr="Timeline&#10;&#10;Description automatically generated">
            <a:extLst>
              <a:ext uri="{FF2B5EF4-FFF2-40B4-BE49-F238E27FC236}">
                <a16:creationId xmlns:a16="http://schemas.microsoft.com/office/drawing/2014/main" id="{E4FF7A68-3BC1-4B33-9F6D-DE56DF2E72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863" y="765175"/>
            <a:ext cx="5388119" cy="6096686"/>
          </a:xfrm>
          <a:prstGeom prst="rect">
            <a:avLst/>
          </a:prstGeom>
        </p:spPr>
      </p:pic>
    </p:spTree>
    <p:extLst>
      <p:ext uri="{BB962C8B-B14F-4D97-AF65-F5344CB8AC3E}">
        <p14:creationId xmlns:p14="http://schemas.microsoft.com/office/powerpoint/2010/main" val="39768960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What resources are needed for the programme?</a:t>
            </a:r>
            <a:endParaRPr dirty="0"/>
          </a:p>
        </p:txBody>
      </p:sp>
      <p:pic>
        <p:nvPicPr>
          <p:cNvPr id="3" name="Content Placeholder 4">
            <a:extLst>
              <a:ext uri="{FF2B5EF4-FFF2-40B4-BE49-F238E27FC236}">
                <a16:creationId xmlns:a16="http://schemas.microsoft.com/office/drawing/2014/main" id="{48E700C9-0FDB-455D-8BD2-D4A647CF6C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375" y="765175"/>
            <a:ext cx="11313251" cy="5343625"/>
          </a:xfrm>
          <a:prstGeom prst="rect">
            <a:avLst/>
          </a:prstGeom>
        </p:spPr>
      </p:pic>
      <p:sp>
        <p:nvSpPr>
          <p:cNvPr id="4" name="TextBox 3">
            <a:extLst>
              <a:ext uri="{FF2B5EF4-FFF2-40B4-BE49-F238E27FC236}">
                <a16:creationId xmlns:a16="http://schemas.microsoft.com/office/drawing/2014/main" id="{BF31CAA3-9E18-46D4-9947-AE2D8968126B}"/>
              </a:ext>
            </a:extLst>
          </p:cNvPr>
          <p:cNvSpPr txBox="1"/>
          <p:nvPr/>
        </p:nvSpPr>
        <p:spPr>
          <a:xfrm>
            <a:off x="3333751" y="1344797"/>
            <a:ext cx="3491922" cy="1815882"/>
          </a:xfrm>
          <a:prstGeom prst="rect">
            <a:avLst/>
          </a:prstGeom>
          <a:noFill/>
        </p:spPr>
        <p:txBody>
          <a:bodyPr wrap="square" rtlCol="0">
            <a:spAutoFit/>
          </a:bodyPr>
          <a:lstStyle/>
          <a:p>
            <a:pPr lvl="1" indent="0" defTabSz="914400" hangingPunct="1"/>
            <a:r>
              <a:rPr lang="en-GB" sz="1400" kern="1200" dirty="0">
                <a:latin typeface="Arial" panose="020B0604020202020204" pitchFamily="34" charset="0"/>
                <a:ea typeface="+mn-ea"/>
                <a:cs typeface="Arial" panose="020B0604020202020204" pitchFamily="34" charset="0"/>
              </a:rPr>
              <a:t>The programme team will need to be supported with both protected time and work space to carry out the </a:t>
            </a:r>
            <a:r>
              <a:rPr lang="en-GB" sz="1400" kern="1200" dirty="0">
                <a:solidFill>
                  <a:srgbClr val="0072C6"/>
                </a:solidFill>
                <a:latin typeface="Arial" panose="020B0604020202020204" pitchFamily="34" charset="0"/>
                <a:ea typeface="+mn-ea"/>
                <a:cs typeface="Arial" panose="020B0604020202020204" pitchFamily="34" charset="0"/>
              </a:rPr>
              <a:t>culture and leadership </a:t>
            </a:r>
            <a:r>
              <a:rPr lang="en-GB" sz="1400" kern="1200" dirty="0">
                <a:latin typeface="Arial" panose="020B0604020202020204" pitchFamily="34" charset="0"/>
                <a:ea typeface="+mn-ea"/>
                <a:cs typeface="Arial" panose="020B0604020202020204" pitchFamily="34" charset="0"/>
              </a:rPr>
              <a:t>programme.</a:t>
            </a:r>
          </a:p>
          <a:p>
            <a:pPr lvl="1" indent="0" defTabSz="914400" hangingPunct="1"/>
            <a:endParaRPr lang="en-GB" sz="1400" kern="1200" dirty="0">
              <a:latin typeface="Arial" panose="020B0604020202020204" pitchFamily="34" charset="0"/>
              <a:ea typeface="+mn-ea"/>
              <a:cs typeface="Arial" panose="020B0604020202020204" pitchFamily="34" charset="0"/>
            </a:endParaRPr>
          </a:p>
          <a:p>
            <a:pPr lvl="1" indent="0" defTabSz="914400" hangingPunct="1"/>
            <a:r>
              <a:rPr lang="en-GB" sz="1400" kern="1200" dirty="0">
                <a:latin typeface="Arial" panose="020B0604020202020204" pitchFamily="34" charset="0"/>
                <a:ea typeface="+mn-ea"/>
                <a:cs typeface="Arial" panose="020B0604020202020204" pitchFamily="34" charset="0"/>
              </a:rPr>
              <a:t>Many people will be involved across the organisation. However, the core team will include: </a:t>
            </a:r>
            <a:endParaRPr lang="en-GB" kern="1200" dirty="0">
              <a:solidFill>
                <a:srgbClr val="000000"/>
              </a:solidFill>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3B132C64-AD41-4AD9-9E88-AB6539C3164E}"/>
              </a:ext>
            </a:extLst>
          </p:cNvPr>
          <p:cNvSpPr txBox="1"/>
          <p:nvPr/>
        </p:nvSpPr>
        <p:spPr>
          <a:xfrm>
            <a:off x="3333751" y="3853295"/>
            <a:ext cx="3491922" cy="523220"/>
          </a:xfrm>
          <a:prstGeom prst="rect">
            <a:avLst/>
          </a:prstGeom>
          <a:noFill/>
        </p:spPr>
        <p:txBody>
          <a:bodyPr wrap="square" rtlCol="0">
            <a:spAutoFit/>
          </a:bodyPr>
          <a:lstStyle/>
          <a:p>
            <a:pPr defTabSz="914400" hangingPunct="1"/>
            <a:r>
              <a:rPr lang="en-GB" sz="1400" kern="1200" dirty="0">
                <a:latin typeface="Arial" panose="020B0604020202020204" pitchFamily="34" charset="0"/>
                <a:ea typeface="+mn-ea"/>
                <a:cs typeface="Arial" panose="020B0604020202020204" pitchFamily="34" charset="0"/>
              </a:rPr>
              <a:t>The resources to support the programme are freely available</a:t>
            </a:r>
            <a:endParaRPr lang="en-GB" sz="1400" kern="1200" dirty="0">
              <a:solidFill>
                <a:srgbClr val="0000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809557D-5FC7-4FE3-8D81-66E05E9739AE}"/>
              </a:ext>
            </a:extLst>
          </p:cNvPr>
          <p:cNvSpPr txBox="1"/>
          <p:nvPr/>
        </p:nvSpPr>
        <p:spPr>
          <a:xfrm>
            <a:off x="7271171" y="1344797"/>
            <a:ext cx="4043374" cy="1661993"/>
          </a:xfrm>
          <a:prstGeom prst="rect">
            <a:avLst/>
          </a:prstGeom>
          <a:noFill/>
        </p:spPr>
        <p:txBody>
          <a:bodyPr wrap="square" rtlCol="0">
            <a:spAutoFit/>
          </a:bodyPr>
          <a:lstStyle/>
          <a:p>
            <a:pPr marL="180000" lvl="2" indent="-171450" defTabSz="914400" hangingPunct="1">
              <a:buFont typeface="Arial"/>
              <a:buChar char="•"/>
            </a:pPr>
            <a:r>
              <a:rPr lang="en-GB" sz="1400" kern="1200" dirty="0">
                <a:latin typeface="Arial" panose="020B0604020202020204" pitchFamily="34" charset="0"/>
                <a:ea typeface="+mn-ea"/>
                <a:cs typeface="Arial" panose="020B0604020202020204" pitchFamily="34" charset="0"/>
              </a:rPr>
              <a:t>At least one executive sponsor,  </a:t>
            </a:r>
            <a:br>
              <a:rPr lang="en-GB" sz="1400" kern="1200" dirty="0">
                <a:latin typeface="Arial" panose="020B0604020202020204" pitchFamily="34" charset="0"/>
                <a:ea typeface="+mn-ea"/>
                <a:cs typeface="Arial" panose="020B0604020202020204" pitchFamily="34" charset="0"/>
              </a:rPr>
            </a:br>
            <a:r>
              <a:rPr lang="en-GB" sz="1400" kern="1200" dirty="0" err="1">
                <a:latin typeface="Arial" panose="020B0604020202020204" pitchFamily="34" charset="0"/>
                <a:ea typeface="+mn-ea"/>
                <a:cs typeface="Arial" panose="020B0604020202020204" pitchFamily="34" charset="0"/>
              </a:rPr>
              <a:t>e</a:t>
            </a:r>
            <a:r>
              <a:rPr lang="en-GB" sz="1400" kern="1200" dirty="0" err="1">
                <a:solidFill>
                  <a:srgbClr val="0072C6"/>
                </a:solidFill>
                <a:latin typeface="Arial" panose="020B0604020202020204" pitchFamily="34" charset="0"/>
                <a:ea typeface="+mn-ea"/>
                <a:cs typeface="Arial" panose="020B0604020202020204" pitchFamily="34" charset="0"/>
              </a:rPr>
              <a:t>g</a:t>
            </a:r>
            <a:r>
              <a:rPr lang="en-GB" sz="1400" kern="1200" dirty="0">
                <a:solidFill>
                  <a:srgbClr val="0072C6"/>
                </a:solidFill>
                <a:latin typeface="Arial" panose="020B0604020202020204" pitchFamily="34" charset="0"/>
                <a:ea typeface="+mn-ea"/>
                <a:cs typeface="Arial" panose="020B0604020202020204" pitchFamily="34" charset="0"/>
              </a:rPr>
              <a:t>: </a:t>
            </a:r>
            <a:r>
              <a:rPr lang="en-GB" sz="1400" kern="1200" dirty="0">
                <a:latin typeface="Arial" panose="020B0604020202020204" pitchFamily="34" charset="0"/>
                <a:ea typeface="+mn-ea"/>
                <a:cs typeface="Arial" panose="020B0604020202020204" pitchFamily="34" charset="0"/>
              </a:rPr>
              <a:t>chief executive or executive director with responsibility for organisational development (OD)</a:t>
            </a:r>
          </a:p>
          <a:p>
            <a:pPr marL="180000" lvl="2" indent="-171450" defTabSz="914400" hangingPunct="1">
              <a:buFont typeface="Arial"/>
              <a:buChar char="•"/>
            </a:pPr>
            <a:r>
              <a:rPr lang="en-GB" sz="1400" kern="1200" dirty="0">
                <a:latin typeface="Arial" panose="020B0604020202020204" pitchFamily="34" charset="0"/>
                <a:ea typeface="+mn-ea"/>
                <a:cs typeface="Arial" panose="020B0604020202020204" pitchFamily="34" charset="0"/>
              </a:rPr>
              <a:t>OD/HR representatives</a:t>
            </a:r>
          </a:p>
          <a:p>
            <a:pPr marL="180000" lvl="2" indent="-171450" defTabSz="914400" hangingPunct="1">
              <a:buFont typeface="Arial"/>
              <a:buChar char="•"/>
            </a:pPr>
            <a:r>
              <a:rPr lang="en-GB" sz="1400" kern="1200" dirty="0">
                <a:latin typeface="Arial" panose="020B0604020202020204" pitchFamily="34" charset="0"/>
                <a:ea typeface="+mn-ea"/>
                <a:cs typeface="Arial" panose="020B0604020202020204" pitchFamily="34" charset="0"/>
              </a:rPr>
              <a:t>Medical/clinical/service leads</a:t>
            </a:r>
          </a:p>
          <a:p>
            <a:pPr defTabSz="914400" hangingPunct="1"/>
            <a:endParaRPr lang="en-GB" kern="1200" dirty="0">
              <a:solidFill>
                <a:srgbClr val="000000"/>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D648CD0-C831-46B0-8F0C-2B32FD2146A6}"/>
              </a:ext>
            </a:extLst>
          </p:cNvPr>
          <p:cNvSpPr txBox="1"/>
          <p:nvPr/>
        </p:nvSpPr>
        <p:spPr>
          <a:xfrm>
            <a:off x="7271170" y="3967723"/>
            <a:ext cx="4043373" cy="584775"/>
          </a:xfrm>
          <a:prstGeom prst="rect">
            <a:avLst/>
          </a:prstGeom>
          <a:noFill/>
        </p:spPr>
        <p:txBody>
          <a:bodyPr wrap="square" rtlCol="0">
            <a:spAutoFit/>
          </a:bodyPr>
          <a:lstStyle/>
          <a:p>
            <a:pPr defTabSz="914400" hangingPunct="1"/>
            <a:r>
              <a:rPr lang="en-GB" sz="1400" kern="1200" dirty="0">
                <a:latin typeface="Arial" panose="020B0604020202020204" pitchFamily="34" charset="0"/>
                <a:ea typeface="+mn-ea"/>
                <a:cs typeface="Arial" panose="020B0604020202020204" pitchFamily="34" charset="0"/>
              </a:rPr>
              <a:t>We estimate </a:t>
            </a:r>
            <a:r>
              <a:rPr lang="en-GB" sz="1400" b="1" kern="1200" dirty="0">
                <a:latin typeface="Arial" panose="020B0604020202020204" pitchFamily="34" charset="0"/>
                <a:ea typeface="+mn-ea"/>
                <a:cs typeface="Arial" panose="020B0604020202020204" pitchFamily="34" charset="0"/>
              </a:rPr>
              <a:t>£XXXX </a:t>
            </a:r>
            <a:r>
              <a:rPr lang="en-GB" sz="1400" kern="1200" dirty="0">
                <a:latin typeface="Arial" panose="020B0604020202020204" pitchFamily="34" charset="0"/>
                <a:ea typeface="+mn-ea"/>
                <a:cs typeface="Arial" panose="020B0604020202020204" pitchFamily="34" charset="0"/>
              </a:rPr>
              <a:t>will be needed for </a:t>
            </a:r>
            <a:r>
              <a:rPr lang="en-GB" sz="1400" b="1" kern="1200" dirty="0">
                <a:latin typeface="Arial" panose="020B0604020202020204" pitchFamily="34" charset="0"/>
                <a:ea typeface="+mn-ea"/>
                <a:cs typeface="Arial" panose="020B0604020202020204" pitchFamily="34" charset="0"/>
              </a:rPr>
              <a:t>XXXX</a:t>
            </a:r>
          </a:p>
          <a:p>
            <a:pPr defTabSz="914400" hangingPunct="1"/>
            <a:endParaRPr lang="en-GB" kern="12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08842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dirty="0"/>
              <a:t>Main heading</a:t>
            </a:r>
          </a:p>
        </p:txBody>
      </p:sp>
      <p:grpSp>
        <p:nvGrpSpPr>
          <p:cNvPr id="16" name="Group 15">
            <a:extLst>
              <a:ext uri="{FF2B5EF4-FFF2-40B4-BE49-F238E27FC236}">
                <a16:creationId xmlns:a16="http://schemas.microsoft.com/office/drawing/2014/main" id="{15F1F37D-3CAB-4036-B383-7EC96F44D573}"/>
              </a:ext>
            </a:extLst>
          </p:cNvPr>
          <p:cNvGrpSpPr/>
          <p:nvPr/>
        </p:nvGrpSpPr>
        <p:grpSpPr>
          <a:xfrm>
            <a:off x="550863" y="2549233"/>
            <a:ext cx="11125200" cy="3494087"/>
            <a:chOff x="550863" y="2438401"/>
            <a:chExt cx="11125200" cy="3494087"/>
          </a:xfrm>
        </p:grpSpPr>
        <p:graphicFrame>
          <p:nvGraphicFramePr>
            <p:cNvPr id="11" name="Diagram 10">
              <a:extLst>
                <a:ext uri="{FF2B5EF4-FFF2-40B4-BE49-F238E27FC236}">
                  <a16:creationId xmlns:a16="http://schemas.microsoft.com/office/drawing/2014/main" id="{8F092534-E05B-431C-B394-6BB13B03E34D}"/>
                </a:ext>
              </a:extLst>
            </p:cNvPr>
            <p:cNvGraphicFramePr/>
            <p:nvPr>
              <p:extLst>
                <p:ext uri="{D42A27DB-BD31-4B8C-83A1-F6EECF244321}">
                  <p14:modId xmlns:p14="http://schemas.microsoft.com/office/powerpoint/2010/main" val="2169501156"/>
                </p:ext>
              </p:extLst>
            </p:nvPr>
          </p:nvGraphicFramePr>
          <p:xfrm>
            <a:off x="550863" y="2438401"/>
            <a:ext cx="11125200" cy="1505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85EDACE0-92E8-4E67-BC44-11AEEE7F6C9C}"/>
                </a:ext>
              </a:extLst>
            </p:cNvPr>
            <p:cNvGraphicFramePr/>
            <p:nvPr>
              <p:extLst>
                <p:ext uri="{D42A27DB-BD31-4B8C-83A1-F6EECF244321}">
                  <p14:modId xmlns:p14="http://schemas.microsoft.com/office/powerpoint/2010/main" val="3130957626"/>
                </p:ext>
              </p:extLst>
            </p:nvPr>
          </p:nvGraphicFramePr>
          <p:xfrm>
            <a:off x="550863" y="4039033"/>
            <a:ext cx="11125200" cy="18934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17" name="Callout: Down Arrow 16">
            <a:extLst>
              <a:ext uri="{FF2B5EF4-FFF2-40B4-BE49-F238E27FC236}">
                <a16:creationId xmlns:a16="http://schemas.microsoft.com/office/drawing/2014/main" id="{FC7BC149-F5D3-4ED0-B4E9-805B2F966F6B}"/>
              </a:ext>
            </a:extLst>
          </p:cNvPr>
          <p:cNvSpPr/>
          <p:nvPr/>
        </p:nvSpPr>
        <p:spPr>
          <a:xfrm>
            <a:off x="558803" y="810380"/>
            <a:ext cx="5537198" cy="1738854"/>
          </a:xfrm>
          <a:prstGeom prst="downArrowCallout">
            <a:avLst/>
          </a:prstGeom>
          <a:solidFill>
            <a:srgbClr val="005EB8"/>
          </a:solidFill>
          <a:ln w="12700" cap="flat" cmpd="sng" algn="ctr">
            <a:solidFill>
              <a:srgbClr val="005EB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Based on the findings of the Discovery Phase, we will design and develop initiatives that build on our strengths and address development areas. There are many initiatives we could include in our collective leadership strategy.</a:t>
            </a:r>
          </a:p>
        </p:txBody>
      </p:sp>
      <p:grpSp>
        <p:nvGrpSpPr>
          <p:cNvPr id="18" name="Group 17">
            <a:extLst>
              <a:ext uri="{FF2B5EF4-FFF2-40B4-BE49-F238E27FC236}">
                <a16:creationId xmlns:a16="http://schemas.microsoft.com/office/drawing/2014/main" id="{2F840C62-762C-4D7D-B4F7-A79FC7A7F5BA}"/>
              </a:ext>
            </a:extLst>
          </p:cNvPr>
          <p:cNvGrpSpPr/>
          <p:nvPr/>
        </p:nvGrpSpPr>
        <p:grpSpPr>
          <a:xfrm>
            <a:off x="8526909" y="791907"/>
            <a:ext cx="2584439" cy="1757325"/>
            <a:chOff x="8600796" y="889723"/>
            <a:chExt cx="2584439" cy="1967864"/>
          </a:xfrm>
        </p:grpSpPr>
        <p:pic>
          <p:nvPicPr>
            <p:cNvPr id="19" name="Picture 18">
              <a:extLst>
                <a:ext uri="{FF2B5EF4-FFF2-40B4-BE49-F238E27FC236}">
                  <a16:creationId xmlns:a16="http://schemas.microsoft.com/office/drawing/2014/main" id="{CC65BA9E-B865-499B-B681-AED70DBC5BE5}"/>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600796" y="889723"/>
              <a:ext cx="2584439" cy="1383558"/>
            </a:xfrm>
            <a:prstGeom prst="rect">
              <a:avLst/>
            </a:prstGeom>
          </p:spPr>
        </p:pic>
        <p:sp>
          <p:nvSpPr>
            <p:cNvPr id="20" name="Arrow: Down 19">
              <a:extLst>
                <a:ext uri="{FF2B5EF4-FFF2-40B4-BE49-F238E27FC236}">
                  <a16:creationId xmlns:a16="http://schemas.microsoft.com/office/drawing/2014/main" id="{ABBA4142-EF22-4B93-AAE2-D080497815C0}"/>
                </a:ext>
              </a:extLst>
            </p:cNvPr>
            <p:cNvSpPr/>
            <p:nvPr/>
          </p:nvSpPr>
          <p:spPr>
            <a:xfrm>
              <a:off x="9562772" y="2273281"/>
              <a:ext cx="660486" cy="584306"/>
            </a:xfrm>
            <a:prstGeom prst="downArrow">
              <a:avLst/>
            </a:prstGeom>
            <a:solidFill>
              <a:srgbClr val="005EB8"/>
            </a:solidFill>
            <a:ln w="12700" cap="flat" cmpd="sng" algn="ctr">
              <a:solidFill>
                <a:srgbClr val="005EB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057E6CCC-70F7-48D4-902F-6616C7B3DCEA}"/>
              </a:ext>
            </a:extLst>
          </p:cNvPr>
          <p:cNvGrpSpPr/>
          <p:nvPr/>
        </p:nvGrpSpPr>
        <p:grpSpPr>
          <a:xfrm>
            <a:off x="6171635" y="753773"/>
            <a:ext cx="2355274" cy="1795459"/>
            <a:chOff x="6245523" y="863540"/>
            <a:chExt cx="2355274" cy="1960794"/>
          </a:xfrm>
        </p:grpSpPr>
        <p:pic>
          <p:nvPicPr>
            <p:cNvPr id="22" name="Content Placeholder 5">
              <a:extLst>
                <a:ext uri="{FF2B5EF4-FFF2-40B4-BE49-F238E27FC236}">
                  <a16:creationId xmlns:a16="http://schemas.microsoft.com/office/drawing/2014/main" id="{25F4429D-54C3-4FE3-A50A-CFE8CDBCC62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245523" y="863540"/>
              <a:ext cx="2355274" cy="1420067"/>
            </a:xfrm>
            <a:prstGeom prst="rect">
              <a:avLst/>
            </a:prstGeom>
          </p:spPr>
        </p:pic>
        <p:sp>
          <p:nvSpPr>
            <p:cNvPr id="23" name="Arrow: Down 22">
              <a:extLst>
                <a:ext uri="{FF2B5EF4-FFF2-40B4-BE49-F238E27FC236}">
                  <a16:creationId xmlns:a16="http://schemas.microsoft.com/office/drawing/2014/main" id="{569C6BBA-F158-4E6F-829C-AC7CB290AAC9}"/>
                </a:ext>
              </a:extLst>
            </p:cNvPr>
            <p:cNvSpPr/>
            <p:nvPr/>
          </p:nvSpPr>
          <p:spPr>
            <a:xfrm>
              <a:off x="7100412" y="2277429"/>
              <a:ext cx="660486" cy="546905"/>
            </a:xfrm>
            <a:prstGeom prst="downArrow">
              <a:avLst/>
            </a:prstGeom>
            <a:solidFill>
              <a:srgbClr val="005EB8"/>
            </a:solidFill>
            <a:ln w="12700" cap="flat" cmpd="sng" algn="ctr">
              <a:solidFill>
                <a:srgbClr val="005EB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3173759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5.What is the Board’s Responsibility?</a:t>
            </a:r>
            <a:endParaRPr dirty="0"/>
          </a:p>
        </p:txBody>
      </p:sp>
      <p:pic>
        <p:nvPicPr>
          <p:cNvPr id="2" name="Picture 1">
            <a:extLst>
              <a:ext uri="{FF2B5EF4-FFF2-40B4-BE49-F238E27FC236}">
                <a16:creationId xmlns:a16="http://schemas.microsoft.com/office/drawing/2014/main" id="{718778C7-3471-40B0-8FBF-FCBF9C458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8896" y="765174"/>
            <a:ext cx="8054209" cy="5076825"/>
          </a:xfrm>
          <a:prstGeom prst="rect">
            <a:avLst/>
          </a:prstGeom>
        </p:spPr>
      </p:pic>
    </p:spTree>
    <p:extLst>
      <p:ext uri="{BB962C8B-B14F-4D97-AF65-F5344CB8AC3E}">
        <p14:creationId xmlns:p14="http://schemas.microsoft.com/office/powerpoint/2010/main" val="97223182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dirty="0"/>
              <a:t>Main heading</a:t>
            </a:r>
          </a:p>
        </p:txBody>
      </p:sp>
      <p:pic>
        <p:nvPicPr>
          <p:cNvPr id="3" name="Content Placeholder 4">
            <a:extLst>
              <a:ext uri="{FF2B5EF4-FFF2-40B4-BE49-F238E27FC236}">
                <a16:creationId xmlns:a16="http://schemas.microsoft.com/office/drawing/2014/main" id="{96200D78-59C2-427C-B5A2-3074E026F1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360" y="804436"/>
            <a:ext cx="10223279" cy="5045667"/>
          </a:xfrm>
          <a:prstGeom prst="rect">
            <a:avLst/>
          </a:prstGeom>
        </p:spPr>
      </p:pic>
      <p:sp>
        <p:nvSpPr>
          <p:cNvPr id="4" name="Rectangle: Rounded Corners 3">
            <a:extLst>
              <a:ext uri="{FF2B5EF4-FFF2-40B4-BE49-F238E27FC236}">
                <a16:creationId xmlns:a16="http://schemas.microsoft.com/office/drawing/2014/main" id="{B5A139B7-AF9C-42E5-A5B0-47A3A9C0C88A}"/>
              </a:ext>
            </a:extLst>
          </p:cNvPr>
          <p:cNvSpPr/>
          <p:nvPr/>
        </p:nvSpPr>
        <p:spPr>
          <a:xfrm>
            <a:off x="2079992" y="817610"/>
            <a:ext cx="7965055" cy="905773"/>
          </a:xfrm>
          <a:prstGeom prst="roundRect">
            <a:avLst/>
          </a:prstGeom>
          <a:solidFill>
            <a:srgbClr val="00206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Arial"/>
              </a:rPr>
              <a:t>Backing from the Board is essential for the success of this programme.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Arial"/>
              </a:rPr>
              <a:t>This might include:</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1487BF42-E46F-4E57-8B47-DD4A394E1A51}"/>
              </a:ext>
            </a:extLst>
          </p:cNvPr>
          <p:cNvSpPr txBox="1">
            <a:spLocks/>
          </p:cNvSpPr>
          <p:nvPr/>
        </p:nvSpPr>
        <p:spPr>
          <a:xfrm>
            <a:off x="1442961" y="1112928"/>
            <a:ext cx="9183718" cy="4194949"/>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solidFill>
                <a:prstClr val="black"/>
              </a:solidFill>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5FCC3430-9318-42FF-8CF3-0436CB56ADC9}"/>
              </a:ext>
            </a:extLst>
          </p:cNvPr>
          <p:cNvSpPr txBox="1"/>
          <p:nvPr/>
        </p:nvSpPr>
        <p:spPr>
          <a:xfrm>
            <a:off x="1304926" y="2028845"/>
            <a:ext cx="2893253" cy="523220"/>
          </a:xfrm>
          <a:prstGeom prst="rect">
            <a:avLst/>
          </a:prstGeom>
          <a:noFill/>
        </p:spPr>
        <p:txBody>
          <a:bodyPr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rgbClr val="0072C6"/>
                </a:solidFill>
                <a:latin typeface="Arial"/>
                <a:cs typeface="Arial"/>
              </a:rPr>
              <a:t>Supporting the </a:t>
            </a:r>
            <a:endParaRPr lang="en-US">
              <a:solidFill>
                <a:srgbClr val="000000"/>
              </a:solidFill>
              <a:latin typeface="Arial"/>
              <a:cs typeface="Arial"/>
            </a:endParaRPr>
          </a:p>
          <a:p>
            <a:pPr algn="ctr"/>
            <a:r>
              <a:rPr lang="en-GB" sz="1400" b="1">
                <a:solidFill>
                  <a:srgbClr val="0072C6"/>
                </a:solidFill>
                <a:latin typeface="Arial"/>
                <a:cs typeface="Arial"/>
              </a:rPr>
              <a:t>change team</a:t>
            </a:r>
            <a:endParaRPr lang="en-GB">
              <a:solidFill>
                <a:prstClr val="black"/>
              </a:solidFill>
              <a:latin typeface="Arial"/>
              <a:cs typeface="Arial"/>
            </a:endParaRPr>
          </a:p>
        </p:txBody>
      </p:sp>
      <p:sp>
        <p:nvSpPr>
          <p:cNvPr id="7" name="TextBox 4">
            <a:extLst>
              <a:ext uri="{FF2B5EF4-FFF2-40B4-BE49-F238E27FC236}">
                <a16:creationId xmlns:a16="http://schemas.microsoft.com/office/drawing/2014/main" id="{90B6E38C-6C92-4C62-AF72-70635DEB32AF}"/>
              </a:ext>
            </a:extLst>
          </p:cNvPr>
          <p:cNvSpPr txBox="1"/>
          <p:nvPr/>
        </p:nvSpPr>
        <p:spPr>
          <a:xfrm>
            <a:off x="2535631" y="5048666"/>
            <a:ext cx="2673493" cy="523220"/>
          </a:xfrm>
          <a:prstGeom prst="rect">
            <a:avLst/>
          </a:prstGeom>
          <a:noFill/>
        </p:spPr>
        <p:txBody>
          <a:bodyPr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rgbClr val="0072C6"/>
                </a:solidFill>
                <a:latin typeface="Arial"/>
                <a:cs typeface="Arial"/>
              </a:rPr>
              <a:t>Participating in </a:t>
            </a:r>
            <a:br>
              <a:rPr lang="en-GB" sz="1400" b="1">
                <a:solidFill>
                  <a:prstClr val="black"/>
                </a:solidFill>
                <a:latin typeface="Arial" panose="020B0604020202020204" pitchFamily="34" charset="0"/>
                <a:cs typeface="Arial" panose="020B0604020202020204" pitchFamily="34" charset="0"/>
              </a:rPr>
            </a:br>
            <a:r>
              <a:rPr lang="en-GB" sz="1400" b="1">
                <a:solidFill>
                  <a:srgbClr val="0072C6"/>
                </a:solidFill>
                <a:latin typeface="Arial"/>
                <a:cs typeface="Arial"/>
              </a:rPr>
              <a:t>Board Interviews</a:t>
            </a:r>
            <a:endParaRPr lang="en-GB" sz="1400" b="1">
              <a:solidFill>
                <a:srgbClr val="0072C6"/>
              </a:solidFill>
              <a:latin typeface="Arial" panose="020B0604020202020204" pitchFamily="34" charset="0"/>
              <a:cs typeface="Arial" panose="020B0604020202020204" pitchFamily="34" charset="0"/>
            </a:endParaRPr>
          </a:p>
        </p:txBody>
      </p:sp>
      <p:sp>
        <p:nvSpPr>
          <p:cNvPr id="8" name="TextBox 5">
            <a:extLst>
              <a:ext uri="{FF2B5EF4-FFF2-40B4-BE49-F238E27FC236}">
                <a16:creationId xmlns:a16="http://schemas.microsoft.com/office/drawing/2014/main" id="{5FC4DB4D-01BF-4564-94DB-A80A70433E79}"/>
              </a:ext>
            </a:extLst>
          </p:cNvPr>
          <p:cNvSpPr txBox="1"/>
          <p:nvPr/>
        </p:nvSpPr>
        <p:spPr>
          <a:xfrm>
            <a:off x="6534639" y="1919920"/>
            <a:ext cx="2982853" cy="523220"/>
          </a:xfrm>
          <a:prstGeom prst="rect">
            <a:avLst/>
          </a:prstGeom>
          <a:noFill/>
        </p:spPr>
        <p:txBody>
          <a:bodyPr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rgbClr val="0072C6"/>
                </a:solidFill>
                <a:latin typeface="Arial"/>
                <a:cs typeface="Arial"/>
              </a:rPr>
              <a:t>Acting as executive sponsor </a:t>
            </a:r>
            <a:endParaRPr lang="en-US">
              <a:solidFill>
                <a:prstClr val="black"/>
              </a:solidFill>
              <a:latin typeface="Arial"/>
              <a:cs typeface="Arial"/>
            </a:endParaRPr>
          </a:p>
          <a:p>
            <a:pPr algn="ctr"/>
            <a:r>
              <a:rPr lang="en-GB" sz="1400" b="1">
                <a:solidFill>
                  <a:srgbClr val="0072C6"/>
                </a:solidFill>
                <a:latin typeface="Arial"/>
                <a:cs typeface="Arial"/>
              </a:rPr>
              <a:t>for the programme</a:t>
            </a:r>
            <a:endParaRPr lang="en-GB">
              <a:solidFill>
                <a:prstClr val="black"/>
              </a:solidFill>
              <a:latin typeface="Arial"/>
              <a:cs typeface="Arial"/>
            </a:endParaRPr>
          </a:p>
        </p:txBody>
      </p:sp>
      <p:sp>
        <p:nvSpPr>
          <p:cNvPr id="9" name="TextBox 6">
            <a:extLst>
              <a:ext uri="{FF2B5EF4-FFF2-40B4-BE49-F238E27FC236}">
                <a16:creationId xmlns:a16="http://schemas.microsoft.com/office/drawing/2014/main" id="{E27B64BB-8EF0-498F-A416-BEFD862A6E4E}"/>
              </a:ext>
            </a:extLst>
          </p:cNvPr>
          <p:cNvSpPr txBox="1"/>
          <p:nvPr/>
        </p:nvSpPr>
        <p:spPr>
          <a:xfrm>
            <a:off x="7762199" y="4944438"/>
            <a:ext cx="3482130" cy="738664"/>
          </a:xfrm>
          <a:prstGeom prst="rect">
            <a:avLst/>
          </a:prstGeom>
          <a:noFill/>
        </p:spPr>
        <p:txBody>
          <a:bodyPr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rgbClr val="0072C6"/>
                </a:solidFill>
                <a:latin typeface="Arial"/>
                <a:cs typeface="Arial"/>
              </a:rPr>
              <a:t>Raising awareness and </a:t>
            </a:r>
            <a:endParaRPr lang="en-GB" sz="1400" b="1">
              <a:solidFill>
                <a:srgbClr val="0072C6"/>
              </a:solidFill>
              <a:latin typeface="Arial"/>
              <a:cs typeface="Arial"/>
            </a:endParaRPr>
          </a:p>
          <a:p>
            <a:pPr algn="ctr"/>
            <a:r>
              <a:rPr lang="en-GB" sz="1400" b="1" dirty="0">
                <a:solidFill>
                  <a:srgbClr val="0072C6"/>
                </a:solidFill>
                <a:latin typeface="Arial"/>
                <a:cs typeface="Arial"/>
              </a:rPr>
              <a:t>encouraging wider participation </a:t>
            </a:r>
            <a:endParaRPr lang="en-GB" sz="1400" b="1">
              <a:solidFill>
                <a:srgbClr val="0072C6"/>
              </a:solidFill>
              <a:latin typeface="Arial"/>
              <a:cs typeface="Arial"/>
            </a:endParaRPr>
          </a:p>
          <a:p>
            <a:pPr algn="ctr"/>
            <a:r>
              <a:rPr lang="en-GB" sz="1400" b="1" dirty="0">
                <a:solidFill>
                  <a:srgbClr val="0072C6"/>
                </a:solidFill>
                <a:latin typeface="Arial"/>
                <a:cs typeface="Arial"/>
              </a:rPr>
              <a:t>in the programme</a:t>
            </a:r>
            <a:r>
              <a:rPr lang="en-GB" sz="1400" b="1">
                <a:solidFill>
                  <a:srgbClr val="0072C6"/>
                </a:solidFill>
                <a:latin typeface="Arial"/>
                <a:cs typeface="Arial"/>
              </a:rPr>
              <a:t> </a:t>
            </a:r>
            <a:endParaRPr lang="en-GB">
              <a:solidFill>
                <a:prstClr val="black"/>
              </a:solidFill>
              <a:latin typeface="Calibri" panose="020F0502020204030204"/>
            </a:endParaRPr>
          </a:p>
        </p:txBody>
      </p:sp>
    </p:spTree>
    <p:extLst>
      <p:ext uri="{BB962C8B-B14F-4D97-AF65-F5344CB8AC3E}">
        <p14:creationId xmlns:p14="http://schemas.microsoft.com/office/powerpoint/2010/main" val="74681102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Questions</a:t>
            </a:r>
            <a:endParaRPr dirty="0"/>
          </a:p>
        </p:txBody>
      </p:sp>
      <p:sp>
        <p:nvSpPr>
          <p:cNvPr id="3" name="Content Placeholder 1">
            <a:extLst>
              <a:ext uri="{FF2B5EF4-FFF2-40B4-BE49-F238E27FC236}">
                <a16:creationId xmlns:a16="http://schemas.microsoft.com/office/drawing/2014/main" id="{0F436440-3BCA-46A9-82CF-4FD48DBEAA6F}"/>
              </a:ext>
            </a:extLst>
          </p:cNvPr>
          <p:cNvSpPr txBox="1">
            <a:spLocks/>
          </p:cNvSpPr>
          <p:nvPr/>
        </p:nvSpPr>
        <p:spPr>
          <a:xfrm>
            <a:off x="487927" y="1122130"/>
            <a:ext cx="11188136" cy="2681055"/>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9pPr>
          </a:lstStyle>
          <a:p>
            <a:pPr hangingPunct="1">
              <a:lnSpc>
                <a:spcPct val="70000"/>
              </a:lnSpc>
              <a:spcAft>
                <a:spcPts val="1200"/>
              </a:spcAft>
              <a:buSzPct val="150000"/>
              <a:buFont typeface="Arial"/>
              <a:buBlip>
                <a:blip r:embed="rId2"/>
              </a:buBlip>
            </a:pPr>
            <a:r>
              <a:rPr lang="en-GB" dirty="0"/>
              <a:t>What outcomes would you like to see from this programme?</a:t>
            </a:r>
          </a:p>
          <a:p>
            <a:pPr hangingPunct="1">
              <a:lnSpc>
                <a:spcPct val="70000"/>
              </a:lnSpc>
              <a:spcAft>
                <a:spcPts val="1200"/>
              </a:spcAft>
              <a:buSzPct val="150000"/>
              <a:buFont typeface="Arial"/>
              <a:buBlip>
                <a:blip r:embed="rId2"/>
              </a:buBlip>
            </a:pPr>
            <a:r>
              <a:rPr lang="en-GB" dirty="0"/>
              <a:t>What would the challenges be?</a:t>
            </a:r>
          </a:p>
          <a:p>
            <a:pPr hangingPunct="1">
              <a:lnSpc>
                <a:spcPct val="70000"/>
              </a:lnSpc>
              <a:spcAft>
                <a:spcPts val="1200"/>
              </a:spcAft>
              <a:buSzPct val="150000"/>
              <a:buFont typeface="Arial"/>
              <a:buBlip>
                <a:blip r:embed="rId2"/>
              </a:buBlip>
            </a:pPr>
            <a:r>
              <a:rPr lang="en-GB" dirty="0"/>
              <a:t>What areas should this programme focus on?</a:t>
            </a:r>
          </a:p>
          <a:p>
            <a:pPr hangingPunct="1">
              <a:lnSpc>
                <a:spcPct val="70000"/>
              </a:lnSpc>
              <a:spcAft>
                <a:spcPts val="1200"/>
              </a:spcAft>
              <a:buSzPct val="150000"/>
              <a:buFont typeface="Arial"/>
              <a:buBlip>
                <a:blip r:embed="rId2"/>
              </a:buBlip>
            </a:pPr>
            <a:r>
              <a:rPr lang="en-GB" dirty="0"/>
              <a:t>What is your advice/insight?</a:t>
            </a:r>
          </a:p>
          <a:p>
            <a:pPr hangingPunct="1">
              <a:lnSpc>
                <a:spcPct val="70000"/>
              </a:lnSpc>
              <a:spcAft>
                <a:spcPts val="1200"/>
              </a:spcAft>
              <a:buSzPct val="150000"/>
              <a:buFont typeface="Arial"/>
              <a:buBlip>
                <a:blip r:embed="rId2"/>
              </a:buBlip>
              <a:tabLst>
                <a:tab pos="266700" algn="l"/>
              </a:tabLst>
            </a:pPr>
            <a:r>
              <a:rPr lang="en-GB" i="1" dirty="0">
                <a:solidFill>
                  <a:schemeClr val="bg1">
                    <a:lumMod val="50000"/>
                  </a:schemeClr>
                </a:solidFill>
              </a:rPr>
              <a:t>[Modify the above as required]</a:t>
            </a:r>
            <a:endParaRPr lang="en-US" i="1" dirty="0">
              <a:solidFill>
                <a:schemeClr val="bg1">
                  <a:lumMod val="50000"/>
                </a:schemeClr>
              </a:solidFill>
            </a:endParaRPr>
          </a:p>
          <a:p>
            <a:pPr hangingPunct="1"/>
            <a:endParaRPr lang="en-GB" dirty="0"/>
          </a:p>
        </p:txBody>
      </p:sp>
    </p:spTree>
    <p:extLst>
      <p:ext uri="{BB962C8B-B14F-4D97-AF65-F5344CB8AC3E}">
        <p14:creationId xmlns:p14="http://schemas.microsoft.com/office/powerpoint/2010/main" val="104596027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sz="3200" b="1" dirty="0"/>
              <a:t>Contents of this presentation</a:t>
            </a:r>
            <a:endParaRPr lang="en-GB" dirty="0"/>
          </a:p>
        </p:txBody>
      </p:sp>
      <p:graphicFrame>
        <p:nvGraphicFramePr>
          <p:cNvPr id="3" name="Content Placeholder 4">
            <a:extLst>
              <a:ext uri="{FF2B5EF4-FFF2-40B4-BE49-F238E27FC236}">
                <a16:creationId xmlns:a16="http://schemas.microsoft.com/office/drawing/2014/main" id="{F239780C-8CD0-4153-B512-502D925AC9C9}"/>
              </a:ext>
            </a:extLst>
          </p:cNvPr>
          <p:cNvGraphicFramePr>
            <a:graphicFrameLocks/>
          </p:cNvGraphicFramePr>
          <p:nvPr>
            <p:extLst>
              <p:ext uri="{D42A27DB-BD31-4B8C-83A1-F6EECF244321}">
                <p14:modId xmlns:p14="http://schemas.microsoft.com/office/powerpoint/2010/main" val="2980259197"/>
              </p:ext>
            </p:extLst>
          </p:nvPr>
        </p:nvGraphicFramePr>
        <p:xfrm>
          <a:off x="550863" y="1206144"/>
          <a:ext cx="11125200" cy="3753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2410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1. What is culture and collective leadership?</a:t>
            </a:r>
          </a:p>
        </p:txBody>
      </p:sp>
      <p:pic>
        <p:nvPicPr>
          <p:cNvPr id="3" name="Picture 2">
            <a:extLst>
              <a:ext uri="{FF2B5EF4-FFF2-40B4-BE49-F238E27FC236}">
                <a16:creationId xmlns:a16="http://schemas.microsoft.com/office/drawing/2014/main" id="{45E44E8F-71C4-42F2-96F2-A7AD6B5CE9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0073" y="765175"/>
            <a:ext cx="5211853" cy="5816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8288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Bringing culture to life through leadership</a:t>
            </a:r>
            <a:endParaRPr dirty="0"/>
          </a:p>
        </p:txBody>
      </p:sp>
      <p:sp>
        <p:nvSpPr>
          <p:cNvPr id="9" name="Rectangle: Rounded Corners 8">
            <a:extLst>
              <a:ext uri="{FF2B5EF4-FFF2-40B4-BE49-F238E27FC236}">
                <a16:creationId xmlns:a16="http://schemas.microsoft.com/office/drawing/2014/main" id="{7A328CCE-264A-4C7E-B264-A471A7827075}"/>
              </a:ext>
            </a:extLst>
          </p:cNvPr>
          <p:cNvSpPr/>
          <p:nvPr/>
        </p:nvSpPr>
        <p:spPr>
          <a:xfrm>
            <a:off x="447674" y="915560"/>
            <a:ext cx="11310937" cy="4929187"/>
          </a:xfrm>
          <a:prstGeom prst="roundRect">
            <a:avLst/>
          </a:prstGeom>
          <a:solidFill>
            <a:srgbClr val="FFFFFF">
              <a:lumMod val="85000"/>
            </a:srgbClr>
          </a:solidFill>
          <a:ln w="12700" cap="flat" cmpd="sng" algn="ctr">
            <a:solidFill>
              <a:srgbClr val="005EB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Freeform: Shape 9">
            <a:extLst>
              <a:ext uri="{FF2B5EF4-FFF2-40B4-BE49-F238E27FC236}">
                <a16:creationId xmlns:a16="http://schemas.microsoft.com/office/drawing/2014/main" id="{D19594D3-2794-44A8-9338-8F7F96B1380B}"/>
              </a:ext>
            </a:extLst>
          </p:cNvPr>
          <p:cNvSpPr/>
          <p:nvPr/>
        </p:nvSpPr>
        <p:spPr>
          <a:xfrm>
            <a:off x="797294" y="2991644"/>
            <a:ext cx="3351967" cy="2559529"/>
          </a:xfrm>
          <a:custGeom>
            <a:avLst/>
            <a:gdLst>
              <a:gd name="connsiteX0" fmla="*/ 0 w 3351967"/>
              <a:gd name="connsiteY0" fmla="*/ 145041 h 1450412"/>
              <a:gd name="connsiteX1" fmla="*/ 145041 w 3351967"/>
              <a:gd name="connsiteY1" fmla="*/ 0 h 1450412"/>
              <a:gd name="connsiteX2" fmla="*/ 3206926 w 3351967"/>
              <a:gd name="connsiteY2" fmla="*/ 0 h 1450412"/>
              <a:gd name="connsiteX3" fmla="*/ 3351967 w 3351967"/>
              <a:gd name="connsiteY3" fmla="*/ 145041 h 1450412"/>
              <a:gd name="connsiteX4" fmla="*/ 3351967 w 3351967"/>
              <a:gd name="connsiteY4" fmla="*/ 1305371 h 1450412"/>
              <a:gd name="connsiteX5" fmla="*/ 3206926 w 3351967"/>
              <a:gd name="connsiteY5" fmla="*/ 1450412 h 1450412"/>
              <a:gd name="connsiteX6" fmla="*/ 145041 w 3351967"/>
              <a:gd name="connsiteY6" fmla="*/ 1450412 h 1450412"/>
              <a:gd name="connsiteX7" fmla="*/ 0 w 3351967"/>
              <a:gd name="connsiteY7" fmla="*/ 1305371 h 1450412"/>
              <a:gd name="connsiteX8" fmla="*/ 0 w 3351967"/>
              <a:gd name="connsiteY8" fmla="*/ 145041 h 14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967" h="1450412">
                <a:moveTo>
                  <a:pt x="0" y="145041"/>
                </a:moveTo>
                <a:cubicBezTo>
                  <a:pt x="0" y="64937"/>
                  <a:pt x="64937" y="0"/>
                  <a:pt x="145041" y="0"/>
                </a:cubicBezTo>
                <a:lnTo>
                  <a:pt x="3206926" y="0"/>
                </a:lnTo>
                <a:cubicBezTo>
                  <a:pt x="3287030" y="0"/>
                  <a:pt x="3351967" y="64937"/>
                  <a:pt x="3351967" y="145041"/>
                </a:cubicBezTo>
                <a:lnTo>
                  <a:pt x="3351967" y="1305371"/>
                </a:lnTo>
                <a:cubicBezTo>
                  <a:pt x="3351967" y="1385475"/>
                  <a:pt x="3287030" y="1450412"/>
                  <a:pt x="3206926" y="1450412"/>
                </a:cubicBezTo>
                <a:lnTo>
                  <a:pt x="145041" y="1450412"/>
                </a:lnTo>
                <a:cubicBezTo>
                  <a:pt x="64937" y="1450412"/>
                  <a:pt x="0" y="1385475"/>
                  <a:pt x="0" y="1305371"/>
                </a:cubicBezTo>
                <a:lnTo>
                  <a:pt x="0" y="145041"/>
                </a:lnTo>
                <a:close/>
              </a:path>
            </a:pathLst>
          </a:custGeom>
          <a:solidFill>
            <a:srgbClr val="FFFFFF"/>
          </a:solidFill>
          <a:ln w="12700" cap="flat" cmpd="sng" algn="ctr">
            <a:solidFill>
              <a:srgbClr val="002060"/>
            </a:solidFill>
            <a:prstDash val="solid"/>
            <a:miter lim="800000"/>
          </a:ln>
          <a:effectLst/>
        </p:spPr>
        <p:txBody>
          <a:bodyPr spcFirstLastPara="0" vert="horz" wrap="square" lIns="103441" tIns="103441" rIns="103441" bIns="10344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culture where all are empowered as individuals and in teams to provide leadership at various points in their daily work and in their careers.</a:t>
            </a:r>
          </a:p>
        </p:txBody>
      </p:sp>
      <p:sp>
        <p:nvSpPr>
          <p:cNvPr id="11" name="Freeform: Shape 10">
            <a:extLst>
              <a:ext uri="{FF2B5EF4-FFF2-40B4-BE49-F238E27FC236}">
                <a16:creationId xmlns:a16="http://schemas.microsoft.com/office/drawing/2014/main" id="{85915875-2A20-4937-8364-A1449FE46D6C}"/>
              </a:ext>
            </a:extLst>
          </p:cNvPr>
          <p:cNvSpPr/>
          <p:nvPr/>
        </p:nvSpPr>
        <p:spPr>
          <a:xfrm>
            <a:off x="797294" y="1149348"/>
            <a:ext cx="3351967" cy="729712"/>
          </a:xfrm>
          <a:custGeom>
            <a:avLst/>
            <a:gdLst>
              <a:gd name="connsiteX0" fmla="*/ 0 w 3351967"/>
              <a:gd name="connsiteY0" fmla="*/ 145041 h 1450412"/>
              <a:gd name="connsiteX1" fmla="*/ 145041 w 3351967"/>
              <a:gd name="connsiteY1" fmla="*/ 0 h 1450412"/>
              <a:gd name="connsiteX2" fmla="*/ 3206926 w 3351967"/>
              <a:gd name="connsiteY2" fmla="*/ 0 h 1450412"/>
              <a:gd name="connsiteX3" fmla="*/ 3351967 w 3351967"/>
              <a:gd name="connsiteY3" fmla="*/ 145041 h 1450412"/>
              <a:gd name="connsiteX4" fmla="*/ 3351967 w 3351967"/>
              <a:gd name="connsiteY4" fmla="*/ 1305371 h 1450412"/>
              <a:gd name="connsiteX5" fmla="*/ 3206926 w 3351967"/>
              <a:gd name="connsiteY5" fmla="*/ 1450412 h 1450412"/>
              <a:gd name="connsiteX6" fmla="*/ 145041 w 3351967"/>
              <a:gd name="connsiteY6" fmla="*/ 1450412 h 1450412"/>
              <a:gd name="connsiteX7" fmla="*/ 0 w 3351967"/>
              <a:gd name="connsiteY7" fmla="*/ 1305371 h 1450412"/>
              <a:gd name="connsiteX8" fmla="*/ 0 w 3351967"/>
              <a:gd name="connsiteY8" fmla="*/ 145041 h 14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967" h="1450412">
                <a:moveTo>
                  <a:pt x="0" y="145041"/>
                </a:moveTo>
                <a:cubicBezTo>
                  <a:pt x="0" y="64937"/>
                  <a:pt x="64937" y="0"/>
                  <a:pt x="145041" y="0"/>
                </a:cubicBezTo>
                <a:lnTo>
                  <a:pt x="3206926" y="0"/>
                </a:lnTo>
                <a:cubicBezTo>
                  <a:pt x="3287030" y="0"/>
                  <a:pt x="3351967" y="64937"/>
                  <a:pt x="3351967" y="145041"/>
                </a:cubicBezTo>
                <a:lnTo>
                  <a:pt x="3351967" y="1305371"/>
                </a:lnTo>
                <a:cubicBezTo>
                  <a:pt x="3351967" y="1385475"/>
                  <a:pt x="3287030" y="1450412"/>
                  <a:pt x="3206926" y="1450412"/>
                </a:cubicBezTo>
                <a:lnTo>
                  <a:pt x="145041" y="1450412"/>
                </a:lnTo>
                <a:cubicBezTo>
                  <a:pt x="64937" y="1450412"/>
                  <a:pt x="0" y="1385475"/>
                  <a:pt x="0" y="1305371"/>
                </a:cubicBezTo>
                <a:lnTo>
                  <a:pt x="0" y="145041"/>
                </a:lnTo>
                <a:close/>
              </a:path>
            </a:pathLst>
          </a:custGeom>
          <a:solidFill>
            <a:srgbClr val="002060"/>
          </a:solidFill>
          <a:ln w="12700" cap="flat" cmpd="sng" algn="ctr">
            <a:solidFill>
              <a:srgbClr val="FFFFFF">
                <a:hueOff val="0"/>
                <a:satOff val="0"/>
                <a:lumOff val="0"/>
                <a:alphaOff val="0"/>
              </a:srgbClr>
            </a:solidFill>
            <a:prstDash val="solid"/>
            <a:miter lim="800000"/>
          </a:ln>
          <a:effectLst/>
        </p:spPr>
        <p:txBody>
          <a:bodyPr spcFirstLastPara="0" vert="horz" wrap="square" lIns="103441" tIns="103441" rIns="103441" bIns="10344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Collective Leadership</a:t>
            </a:r>
          </a:p>
        </p:txBody>
      </p:sp>
      <p:sp>
        <p:nvSpPr>
          <p:cNvPr id="12" name="Freeform: Shape 11">
            <a:extLst>
              <a:ext uri="{FF2B5EF4-FFF2-40B4-BE49-F238E27FC236}">
                <a16:creationId xmlns:a16="http://schemas.microsoft.com/office/drawing/2014/main" id="{AA3256D1-8958-4441-9E63-789B26CE06E5}"/>
              </a:ext>
            </a:extLst>
          </p:cNvPr>
          <p:cNvSpPr/>
          <p:nvPr/>
        </p:nvSpPr>
        <p:spPr>
          <a:xfrm>
            <a:off x="4430827" y="2991644"/>
            <a:ext cx="3351967" cy="2559529"/>
          </a:xfrm>
          <a:custGeom>
            <a:avLst/>
            <a:gdLst>
              <a:gd name="connsiteX0" fmla="*/ 0 w 3351967"/>
              <a:gd name="connsiteY0" fmla="*/ 145041 h 1450412"/>
              <a:gd name="connsiteX1" fmla="*/ 145041 w 3351967"/>
              <a:gd name="connsiteY1" fmla="*/ 0 h 1450412"/>
              <a:gd name="connsiteX2" fmla="*/ 3206926 w 3351967"/>
              <a:gd name="connsiteY2" fmla="*/ 0 h 1450412"/>
              <a:gd name="connsiteX3" fmla="*/ 3351967 w 3351967"/>
              <a:gd name="connsiteY3" fmla="*/ 145041 h 1450412"/>
              <a:gd name="connsiteX4" fmla="*/ 3351967 w 3351967"/>
              <a:gd name="connsiteY4" fmla="*/ 1305371 h 1450412"/>
              <a:gd name="connsiteX5" fmla="*/ 3206926 w 3351967"/>
              <a:gd name="connsiteY5" fmla="*/ 1450412 h 1450412"/>
              <a:gd name="connsiteX6" fmla="*/ 145041 w 3351967"/>
              <a:gd name="connsiteY6" fmla="*/ 1450412 h 1450412"/>
              <a:gd name="connsiteX7" fmla="*/ 0 w 3351967"/>
              <a:gd name="connsiteY7" fmla="*/ 1305371 h 1450412"/>
              <a:gd name="connsiteX8" fmla="*/ 0 w 3351967"/>
              <a:gd name="connsiteY8" fmla="*/ 145041 h 14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967" h="1450412">
                <a:moveTo>
                  <a:pt x="0" y="145041"/>
                </a:moveTo>
                <a:cubicBezTo>
                  <a:pt x="0" y="64937"/>
                  <a:pt x="64937" y="0"/>
                  <a:pt x="145041" y="0"/>
                </a:cubicBezTo>
                <a:lnTo>
                  <a:pt x="3206926" y="0"/>
                </a:lnTo>
                <a:cubicBezTo>
                  <a:pt x="3287030" y="0"/>
                  <a:pt x="3351967" y="64937"/>
                  <a:pt x="3351967" y="145041"/>
                </a:cubicBezTo>
                <a:lnTo>
                  <a:pt x="3351967" y="1305371"/>
                </a:lnTo>
                <a:cubicBezTo>
                  <a:pt x="3351967" y="1385475"/>
                  <a:pt x="3287030" y="1450412"/>
                  <a:pt x="3206926" y="1450412"/>
                </a:cubicBezTo>
                <a:lnTo>
                  <a:pt x="145041" y="1450412"/>
                </a:lnTo>
                <a:cubicBezTo>
                  <a:pt x="64937" y="1450412"/>
                  <a:pt x="0" y="1385475"/>
                  <a:pt x="0" y="1305371"/>
                </a:cubicBezTo>
                <a:lnTo>
                  <a:pt x="0" y="145041"/>
                </a:lnTo>
                <a:close/>
              </a:path>
            </a:pathLst>
          </a:custGeom>
          <a:solidFill>
            <a:srgbClr val="FFFFFF"/>
          </a:solidFill>
          <a:ln w="12700" cap="flat" cmpd="sng" algn="ctr">
            <a:solidFill>
              <a:srgbClr val="002060"/>
            </a:solidFill>
            <a:prstDash val="solid"/>
            <a:miter lim="800000"/>
          </a:ln>
          <a:effectLst/>
        </p:spPr>
        <p:txBody>
          <a:bodyPr spcFirstLastPara="0" vert="horz" wrap="square" lIns="103441" tIns="103441" rIns="103441" bIns="10344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culture where all feel supported, listened to and where action is taken which leads to improvement.</a:t>
            </a:r>
          </a:p>
        </p:txBody>
      </p:sp>
      <p:sp>
        <p:nvSpPr>
          <p:cNvPr id="13" name="Freeform: Shape 12">
            <a:extLst>
              <a:ext uri="{FF2B5EF4-FFF2-40B4-BE49-F238E27FC236}">
                <a16:creationId xmlns:a16="http://schemas.microsoft.com/office/drawing/2014/main" id="{FB7A700F-C04E-4657-AEFA-985708CAA136}"/>
              </a:ext>
            </a:extLst>
          </p:cNvPr>
          <p:cNvSpPr/>
          <p:nvPr/>
        </p:nvSpPr>
        <p:spPr>
          <a:xfrm>
            <a:off x="4430827" y="1149348"/>
            <a:ext cx="3351967" cy="729712"/>
          </a:xfrm>
          <a:custGeom>
            <a:avLst/>
            <a:gdLst>
              <a:gd name="connsiteX0" fmla="*/ 0 w 3351967"/>
              <a:gd name="connsiteY0" fmla="*/ 145041 h 1450412"/>
              <a:gd name="connsiteX1" fmla="*/ 145041 w 3351967"/>
              <a:gd name="connsiteY1" fmla="*/ 0 h 1450412"/>
              <a:gd name="connsiteX2" fmla="*/ 3206926 w 3351967"/>
              <a:gd name="connsiteY2" fmla="*/ 0 h 1450412"/>
              <a:gd name="connsiteX3" fmla="*/ 3351967 w 3351967"/>
              <a:gd name="connsiteY3" fmla="*/ 145041 h 1450412"/>
              <a:gd name="connsiteX4" fmla="*/ 3351967 w 3351967"/>
              <a:gd name="connsiteY4" fmla="*/ 1305371 h 1450412"/>
              <a:gd name="connsiteX5" fmla="*/ 3206926 w 3351967"/>
              <a:gd name="connsiteY5" fmla="*/ 1450412 h 1450412"/>
              <a:gd name="connsiteX6" fmla="*/ 145041 w 3351967"/>
              <a:gd name="connsiteY6" fmla="*/ 1450412 h 1450412"/>
              <a:gd name="connsiteX7" fmla="*/ 0 w 3351967"/>
              <a:gd name="connsiteY7" fmla="*/ 1305371 h 1450412"/>
              <a:gd name="connsiteX8" fmla="*/ 0 w 3351967"/>
              <a:gd name="connsiteY8" fmla="*/ 145041 h 14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967" h="1450412">
                <a:moveTo>
                  <a:pt x="0" y="145041"/>
                </a:moveTo>
                <a:cubicBezTo>
                  <a:pt x="0" y="64937"/>
                  <a:pt x="64937" y="0"/>
                  <a:pt x="145041" y="0"/>
                </a:cubicBezTo>
                <a:lnTo>
                  <a:pt x="3206926" y="0"/>
                </a:lnTo>
                <a:cubicBezTo>
                  <a:pt x="3287030" y="0"/>
                  <a:pt x="3351967" y="64937"/>
                  <a:pt x="3351967" y="145041"/>
                </a:cubicBezTo>
                <a:lnTo>
                  <a:pt x="3351967" y="1305371"/>
                </a:lnTo>
                <a:cubicBezTo>
                  <a:pt x="3351967" y="1385475"/>
                  <a:pt x="3287030" y="1450412"/>
                  <a:pt x="3206926" y="1450412"/>
                </a:cubicBezTo>
                <a:lnTo>
                  <a:pt x="145041" y="1450412"/>
                </a:lnTo>
                <a:cubicBezTo>
                  <a:pt x="64937" y="1450412"/>
                  <a:pt x="0" y="1385475"/>
                  <a:pt x="0" y="1305371"/>
                </a:cubicBezTo>
                <a:lnTo>
                  <a:pt x="0" y="145041"/>
                </a:lnTo>
                <a:close/>
              </a:path>
            </a:pathLst>
          </a:custGeom>
          <a:solidFill>
            <a:srgbClr val="002060"/>
          </a:solidFill>
          <a:ln w="12700" cap="flat" cmpd="sng" algn="ctr">
            <a:solidFill>
              <a:srgbClr val="FFFFFF">
                <a:hueOff val="0"/>
                <a:satOff val="0"/>
                <a:lumOff val="0"/>
                <a:alphaOff val="0"/>
              </a:srgbClr>
            </a:solidFill>
            <a:prstDash val="solid"/>
            <a:miter lim="800000"/>
          </a:ln>
          <a:effectLst/>
        </p:spPr>
        <p:txBody>
          <a:bodyPr spcFirstLastPara="0" vert="horz" wrap="square" lIns="103441" tIns="103441" rIns="103441" bIns="10344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Compassionate Leadership</a:t>
            </a:r>
          </a:p>
        </p:txBody>
      </p:sp>
      <p:sp>
        <p:nvSpPr>
          <p:cNvPr id="14" name="Freeform: Shape 13">
            <a:extLst>
              <a:ext uri="{FF2B5EF4-FFF2-40B4-BE49-F238E27FC236}">
                <a16:creationId xmlns:a16="http://schemas.microsoft.com/office/drawing/2014/main" id="{1AE6864C-B916-4824-9506-DC57C9BCBB29}"/>
              </a:ext>
            </a:extLst>
          </p:cNvPr>
          <p:cNvSpPr/>
          <p:nvPr/>
        </p:nvSpPr>
        <p:spPr>
          <a:xfrm>
            <a:off x="8064360" y="2991644"/>
            <a:ext cx="3351967" cy="2559529"/>
          </a:xfrm>
          <a:custGeom>
            <a:avLst/>
            <a:gdLst>
              <a:gd name="connsiteX0" fmla="*/ 0 w 3351967"/>
              <a:gd name="connsiteY0" fmla="*/ 145041 h 1450412"/>
              <a:gd name="connsiteX1" fmla="*/ 145041 w 3351967"/>
              <a:gd name="connsiteY1" fmla="*/ 0 h 1450412"/>
              <a:gd name="connsiteX2" fmla="*/ 3206926 w 3351967"/>
              <a:gd name="connsiteY2" fmla="*/ 0 h 1450412"/>
              <a:gd name="connsiteX3" fmla="*/ 3351967 w 3351967"/>
              <a:gd name="connsiteY3" fmla="*/ 145041 h 1450412"/>
              <a:gd name="connsiteX4" fmla="*/ 3351967 w 3351967"/>
              <a:gd name="connsiteY4" fmla="*/ 1305371 h 1450412"/>
              <a:gd name="connsiteX5" fmla="*/ 3206926 w 3351967"/>
              <a:gd name="connsiteY5" fmla="*/ 1450412 h 1450412"/>
              <a:gd name="connsiteX6" fmla="*/ 145041 w 3351967"/>
              <a:gd name="connsiteY6" fmla="*/ 1450412 h 1450412"/>
              <a:gd name="connsiteX7" fmla="*/ 0 w 3351967"/>
              <a:gd name="connsiteY7" fmla="*/ 1305371 h 1450412"/>
              <a:gd name="connsiteX8" fmla="*/ 0 w 3351967"/>
              <a:gd name="connsiteY8" fmla="*/ 145041 h 14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967" h="1450412">
                <a:moveTo>
                  <a:pt x="0" y="145041"/>
                </a:moveTo>
                <a:cubicBezTo>
                  <a:pt x="0" y="64937"/>
                  <a:pt x="64937" y="0"/>
                  <a:pt x="145041" y="0"/>
                </a:cubicBezTo>
                <a:lnTo>
                  <a:pt x="3206926" y="0"/>
                </a:lnTo>
                <a:cubicBezTo>
                  <a:pt x="3287030" y="0"/>
                  <a:pt x="3351967" y="64937"/>
                  <a:pt x="3351967" y="145041"/>
                </a:cubicBezTo>
                <a:lnTo>
                  <a:pt x="3351967" y="1305371"/>
                </a:lnTo>
                <a:cubicBezTo>
                  <a:pt x="3351967" y="1385475"/>
                  <a:pt x="3287030" y="1450412"/>
                  <a:pt x="3206926" y="1450412"/>
                </a:cubicBezTo>
                <a:lnTo>
                  <a:pt x="145041" y="1450412"/>
                </a:lnTo>
                <a:cubicBezTo>
                  <a:pt x="64937" y="1450412"/>
                  <a:pt x="0" y="1385475"/>
                  <a:pt x="0" y="1305371"/>
                </a:cubicBezTo>
                <a:lnTo>
                  <a:pt x="0" y="145041"/>
                </a:lnTo>
                <a:close/>
              </a:path>
            </a:pathLst>
          </a:custGeom>
          <a:solidFill>
            <a:srgbClr val="FFFFFF"/>
          </a:solidFill>
          <a:ln w="12700" cap="flat" cmpd="sng" algn="ctr">
            <a:solidFill>
              <a:srgbClr val="002060"/>
            </a:solidFill>
            <a:prstDash val="solid"/>
            <a:miter lim="800000"/>
          </a:ln>
          <a:effectLst/>
        </p:spPr>
        <p:txBody>
          <a:bodyPr spcFirstLastPara="0" vert="horz" wrap="square" lIns="103441" tIns="103441" rIns="103441" bIns="10344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lt"/>
                <a:cs typeface="Arial" panose="020B0604020202020204" pitchFamily="34" charset="0"/>
              </a:rPr>
              <a:t>A culture which recognises the unique needs of individuals, so that all feel valued and have the opportunity to thrive.</a:t>
            </a:r>
          </a:p>
          <a:p>
            <a:pPr marL="0" marR="0" lvl="0" indent="0" algn="ctr" defTabSz="711200" eaLnBrk="1" fontAlgn="auto" latinLnBrk="0" hangingPunct="1">
              <a:lnSpc>
                <a:spcPct val="90000"/>
              </a:lnSpc>
              <a:spcBef>
                <a:spcPct val="0"/>
              </a:spcBef>
              <a:spcAft>
                <a:spcPct val="3500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Freeform: Shape 14">
            <a:extLst>
              <a:ext uri="{FF2B5EF4-FFF2-40B4-BE49-F238E27FC236}">
                <a16:creationId xmlns:a16="http://schemas.microsoft.com/office/drawing/2014/main" id="{0E7EC180-2E80-4F09-AACC-D47A8B96F4C1}"/>
              </a:ext>
            </a:extLst>
          </p:cNvPr>
          <p:cNvSpPr/>
          <p:nvPr/>
        </p:nvSpPr>
        <p:spPr>
          <a:xfrm>
            <a:off x="8064360" y="1149348"/>
            <a:ext cx="3351967" cy="729712"/>
          </a:xfrm>
          <a:custGeom>
            <a:avLst/>
            <a:gdLst>
              <a:gd name="connsiteX0" fmla="*/ 0 w 3351967"/>
              <a:gd name="connsiteY0" fmla="*/ 145041 h 1450412"/>
              <a:gd name="connsiteX1" fmla="*/ 145041 w 3351967"/>
              <a:gd name="connsiteY1" fmla="*/ 0 h 1450412"/>
              <a:gd name="connsiteX2" fmla="*/ 3206926 w 3351967"/>
              <a:gd name="connsiteY2" fmla="*/ 0 h 1450412"/>
              <a:gd name="connsiteX3" fmla="*/ 3351967 w 3351967"/>
              <a:gd name="connsiteY3" fmla="*/ 145041 h 1450412"/>
              <a:gd name="connsiteX4" fmla="*/ 3351967 w 3351967"/>
              <a:gd name="connsiteY4" fmla="*/ 1305371 h 1450412"/>
              <a:gd name="connsiteX5" fmla="*/ 3206926 w 3351967"/>
              <a:gd name="connsiteY5" fmla="*/ 1450412 h 1450412"/>
              <a:gd name="connsiteX6" fmla="*/ 145041 w 3351967"/>
              <a:gd name="connsiteY6" fmla="*/ 1450412 h 1450412"/>
              <a:gd name="connsiteX7" fmla="*/ 0 w 3351967"/>
              <a:gd name="connsiteY7" fmla="*/ 1305371 h 1450412"/>
              <a:gd name="connsiteX8" fmla="*/ 0 w 3351967"/>
              <a:gd name="connsiteY8" fmla="*/ 145041 h 14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967" h="1450412">
                <a:moveTo>
                  <a:pt x="0" y="145041"/>
                </a:moveTo>
                <a:cubicBezTo>
                  <a:pt x="0" y="64937"/>
                  <a:pt x="64937" y="0"/>
                  <a:pt x="145041" y="0"/>
                </a:cubicBezTo>
                <a:lnTo>
                  <a:pt x="3206926" y="0"/>
                </a:lnTo>
                <a:cubicBezTo>
                  <a:pt x="3287030" y="0"/>
                  <a:pt x="3351967" y="64937"/>
                  <a:pt x="3351967" y="145041"/>
                </a:cubicBezTo>
                <a:lnTo>
                  <a:pt x="3351967" y="1305371"/>
                </a:lnTo>
                <a:cubicBezTo>
                  <a:pt x="3351967" y="1385475"/>
                  <a:pt x="3287030" y="1450412"/>
                  <a:pt x="3206926" y="1450412"/>
                </a:cubicBezTo>
                <a:lnTo>
                  <a:pt x="145041" y="1450412"/>
                </a:lnTo>
                <a:cubicBezTo>
                  <a:pt x="64937" y="1450412"/>
                  <a:pt x="0" y="1385475"/>
                  <a:pt x="0" y="1305371"/>
                </a:cubicBezTo>
                <a:lnTo>
                  <a:pt x="0" y="145041"/>
                </a:lnTo>
                <a:close/>
              </a:path>
            </a:pathLst>
          </a:custGeom>
          <a:solidFill>
            <a:srgbClr val="002060"/>
          </a:solidFill>
          <a:ln w="12700" cap="flat" cmpd="sng" algn="ctr">
            <a:solidFill>
              <a:srgbClr val="FFFFFF">
                <a:hueOff val="0"/>
                <a:satOff val="0"/>
                <a:lumOff val="0"/>
                <a:alphaOff val="0"/>
              </a:srgbClr>
            </a:solidFill>
            <a:prstDash val="solid"/>
            <a:miter lim="800000"/>
          </a:ln>
          <a:effectLst/>
        </p:spPr>
        <p:txBody>
          <a:bodyPr spcFirstLastPara="0" vert="horz" wrap="square" lIns="103441" tIns="103441" rIns="103441" bIns="10344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Inclusive  Leadership</a:t>
            </a:r>
          </a:p>
        </p:txBody>
      </p:sp>
      <p:sp>
        <p:nvSpPr>
          <p:cNvPr id="16" name="Freeform: Shape 15">
            <a:extLst>
              <a:ext uri="{FF2B5EF4-FFF2-40B4-BE49-F238E27FC236}">
                <a16:creationId xmlns:a16="http://schemas.microsoft.com/office/drawing/2014/main" id="{FE9C60DF-2A44-4CF6-A759-33C6585D6F59}"/>
              </a:ext>
            </a:extLst>
          </p:cNvPr>
          <p:cNvSpPr/>
          <p:nvPr/>
        </p:nvSpPr>
        <p:spPr>
          <a:xfrm>
            <a:off x="797294" y="1970143"/>
            <a:ext cx="3351967" cy="1161143"/>
          </a:xfrm>
          <a:custGeom>
            <a:avLst/>
            <a:gdLst>
              <a:gd name="connsiteX0" fmla="*/ 0 w 3351967"/>
              <a:gd name="connsiteY0" fmla="*/ 145041 h 1450412"/>
              <a:gd name="connsiteX1" fmla="*/ 145041 w 3351967"/>
              <a:gd name="connsiteY1" fmla="*/ 0 h 1450412"/>
              <a:gd name="connsiteX2" fmla="*/ 3206926 w 3351967"/>
              <a:gd name="connsiteY2" fmla="*/ 0 h 1450412"/>
              <a:gd name="connsiteX3" fmla="*/ 3351967 w 3351967"/>
              <a:gd name="connsiteY3" fmla="*/ 145041 h 1450412"/>
              <a:gd name="connsiteX4" fmla="*/ 3351967 w 3351967"/>
              <a:gd name="connsiteY4" fmla="*/ 1305371 h 1450412"/>
              <a:gd name="connsiteX5" fmla="*/ 3206926 w 3351967"/>
              <a:gd name="connsiteY5" fmla="*/ 1450412 h 1450412"/>
              <a:gd name="connsiteX6" fmla="*/ 145041 w 3351967"/>
              <a:gd name="connsiteY6" fmla="*/ 1450412 h 1450412"/>
              <a:gd name="connsiteX7" fmla="*/ 0 w 3351967"/>
              <a:gd name="connsiteY7" fmla="*/ 1305371 h 1450412"/>
              <a:gd name="connsiteX8" fmla="*/ 0 w 3351967"/>
              <a:gd name="connsiteY8" fmla="*/ 145041 h 14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967" h="1450412">
                <a:moveTo>
                  <a:pt x="0" y="145041"/>
                </a:moveTo>
                <a:cubicBezTo>
                  <a:pt x="0" y="64937"/>
                  <a:pt x="64937" y="0"/>
                  <a:pt x="145041" y="0"/>
                </a:cubicBezTo>
                <a:lnTo>
                  <a:pt x="3206926" y="0"/>
                </a:lnTo>
                <a:cubicBezTo>
                  <a:pt x="3287030" y="0"/>
                  <a:pt x="3351967" y="64937"/>
                  <a:pt x="3351967" y="145041"/>
                </a:cubicBezTo>
                <a:lnTo>
                  <a:pt x="3351967" y="1305371"/>
                </a:lnTo>
                <a:cubicBezTo>
                  <a:pt x="3351967" y="1385475"/>
                  <a:pt x="3287030" y="1450412"/>
                  <a:pt x="3206926" y="1450412"/>
                </a:cubicBezTo>
                <a:lnTo>
                  <a:pt x="145041" y="1450412"/>
                </a:lnTo>
                <a:cubicBezTo>
                  <a:pt x="64937" y="1450412"/>
                  <a:pt x="0" y="1385475"/>
                  <a:pt x="0" y="1305371"/>
                </a:cubicBezTo>
                <a:lnTo>
                  <a:pt x="0" y="145041"/>
                </a:lnTo>
                <a:close/>
              </a:path>
            </a:pathLst>
          </a:custGeom>
          <a:solidFill>
            <a:srgbClr val="005EB8">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spcFirstLastPara="0" vert="horz" wrap="square" lIns="103441" tIns="103441" rIns="103441" bIns="10344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Leadership by all, and for all</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Freeform: Shape 16">
            <a:extLst>
              <a:ext uri="{FF2B5EF4-FFF2-40B4-BE49-F238E27FC236}">
                <a16:creationId xmlns:a16="http://schemas.microsoft.com/office/drawing/2014/main" id="{6ADBFC76-81CE-4A39-A09F-21978DDA4AC5}"/>
              </a:ext>
            </a:extLst>
          </p:cNvPr>
          <p:cNvSpPr/>
          <p:nvPr/>
        </p:nvSpPr>
        <p:spPr>
          <a:xfrm>
            <a:off x="4430827" y="1970143"/>
            <a:ext cx="3351967" cy="1161143"/>
          </a:xfrm>
          <a:custGeom>
            <a:avLst/>
            <a:gdLst>
              <a:gd name="connsiteX0" fmla="*/ 0 w 3351967"/>
              <a:gd name="connsiteY0" fmla="*/ 145041 h 1450412"/>
              <a:gd name="connsiteX1" fmla="*/ 145041 w 3351967"/>
              <a:gd name="connsiteY1" fmla="*/ 0 h 1450412"/>
              <a:gd name="connsiteX2" fmla="*/ 3206926 w 3351967"/>
              <a:gd name="connsiteY2" fmla="*/ 0 h 1450412"/>
              <a:gd name="connsiteX3" fmla="*/ 3351967 w 3351967"/>
              <a:gd name="connsiteY3" fmla="*/ 145041 h 1450412"/>
              <a:gd name="connsiteX4" fmla="*/ 3351967 w 3351967"/>
              <a:gd name="connsiteY4" fmla="*/ 1305371 h 1450412"/>
              <a:gd name="connsiteX5" fmla="*/ 3206926 w 3351967"/>
              <a:gd name="connsiteY5" fmla="*/ 1450412 h 1450412"/>
              <a:gd name="connsiteX6" fmla="*/ 145041 w 3351967"/>
              <a:gd name="connsiteY6" fmla="*/ 1450412 h 1450412"/>
              <a:gd name="connsiteX7" fmla="*/ 0 w 3351967"/>
              <a:gd name="connsiteY7" fmla="*/ 1305371 h 1450412"/>
              <a:gd name="connsiteX8" fmla="*/ 0 w 3351967"/>
              <a:gd name="connsiteY8" fmla="*/ 145041 h 14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967" h="1450412">
                <a:moveTo>
                  <a:pt x="0" y="145041"/>
                </a:moveTo>
                <a:cubicBezTo>
                  <a:pt x="0" y="64937"/>
                  <a:pt x="64937" y="0"/>
                  <a:pt x="145041" y="0"/>
                </a:cubicBezTo>
                <a:lnTo>
                  <a:pt x="3206926" y="0"/>
                </a:lnTo>
                <a:cubicBezTo>
                  <a:pt x="3287030" y="0"/>
                  <a:pt x="3351967" y="64937"/>
                  <a:pt x="3351967" y="145041"/>
                </a:cubicBezTo>
                <a:lnTo>
                  <a:pt x="3351967" y="1305371"/>
                </a:lnTo>
                <a:cubicBezTo>
                  <a:pt x="3351967" y="1385475"/>
                  <a:pt x="3287030" y="1450412"/>
                  <a:pt x="3206926" y="1450412"/>
                </a:cubicBezTo>
                <a:lnTo>
                  <a:pt x="145041" y="1450412"/>
                </a:lnTo>
                <a:cubicBezTo>
                  <a:pt x="64937" y="1450412"/>
                  <a:pt x="0" y="1385475"/>
                  <a:pt x="0" y="1305371"/>
                </a:cubicBezTo>
                <a:lnTo>
                  <a:pt x="0" y="145041"/>
                </a:lnTo>
                <a:close/>
              </a:path>
            </a:pathLst>
          </a:custGeom>
          <a:solidFill>
            <a:srgbClr val="005EB8">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spcFirstLastPara="0" vert="horz" wrap="square" lIns="103441" tIns="103441" rIns="103441" bIns="10344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Listens to understand and takes action</a:t>
            </a:r>
          </a:p>
        </p:txBody>
      </p:sp>
      <p:sp>
        <p:nvSpPr>
          <p:cNvPr id="18" name="Freeform: Shape 17">
            <a:extLst>
              <a:ext uri="{FF2B5EF4-FFF2-40B4-BE49-F238E27FC236}">
                <a16:creationId xmlns:a16="http://schemas.microsoft.com/office/drawing/2014/main" id="{CF67BE2D-F738-4B7E-8041-C3EA4AD7A994}"/>
              </a:ext>
            </a:extLst>
          </p:cNvPr>
          <p:cNvSpPr/>
          <p:nvPr/>
        </p:nvSpPr>
        <p:spPr>
          <a:xfrm>
            <a:off x="8064360" y="1970143"/>
            <a:ext cx="3351967" cy="1161143"/>
          </a:xfrm>
          <a:custGeom>
            <a:avLst/>
            <a:gdLst>
              <a:gd name="connsiteX0" fmla="*/ 0 w 3351967"/>
              <a:gd name="connsiteY0" fmla="*/ 145041 h 1450412"/>
              <a:gd name="connsiteX1" fmla="*/ 145041 w 3351967"/>
              <a:gd name="connsiteY1" fmla="*/ 0 h 1450412"/>
              <a:gd name="connsiteX2" fmla="*/ 3206926 w 3351967"/>
              <a:gd name="connsiteY2" fmla="*/ 0 h 1450412"/>
              <a:gd name="connsiteX3" fmla="*/ 3351967 w 3351967"/>
              <a:gd name="connsiteY3" fmla="*/ 145041 h 1450412"/>
              <a:gd name="connsiteX4" fmla="*/ 3351967 w 3351967"/>
              <a:gd name="connsiteY4" fmla="*/ 1305371 h 1450412"/>
              <a:gd name="connsiteX5" fmla="*/ 3206926 w 3351967"/>
              <a:gd name="connsiteY5" fmla="*/ 1450412 h 1450412"/>
              <a:gd name="connsiteX6" fmla="*/ 145041 w 3351967"/>
              <a:gd name="connsiteY6" fmla="*/ 1450412 h 1450412"/>
              <a:gd name="connsiteX7" fmla="*/ 0 w 3351967"/>
              <a:gd name="connsiteY7" fmla="*/ 1305371 h 1450412"/>
              <a:gd name="connsiteX8" fmla="*/ 0 w 3351967"/>
              <a:gd name="connsiteY8" fmla="*/ 145041 h 14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967" h="1450412">
                <a:moveTo>
                  <a:pt x="0" y="145041"/>
                </a:moveTo>
                <a:cubicBezTo>
                  <a:pt x="0" y="64937"/>
                  <a:pt x="64937" y="0"/>
                  <a:pt x="145041" y="0"/>
                </a:cubicBezTo>
                <a:lnTo>
                  <a:pt x="3206926" y="0"/>
                </a:lnTo>
                <a:cubicBezTo>
                  <a:pt x="3287030" y="0"/>
                  <a:pt x="3351967" y="64937"/>
                  <a:pt x="3351967" y="145041"/>
                </a:cubicBezTo>
                <a:lnTo>
                  <a:pt x="3351967" y="1305371"/>
                </a:lnTo>
                <a:cubicBezTo>
                  <a:pt x="3351967" y="1385475"/>
                  <a:pt x="3287030" y="1450412"/>
                  <a:pt x="3206926" y="1450412"/>
                </a:cubicBezTo>
                <a:lnTo>
                  <a:pt x="145041" y="1450412"/>
                </a:lnTo>
                <a:cubicBezTo>
                  <a:pt x="64937" y="1450412"/>
                  <a:pt x="0" y="1385475"/>
                  <a:pt x="0" y="1305371"/>
                </a:cubicBezTo>
                <a:lnTo>
                  <a:pt x="0" y="145041"/>
                </a:lnTo>
                <a:close/>
              </a:path>
            </a:pathLst>
          </a:custGeom>
          <a:solidFill>
            <a:srgbClr val="005EB8">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spcFirstLastPara="0" vert="horz" wrap="square" lIns="103441" tIns="103441" rIns="103441" bIns="103441" numCol="1" spcCol="1270" anchor="ctr" anchorCtr="0">
            <a:noAutofit/>
          </a:bodyPr>
          <a:lstStyle/>
          <a:p>
            <a:pPr marL="0" marR="0" lvl="0" indent="0" algn="ctr" defTabSz="71120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FFFFFF"/>
                </a:solidFill>
                <a:effectLst/>
                <a:uLnTx/>
                <a:uFillTx/>
                <a:latin typeface="Arial" panose="020B0604020202020204" pitchFamily="34" charset="0"/>
                <a:ea typeface="+mn-lt"/>
                <a:cs typeface="Arial" panose="020B0604020202020204" pitchFamily="34" charset="0"/>
              </a:rPr>
              <a:t>Enables equity, true inclusion and belonging</a:t>
            </a:r>
            <a:endParaRPr kumimoji="0" lang="en-GB" b="0" i="0" u="none" strike="noStrike" kern="1200" cap="none" spc="0" normalizeH="0" baseline="0" noProof="0">
              <a:ln>
                <a:noFill/>
              </a:ln>
              <a:solidFill>
                <a:srgbClr val="FFFFFF"/>
              </a:solidFill>
              <a:effectLst/>
              <a:uLnTx/>
              <a:uFillTx/>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1792898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What are the elements of high quality care cultures?</a:t>
            </a:r>
            <a:endParaRPr dirty="0"/>
          </a:p>
        </p:txBody>
      </p:sp>
      <p:pic>
        <p:nvPicPr>
          <p:cNvPr id="3" name="Content Placeholder 5">
            <a:extLst>
              <a:ext uri="{FF2B5EF4-FFF2-40B4-BE49-F238E27FC236}">
                <a16:creationId xmlns:a16="http://schemas.microsoft.com/office/drawing/2014/main" id="{368CE713-CCA9-402E-A5C7-2212842D4C79}"/>
              </a:ext>
              <a:ext uri="{C183D7F6-B498-43B3-948B-1728B52AA6E4}">
                <adec:decorative xmlns:adec="http://schemas.microsoft.com/office/drawing/2017/decorative" val="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1754" y="639135"/>
            <a:ext cx="11068492" cy="1391524"/>
          </a:xfrm>
          <a:prstGeom prst="rect">
            <a:avLst/>
          </a:prstGeom>
        </p:spPr>
      </p:pic>
      <p:sp>
        <p:nvSpPr>
          <p:cNvPr id="4" name="TextBox 3">
            <a:extLst>
              <a:ext uri="{FF2B5EF4-FFF2-40B4-BE49-F238E27FC236}">
                <a16:creationId xmlns:a16="http://schemas.microsoft.com/office/drawing/2014/main" id="{831E1A07-A66F-417C-80AB-1ECD355674D2}"/>
              </a:ext>
            </a:extLst>
          </p:cNvPr>
          <p:cNvSpPr txBox="1"/>
          <p:nvPr/>
        </p:nvSpPr>
        <p:spPr>
          <a:xfrm>
            <a:off x="792125" y="909373"/>
            <a:ext cx="10398641" cy="400110"/>
          </a:xfrm>
          <a:prstGeom prst="rect">
            <a:avLst/>
          </a:prstGeom>
          <a:noFill/>
        </p:spPr>
        <p:txBody>
          <a:bodyPr wrap="square" rtlCol="0">
            <a:spAutoFit/>
          </a:bodyPr>
          <a:lstStyle/>
          <a:p>
            <a:pPr algn="ctr" defTabSz="914400" hangingPunct="1"/>
            <a:r>
              <a:rPr lang="en-GB" altLang="en-US" sz="2000" kern="1200" dirty="0">
                <a:solidFill>
                  <a:srgbClr val="FFFFFF"/>
                </a:solidFill>
                <a:ea typeface="+mn-ea"/>
                <a:cs typeface="+mn-cs"/>
              </a:rPr>
              <a:t>Evidence shows that there are </a:t>
            </a:r>
            <a:r>
              <a:rPr lang="en-GB" altLang="en-US" sz="2000" b="1" u="sng" kern="1200" dirty="0">
                <a:solidFill>
                  <a:srgbClr val="FFFFFF"/>
                </a:solidFill>
                <a:ea typeface="+mn-ea"/>
                <a:cs typeface="+mn-cs"/>
              </a:rPr>
              <a:t>six key elements </a:t>
            </a:r>
            <a:r>
              <a:rPr lang="en-GB" altLang="en-US" sz="2000" kern="1200" dirty="0">
                <a:solidFill>
                  <a:srgbClr val="FFFFFF"/>
                </a:solidFill>
                <a:ea typeface="+mn-ea"/>
                <a:cs typeface="+mn-cs"/>
              </a:rPr>
              <a:t>in high quality care cultures. </a:t>
            </a:r>
            <a:endParaRPr lang="en-GB" sz="2000" kern="1200" dirty="0">
              <a:solidFill>
                <a:srgbClr val="000000"/>
              </a:solidFill>
              <a:ea typeface="+mn-ea"/>
              <a:cs typeface="+mn-cs"/>
            </a:endParaRPr>
          </a:p>
        </p:txBody>
      </p:sp>
      <p:graphicFrame>
        <p:nvGraphicFramePr>
          <p:cNvPr id="5" name="Table 4">
            <a:extLst>
              <a:ext uri="{FF2B5EF4-FFF2-40B4-BE49-F238E27FC236}">
                <a16:creationId xmlns:a16="http://schemas.microsoft.com/office/drawing/2014/main" id="{24D14AB9-14A0-4C91-AF7C-DAC0C1A85704}"/>
              </a:ext>
            </a:extLst>
          </p:cNvPr>
          <p:cNvGraphicFramePr>
            <a:graphicFrameLocks noGrp="1"/>
          </p:cNvGraphicFramePr>
          <p:nvPr>
            <p:extLst>
              <p:ext uri="{D42A27DB-BD31-4B8C-83A1-F6EECF244321}">
                <p14:modId xmlns:p14="http://schemas.microsoft.com/office/powerpoint/2010/main" val="3021318347"/>
              </p:ext>
            </p:extLst>
          </p:nvPr>
        </p:nvGraphicFramePr>
        <p:xfrm>
          <a:off x="561754" y="2022018"/>
          <a:ext cx="11131482" cy="3819984"/>
        </p:xfrm>
        <a:graphic>
          <a:graphicData uri="http://schemas.openxmlformats.org/drawingml/2006/table">
            <a:tbl>
              <a:tblPr firstRow="1" firstCol="1" bandRow="1"/>
              <a:tblGrid>
                <a:gridCol w="2578610">
                  <a:extLst>
                    <a:ext uri="{9D8B030D-6E8A-4147-A177-3AD203B41FA5}">
                      <a16:colId xmlns:a16="http://schemas.microsoft.com/office/drawing/2014/main" val="3359451068"/>
                    </a:ext>
                  </a:extLst>
                </a:gridCol>
                <a:gridCol w="3639127">
                  <a:extLst>
                    <a:ext uri="{9D8B030D-6E8A-4147-A177-3AD203B41FA5}">
                      <a16:colId xmlns:a16="http://schemas.microsoft.com/office/drawing/2014/main" val="538425050"/>
                    </a:ext>
                  </a:extLst>
                </a:gridCol>
                <a:gridCol w="4913745">
                  <a:extLst>
                    <a:ext uri="{9D8B030D-6E8A-4147-A177-3AD203B41FA5}">
                      <a16:colId xmlns:a16="http://schemas.microsoft.com/office/drawing/2014/main" val="1307004908"/>
                    </a:ext>
                  </a:extLst>
                </a:gridCol>
              </a:tblGrid>
              <a:tr h="289732">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800" b="1" dirty="0">
                          <a:solidFill>
                            <a:srgbClr val="FFFFFF"/>
                          </a:solidFill>
                          <a:effectLst/>
                          <a:latin typeface="+mj-lt"/>
                          <a:ea typeface="Calibri" panose="020F0502020204030204" pitchFamily="34" charset="0"/>
                          <a:cs typeface="Times New Roman" panose="02020603050405020304" pitchFamily="18" charset="0"/>
                        </a:rPr>
                        <a:t>Cultural Elements</a:t>
                      </a:r>
                      <a:endParaRPr lang="en-GB" sz="1800" dirty="0">
                        <a:effectLst/>
                        <a:latin typeface="+mj-lt"/>
                        <a:ea typeface="Calibri" panose="020F0502020204030204" pitchFamily="34" charset="0"/>
                        <a:cs typeface="Times New Roman" panose="02020603050405020304" pitchFamily="18" charset="0"/>
                      </a:endParaRPr>
                    </a:p>
                  </a:txBody>
                  <a:tcPr marL="66731" marR="66731" marT="0" marB="0">
                    <a:lnL w="19050" cap="flat" cmpd="sng" algn="ctr">
                      <a:solidFill>
                        <a:srgbClr val="4472C4"/>
                      </a:solidFill>
                      <a:prstDash val="solid"/>
                      <a:round/>
                      <a:headEnd type="none" w="med" len="med"/>
                      <a:tailEnd type="none" w="med" len="med"/>
                    </a:lnL>
                    <a:lnR>
                      <a:noFill/>
                    </a:lnR>
                    <a:lnT w="19050" cap="flat" cmpd="sng" algn="ctr">
                      <a:solidFill>
                        <a:srgbClr val="4472C4"/>
                      </a:solidFill>
                      <a:prstDash val="solid"/>
                      <a:round/>
                      <a:headEnd type="none" w="med" len="med"/>
                      <a:tailEnd type="none" w="med" len="med"/>
                    </a:lnT>
                    <a:lnB w="1905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800" b="1">
                          <a:solidFill>
                            <a:srgbClr val="FFFFFF"/>
                          </a:solidFill>
                          <a:effectLst/>
                          <a:latin typeface="+mj-lt"/>
                          <a:ea typeface="Calibri" panose="020F0502020204030204" pitchFamily="34" charset="0"/>
                          <a:cs typeface="Times New Roman" panose="02020603050405020304" pitchFamily="18" charset="0"/>
                        </a:rPr>
                        <a:t>Values</a:t>
                      </a:r>
                      <a:endParaRPr lang="en-GB" sz="1800">
                        <a:effectLst/>
                        <a:latin typeface="+mj-lt"/>
                        <a:ea typeface="Calibri" panose="020F0502020204030204" pitchFamily="34" charset="0"/>
                        <a:cs typeface="Times New Roman" panose="02020603050405020304" pitchFamily="18" charset="0"/>
                      </a:endParaRPr>
                    </a:p>
                  </a:txBody>
                  <a:tcPr marL="66731" marR="66731" marT="0" marB="0">
                    <a:lnL>
                      <a:noFill/>
                    </a:lnL>
                    <a:lnR>
                      <a:noFill/>
                    </a:lnR>
                    <a:lnT w="19050" cap="flat" cmpd="sng" algn="ctr">
                      <a:solidFill>
                        <a:srgbClr val="4472C4"/>
                      </a:solidFill>
                      <a:prstDash val="solid"/>
                      <a:round/>
                      <a:headEnd type="none" w="med" len="med"/>
                      <a:tailEnd type="none" w="med" len="med"/>
                    </a:lnT>
                    <a:lnB w="1905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800" b="1" dirty="0">
                          <a:solidFill>
                            <a:srgbClr val="FFFFFF"/>
                          </a:solidFill>
                          <a:effectLst/>
                          <a:latin typeface="+mj-lt"/>
                          <a:ea typeface="Calibri" panose="020F0502020204030204" pitchFamily="34" charset="0"/>
                          <a:cs typeface="Times New Roman" panose="02020603050405020304" pitchFamily="18" charset="0"/>
                        </a:rPr>
                        <a:t>The way we do things</a:t>
                      </a:r>
                      <a:endParaRPr lang="en-GB" sz="1800" dirty="0">
                        <a:effectLst/>
                        <a:latin typeface="+mj-lt"/>
                        <a:ea typeface="Calibri" panose="020F0502020204030204" pitchFamily="34" charset="0"/>
                        <a:cs typeface="Times New Roman" panose="02020603050405020304" pitchFamily="18" charset="0"/>
                      </a:endParaRPr>
                    </a:p>
                  </a:txBody>
                  <a:tcPr marL="66731" marR="66731" marT="0" marB="0">
                    <a:lnL>
                      <a:noFill/>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797446677"/>
                  </a:ext>
                </a:extLst>
              </a:tr>
              <a:tr h="480095">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400" b="1" dirty="0">
                          <a:solidFill>
                            <a:srgbClr val="002060"/>
                          </a:solidFill>
                          <a:effectLst/>
                          <a:latin typeface="+mj-lt"/>
                          <a:ea typeface="Calibri" panose="020F0502020204030204" pitchFamily="34" charset="0"/>
                          <a:cs typeface="Times New Roman" panose="02020603050405020304" pitchFamily="18" charset="0"/>
                        </a:rPr>
                        <a:t>Vision and Values</a:t>
                      </a:r>
                      <a:endParaRPr lang="en-GB" sz="1100" dirty="0">
                        <a:solidFill>
                          <a:srgbClr val="002060"/>
                        </a:solidFill>
                        <a:effectLst/>
                        <a:latin typeface="+mj-lt"/>
                        <a:ea typeface="Calibri" panose="020F0502020204030204" pitchFamily="34" charset="0"/>
                        <a:cs typeface="Times New Roman" panose="02020603050405020304" pitchFamily="18" charset="0"/>
                      </a:endParaRPr>
                    </a:p>
                  </a:txBody>
                  <a:tcPr marL="66731" marR="66731" marT="0" marB="0">
                    <a:lnL w="19050" cap="flat" cmpd="sng" algn="ctr">
                      <a:solidFill>
                        <a:srgbClr val="4472C4"/>
                      </a:solidFill>
                      <a:prstDash val="solid"/>
                      <a:round/>
                      <a:headEnd type="none" w="med" len="med"/>
                      <a:tailEnd type="none" w="med" len="med"/>
                    </a:lnL>
                    <a:lnR w="12700" cap="flat" cmpd="sng" algn="ctr">
                      <a:solidFill>
                        <a:srgbClr val="9CC2E5"/>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200" dirty="0">
                          <a:solidFill>
                            <a:srgbClr val="002060"/>
                          </a:solidFill>
                          <a:effectLst/>
                          <a:latin typeface="+mj-lt"/>
                          <a:ea typeface="Calibri" panose="020F0502020204030204" pitchFamily="34" charset="0"/>
                          <a:cs typeface="Times New Roman" panose="02020603050405020304" pitchFamily="18" charset="0"/>
                        </a:rPr>
                        <a:t>Constant commitment to quality of care</a:t>
                      </a:r>
                    </a:p>
                  </a:txBody>
                  <a:tcPr marL="66731" marR="6673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200" dirty="0">
                          <a:solidFill>
                            <a:srgbClr val="002060"/>
                          </a:solidFill>
                          <a:effectLst/>
                          <a:latin typeface="+mj-lt"/>
                          <a:ea typeface="Calibri" panose="020F0502020204030204" pitchFamily="34" charset="0"/>
                          <a:cs typeface="Times New Roman" panose="02020603050405020304" pitchFamily="18" charset="0"/>
                        </a:rPr>
                        <a:t>Everyone taking responsibility in their work for living a shared vision and embodying shared values</a:t>
                      </a:r>
                    </a:p>
                  </a:txBody>
                  <a:tcPr marL="66731" marR="66731" marT="0" marB="0">
                    <a:lnL w="12700" cap="flat" cmpd="sng" algn="ctr">
                      <a:solidFill>
                        <a:srgbClr val="9CC2E5"/>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814695561"/>
                  </a:ext>
                </a:extLst>
              </a:tr>
              <a:tr h="642515">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400" b="1" dirty="0">
                          <a:solidFill>
                            <a:srgbClr val="002060"/>
                          </a:solidFill>
                          <a:effectLst/>
                          <a:latin typeface="+mj-lt"/>
                          <a:ea typeface="Calibri" panose="020F0502020204030204" pitchFamily="34" charset="0"/>
                          <a:cs typeface="Times New Roman" panose="02020603050405020304" pitchFamily="18" charset="0"/>
                        </a:rPr>
                        <a:t>Goals and performance</a:t>
                      </a:r>
                      <a:endParaRPr lang="en-GB" sz="1100" dirty="0">
                        <a:solidFill>
                          <a:srgbClr val="002060"/>
                        </a:solidFill>
                        <a:effectLst/>
                        <a:latin typeface="+mj-lt"/>
                        <a:ea typeface="Calibri" panose="020F0502020204030204" pitchFamily="34" charset="0"/>
                        <a:cs typeface="Times New Roman" panose="02020603050405020304" pitchFamily="18" charset="0"/>
                      </a:endParaRPr>
                    </a:p>
                  </a:txBody>
                  <a:tcPr marL="66731" marR="66731" marT="0" marB="0">
                    <a:lnL w="19050" cap="flat" cmpd="sng" algn="ctr">
                      <a:solidFill>
                        <a:srgbClr val="4472C4"/>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200" dirty="0">
                          <a:solidFill>
                            <a:srgbClr val="002060"/>
                          </a:solidFill>
                          <a:effectLst/>
                          <a:latin typeface="+mj-lt"/>
                          <a:ea typeface="Calibri" panose="020F0502020204030204" pitchFamily="34" charset="0"/>
                          <a:cs typeface="Times New Roman" panose="02020603050405020304" pitchFamily="18" charset="0"/>
                        </a:rPr>
                        <a:t>Effective, efficient, high quality performance</a:t>
                      </a:r>
                    </a:p>
                  </a:txBody>
                  <a:tcPr marL="66731" marR="6673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200" dirty="0">
                          <a:solidFill>
                            <a:srgbClr val="002060"/>
                          </a:solidFill>
                          <a:effectLst/>
                          <a:latin typeface="+mj-lt"/>
                          <a:ea typeface="Calibri" panose="020F0502020204030204" pitchFamily="34" charset="0"/>
                          <a:cs typeface="Times New Roman" panose="02020603050405020304" pitchFamily="18" charset="0"/>
                        </a:rPr>
                        <a:t>Everyone ensuring that there are shared priorities and objectives at every level and intelligent data constantly informing all about performance</a:t>
                      </a:r>
                    </a:p>
                  </a:txBody>
                  <a:tcPr marL="66731" marR="66731" marT="0" marB="0">
                    <a:lnL w="12700" cap="flat" cmpd="sng" algn="ctr">
                      <a:solidFill>
                        <a:srgbClr val="9CC2E5"/>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4450177"/>
                  </a:ext>
                </a:extLst>
              </a:tr>
              <a:tr h="480095">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400" b="1" dirty="0">
                          <a:solidFill>
                            <a:srgbClr val="002060"/>
                          </a:solidFill>
                          <a:effectLst/>
                          <a:latin typeface="+mj-lt"/>
                          <a:ea typeface="Calibri" panose="020F0502020204030204" pitchFamily="34" charset="0"/>
                          <a:cs typeface="Times New Roman" panose="02020603050405020304" pitchFamily="18" charset="0"/>
                        </a:rPr>
                        <a:t>Support and compassion</a:t>
                      </a:r>
                      <a:endParaRPr lang="en-GB" sz="1100" dirty="0">
                        <a:solidFill>
                          <a:srgbClr val="002060"/>
                        </a:solidFill>
                        <a:effectLst/>
                        <a:latin typeface="+mj-lt"/>
                        <a:ea typeface="Calibri" panose="020F0502020204030204" pitchFamily="34" charset="0"/>
                        <a:cs typeface="Times New Roman" panose="02020603050405020304" pitchFamily="18" charset="0"/>
                      </a:endParaRPr>
                    </a:p>
                  </a:txBody>
                  <a:tcPr marL="66731" marR="66731" marT="0" marB="0">
                    <a:lnL w="19050" cap="flat" cmpd="sng" algn="ctr">
                      <a:solidFill>
                        <a:srgbClr val="4472C4"/>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200">
                          <a:solidFill>
                            <a:srgbClr val="002060"/>
                          </a:solidFill>
                          <a:effectLst/>
                          <a:latin typeface="+mj-lt"/>
                          <a:ea typeface="Calibri" panose="020F0502020204030204" pitchFamily="34" charset="0"/>
                          <a:cs typeface="Times New Roman" panose="02020603050405020304" pitchFamily="18" charset="0"/>
                        </a:rPr>
                        <a:t>Support and compassion for all patients and staff</a:t>
                      </a:r>
                    </a:p>
                  </a:txBody>
                  <a:tcPr marL="66731" marR="6673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200" dirty="0">
                          <a:solidFill>
                            <a:srgbClr val="002060"/>
                          </a:solidFill>
                          <a:effectLst/>
                          <a:latin typeface="+mj-lt"/>
                          <a:ea typeface="Calibri" panose="020F0502020204030204" pitchFamily="34" charset="0"/>
                          <a:cs typeface="Times New Roman" panose="02020603050405020304" pitchFamily="18" charset="0"/>
                        </a:rPr>
                        <a:t>Everyone making sure that all interactions involve careful attention empathy and intent to take intelligent helping action</a:t>
                      </a:r>
                    </a:p>
                  </a:txBody>
                  <a:tcPr marL="66731" marR="66731" marT="0" marB="0">
                    <a:lnL w="12700" cap="flat" cmpd="sng" algn="ctr">
                      <a:solidFill>
                        <a:srgbClr val="9CC2E5"/>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533465759"/>
                  </a:ext>
                </a:extLst>
              </a:tr>
              <a:tr h="480095">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400" b="1" dirty="0">
                          <a:solidFill>
                            <a:srgbClr val="002060"/>
                          </a:solidFill>
                          <a:effectLst/>
                          <a:latin typeface="+mj-lt"/>
                          <a:ea typeface="Calibri" panose="020F0502020204030204" pitchFamily="34" charset="0"/>
                          <a:cs typeface="Times New Roman" panose="02020603050405020304" pitchFamily="18" charset="0"/>
                        </a:rPr>
                        <a:t>Learning and innovation</a:t>
                      </a:r>
                      <a:endParaRPr lang="en-GB" sz="1100" dirty="0">
                        <a:solidFill>
                          <a:srgbClr val="002060"/>
                        </a:solidFill>
                        <a:effectLst/>
                        <a:latin typeface="+mj-lt"/>
                        <a:ea typeface="Calibri" panose="020F0502020204030204" pitchFamily="34" charset="0"/>
                        <a:cs typeface="Times New Roman" panose="02020603050405020304" pitchFamily="18" charset="0"/>
                      </a:endParaRPr>
                    </a:p>
                  </a:txBody>
                  <a:tcPr marL="66731" marR="66731" marT="0" marB="0">
                    <a:lnL w="19050" cap="flat" cmpd="sng" algn="ctr">
                      <a:solidFill>
                        <a:srgbClr val="4472C4"/>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200">
                          <a:solidFill>
                            <a:srgbClr val="002060"/>
                          </a:solidFill>
                          <a:effectLst/>
                          <a:latin typeface="+mj-lt"/>
                          <a:ea typeface="Calibri" panose="020F0502020204030204" pitchFamily="34" charset="0"/>
                          <a:cs typeface="Times New Roman" panose="02020603050405020304" pitchFamily="18" charset="0"/>
                        </a:rPr>
                        <a:t>Continuous learning, quality improvement and innovation</a:t>
                      </a:r>
                    </a:p>
                  </a:txBody>
                  <a:tcPr marL="66731" marR="6673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200" dirty="0">
                          <a:solidFill>
                            <a:srgbClr val="002060"/>
                          </a:solidFill>
                          <a:effectLst/>
                          <a:latin typeface="+mj-lt"/>
                          <a:ea typeface="Calibri" panose="020F0502020204030204" pitchFamily="34" charset="0"/>
                          <a:cs typeface="Times New Roman" panose="02020603050405020304" pitchFamily="18" charset="0"/>
                        </a:rPr>
                        <a:t>Everyone taking responsibility for improving quality, learning and developing better ways of doing things</a:t>
                      </a:r>
                    </a:p>
                  </a:txBody>
                  <a:tcPr marL="66731" marR="66731" marT="0" marB="0">
                    <a:lnL w="12700" cap="flat" cmpd="sng" algn="ctr">
                      <a:solidFill>
                        <a:srgbClr val="9CC2E5"/>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955357"/>
                  </a:ext>
                </a:extLst>
              </a:tr>
              <a:tr h="804937">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400" b="1" dirty="0">
                          <a:solidFill>
                            <a:srgbClr val="002060"/>
                          </a:solidFill>
                          <a:effectLst/>
                          <a:latin typeface="+mj-lt"/>
                          <a:ea typeface="Calibri" panose="020F0502020204030204" pitchFamily="34" charset="0"/>
                          <a:cs typeface="Times New Roman" panose="02020603050405020304" pitchFamily="18" charset="0"/>
                        </a:rPr>
                        <a:t>Equity and Inclusion</a:t>
                      </a:r>
                      <a:endParaRPr lang="en-GB" sz="1100" dirty="0">
                        <a:solidFill>
                          <a:srgbClr val="002060"/>
                        </a:solidFill>
                        <a:effectLst/>
                        <a:latin typeface="+mj-lt"/>
                        <a:ea typeface="Calibri" panose="020F0502020204030204" pitchFamily="34" charset="0"/>
                        <a:cs typeface="Times New Roman" panose="02020603050405020304" pitchFamily="18" charset="0"/>
                      </a:endParaRPr>
                    </a:p>
                  </a:txBody>
                  <a:tcPr marL="66731" marR="66731" marT="0" marB="0">
                    <a:lnL w="19050" cap="flat" cmpd="sng" algn="ctr">
                      <a:solidFill>
                        <a:srgbClr val="4472C4"/>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200" dirty="0">
                          <a:solidFill>
                            <a:srgbClr val="002060"/>
                          </a:solidFill>
                          <a:effectLst/>
                          <a:latin typeface="+mj-lt"/>
                          <a:ea typeface="Calibri" panose="020F0502020204030204" pitchFamily="34" charset="0"/>
                          <a:cs typeface="Times New Roman" panose="02020603050405020304" pitchFamily="18" charset="0"/>
                        </a:rPr>
                        <a:t>Trust, transparency, health equalities, </a:t>
                      </a:r>
                    </a:p>
                    <a:p>
                      <a:pPr algn="l">
                        <a:lnSpc>
                          <a:spcPct val="107000"/>
                        </a:lnSpc>
                        <a:spcAft>
                          <a:spcPts val="0"/>
                        </a:spcAft>
                      </a:pPr>
                      <a:r>
                        <a:rPr lang="en-GB" sz="1200" dirty="0">
                          <a:solidFill>
                            <a:srgbClr val="002060"/>
                          </a:solidFill>
                          <a:effectLst/>
                          <a:latin typeface="+mj-lt"/>
                          <a:ea typeface="Calibri" panose="020F0502020204030204" pitchFamily="34" charset="0"/>
                          <a:cs typeface="Times New Roman" panose="02020603050405020304" pitchFamily="18" charset="0"/>
                        </a:rPr>
                        <a:t>civility, pride, staff wellbeing, and innovation​</a:t>
                      </a:r>
                    </a:p>
                  </a:txBody>
                  <a:tcPr marL="66731" marR="6673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200" dirty="0">
                          <a:solidFill>
                            <a:srgbClr val="002060"/>
                          </a:solidFill>
                          <a:effectLst/>
                          <a:latin typeface="+mj-lt"/>
                          <a:ea typeface="Calibri" panose="020F0502020204030204" pitchFamily="34" charset="0"/>
                          <a:cs typeface="Times New Roman" panose="02020603050405020304" pitchFamily="18" charset="0"/>
                        </a:rPr>
                        <a:t>Everyone demonstrates equity, diversity, and inclusion. Promoting inclusion at every level, ensuring equity, helping all to grow and lead and ensuring diversity is positively valued and developed</a:t>
                      </a:r>
                    </a:p>
                  </a:txBody>
                  <a:tcPr marL="66731" marR="66731" marT="0" marB="0">
                    <a:lnL w="12700" cap="flat" cmpd="sng" algn="ctr">
                      <a:solidFill>
                        <a:srgbClr val="9CC2E5"/>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821464235"/>
                  </a:ext>
                </a:extLst>
              </a:tr>
              <a:tr h="642515">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400" b="1" dirty="0">
                          <a:solidFill>
                            <a:srgbClr val="002060"/>
                          </a:solidFill>
                          <a:effectLst/>
                          <a:latin typeface="+mj-lt"/>
                          <a:ea typeface="Calibri" panose="020F0502020204030204" pitchFamily="34" charset="0"/>
                          <a:cs typeface="Times New Roman" panose="02020603050405020304" pitchFamily="18" charset="0"/>
                        </a:rPr>
                        <a:t>Teamwork</a:t>
                      </a:r>
                      <a:endParaRPr lang="en-GB" sz="1100" dirty="0">
                        <a:solidFill>
                          <a:srgbClr val="002060"/>
                        </a:solidFill>
                        <a:effectLst/>
                        <a:latin typeface="+mj-lt"/>
                        <a:ea typeface="Calibri" panose="020F0502020204030204" pitchFamily="34" charset="0"/>
                        <a:cs typeface="Times New Roman" panose="02020603050405020304" pitchFamily="18" charset="0"/>
                      </a:endParaRPr>
                    </a:p>
                  </a:txBody>
                  <a:tcPr marL="66731" marR="66731" marT="0" marB="0">
                    <a:lnL w="19050" cap="flat" cmpd="sng" algn="ctr">
                      <a:solidFill>
                        <a:srgbClr val="4472C4"/>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200">
                          <a:solidFill>
                            <a:srgbClr val="002060"/>
                          </a:solidFill>
                          <a:effectLst/>
                          <a:latin typeface="+mj-lt"/>
                          <a:ea typeface="Calibri" panose="020F0502020204030204" pitchFamily="34" charset="0"/>
                          <a:cs typeface="Times New Roman" panose="02020603050405020304" pitchFamily="18" charset="0"/>
                        </a:rPr>
                        <a:t>Enthusiastic cooperation, team working and support within and across organisations</a:t>
                      </a:r>
                    </a:p>
                  </a:txBody>
                  <a:tcPr marL="66731" marR="6673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Arial"/>
                        </a:defRPr>
                      </a:lvl9pPr>
                    </a:lstStyle>
                    <a:p>
                      <a:pPr algn="l">
                        <a:lnSpc>
                          <a:spcPct val="107000"/>
                        </a:lnSpc>
                        <a:spcAft>
                          <a:spcPts val="0"/>
                        </a:spcAft>
                      </a:pPr>
                      <a:r>
                        <a:rPr lang="en-GB" sz="1200" dirty="0">
                          <a:solidFill>
                            <a:srgbClr val="002060"/>
                          </a:solidFill>
                          <a:effectLst/>
                          <a:latin typeface="+mj-lt"/>
                          <a:ea typeface="Calibri" panose="020F0502020204030204" pitchFamily="34" charset="0"/>
                          <a:cs typeface="Times New Roman" panose="02020603050405020304" pitchFamily="18" charset="0"/>
                        </a:rPr>
                        <a:t>Everyone taking responsibility for effective team-based working, interconnectedness within and across organisations, systems thinking and acting</a:t>
                      </a:r>
                    </a:p>
                  </a:txBody>
                  <a:tcPr marL="66731" marR="66731" marT="0" marB="0">
                    <a:lnL w="12700" cap="flat" cmpd="sng" algn="ctr">
                      <a:solidFill>
                        <a:srgbClr val="9CC2E5"/>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3839211"/>
                  </a:ext>
                </a:extLst>
              </a:tr>
            </a:tbl>
          </a:graphicData>
        </a:graphic>
      </p:graphicFrame>
    </p:spTree>
    <p:extLst>
      <p:ext uri="{BB962C8B-B14F-4D97-AF65-F5344CB8AC3E}">
        <p14:creationId xmlns:p14="http://schemas.microsoft.com/office/powerpoint/2010/main" val="11959096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Our vision and values</a:t>
            </a:r>
            <a:endParaRPr dirty="0"/>
          </a:p>
        </p:txBody>
      </p:sp>
      <p:sp>
        <p:nvSpPr>
          <p:cNvPr id="3" name="Content Placeholder 1">
            <a:extLst>
              <a:ext uri="{FF2B5EF4-FFF2-40B4-BE49-F238E27FC236}">
                <a16:creationId xmlns:a16="http://schemas.microsoft.com/office/drawing/2014/main" id="{2468CD51-8DE4-4060-9526-54FB5F76EEF6}"/>
              </a:ext>
            </a:extLst>
          </p:cNvPr>
          <p:cNvSpPr txBox="1">
            <a:spLocks/>
          </p:cNvSpPr>
          <p:nvPr/>
        </p:nvSpPr>
        <p:spPr>
          <a:xfrm>
            <a:off x="550863" y="765175"/>
            <a:ext cx="11125200" cy="5076825"/>
          </a:xfrm>
          <a:prstGeom prst="rect">
            <a:avLst/>
          </a:prstGeom>
        </p:spPr>
        <p:txBody>
          <a:bodyPr lIns="91440" tIns="45720" rIns="91440" bIns="45720" anchor="t"/>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9pPr>
          </a:lstStyle>
          <a:p>
            <a:pPr hangingPunct="1"/>
            <a:r>
              <a:rPr lang="en-GB" sz="2000" i="1" dirty="0">
                <a:solidFill>
                  <a:schemeClr val="bg1">
                    <a:lumMod val="50000"/>
                  </a:schemeClr>
                </a:solidFill>
                <a:latin typeface="Arial"/>
                <a:cs typeface="Arial"/>
              </a:rPr>
              <a:t>Populate with the vision and values for your organisation on this page. </a:t>
            </a:r>
            <a:endParaRPr lang="en-GB" sz="2000" i="1" dirty="0">
              <a:solidFill>
                <a:schemeClr val="bg1">
                  <a:lumMod val="50000"/>
                </a:schemeClr>
              </a:solidFill>
            </a:endParaRPr>
          </a:p>
          <a:p>
            <a:pPr marL="0" indent="0" hangingPunct="1">
              <a:buFont typeface="Arial"/>
              <a:buNone/>
            </a:pPr>
            <a:endParaRPr lang="en-GB" dirty="0">
              <a:solidFill>
                <a:schemeClr val="bg1">
                  <a:lumMod val="50000"/>
                </a:schemeClr>
              </a:solidFill>
            </a:endParaRPr>
          </a:p>
          <a:p>
            <a:pPr marL="0" indent="0" hangingPunct="1">
              <a:buFont typeface="Arial"/>
              <a:buNone/>
            </a:pPr>
            <a:r>
              <a:rPr lang="en-GB" sz="2000" dirty="0">
                <a:solidFill>
                  <a:schemeClr val="bg1">
                    <a:lumMod val="50000"/>
                  </a:schemeClr>
                </a:solidFill>
                <a:latin typeface="Arial"/>
                <a:cs typeface="Arial"/>
              </a:rPr>
              <a:t>Ask the Leaders of the system</a:t>
            </a:r>
            <a:r>
              <a:rPr lang="en-GB" dirty="0">
                <a:solidFill>
                  <a:schemeClr val="bg1">
                    <a:lumMod val="50000"/>
                  </a:schemeClr>
                </a:solidFill>
                <a:latin typeface="Arial"/>
                <a:cs typeface="Arial"/>
              </a:rPr>
              <a:t>:</a:t>
            </a:r>
          </a:p>
          <a:p>
            <a:pPr hangingPunct="1"/>
            <a:r>
              <a:rPr lang="en-GB" sz="1800" i="1" dirty="0">
                <a:solidFill>
                  <a:schemeClr val="bg1">
                    <a:lumMod val="50000"/>
                  </a:schemeClr>
                </a:solidFill>
                <a:latin typeface="Arial"/>
                <a:cs typeface="Arial"/>
              </a:rPr>
              <a:t>Do you identify with a particular set of values?</a:t>
            </a:r>
          </a:p>
          <a:p>
            <a:pPr hangingPunct="1"/>
            <a:r>
              <a:rPr lang="en-GB" sz="1800" i="1" dirty="0">
                <a:solidFill>
                  <a:schemeClr val="bg1">
                    <a:lumMod val="50000"/>
                  </a:schemeClr>
                </a:solidFill>
                <a:latin typeface="Arial"/>
                <a:cs typeface="Arial"/>
              </a:rPr>
              <a:t>Are they being lived in your member organisations?</a:t>
            </a:r>
          </a:p>
          <a:p>
            <a:pPr hangingPunct="1"/>
            <a:r>
              <a:rPr lang="en-GB" sz="1800" i="1" dirty="0">
                <a:solidFill>
                  <a:schemeClr val="bg1">
                    <a:lumMod val="50000"/>
                  </a:schemeClr>
                </a:solidFill>
                <a:latin typeface="Arial"/>
                <a:cs typeface="Arial"/>
              </a:rPr>
              <a:t>Provide the data by showing your Trust’s cultural dashboard with real life examples (Available via Model Health System or using the blank template available on </a:t>
            </a:r>
            <a:r>
              <a:rPr lang="en-GB" sz="1800" i="1" dirty="0">
                <a:latin typeface="Arial"/>
                <a:cs typeface="Arial"/>
                <a:hlinkClick r:id="rId2"/>
              </a:rPr>
              <a:t>www.england.nhs.uk/culture</a:t>
            </a:r>
            <a:r>
              <a:rPr lang="en-GB" sz="1600" i="1" dirty="0">
                <a:solidFill>
                  <a:schemeClr val="bg1">
                    <a:lumMod val="50000"/>
                  </a:schemeClr>
                </a:solidFill>
                <a:latin typeface="Arial"/>
                <a:cs typeface="Arial"/>
              </a:rPr>
              <a:t>)</a:t>
            </a:r>
          </a:p>
          <a:p>
            <a:pPr hangingPunct="1"/>
            <a:r>
              <a:rPr lang="en-GB" sz="1800" i="1" dirty="0">
                <a:solidFill>
                  <a:schemeClr val="bg1">
                    <a:lumMod val="50000"/>
                  </a:schemeClr>
                </a:solidFill>
              </a:rPr>
              <a:t>Explain to them why it’s important to implement it now? </a:t>
            </a:r>
          </a:p>
          <a:p>
            <a:pPr hangingPunct="1"/>
            <a:endParaRPr lang="en-GB" sz="1800" i="1" dirty="0"/>
          </a:p>
        </p:txBody>
      </p:sp>
    </p:spTree>
    <p:extLst>
      <p:ext uri="{BB962C8B-B14F-4D97-AF65-F5344CB8AC3E}">
        <p14:creationId xmlns:p14="http://schemas.microsoft.com/office/powerpoint/2010/main" val="22518469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2. Why culture is important in our organisation?</a:t>
            </a:r>
          </a:p>
        </p:txBody>
      </p:sp>
      <p:grpSp>
        <p:nvGrpSpPr>
          <p:cNvPr id="2" name="Group 1">
            <a:extLst>
              <a:ext uri="{FF2B5EF4-FFF2-40B4-BE49-F238E27FC236}">
                <a16:creationId xmlns:a16="http://schemas.microsoft.com/office/drawing/2014/main" id="{B72F08DD-88F5-44F3-9FDE-12513CBA577D}"/>
              </a:ext>
            </a:extLst>
          </p:cNvPr>
          <p:cNvGrpSpPr/>
          <p:nvPr/>
        </p:nvGrpSpPr>
        <p:grpSpPr>
          <a:xfrm>
            <a:off x="2408365" y="1409816"/>
            <a:ext cx="7375271" cy="4038369"/>
            <a:chOff x="2002090" y="1525231"/>
            <a:chExt cx="7375271" cy="4038369"/>
          </a:xfrm>
        </p:grpSpPr>
        <p:pic>
          <p:nvPicPr>
            <p:cNvPr id="3" name="Picture 2" descr="Diagram, text&#10;&#10;Description automatically generated">
              <a:extLst>
                <a:ext uri="{FF2B5EF4-FFF2-40B4-BE49-F238E27FC236}">
                  <a16:creationId xmlns:a16="http://schemas.microsoft.com/office/drawing/2014/main" id="{4E6AAE96-5EDE-4CF3-AADC-76F4D336498E}"/>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002090" y="1525231"/>
              <a:ext cx="7375271" cy="3807537"/>
            </a:xfrm>
            <a:prstGeom prst="rect">
              <a:avLst/>
            </a:prstGeom>
          </p:spPr>
        </p:pic>
        <p:sp>
          <p:nvSpPr>
            <p:cNvPr id="4" name="TextBox 3">
              <a:extLst>
                <a:ext uri="{FF2B5EF4-FFF2-40B4-BE49-F238E27FC236}">
                  <a16:creationId xmlns:a16="http://schemas.microsoft.com/office/drawing/2014/main" id="{B03F4217-CFF1-45DB-B5FF-8D8967B28168}"/>
                </a:ext>
              </a:extLst>
            </p:cNvPr>
            <p:cNvSpPr txBox="1"/>
            <p:nvPr/>
          </p:nvSpPr>
          <p:spPr>
            <a:xfrm>
              <a:off x="2002090" y="5332768"/>
              <a:ext cx="6028105" cy="230832"/>
            </a:xfrm>
            <a:prstGeom prst="rect">
              <a:avLst/>
            </a:prstGeom>
            <a:noFill/>
          </p:spPr>
          <p:txBody>
            <a:bodyPr wrap="square" rtlCol="0">
              <a:spAutoFit/>
            </a:bodyPr>
            <a:lstStyle/>
            <a:p>
              <a:r>
                <a:rPr lang="en-GB" sz="900" dirty="0">
                  <a:hlinkClick r:id="rId3" tooltip="https://www.tdktalks.com/taking-ownership-makes-things-happen/"/>
                </a:rPr>
                <a:t>This Photo</a:t>
              </a:r>
              <a:r>
                <a:rPr lang="en-GB" sz="900" dirty="0"/>
                <a:t> by Unknown Author is licensed under </a:t>
              </a:r>
              <a:r>
                <a:rPr lang="en-GB" sz="900" dirty="0">
                  <a:hlinkClick r:id="rId4" tooltip="https://creativecommons.org/licenses/by/3.0/"/>
                </a:rPr>
                <a:t>CC BY</a:t>
              </a:r>
              <a:endParaRPr lang="en-GB" sz="900" dirty="0"/>
            </a:p>
          </p:txBody>
        </p:sp>
      </p:grpSp>
    </p:spTree>
    <p:extLst>
      <p:ext uri="{BB962C8B-B14F-4D97-AF65-F5344CB8AC3E}">
        <p14:creationId xmlns:p14="http://schemas.microsoft.com/office/powerpoint/2010/main" val="11540083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 Placeholder 1"/>
          <p:cNvSpPr txBox="1">
            <a:spLocks noGrp="1"/>
          </p:cNvSpPr>
          <p:nvPr>
            <p:ph type="body" sz="quarter" idx="1"/>
          </p:nvPr>
        </p:nvSpPr>
        <p:spPr>
          <a:xfrm>
            <a:off x="550863" y="383309"/>
            <a:ext cx="10191028" cy="381866"/>
          </a:xfrm>
          <a:prstGeom prst="rect">
            <a:avLst/>
          </a:prstGeom>
        </p:spPr>
        <p:txBody>
          <a:bodyPr>
            <a:normAutofit fontScale="77500" lnSpcReduction="20000"/>
          </a:bodyPr>
          <a:lstStyle>
            <a:lvl1pPr defTabSz="896111">
              <a:spcBef>
                <a:spcPts val="900"/>
              </a:spcBef>
              <a:defRPr sz="3136"/>
            </a:lvl1pPr>
          </a:lstStyle>
          <a:p>
            <a:r>
              <a:rPr lang="en-GB" dirty="0"/>
              <a:t>The importance of culture: effect on outcomes</a:t>
            </a:r>
            <a:endParaRPr dirty="0"/>
          </a:p>
        </p:txBody>
      </p:sp>
      <p:grpSp>
        <p:nvGrpSpPr>
          <p:cNvPr id="18" name="Group 17">
            <a:extLst>
              <a:ext uri="{FF2B5EF4-FFF2-40B4-BE49-F238E27FC236}">
                <a16:creationId xmlns:a16="http://schemas.microsoft.com/office/drawing/2014/main" id="{48DF8996-3323-4C4D-B535-4C60B59501E6}"/>
              </a:ext>
            </a:extLst>
          </p:cNvPr>
          <p:cNvGrpSpPr>
            <a:grpSpLocks/>
          </p:cNvGrpSpPr>
          <p:nvPr/>
        </p:nvGrpSpPr>
        <p:grpSpPr bwMode="auto">
          <a:xfrm>
            <a:off x="726365" y="4923282"/>
            <a:ext cx="10451804" cy="818707"/>
            <a:chOff x="0" y="0"/>
            <a:chExt cx="8962" cy="625"/>
          </a:xfrm>
        </p:grpSpPr>
        <p:sp>
          <p:nvSpPr>
            <p:cNvPr id="19" name="Freeform 22">
              <a:extLst>
                <a:ext uri="{FF2B5EF4-FFF2-40B4-BE49-F238E27FC236}">
                  <a16:creationId xmlns:a16="http://schemas.microsoft.com/office/drawing/2014/main" id="{E860E83B-43D4-4685-9561-E38AA3D1B74D}"/>
                </a:ext>
              </a:extLst>
            </p:cNvPr>
            <p:cNvSpPr>
              <a:spLocks/>
            </p:cNvSpPr>
            <p:nvPr/>
          </p:nvSpPr>
          <p:spPr bwMode="auto">
            <a:xfrm>
              <a:off x="0" y="0"/>
              <a:ext cx="8962" cy="625"/>
            </a:xfrm>
            <a:custGeom>
              <a:avLst/>
              <a:gdLst>
                <a:gd name="T0" fmla="*/ 8962 w 8962"/>
                <a:gd name="T1" fmla="*/ 40 h 625"/>
                <a:gd name="T2" fmla="*/ 8922 w 8962"/>
                <a:gd name="T3" fmla="*/ 0 h 625"/>
                <a:gd name="T4" fmla="*/ 40 w 8962"/>
                <a:gd name="T5" fmla="*/ 0 h 625"/>
                <a:gd name="T6" fmla="*/ 24 w 8962"/>
                <a:gd name="T7" fmla="*/ 3 h 625"/>
                <a:gd name="T8" fmla="*/ 12 w 8962"/>
                <a:gd name="T9" fmla="*/ 12 h 625"/>
                <a:gd name="T10" fmla="*/ 3 w 8962"/>
                <a:gd name="T11" fmla="*/ 24 h 625"/>
                <a:gd name="T12" fmla="*/ 0 w 8962"/>
                <a:gd name="T13" fmla="*/ 40 h 625"/>
                <a:gd name="T14" fmla="*/ 0 w 8962"/>
                <a:gd name="T15" fmla="*/ 585 h 625"/>
                <a:gd name="T16" fmla="*/ 3 w 8962"/>
                <a:gd name="T17" fmla="*/ 600 h 625"/>
                <a:gd name="T18" fmla="*/ 12 w 8962"/>
                <a:gd name="T19" fmla="*/ 613 h 625"/>
                <a:gd name="T20" fmla="*/ 24 w 8962"/>
                <a:gd name="T21" fmla="*/ 622 h 625"/>
                <a:gd name="T22" fmla="*/ 40 w 8962"/>
                <a:gd name="T23" fmla="*/ 625 h 625"/>
                <a:gd name="T24" fmla="*/ 8922 w 8962"/>
                <a:gd name="T25" fmla="*/ 625 h 625"/>
                <a:gd name="T26" fmla="*/ 8937 w 8962"/>
                <a:gd name="T27" fmla="*/ 622 h 625"/>
                <a:gd name="T28" fmla="*/ 8950 w 8962"/>
                <a:gd name="T29" fmla="*/ 613 h 625"/>
                <a:gd name="T30" fmla="*/ 8956 w 8962"/>
                <a:gd name="T31" fmla="*/ 605 h 625"/>
                <a:gd name="T32" fmla="*/ 8959 w 8962"/>
                <a:gd name="T33" fmla="*/ 600 h 625"/>
                <a:gd name="T34" fmla="*/ 8962 w 8962"/>
                <a:gd name="T35" fmla="*/ 585 h 625"/>
                <a:gd name="T36" fmla="*/ 8962 w 8962"/>
                <a:gd name="T37"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62" h="625">
                  <a:moveTo>
                    <a:pt x="8962" y="40"/>
                  </a:moveTo>
                  <a:lnTo>
                    <a:pt x="8922" y="0"/>
                  </a:lnTo>
                  <a:lnTo>
                    <a:pt x="40" y="0"/>
                  </a:lnTo>
                  <a:lnTo>
                    <a:pt x="24" y="3"/>
                  </a:lnTo>
                  <a:lnTo>
                    <a:pt x="12" y="12"/>
                  </a:lnTo>
                  <a:lnTo>
                    <a:pt x="3" y="24"/>
                  </a:lnTo>
                  <a:lnTo>
                    <a:pt x="0" y="40"/>
                  </a:lnTo>
                  <a:lnTo>
                    <a:pt x="0" y="585"/>
                  </a:lnTo>
                  <a:lnTo>
                    <a:pt x="3" y="600"/>
                  </a:lnTo>
                  <a:lnTo>
                    <a:pt x="12" y="613"/>
                  </a:lnTo>
                  <a:lnTo>
                    <a:pt x="24" y="622"/>
                  </a:lnTo>
                  <a:lnTo>
                    <a:pt x="40" y="625"/>
                  </a:lnTo>
                  <a:lnTo>
                    <a:pt x="8922" y="625"/>
                  </a:lnTo>
                  <a:lnTo>
                    <a:pt x="8937" y="622"/>
                  </a:lnTo>
                  <a:lnTo>
                    <a:pt x="8950" y="613"/>
                  </a:lnTo>
                  <a:lnTo>
                    <a:pt x="8956" y="605"/>
                  </a:lnTo>
                  <a:lnTo>
                    <a:pt x="8959" y="600"/>
                  </a:lnTo>
                  <a:lnTo>
                    <a:pt x="8962" y="585"/>
                  </a:lnTo>
                  <a:lnTo>
                    <a:pt x="8962" y="40"/>
                  </a:lnTo>
                  <a:close/>
                </a:path>
              </a:pathLst>
            </a:custGeom>
            <a:solidFill>
              <a:srgbClr val="007C6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hangingPunct="1"/>
              <a:endParaRPr lang="en-GB" kern="1200">
                <a:solidFill>
                  <a:srgbClr val="000000"/>
                </a:solidFill>
                <a:ea typeface="+mn-ea"/>
                <a:cs typeface="+mn-cs"/>
              </a:endParaRPr>
            </a:p>
          </p:txBody>
        </p:sp>
        <p:sp>
          <p:nvSpPr>
            <p:cNvPr id="20" name="Freeform 21">
              <a:extLst>
                <a:ext uri="{FF2B5EF4-FFF2-40B4-BE49-F238E27FC236}">
                  <a16:creationId xmlns:a16="http://schemas.microsoft.com/office/drawing/2014/main" id="{905AEF77-E630-4C44-991A-3B0AD275D4AC}"/>
                </a:ext>
              </a:extLst>
            </p:cNvPr>
            <p:cNvSpPr>
              <a:spLocks/>
            </p:cNvSpPr>
            <p:nvPr/>
          </p:nvSpPr>
          <p:spPr bwMode="auto">
            <a:xfrm>
              <a:off x="3119" y="74"/>
              <a:ext cx="1852" cy="476"/>
            </a:xfrm>
            <a:custGeom>
              <a:avLst/>
              <a:gdLst>
                <a:gd name="T0" fmla="+- 0 4971 3119"/>
                <a:gd name="T1" fmla="*/ T0 w 1852"/>
                <a:gd name="T2" fmla="+- 0 510 75"/>
                <a:gd name="T3" fmla="*/ 510 h 476"/>
                <a:gd name="T4" fmla="+- 0 4967 3119"/>
                <a:gd name="T5" fmla="*/ T4 w 1852"/>
                <a:gd name="T6" fmla="+- 0 526 75"/>
                <a:gd name="T7" fmla="*/ 526 h 476"/>
                <a:gd name="T8" fmla="+- 0 4959 3119"/>
                <a:gd name="T9" fmla="*/ T8 w 1852"/>
                <a:gd name="T10" fmla="+- 0 538 75"/>
                <a:gd name="T11" fmla="*/ 538 h 476"/>
                <a:gd name="T12" fmla="+- 0 4946 3119"/>
                <a:gd name="T13" fmla="*/ T12 w 1852"/>
                <a:gd name="T14" fmla="+- 0 547 75"/>
                <a:gd name="T15" fmla="*/ 547 h 476"/>
                <a:gd name="T16" fmla="+- 0 4931 3119"/>
                <a:gd name="T17" fmla="*/ T16 w 1852"/>
                <a:gd name="T18" fmla="+- 0 550 75"/>
                <a:gd name="T19" fmla="*/ 550 h 476"/>
                <a:gd name="T20" fmla="+- 0 3159 3119"/>
                <a:gd name="T21" fmla="*/ T20 w 1852"/>
                <a:gd name="T22" fmla="+- 0 550 75"/>
                <a:gd name="T23" fmla="*/ 550 h 476"/>
                <a:gd name="T24" fmla="+- 0 3144 3119"/>
                <a:gd name="T25" fmla="*/ T24 w 1852"/>
                <a:gd name="T26" fmla="+- 0 547 75"/>
                <a:gd name="T27" fmla="*/ 547 h 476"/>
                <a:gd name="T28" fmla="+- 0 3131 3119"/>
                <a:gd name="T29" fmla="*/ T28 w 1852"/>
                <a:gd name="T30" fmla="+- 0 538 75"/>
                <a:gd name="T31" fmla="*/ 538 h 476"/>
                <a:gd name="T32" fmla="+- 0 3123 3119"/>
                <a:gd name="T33" fmla="*/ T32 w 1852"/>
                <a:gd name="T34" fmla="+- 0 526 75"/>
                <a:gd name="T35" fmla="*/ 526 h 476"/>
                <a:gd name="T36" fmla="+- 0 3119 3119"/>
                <a:gd name="T37" fmla="*/ T36 w 1852"/>
                <a:gd name="T38" fmla="+- 0 510 75"/>
                <a:gd name="T39" fmla="*/ 510 h 476"/>
                <a:gd name="T40" fmla="+- 0 3119 3119"/>
                <a:gd name="T41" fmla="*/ T40 w 1852"/>
                <a:gd name="T42" fmla="+- 0 115 75"/>
                <a:gd name="T43" fmla="*/ 115 h 476"/>
                <a:gd name="T44" fmla="+- 0 3123 3119"/>
                <a:gd name="T45" fmla="*/ T44 w 1852"/>
                <a:gd name="T46" fmla="+- 0 99 75"/>
                <a:gd name="T47" fmla="*/ 99 h 476"/>
                <a:gd name="T48" fmla="+- 0 3131 3119"/>
                <a:gd name="T49" fmla="*/ T48 w 1852"/>
                <a:gd name="T50" fmla="+- 0 87 75"/>
                <a:gd name="T51" fmla="*/ 87 h 476"/>
                <a:gd name="T52" fmla="+- 0 3144 3119"/>
                <a:gd name="T53" fmla="*/ T52 w 1852"/>
                <a:gd name="T54" fmla="+- 0 78 75"/>
                <a:gd name="T55" fmla="*/ 78 h 476"/>
                <a:gd name="T56" fmla="+- 0 3159 3119"/>
                <a:gd name="T57" fmla="*/ T56 w 1852"/>
                <a:gd name="T58" fmla="+- 0 75 75"/>
                <a:gd name="T59" fmla="*/ 75 h 476"/>
                <a:gd name="T60" fmla="+- 0 4931 3119"/>
                <a:gd name="T61" fmla="*/ T60 w 1852"/>
                <a:gd name="T62" fmla="+- 0 75 75"/>
                <a:gd name="T63" fmla="*/ 75 h 476"/>
                <a:gd name="T64" fmla="+- 0 4946 3119"/>
                <a:gd name="T65" fmla="*/ T64 w 1852"/>
                <a:gd name="T66" fmla="+- 0 78 75"/>
                <a:gd name="T67" fmla="*/ 78 h 476"/>
                <a:gd name="T68" fmla="+- 0 4959 3119"/>
                <a:gd name="T69" fmla="*/ T68 w 1852"/>
                <a:gd name="T70" fmla="+- 0 87 75"/>
                <a:gd name="T71" fmla="*/ 87 h 476"/>
                <a:gd name="T72" fmla="+- 0 4967 3119"/>
                <a:gd name="T73" fmla="*/ T72 w 1852"/>
                <a:gd name="T74" fmla="+- 0 99 75"/>
                <a:gd name="T75" fmla="*/ 99 h 476"/>
                <a:gd name="T76" fmla="+- 0 4971 3119"/>
                <a:gd name="T77" fmla="*/ T76 w 1852"/>
                <a:gd name="T78" fmla="+- 0 115 75"/>
                <a:gd name="T79" fmla="*/ 115 h 476"/>
                <a:gd name="T80" fmla="+- 0 4971 3119"/>
                <a:gd name="T81" fmla="*/ T80 w 1852"/>
                <a:gd name="T82" fmla="+- 0 510 75"/>
                <a:gd name="T83" fmla="*/ 510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852" h="476">
                  <a:moveTo>
                    <a:pt x="1852" y="435"/>
                  </a:moveTo>
                  <a:lnTo>
                    <a:pt x="1848" y="451"/>
                  </a:lnTo>
                  <a:lnTo>
                    <a:pt x="1840" y="463"/>
                  </a:lnTo>
                  <a:lnTo>
                    <a:pt x="1827" y="472"/>
                  </a:lnTo>
                  <a:lnTo>
                    <a:pt x="1812" y="475"/>
                  </a:lnTo>
                  <a:lnTo>
                    <a:pt x="40" y="475"/>
                  </a:lnTo>
                  <a:lnTo>
                    <a:pt x="25" y="472"/>
                  </a:lnTo>
                  <a:lnTo>
                    <a:pt x="12" y="463"/>
                  </a:lnTo>
                  <a:lnTo>
                    <a:pt x="4" y="451"/>
                  </a:lnTo>
                  <a:lnTo>
                    <a:pt x="0" y="435"/>
                  </a:lnTo>
                  <a:lnTo>
                    <a:pt x="0" y="40"/>
                  </a:lnTo>
                  <a:lnTo>
                    <a:pt x="4" y="24"/>
                  </a:lnTo>
                  <a:lnTo>
                    <a:pt x="12" y="12"/>
                  </a:lnTo>
                  <a:lnTo>
                    <a:pt x="25" y="3"/>
                  </a:lnTo>
                  <a:lnTo>
                    <a:pt x="40" y="0"/>
                  </a:lnTo>
                  <a:lnTo>
                    <a:pt x="1812" y="0"/>
                  </a:lnTo>
                  <a:lnTo>
                    <a:pt x="1827" y="3"/>
                  </a:lnTo>
                  <a:lnTo>
                    <a:pt x="1840" y="12"/>
                  </a:lnTo>
                  <a:lnTo>
                    <a:pt x="1848" y="24"/>
                  </a:lnTo>
                  <a:lnTo>
                    <a:pt x="1852" y="40"/>
                  </a:lnTo>
                  <a:lnTo>
                    <a:pt x="1852" y="435"/>
                  </a:lnTo>
                  <a:close/>
                </a:path>
              </a:pathLst>
            </a:custGeom>
            <a:noFill/>
            <a:ln w="6350">
              <a:solidFill>
                <a:srgbClr val="BFDAD5"/>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hangingPunct="1"/>
              <a:endParaRPr lang="en-GB" kern="1200">
                <a:solidFill>
                  <a:srgbClr val="000000"/>
                </a:solidFill>
                <a:ea typeface="+mn-ea"/>
                <a:cs typeface="+mn-cs"/>
              </a:endParaRPr>
            </a:p>
          </p:txBody>
        </p:sp>
        <p:sp>
          <p:nvSpPr>
            <p:cNvPr id="21" name="Freeform 20">
              <a:extLst>
                <a:ext uri="{FF2B5EF4-FFF2-40B4-BE49-F238E27FC236}">
                  <a16:creationId xmlns:a16="http://schemas.microsoft.com/office/drawing/2014/main" id="{99E7E1BB-E87E-4484-A7FB-3D41264A01FD}"/>
                </a:ext>
              </a:extLst>
            </p:cNvPr>
            <p:cNvSpPr>
              <a:spLocks/>
            </p:cNvSpPr>
            <p:nvPr/>
          </p:nvSpPr>
          <p:spPr bwMode="auto">
            <a:xfrm>
              <a:off x="5078" y="74"/>
              <a:ext cx="1852" cy="476"/>
            </a:xfrm>
            <a:custGeom>
              <a:avLst/>
              <a:gdLst>
                <a:gd name="T0" fmla="+- 0 6889 5078"/>
                <a:gd name="T1" fmla="*/ T0 w 1852"/>
                <a:gd name="T2" fmla="+- 0 75 75"/>
                <a:gd name="T3" fmla="*/ 75 h 476"/>
                <a:gd name="T4" fmla="+- 0 5118 5078"/>
                <a:gd name="T5" fmla="*/ T4 w 1852"/>
                <a:gd name="T6" fmla="+- 0 75 75"/>
                <a:gd name="T7" fmla="*/ 75 h 476"/>
                <a:gd name="T8" fmla="+- 0 5103 5078"/>
                <a:gd name="T9" fmla="*/ T8 w 1852"/>
                <a:gd name="T10" fmla="+- 0 78 75"/>
                <a:gd name="T11" fmla="*/ 78 h 476"/>
                <a:gd name="T12" fmla="+- 0 5090 5078"/>
                <a:gd name="T13" fmla="*/ T12 w 1852"/>
                <a:gd name="T14" fmla="+- 0 87 75"/>
                <a:gd name="T15" fmla="*/ 87 h 476"/>
                <a:gd name="T16" fmla="+- 0 5082 5078"/>
                <a:gd name="T17" fmla="*/ T16 w 1852"/>
                <a:gd name="T18" fmla="+- 0 99 75"/>
                <a:gd name="T19" fmla="*/ 99 h 476"/>
                <a:gd name="T20" fmla="+- 0 5078 5078"/>
                <a:gd name="T21" fmla="*/ T20 w 1852"/>
                <a:gd name="T22" fmla="+- 0 115 75"/>
                <a:gd name="T23" fmla="*/ 115 h 476"/>
                <a:gd name="T24" fmla="+- 0 5078 5078"/>
                <a:gd name="T25" fmla="*/ T24 w 1852"/>
                <a:gd name="T26" fmla="+- 0 510 75"/>
                <a:gd name="T27" fmla="*/ 510 h 476"/>
                <a:gd name="T28" fmla="+- 0 5082 5078"/>
                <a:gd name="T29" fmla="*/ T28 w 1852"/>
                <a:gd name="T30" fmla="+- 0 526 75"/>
                <a:gd name="T31" fmla="*/ 526 h 476"/>
                <a:gd name="T32" fmla="+- 0 5090 5078"/>
                <a:gd name="T33" fmla="*/ T32 w 1852"/>
                <a:gd name="T34" fmla="+- 0 538 75"/>
                <a:gd name="T35" fmla="*/ 538 h 476"/>
                <a:gd name="T36" fmla="+- 0 5103 5078"/>
                <a:gd name="T37" fmla="*/ T36 w 1852"/>
                <a:gd name="T38" fmla="+- 0 547 75"/>
                <a:gd name="T39" fmla="*/ 547 h 476"/>
                <a:gd name="T40" fmla="+- 0 5118 5078"/>
                <a:gd name="T41" fmla="*/ T40 w 1852"/>
                <a:gd name="T42" fmla="+- 0 550 75"/>
                <a:gd name="T43" fmla="*/ 550 h 476"/>
                <a:gd name="T44" fmla="+- 0 6889 5078"/>
                <a:gd name="T45" fmla="*/ T44 w 1852"/>
                <a:gd name="T46" fmla="+- 0 550 75"/>
                <a:gd name="T47" fmla="*/ 550 h 476"/>
                <a:gd name="T48" fmla="+- 0 6905 5078"/>
                <a:gd name="T49" fmla="*/ T48 w 1852"/>
                <a:gd name="T50" fmla="+- 0 547 75"/>
                <a:gd name="T51" fmla="*/ 547 h 476"/>
                <a:gd name="T52" fmla="+- 0 6918 5078"/>
                <a:gd name="T53" fmla="*/ T52 w 1852"/>
                <a:gd name="T54" fmla="+- 0 538 75"/>
                <a:gd name="T55" fmla="*/ 538 h 476"/>
                <a:gd name="T56" fmla="+- 0 6926 5078"/>
                <a:gd name="T57" fmla="*/ T56 w 1852"/>
                <a:gd name="T58" fmla="+- 0 526 75"/>
                <a:gd name="T59" fmla="*/ 526 h 476"/>
                <a:gd name="T60" fmla="+- 0 6929 5078"/>
                <a:gd name="T61" fmla="*/ T60 w 1852"/>
                <a:gd name="T62" fmla="+- 0 510 75"/>
                <a:gd name="T63" fmla="*/ 510 h 476"/>
                <a:gd name="T64" fmla="+- 0 6929 5078"/>
                <a:gd name="T65" fmla="*/ T64 w 1852"/>
                <a:gd name="T66" fmla="+- 0 115 75"/>
                <a:gd name="T67" fmla="*/ 115 h 476"/>
                <a:gd name="T68" fmla="+- 0 6926 5078"/>
                <a:gd name="T69" fmla="*/ T68 w 1852"/>
                <a:gd name="T70" fmla="+- 0 99 75"/>
                <a:gd name="T71" fmla="*/ 99 h 476"/>
                <a:gd name="T72" fmla="+- 0 6918 5078"/>
                <a:gd name="T73" fmla="*/ T72 w 1852"/>
                <a:gd name="T74" fmla="+- 0 87 75"/>
                <a:gd name="T75" fmla="*/ 87 h 476"/>
                <a:gd name="T76" fmla="+- 0 6905 5078"/>
                <a:gd name="T77" fmla="*/ T76 w 1852"/>
                <a:gd name="T78" fmla="+- 0 78 75"/>
                <a:gd name="T79" fmla="*/ 78 h 476"/>
                <a:gd name="T80" fmla="+- 0 6889 5078"/>
                <a:gd name="T81" fmla="*/ T80 w 1852"/>
                <a:gd name="T82" fmla="+- 0 75 75"/>
                <a:gd name="T83" fmla="*/ 75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852" h="476">
                  <a:moveTo>
                    <a:pt x="1811" y="0"/>
                  </a:moveTo>
                  <a:lnTo>
                    <a:pt x="40" y="0"/>
                  </a:lnTo>
                  <a:lnTo>
                    <a:pt x="25" y="3"/>
                  </a:lnTo>
                  <a:lnTo>
                    <a:pt x="12" y="12"/>
                  </a:lnTo>
                  <a:lnTo>
                    <a:pt x="4" y="24"/>
                  </a:lnTo>
                  <a:lnTo>
                    <a:pt x="0" y="40"/>
                  </a:lnTo>
                  <a:lnTo>
                    <a:pt x="0" y="435"/>
                  </a:lnTo>
                  <a:lnTo>
                    <a:pt x="4" y="451"/>
                  </a:lnTo>
                  <a:lnTo>
                    <a:pt x="12" y="463"/>
                  </a:lnTo>
                  <a:lnTo>
                    <a:pt x="25" y="472"/>
                  </a:lnTo>
                  <a:lnTo>
                    <a:pt x="40" y="475"/>
                  </a:lnTo>
                  <a:lnTo>
                    <a:pt x="1811" y="475"/>
                  </a:lnTo>
                  <a:lnTo>
                    <a:pt x="1827" y="472"/>
                  </a:lnTo>
                  <a:lnTo>
                    <a:pt x="1840" y="463"/>
                  </a:lnTo>
                  <a:lnTo>
                    <a:pt x="1848" y="451"/>
                  </a:lnTo>
                  <a:lnTo>
                    <a:pt x="1851" y="435"/>
                  </a:lnTo>
                  <a:lnTo>
                    <a:pt x="1851" y="40"/>
                  </a:lnTo>
                  <a:lnTo>
                    <a:pt x="1848" y="24"/>
                  </a:lnTo>
                  <a:lnTo>
                    <a:pt x="1840" y="12"/>
                  </a:lnTo>
                  <a:lnTo>
                    <a:pt x="1827" y="3"/>
                  </a:lnTo>
                  <a:lnTo>
                    <a:pt x="1811" y="0"/>
                  </a:lnTo>
                  <a:close/>
                </a:path>
              </a:pathLst>
            </a:custGeom>
            <a:solidFill>
              <a:srgbClr val="007C6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hangingPunct="1"/>
              <a:endParaRPr lang="en-GB" kern="1200">
                <a:solidFill>
                  <a:srgbClr val="000000"/>
                </a:solidFill>
                <a:ea typeface="+mn-ea"/>
                <a:cs typeface="+mn-cs"/>
              </a:endParaRPr>
            </a:p>
          </p:txBody>
        </p:sp>
        <p:sp>
          <p:nvSpPr>
            <p:cNvPr id="22" name="Freeform 19">
              <a:extLst>
                <a:ext uri="{FF2B5EF4-FFF2-40B4-BE49-F238E27FC236}">
                  <a16:creationId xmlns:a16="http://schemas.microsoft.com/office/drawing/2014/main" id="{AEB9B197-5A4A-43BD-BD14-0B36AF1CDEEE}"/>
                </a:ext>
              </a:extLst>
            </p:cNvPr>
            <p:cNvSpPr>
              <a:spLocks/>
            </p:cNvSpPr>
            <p:nvPr/>
          </p:nvSpPr>
          <p:spPr bwMode="auto">
            <a:xfrm>
              <a:off x="5078" y="74"/>
              <a:ext cx="1852" cy="476"/>
            </a:xfrm>
            <a:custGeom>
              <a:avLst/>
              <a:gdLst>
                <a:gd name="T0" fmla="+- 0 6929 5078"/>
                <a:gd name="T1" fmla="*/ T0 w 1852"/>
                <a:gd name="T2" fmla="+- 0 510 75"/>
                <a:gd name="T3" fmla="*/ 510 h 476"/>
                <a:gd name="T4" fmla="+- 0 6926 5078"/>
                <a:gd name="T5" fmla="*/ T4 w 1852"/>
                <a:gd name="T6" fmla="+- 0 526 75"/>
                <a:gd name="T7" fmla="*/ 526 h 476"/>
                <a:gd name="T8" fmla="+- 0 6918 5078"/>
                <a:gd name="T9" fmla="*/ T8 w 1852"/>
                <a:gd name="T10" fmla="+- 0 538 75"/>
                <a:gd name="T11" fmla="*/ 538 h 476"/>
                <a:gd name="T12" fmla="+- 0 6905 5078"/>
                <a:gd name="T13" fmla="*/ T12 w 1852"/>
                <a:gd name="T14" fmla="+- 0 547 75"/>
                <a:gd name="T15" fmla="*/ 547 h 476"/>
                <a:gd name="T16" fmla="+- 0 6889 5078"/>
                <a:gd name="T17" fmla="*/ T16 w 1852"/>
                <a:gd name="T18" fmla="+- 0 550 75"/>
                <a:gd name="T19" fmla="*/ 550 h 476"/>
                <a:gd name="T20" fmla="+- 0 5118 5078"/>
                <a:gd name="T21" fmla="*/ T20 w 1852"/>
                <a:gd name="T22" fmla="+- 0 550 75"/>
                <a:gd name="T23" fmla="*/ 550 h 476"/>
                <a:gd name="T24" fmla="+- 0 5103 5078"/>
                <a:gd name="T25" fmla="*/ T24 w 1852"/>
                <a:gd name="T26" fmla="+- 0 547 75"/>
                <a:gd name="T27" fmla="*/ 547 h 476"/>
                <a:gd name="T28" fmla="+- 0 5090 5078"/>
                <a:gd name="T29" fmla="*/ T28 w 1852"/>
                <a:gd name="T30" fmla="+- 0 538 75"/>
                <a:gd name="T31" fmla="*/ 538 h 476"/>
                <a:gd name="T32" fmla="+- 0 5082 5078"/>
                <a:gd name="T33" fmla="*/ T32 w 1852"/>
                <a:gd name="T34" fmla="+- 0 526 75"/>
                <a:gd name="T35" fmla="*/ 526 h 476"/>
                <a:gd name="T36" fmla="+- 0 5078 5078"/>
                <a:gd name="T37" fmla="*/ T36 w 1852"/>
                <a:gd name="T38" fmla="+- 0 510 75"/>
                <a:gd name="T39" fmla="*/ 510 h 476"/>
                <a:gd name="T40" fmla="+- 0 5078 5078"/>
                <a:gd name="T41" fmla="*/ T40 w 1852"/>
                <a:gd name="T42" fmla="+- 0 115 75"/>
                <a:gd name="T43" fmla="*/ 115 h 476"/>
                <a:gd name="T44" fmla="+- 0 5082 5078"/>
                <a:gd name="T45" fmla="*/ T44 w 1852"/>
                <a:gd name="T46" fmla="+- 0 99 75"/>
                <a:gd name="T47" fmla="*/ 99 h 476"/>
                <a:gd name="T48" fmla="+- 0 5090 5078"/>
                <a:gd name="T49" fmla="*/ T48 w 1852"/>
                <a:gd name="T50" fmla="+- 0 87 75"/>
                <a:gd name="T51" fmla="*/ 87 h 476"/>
                <a:gd name="T52" fmla="+- 0 5103 5078"/>
                <a:gd name="T53" fmla="*/ T52 w 1852"/>
                <a:gd name="T54" fmla="+- 0 78 75"/>
                <a:gd name="T55" fmla="*/ 78 h 476"/>
                <a:gd name="T56" fmla="+- 0 5118 5078"/>
                <a:gd name="T57" fmla="*/ T56 w 1852"/>
                <a:gd name="T58" fmla="+- 0 75 75"/>
                <a:gd name="T59" fmla="*/ 75 h 476"/>
                <a:gd name="T60" fmla="+- 0 6889 5078"/>
                <a:gd name="T61" fmla="*/ T60 w 1852"/>
                <a:gd name="T62" fmla="+- 0 75 75"/>
                <a:gd name="T63" fmla="*/ 75 h 476"/>
                <a:gd name="T64" fmla="+- 0 6905 5078"/>
                <a:gd name="T65" fmla="*/ T64 w 1852"/>
                <a:gd name="T66" fmla="+- 0 78 75"/>
                <a:gd name="T67" fmla="*/ 78 h 476"/>
                <a:gd name="T68" fmla="+- 0 6918 5078"/>
                <a:gd name="T69" fmla="*/ T68 w 1852"/>
                <a:gd name="T70" fmla="+- 0 87 75"/>
                <a:gd name="T71" fmla="*/ 87 h 476"/>
                <a:gd name="T72" fmla="+- 0 6926 5078"/>
                <a:gd name="T73" fmla="*/ T72 w 1852"/>
                <a:gd name="T74" fmla="+- 0 99 75"/>
                <a:gd name="T75" fmla="*/ 99 h 476"/>
                <a:gd name="T76" fmla="+- 0 6929 5078"/>
                <a:gd name="T77" fmla="*/ T76 w 1852"/>
                <a:gd name="T78" fmla="+- 0 115 75"/>
                <a:gd name="T79" fmla="*/ 115 h 476"/>
                <a:gd name="T80" fmla="+- 0 6929 5078"/>
                <a:gd name="T81" fmla="*/ T80 w 1852"/>
                <a:gd name="T82" fmla="+- 0 510 75"/>
                <a:gd name="T83" fmla="*/ 510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852" h="476">
                  <a:moveTo>
                    <a:pt x="1851" y="435"/>
                  </a:moveTo>
                  <a:lnTo>
                    <a:pt x="1848" y="451"/>
                  </a:lnTo>
                  <a:lnTo>
                    <a:pt x="1840" y="463"/>
                  </a:lnTo>
                  <a:lnTo>
                    <a:pt x="1827" y="472"/>
                  </a:lnTo>
                  <a:lnTo>
                    <a:pt x="1811" y="475"/>
                  </a:lnTo>
                  <a:lnTo>
                    <a:pt x="40" y="475"/>
                  </a:lnTo>
                  <a:lnTo>
                    <a:pt x="25" y="472"/>
                  </a:lnTo>
                  <a:lnTo>
                    <a:pt x="12" y="463"/>
                  </a:lnTo>
                  <a:lnTo>
                    <a:pt x="4" y="451"/>
                  </a:lnTo>
                  <a:lnTo>
                    <a:pt x="0" y="435"/>
                  </a:lnTo>
                  <a:lnTo>
                    <a:pt x="0" y="40"/>
                  </a:lnTo>
                  <a:lnTo>
                    <a:pt x="4" y="24"/>
                  </a:lnTo>
                  <a:lnTo>
                    <a:pt x="12" y="12"/>
                  </a:lnTo>
                  <a:lnTo>
                    <a:pt x="25" y="3"/>
                  </a:lnTo>
                  <a:lnTo>
                    <a:pt x="40" y="0"/>
                  </a:lnTo>
                  <a:lnTo>
                    <a:pt x="1811" y="0"/>
                  </a:lnTo>
                  <a:lnTo>
                    <a:pt x="1827" y="3"/>
                  </a:lnTo>
                  <a:lnTo>
                    <a:pt x="1840" y="12"/>
                  </a:lnTo>
                  <a:lnTo>
                    <a:pt x="1848" y="24"/>
                  </a:lnTo>
                  <a:lnTo>
                    <a:pt x="1851" y="40"/>
                  </a:lnTo>
                  <a:lnTo>
                    <a:pt x="1851" y="435"/>
                  </a:lnTo>
                  <a:close/>
                </a:path>
              </a:pathLst>
            </a:custGeom>
            <a:noFill/>
            <a:ln w="6350">
              <a:solidFill>
                <a:srgbClr val="BFDAD5"/>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hangingPunct="1"/>
              <a:endParaRPr lang="en-GB" kern="1200">
                <a:solidFill>
                  <a:srgbClr val="000000"/>
                </a:solidFill>
                <a:ea typeface="+mn-ea"/>
                <a:cs typeface="+mn-cs"/>
              </a:endParaRPr>
            </a:p>
          </p:txBody>
        </p:sp>
        <p:sp>
          <p:nvSpPr>
            <p:cNvPr id="23" name="Freeform 18">
              <a:extLst>
                <a:ext uri="{FF2B5EF4-FFF2-40B4-BE49-F238E27FC236}">
                  <a16:creationId xmlns:a16="http://schemas.microsoft.com/office/drawing/2014/main" id="{DB27A629-6269-4550-8B12-90B23BF3AEE2}"/>
                </a:ext>
              </a:extLst>
            </p:cNvPr>
            <p:cNvSpPr>
              <a:spLocks/>
            </p:cNvSpPr>
            <p:nvPr/>
          </p:nvSpPr>
          <p:spPr bwMode="auto">
            <a:xfrm>
              <a:off x="7037" y="74"/>
              <a:ext cx="1852" cy="476"/>
            </a:xfrm>
            <a:custGeom>
              <a:avLst/>
              <a:gdLst>
                <a:gd name="T0" fmla="+- 0 8848 7037"/>
                <a:gd name="T1" fmla="*/ T0 w 1852"/>
                <a:gd name="T2" fmla="+- 0 75 75"/>
                <a:gd name="T3" fmla="*/ 75 h 476"/>
                <a:gd name="T4" fmla="+- 0 7077 7037"/>
                <a:gd name="T5" fmla="*/ T4 w 1852"/>
                <a:gd name="T6" fmla="+- 0 75 75"/>
                <a:gd name="T7" fmla="*/ 75 h 476"/>
                <a:gd name="T8" fmla="+- 0 7062 7037"/>
                <a:gd name="T9" fmla="*/ T8 w 1852"/>
                <a:gd name="T10" fmla="+- 0 78 75"/>
                <a:gd name="T11" fmla="*/ 78 h 476"/>
                <a:gd name="T12" fmla="+- 0 7049 7037"/>
                <a:gd name="T13" fmla="*/ T12 w 1852"/>
                <a:gd name="T14" fmla="+- 0 87 75"/>
                <a:gd name="T15" fmla="*/ 87 h 476"/>
                <a:gd name="T16" fmla="+- 0 7040 7037"/>
                <a:gd name="T17" fmla="*/ T16 w 1852"/>
                <a:gd name="T18" fmla="+- 0 99 75"/>
                <a:gd name="T19" fmla="*/ 99 h 476"/>
                <a:gd name="T20" fmla="+- 0 7037 7037"/>
                <a:gd name="T21" fmla="*/ T20 w 1852"/>
                <a:gd name="T22" fmla="+- 0 115 75"/>
                <a:gd name="T23" fmla="*/ 115 h 476"/>
                <a:gd name="T24" fmla="+- 0 7037 7037"/>
                <a:gd name="T25" fmla="*/ T24 w 1852"/>
                <a:gd name="T26" fmla="+- 0 510 75"/>
                <a:gd name="T27" fmla="*/ 510 h 476"/>
                <a:gd name="T28" fmla="+- 0 7040 7037"/>
                <a:gd name="T29" fmla="*/ T28 w 1852"/>
                <a:gd name="T30" fmla="+- 0 526 75"/>
                <a:gd name="T31" fmla="*/ 526 h 476"/>
                <a:gd name="T32" fmla="+- 0 7049 7037"/>
                <a:gd name="T33" fmla="*/ T32 w 1852"/>
                <a:gd name="T34" fmla="+- 0 538 75"/>
                <a:gd name="T35" fmla="*/ 538 h 476"/>
                <a:gd name="T36" fmla="+- 0 7062 7037"/>
                <a:gd name="T37" fmla="*/ T36 w 1852"/>
                <a:gd name="T38" fmla="+- 0 547 75"/>
                <a:gd name="T39" fmla="*/ 547 h 476"/>
                <a:gd name="T40" fmla="+- 0 7077 7037"/>
                <a:gd name="T41" fmla="*/ T40 w 1852"/>
                <a:gd name="T42" fmla="+- 0 550 75"/>
                <a:gd name="T43" fmla="*/ 550 h 476"/>
                <a:gd name="T44" fmla="+- 0 8848 7037"/>
                <a:gd name="T45" fmla="*/ T44 w 1852"/>
                <a:gd name="T46" fmla="+- 0 550 75"/>
                <a:gd name="T47" fmla="*/ 550 h 476"/>
                <a:gd name="T48" fmla="+- 0 8864 7037"/>
                <a:gd name="T49" fmla="*/ T48 w 1852"/>
                <a:gd name="T50" fmla="+- 0 547 75"/>
                <a:gd name="T51" fmla="*/ 547 h 476"/>
                <a:gd name="T52" fmla="+- 0 8877 7037"/>
                <a:gd name="T53" fmla="*/ T52 w 1852"/>
                <a:gd name="T54" fmla="+- 0 538 75"/>
                <a:gd name="T55" fmla="*/ 538 h 476"/>
                <a:gd name="T56" fmla="+- 0 8885 7037"/>
                <a:gd name="T57" fmla="*/ T56 w 1852"/>
                <a:gd name="T58" fmla="+- 0 526 75"/>
                <a:gd name="T59" fmla="*/ 526 h 476"/>
                <a:gd name="T60" fmla="+- 0 8888 7037"/>
                <a:gd name="T61" fmla="*/ T60 w 1852"/>
                <a:gd name="T62" fmla="+- 0 510 75"/>
                <a:gd name="T63" fmla="*/ 510 h 476"/>
                <a:gd name="T64" fmla="+- 0 8888 7037"/>
                <a:gd name="T65" fmla="*/ T64 w 1852"/>
                <a:gd name="T66" fmla="+- 0 115 75"/>
                <a:gd name="T67" fmla="*/ 115 h 476"/>
                <a:gd name="T68" fmla="+- 0 8885 7037"/>
                <a:gd name="T69" fmla="*/ T68 w 1852"/>
                <a:gd name="T70" fmla="+- 0 99 75"/>
                <a:gd name="T71" fmla="*/ 99 h 476"/>
                <a:gd name="T72" fmla="+- 0 8877 7037"/>
                <a:gd name="T73" fmla="*/ T72 w 1852"/>
                <a:gd name="T74" fmla="+- 0 87 75"/>
                <a:gd name="T75" fmla="*/ 87 h 476"/>
                <a:gd name="T76" fmla="+- 0 8864 7037"/>
                <a:gd name="T77" fmla="*/ T76 w 1852"/>
                <a:gd name="T78" fmla="+- 0 78 75"/>
                <a:gd name="T79" fmla="*/ 78 h 476"/>
                <a:gd name="T80" fmla="+- 0 8848 7037"/>
                <a:gd name="T81" fmla="*/ T80 w 1852"/>
                <a:gd name="T82" fmla="+- 0 75 75"/>
                <a:gd name="T83" fmla="*/ 75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852" h="476">
                  <a:moveTo>
                    <a:pt x="1811" y="0"/>
                  </a:moveTo>
                  <a:lnTo>
                    <a:pt x="40" y="0"/>
                  </a:lnTo>
                  <a:lnTo>
                    <a:pt x="25" y="3"/>
                  </a:lnTo>
                  <a:lnTo>
                    <a:pt x="12" y="12"/>
                  </a:lnTo>
                  <a:lnTo>
                    <a:pt x="3" y="24"/>
                  </a:lnTo>
                  <a:lnTo>
                    <a:pt x="0" y="40"/>
                  </a:lnTo>
                  <a:lnTo>
                    <a:pt x="0" y="435"/>
                  </a:lnTo>
                  <a:lnTo>
                    <a:pt x="3" y="451"/>
                  </a:lnTo>
                  <a:lnTo>
                    <a:pt x="12" y="463"/>
                  </a:lnTo>
                  <a:lnTo>
                    <a:pt x="25" y="472"/>
                  </a:lnTo>
                  <a:lnTo>
                    <a:pt x="40" y="475"/>
                  </a:lnTo>
                  <a:lnTo>
                    <a:pt x="1811" y="475"/>
                  </a:lnTo>
                  <a:lnTo>
                    <a:pt x="1827" y="472"/>
                  </a:lnTo>
                  <a:lnTo>
                    <a:pt x="1840" y="463"/>
                  </a:lnTo>
                  <a:lnTo>
                    <a:pt x="1848" y="451"/>
                  </a:lnTo>
                  <a:lnTo>
                    <a:pt x="1851" y="435"/>
                  </a:lnTo>
                  <a:lnTo>
                    <a:pt x="1851" y="40"/>
                  </a:lnTo>
                  <a:lnTo>
                    <a:pt x="1848" y="24"/>
                  </a:lnTo>
                  <a:lnTo>
                    <a:pt x="1840" y="12"/>
                  </a:lnTo>
                  <a:lnTo>
                    <a:pt x="1827" y="3"/>
                  </a:lnTo>
                  <a:lnTo>
                    <a:pt x="1811" y="0"/>
                  </a:lnTo>
                  <a:close/>
                </a:path>
              </a:pathLst>
            </a:custGeom>
            <a:solidFill>
              <a:srgbClr val="007C6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hangingPunct="1"/>
              <a:endParaRPr lang="en-GB" kern="1200">
                <a:solidFill>
                  <a:srgbClr val="000000"/>
                </a:solidFill>
                <a:ea typeface="+mn-ea"/>
                <a:cs typeface="+mn-cs"/>
              </a:endParaRPr>
            </a:p>
          </p:txBody>
        </p:sp>
        <p:sp>
          <p:nvSpPr>
            <p:cNvPr id="24" name="Freeform 17">
              <a:extLst>
                <a:ext uri="{FF2B5EF4-FFF2-40B4-BE49-F238E27FC236}">
                  <a16:creationId xmlns:a16="http://schemas.microsoft.com/office/drawing/2014/main" id="{A0258BC6-FBBC-44C3-B520-28647075BA0E}"/>
                </a:ext>
              </a:extLst>
            </p:cNvPr>
            <p:cNvSpPr>
              <a:spLocks/>
            </p:cNvSpPr>
            <p:nvPr/>
          </p:nvSpPr>
          <p:spPr bwMode="auto">
            <a:xfrm>
              <a:off x="7037" y="74"/>
              <a:ext cx="1852" cy="476"/>
            </a:xfrm>
            <a:custGeom>
              <a:avLst/>
              <a:gdLst>
                <a:gd name="T0" fmla="+- 0 8888 7037"/>
                <a:gd name="T1" fmla="*/ T0 w 1852"/>
                <a:gd name="T2" fmla="+- 0 510 75"/>
                <a:gd name="T3" fmla="*/ 510 h 476"/>
                <a:gd name="T4" fmla="+- 0 8885 7037"/>
                <a:gd name="T5" fmla="*/ T4 w 1852"/>
                <a:gd name="T6" fmla="+- 0 526 75"/>
                <a:gd name="T7" fmla="*/ 526 h 476"/>
                <a:gd name="T8" fmla="+- 0 8877 7037"/>
                <a:gd name="T9" fmla="*/ T8 w 1852"/>
                <a:gd name="T10" fmla="+- 0 538 75"/>
                <a:gd name="T11" fmla="*/ 538 h 476"/>
                <a:gd name="T12" fmla="+- 0 8864 7037"/>
                <a:gd name="T13" fmla="*/ T12 w 1852"/>
                <a:gd name="T14" fmla="+- 0 547 75"/>
                <a:gd name="T15" fmla="*/ 547 h 476"/>
                <a:gd name="T16" fmla="+- 0 8848 7037"/>
                <a:gd name="T17" fmla="*/ T16 w 1852"/>
                <a:gd name="T18" fmla="+- 0 550 75"/>
                <a:gd name="T19" fmla="*/ 550 h 476"/>
                <a:gd name="T20" fmla="+- 0 7077 7037"/>
                <a:gd name="T21" fmla="*/ T20 w 1852"/>
                <a:gd name="T22" fmla="+- 0 550 75"/>
                <a:gd name="T23" fmla="*/ 550 h 476"/>
                <a:gd name="T24" fmla="+- 0 7062 7037"/>
                <a:gd name="T25" fmla="*/ T24 w 1852"/>
                <a:gd name="T26" fmla="+- 0 547 75"/>
                <a:gd name="T27" fmla="*/ 547 h 476"/>
                <a:gd name="T28" fmla="+- 0 7049 7037"/>
                <a:gd name="T29" fmla="*/ T28 w 1852"/>
                <a:gd name="T30" fmla="+- 0 538 75"/>
                <a:gd name="T31" fmla="*/ 538 h 476"/>
                <a:gd name="T32" fmla="+- 0 7040 7037"/>
                <a:gd name="T33" fmla="*/ T32 w 1852"/>
                <a:gd name="T34" fmla="+- 0 526 75"/>
                <a:gd name="T35" fmla="*/ 526 h 476"/>
                <a:gd name="T36" fmla="+- 0 7037 7037"/>
                <a:gd name="T37" fmla="*/ T36 w 1852"/>
                <a:gd name="T38" fmla="+- 0 510 75"/>
                <a:gd name="T39" fmla="*/ 510 h 476"/>
                <a:gd name="T40" fmla="+- 0 7037 7037"/>
                <a:gd name="T41" fmla="*/ T40 w 1852"/>
                <a:gd name="T42" fmla="+- 0 115 75"/>
                <a:gd name="T43" fmla="*/ 115 h 476"/>
                <a:gd name="T44" fmla="+- 0 7040 7037"/>
                <a:gd name="T45" fmla="*/ T44 w 1852"/>
                <a:gd name="T46" fmla="+- 0 99 75"/>
                <a:gd name="T47" fmla="*/ 99 h 476"/>
                <a:gd name="T48" fmla="+- 0 7049 7037"/>
                <a:gd name="T49" fmla="*/ T48 w 1852"/>
                <a:gd name="T50" fmla="+- 0 87 75"/>
                <a:gd name="T51" fmla="*/ 87 h 476"/>
                <a:gd name="T52" fmla="+- 0 7062 7037"/>
                <a:gd name="T53" fmla="*/ T52 w 1852"/>
                <a:gd name="T54" fmla="+- 0 78 75"/>
                <a:gd name="T55" fmla="*/ 78 h 476"/>
                <a:gd name="T56" fmla="+- 0 7077 7037"/>
                <a:gd name="T57" fmla="*/ T56 w 1852"/>
                <a:gd name="T58" fmla="+- 0 75 75"/>
                <a:gd name="T59" fmla="*/ 75 h 476"/>
                <a:gd name="T60" fmla="+- 0 8848 7037"/>
                <a:gd name="T61" fmla="*/ T60 w 1852"/>
                <a:gd name="T62" fmla="+- 0 75 75"/>
                <a:gd name="T63" fmla="*/ 75 h 476"/>
                <a:gd name="T64" fmla="+- 0 8864 7037"/>
                <a:gd name="T65" fmla="*/ T64 w 1852"/>
                <a:gd name="T66" fmla="+- 0 78 75"/>
                <a:gd name="T67" fmla="*/ 78 h 476"/>
                <a:gd name="T68" fmla="+- 0 8877 7037"/>
                <a:gd name="T69" fmla="*/ T68 w 1852"/>
                <a:gd name="T70" fmla="+- 0 87 75"/>
                <a:gd name="T71" fmla="*/ 87 h 476"/>
                <a:gd name="T72" fmla="+- 0 8885 7037"/>
                <a:gd name="T73" fmla="*/ T72 w 1852"/>
                <a:gd name="T74" fmla="+- 0 99 75"/>
                <a:gd name="T75" fmla="*/ 99 h 476"/>
                <a:gd name="T76" fmla="+- 0 8888 7037"/>
                <a:gd name="T77" fmla="*/ T76 w 1852"/>
                <a:gd name="T78" fmla="+- 0 115 75"/>
                <a:gd name="T79" fmla="*/ 115 h 476"/>
                <a:gd name="T80" fmla="+- 0 8888 7037"/>
                <a:gd name="T81" fmla="*/ T80 w 1852"/>
                <a:gd name="T82" fmla="+- 0 510 75"/>
                <a:gd name="T83" fmla="*/ 510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852" h="476">
                  <a:moveTo>
                    <a:pt x="1851" y="435"/>
                  </a:moveTo>
                  <a:lnTo>
                    <a:pt x="1848" y="451"/>
                  </a:lnTo>
                  <a:lnTo>
                    <a:pt x="1840" y="463"/>
                  </a:lnTo>
                  <a:lnTo>
                    <a:pt x="1827" y="472"/>
                  </a:lnTo>
                  <a:lnTo>
                    <a:pt x="1811" y="475"/>
                  </a:lnTo>
                  <a:lnTo>
                    <a:pt x="40" y="475"/>
                  </a:lnTo>
                  <a:lnTo>
                    <a:pt x="25" y="472"/>
                  </a:lnTo>
                  <a:lnTo>
                    <a:pt x="12" y="463"/>
                  </a:lnTo>
                  <a:lnTo>
                    <a:pt x="3" y="451"/>
                  </a:lnTo>
                  <a:lnTo>
                    <a:pt x="0" y="435"/>
                  </a:lnTo>
                  <a:lnTo>
                    <a:pt x="0" y="40"/>
                  </a:lnTo>
                  <a:lnTo>
                    <a:pt x="3" y="24"/>
                  </a:lnTo>
                  <a:lnTo>
                    <a:pt x="12" y="12"/>
                  </a:lnTo>
                  <a:lnTo>
                    <a:pt x="25" y="3"/>
                  </a:lnTo>
                  <a:lnTo>
                    <a:pt x="40" y="0"/>
                  </a:lnTo>
                  <a:lnTo>
                    <a:pt x="1811" y="0"/>
                  </a:lnTo>
                  <a:lnTo>
                    <a:pt x="1827" y="3"/>
                  </a:lnTo>
                  <a:lnTo>
                    <a:pt x="1840" y="12"/>
                  </a:lnTo>
                  <a:lnTo>
                    <a:pt x="1848" y="24"/>
                  </a:lnTo>
                  <a:lnTo>
                    <a:pt x="1851" y="40"/>
                  </a:lnTo>
                  <a:lnTo>
                    <a:pt x="1851" y="435"/>
                  </a:lnTo>
                  <a:close/>
                </a:path>
              </a:pathLst>
            </a:custGeom>
            <a:noFill/>
            <a:ln w="6350">
              <a:solidFill>
                <a:srgbClr val="BFDAD5"/>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hangingPunct="1"/>
              <a:endParaRPr lang="en-GB" kern="1200">
                <a:solidFill>
                  <a:srgbClr val="000000"/>
                </a:solidFill>
                <a:ea typeface="+mn-ea"/>
                <a:cs typeface="+mn-cs"/>
              </a:endParaRPr>
            </a:p>
          </p:txBody>
        </p:sp>
        <p:sp>
          <p:nvSpPr>
            <p:cNvPr id="25" name="Text Box 16">
              <a:extLst>
                <a:ext uri="{FF2B5EF4-FFF2-40B4-BE49-F238E27FC236}">
                  <a16:creationId xmlns:a16="http://schemas.microsoft.com/office/drawing/2014/main" id="{7435E731-FE8D-4823-A088-665EF484476F}"/>
                </a:ext>
              </a:extLst>
            </p:cNvPr>
            <p:cNvSpPr txBox="1">
              <a:spLocks noChangeArrowheads="1"/>
            </p:cNvSpPr>
            <p:nvPr/>
          </p:nvSpPr>
          <p:spPr bwMode="auto">
            <a:xfrm>
              <a:off x="0" y="0"/>
              <a:ext cx="8962"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273685" defTabSz="914400" hangingPunct="1">
                <a:spcBef>
                  <a:spcPts val="800"/>
                </a:spcBef>
              </a:pPr>
              <a:r>
                <a:rPr lang="en-US" sz="2000" b="1" kern="1200" dirty="0">
                  <a:solidFill>
                    <a:srgbClr val="FFFFFF"/>
                  </a:solidFill>
                  <a:ea typeface="Gill Sans MT" panose="020B0502020104020203" pitchFamily="34" charset="0"/>
                  <a:cs typeface="Gill Sans MT" panose="020B0502020104020203" pitchFamily="34" charset="0"/>
                </a:rPr>
                <a:t>Workforce</a:t>
              </a:r>
              <a:r>
                <a:rPr lang="en-US" sz="2000" b="1" kern="1200" spc="-75" dirty="0">
                  <a:solidFill>
                    <a:srgbClr val="FFFFFF"/>
                  </a:solidFill>
                  <a:ea typeface="Gill Sans MT" panose="020B0502020104020203" pitchFamily="34" charset="0"/>
                  <a:cs typeface="Gill Sans MT" panose="020B0502020104020203" pitchFamily="34" charset="0"/>
                </a:rPr>
                <a:t> </a:t>
              </a:r>
              <a:r>
                <a:rPr lang="en-US" sz="2000" b="1" kern="1200" dirty="0">
                  <a:solidFill>
                    <a:srgbClr val="FFFFFF"/>
                  </a:solidFill>
                  <a:ea typeface="Gill Sans MT" panose="020B0502020104020203" pitchFamily="34" charset="0"/>
                  <a:cs typeface="Gill Sans MT" panose="020B0502020104020203" pitchFamily="34" charset="0"/>
                </a:rPr>
                <a:t>capacity</a:t>
              </a:r>
              <a:endParaRPr lang="en-GB" sz="2000" kern="1200" dirty="0">
                <a:solidFill>
                  <a:srgbClr val="000000"/>
                </a:solidFill>
                <a:ea typeface="Gill Sans MT" panose="020B0502020104020203" pitchFamily="34" charset="0"/>
                <a:cs typeface="Gill Sans MT" panose="020B0502020104020203" pitchFamily="34" charset="0"/>
              </a:endParaRPr>
            </a:p>
          </p:txBody>
        </p:sp>
        <p:sp>
          <p:nvSpPr>
            <p:cNvPr id="26" name="Text Box 15">
              <a:extLst>
                <a:ext uri="{FF2B5EF4-FFF2-40B4-BE49-F238E27FC236}">
                  <a16:creationId xmlns:a16="http://schemas.microsoft.com/office/drawing/2014/main" id="{8898BA0A-F45F-4D42-950E-332A9F575C70}"/>
                </a:ext>
              </a:extLst>
            </p:cNvPr>
            <p:cNvSpPr txBox="1">
              <a:spLocks noChangeArrowheads="1"/>
            </p:cNvSpPr>
            <p:nvPr/>
          </p:nvSpPr>
          <p:spPr bwMode="auto">
            <a:xfrm>
              <a:off x="7048" y="83"/>
              <a:ext cx="183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297815" marR="25400" indent="-127635" defTabSz="914400" hangingPunct="1">
                <a:lnSpc>
                  <a:spcPct val="97000"/>
                </a:lnSpc>
                <a:spcBef>
                  <a:spcPts val="175"/>
                </a:spcBef>
              </a:pPr>
              <a:r>
                <a:rPr lang="en-US" sz="1600" kern="1200" dirty="0">
                  <a:solidFill>
                    <a:srgbClr val="FFFFFF"/>
                  </a:solidFill>
                  <a:ea typeface="Gill Sans MT" panose="020B0502020104020203" pitchFamily="34" charset="0"/>
                  <a:cs typeface="Gill Sans MT" panose="020B0502020104020203" pitchFamily="34" charset="0"/>
                </a:rPr>
                <a:t>Knowledge,</a:t>
              </a:r>
              <a:r>
                <a:rPr lang="en-US" sz="1600" kern="1200" spc="100" dirty="0">
                  <a:solidFill>
                    <a:srgbClr val="FFFFFF"/>
                  </a:solidFill>
                  <a:ea typeface="Gill Sans MT" panose="020B0502020104020203" pitchFamily="34" charset="0"/>
                  <a:cs typeface="Gill Sans MT" panose="020B0502020104020203" pitchFamily="34" charset="0"/>
                </a:rPr>
                <a:t> </a:t>
              </a:r>
              <a:r>
                <a:rPr lang="en-US" sz="1600" kern="1200" dirty="0">
                  <a:solidFill>
                    <a:srgbClr val="FFFFFF"/>
                  </a:solidFill>
                  <a:ea typeface="Gill Sans MT" panose="020B0502020104020203" pitchFamily="34" charset="0"/>
                  <a:cs typeface="Gill Sans MT" panose="020B0502020104020203" pitchFamily="34" charset="0"/>
                </a:rPr>
                <a:t>skills</a:t>
              </a:r>
              <a:r>
                <a:rPr lang="en-US" sz="1600" kern="1200" spc="-230" dirty="0">
                  <a:solidFill>
                    <a:srgbClr val="FFFFFF"/>
                  </a:solidFill>
                  <a:ea typeface="Gill Sans MT" panose="020B0502020104020203" pitchFamily="34" charset="0"/>
                  <a:cs typeface="Gill Sans MT" panose="020B0502020104020203" pitchFamily="34" charset="0"/>
                </a:rPr>
                <a:t> </a:t>
              </a:r>
              <a:r>
                <a:rPr lang="en-US" sz="1600" kern="1200" dirty="0">
                  <a:solidFill>
                    <a:srgbClr val="FFFFFF"/>
                  </a:solidFill>
                  <a:ea typeface="Gill Sans MT" panose="020B0502020104020203" pitchFamily="34" charset="0"/>
                  <a:cs typeface="Gill Sans MT" panose="020B0502020104020203" pitchFamily="34" charset="0"/>
                </a:rPr>
                <a:t>and</a:t>
              </a:r>
              <a:r>
                <a:rPr lang="en-US" sz="1600" kern="1200" spc="-60" dirty="0">
                  <a:solidFill>
                    <a:srgbClr val="FFFFFF"/>
                  </a:solidFill>
                  <a:ea typeface="Gill Sans MT" panose="020B0502020104020203" pitchFamily="34" charset="0"/>
                  <a:cs typeface="Gill Sans MT" panose="020B0502020104020203" pitchFamily="34" charset="0"/>
                </a:rPr>
                <a:t> </a:t>
              </a:r>
              <a:r>
                <a:rPr lang="en-US" sz="1600" kern="1200" dirty="0">
                  <a:solidFill>
                    <a:srgbClr val="FFFFFF"/>
                  </a:solidFill>
                  <a:ea typeface="Gill Sans MT" panose="020B0502020104020203" pitchFamily="34" charset="0"/>
                  <a:cs typeface="Gill Sans MT" panose="020B0502020104020203" pitchFamily="34" charset="0"/>
                </a:rPr>
                <a:t>abilities</a:t>
              </a:r>
              <a:endParaRPr lang="en-GB" sz="1600" kern="1200" dirty="0">
                <a:solidFill>
                  <a:srgbClr val="000000"/>
                </a:solidFill>
                <a:ea typeface="Gill Sans MT" panose="020B0502020104020203" pitchFamily="34" charset="0"/>
                <a:cs typeface="Gill Sans MT" panose="020B0502020104020203" pitchFamily="34" charset="0"/>
              </a:endParaRPr>
            </a:p>
          </p:txBody>
        </p:sp>
        <p:sp>
          <p:nvSpPr>
            <p:cNvPr id="27" name="Text Box 14">
              <a:extLst>
                <a:ext uri="{FF2B5EF4-FFF2-40B4-BE49-F238E27FC236}">
                  <a16:creationId xmlns:a16="http://schemas.microsoft.com/office/drawing/2014/main" id="{6EE2558C-1D06-40E2-A611-91A0441C59F8}"/>
                </a:ext>
              </a:extLst>
            </p:cNvPr>
            <p:cNvSpPr txBox="1">
              <a:spLocks noChangeArrowheads="1"/>
            </p:cNvSpPr>
            <p:nvPr/>
          </p:nvSpPr>
          <p:spPr bwMode="auto">
            <a:xfrm>
              <a:off x="5089" y="83"/>
              <a:ext cx="183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245110" marR="237490" indent="31115" defTabSz="914400" hangingPunct="1">
                <a:lnSpc>
                  <a:spcPct val="97000"/>
                </a:lnSpc>
                <a:spcBef>
                  <a:spcPts val="175"/>
                </a:spcBef>
              </a:pPr>
              <a:r>
                <a:rPr lang="en-US" sz="1600" kern="1200" dirty="0">
                  <a:solidFill>
                    <a:srgbClr val="FFFFFF"/>
                  </a:solidFill>
                  <a:ea typeface="Gill Sans MT" panose="020B0502020104020203" pitchFamily="34" charset="0"/>
                  <a:cs typeface="Gill Sans MT" panose="020B0502020104020203" pitchFamily="34" charset="0"/>
                </a:rPr>
                <a:t>Diversity</a:t>
              </a:r>
              <a:r>
                <a:rPr lang="en-US" sz="1600" kern="1200" spc="35" dirty="0">
                  <a:solidFill>
                    <a:srgbClr val="FFFFFF"/>
                  </a:solidFill>
                  <a:ea typeface="Gill Sans MT" panose="020B0502020104020203" pitchFamily="34" charset="0"/>
                  <a:cs typeface="Gill Sans MT" panose="020B0502020104020203" pitchFamily="34" charset="0"/>
                </a:rPr>
                <a:t> </a:t>
              </a:r>
              <a:r>
                <a:rPr lang="en-US" sz="1600" kern="1200" dirty="0">
                  <a:solidFill>
                    <a:srgbClr val="FFFFFF"/>
                  </a:solidFill>
                  <a:ea typeface="Gill Sans MT" panose="020B0502020104020203" pitchFamily="34" charset="0"/>
                  <a:cs typeface="Gill Sans MT" panose="020B0502020104020203" pitchFamily="34" charset="0"/>
                </a:rPr>
                <a:t>and</a:t>
              </a:r>
              <a:r>
                <a:rPr lang="en-US" sz="1600" kern="1200" spc="5" dirty="0">
                  <a:solidFill>
                    <a:srgbClr val="FFFFFF"/>
                  </a:solidFill>
                  <a:ea typeface="Gill Sans MT" panose="020B0502020104020203" pitchFamily="34" charset="0"/>
                  <a:cs typeface="Gill Sans MT" panose="020B0502020104020203" pitchFamily="34" charset="0"/>
                </a:rPr>
                <a:t> </a:t>
              </a:r>
              <a:r>
                <a:rPr lang="en-US" sz="1600" kern="1200" dirty="0">
                  <a:solidFill>
                    <a:srgbClr val="FFFFFF"/>
                  </a:solidFill>
                  <a:ea typeface="Gill Sans MT" panose="020B0502020104020203" pitchFamily="34" charset="0"/>
                  <a:cs typeface="Gill Sans MT" panose="020B0502020104020203" pitchFamily="34" charset="0"/>
                </a:rPr>
                <a:t>demographics</a:t>
              </a:r>
              <a:endParaRPr lang="en-GB" sz="1600" kern="1200" dirty="0">
                <a:solidFill>
                  <a:srgbClr val="000000"/>
                </a:solidFill>
                <a:ea typeface="Gill Sans MT" panose="020B0502020104020203" pitchFamily="34" charset="0"/>
                <a:cs typeface="Gill Sans MT" panose="020B0502020104020203" pitchFamily="34" charset="0"/>
              </a:endParaRPr>
            </a:p>
          </p:txBody>
        </p:sp>
        <p:sp>
          <p:nvSpPr>
            <p:cNvPr id="28" name="Text Box 13">
              <a:extLst>
                <a:ext uri="{FF2B5EF4-FFF2-40B4-BE49-F238E27FC236}">
                  <a16:creationId xmlns:a16="http://schemas.microsoft.com/office/drawing/2014/main" id="{9E6CA966-3685-4A35-AA91-225495188461}"/>
                </a:ext>
              </a:extLst>
            </p:cNvPr>
            <p:cNvSpPr txBox="1">
              <a:spLocks noChangeArrowheads="1"/>
            </p:cNvSpPr>
            <p:nvPr/>
          </p:nvSpPr>
          <p:spPr bwMode="auto">
            <a:xfrm>
              <a:off x="3130" y="83"/>
              <a:ext cx="183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370205" defTabSz="914400" hangingPunct="1">
                <a:spcBef>
                  <a:spcPts val="690"/>
                </a:spcBef>
              </a:pPr>
              <a:r>
                <a:rPr lang="en-US" sz="1600" kern="1200" dirty="0">
                  <a:solidFill>
                    <a:srgbClr val="FFFFFF"/>
                  </a:solidFill>
                  <a:ea typeface="Gill Sans MT" panose="020B0502020104020203" pitchFamily="34" charset="0"/>
                  <a:cs typeface="Gill Sans MT" panose="020B0502020104020203" pitchFamily="34" charset="0"/>
                </a:rPr>
                <a:t>Numbers</a:t>
              </a:r>
              <a:endParaRPr lang="en-GB" sz="1600" kern="1200" dirty="0">
                <a:solidFill>
                  <a:srgbClr val="000000"/>
                </a:solidFill>
                <a:ea typeface="Gill Sans MT" panose="020B0502020104020203" pitchFamily="34" charset="0"/>
                <a:cs typeface="Gill Sans MT" panose="020B0502020104020203" pitchFamily="34" charset="0"/>
              </a:endParaRPr>
            </a:p>
          </p:txBody>
        </p:sp>
      </p:grpSp>
      <p:sp>
        <p:nvSpPr>
          <p:cNvPr id="29" name="Callout: Down Arrow 28">
            <a:extLst>
              <a:ext uri="{FF2B5EF4-FFF2-40B4-BE49-F238E27FC236}">
                <a16:creationId xmlns:a16="http://schemas.microsoft.com/office/drawing/2014/main" id="{0CE97B1A-83F0-4B28-B78A-9B8A157852F9}"/>
              </a:ext>
            </a:extLst>
          </p:cNvPr>
          <p:cNvSpPr/>
          <p:nvPr/>
        </p:nvSpPr>
        <p:spPr>
          <a:xfrm>
            <a:off x="726365" y="795775"/>
            <a:ext cx="10480351" cy="1090560"/>
          </a:xfrm>
          <a:prstGeom prst="downArrowCallout">
            <a:avLst/>
          </a:prstGeom>
          <a:solidFill>
            <a:srgbClr val="53CD62"/>
          </a:solidFill>
          <a:ln w="12700" cap="flat" cmpd="sng" algn="ctr">
            <a:solidFill>
              <a:srgbClr val="005EB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ea typeface="+mn-ea"/>
                <a:cs typeface="+mn-cs"/>
              </a:rPr>
              <a:t>All levels of the NHS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FF"/>
                </a:solidFill>
                <a:effectLst/>
                <a:uLnTx/>
                <a:uFillTx/>
                <a:ea typeface="+mn-ea"/>
                <a:cs typeface="+mn-cs"/>
              </a:rPr>
              <a:t>The culture of an organisation impacts behaviour at all levels within and across organisations.</a:t>
            </a:r>
          </a:p>
        </p:txBody>
      </p:sp>
      <p:graphicFrame>
        <p:nvGraphicFramePr>
          <p:cNvPr id="30" name="Table 24">
            <a:extLst>
              <a:ext uri="{FF2B5EF4-FFF2-40B4-BE49-F238E27FC236}">
                <a16:creationId xmlns:a16="http://schemas.microsoft.com/office/drawing/2014/main" id="{BBF9A984-4545-44BE-85BD-6A9E8015233A}"/>
              </a:ext>
            </a:extLst>
          </p:cNvPr>
          <p:cNvGraphicFramePr>
            <a:graphicFrameLocks noGrp="1"/>
          </p:cNvGraphicFramePr>
          <p:nvPr>
            <p:extLst>
              <p:ext uri="{D42A27DB-BD31-4B8C-83A1-F6EECF244321}">
                <p14:modId xmlns:p14="http://schemas.microsoft.com/office/powerpoint/2010/main" val="3774578776"/>
              </p:ext>
            </p:extLst>
          </p:nvPr>
        </p:nvGraphicFramePr>
        <p:xfrm>
          <a:off x="920902" y="1994058"/>
          <a:ext cx="2942181" cy="2748040"/>
        </p:xfrm>
        <a:graphic>
          <a:graphicData uri="http://schemas.openxmlformats.org/drawingml/2006/table">
            <a:tbl>
              <a:tblPr firstRow="1" bandRow="1"/>
              <a:tblGrid>
                <a:gridCol w="2942181">
                  <a:extLst>
                    <a:ext uri="{9D8B030D-6E8A-4147-A177-3AD203B41FA5}">
                      <a16:colId xmlns:a16="http://schemas.microsoft.com/office/drawing/2014/main" val="3574599777"/>
                    </a:ext>
                  </a:extLst>
                </a:gridCol>
              </a:tblGrid>
              <a:tr h="573264">
                <a:tc>
                  <a:txBody>
                    <a:bodyPr/>
                    <a:lstStyle>
                      <a:lvl1pPr marL="0" marR="0" indent="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9pPr>
                    </a:lstStyle>
                    <a:p>
                      <a:pPr algn="l"/>
                      <a:r>
                        <a:rPr lang="en-GB" sz="2000" dirty="0">
                          <a:solidFill>
                            <a:schemeClr val="bg1"/>
                          </a:solidFill>
                          <a:latin typeface="+mj-lt"/>
                        </a:rPr>
                        <a:t>Leadership behaviours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774739148"/>
                  </a:ext>
                </a:extLst>
              </a:tr>
              <a:tr h="2047000">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9pPr>
                    </a:lstStyle>
                    <a:p>
                      <a:pPr algn="l"/>
                      <a:r>
                        <a:rPr lang="en-GB" sz="1600" dirty="0">
                          <a:solidFill>
                            <a:srgbClr val="005EB8"/>
                          </a:solidFill>
                          <a:latin typeface="+mj-lt"/>
                          <a:cs typeface="Arial" panose="020B0604020202020204" pitchFamily="34" charset="0"/>
                        </a:rPr>
                        <a:t>Leadership is the most powerful factor influencing culture because leaders signal, through their behaviour, the values and the norms – ‘ the way we do things around here.’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89064301"/>
                  </a:ext>
                </a:extLst>
              </a:tr>
            </a:tbl>
          </a:graphicData>
        </a:graphic>
      </p:graphicFrame>
      <p:graphicFrame>
        <p:nvGraphicFramePr>
          <p:cNvPr id="31" name="Table 27">
            <a:extLst>
              <a:ext uri="{FF2B5EF4-FFF2-40B4-BE49-F238E27FC236}">
                <a16:creationId xmlns:a16="http://schemas.microsoft.com/office/drawing/2014/main" id="{73D6F41D-3FD7-475F-BBCC-6E848083AD0A}"/>
              </a:ext>
            </a:extLst>
          </p:cNvPr>
          <p:cNvGraphicFramePr>
            <a:graphicFrameLocks noGrp="1"/>
          </p:cNvGraphicFramePr>
          <p:nvPr>
            <p:extLst>
              <p:ext uri="{D42A27DB-BD31-4B8C-83A1-F6EECF244321}">
                <p14:modId xmlns:p14="http://schemas.microsoft.com/office/powerpoint/2010/main" val="3437361440"/>
              </p:ext>
            </p:extLst>
          </p:nvPr>
        </p:nvGraphicFramePr>
        <p:xfrm>
          <a:off x="4241654" y="1995251"/>
          <a:ext cx="3180529" cy="2619069"/>
        </p:xfrm>
        <a:graphic>
          <a:graphicData uri="http://schemas.openxmlformats.org/drawingml/2006/table">
            <a:tbl>
              <a:tblPr firstRow="1" bandRow="1"/>
              <a:tblGrid>
                <a:gridCol w="3180529">
                  <a:extLst>
                    <a:ext uri="{9D8B030D-6E8A-4147-A177-3AD203B41FA5}">
                      <a16:colId xmlns:a16="http://schemas.microsoft.com/office/drawing/2014/main" val="4248591449"/>
                    </a:ext>
                  </a:extLst>
                </a:gridCol>
              </a:tblGrid>
              <a:tr h="531998">
                <a:tc>
                  <a:txBody>
                    <a:bodyPr/>
                    <a:lstStyle>
                      <a:lvl1pPr marL="0" marR="0" indent="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9pPr>
                    </a:lstStyle>
                    <a:p>
                      <a:pPr algn="l"/>
                      <a:r>
                        <a:rPr lang="en-GB" sz="2000" dirty="0">
                          <a:solidFill>
                            <a:schemeClr val="bg1"/>
                          </a:solidFill>
                          <a:latin typeface="+mj-lt"/>
                        </a:rPr>
                        <a:t>Cultural elements </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1B6E6"/>
                    </a:solidFill>
                  </a:tcPr>
                </a:tc>
                <a:extLst>
                  <a:ext uri="{0D108BD9-81ED-4DB2-BD59-A6C34878D82A}">
                    <a16:rowId xmlns:a16="http://schemas.microsoft.com/office/drawing/2014/main" val="2588792877"/>
                  </a:ext>
                </a:extLst>
              </a:tr>
              <a:tr h="2087071">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9pPr>
                    </a:lstStyle>
                    <a:p>
                      <a:pPr algn="l"/>
                      <a:r>
                        <a:rPr lang="en-GB" sz="1600" dirty="0">
                          <a:solidFill>
                            <a:srgbClr val="41B6E6"/>
                          </a:solidFill>
                          <a:latin typeface="+mj-lt"/>
                          <a:cs typeface="Arial" panose="020B0604020202020204" pitchFamily="34" charset="0"/>
                        </a:rPr>
                        <a:t>The six specific cultural elements are associated with high quality healthcare cultures. They </a:t>
                      </a:r>
                      <a:r>
                        <a:rPr lang="en-GB" sz="1600" b="0" i="0" kern="1200" dirty="0">
                          <a:solidFill>
                            <a:srgbClr val="41B6E6"/>
                          </a:solidFill>
                          <a:effectLst/>
                          <a:latin typeface="+mj-lt"/>
                          <a:ea typeface="+mn-ea"/>
                          <a:cs typeface="Arial" panose="020B0604020202020204" pitchFamily="34" charset="0"/>
                        </a:rPr>
                        <a:t>are grouped into two overarching categories of performance and people.</a:t>
                      </a:r>
                      <a:endParaRPr lang="en-GB" sz="1600" dirty="0">
                        <a:solidFill>
                          <a:srgbClr val="41B6E6"/>
                        </a:solidFill>
                        <a:latin typeface="+mj-lt"/>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7965554"/>
                  </a:ext>
                </a:extLst>
              </a:tr>
            </a:tbl>
          </a:graphicData>
        </a:graphic>
      </p:graphicFrame>
      <p:graphicFrame>
        <p:nvGraphicFramePr>
          <p:cNvPr id="32" name="Table 31">
            <a:extLst>
              <a:ext uri="{FF2B5EF4-FFF2-40B4-BE49-F238E27FC236}">
                <a16:creationId xmlns:a16="http://schemas.microsoft.com/office/drawing/2014/main" id="{B1872B56-0265-4212-AD7D-381B1243EFAF}"/>
              </a:ext>
            </a:extLst>
          </p:cNvPr>
          <p:cNvGraphicFramePr>
            <a:graphicFrameLocks noGrp="1"/>
          </p:cNvGraphicFramePr>
          <p:nvPr>
            <p:extLst>
              <p:ext uri="{D42A27DB-BD31-4B8C-83A1-F6EECF244321}">
                <p14:modId xmlns:p14="http://schemas.microsoft.com/office/powerpoint/2010/main" val="2331551245"/>
              </p:ext>
            </p:extLst>
          </p:nvPr>
        </p:nvGraphicFramePr>
        <p:xfrm>
          <a:off x="7800754" y="1994057"/>
          <a:ext cx="3180529" cy="2619250"/>
        </p:xfrm>
        <a:graphic>
          <a:graphicData uri="http://schemas.openxmlformats.org/drawingml/2006/table">
            <a:tbl>
              <a:tblPr firstRow="1" bandRow="1"/>
              <a:tblGrid>
                <a:gridCol w="3180529">
                  <a:extLst>
                    <a:ext uri="{9D8B030D-6E8A-4147-A177-3AD203B41FA5}">
                      <a16:colId xmlns:a16="http://schemas.microsoft.com/office/drawing/2014/main" val="2252392643"/>
                    </a:ext>
                  </a:extLst>
                </a:gridCol>
              </a:tblGrid>
              <a:tr h="396059">
                <a:tc>
                  <a:txBody>
                    <a:bodyPr/>
                    <a:lstStyle>
                      <a:lvl1pPr marL="0" marR="0" indent="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Arial"/>
                        </a:defRPr>
                      </a:lvl9pPr>
                    </a:lstStyle>
                    <a:p>
                      <a:pPr algn="l"/>
                      <a:r>
                        <a:rPr lang="en-GB" sz="2000" dirty="0">
                          <a:solidFill>
                            <a:schemeClr val="bg1"/>
                          </a:solidFill>
                          <a:latin typeface="Arial" panose="020B0604020202020204" pitchFamily="34" charset="0"/>
                          <a:cs typeface="Arial" panose="020B0604020202020204" pitchFamily="34" charset="0"/>
                        </a:rPr>
                        <a:t>Outcomes </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FA98F"/>
                    </a:solidFill>
                  </a:tcPr>
                </a:tc>
                <a:extLst>
                  <a:ext uri="{0D108BD9-81ED-4DB2-BD59-A6C34878D82A}">
                    <a16:rowId xmlns:a16="http://schemas.microsoft.com/office/drawing/2014/main" val="1789376748"/>
                  </a:ext>
                </a:extLst>
              </a:tr>
              <a:tr h="2223010">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Arial"/>
                        </a:defRPr>
                      </a:lvl9pPr>
                    </a:lstStyle>
                    <a:p>
                      <a:pPr algn="l"/>
                      <a:r>
                        <a:rPr lang="en-GB" sz="1600" dirty="0">
                          <a:solidFill>
                            <a:srgbClr val="0FA98F"/>
                          </a:solidFill>
                          <a:latin typeface="Arial" panose="020B0604020202020204" pitchFamily="34" charset="0"/>
                          <a:cs typeface="Arial" panose="020B0604020202020204" pitchFamily="34" charset="0"/>
                        </a:rPr>
                        <a:t>Staff performance and engagement are affected by organisation culture. This in turn impacts patient satisfaction, care quality, financial performance and patient mortality.</a:t>
                      </a:r>
                      <a:endParaRPr lang="en-GB" sz="1600" dirty="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70711785"/>
                  </a:ext>
                </a:extLst>
              </a:tr>
            </a:tbl>
          </a:graphicData>
        </a:graphic>
      </p:graphicFrame>
    </p:spTree>
    <p:extLst>
      <p:ext uri="{BB962C8B-B14F-4D97-AF65-F5344CB8AC3E}">
        <p14:creationId xmlns:p14="http://schemas.microsoft.com/office/powerpoint/2010/main" val="647722088"/>
      </p:ext>
    </p:extLst>
  </p:cSld>
  <p:clrMapOvr>
    <a:masterClrMapping/>
  </p:clrMapOvr>
  <p:transition spd="med"/>
</p:sld>
</file>

<file path=ppt/theme/theme1.xml><?xml version="1.0" encoding="utf-8"?>
<a:theme xmlns:a="http://schemas.openxmlformats.org/drawingml/2006/main" name="Office Theme">
  <a:themeElements>
    <a:clrScheme name="Office Theme">
      <a:dk1>
        <a:srgbClr val="FFFFFF"/>
      </a:dk1>
      <a:lt1>
        <a:srgbClr val="003087"/>
      </a:lt1>
      <a:dk2>
        <a:srgbClr val="A7A7A7"/>
      </a:dk2>
      <a:lt2>
        <a:srgbClr val="535353"/>
      </a:lt2>
      <a:accent1>
        <a:srgbClr val="DA281C"/>
      </a:accent1>
      <a:accent2>
        <a:srgbClr val="330071"/>
      </a:accent2>
      <a:accent3>
        <a:srgbClr val="ED8B00"/>
      </a:accent3>
      <a:accent4>
        <a:srgbClr val="009638"/>
      </a:accent4>
      <a:accent5>
        <a:srgbClr val="006747"/>
      </a:accent5>
      <a:accent6>
        <a:srgbClr val="AE2473"/>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878787"/>
      </a:dk1>
      <a:lt1>
        <a:srgbClr val="003087"/>
      </a:lt1>
      <a:dk2>
        <a:srgbClr val="A7A7A7"/>
      </a:dk2>
      <a:lt2>
        <a:srgbClr val="535353"/>
      </a:lt2>
      <a:accent1>
        <a:srgbClr val="DA281C"/>
      </a:accent1>
      <a:accent2>
        <a:srgbClr val="330071"/>
      </a:accent2>
      <a:accent3>
        <a:srgbClr val="ED8B00"/>
      </a:accent3>
      <a:accent4>
        <a:srgbClr val="009638"/>
      </a:accent4>
      <a:accent5>
        <a:srgbClr val="006747"/>
      </a:accent5>
      <a:accent6>
        <a:srgbClr val="AE2473"/>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C6F7044E321F419C3AB79F8ED3457A" ma:contentTypeVersion="41" ma:contentTypeDescription="Create a new document." ma:contentTypeScope="" ma:versionID="ba3254dc104dafe4d1aa1583b3747680">
  <xsd:schema xmlns:xsd="http://www.w3.org/2001/XMLSchema" xmlns:xs="http://www.w3.org/2001/XMLSchema" xmlns:p="http://schemas.microsoft.com/office/2006/metadata/properties" xmlns:ns2="ebd64cbd-6cf5-435c-bd4a-b8fc9bc14ad4" xmlns:ns3="97cbd71b-bdc8-4711-b866-4d4c9922b16c" xmlns:ns4="cccaf3ac-2de9-44d4-aa31-54302fceb5f7" targetNamespace="http://schemas.microsoft.com/office/2006/metadata/properties" ma:root="true" ma:fieldsID="ce0dbfef26a10820c074e1913d98c8be" ns2:_="" ns3:_="" ns4:_="">
    <xsd:import namespace="ebd64cbd-6cf5-435c-bd4a-b8fc9bc14ad4"/>
    <xsd:import namespace="97cbd71b-bdc8-4711-b866-4d4c9922b16c"/>
    <xsd:import namespace="cccaf3ac-2de9-44d4-aa31-54302fceb5f7"/>
    <xsd:element name="properties">
      <xsd:complexType>
        <xsd:sequence>
          <xsd:element name="documentManagement">
            <xsd:complexType>
              <xsd:all>
                <xsd:element ref="ns2:SharedWithUsers" minOccurs="0"/>
                <xsd:element ref="ns2:SharedWithDetails" minOccurs="0"/>
                <xsd:element ref="ns3:Review_x0020_Date" minOccurs="0"/>
                <xsd:element ref="ns4: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64cbd-6cf5-435c-bd4a-b8fc9bc14ad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cbd71b-bdc8-4711-b866-4d4c9922b16c" elementFormDefault="qualified">
    <xsd:import namespace="http://schemas.microsoft.com/office/2006/documentManagement/types"/>
    <xsd:import namespace="http://schemas.microsoft.com/office/infopath/2007/PartnerControls"/>
    <xsd:element name="Review_x0020_Date" ma:index="10" nillable="true" ma:displayName="Review date" ma:indexed="true" ma:internalName="Review_x0020_Dat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5334094a-f9e0-4549-b89e-a630a0591e70}" ma:internalName="TaxCatchAll" ma:showField="CatchAllData" ma:web="ebd64cbd-6cf5-435c-bd4a-b8fc9bc14a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_x0020_Date xmlns="97cbd71b-bdc8-4711-b866-4d4c9922b16c" xsi:nil="true"/>
    <SharedWithUsers xmlns="ebd64cbd-6cf5-435c-bd4a-b8fc9bc14ad4">
      <UserInfo>
        <DisplayName>Robyn Lalor [Left]</DisplayName>
        <AccountId>545</AccountId>
        <AccountType/>
      </UserInfo>
      <UserInfo>
        <DisplayName>Laura Flatman</DisplayName>
        <AccountId>382</AccountId>
        <AccountType/>
      </UserInfo>
      <UserInfo>
        <DisplayName>Michelle Lee</DisplayName>
        <AccountId>450</AccountId>
        <AccountType/>
      </UserInfo>
    </SharedWithUsers>
    <lcf76f155ced4ddcb4097134ff3c332f xmlns="97cbd71b-bdc8-4711-b866-4d4c9922b16c">
      <Terms xmlns="http://schemas.microsoft.com/office/infopath/2007/PartnerControls"/>
    </lcf76f155ced4ddcb4097134ff3c332f>
    <TaxCatchAll xmlns="cccaf3ac-2de9-44d4-aa31-54302fceb5f7" xsi:nil="true"/>
  </documentManagement>
</p:properties>
</file>

<file path=customXml/itemProps1.xml><?xml version="1.0" encoding="utf-8"?>
<ds:datastoreItem xmlns:ds="http://schemas.openxmlformats.org/officeDocument/2006/customXml" ds:itemID="{4C748A04-DFCE-4458-8B8D-04E6F61D81F8}">
  <ds:schemaRefs>
    <ds:schemaRef ds:uri="http://schemas.microsoft.com/sharepoint/v3/contenttype/forms"/>
  </ds:schemaRefs>
</ds:datastoreItem>
</file>

<file path=customXml/itemProps2.xml><?xml version="1.0" encoding="utf-8"?>
<ds:datastoreItem xmlns:ds="http://schemas.openxmlformats.org/officeDocument/2006/customXml" ds:itemID="{FD5FC1A9-47B0-4F9A-9DD4-55116D01D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64cbd-6cf5-435c-bd4a-b8fc9bc14ad4"/>
    <ds:schemaRef ds:uri="97cbd71b-bdc8-4711-b866-4d4c9922b16c"/>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A4E273-787E-4E05-97F3-DC9A6DA44562}">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terms/"/>
    <ds:schemaRef ds:uri="97cbd71b-bdc8-4711-b866-4d4c9922b16c"/>
    <ds:schemaRef ds:uri="ebd64cbd-6cf5-435c-bd4a-b8fc9bc14ad4"/>
    <ds:schemaRef ds:uri="http://www.w3.org/XML/1998/namespace"/>
    <ds:schemaRef ds:uri="http://purl.org/dc/elements/1.1/"/>
    <ds:schemaRef ds:uri="cccaf3ac-2de9-44d4-aa31-54302fceb5f7"/>
  </ds:schemaRefs>
</ds:datastoreItem>
</file>

<file path=docProps/app.xml><?xml version="1.0" encoding="utf-8"?>
<Properties xmlns="http://schemas.openxmlformats.org/officeDocument/2006/extended-properties" xmlns:vt="http://schemas.openxmlformats.org/officeDocument/2006/docPropsVTypes">
  <TotalTime>586</TotalTime>
  <Words>2203</Words>
  <Application>Microsoft Office PowerPoint</Application>
  <PresentationFormat>Widescreen</PresentationFormat>
  <Paragraphs>224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(Headings)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Pramas</dc:creator>
  <cp:lastModifiedBy>Joanne Boshell</cp:lastModifiedBy>
  <cp:revision>3</cp:revision>
  <dcterms:modified xsi:type="dcterms:W3CDTF">2023-02-15T17:09:42Z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0x0101001DC6F7044E321F419C3AB79F8ED3457A</vt:lpwstr>
  </property>
  <property fmtid="{D5CDD505-2E9C-101B-9397-08002B2CF9AE}" pid="3" name="MediaServiceImageTags">
    <vt:lpwstr/>
  </property>
</Properties>
</file>