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7"/>
  </p:notesMasterIdLst>
  <p:sldIdLst>
    <p:sldId id="745" r:id="rId5"/>
    <p:sldId id="74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5BEEA2-B27D-4A9C-93F0-FC7B57A791E3}">
          <p14:sldIdLst>
            <p14:sldId id="745"/>
            <p14:sldId id="7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whinney, Simon" initials="MS" lastIdx="2" clrIdx="0"/>
  <p:cmAuthor id="2" name="Shelley Fraser" initials="SF" lastIdx="4" clrIdx="1"/>
  <p:cmAuthor id="3" name="Emma Cooper" initials="EC" lastIdx="37" clrIdx="2">
    <p:extLst>
      <p:ext uri="{19B8F6BF-5375-455C-9EA6-DF929625EA0E}">
        <p15:presenceInfo xmlns:p15="http://schemas.microsoft.com/office/powerpoint/2012/main" userId="S::e.cooper12@england.nhs.uk::18e35982-4f05-44c3-9a56-050203630f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D2E6"/>
    <a:srgbClr val="E7EAF3"/>
    <a:srgbClr val="D9ECFF"/>
    <a:srgbClr val="E93A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1B886-F9EA-4A58-900A-3F14AAB34301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88820-DAEE-4E00-8C60-2054EAB774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109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08E90-F652-4B40-BD0B-1F8BC7EBC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765" y="4209426"/>
            <a:ext cx="9144000" cy="601111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7CE30-6632-4A18-9007-59691A06E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765" y="4843667"/>
            <a:ext cx="9144000" cy="46637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FCDE03-0EEA-4F49-A6B9-58B291621E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000" y="360000"/>
            <a:ext cx="953272" cy="72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639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FCB08CE-B749-4A34-8E38-256DAB23FDA3}"/>
              </a:ext>
            </a:extLst>
          </p:cNvPr>
          <p:cNvSpPr txBox="1"/>
          <p:nvPr userDrawn="1"/>
        </p:nvSpPr>
        <p:spPr>
          <a:xfrm>
            <a:off x="291314" y="6372536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0">
            <a:extLst>
              <a:ext uri="{FF2B5EF4-FFF2-40B4-BE49-F238E27FC236}">
                <a16:creationId xmlns:a16="http://schemas.microsoft.com/office/drawing/2014/main" id="{22B34758-9E88-47CF-97D6-6500D97D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109" y="1210682"/>
            <a:ext cx="10641498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sz="2800" dirty="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34C2919C-3AD4-436F-A0CC-4F48C43AA52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4109" y="2141151"/>
            <a:ext cx="10641498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5AB091A9-979F-438D-A004-40CFB3EAC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0676" y="6333439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9F83AB-04F8-4C53-93F7-BAAABEF426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000" y="360000"/>
            <a:ext cx="953272" cy="72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183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C963A1-AC6C-45E8-9A5E-5724DC43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6ACFE-E4D6-411B-9ADC-FFC9D7DBB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BF1BF-AB6C-4EA7-A16A-0C6C9EFA13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D3CFA-4DDC-43FC-968A-540737FDA836}" type="datetimeFigureOut">
              <a:rPr lang="en-GB" smtClean="0"/>
              <a:t>22/05/2023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E0E1F-777F-42FA-A4A2-320208497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CC28B-BDF3-45C3-92FF-6562C624C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C886-343C-4B72-AFE6-F0497CBE7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00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7FD2-C0C1-5818-CA29-A1F6DFB24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60" y="254899"/>
            <a:ext cx="10641498" cy="530351"/>
          </a:xfrm>
        </p:spPr>
        <p:txBody>
          <a:bodyPr>
            <a:noAutofit/>
          </a:bodyPr>
          <a:lstStyle/>
          <a:p>
            <a:r>
              <a:rPr lang="en-GB" sz="3200" dirty="0"/>
              <a:t>CYP elective recovery reporting template (1/2)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1CD4DF5-5360-79F7-A643-8E3522ABB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14142"/>
              </p:ext>
            </p:extLst>
          </p:nvPr>
        </p:nvGraphicFramePr>
        <p:xfrm>
          <a:off x="359497" y="980264"/>
          <a:ext cx="10288232" cy="5622837"/>
        </p:xfrm>
        <a:graphic>
          <a:graphicData uri="http://schemas.openxmlformats.org/drawingml/2006/table">
            <a:tbl>
              <a:tblPr/>
              <a:tblGrid>
                <a:gridCol w="2401895">
                  <a:extLst>
                    <a:ext uri="{9D8B030D-6E8A-4147-A177-3AD203B41FA5}">
                      <a16:colId xmlns:a16="http://schemas.microsoft.com/office/drawing/2014/main" val="967454382"/>
                    </a:ext>
                  </a:extLst>
                </a:gridCol>
                <a:gridCol w="7886337">
                  <a:extLst>
                    <a:ext uri="{9D8B030D-6E8A-4147-A177-3AD203B41FA5}">
                      <a16:colId xmlns:a16="http://schemas.microsoft.com/office/drawing/2014/main" val="4000459151"/>
                    </a:ext>
                  </a:extLst>
                </a:gridCol>
              </a:tblGrid>
              <a:tr h="697265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200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Region/system/provider:</a:t>
                      </a:r>
                    </a:p>
                    <a:p>
                      <a:pPr algn="l" fontAlgn="base"/>
                      <a:endParaRPr lang="en-GB" sz="1000" b="1" i="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ase"/>
                      <a:endParaRPr lang="en-GB" sz="1000" b="1" i="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Please insert:</a:t>
                      </a:r>
                    </a:p>
                  </a:txBody>
                  <a:tcPr marL="63252" marR="63252" marT="31626" marB="316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539533"/>
                  </a:ext>
                </a:extLst>
              </a:tr>
              <a:tr h="683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Reporting period: 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660589"/>
                  </a:ext>
                </a:extLst>
              </a:tr>
              <a:tr h="4242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 highlights, including summary of latest data, risks and issues: </a:t>
                      </a:r>
                    </a:p>
                    <a:p>
                      <a:pPr algn="l" fontAlgn="base"/>
                      <a:endParaRPr lang="en-GB" sz="1000" b="1" i="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b="1" i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Progress highlights (including data):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Risks/issues: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196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12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7FD2-C0C1-5818-CA29-A1F6DFB24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599" y="241860"/>
            <a:ext cx="10641498" cy="530351"/>
          </a:xfrm>
        </p:spPr>
        <p:txBody>
          <a:bodyPr>
            <a:noAutofit/>
          </a:bodyPr>
          <a:lstStyle/>
          <a:p>
            <a:r>
              <a:rPr lang="en-GB" sz="3200" dirty="0"/>
              <a:t>CYP elective recovery reporting template (2/2)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1CD4DF5-5360-79F7-A643-8E3522ABB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729430"/>
              </p:ext>
            </p:extLst>
          </p:nvPr>
        </p:nvGraphicFramePr>
        <p:xfrm>
          <a:off x="323083" y="965144"/>
          <a:ext cx="10490531" cy="5650996"/>
        </p:xfrm>
        <a:graphic>
          <a:graphicData uri="http://schemas.openxmlformats.org/drawingml/2006/table">
            <a:tbl>
              <a:tblPr/>
              <a:tblGrid>
                <a:gridCol w="1964836">
                  <a:extLst>
                    <a:ext uri="{9D8B030D-6E8A-4147-A177-3AD203B41FA5}">
                      <a16:colId xmlns:a16="http://schemas.microsoft.com/office/drawing/2014/main" val="967454382"/>
                    </a:ext>
                  </a:extLst>
                </a:gridCol>
                <a:gridCol w="4145249">
                  <a:extLst>
                    <a:ext uri="{9D8B030D-6E8A-4147-A177-3AD203B41FA5}">
                      <a16:colId xmlns:a16="http://schemas.microsoft.com/office/drawing/2014/main" val="4000459151"/>
                    </a:ext>
                  </a:extLst>
                </a:gridCol>
                <a:gridCol w="4380446">
                  <a:extLst>
                    <a:ext uri="{9D8B030D-6E8A-4147-A177-3AD203B41FA5}">
                      <a16:colId xmlns:a16="http://schemas.microsoft.com/office/drawing/2014/main" val="220719721"/>
                    </a:ext>
                  </a:extLst>
                </a:gridCol>
              </a:tblGrid>
              <a:tr h="236833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000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CYP Elective Recovery checklist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000" b="1" i="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Updates against short-term actions (Refer to CYP checklist and toolkit)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000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Updates against medium and long-term actions (Refer to CYP checklist and toolkit)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893856"/>
                  </a:ext>
                </a:extLst>
              </a:tr>
              <a:tr h="571569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000" b="0" i="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Strengthening </a:t>
                      </a:r>
                    </a:p>
                    <a:p>
                      <a:pPr algn="l" fontAlgn="base"/>
                      <a:r>
                        <a:rPr lang="en-GB" sz="1000" b="0" i="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governance and oversight of CYP elective recovery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auto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285977"/>
                  </a:ext>
                </a:extLst>
              </a:tr>
              <a:tr h="571569"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GB" sz="1000" b="0" i="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Ensuring visibility of CYP data​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auto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75481"/>
                  </a:ext>
                </a:extLst>
              </a:tr>
              <a:tr h="5715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Identification of priority areas, and specialties, e.g. ENT, dental, spinal, CHD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939962"/>
                  </a:ext>
                </a:extLst>
              </a:tr>
              <a:tr h="543023"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GB" sz="1000" b="0" i="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Actions to increase activity through new schemes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230968"/>
                  </a:ext>
                </a:extLst>
              </a:tr>
              <a:tr h="571569"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GB" sz="1000" b="0" i="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Robust management, validation and prioritisation of CYP waiting lists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algn="l" fontAlgn="auto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996252"/>
                  </a:ext>
                </a:extLst>
              </a:tr>
              <a:tr h="738938"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GB" sz="1000" b="0" i="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Actions and progress on reducing the gap between CYP and adult recovery – admitted and non admitted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309485"/>
                  </a:ext>
                </a:extLst>
              </a:tr>
              <a:tr h="571569"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GB" sz="1000" b="0" i="0" kern="12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Addressing inequalities 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297896"/>
                  </a:ext>
                </a:extLst>
              </a:tr>
              <a:tr h="571569"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GB" sz="1000" b="0" i="0" kern="12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Compliance with Evidence Based Interventions (EBI) standards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294661"/>
                  </a:ext>
                </a:extLst>
              </a:tr>
              <a:tr h="571569"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GB" sz="1000" b="0" i="0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Embedding positive practice, including GIRFT recommendations </a:t>
                      </a: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6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252" marR="63252" marT="31626" marB="316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726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57639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A77FDD47A79547B476F1B210F91127" ma:contentTypeVersion="13" ma:contentTypeDescription="Create a new document." ma:contentTypeScope="" ma:versionID="2e4ead84d7d7c94a94d22a8a0eea99de">
  <xsd:schema xmlns:xsd="http://www.w3.org/2001/XMLSchema" xmlns:xs="http://www.w3.org/2001/XMLSchema" xmlns:p="http://schemas.microsoft.com/office/2006/metadata/properties" xmlns:ns1="http://schemas.microsoft.com/sharepoint/v3" xmlns:ns2="9bc0de54-c55f-4c8f-a66d-e37e4cb9a6ca" targetNamespace="http://schemas.microsoft.com/office/2006/metadata/properties" ma:root="true" ma:fieldsID="69a3005648abc5aef9c622a8e04a6ab9" ns1:_="" ns2:_="">
    <xsd:import namespace="http://schemas.microsoft.com/sharepoint/v3"/>
    <xsd:import namespace="9bc0de54-c55f-4c8f-a66d-e37e4cb9a6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Review_x0020_Date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c0de54-c55f-4c8f-a66d-e37e4cb9a6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Review_x0020_Date" ma:index="16" nillable="true" ma:displayName="Review date" ma:indexed="true" ma:internalName="Review_x0020_Dat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Review_x0020_Date xmlns="9bc0de54-c55f-4c8f-a66d-e37e4cb9a6c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B66CBD-348E-400C-AFDC-550D68365D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bc0de54-c55f-4c8f-a66d-e37e4cb9a6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F5F7FC-05DD-45E9-A20B-FC5D35C22F98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9bc0de54-c55f-4c8f-a66d-e37e4cb9a6ca"/>
    <ds:schemaRef ds:uri="http://schemas.openxmlformats.org/package/2006/metadata/core-properties"/>
    <ds:schemaRef ds:uri="http://schemas.microsoft.com/sharepoint/v3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60BE298-B372-45EB-B33A-0715053B26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172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Custom Design</vt:lpstr>
      <vt:lpstr>CYP elective recovery reporting template (1/2)</vt:lpstr>
      <vt:lpstr>CYP elective recovery reporting template (2/2)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Natasha Abraham</dc:creator>
  <cp:lastModifiedBy>Charlotte Lapping</cp:lastModifiedBy>
  <cp:revision>46</cp:revision>
  <dcterms:created xsi:type="dcterms:W3CDTF">2020-10-19T08:51:06Z</dcterms:created>
  <dcterms:modified xsi:type="dcterms:W3CDTF">2023-05-22T12:23:14Z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0x0101004BA77FDD47A79547B476F1B210F91127</vt:lpwstr>
  </property>
  <property fmtid="{D5CDD505-2E9C-101B-9397-08002B2CF9AE}" pid="3" name="Order">
    <vt:r8>512400</vt:r8>
  </property>
  <property fmtid="{D5CDD505-2E9C-101B-9397-08002B2CF9AE}" pid="4" name="xd_Signature">
    <vt:bool>false</vt:bool>
  </property>
  <property fmtid="{D5CDD505-2E9C-101B-9397-08002B2CF9AE}" pid="5" name="Number">
    <vt:r8>0</vt:r8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MediaServiceImageTags">
    <vt:lpwstr/>
  </property>
  <property fmtid="{D5CDD505-2E9C-101B-9397-08002B2CF9AE}" pid="11" name="TriggerFlowInfo">
    <vt:lpwstr/>
  </property>
</Properties>
</file>