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4"/>
  </p:sldMasterIdLst>
  <p:notesMasterIdLst>
    <p:notesMasterId r:id="rId16"/>
  </p:notesMasterIdLst>
  <p:handoutMasterIdLst>
    <p:handoutMasterId r:id="rId17"/>
  </p:handoutMasterIdLst>
  <p:sldIdLst>
    <p:sldId id="2145707985" r:id="rId5"/>
    <p:sldId id="2145707915" r:id="rId6"/>
    <p:sldId id="2145707986" r:id="rId7"/>
    <p:sldId id="2145707992" r:id="rId8"/>
    <p:sldId id="2145707987" r:id="rId9"/>
    <p:sldId id="2145707988" r:id="rId10"/>
    <p:sldId id="2145707989" r:id="rId11"/>
    <p:sldId id="2145707993" r:id="rId12"/>
    <p:sldId id="2145707994" r:id="rId13"/>
    <p:sldId id="2145707990" r:id="rId14"/>
    <p:sldId id="2145707991" r:id="rId15"/>
  </p:sldIdLst>
  <p:sldSz cx="9144000" cy="5143500" type="screen16x9"/>
  <p:notesSz cx="6858000" cy="9144000"/>
  <p:defaultTextStyle>
    <a:defPPr>
      <a:defRPr lang="en-US"/>
    </a:defPPr>
    <a:lvl1pPr marL="0" algn="l" defTabSz="908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4091" algn="l" defTabSz="908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08182" algn="l" defTabSz="908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2273" algn="l" defTabSz="908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16364" algn="l" defTabSz="908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0455" algn="l" defTabSz="908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24546" algn="l" defTabSz="908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78637" algn="l" defTabSz="908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32728" algn="l" defTabSz="908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7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305" userDrawn="1">
          <p15:clr>
            <a:srgbClr val="A4A3A4"/>
          </p15:clr>
        </p15:guide>
        <p15:guide id="4" orient="horz" pos="2981" userDrawn="1">
          <p15:clr>
            <a:srgbClr val="A4A3A4"/>
          </p15:clr>
        </p15:guide>
        <p15:guide id="5" pos="295" userDrawn="1">
          <p15:clr>
            <a:srgbClr val="A4A3A4"/>
          </p15:clr>
        </p15:guide>
        <p15:guide id="6" pos="56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y Warner" initials="JW" lastIdx="9" clrIdx="0"/>
  <p:cmAuthor id="1" name="Anupama Natarajan" initials="AN" lastIdx="1" clrIdx="1"/>
  <p:cmAuthor id="2" name="Louise Pramas" initials="LP" lastIdx="1" clrIdx="2">
    <p:extLst>
      <p:ext uri="{19B8F6BF-5375-455C-9EA6-DF929625EA0E}">
        <p15:presenceInfo xmlns:p15="http://schemas.microsoft.com/office/powerpoint/2012/main" userId="Louise Pram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003F"/>
    <a:srgbClr val="333092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85504" autoAdjust="0"/>
  </p:normalViewPr>
  <p:slideViewPr>
    <p:cSldViewPr snapToGrid="0" snapToObjects="1">
      <p:cViewPr varScale="1">
        <p:scale>
          <a:sx n="124" d="100"/>
          <a:sy n="124" d="100"/>
        </p:scale>
        <p:origin x="1146" y="96"/>
      </p:cViewPr>
      <p:guideLst>
        <p:guide orient="horz" pos="1607"/>
        <p:guide pos="2880"/>
        <p:guide orient="horz" pos="305"/>
        <p:guide orient="horz" pos="2981"/>
        <p:guide pos="295"/>
        <p:guide pos="56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e Pramas" userId="a39daa61-ff5a-41f6-b480-02b80bfab7c8" providerId="ADAL" clId="{8B254ACB-B720-4869-A1EE-62719BBA3171}"/>
    <pc:docChg chg="modSld">
      <pc:chgData name="Louise Pramas" userId="a39daa61-ff5a-41f6-b480-02b80bfab7c8" providerId="ADAL" clId="{8B254ACB-B720-4869-A1EE-62719BBA3171}" dt="2023-01-20T12:13:07.276" v="0" actId="14100"/>
      <pc:docMkLst>
        <pc:docMk/>
      </pc:docMkLst>
      <pc:sldChg chg="modSp mod">
        <pc:chgData name="Louise Pramas" userId="a39daa61-ff5a-41f6-b480-02b80bfab7c8" providerId="ADAL" clId="{8B254ACB-B720-4869-A1EE-62719BBA3171}" dt="2023-01-20T12:13:07.276" v="0" actId="14100"/>
        <pc:sldMkLst>
          <pc:docMk/>
          <pc:sldMk cId="1837716428" sldId="2145707915"/>
        </pc:sldMkLst>
        <pc:spChg chg="mod">
          <ac:chgData name="Louise Pramas" userId="a39daa61-ff5a-41f6-b480-02b80bfab7c8" providerId="ADAL" clId="{8B254ACB-B720-4869-A1EE-62719BBA3171}" dt="2023-01-20T12:13:07.276" v="0" actId="14100"/>
          <ac:spMkLst>
            <pc:docMk/>
            <pc:sldMk cId="1837716428" sldId="2145707915"/>
            <ac:spMk id="11" creationId="{39CAB59D-F12E-4D18-8B86-8E048F33C19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CE3DE-28A4-6A4D-B213-BBC1A2A6CB23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9BEE8-0B34-534A-8D40-9E19080FA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766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954FA-76CB-314E-B856-D8928B98C1CB}" type="datetimeFigureOut">
              <a:rPr lang="en-US" smtClean="0"/>
              <a:pPr/>
              <a:t>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C61B4-582B-AB4C-B10E-16F79913EB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927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4091" algn="l" defTabSz="45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8182" algn="l" defTabSz="45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2273" algn="l" defTabSz="45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16364" algn="l" defTabSz="45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0455" algn="l" defTabSz="45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24546" algn="l" defTabSz="45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78637" algn="l" defTabSz="45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32728" algn="l" defTabSz="45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90AB7D-FC04-41BF-88F7-E47891A0628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5477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540C5-334C-420E-A955-9939F73B564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5301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540C5-334C-420E-A955-9939F73B564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011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540C5-334C-420E-A955-9939F73B564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083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540C5-334C-420E-A955-9939F73B564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995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540C5-334C-420E-A955-9939F73B564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710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540C5-334C-420E-A955-9939F73B564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99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540C5-334C-420E-A955-9939F73B564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816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540C5-334C-420E-A955-9939F73B564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691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540C5-334C-420E-A955-9939F73B564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2153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540C5-334C-420E-A955-9939F73B564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909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NHS101-ppt-templates_090816_divid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827338" y="1157786"/>
            <a:ext cx="5643217" cy="1258888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3600" b="1"/>
            </a:lvl1pPr>
          </a:lstStyle>
          <a:p>
            <a:pPr lvl="0"/>
            <a:r>
              <a:rPr lang="en-GB" dirty="0"/>
              <a:t>Heading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2827338" y="2427478"/>
            <a:ext cx="5643217" cy="12588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GB" dirty="0"/>
              <a:t>Heading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255" y="445832"/>
            <a:ext cx="6553521" cy="368556"/>
          </a:xfrm>
          <a:prstGeom prst="rect">
            <a:avLst/>
          </a:prstGeom>
        </p:spPr>
        <p:txBody>
          <a:bodyPr lIns="90818" tIns="45409" rIns="90818" bIns="45409"/>
          <a:lstStyle>
            <a:lvl1pPr algn="l">
              <a:defRPr sz="2100" b="1">
                <a:solidFill>
                  <a:srgbClr val="0072C6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0106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61191" y="1007853"/>
            <a:ext cx="7737674" cy="1683096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1" y="411481"/>
            <a:ext cx="6567055" cy="458737"/>
          </a:xfrm>
          <a:prstGeom prst="rect">
            <a:avLst/>
          </a:prstGeom>
        </p:spPr>
        <p:txBody>
          <a:bodyPr/>
          <a:lstStyle>
            <a:lvl1pPr>
              <a:defRPr sz="27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sz="210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291315" y="4779403"/>
            <a:ext cx="6473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9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90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9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90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90677" y="4750080"/>
            <a:ext cx="572316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913389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4275" y="4874677"/>
            <a:ext cx="418406" cy="237891"/>
          </a:xfrm>
          <a:prstGeom prst="rect">
            <a:avLst/>
          </a:prstGeom>
        </p:spPr>
        <p:txBody>
          <a:bodyPr lIns="90818" tIns="45409" rIns="90818" bIns="45409"/>
          <a:lstStyle>
            <a:lvl1pPr algn="ctr">
              <a:defRPr sz="1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87DADF28-5588-485E-81E7-6B9A2B6E3B3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7" r:id="rId3"/>
    <p:sldLayoutId id="2147483678" r:id="rId4"/>
  </p:sldLayoutIdLst>
  <p:hf hdr="0" ftr="0" dt="0"/>
  <p:txStyles>
    <p:titleStyle>
      <a:lvl1pPr algn="ctr" defTabSz="45409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0568" indent="-340568" algn="l" defTabSz="454091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7898" indent="-283807" algn="l" defTabSz="454091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5228" indent="-227046" algn="l" defTabSz="45409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89319" indent="-227046" algn="l" defTabSz="454091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3410" indent="-227046" algn="l" defTabSz="454091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7501" indent="-227046" algn="l" defTabSz="45409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51592" indent="-227046" algn="l" defTabSz="45409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05683" indent="-227046" algn="l" defTabSz="45409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59774" indent="-227046" algn="l" defTabSz="45409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91" algn="l" defTabSz="45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8182" algn="l" defTabSz="45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2273" algn="l" defTabSz="45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6364" algn="l" defTabSz="45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0455" algn="l" defTabSz="45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4546" algn="l" defTabSz="45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8637" algn="l" defTabSz="45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2728" algn="l" defTabSz="4540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93C3B1D-DF0F-4B8B-92B4-6015CB903526}"/>
              </a:ext>
            </a:extLst>
          </p:cNvPr>
          <p:cNvSpPr/>
          <p:nvPr/>
        </p:nvSpPr>
        <p:spPr>
          <a:xfrm>
            <a:off x="-1" y="0"/>
            <a:ext cx="9144001" cy="51292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D7FF387-3B3C-4815-97DC-C77CFB14C46F}"/>
              </a:ext>
            </a:extLst>
          </p:cNvPr>
          <p:cNvSpPr/>
          <p:nvPr/>
        </p:nvSpPr>
        <p:spPr>
          <a:xfrm>
            <a:off x="1" y="3030991"/>
            <a:ext cx="9144000" cy="21125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EB30E22-1171-4426-B03E-359F72A91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329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350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AA549E0F-E6E0-4CB5-9917-BE4D4CC76AB5}"/>
              </a:ext>
            </a:extLst>
          </p:cNvPr>
          <p:cNvSpPr txBox="1">
            <a:spLocks/>
          </p:cNvSpPr>
          <p:nvPr/>
        </p:nvSpPr>
        <p:spPr>
          <a:xfrm>
            <a:off x="1910330" y="827844"/>
            <a:ext cx="6061098" cy="104785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576072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45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300" b="1" dirty="0">
                <a:solidFill>
                  <a:schemeClr val="bg1"/>
                </a:solidFill>
              </a:rPr>
              <a:t>The Culture and Leadership Programme</a:t>
            </a:r>
            <a:endParaRPr lang="en-GB" sz="3000" b="1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1D05C46-6303-4AD1-B648-02B7BC95595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270" b="39259"/>
          <a:stretch/>
        </p:blipFill>
        <p:spPr>
          <a:xfrm>
            <a:off x="-2" y="3492018"/>
            <a:ext cx="9045116" cy="1002471"/>
          </a:xfrm>
          <a:prstGeom prst="rect">
            <a:avLst/>
          </a:prstGeom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08D59E86-7793-451D-9A28-E0C78CD7D1D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181" y="3333716"/>
            <a:ext cx="1236728" cy="1328169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1A4289AF-FA1A-4079-83EA-F570086C20C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088" y="3266279"/>
            <a:ext cx="1236728" cy="1474473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76B6AA6D-A014-4119-9E0E-3B5B4BA4A92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567" y="3385153"/>
            <a:ext cx="1234442" cy="1236728"/>
          </a:xfrm>
          <a:prstGeom prst="rect">
            <a:avLst/>
          </a:prstGeom>
        </p:spPr>
      </p:pic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E1D065A7-2CF0-40C4-AE9B-D6402ED2060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761" y="3345146"/>
            <a:ext cx="1234442" cy="1316739"/>
          </a:xfrm>
          <a:prstGeom prst="rect">
            <a:avLst/>
          </a:prstGeom>
        </p:spPr>
      </p:pic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506BCA81-5AC6-449C-BF43-25ECC7BBB50D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434" y="3385153"/>
            <a:ext cx="1234442" cy="1236728"/>
          </a:xfrm>
          <a:prstGeom prst="rect">
            <a:avLst/>
          </a:prstGeom>
        </p:spPr>
      </p:pic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FA90FD96-03F8-4934-8145-F5B150C29C04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27" y="3311999"/>
            <a:ext cx="1419609" cy="138303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622C313-336E-497F-BA73-1DD8085A7B92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102"/>
          <a:stretch/>
        </p:blipFill>
        <p:spPr>
          <a:xfrm>
            <a:off x="7780624" y="182967"/>
            <a:ext cx="1133252" cy="56613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5A53A70-60FF-439B-AB90-81B1A5B7A08B}"/>
              </a:ext>
            </a:extLst>
          </p:cNvPr>
          <p:cNvSpPr txBox="1"/>
          <p:nvPr/>
        </p:nvSpPr>
        <p:spPr>
          <a:xfrm>
            <a:off x="1915452" y="1993942"/>
            <a:ext cx="49130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Board interviews Training Resource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2FE9C606-3862-4865-9A13-0865331DE2F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8726" y="829298"/>
            <a:ext cx="1583969" cy="1580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800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F54A6149-8452-454F-A35D-81F39D1BCCD7}"/>
              </a:ext>
            </a:extLst>
          </p:cNvPr>
          <p:cNvSpPr txBox="1">
            <a:spLocks/>
          </p:cNvSpPr>
          <p:nvPr/>
        </p:nvSpPr>
        <p:spPr>
          <a:xfrm>
            <a:off x="1005733" y="178498"/>
            <a:ext cx="6772130" cy="305690"/>
          </a:xfrm>
          <a:prstGeom prst="rect">
            <a:avLst/>
          </a:prstGeom>
        </p:spPr>
        <p:txBody>
          <a:bodyPr lIns="68580" tIns="34290" rIns="68580" bIns="3429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000" b="1" dirty="0">
                <a:solidFill>
                  <a:srgbClr val="002060"/>
                </a:solidFill>
                <a:latin typeface="Arial"/>
                <a:ea typeface="Source Sans Pro"/>
                <a:cs typeface="Arial"/>
              </a:rPr>
              <a:t>Probing questions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F301BAED-5A86-A631-8480-13089F815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5443" y="178498"/>
            <a:ext cx="778669" cy="307181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C8F868CC-E6F3-415E-A813-D8FA9EDF4F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535" y="141288"/>
            <a:ext cx="687429" cy="685800"/>
          </a:xfrm>
          <a:prstGeom prst="rect">
            <a:avLst/>
          </a:prstGeom>
        </p:spPr>
      </p:pic>
      <p:sp>
        <p:nvSpPr>
          <p:cNvPr id="15" name="Rounded Rectangle 2">
            <a:extLst>
              <a:ext uri="{FF2B5EF4-FFF2-40B4-BE49-F238E27FC236}">
                <a16:creationId xmlns:a16="http://schemas.microsoft.com/office/drawing/2014/main" id="{E30C8143-E2A9-4DE3-BE03-613C206958B0}"/>
              </a:ext>
            </a:extLst>
          </p:cNvPr>
          <p:cNvSpPr/>
          <p:nvPr/>
        </p:nvSpPr>
        <p:spPr>
          <a:xfrm>
            <a:off x="5042661" y="734394"/>
            <a:ext cx="3791978" cy="3885472"/>
          </a:xfrm>
          <a:prstGeom prst="roundRect">
            <a:avLst>
              <a:gd name="adj" fmla="val 2899"/>
            </a:avLst>
          </a:prstGeom>
          <a:noFill/>
          <a:ln>
            <a:solidFill>
              <a:srgbClr val="C2C2C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9565A46E-8427-48B5-82BF-7F71FD756FC0}"/>
              </a:ext>
            </a:extLst>
          </p:cNvPr>
          <p:cNvSpPr txBox="1">
            <a:spLocks/>
          </p:cNvSpPr>
          <p:nvPr/>
        </p:nvSpPr>
        <p:spPr>
          <a:xfrm>
            <a:off x="5042661" y="771537"/>
            <a:ext cx="844859" cy="268310"/>
          </a:xfrm>
          <a:prstGeom prst="rect">
            <a:avLst/>
          </a:prstGeom>
        </p:spPr>
        <p:txBody>
          <a:bodyPr vert="horz"/>
          <a:lstStyle>
            <a:lvl1pPr marL="340568" indent="-340568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898" indent="-283807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5228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9319" indent="-227046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3410" indent="-227046" algn="l" defTabSz="454091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97501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1592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05683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59774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NOTES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EFFC2C2-A8AC-4BE4-8152-445AA45CBAD2}"/>
              </a:ext>
            </a:extLst>
          </p:cNvPr>
          <p:cNvSpPr txBox="1">
            <a:spLocks/>
          </p:cNvSpPr>
          <p:nvPr/>
        </p:nvSpPr>
        <p:spPr>
          <a:xfrm>
            <a:off x="303572" y="735176"/>
            <a:ext cx="4268428" cy="3997162"/>
          </a:xfrm>
          <a:prstGeom prst="rect">
            <a:avLst/>
          </a:prstGeom>
        </p:spPr>
        <p:txBody>
          <a:bodyPr/>
          <a:lstStyle>
            <a:lvl1pPr marL="340568" indent="-340568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898" indent="-283807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5228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9319" indent="-227046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3410" indent="-227046" algn="l" defTabSz="454091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97501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1592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05683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59774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Font typeface="Arial"/>
              <a:buNone/>
            </a:pPr>
            <a:r>
              <a:rPr lang="en-GB" sz="1400"/>
              <a:t>“You mentioned …,  tell me more about that”</a:t>
            </a:r>
            <a:br>
              <a:rPr lang="en-GB" sz="1400"/>
            </a:br>
            <a:endParaRPr lang="en-GB" sz="1400"/>
          </a:p>
          <a:p>
            <a:pPr marL="0" indent="0">
              <a:buFont typeface="Arial"/>
              <a:buNone/>
            </a:pPr>
            <a:r>
              <a:rPr lang="en-GB" sz="1400"/>
              <a:t>“You mentioned …, what was that like for you?”</a:t>
            </a:r>
          </a:p>
          <a:p>
            <a:pPr marL="0" indent="0">
              <a:buFont typeface="Arial"/>
              <a:buNone/>
            </a:pPr>
            <a:endParaRPr lang="en-GB" sz="1400"/>
          </a:p>
          <a:p>
            <a:pPr marL="0" indent="0">
              <a:lnSpc>
                <a:spcPct val="130000"/>
              </a:lnSpc>
              <a:buFont typeface="Arial"/>
              <a:buNone/>
            </a:pPr>
            <a:r>
              <a:rPr lang="en-GB" sz="1400"/>
              <a:t>“You talked about ..., describe that experience in as much detail as possible”</a:t>
            </a:r>
          </a:p>
          <a:p>
            <a:pPr marL="0" indent="0">
              <a:lnSpc>
                <a:spcPct val="130000"/>
              </a:lnSpc>
              <a:buFont typeface="Arial"/>
              <a:buNone/>
            </a:pPr>
            <a:endParaRPr lang="en-GB" sz="1400"/>
          </a:p>
          <a:p>
            <a:pPr marL="0" indent="0">
              <a:lnSpc>
                <a:spcPct val="130000"/>
              </a:lnSpc>
              <a:buFont typeface="Arial"/>
              <a:buNone/>
            </a:pPr>
            <a:r>
              <a:rPr lang="en-GB" sz="1400"/>
              <a:t>“What else happened?”</a:t>
            </a:r>
          </a:p>
          <a:p>
            <a:pPr marL="0" indent="0">
              <a:lnSpc>
                <a:spcPct val="130000"/>
              </a:lnSpc>
              <a:buFont typeface="Arial"/>
              <a:buNone/>
            </a:pPr>
            <a:endParaRPr lang="en-GB" sz="1400"/>
          </a:p>
          <a:p>
            <a:pPr marL="0" indent="0">
              <a:lnSpc>
                <a:spcPct val="130000"/>
              </a:lnSpc>
              <a:buFont typeface="Arial"/>
              <a:buNone/>
            </a:pPr>
            <a:r>
              <a:rPr lang="en-GB" sz="1400"/>
              <a:t>“What were your feelings about that?”</a:t>
            </a:r>
          </a:p>
          <a:p>
            <a:pPr marL="0" indent="0">
              <a:lnSpc>
                <a:spcPct val="130000"/>
              </a:lnSpc>
              <a:buFont typeface="Arial"/>
              <a:buNone/>
            </a:pPr>
            <a:endParaRPr lang="en-GB" sz="1400"/>
          </a:p>
          <a:p>
            <a:pPr marL="0" indent="0">
              <a:lnSpc>
                <a:spcPct val="130000"/>
              </a:lnSpc>
              <a:buFont typeface="Arial"/>
              <a:buNone/>
            </a:pPr>
            <a:r>
              <a:rPr lang="en-GB" sz="1400"/>
              <a:t>“It sounds like you’re saying …”</a:t>
            </a:r>
          </a:p>
          <a:p>
            <a:pPr marL="0" indent="0">
              <a:buFont typeface="Arial"/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43033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F54A6149-8452-454F-A35D-81F39D1BCCD7}"/>
              </a:ext>
            </a:extLst>
          </p:cNvPr>
          <p:cNvSpPr txBox="1">
            <a:spLocks/>
          </p:cNvSpPr>
          <p:nvPr/>
        </p:nvSpPr>
        <p:spPr>
          <a:xfrm>
            <a:off x="1005733" y="178498"/>
            <a:ext cx="6772130" cy="305690"/>
          </a:xfrm>
          <a:prstGeom prst="rect">
            <a:avLst/>
          </a:prstGeom>
        </p:spPr>
        <p:txBody>
          <a:bodyPr lIns="68580" tIns="34290" rIns="68580" bIns="3429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000" b="1" dirty="0">
                <a:solidFill>
                  <a:srgbClr val="002060"/>
                </a:solidFill>
                <a:latin typeface="Arial"/>
                <a:ea typeface="Source Sans Pro"/>
                <a:cs typeface="Arial"/>
              </a:rPr>
              <a:t>Beware of interview bias!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F301BAED-5A86-A631-8480-13089F815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5443" y="178498"/>
            <a:ext cx="778669" cy="307181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C8F868CC-E6F3-415E-A813-D8FA9EDF4F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535" y="141288"/>
            <a:ext cx="687429" cy="685800"/>
          </a:xfrm>
          <a:prstGeom prst="rect">
            <a:avLst/>
          </a:prstGeom>
        </p:spPr>
      </p:pic>
      <p:sp>
        <p:nvSpPr>
          <p:cNvPr id="15" name="Rounded Rectangle 2">
            <a:extLst>
              <a:ext uri="{FF2B5EF4-FFF2-40B4-BE49-F238E27FC236}">
                <a16:creationId xmlns:a16="http://schemas.microsoft.com/office/drawing/2014/main" id="{E30C8143-E2A9-4DE3-BE03-613C206958B0}"/>
              </a:ext>
            </a:extLst>
          </p:cNvPr>
          <p:cNvSpPr/>
          <p:nvPr/>
        </p:nvSpPr>
        <p:spPr>
          <a:xfrm>
            <a:off x="5042661" y="734394"/>
            <a:ext cx="3791978" cy="3885472"/>
          </a:xfrm>
          <a:prstGeom prst="roundRect">
            <a:avLst>
              <a:gd name="adj" fmla="val 2899"/>
            </a:avLst>
          </a:prstGeom>
          <a:noFill/>
          <a:ln>
            <a:solidFill>
              <a:srgbClr val="C2C2C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9565A46E-8427-48B5-82BF-7F71FD756FC0}"/>
              </a:ext>
            </a:extLst>
          </p:cNvPr>
          <p:cNvSpPr txBox="1">
            <a:spLocks/>
          </p:cNvSpPr>
          <p:nvPr/>
        </p:nvSpPr>
        <p:spPr>
          <a:xfrm>
            <a:off x="5042661" y="771537"/>
            <a:ext cx="844859" cy="268310"/>
          </a:xfrm>
          <a:prstGeom prst="rect">
            <a:avLst/>
          </a:prstGeom>
        </p:spPr>
        <p:txBody>
          <a:bodyPr vert="horz"/>
          <a:lstStyle>
            <a:lvl1pPr marL="340568" indent="-340568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898" indent="-283807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5228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9319" indent="-227046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3410" indent="-227046" algn="l" defTabSz="454091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97501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1592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05683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59774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NOTES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A9656DC7-65CB-49C5-B8CE-95F2905633C7}"/>
              </a:ext>
            </a:extLst>
          </p:cNvPr>
          <p:cNvSpPr txBox="1">
            <a:spLocks/>
          </p:cNvSpPr>
          <p:nvPr/>
        </p:nvSpPr>
        <p:spPr>
          <a:xfrm>
            <a:off x="281677" y="734395"/>
            <a:ext cx="4567358" cy="4182568"/>
          </a:xfrm>
          <a:prstGeom prst="rect">
            <a:avLst/>
          </a:prstGeom>
        </p:spPr>
        <p:txBody>
          <a:bodyPr/>
          <a:lstStyle>
            <a:lvl1pPr marL="340568" indent="-340568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898" indent="-283807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5228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9319" indent="-227046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3410" indent="-227046" algn="l" defTabSz="454091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97501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1592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05683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59774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/>
              </a:buClr>
            </a:pPr>
            <a:r>
              <a:rPr lang="en-GB" sz="1400" dirty="0"/>
              <a:t>Departure from the interview instructions</a:t>
            </a:r>
          </a:p>
          <a:p>
            <a:pPr>
              <a:buClr>
                <a:schemeClr val="tx2"/>
              </a:buClr>
            </a:pPr>
            <a:endParaRPr lang="en-GB" sz="1400" dirty="0"/>
          </a:p>
          <a:p>
            <a:pPr>
              <a:buClr>
                <a:schemeClr val="tx2"/>
              </a:buClr>
            </a:pPr>
            <a:r>
              <a:rPr lang="en-GB" sz="1400" dirty="0"/>
              <a:t>Poor maintenance of rapport with the respondent</a:t>
            </a:r>
          </a:p>
          <a:p>
            <a:pPr>
              <a:buClr>
                <a:schemeClr val="tx2"/>
              </a:buClr>
            </a:pPr>
            <a:endParaRPr lang="en-GB" sz="1400" dirty="0"/>
          </a:p>
          <a:p>
            <a:pPr>
              <a:buClr>
                <a:schemeClr val="tx2"/>
              </a:buClr>
            </a:pPr>
            <a:r>
              <a:rPr lang="en-GB" sz="1400" dirty="0"/>
              <a:t>Altering factual questions</a:t>
            </a:r>
          </a:p>
          <a:p>
            <a:pPr>
              <a:buClr>
                <a:schemeClr val="tx2"/>
              </a:buClr>
            </a:pPr>
            <a:endParaRPr lang="en-GB" sz="1400" dirty="0"/>
          </a:p>
          <a:p>
            <a:pPr>
              <a:buClr>
                <a:schemeClr val="tx2"/>
              </a:buClr>
            </a:pPr>
            <a:r>
              <a:rPr lang="en-GB" sz="1400" dirty="0"/>
              <a:t>Rephrasing attitude questions</a:t>
            </a:r>
          </a:p>
          <a:p>
            <a:pPr>
              <a:buClr>
                <a:schemeClr val="tx2"/>
              </a:buClr>
            </a:pPr>
            <a:endParaRPr lang="en-GB" sz="1400" dirty="0"/>
          </a:p>
          <a:p>
            <a:pPr>
              <a:buClr>
                <a:schemeClr val="tx2"/>
              </a:buClr>
            </a:pPr>
            <a:r>
              <a:rPr lang="en-GB" sz="1400" dirty="0"/>
              <a:t>Careless prompting</a:t>
            </a:r>
          </a:p>
          <a:p>
            <a:pPr>
              <a:buClr>
                <a:schemeClr val="tx2"/>
              </a:buClr>
            </a:pPr>
            <a:endParaRPr lang="en-GB" sz="1400" dirty="0"/>
          </a:p>
          <a:p>
            <a:pPr>
              <a:buClr>
                <a:schemeClr val="tx2"/>
              </a:buClr>
            </a:pPr>
            <a:r>
              <a:rPr lang="en-GB" sz="1400" dirty="0"/>
              <a:t>Biased probes</a:t>
            </a:r>
          </a:p>
          <a:p>
            <a:pPr>
              <a:buClr>
                <a:schemeClr val="tx2"/>
              </a:buClr>
            </a:pPr>
            <a:endParaRPr lang="en-GB" sz="1400" dirty="0"/>
          </a:p>
          <a:p>
            <a:pPr>
              <a:buClr>
                <a:schemeClr val="tx2"/>
              </a:buClr>
            </a:pPr>
            <a:r>
              <a:rPr lang="en-GB" sz="1400" dirty="0"/>
              <a:t>Asking questions out of sequence</a:t>
            </a:r>
          </a:p>
          <a:p>
            <a:pPr>
              <a:buClr>
                <a:schemeClr val="tx2"/>
              </a:buClr>
            </a:pPr>
            <a:endParaRPr lang="en-GB" sz="1400" dirty="0"/>
          </a:p>
          <a:p>
            <a:pPr>
              <a:buClr>
                <a:schemeClr val="tx2"/>
              </a:buClr>
            </a:pPr>
            <a:r>
              <a:rPr lang="en-GB" sz="1400" dirty="0"/>
              <a:t>Biased recording of verbatim answers.</a:t>
            </a:r>
          </a:p>
          <a:p>
            <a:pPr marL="0" indent="0">
              <a:buFont typeface="Arial"/>
              <a:buNone/>
            </a:pPr>
            <a:endParaRPr lang="en-GB" sz="1200" dirty="0"/>
          </a:p>
          <a:p>
            <a:pPr marL="0" indent="0">
              <a:buFont typeface="Arial"/>
              <a:buNone/>
            </a:pPr>
            <a:r>
              <a:rPr lang="en-GB" sz="1000" dirty="0"/>
              <a:t>Reference: Oppenheim (1992)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94109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F54A6149-8452-454F-A35D-81F39D1BCCD7}"/>
              </a:ext>
            </a:extLst>
          </p:cNvPr>
          <p:cNvSpPr txBox="1">
            <a:spLocks/>
          </p:cNvSpPr>
          <p:nvPr/>
        </p:nvSpPr>
        <p:spPr>
          <a:xfrm>
            <a:off x="1005733" y="178498"/>
            <a:ext cx="6772130" cy="305690"/>
          </a:xfrm>
          <a:prstGeom prst="rect">
            <a:avLst/>
          </a:prstGeom>
        </p:spPr>
        <p:txBody>
          <a:bodyPr lIns="68580" tIns="34290" rIns="68580" bIns="3429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000" b="1" dirty="0">
                <a:solidFill>
                  <a:srgbClr val="002060"/>
                </a:solidFill>
                <a:latin typeface="Arial"/>
                <a:ea typeface="Source Sans Pro"/>
                <a:cs typeface="Arial"/>
              </a:rPr>
              <a:t>The culture and leadership programme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F301BAED-5A86-A631-8480-13089F815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5443" y="178498"/>
            <a:ext cx="778669" cy="307181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C8F868CC-E6F3-415E-A813-D8FA9EDF4F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535" y="141288"/>
            <a:ext cx="687429" cy="685800"/>
          </a:xfrm>
          <a:prstGeom prst="rect">
            <a:avLst/>
          </a:prstGeom>
        </p:spPr>
      </p:pic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39CAB59D-F12E-4D18-8B86-8E048F33C19B}"/>
              </a:ext>
            </a:extLst>
          </p:cNvPr>
          <p:cNvSpPr txBox="1">
            <a:spLocks/>
          </p:cNvSpPr>
          <p:nvPr/>
        </p:nvSpPr>
        <p:spPr>
          <a:xfrm>
            <a:off x="150305" y="800160"/>
            <a:ext cx="4421695" cy="3932178"/>
          </a:xfrm>
          <a:prstGeom prst="rect">
            <a:avLst/>
          </a:prstGeom>
        </p:spPr>
        <p:txBody>
          <a:bodyPr/>
          <a:lstStyle>
            <a:lvl1pPr marL="340568" indent="-340568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898" indent="-283807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5228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9319" indent="-227046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3410" indent="-227046" algn="l" defTabSz="454091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97501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1592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05683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59774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buClr>
                <a:schemeClr val="tx2"/>
              </a:buClr>
            </a:pPr>
            <a:r>
              <a:rPr lang="en-GB" sz="1200" dirty="0"/>
              <a:t>Our trust is running a programme on culture and leadership.   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tx2"/>
              </a:buClr>
            </a:pPr>
            <a:endParaRPr lang="en-GB" sz="12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tx2"/>
              </a:buClr>
            </a:pPr>
            <a:r>
              <a:rPr lang="en-GB" sz="1200" dirty="0"/>
              <a:t>This programme aims to develop and implement strategies for collective leadership which result in cultures that deliver high quality, continuously improving, compassionate care. 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tx2"/>
              </a:buClr>
            </a:pPr>
            <a:endParaRPr lang="en-GB" sz="12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tx2"/>
              </a:buClr>
            </a:pPr>
            <a:r>
              <a:rPr lang="en-GB" sz="1200" dirty="0"/>
              <a:t>This work should help improve the health and wellbeing of staff and lead to better health outcomes for patients.</a:t>
            </a:r>
            <a:endParaRPr lang="en-US" sz="1200" dirty="0"/>
          </a:p>
          <a:p>
            <a:pPr>
              <a:spcBef>
                <a:spcPts val="0"/>
              </a:spcBef>
              <a:buClr>
                <a:schemeClr val="tx2"/>
              </a:buClr>
            </a:pPr>
            <a:endParaRPr lang="en-US" sz="12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tx2"/>
              </a:buClr>
            </a:pPr>
            <a:r>
              <a:rPr lang="en-GB" sz="1200" dirty="0"/>
              <a:t>We are currently in the </a:t>
            </a:r>
            <a:r>
              <a:rPr lang="en-GB" sz="1200" dirty="0">
                <a:solidFill>
                  <a:srgbClr val="FF0000"/>
                </a:solidFill>
              </a:rPr>
              <a:t>[Scoping/Discovery phase]</a:t>
            </a:r>
            <a:r>
              <a:rPr lang="en-GB" sz="1200" dirty="0"/>
              <a:t> of this programme – diagnosing our culture.  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tx2"/>
              </a:buClr>
            </a:pPr>
            <a:endParaRPr lang="en-GB" sz="12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tx2"/>
              </a:buClr>
            </a:pPr>
            <a:r>
              <a:rPr lang="en-GB" sz="1200" dirty="0"/>
              <a:t>We are using resources developed by NHS England, The King’s Fund and the Centre for Creative Leadership.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Clr>
                <a:schemeClr val="tx2"/>
              </a:buClr>
            </a:pP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5" name="Rounded Rectangle 2">
            <a:extLst>
              <a:ext uri="{FF2B5EF4-FFF2-40B4-BE49-F238E27FC236}">
                <a16:creationId xmlns:a16="http://schemas.microsoft.com/office/drawing/2014/main" id="{E30C8143-E2A9-4DE3-BE03-613C206958B0}"/>
              </a:ext>
            </a:extLst>
          </p:cNvPr>
          <p:cNvSpPr/>
          <p:nvPr/>
        </p:nvSpPr>
        <p:spPr>
          <a:xfrm>
            <a:off x="5042661" y="734394"/>
            <a:ext cx="3791978" cy="3885472"/>
          </a:xfrm>
          <a:prstGeom prst="roundRect">
            <a:avLst>
              <a:gd name="adj" fmla="val 2899"/>
            </a:avLst>
          </a:prstGeom>
          <a:noFill/>
          <a:ln>
            <a:solidFill>
              <a:srgbClr val="C2C2C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9565A46E-8427-48B5-82BF-7F71FD756FC0}"/>
              </a:ext>
            </a:extLst>
          </p:cNvPr>
          <p:cNvSpPr txBox="1">
            <a:spLocks/>
          </p:cNvSpPr>
          <p:nvPr/>
        </p:nvSpPr>
        <p:spPr>
          <a:xfrm>
            <a:off x="5042661" y="771537"/>
            <a:ext cx="844859" cy="268310"/>
          </a:xfrm>
          <a:prstGeom prst="rect">
            <a:avLst/>
          </a:prstGeom>
        </p:spPr>
        <p:txBody>
          <a:bodyPr vert="horz"/>
          <a:lstStyle>
            <a:lvl1pPr marL="340568" indent="-340568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898" indent="-283807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5228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9319" indent="-227046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3410" indent="-227046" algn="l" defTabSz="454091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97501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1592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05683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59774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1837716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F54A6149-8452-454F-A35D-81F39D1BCCD7}"/>
              </a:ext>
            </a:extLst>
          </p:cNvPr>
          <p:cNvSpPr txBox="1">
            <a:spLocks/>
          </p:cNvSpPr>
          <p:nvPr/>
        </p:nvSpPr>
        <p:spPr>
          <a:xfrm>
            <a:off x="1005733" y="178498"/>
            <a:ext cx="6772130" cy="305690"/>
          </a:xfrm>
          <a:prstGeom prst="rect">
            <a:avLst/>
          </a:prstGeom>
        </p:spPr>
        <p:txBody>
          <a:bodyPr lIns="68580" tIns="34290" rIns="68580" bIns="3429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000" b="1" dirty="0">
                <a:solidFill>
                  <a:srgbClr val="002060"/>
                </a:solidFill>
                <a:latin typeface="Arial"/>
                <a:ea typeface="Source Sans Pro"/>
                <a:cs typeface="Arial"/>
              </a:rPr>
              <a:t>Definitions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F301BAED-5A86-A631-8480-13089F815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5443" y="178498"/>
            <a:ext cx="778669" cy="307181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C8F868CC-E6F3-415E-A813-D8FA9EDF4F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535" y="141288"/>
            <a:ext cx="687429" cy="685800"/>
          </a:xfrm>
          <a:prstGeom prst="rect">
            <a:avLst/>
          </a:prstGeom>
        </p:spPr>
      </p:pic>
      <p:sp>
        <p:nvSpPr>
          <p:cNvPr id="15" name="Rounded Rectangle 2">
            <a:extLst>
              <a:ext uri="{FF2B5EF4-FFF2-40B4-BE49-F238E27FC236}">
                <a16:creationId xmlns:a16="http://schemas.microsoft.com/office/drawing/2014/main" id="{E30C8143-E2A9-4DE3-BE03-613C206958B0}"/>
              </a:ext>
            </a:extLst>
          </p:cNvPr>
          <p:cNvSpPr/>
          <p:nvPr/>
        </p:nvSpPr>
        <p:spPr>
          <a:xfrm>
            <a:off x="5042661" y="734394"/>
            <a:ext cx="3791978" cy="3885472"/>
          </a:xfrm>
          <a:prstGeom prst="roundRect">
            <a:avLst>
              <a:gd name="adj" fmla="val 2899"/>
            </a:avLst>
          </a:prstGeom>
          <a:noFill/>
          <a:ln>
            <a:solidFill>
              <a:srgbClr val="C2C2C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9565A46E-8427-48B5-82BF-7F71FD756FC0}"/>
              </a:ext>
            </a:extLst>
          </p:cNvPr>
          <p:cNvSpPr txBox="1">
            <a:spLocks/>
          </p:cNvSpPr>
          <p:nvPr/>
        </p:nvSpPr>
        <p:spPr>
          <a:xfrm>
            <a:off x="5042661" y="771537"/>
            <a:ext cx="844859" cy="268310"/>
          </a:xfrm>
          <a:prstGeom prst="rect">
            <a:avLst/>
          </a:prstGeom>
        </p:spPr>
        <p:txBody>
          <a:bodyPr vert="horz"/>
          <a:lstStyle>
            <a:lvl1pPr marL="340568" indent="-340568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898" indent="-283807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5228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9319" indent="-227046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3410" indent="-227046" algn="l" defTabSz="454091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97501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1592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05683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59774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NOTES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EF554C8-D539-41AF-812A-407D7D22D0C2}"/>
              </a:ext>
            </a:extLst>
          </p:cNvPr>
          <p:cNvSpPr txBox="1">
            <a:spLocks/>
          </p:cNvSpPr>
          <p:nvPr/>
        </p:nvSpPr>
        <p:spPr>
          <a:xfrm>
            <a:off x="150305" y="734395"/>
            <a:ext cx="4421695" cy="3885472"/>
          </a:xfrm>
          <a:prstGeom prst="rect">
            <a:avLst/>
          </a:prstGeom>
        </p:spPr>
        <p:txBody>
          <a:bodyPr/>
          <a:lstStyle>
            <a:lvl1pPr marL="340568" indent="-340568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898" indent="-283807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5228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9319" indent="-227046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3410" indent="-227046" algn="l" defTabSz="454091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97501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1592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05683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59774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tx2"/>
              </a:buClr>
            </a:pPr>
            <a:r>
              <a:rPr lang="en-GB" sz="1200" b="1" dirty="0"/>
              <a:t>Culture: </a:t>
            </a:r>
            <a:r>
              <a:rPr lang="en-GB" sz="1200" dirty="0"/>
              <a:t>An organisation’s culture can be defined as the values lived by its employees every day – these may not be the same as the stated values. The lived values can be seen by </a:t>
            </a:r>
            <a:r>
              <a:rPr lang="en-GB" sz="1200" b="1" dirty="0"/>
              <a:t>‘the way we do things around here’.</a:t>
            </a:r>
            <a:endParaRPr lang="en-GB" sz="1200" dirty="0"/>
          </a:p>
          <a:p>
            <a:pPr marL="0" indent="0">
              <a:spcBef>
                <a:spcPts val="0"/>
              </a:spcBef>
              <a:buClr>
                <a:schemeClr val="tx2"/>
              </a:buClr>
              <a:buFont typeface="Arial"/>
              <a:buNone/>
            </a:pPr>
            <a:r>
              <a:rPr lang="en-GB" sz="1200" dirty="0"/>
              <a:t> </a:t>
            </a:r>
          </a:p>
          <a:p>
            <a:pPr>
              <a:spcBef>
                <a:spcPts val="0"/>
              </a:spcBef>
              <a:buClr>
                <a:schemeClr val="tx2"/>
              </a:buClr>
            </a:pPr>
            <a:r>
              <a:rPr lang="en-GB" sz="1200" b="1" dirty="0"/>
              <a:t>Collective leadership: </a:t>
            </a:r>
            <a:r>
              <a:rPr lang="en-GB" sz="1200" dirty="0"/>
              <a:t>A type of culture where staff at all levels are empowered as individuals and in teams to act to improve care within and across trusts – ‘leadership of all, by all and for all’. This is in contrast to command and control cultures which are not conducive to achieving high quality care. </a:t>
            </a:r>
          </a:p>
          <a:p>
            <a:pPr>
              <a:spcBef>
                <a:spcPts val="0"/>
              </a:spcBef>
              <a:buClr>
                <a:schemeClr val="tx2"/>
              </a:buClr>
            </a:pPr>
            <a:endParaRPr lang="en-GB" sz="1200" dirty="0"/>
          </a:p>
          <a:p>
            <a:pPr>
              <a:spcBef>
                <a:spcPts val="0"/>
              </a:spcBef>
              <a:buClr>
                <a:schemeClr val="tx2"/>
              </a:buClr>
            </a:pPr>
            <a:r>
              <a:rPr lang="en-GB" sz="1200" b="1" dirty="0"/>
              <a:t>Compassionate leadership:</a:t>
            </a:r>
            <a:r>
              <a:rPr lang="en-GB" sz="1200" dirty="0"/>
              <a:t> A culture where all feel supported, listened to and where action is taken which leads to improvement.</a:t>
            </a:r>
            <a:endParaRPr lang="en-GB" sz="1200" b="1" dirty="0"/>
          </a:p>
          <a:p>
            <a:pPr>
              <a:spcBef>
                <a:spcPts val="0"/>
              </a:spcBef>
              <a:buClr>
                <a:schemeClr val="tx2"/>
              </a:buClr>
            </a:pPr>
            <a:endParaRPr lang="en-GB" sz="1200" dirty="0"/>
          </a:p>
          <a:p>
            <a:pPr>
              <a:spcBef>
                <a:spcPts val="0"/>
              </a:spcBef>
              <a:buClr>
                <a:schemeClr val="tx2"/>
              </a:buClr>
            </a:pPr>
            <a:r>
              <a:rPr lang="en-GB" sz="1200" b="1" dirty="0"/>
              <a:t>Inclusive leadership: </a:t>
            </a:r>
            <a:r>
              <a:rPr lang="en-GB" sz="1200" dirty="0"/>
              <a:t>A culture which recognises the unique needs of individuals, so that all feel valued and have the opportunity to thrive.</a:t>
            </a:r>
          </a:p>
          <a:p>
            <a:pPr>
              <a:spcBef>
                <a:spcPts val="0"/>
              </a:spcBef>
              <a:buClr>
                <a:schemeClr val="tx2"/>
              </a:buClr>
            </a:pPr>
            <a:endParaRPr lang="en-GB" sz="1200" b="1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95754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F54A6149-8452-454F-A35D-81F39D1BCCD7}"/>
              </a:ext>
            </a:extLst>
          </p:cNvPr>
          <p:cNvSpPr txBox="1">
            <a:spLocks/>
          </p:cNvSpPr>
          <p:nvPr/>
        </p:nvSpPr>
        <p:spPr>
          <a:xfrm>
            <a:off x="1005733" y="178498"/>
            <a:ext cx="6772130" cy="305690"/>
          </a:xfrm>
          <a:prstGeom prst="rect">
            <a:avLst/>
          </a:prstGeom>
        </p:spPr>
        <p:txBody>
          <a:bodyPr lIns="68580" tIns="34290" rIns="68580" bIns="3429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000" b="1" dirty="0">
                <a:solidFill>
                  <a:srgbClr val="002060"/>
                </a:solidFill>
                <a:latin typeface="Arial"/>
                <a:ea typeface="Source Sans Pro"/>
                <a:cs typeface="Arial"/>
              </a:rPr>
              <a:t>Interviews as a research tool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F301BAED-5A86-A631-8480-13089F815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5443" y="178498"/>
            <a:ext cx="778669" cy="307181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C8F868CC-E6F3-415E-A813-D8FA9EDF4F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535" y="141288"/>
            <a:ext cx="687429" cy="685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2A36677-91A2-4851-99DE-622F69F3A1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6400"/>
            <a:ext cx="9144000" cy="431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974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F54A6149-8452-454F-A35D-81F39D1BCCD7}"/>
              </a:ext>
            </a:extLst>
          </p:cNvPr>
          <p:cNvSpPr txBox="1">
            <a:spLocks/>
          </p:cNvSpPr>
          <p:nvPr/>
        </p:nvSpPr>
        <p:spPr>
          <a:xfrm>
            <a:off x="1005733" y="178498"/>
            <a:ext cx="6772130" cy="305690"/>
          </a:xfrm>
          <a:prstGeom prst="rect">
            <a:avLst/>
          </a:prstGeom>
        </p:spPr>
        <p:txBody>
          <a:bodyPr lIns="68580" tIns="34290" rIns="68580" bIns="3429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000" b="1" dirty="0">
                <a:solidFill>
                  <a:srgbClr val="002060"/>
                </a:solidFill>
                <a:latin typeface="Arial"/>
                <a:ea typeface="Source Sans Pro"/>
                <a:cs typeface="Arial"/>
              </a:rPr>
              <a:t>Purpose of board interviews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F301BAED-5A86-A631-8480-13089F815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5443" y="178498"/>
            <a:ext cx="778669" cy="307181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C8F868CC-E6F3-415E-A813-D8FA9EDF4F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535" y="141288"/>
            <a:ext cx="687429" cy="685800"/>
          </a:xfrm>
          <a:prstGeom prst="rect">
            <a:avLst/>
          </a:prstGeom>
        </p:spPr>
      </p:pic>
      <p:sp>
        <p:nvSpPr>
          <p:cNvPr id="15" name="Rounded Rectangle 2">
            <a:extLst>
              <a:ext uri="{FF2B5EF4-FFF2-40B4-BE49-F238E27FC236}">
                <a16:creationId xmlns:a16="http://schemas.microsoft.com/office/drawing/2014/main" id="{E30C8143-E2A9-4DE3-BE03-613C206958B0}"/>
              </a:ext>
            </a:extLst>
          </p:cNvPr>
          <p:cNvSpPr/>
          <p:nvPr/>
        </p:nvSpPr>
        <p:spPr>
          <a:xfrm>
            <a:off x="5042661" y="734394"/>
            <a:ext cx="3791978" cy="3885472"/>
          </a:xfrm>
          <a:prstGeom prst="roundRect">
            <a:avLst>
              <a:gd name="adj" fmla="val 2899"/>
            </a:avLst>
          </a:prstGeom>
          <a:noFill/>
          <a:ln>
            <a:solidFill>
              <a:srgbClr val="C2C2C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9565A46E-8427-48B5-82BF-7F71FD756FC0}"/>
              </a:ext>
            </a:extLst>
          </p:cNvPr>
          <p:cNvSpPr txBox="1">
            <a:spLocks/>
          </p:cNvSpPr>
          <p:nvPr/>
        </p:nvSpPr>
        <p:spPr>
          <a:xfrm>
            <a:off x="5042661" y="771537"/>
            <a:ext cx="844859" cy="268310"/>
          </a:xfrm>
          <a:prstGeom prst="rect">
            <a:avLst/>
          </a:prstGeom>
        </p:spPr>
        <p:txBody>
          <a:bodyPr vert="horz"/>
          <a:lstStyle>
            <a:lvl1pPr marL="340568" indent="-340568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898" indent="-283807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5228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9319" indent="-227046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3410" indent="-227046" algn="l" defTabSz="454091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97501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1592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05683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59774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NOTES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08D0C0AC-A187-465F-95A5-B71B9A91472F}"/>
              </a:ext>
            </a:extLst>
          </p:cNvPr>
          <p:cNvSpPr txBox="1">
            <a:spLocks/>
          </p:cNvSpPr>
          <p:nvPr/>
        </p:nvSpPr>
        <p:spPr>
          <a:xfrm>
            <a:off x="150305" y="747429"/>
            <a:ext cx="4567358" cy="4182568"/>
          </a:xfrm>
          <a:prstGeom prst="rect">
            <a:avLst/>
          </a:prstGeom>
        </p:spPr>
        <p:txBody>
          <a:bodyPr/>
          <a:lstStyle>
            <a:lvl1pPr marL="340568" indent="-340568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898" indent="-283807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5228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9319" indent="-227046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3410" indent="-227046" algn="l" defTabSz="454091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97501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1592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05683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59774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tx2"/>
              </a:buClr>
            </a:pPr>
            <a:r>
              <a:rPr lang="en-GB" sz="1200"/>
              <a:t>These interviews are part of a wider set of diagnostic tools to help us understand the culture of our organisation – the strengths and areas for development.</a:t>
            </a:r>
          </a:p>
          <a:p>
            <a:pPr>
              <a:spcBef>
                <a:spcPts val="0"/>
              </a:spcBef>
              <a:buClr>
                <a:schemeClr val="tx2"/>
              </a:buClr>
            </a:pPr>
            <a:endParaRPr lang="en-GB" sz="1200"/>
          </a:p>
          <a:p>
            <a:pPr>
              <a:spcBef>
                <a:spcPts val="0"/>
              </a:spcBef>
              <a:buClr>
                <a:schemeClr val="tx2"/>
              </a:buClr>
            </a:pPr>
            <a:r>
              <a:rPr lang="en-GB" sz="1200"/>
              <a:t>This work is part of a </a:t>
            </a:r>
            <a:r>
              <a:rPr lang="en-GB" sz="1200" i="1">
                <a:solidFill>
                  <a:schemeClr val="bg1">
                    <a:lumMod val="65000"/>
                  </a:schemeClr>
                </a:solidFill>
              </a:rPr>
              <a:t>[XXX insert timescale here] </a:t>
            </a:r>
            <a:r>
              <a:rPr lang="en-GB" sz="1200"/>
              <a:t>project to ensure effective cultures within our trust. </a:t>
            </a:r>
          </a:p>
          <a:p>
            <a:pPr>
              <a:spcBef>
                <a:spcPts val="0"/>
              </a:spcBef>
              <a:buClr>
                <a:schemeClr val="tx2"/>
              </a:buClr>
            </a:pPr>
            <a:endParaRPr lang="en-GB" sz="1200"/>
          </a:p>
          <a:p>
            <a:pPr>
              <a:spcBef>
                <a:spcPts val="0"/>
              </a:spcBef>
              <a:buClr>
                <a:schemeClr val="tx2"/>
              </a:buClr>
            </a:pPr>
            <a:r>
              <a:rPr lang="en-GB" sz="1200"/>
              <a:t>Board views are very valuable – the board has significant influence over an organisation and is in a strong position to develop and improve the culture, leadership and performance.</a:t>
            </a:r>
          </a:p>
          <a:p>
            <a:pPr>
              <a:spcBef>
                <a:spcPts val="0"/>
              </a:spcBef>
              <a:buClr>
                <a:schemeClr val="tx2"/>
              </a:buClr>
            </a:pPr>
            <a:endParaRPr lang="en-GB" sz="1200"/>
          </a:p>
          <a:p>
            <a:pPr>
              <a:spcBef>
                <a:spcPts val="0"/>
              </a:spcBef>
              <a:buClr>
                <a:schemeClr val="tx2"/>
              </a:buClr>
            </a:pPr>
            <a:r>
              <a:rPr lang="en-GB" sz="1200"/>
              <a:t>We intend to report back to board members on the culture diagnostics.  This will also include information from other diagnostics including staff surveys and focus groups.</a:t>
            </a:r>
          </a:p>
          <a:p>
            <a:pPr marL="0" indent="0">
              <a:buFont typeface="Arial"/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606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F54A6149-8452-454F-A35D-81F39D1BCCD7}"/>
              </a:ext>
            </a:extLst>
          </p:cNvPr>
          <p:cNvSpPr txBox="1">
            <a:spLocks/>
          </p:cNvSpPr>
          <p:nvPr/>
        </p:nvSpPr>
        <p:spPr>
          <a:xfrm>
            <a:off x="1005733" y="178498"/>
            <a:ext cx="6772130" cy="305690"/>
          </a:xfrm>
          <a:prstGeom prst="rect">
            <a:avLst/>
          </a:prstGeom>
        </p:spPr>
        <p:txBody>
          <a:bodyPr lIns="68580" tIns="34290" rIns="68580" bIns="3429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000" b="1" dirty="0">
                <a:solidFill>
                  <a:srgbClr val="002060"/>
                </a:solidFill>
                <a:latin typeface="Arial"/>
                <a:ea typeface="Source Sans Pro"/>
                <a:cs typeface="Arial"/>
              </a:rPr>
              <a:t>Process of board interviews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F301BAED-5A86-A631-8480-13089F815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5443" y="178498"/>
            <a:ext cx="778669" cy="307181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C8F868CC-E6F3-415E-A813-D8FA9EDF4F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535" y="141288"/>
            <a:ext cx="687429" cy="685800"/>
          </a:xfrm>
          <a:prstGeom prst="rect">
            <a:avLst/>
          </a:prstGeom>
        </p:spPr>
      </p:pic>
      <p:sp>
        <p:nvSpPr>
          <p:cNvPr id="15" name="Rounded Rectangle 2">
            <a:extLst>
              <a:ext uri="{FF2B5EF4-FFF2-40B4-BE49-F238E27FC236}">
                <a16:creationId xmlns:a16="http://schemas.microsoft.com/office/drawing/2014/main" id="{E30C8143-E2A9-4DE3-BE03-613C206958B0}"/>
              </a:ext>
            </a:extLst>
          </p:cNvPr>
          <p:cNvSpPr/>
          <p:nvPr/>
        </p:nvSpPr>
        <p:spPr>
          <a:xfrm>
            <a:off x="5042661" y="734394"/>
            <a:ext cx="3791978" cy="3885472"/>
          </a:xfrm>
          <a:prstGeom prst="roundRect">
            <a:avLst>
              <a:gd name="adj" fmla="val 2899"/>
            </a:avLst>
          </a:prstGeom>
          <a:noFill/>
          <a:ln>
            <a:solidFill>
              <a:srgbClr val="C2C2C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9565A46E-8427-48B5-82BF-7F71FD756FC0}"/>
              </a:ext>
            </a:extLst>
          </p:cNvPr>
          <p:cNvSpPr txBox="1">
            <a:spLocks/>
          </p:cNvSpPr>
          <p:nvPr/>
        </p:nvSpPr>
        <p:spPr>
          <a:xfrm>
            <a:off x="5042661" y="771537"/>
            <a:ext cx="844859" cy="268310"/>
          </a:xfrm>
          <a:prstGeom prst="rect">
            <a:avLst/>
          </a:prstGeom>
        </p:spPr>
        <p:txBody>
          <a:bodyPr vert="horz"/>
          <a:lstStyle>
            <a:lvl1pPr marL="340568" indent="-340568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898" indent="-283807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5228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9319" indent="-227046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3410" indent="-227046" algn="l" defTabSz="454091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97501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1592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05683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59774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NOTES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D57C9E4E-59A0-4658-A8E0-85D2255C3AB6}"/>
              </a:ext>
            </a:extLst>
          </p:cNvPr>
          <p:cNvSpPr txBox="1">
            <a:spLocks/>
          </p:cNvSpPr>
          <p:nvPr/>
        </p:nvSpPr>
        <p:spPr>
          <a:xfrm>
            <a:off x="150305" y="734395"/>
            <a:ext cx="4567358" cy="3997943"/>
          </a:xfrm>
          <a:prstGeom prst="rect">
            <a:avLst/>
          </a:prstGeom>
        </p:spPr>
        <p:txBody>
          <a:bodyPr/>
          <a:lstStyle>
            <a:lvl1pPr marL="340568" indent="-340568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898" indent="-283807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5228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9319" indent="-227046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3410" indent="-227046" algn="l" defTabSz="454091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97501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1592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05683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59774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/>
              </a:buClr>
            </a:pPr>
            <a:r>
              <a:rPr lang="en-GB" sz="1200" dirty="0"/>
              <a:t>The interview consists of 14 questions and will take approximately one hour.</a:t>
            </a:r>
          </a:p>
          <a:p>
            <a:pPr>
              <a:buClr>
                <a:schemeClr val="tx2"/>
              </a:buClr>
            </a:pPr>
            <a:endParaRPr lang="en-GB" sz="1200" dirty="0"/>
          </a:p>
          <a:p>
            <a:pPr>
              <a:buClr>
                <a:schemeClr val="tx2"/>
              </a:buClr>
            </a:pPr>
            <a:r>
              <a:rPr lang="en-GB" sz="1200" dirty="0"/>
              <a:t>The questions will cover board member views on how the board assures five elements of high quality care cultures in our trust.  These are: vision and values, goals and performance, learning and innovation, support and compassion, and teamwork.</a:t>
            </a:r>
          </a:p>
          <a:p>
            <a:pPr>
              <a:buClr>
                <a:schemeClr val="tx2"/>
              </a:buClr>
            </a:pPr>
            <a:endParaRPr lang="en-GB" sz="1200" dirty="0"/>
          </a:p>
          <a:p>
            <a:pPr>
              <a:buClr>
                <a:schemeClr val="tx2"/>
              </a:buClr>
            </a:pPr>
            <a:r>
              <a:rPr lang="en-GB" sz="1200" dirty="0"/>
              <a:t>Board members should give their </a:t>
            </a:r>
            <a:r>
              <a:rPr lang="en-GB" sz="1200" b="1" dirty="0"/>
              <a:t>personal perspective</a:t>
            </a:r>
            <a:r>
              <a:rPr lang="en-GB" sz="1200" dirty="0"/>
              <a:t> on the performance and behaviours of the board </a:t>
            </a:r>
            <a:r>
              <a:rPr lang="en-GB" sz="1200" b="1" dirty="0"/>
              <a:t>as a whole</a:t>
            </a:r>
            <a:r>
              <a:rPr lang="en-GB" sz="1200" dirty="0"/>
              <a:t>. </a:t>
            </a:r>
          </a:p>
          <a:p>
            <a:pPr>
              <a:buClr>
                <a:schemeClr val="tx2"/>
              </a:buClr>
            </a:pPr>
            <a:endParaRPr lang="en-GB" sz="1200" dirty="0"/>
          </a:p>
          <a:p>
            <a:pPr>
              <a:buClr>
                <a:schemeClr val="tx2"/>
              </a:buClr>
            </a:pPr>
            <a:r>
              <a:rPr lang="en-GB" sz="1200" dirty="0"/>
              <a:t>They will have the opportunity to sign off any written transcript of the interview to ensure accuracy.</a:t>
            </a:r>
          </a:p>
          <a:p>
            <a:pPr marL="0" indent="0">
              <a:buFont typeface="Arial"/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42983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F54A6149-8452-454F-A35D-81F39D1BCCD7}"/>
              </a:ext>
            </a:extLst>
          </p:cNvPr>
          <p:cNvSpPr txBox="1">
            <a:spLocks/>
          </p:cNvSpPr>
          <p:nvPr/>
        </p:nvSpPr>
        <p:spPr>
          <a:xfrm>
            <a:off x="1005733" y="178498"/>
            <a:ext cx="6772130" cy="305690"/>
          </a:xfrm>
          <a:prstGeom prst="rect">
            <a:avLst/>
          </a:prstGeom>
        </p:spPr>
        <p:txBody>
          <a:bodyPr lIns="68580" tIns="34290" rIns="68580" bIns="3429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000" b="1" dirty="0">
                <a:solidFill>
                  <a:srgbClr val="002060"/>
                </a:solidFill>
                <a:latin typeface="Arial"/>
                <a:ea typeface="Source Sans Pro"/>
                <a:cs typeface="Arial"/>
              </a:rPr>
              <a:t>Confidentiality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F301BAED-5A86-A631-8480-13089F815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5443" y="178498"/>
            <a:ext cx="778669" cy="307181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C8F868CC-E6F3-415E-A813-D8FA9EDF4F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535" y="141288"/>
            <a:ext cx="687429" cy="685800"/>
          </a:xfrm>
          <a:prstGeom prst="rect">
            <a:avLst/>
          </a:prstGeom>
        </p:spPr>
      </p:pic>
      <p:sp>
        <p:nvSpPr>
          <p:cNvPr id="15" name="Rounded Rectangle 2">
            <a:extLst>
              <a:ext uri="{FF2B5EF4-FFF2-40B4-BE49-F238E27FC236}">
                <a16:creationId xmlns:a16="http://schemas.microsoft.com/office/drawing/2014/main" id="{E30C8143-E2A9-4DE3-BE03-613C206958B0}"/>
              </a:ext>
            </a:extLst>
          </p:cNvPr>
          <p:cNvSpPr/>
          <p:nvPr/>
        </p:nvSpPr>
        <p:spPr>
          <a:xfrm>
            <a:off x="5042661" y="734394"/>
            <a:ext cx="3791978" cy="3885472"/>
          </a:xfrm>
          <a:prstGeom prst="roundRect">
            <a:avLst>
              <a:gd name="adj" fmla="val 2899"/>
            </a:avLst>
          </a:prstGeom>
          <a:noFill/>
          <a:ln>
            <a:solidFill>
              <a:srgbClr val="C2C2C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9565A46E-8427-48B5-82BF-7F71FD756FC0}"/>
              </a:ext>
            </a:extLst>
          </p:cNvPr>
          <p:cNvSpPr txBox="1">
            <a:spLocks/>
          </p:cNvSpPr>
          <p:nvPr/>
        </p:nvSpPr>
        <p:spPr>
          <a:xfrm>
            <a:off x="5042661" y="771537"/>
            <a:ext cx="844859" cy="268310"/>
          </a:xfrm>
          <a:prstGeom prst="rect">
            <a:avLst/>
          </a:prstGeom>
        </p:spPr>
        <p:txBody>
          <a:bodyPr vert="horz"/>
          <a:lstStyle>
            <a:lvl1pPr marL="340568" indent="-340568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898" indent="-283807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5228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9319" indent="-227046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3410" indent="-227046" algn="l" defTabSz="454091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97501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1592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05683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59774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NOTES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D5730408-EA36-49CF-8246-C9FFC7BABDA2}"/>
              </a:ext>
            </a:extLst>
          </p:cNvPr>
          <p:cNvSpPr txBox="1">
            <a:spLocks/>
          </p:cNvSpPr>
          <p:nvPr/>
        </p:nvSpPr>
        <p:spPr>
          <a:xfrm>
            <a:off x="150305" y="734395"/>
            <a:ext cx="4567358" cy="3997943"/>
          </a:xfrm>
          <a:prstGeom prst="rect">
            <a:avLst/>
          </a:prstGeom>
        </p:spPr>
        <p:txBody>
          <a:bodyPr/>
          <a:lstStyle>
            <a:lvl1pPr marL="340568" indent="-340568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898" indent="-283807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5228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9319" indent="-227046" algn="l" defTabSz="454091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43410" indent="-227046" algn="l" defTabSz="454091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97501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51592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05683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59774" indent="-227046" algn="l" defTabSz="454091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tx2"/>
              </a:buClr>
            </a:pPr>
            <a:r>
              <a:rPr lang="en-GB" sz="1200"/>
              <a:t>Frank and open responses are essential to the success of the interview</a:t>
            </a:r>
          </a:p>
          <a:p>
            <a:pPr>
              <a:spcBef>
                <a:spcPts val="0"/>
              </a:spcBef>
              <a:buClr>
                <a:schemeClr val="tx2"/>
              </a:buClr>
            </a:pPr>
            <a:endParaRPr lang="en-GB" sz="1200"/>
          </a:p>
          <a:p>
            <a:pPr>
              <a:spcBef>
                <a:spcPts val="0"/>
              </a:spcBef>
              <a:buClr>
                <a:schemeClr val="tx2"/>
              </a:buClr>
            </a:pPr>
            <a:r>
              <a:rPr lang="en-GB" sz="1200"/>
              <a:t>Individual responses will remain confidential and will not be shared with other board members</a:t>
            </a:r>
          </a:p>
          <a:p>
            <a:pPr marL="0" indent="0">
              <a:spcBef>
                <a:spcPts val="0"/>
              </a:spcBef>
              <a:buClr>
                <a:schemeClr val="tx2"/>
              </a:buClr>
              <a:buFont typeface="Arial"/>
              <a:buNone/>
            </a:pPr>
            <a:endParaRPr lang="en-GB" sz="1200"/>
          </a:p>
          <a:p>
            <a:pPr>
              <a:spcBef>
                <a:spcPts val="0"/>
              </a:spcBef>
              <a:buClr>
                <a:schemeClr val="tx2"/>
              </a:buClr>
            </a:pPr>
            <a:r>
              <a:rPr lang="en-GB" sz="1200"/>
              <a:t>Access to individual responses will be restricted to [xxx and xxx]</a:t>
            </a:r>
          </a:p>
          <a:p>
            <a:pPr>
              <a:spcBef>
                <a:spcPts val="0"/>
              </a:spcBef>
              <a:buClr>
                <a:schemeClr val="tx2"/>
              </a:buClr>
            </a:pPr>
            <a:endParaRPr lang="en-GB" sz="1200"/>
          </a:p>
          <a:p>
            <a:pPr>
              <a:spcBef>
                <a:spcPts val="0"/>
              </a:spcBef>
              <a:buClr>
                <a:schemeClr val="tx2"/>
              </a:buClr>
            </a:pPr>
            <a:r>
              <a:rPr lang="en-GB" sz="1200"/>
              <a:t>Transcripts will be coded so that they do not identify individual interviewees and any comments that are critical of individuals will be redacted</a:t>
            </a:r>
          </a:p>
          <a:p>
            <a:pPr>
              <a:spcBef>
                <a:spcPts val="0"/>
              </a:spcBef>
              <a:buClr>
                <a:schemeClr val="tx2"/>
              </a:buClr>
            </a:pPr>
            <a:endParaRPr lang="en-GB" sz="1200"/>
          </a:p>
          <a:p>
            <a:pPr>
              <a:spcBef>
                <a:spcPts val="0"/>
              </a:spcBef>
              <a:buClr>
                <a:schemeClr val="tx2"/>
              </a:buClr>
            </a:pPr>
            <a:r>
              <a:rPr lang="en-GB" sz="1200"/>
              <a:t>Responses of board members will only be used in aggregate or anonymised format</a:t>
            </a:r>
          </a:p>
          <a:p>
            <a:pPr>
              <a:spcBef>
                <a:spcPts val="0"/>
              </a:spcBef>
              <a:buClr>
                <a:schemeClr val="tx2"/>
              </a:buClr>
            </a:pPr>
            <a:endParaRPr lang="en-GB" sz="1200"/>
          </a:p>
          <a:p>
            <a:pPr>
              <a:spcBef>
                <a:spcPts val="0"/>
              </a:spcBef>
              <a:buClr>
                <a:schemeClr val="tx2"/>
              </a:buClr>
            </a:pPr>
            <a:r>
              <a:rPr lang="en-GB" sz="1200"/>
              <a:t>If we wish to use a quote or stories from this interview in the report, we will seek your approval</a:t>
            </a:r>
          </a:p>
          <a:p>
            <a:pPr marL="0" indent="0">
              <a:buFont typeface="Arial"/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24077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F54A6149-8452-454F-A35D-81F39D1BCCD7}"/>
              </a:ext>
            </a:extLst>
          </p:cNvPr>
          <p:cNvSpPr txBox="1">
            <a:spLocks/>
          </p:cNvSpPr>
          <p:nvPr/>
        </p:nvSpPr>
        <p:spPr>
          <a:xfrm>
            <a:off x="1005733" y="178498"/>
            <a:ext cx="6772130" cy="305690"/>
          </a:xfrm>
          <a:prstGeom prst="rect">
            <a:avLst/>
          </a:prstGeom>
        </p:spPr>
        <p:txBody>
          <a:bodyPr lIns="68580" tIns="34290" rIns="68580" bIns="3429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000" b="1" dirty="0">
                <a:solidFill>
                  <a:srgbClr val="002060"/>
                </a:solidFill>
                <a:latin typeface="Arial"/>
                <a:ea typeface="Source Sans Pro"/>
                <a:cs typeface="Arial"/>
              </a:rPr>
              <a:t> Characteristics of successful interviewers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F301BAED-5A86-A631-8480-13089F815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5443" y="178498"/>
            <a:ext cx="778669" cy="307181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C8F868CC-E6F3-415E-A813-D8FA9EDF4F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535" y="141288"/>
            <a:ext cx="687429" cy="685800"/>
          </a:xfrm>
          <a:prstGeom prst="rect">
            <a:avLst/>
          </a:prstGeom>
        </p:spPr>
      </p:pic>
      <p:pic>
        <p:nvPicPr>
          <p:cNvPr id="6" name="Picture 5" descr="01-NHS101-successful interviewer_230816_1.png">
            <a:extLst>
              <a:ext uri="{FF2B5EF4-FFF2-40B4-BE49-F238E27FC236}">
                <a16:creationId xmlns:a16="http://schemas.microsoft.com/office/drawing/2014/main" id="{D7E98D22-7EA8-4128-9E43-B8825AB586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9973"/>
            <a:ext cx="9144000" cy="431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883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>
            <a:extLst>
              <a:ext uri="{FF2B5EF4-FFF2-40B4-BE49-F238E27FC236}">
                <a16:creationId xmlns:a16="http://schemas.microsoft.com/office/drawing/2014/main" id="{F54A6149-8452-454F-A35D-81F39D1BCCD7}"/>
              </a:ext>
            </a:extLst>
          </p:cNvPr>
          <p:cNvSpPr txBox="1">
            <a:spLocks/>
          </p:cNvSpPr>
          <p:nvPr/>
        </p:nvSpPr>
        <p:spPr>
          <a:xfrm>
            <a:off x="1005733" y="178498"/>
            <a:ext cx="6772130" cy="305690"/>
          </a:xfrm>
          <a:prstGeom prst="rect">
            <a:avLst/>
          </a:prstGeom>
        </p:spPr>
        <p:txBody>
          <a:bodyPr lIns="68580" tIns="34290" rIns="68580" bIns="3429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000" b="1" dirty="0">
                <a:solidFill>
                  <a:srgbClr val="002060"/>
                </a:solidFill>
                <a:latin typeface="Arial"/>
                <a:ea typeface="Source Sans Pro"/>
                <a:cs typeface="Arial"/>
              </a:rPr>
              <a:t> Characteristics of successful interviewers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F301BAED-5A86-A631-8480-13089F815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5443" y="178498"/>
            <a:ext cx="778669" cy="307181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C8F868CC-E6F3-415E-A813-D8FA9EDF4F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535" y="141288"/>
            <a:ext cx="687429" cy="685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9AE1A7-B73A-43EB-8CC3-016E578A1F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5986"/>
            <a:ext cx="9144000" cy="431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51981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HS">
      <a:dk1>
        <a:srgbClr val="0A0A0A"/>
      </a:dk1>
      <a:lt1>
        <a:sysClr val="window" lastClr="FFFFFF"/>
      </a:lt1>
      <a:dk2>
        <a:srgbClr val="0072C6"/>
      </a:dk2>
      <a:lt2>
        <a:srgbClr val="E6E6E6"/>
      </a:lt2>
      <a:accent1>
        <a:srgbClr val="006B54"/>
      </a:accent1>
      <a:accent2>
        <a:srgbClr val="5BBF21"/>
      </a:accent2>
      <a:accent3>
        <a:srgbClr val="00AA9E"/>
      </a:accent3>
      <a:accent4>
        <a:srgbClr val="0091C9"/>
      </a:accent4>
      <a:accent5>
        <a:srgbClr val="003893"/>
      </a:accent5>
      <a:accent6>
        <a:srgbClr val="3C3C3C"/>
      </a:accent6>
      <a:hlink>
        <a:srgbClr val="A00054"/>
      </a:hlink>
      <a:folHlink>
        <a:srgbClr val="93163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7cbd71b-bdc8-4711-b866-4d4c9922b16c">
      <Terms xmlns="http://schemas.microsoft.com/office/infopath/2007/PartnerControls"/>
    </lcf76f155ced4ddcb4097134ff3c332f>
    <Review_x0020_Date xmlns="97cbd71b-bdc8-4711-b866-4d4c9922b16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C6F7044E321F419C3AB79F8ED3457A" ma:contentTypeVersion="41" ma:contentTypeDescription="Create a new document." ma:contentTypeScope="" ma:versionID="ba3254dc104dafe4d1aa1583b3747680">
  <xsd:schema xmlns:xsd="http://www.w3.org/2001/XMLSchema" xmlns:xs="http://www.w3.org/2001/XMLSchema" xmlns:p="http://schemas.microsoft.com/office/2006/metadata/properties" xmlns:ns2="ebd64cbd-6cf5-435c-bd4a-b8fc9bc14ad4" xmlns:ns3="97cbd71b-bdc8-4711-b866-4d4c9922b16c" xmlns:ns4="cccaf3ac-2de9-44d4-aa31-54302fceb5f7" targetNamespace="http://schemas.microsoft.com/office/2006/metadata/properties" ma:root="true" ma:fieldsID="ce0dbfef26a10820c074e1913d98c8be" ns2:_="" ns3:_="" ns4:_="">
    <xsd:import namespace="ebd64cbd-6cf5-435c-bd4a-b8fc9bc14ad4"/>
    <xsd:import namespace="97cbd71b-bdc8-4711-b866-4d4c9922b16c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Review_x0020_Date" minOccurs="0"/>
                <xsd:element ref="ns4:TaxCatchAll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d64cbd-6cf5-435c-bd4a-b8fc9bc14ad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bd71b-bdc8-4711-b866-4d4c9922b16c" elementFormDefault="qualified">
    <xsd:import namespace="http://schemas.microsoft.com/office/2006/documentManagement/types"/>
    <xsd:import namespace="http://schemas.microsoft.com/office/infopath/2007/PartnerControls"/>
    <xsd:element name="Review_x0020_Date" ma:index="10" nillable="true" ma:displayName="Review date" ma:indexed="true" ma:internalName="Review_x0020_Dat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1" nillable="true" ma:displayName="Taxonomy Catch All Column" ma:hidden="true" ma:list="{5334094a-f9e0-4549-b89e-a630a0591e70}" ma:internalName="TaxCatchAll" ma:showField="CatchAllData" ma:web="ebd64cbd-6cf5-435c-bd4a-b8fc9bc14a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E51FA8-C1B3-4471-A255-6B779948444C}">
  <ds:schemaRefs>
    <ds:schemaRef ds:uri="http://purl.org/dc/terms/"/>
    <ds:schemaRef ds:uri="http://schemas.microsoft.com/office/infopath/2007/PartnerControls"/>
    <ds:schemaRef ds:uri="http://purl.org/dc/elements/1.1/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4ff2c286-1673-429c-96f4-1cdb4595e077"/>
    <ds:schemaRef ds:uri="824b9e12-2d1b-4f77-9736-60357fca002d"/>
    <ds:schemaRef ds:uri="cccaf3ac-2de9-44d4-aa31-54302fceb5f7"/>
    <ds:schemaRef ds:uri="97cbd71b-bdc8-4711-b866-4d4c9922b16c"/>
  </ds:schemaRefs>
</ds:datastoreItem>
</file>

<file path=customXml/itemProps2.xml><?xml version="1.0" encoding="utf-8"?>
<ds:datastoreItem xmlns:ds="http://schemas.openxmlformats.org/officeDocument/2006/customXml" ds:itemID="{5FCD3434-C157-4613-8361-25962E7CD3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F7E9CC-28D1-4CDF-80AA-C3EFEFEF90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d64cbd-6cf5-435c-bd4a-b8fc9bc14ad4"/>
    <ds:schemaRef ds:uri="97cbd71b-bdc8-4711-b866-4d4c9922b16c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2193</TotalTime>
  <Words>706</Words>
  <Application>Microsoft Office PowerPoint</Application>
  <PresentationFormat>On-screen Show (16:9)</PresentationFormat>
  <Paragraphs>98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(Headings)</vt:lpstr>
      <vt:lpstr>Calibri</vt:lpstr>
      <vt:lpstr>Source Sans Pro</vt:lpstr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Stefano Palazzo</dc:creator>
  <cp:lastModifiedBy>Louise Pramas</cp:lastModifiedBy>
  <cp:revision>133</cp:revision>
  <dcterms:created xsi:type="dcterms:W3CDTF">2016-01-20T17:21:16Z</dcterms:created>
  <dcterms:modified xsi:type="dcterms:W3CDTF">2023-01-20T12:13:17Z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0x0101001DC6F7044E321F419C3AB79F8ED3457A</vt:lpwstr>
  </property>
  <property fmtid="{D5CDD505-2E9C-101B-9397-08002B2CF9AE}" pid="3" name="Policy_x0020_subject">
    <vt:lpwstr/>
  </property>
  <property fmtid="{D5CDD505-2E9C-101B-9397-08002B2CF9AE}" pid="4" name="Policy_x0020_source">
    <vt:lpwstr/>
  </property>
  <property fmtid="{D5CDD505-2E9C-101B-9397-08002B2CF9AE}" pid="5" name="Policy_x0020_document_x0020_type">
    <vt:lpwstr/>
  </property>
  <property fmtid="{D5CDD505-2E9C-101B-9397-08002B2CF9AE}" pid="6" name="Policy document type">
    <vt:lpwstr/>
  </property>
  <property fmtid="{D5CDD505-2E9C-101B-9397-08002B2CF9AE}" pid="7" name="Policy subject">
    <vt:lpwstr/>
  </property>
  <property fmtid="{D5CDD505-2E9C-101B-9397-08002B2CF9AE}" pid="8" name="Policy source">
    <vt:lpwstr/>
  </property>
  <property fmtid="{D5CDD505-2E9C-101B-9397-08002B2CF9AE}" pid="9" name="MediaServiceImageTags">
    <vt:lpwstr/>
  </property>
</Properties>
</file>