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1"/>
  </p:notesMasterIdLst>
  <p:handoutMasterIdLst>
    <p:handoutMasterId r:id="rId62"/>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312" r:id="rId36"/>
    <p:sldId id="313" r:id="rId37"/>
    <p:sldId id="308" r:id="rId38"/>
    <p:sldId id="289" r:id="rId39"/>
    <p:sldId id="309" r:id="rId40"/>
    <p:sldId id="290" r:id="rId41"/>
    <p:sldId id="310" r:id="rId42"/>
    <p:sldId id="291" r:id="rId43"/>
    <p:sldId id="31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0522" autoAdjust="0"/>
    <p:restoredTop sz="90955" autoAdjust="0"/>
  </p:normalViewPr>
  <p:slideViewPr>
    <p:cSldViewPr snapToGrid="0" snapToObjects="1">
      <p:cViewPr varScale="1">
        <p:scale>
          <a:sx n="91" d="100"/>
          <a:sy n="91" d="100"/>
        </p:scale>
        <p:origin x="120"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ail Ali" userId="bf1a5e33-3fa3-4f25-b4ec-dec18ada2d63" providerId="ADAL" clId="{A5DFFF86-6A5F-46AB-8F44-E9653BBF1974}"/>
    <pc:docChg chg="modMainMaster">
      <pc:chgData name="Sohail Ali" userId="bf1a5e33-3fa3-4f25-b4ec-dec18ada2d63" providerId="ADAL" clId="{A5DFFF86-6A5F-46AB-8F44-E9653BBF1974}" dt="2023-05-09T09:46:55.996" v="1" actId="732"/>
      <pc:docMkLst>
        <pc:docMk/>
      </pc:docMkLst>
      <pc:sldMasterChg chg="modSldLayout">
        <pc:chgData name="Sohail Ali" userId="bf1a5e33-3fa3-4f25-b4ec-dec18ada2d63" providerId="ADAL" clId="{A5DFFF86-6A5F-46AB-8F44-E9653BBF1974}" dt="2023-05-09T09:46:55.996" v="1" actId="732"/>
        <pc:sldMasterMkLst>
          <pc:docMk/>
          <pc:sldMasterMk cId="2834789573" sldId="2147483666"/>
        </pc:sldMasterMkLst>
        <pc:sldLayoutChg chg="modSp mod">
          <pc:chgData name="Sohail Ali" userId="bf1a5e33-3fa3-4f25-b4ec-dec18ada2d63" providerId="ADAL" clId="{A5DFFF86-6A5F-46AB-8F44-E9653BBF1974}" dt="2023-05-09T09:46:46.318" v="0" actId="732"/>
          <pc:sldLayoutMkLst>
            <pc:docMk/>
            <pc:sldMasterMk cId="2834789573" sldId="2147483666"/>
            <pc:sldLayoutMk cId="3506723340" sldId="2147483667"/>
          </pc:sldLayoutMkLst>
          <pc:picChg chg="mod modCrop">
            <ac:chgData name="Sohail Ali" userId="bf1a5e33-3fa3-4f25-b4ec-dec18ada2d63" providerId="ADAL" clId="{A5DFFF86-6A5F-46AB-8F44-E9653BBF1974}" dt="2023-05-09T09:46:46.318" v="0" actId="732"/>
            <ac:picMkLst>
              <pc:docMk/>
              <pc:sldMasterMk cId="2834789573" sldId="2147483666"/>
              <pc:sldLayoutMk cId="3506723340" sldId="2147483667"/>
              <ac:picMk id="6" creationId="{3CFCDE03-0EEA-4F49-A6B9-58B291621EE7}"/>
            </ac:picMkLst>
          </pc:picChg>
        </pc:sldLayoutChg>
        <pc:sldLayoutChg chg="modSp mod">
          <pc:chgData name="Sohail Ali" userId="bf1a5e33-3fa3-4f25-b4ec-dec18ada2d63" providerId="ADAL" clId="{A5DFFF86-6A5F-46AB-8F44-E9653BBF1974}" dt="2023-05-09T09:46:55.996" v="1" actId="732"/>
          <pc:sldLayoutMkLst>
            <pc:docMk/>
            <pc:sldMasterMk cId="2834789573" sldId="2147483666"/>
            <pc:sldLayoutMk cId="3701314472" sldId="2147483668"/>
          </pc:sldLayoutMkLst>
          <pc:picChg chg="mod modCrop">
            <ac:chgData name="Sohail Ali" userId="bf1a5e33-3fa3-4f25-b4ec-dec18ada2d63" providerId="ADAL" clId="{A5DFFF86-6A5F-46AB-8F44-E9653BBF1974}" dt="2023-05-09T09:46:55.996" v="1" actId="732"/>
            <ac:picMkLst>
              <pc:docMk/>
              <pc:sldMasterMk cId="2834789573" sldId="2147483666"/>
              <pc:sldLayoutMk cId="3701314472" sldId="2147483668"/>
              <ac:picMk id="7" creationId="{3D9F83AB-04F8-4C53-93F7-BAAABEF42693}"/>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CF0E8-C82C-496E-898A-C18E3EDDD1B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24C754D0-B709-4F57-86C2-CFFDD5299286}">
      <dgm:prSet phldrT="[Text]"/>
      <dgm:spPr/>
      <dgm:t>
        <a:bodyPr/>
        <a:lstStyle/>
        <a:p>
          <a:r>
            <a:rPr lang="en-GB"/>
            <a:t>Operational planning and control</a:t>
          </a:r>
        </a:p>
      </dgm:t>
    </dgm:pt>
    <dgm:pt modelId="{ACA02ECC-B93E-43A0-80D8-9C3FE37BB934}" type="parTrans" cxnId="{3A245B44-5A4E-4D00-AD3A-401AB40D8517}">
      <dgm:prSet/>
      <dgm:spPr/>
      <dgm:t>
        <a:bodyPr/>
        <a:lstStyle/>
        <a:p>
          <a:endParaRPr lang="en-GB"/>
        </a:p>
      </dgm:t>
    </dgm:pt>
    <dgm:pt modelId="{8EB93B51-DCAB-4DF9-BBDF-D27DC2049C34}" type="sibTrans" cxnId="{3A245B44-5A4E-4D00-AD3A-401AB40D8517}">
      <dgm:prSet/>
      <dgm:spPr/>
      <dgm:t>
        <a:bodyPr/>
        <a:lstStyle/>
        <a:p>
          <a:endParaRPr lang="en-GB"/>
        </a:p>
      </dgm:t>
    </dgm:pt>
    <dgm:pt modelId="{FB157B27-F9BB-41D1-A14D-23D6C3E57F03}">
      <dgm:prSet phldrT="[Text]"/>
      <dgm:spPr/>
      <dgm:t>
        <a:bodyPr/>
        <a:lstStyle/>
        <a:p>
          <a:r>
            <a:rPr lang="en-GB"/>
            <a:t>Business impact analysis and risk assessment</a:t>
          </a:r>
        </a:p>
      </dgm:t>
    </dgm:pt>
    <dgm:pt modelId="{2E81B494-FE18-4EDB-8465-B82D5D5487C0}" type="parTrans" cxnId="{52DCBE6C-C3C1-41CC-9ADF-5FA3C1233652}">
      <dgm:prSet/>
      <dgm:spPr/>
      <dgm:t>
        <a:bodyPr/>
        <a:lstStyle/>
        <a:p>
          <a:endParaRPr lang="en-GB"/>
        </a:p>
      </dgm:t>
    </dgm:pt>
    <dgm:pt modelId="{11708DCD-B4E5-48F1-8F09-EF461AAE70BA}" type="sibTrans" cxnId="{52DCBE6C-C3C1-41CC-9ADF-5FA3C1233652}">
      <dgm:prSet/>
      <dgm:spPr/>
      <dgm:t>
        <a:bodyPr/>
        <a:lstStyle/>
        <a:p>
          <a:endParaRPr lang="en-GB"/>
        </a:p>
      </dgm:t>
    </dgm:pt>
    <dgm:pt modelId="{317EE060-C585-44C7-9CAD-AA406A5AF85F}">
      <dgm:prSet phldrT="[Text]"/>
      <dgm:spPr/>
      <dgm:t>
        <a:bodyPr/>
        <a:lstStyle/>
        <a:p>
          <a:r>
            <a:rPr lang="en-GB"/>
            <a:t>Business Continuity Strategy/ Leadership</a:t>
          </a:r>
        </a:p>
      </dgm:t>
    </dgm:pt>
    <dgm:pt modelId="{6FCF4DB2-5D7F-4231-A7B0-522640389599}" type="parTrans" cxnId="{B2C59CBC-0788-479B-9502-2B9DF9C10499}">
      <dgm:prSet/>
      <dgm:spPr/>
      <dgm:t>
        <a:bodyPr/>
        <a:lstStyle/>
        <a:p>
          <a:endParaRPr lang="en-GB"/>
        </a:p>
      </dgm:t>
    </dgm:pt>
    <dgm:pt modelId="{7A4401CA-8F98-4413-9932-C5789F9E8D54}" type="sibTrans" cxnId="{B2C59CBC-0788-479B-9502-2B9DF9C10499}">
      <dgm:prSet/>
      <dgm:spPr/>
      <dgm:t>
        <a:bodyPr/>
        <a:lstStyle/>
        <a:p>
          <a:endParaRPr lang="en-GB"/>
        </a:p>
      </dgm:t>
    </dgm:pt>
    <dgm:pt modelId="{4761EF6A-5483-407E-A00B-E42BC7DDA782}">
      <dgm:prSet phldrT="[Text]"/>
      <dgm:spPr/>
      <dgm:t>
        <a:bodyPr/>
        <a:lstStyle/>
        <a:p>
          <a:r>
            <a:rPr lang="en-GB"/>
            <a:t>Establish and implement BC procedures</a:t>
          </a:r>
        </a:p>
      </dgm:t>
    </dgm:pt>
    <dgm:pt modelId="{BF63989B-D0B4-41CD-B12A-F416B064D33E}" type="parTrans" cxnId="{BF32D493-AAC8-4873-BE97-F1259E646719}">
      <dgm:prSet/>
      <dgm:spPr/>
      <dgm:t>
        <a:bodyPr/>
        <a:lstStyle/>
        <a:p>
          <a:endParaRPr lang="en-GB"/>
        </a:p>
      </dgm:t>
    </dgm:pt>
    <dgm:pt modelId="{490102B2-6E81-402D-89A9-56C390D40223}" type="sibTrans" cxnId="{BF32D493-AAC8-4873-BE97-F1259E646719}">
      <dgm:prSet/>
      <dgm:spPr/>
      <dgm:t>
        <a:bodyPr/>
        <a:lstStyle/>
        <a:p>
          <a:endParaRPr lang="en-GB"/>
        </a:p>
      </dgm:t>
    </dgm:pt>
    <dgm:pt modelId="{366E4C5B-7433-4351-9709-FAB54373C3AA}">
      <dgm:prSet phldrT="[Text]"/>
      <dgm:spPr/>
      <dgm:t>
        <a:bodyPr/>
        <a:lstStyle/>
        <a:p>
          <a:r>
            <a:rPr lang="en-GB"/>
            <a:t>Exercising and Testing</a:t>
          </a:r>
        </a:p>
      </dgm:t>
    </dgm:pt>
    <dgm:pt modelId="{361A18A5-3A47-455F-96A7-60F8C150D8E7}" type="parTrans" cxnId="{9D3E9E4A-7B0B-46E7-B101-A97466E58DA9}">
      <dgm:prSet/>
      <dgm:spPr/>
      <dgm:t>
        <a:bodyPr/>
        <a:lstStyle/>
        <a:p>
          <a:endParaRPr lang="en-GB"/>
        </a:p>
      </dgm:t>
    </dgm:pt>
    <dgm:pt modelId="{FD6F9837-6890-4368-A367-699E79FB2668}" type="sibTrans" cxnId="{9D3E9E4A-7B0B-46E7-B101-A97466E58DA9}">
      <dgm:prSet/>
      <dgm:spPr/>
      <dgm:t>
        <a:bodyPr/>
        <a:lstStyle/>
        <a:p>
          <a:endParaRPr lang="en-GB"/>
        </a:p>
      </dgm:t>
    </dgm:pt>
    <dgm:pt modelId="{95D22AB2-039F-45FC-A584-2A40A9B8590A}" type="pres">
      <dgm:prSet presAssocID="{1D4CF0E8-C82C-496E-898A-C18E3EDDD1B5}" presName="Name0" presStyleCnt="0">
        <dgm:presLayoutVars>
          <dgm:chMax val="1"/>
          <dgm:dir/>
          <dgm:animLvl val="ctr"/>
          <dgm:resizeHandles val="exact"/>
        </dgm:presLayoutVars>
      </dgm:prSet>
      <dgm:spPr/>
    </dgm:pt>
    <dgm:pt modelId="{CCDB6CC6-4283-40FC-9A28-B980ED9B710B}" type="pres">
      <dgm:prSet presAssocID="{24C754D0-B709-4F57-86C2-CFFDD5299286}" presName="centerShape" presStyleLbl="node0" presStyleIdx="0" presStyleCnt="1"/>
      <dgm:spPr/>
    </dgm:pt>
    <dgm:pt modelId="{1A2DA45D-A16D-4CC6-9F25-3E7BEDE2ADB5}" type="pres">
      <dgm:prSet presAssocID="{FB157B27-F9BB-41D1-A14D-23D6C3E57F03}" presName="node" presStyleLbl="node1" presStyleIdx="0" presStyleCnt="4">
        <dgm:presLayoutVars>
          <dgm:bulletEnabled val="1"/>
        </dgm:presLayoutVars>
      </dgm:prSet>
      <dgm:spPr/>
    </dgm:pt>
    <dgm:pt modelId="{9E3182CB-F9A6-4516-BC82-E809DD366EF3}" type="pres">
      <dgm:prSet presAssocID="{FB157B27-F9BB-41D1-A14D-23D6C3E57F03}" presName="dummy" presStyleCnt="0"/>
      <dgm:spPr/>
    </dgm:pt>
    <dgm:pt modelId="{AF592433-7F29-42C1-A223-79DFAE3A2331}" type="pres">
      <dgm:prSet presAssocID="{11708DCD-B4E5-48F1-8F09-EF461AAE70BA}" presName="sibTrans" presStyleLbl="sibTrans2D1" presStyleIdx="0" presStyleCnt="4"/>
      <dgm:spPr/>
    </dgm:pt>
    <dgm:pt modelId="{43C07DB6-4BDC-472D-AADD-BBDCE90F4896}" type="pres">
      <dgm:prSet presAssocID="{317EE060-C585-44C7-9CAD-AA406A5AF85F}" presName="node" presStyleLbl="node1" presStyleIdx="1" presStyleCnt="4">
        <dgm:presLayoutVars>
          <dgm:bulletEnabled val="1"/>
        </dgm:presLayoutVars>
      </dgm:prSet>
      <dgm:spPr/>
    </dgm:pt>
    <dgm:pt modelId="{33FEE16C-E332-4DC8-85ED-5670F149F9A6}" type="pres">
      <dgm:prSet presAssocID="{317EE060-C585-44C7-9CAD-AA406A5AF85F}" presName="dummy" presStyleCnt="0"/>
      <dgm:spPr/>
    </dgm:pt>
    <dgm:pt modelId="{48196556-610B-472F-A396-C0EC82423F9E}" type="pres">
      <dgm:prSet presAssocID="{7A4401CA-8F98-4413-9932-C5789F9E8D54}" presName="sibTrans" presStyleLbl="sibTrans2D1" presStyleIdx="1" presStyleCnt="4"/>
      <dgm:spPr/>
    </dgm:pt>
    <dgm:pt modelId="{097DCFD7-7F22-4D48-B970-DDC4BC857320}" type="pres">
      <dgm:prSet presAssocID="{4761EF6A-5483-407E-A00B-E42BC7DDA782}" presName="node" presStyleLbl="node1" presStyleIdx="2" presStyleCnt="4">
        <dgm:presLayoutVars>
          <dgm:bulletEnabled val="1"/>
        </dgm:presLayoutVars>
      </dgm:prSet>
      <dgm:spPr/>
    </dgm:pt>
    <dgm:pt modelId="{64D883BB-480D-4B85-ADCE-A34849208DD7}" type="pres">
      <dgm:prSet presAssocID="{4761EF6A-5483-407E-A00B-E42BC7DDA782}" presName="dummy" presStyleCnt="0"/>
      <dgm:spPr/>
    </dgm:pt>
    <dgm:pt modelId="{0098F9CE-9674-4A43-861C-F9D30DC27863}" type="pres">
      <dgm:prSet presAssocID="{490102B2-6E81-402D-89A9-56C390D40223}" presName="sibTrans" presStyleLbl="sibTrans2D1" presStyleIdx="2" presStyleCnt="4"/>
      <dgm:spPr/>
    </dgm:pt>
    <dgm:pt modelId="{62FD2182-D2EF-41CE-8BDE-2C60DA7BDB9C}" type="pres">
      <dgm:prSet presAssocID="{366E4C5B-7433-4351-9709-FAB54373C3AA}" presName="node" presStyleLbl="node1" presStyleIdx="3" presStyleCnt="4">
        <dgm:presLayoutVars>
          <dgm:bulletEnabled val="1"/>
        </dgm:presLayoutVars>
      </dgm:prSet>
      <dgm:spPr/>
    </dgm:pt>
    <dgm:pt modelId="{74BABB97-3A4A-4D8E-B7D8-5C608B4B5E12}" type="pres">
      <dgm:prSet presAssocID="{366E4C5B-7433-4351-9709-FAB54373C3AA}" presName="dummy" presStyleCnt="0"/>
      <dgm:spPr/>
    </dgm:pt>
    <dgm:pt modelId="{16CB8B51-B686-4C5A-B698-378DFE8C4E96}" type="pres">
      <dgm:prSet presAssocID="{FD6F9837-6890-4368-A367-699E79FB2668}" presName="sibTrans" presStyleLbl="sibTrans2D1" presStyleIdx="3" presStyleCnt="4"/>
      <dgm:spPr/>
    </dgm:pt>
  </dgm:ptLst>
  <dgm:cxnLst>
    <dgm:cxn modelId="{30D58B25-30A4-4CB1-AC4E-AF54410CA1F8}" type="presOf" srcId="{366E4C5B-7433-4351-9709-FAB54373C3AA}" destId="{62FD2182-D2EF-41CE-8BDE-2C60DA7BDB9C}" srcOrd="0" destOrd="0" presId="urn:microsoft.com/office/officeart/2005/8/layout/radial6"/>
    <dgm:cxn modelId="{5F87DF2B-26FD-45CE-821C-FAA0D9FA7F87}" type="presOf" srcId="{1D4CF0E8-C82C-496E-898A-C18E3EDDD1B5}" destId="{95D22AB2-039F-45FC-A584-2A40A9B8590A}" srcOrd="0" destOrd="0" presId="urn:microsoft.com/office/officeart/2005/8/layout/radial6"/>
    <dgm:cxn modelId="{3A245B44-5A4E-4D00-AD3A-401AB40D8517}" srcId="{1D4CF0E8-C82C-496E-898A-C18E3EDDD1B5}" destId="{24C754D0-B709-4F57-86C2-CFFDD5299286}" srcOrd="0" destOrd="0" parTransId="{ACA02ECC-B93E-43A0-80D8-9C3FE37BB934}" sibTransId="{8EB93B51-DCAB-4DF9-BBDF-D27DC2049C34}"/>
    <dgm:cxn modelId="{9D3E9E4A-7B0B-46E7-B101-A97466E58DA9}" srcId="{24C754D0-B709-4F57-86C2-CFFDD5299286}" destId="{366E4C5B-7433-4351-9709-FAB54373C3AA}" srcOrd="3" destOrd="0" parTransId="{361A18A5-3A47-455F-96A7-60F8C150D8E7}" sibTransId="{FD6F9837-6890-4368-A367-699E79FB2668}"/>
    <dgm:cxn modelId="{52DCBE6C-C3C1-41CC-9ADF-5FA3C1233652}" srcId="{24C754D0-B709-4F57-86C2-CFFDD5299286}" destId="{FB157B27-F9BB-41D1-A14D-23D6C3E57F03}" srcOrd="0" destOrd="0" parTransId="{2E81B494-FE18-4EDB-8465-B82D5D5487C0}" sibTransId="{11708DCD-B4E5-48F1-8F09-EF461AAE70BA}"/>
    <dgm:cxn modelId="{AABBBA83-FB45-49F4-A170-4FB2B35E2411}" type="presOf" srcId="{7A4401CA-8F98-4413-9932-C5789F9E8D54}" destId="{48196556-610B-472F-A396-C0EC82423F9E}" srcOrd="0" destOrd="0" presId="urn:microsoft.com/office/officeart/2005/8/layout/radial6"/>
    <dgm:cxn modelId="{BF32D493-AAC8-4873-BE97-F1259E646719}" srcId="{24C754D0-B709-4F57-86C2-CFFDD5299286}" destId="{4761EF6A-5483-407E-A00B-E42BC7DDA782}" srcOrd="2" destOrd="0" parTransId="{BF63989B-D0B4-41CD-B12A-F416B064D33E}" sibTransId="{490102B2-6E81-402D-89A9-56C390D40223}"/>
    <dgm:cxn modelId="{486890AF-6656-4202-A258-38889D504E35}" type="presOf" srcId="{FD6F9837-6890-4368-A367-699E79FB2668}" destId="{16CB8B51-B686-4C5A-B698-378DFE8C4E96}" srcOrd="0" destOrd="0" presId="urn:microsoft.com/office/officeart/2005/8/layout/radial6"/>
    <dgm:cxn modelId="{2F84EBB0-A4F9-4290-8FE7-DE9B38A8171A}" type="presOf" srcId="{11708DCD-B4E5-48F1-8F09-EF461AAE70BA}" destId="{AF592433-7F29-42C1-A223-79DFAE3A2331}" srcOrd="0" destOrd="0" presId="urn:microsoft.com/office/officeart/2005/8/layout/radial6"/>
    <dgm:cxn modelId="{2D224CBB-89F6-447B-9EE3-E199239EBC41}" type="presOf" srcId="{FB157B27-F9BB-41D1-A14D-23D6C3E57F03}" destId="{1A2DA45D-A16D-4CC6-9F25-3E7BEDE2ADB5}" srcOrd="0" destOrd="0" presId="urn:microsoft.com/office/officeart/2005/8/layout/radial6"/>
    <dgm:cxn modelId="{B2C59CBC-0788-479B-9502-2B9DF9C10499}" srcId="{24C754D0-B709-4F57-86C2-CFFDD5299286}" destId="{317EE060-C585-44C7-9CAD-AA406A5AF85F}" srcOrd="1" destOrd="0" parTransId="{6FCF4DB2-5D7F-4231-A7B0-522640389599}" sibTransId="{7A4401CA-8F98-4413-9932-C5789F9E8D54}"/>
    <dgm:cxn modelId="{1F2B6CC5-2AF7-4BB9-9EE3-8FC056D97292}" type="presOf" srcId="{317EE060-C585-44C7-9CAD-AA406A5AF85F}" destId="{43C07DB6-4BDC-472D-AADD-BBDCE90F4896}" srcOrd="0" destOrd="0" presId="urn:microsoft.com/office/officeart/2005/8/layout/radial6"/>
    <dgm:cxn modelId="{ADEFD6CD-D6FA-4742-A936-521FAA643460}" type="presOf" srcId="{490102B2-6E81-402D-89A9-56C390D40223}" destId="{0098F9CE-9674-4A43-861C-F9D30DC27863}" srcOrd="0" destOrd="0" presId="urn:microsoft.com/office/officeart/2005/8/layout/radial6"/>
    <dgm:cxn modelId="{AA5FC1FD-A667-4C5B-ABFB-4DE23C9D0287}" type="presOf" srcId="{4761EF6A-5483-407E-A00B-E42BC7DDA782}" destId="{097DCFD7-7F22-4D48-B970-DDC4BC857320}" srcOrd="0" destOrd="0" presId="urn:microsoft.com/office/officeart/2005/8/layout/radial6"/>
    <dgm:cxn modelId="{0FBDD6FE-69D3-4B35-B0B0-D695453106E3}" type="presOf" srcId="{24C754D0-B709-4F57-86C2-CFFDD5299286}" destId="{CCDB6CC6-4283-40FC-9A28-B980ED9B710B}" srcOrd="0" destOrd="0" presId="urn:microsoft.com/office/officeart/2005/8/layout/radial6"/>
    <dgm:cxn modelId="{C64A119F-DE94-4CF3-A24A-003D11F0DE88}" type="presParOf" srcId="{95D22AB2-039F-45FC-A584-2A40A9B8590A}" destId="{CCDB6CC6-4283-40FC-9A28-B980ED9B710B}" srcOrd="0" destOrd="0" presId="urn:microsoft.com/office/officeart/2005/8/layout/radial6"/>
    <dgm:cxn modelId="{3D44DECA-752A-4C0B-A513-06389DB8A786}" type="presParOf" srcId="{95D22AB2-039F-45FC-A584-2A40A9B8590A}" destId="{1A2DA45D-A16D-4CC6-9F25-3E7BEDE2ADB5}" srcOrd="1" destOrd="0" presId="urn:microsoft.com/office/officeart/2005/8/layout/radial6"/>
    <dgm:cxn modelId="{22054F82-8163-4F9C-8C3E-77E0E4D08BE9}" type="presParOf" srcId="{95D22AB2-039F-45FC-A584-2A40A9B8590A}" destId="{9E3182CB-F9A6-4516-BC82-E809DD366EF3}" srcOrd="2" destOrd="0" presId="urn:microsoft.com/office/officeart/2005/8/layout/radial6"/>
    <dgm:cxn modelId="{73FE3E4A-427C-4BFB-9991-22F3F6C51197}" type="presParOf" srcId="{95D22AB2-039F-45FC-A584-2A40A9B8590A}" destId="{AF592433-7F29-42C1-A223-79DFAE3A2331}" srcOrd="3" destOrd="0" presId="urn:microsoft.com/office/officeart/2005/8/layout/radial6"/>
    <dgm:cxn modelId="{D6FA0C19-9678-473B-855C-F9A734305644}" type="presParOf" srcId="{95D22AB2-039F-45FC-A584-2A40A9B8590A}" destId="{43C07DB6-4BDC-472D-AADD-BBDCE90F4896}" srcOrd="4" destOrd="0" presId="urn:microsoft.com/office/officeart/2005/8/layout/radial6"/>
    <dgm:cxn modelId="{0B8C6C70-6E82-4688-A39B-EB2715863DD8}" type="presParOf" srcId="{95D22AB2-039F-45FC-A584-2A40A9B8590A}" destId="{33FEE16C-E332-4DC8-85ED-5670F149F9A6}" srcOrd="5" destOrd="0" presId="urn:microsoft.com/office/officeart/2005/8/layout/radial6"/>
    <dgm:cxn modelId="{1BF15CB1-FACA-4410-9996-9B900D6333CB}" type="presParOf" srcId="{95D22AB2-039F-45FC-A584-2A40A9B8590A}" destId="{48196556-610B-472F-A396-C0EC82423F9E}" srcOrd="6" destOrd="0" presId="urn:microsoft.com/office/officeart/2005/8/layout/radial6"/>
    <dgm:cxn modelId="{CDE4E23F-AA91-4D7C-B7BF-D2E001CCF7CF}" type="presParOf" srcId="{95D22AB2-039F-45FC-A584-2A40A9B8590A}" destId="{097DCFD7-7F22-4D48-B970-DDC4BC857320}" srcOrd="7" destOrd="0" presId="urn:microsoft.com/office/officeart/2005/8/layout/radial6"/>
    <dgm:cxn modelId="{A6CE75B7-35BF-44A4-943E-828CEEBADC37}" type="presParOf" srcId="{95D22AB2-039F-45FC-A584-2A40A9B8590A}" destId="{64D883BB-480D-4B85-ADCE-A34849208DD7}" srcOrd="8" destOrd="0" presId="urn:microsoft.com/office/officeart/2005/8/layout/radial6"/>
    <dgm:cxn modelId="{1DCA843C-2529-4A90-89F9-4E85332D4D5D}" type="presParOf" srcId="{95D22AB2-039F-45FC-A584-2A40A9B8590A}" destId="{0098F9CE-9674-4A43-861C-F9D30DC27863}" srcOrd="9" destOrd="0" presId="urn:microsoft.com/office/officeart/2005/8/layout/radial6"/>
    <dgm:cxn modelId="{07E609A2-AA60-48CF-8BA5-19BCA34CC9D3}" type="presParOf" srcId="{95D22AB2-039F-45FC-A584-2A40A9B8590A}" destId="{62FD2182-D2EF-41CE-8BDE-2C60DA7BDB9C}" srcOrd="10" destOrd="0" presId="urn:microsoft.com/office/officeart/2005/8/layout/radial6"/>
    <dgm:cxn modelId="{83C6C696-10ED-4884-BF9C-B64F3B570037}" type="presParOf" srcId="{95D22AB2-039F-45FC-A584-2A40A9B8590A}" destId="{74BABB97-3A4A-4D8E-B7D8-5C608B4B5E12}" srcOrd="11" destOrd="0" presId="urn:microsoft.com/office/officeart/2005/8/layout/radial6"/>
    <dgm:cxn modelId="{AC602824-0341-4D65-813B-FA0C010C20F8}" type="presParOf" srcId="{95D22AB2-039F-45FC-A584-2A40A9B8590A}" destId="{16CB8B51-B686-4C5A-B698-378DFE8C4E9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CF0E8-C82C-496E-898A-C18E3EDDD1B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24C754D0-B709-4F57-86C2-CFFDD5299286}">
      <dgm:prSet phldrT="[Text]"/>
      <dgm:spPr/>
      <dgm:t>
        <a:bodyPr/>
        <a:lstStyle/>
        <a:p>
          <a:r>
            <a:rPr lang="en-GB"/>
            <a:t>Operational planning and control</a:t>
          </a:r>
        </a:p>
      </dgm:t>
    </dgm:pt>
    <dgm:pt modelId="{ACA02ECC-B93E-43A0-80D8-9C3FE37BB934}" type="parTrans" cxnId="{3A245B44-5A4E-4D00-AD3A-401AB40D8517}">
      <dgm:prSet/>
      <dgm:spPr/>
      <dgm:t>
        <a:bodyPr/>
        <a:lstStyle/>
        <a:p>
          <a:endParaRPr lang="en-GB"/>
        </a:p>
      </dgm:t>
    </dgm:pt>
    <dgm:pt modelId="{8EB93B51-DCAB-4DF9-BBDF-D27DC2049C34}" type="sibTrans" cxnId="{3A245B44-5A4E-4D00-AD3A-401AB40D8517}">
      <dgm:prSet/>
      <dgm:spPr/>
      <dgm:t>
        <a:bodyPr/>
        <a:lstStyle/>
        <a:p>
          <a:endParaRPr lang="en-GB"/>
        </a:p>
      </dgm:t>
    </dgm:pt>
    <dgm:pt modelId="{FB157B27-F9BB-41D1-A14D-23D6C3E57F03}">
      <dgm:prSet phldrT="[Text]"/>
      <dgm:spPr>
        <a:solidFill>
          <a:schemeClr val="tx2"/>
        </a:solidFill>
      </dgm:spPr>
      <dgm:t>
        <a:bodyPr/>
        <a:lstStyle/>
        <a:p>
          <a:r>
            <a:rPr lang="en-GB"/>
            <a:t>Business impact analysis and risk assessment</a:t>
          </a:r>
        </a:p>
      </dgm:t>
    </dgm:pt>
    <dgm:pt modelId="{2E81B494-FE18-4EDB-8465-B82D5D5487C0}" type="parTrans" cxnId="{52DCBE6C-C3C1-41CC-9ADF-5FA3C1233652}">
      <dgm:prSet/>
      <dgm:spPr/>
      <dgm:t>
        <a:bodyPr/>
        <a:lstStyle/>
        <a:p>
          <a:endParaRPr lang="en-GB"/>
        </a:p>
      </dgm:t>
    </dgm:pt>
    <dgm:pt modelId="{11708DCD-B4E5-48F1-8F09-EF461AAE70BA}" type="sibTrans" cxnId="{52DCBE6C-C3C1-41CC-9ADF-5FA3C1233652}">
      <dgm:prSet/>
      <dgm:spPr/>
      <dgm:t>
        <a:bodyPr/>
        <a:lstStyle/>
        <a:p>
          <a:endParaRPr lang="en-GB"/>
        </a:p>
      </dgm:t>
    </dgm:pt>
    <dgm:pt modelId="{317EE060-C585-44C7-9CAD-AA406A5AF85F}">
      <dgm:prSet phldrT="[Text]"/>
      <dgm:spPr/>
      <dgm:t>
        <a:bodyPr/>
        <a:lstStyle/>
        <a:p>
          <a:r>
            <a:rPr lang="en-GB"/>
            <a:t>Business Continuity Strategy</a:t>
          </a:r>
        </a:p>
      </dgm:t>
    </dgm:pt>
    <dgm:pt modelId="{6FCF4DB2-5D7F-4231-A7B0-522640389599}" type="parTrans" cxnId="{B2C59CBC-0788-479B-9502-2B9DF9C10499}">
      <dgm:prSet/>
      <dgm:spPr/>
      <dgm:t>
        <a:bodyPr/>
        <a:lstStyle/>
        <a:p>
          <a:endParaRPr lang="en-GB"/>
        </a:p>
      </dgm:t>
    </dgm:pt>
    <dgm:pt modelId="{7A4401CA-8F98-4413-9932-C5789F9E8D54}" type="sibTrans" cxnId="{B2C59CBC-0788-479B-9502-2B9DF9C10499}">
      <dgm:prSet/>
      <dgm:spPr/>
      <dgm:t>
        <a:bodyPr/>
        <a:lstStyle/>
        <a:p>
          <a:endParaRPr lang="en-GB"/>
        </a:p>
      </dgm:t>
    </dgm:pt>
    <dgm:pt modelId="{4761EF6A-5483-407E-A00B-E42BC7DDA782}">
      <dgm:prSet phldrT="[Text]"/>
      <dgm:spPr/>
      <dgm:t>
        <a:bodyPr/>
        <a:lstStyle/>
        <a:p>
          <a:r>
            <a:rPr lang="en-GB"/>
            <a:t>Establish and implement BC procedures</a:t>
          </a:r>
        </a:p>
      </dgm:t>
    </dgm:pt>
    <dgm:pt modelId="{BF63989B-D0B4-41CD-B12A-F416B064D33E}" type="parTrans" cxnId="{BF32D493-AAC8-4873-BE97-F1259E646719}">
      <dgm:prSet/>
      <dgm:spPr/>
      <dgm:t>
        <a:bodyPr/>
        <a:lstStyle/>
        <a:p>
          <a:endParaRPr lang="en-GB"/>
        </a:p>
      </dgm:t>
    </dgm:pt>
    <dgm:pt modelId="{490102B2-6E81-402D-89A9-56C390D40223}" type="sibTrans" cxnId="{BF32D493-AAC8-4873-BE97-F1259E646719}">
      <dgm:prSet/>
      <dgm:spPr/>
      <dgm:t>
        <a:bodyPr/>
        <a:lstStyle/>
        <a:p>
          <a:endParaRPr lang="en-GB"/>
        </a:p>
      </dgm:t>
    </dgm:pt>
    <dgm:pt modelId="{366E4C5B-7433-4351-9709-FAB54373C3AA}">
      <dgm:prSet phldrT="[Text]"/>
      <dgm:spPr/>
      <dgm:t>
        <a:bodyPr/>
        <a:lstStyle/>
        <a:p>
          <a:r>
            <a:rPr lang="en-GB"/>
            <a:t>Exercising and Testing</a:t>
          </a:r>
        </a:p>
      </dgm:t>
    </dgm:pt>
    <dgm:pt modelId="{361A18A5-3A47-455F-96A7-60F8C150D8E7}" type="parTrans" cxnId="{9D3E9E4A-7B0B-46E7-B101-A97466E58DA9}">
      <dgm:prSet/>
      <dgm:spPr/>
      <dgm:t>
        <a:bodyPr/>
        <a:lstStyle/>
        <a:p>
          <a:endParaRPr lang="en-GB"/>
        </a:p>
      </dgm:t>
    </dgm:pt>
    <dgm:pt modelId="{FD6F9837-6890-4368-A367-699E79FB2668}" type="sibTrans" cxnId="{9D3E9E4A-7B0B-46E7-B101-A97466E58DA9}">
      <dgm:prSet/>
      <dgm:spPr/>
      <dgm:t>
        <a:bodyPr/>
        <a:lstStyle/>
        <a:p>
          <a:endParaRPr lang="en-GB"/>
        </a:p>
      </dgm:t>
    </dgm:pt>
    <dgm:pt modelId="{95D22AB2-039F-45FC-A584-2A40A9B8590A}" type="pres">
      <dgm:prSet presAssocID="{1D4CF0E8-C82C-496E-898A-C18E3EDDD1B5}" presName="Name0" presStyleCnt="0">
        <dgm:presLayoutVars>
          <dgm:chMax val="1"/>
          <dgm:dir/>
          <dgm:animLvl val="ctr"/>
          <dgm:resizeHandles val="exact"/>
        </dgm:presLayoutVars>
      </dgm:prSet>
      <dgm:spPr/>
    </dgm:pt>
    <dgm:pt modelId="{CCDB6CC6-4283-40FC-9A28-B980ED9B710B}" type="pres">
      <dgm:prSet presAssocID="{24C754D0-B709-4F57-86C2-CFFDD5299286}" presName="centerShape" presStyleLbl="node0" presStyleIdx="0" presStyleCnt="1"/>
      <dgm:spPr/>
    </dgm:pt>
    <dgm:pt modelId="{1A2DA45D-A16D-4CC6-9F25-3E7BEDE2ADB5}" type="pres">
      <dgm:prSet presAssocID="{FB157B27-F9BB-41D1-A14D-23D6C3E57F03}" presName="node" presStyleLbl="node1" presStyleIdx="0" presStyleCnt="4">
        <dgm:presLayoutVars>
          <dgm:bulletEnabled val="1"/>
        </dgm:presLayoutVars>
      </dgm:prSet>
      <dgm:spPr/>
    </dgm:pt>
    <dgm:pt modelId="{9E3182CB-F9A6-4516-BC82-E809DD366EF3}" type="pres">
      <dgm:prSet presAssocID="{FB157B27-F9BB-41D1-A14D-23D6C3E57F03}" presName="dummy" presStyleCnt="0"/>
      <dgm:spPr/>
    </dgm:pt>
    <dgm:pt modelId="{AF592433-7F29-42C1-A223-79DFAE3A2331}" type="pres">
      <dgm:prSet presAssocID="{11708DCD-B4E5-48F1-8F09-EF461AAE70BA}" presName="sibTrans" presStyleLbl="sibTrans2D1" presStyleIdx="0" presStyleCnt="4"/>
      <dgm:spPr/>
    </dgm:pt>
    <dgm:pt modelId="{43C07DB6-4BDC-472D-AADD-BBDCE90F4896}" type="pres">
      <dgm:prSet presAssocID="{317EE060-C585-44C7-9CAD-AA406A5AF85F}" presName="node" presStyleLbl="node1" presStyleIdx="1" presStyleCnt="4">
        <dgm:presLayoutVars>
          <dgm:bulletEnabled val="1"/>
        </dgm:presLayoutVars>
      </dgm:prSet>
      <dgm:spPr/>
    </dgm:pt>
    <dgm:pt modelId="{33FEE16C-E332-4DC8-85ED-5670F149F9A6}" type="pres">
      <dgm:prSet presAssocID="{317EE060-C585-44C7-9CAD-AA406A5AF85F}" presName="dummy" presStyleCnt="0"/>
      <dgm:spPr/>
    </dgm:pt>
    <dgm:pt modelId="{48196556-610B-472F-A396-C0EC82423F9E}" type="pres">
      <dgm:prSet presAssocID="{7A4401CA-8F98-4413-9932-C5789F9E8D54}" presName="sibTrans" presStyleLbl="sibTrans2D1" presStyleIdx="1" presStyleCnt="4"/>
      <dgm:spPr/>
    </dgm:pt>
    <dgm:pt modelId="{097DCFD7-7F22-4D48-B970-DDC4BC857320}" type="pres">
      <dgm:prSet presAssocID="{4761EF6A-5483-407E-A00B-E42BC7DDA782}" presName="node" presStyleLbl="node1" presStyleIdx="2" presStyleCnt="4">
        <dgm:presLayoutVars>
          <dgm:bulletEnabled val="1"/>
        </dgm:presLayoutVars>
      </dgm:prSet>
      <dgm:spPr/>
    </dgm:pt>
    <dgm:pt modelId="{64D883BB-480D-4B85-ADCE-A34849208DD7}" type="pres">
      <dgm:prSet presAssocID="{4761EF6A-5483-407E-A00B-E42BC7DDA782}" presName="dummy" presStyleCnt="0"/>
      <dgm:spPr/>
    </dgm:pt>
    <dgm:pt modelId="{0098F9CE-9674-4A43-861C-F9D30DC27863}" type="pres">
      <dgm:prSet presAssocID="{490102B2-6E81-402D-89A9-56C390D40223}" presName="sibTrans" presStyleLbl="sibTrans2D1" presStyleIdx="2" presStyleCnt="4"/>
      <dgm:spPr/>
    </dgm:pt>
    <dgm:pt modelId="{62FD2182-D2EF-41CE-8BDE-2C60DA7BDB9C}" type="pres">
      <dgm:prSet presAssocID="{366E4C5B-7433-4351-9709-FAB54373C3AA}" presName="node" presStyleLbl="node1" presStyleIdx="3" presStyleCnt="4">
        <dgm:presLayoutVars>
          <dgm:bulletEnabled val="1"/>
        </dgm:presLayoutVars>
      </dgm:prSet>
      <dgm:spPr/>
    </dgm:pt>
    <dgm:pt modelId="{74BABB97-3A4A-4D8E-B7D8-5C608B4B5E12}" type="pres">
      <dgm:prSet presAssocID="{366E4C5B-7433-4351-9709-FAB54373C3AA}" presName="dummy" presStyleCnt="0"/>
      <dgm:spPr/>
    </dgm:pt>
    <dgm:pt modelId="{16CB8B51-B686-4C5A-B698-378DFE8C4E96}" type="pres">
      <dgm:prSet presAssocID="{FD6F9837-6890-4368-A367-699E79FB2668}" presName="sibTrans" presStyleLbl="sibTrans2D1" presStyleIdx="3" presStyleCnt="4"/>
      <dgm:spPr/>
    </dgm:pt>
  </dgm:ptLst>
  <dgm:cxnLst>
    <dgm:cxn modelId="{911FC640-7CAA-4A31-8A5D-8E1CC93AAE85}" type="presOf" srcId="{11708DCD-B4E5-48F1-8F09-EF461AAE70BA}" destId="{AF592433-7F29-42C1-A223-79DFAE3A2331}" srcOrd="0" destOrd="0" presId="urn:microsoft.com/office/officeart/2005/8/layout/radial6"/>
    <dgm:cxn modelId="{3A245B44-5A4E-4D00-AD3A-401AB40D8517}" srcId="{1D4CF0E8-C82C-496E-898A-C18E3EDDD1B5}" destId="{24C754D0-B709-4F57-86C2-CFFDD5299286}" srcOrd="0" destOrd="0" parTransId="{ACA02ECC-B93E-43A0-80D8-9C3FE37BB934}" sibTransId="{8EB93B51-DCAB-4DF9-BBDF-D27DC2049C34}"/>
    <dgm:cxn modelId="{9D3E9E4A-7B0B-46E7-B101-A97466E58DA9}" srcId="{24C754D0-B709-4F57-86C2-CFFDD5299286}" destId="{366E4C5B-7433-4351-9709-FAB54373C3AA}" srcOrd="3" destOrd="0" parTransId="{361A18A5-3A47-455F-96A7-60F8C150D8E7}" sibTransId="{FD6F9837-6890-4368-A367-699E79FB2668}"/>
    <dgm:cxn modelId="{52DCBE6C-C3C1-41CC-9ADF-5FA3C1233652}" srcId="{24C754D0-B709-4F57-86C2-CFFDD5299286}" destId="{FB157B27-F9BB-41D1-A14D-23D6C3E57F03}" srcOrd="0" destOrd="0" parTransId="{2E81B494-FE18-4EDB-8465-B82D5D5487C0}" sibTransId="{11708DCD-B4E5-48F1-8F09-EF461AAE70BA}"/>
    <dgm:cxn modelId="{D7D41E56-467C-4940-A4D6-0B8CD54D9D2C}" type="presOf" srcId="{FB157B27-F9BB-41D1-A14D-23D6C3E57F03}" destId="{1A2DA45D-A16D-4CC6-9F25-3E7BEDE2ADB5}" srcOrd="0" destOrd="0" presId="urn:microsoft.com/office/officeart/2005/8/layout/radial6"/>
    <dgm:cxn modelId="{2B723C76-6D2D-40AD-9127-B5B1BD90C358}" type="presOf" srcId="{1D4CF0E8-C82C-496E-898A-C18E3EDDD1B5}" destId="{95D22AB2-039F-45FC-A584-2A40A9B8590A}" srcOrd="0" destOrd="0" presId="urn:microsoft.com/office/officeart/2005/8/layout/radial6"/>
    <dgm:cxn modelId="{63C7CE77-9923-4335-992D-6A33F154C515}" type="presOf" srcId="{7A4401CA-8F98-4413-9932-C5789F9E8D54}" destId="{48196556-610B-472F-A396-C0EC82423F9E}" srcOrd="0" destOrd="0" presId="urn:microsoft.com/office/officeart/2005/8/layout/radial6"/>
    <dgm:cxn modelId="{3780328D-8C15-431D-8C7C-E2A33EEBD7B7}" type="presOf" srcId="{24C754D0-B709-4F57-86C2-CFFDD5299286}" destId="{CCDB6CC6-4283-40FC-9A28-B980ED9B710B}" srcOrd="0" destOrd="0" presId="urn:microsoft.com/office/officeart/2005/8/layout/radial6"/>
    <dgm:cxn modelId="{82FE4491-1749-4F23-85CC-049FF7A6548A}" type="presOf" srcId="{366E4C5B-7433-4351-9709-FAB54373C3AA}" destId="{62FD2182-D2EF-41CE-8BDE-2C60DA7BDB9C}" srcOrd="0" destOrd="0" presId="urn:microsoft.com/office/officeart/2005/8/layout/radial6"/>
    <dgm:cxn modelId="{BF32D493-AAC8-4873-BE97-F1259E646719}" srcId="{24C754D0-B709-4F57-86C2-CFFDD5299286}" destId="{4761EF6A-5483-407E-A00B-E42BC7DDA782}" srcOrd="2" destOrd="0" parTransId="{BF63989B-D0B4-41CD-B12A-F416B064D33E}" sibTransId="{490102B2-6E81-402D-89A9-56C390D40223}"/>
    <dgm:cxn modelId="{0C612B9C-99CE-4B30-B709-DD5B2EECB9DA}" type="presOf" srcId="{FD6F9837-6890-4368-A367-699E79FB2668}" destId="{16CB8B51-B686-4C5A-B698-378DFE8C4E96}" srcOrd="0" destOrd="0" presId="urn:microsoft.com/office/officeart/2005/8/layout/radial6"/>
    <dgm:cxn modelId="{B2C59CBC-0788-479B-9502-2B9DF9C10499}" srcId="{24C754D0-B709-4F57-86C2-CFFDD5299286}" destId="{317EE060-C585-44C7-9CAD-AA406A5AF85F}" srcOrd="1" destOrd="0" parTransId="{6FCF4DB2-5D7F-4231-A7B0-522640389599}" sibTransId="{7A4401CA-8F98-4413-9932-C5789F9E8D54}"/>
    <dgm:cxn modelId="{C39BE6CC-B2CE-4F91-8E9B-748467B0C033}" type="presOf" srcId="{4761EF6A-5483-407E-A00B-E42BC7DDA782}" destId="{097DCFD7-7F22-4D48-B970-DDC4BC857320}" srcOrd="0" destOrd="0" presId="urn:microsoft.com/office/officeart/2005/8/layout/radial6"/>
    <dgm:cxn modelId="{005EB0D6-0153-4A29-8589-B43788BE142D}" type="presOf" srcId="{317EE060-C585-44C7-9CAD-AA406A5AF85F}" destId="{43C07DB6-4BDC-472D-AADD-BBDCE90F4896}" srcOrd="0" destOrd="0" presId="urn:microsoft.com/office/officeart/2005/8/layout/radial6"/>
    <dgm:cxn modelId="{6E9CDCDA-0044-4B38-9B25-8628DD6937DE}" type="presOf" srcId="{490102B2-6E81-402D-89A9-56C390D40223}" destId="{0098F9CE-9674-4A43-861C-F9D30DC27863}" srcOrd="0" destOrd="0" presId="urn:microsoft.com/office/officeart/2005/8/layout/radial6"/>
    <dgm:cxn modelId="{4B8D7F20-C1BA-4DE8-8678-184688B59A16}" type="presParOf" srcId="{95D22AB2-039F-45FC-A584-2A40A9B8590A}" destId="{CCDB6CC6-4283-40FC-9A28-B980ED9B710B}" srcOrd="0" destOrd="0" presId="urn:microsoft.com/office/officeart/2005/8/layout/radial6"/>
    <dgm:cxn modelId="{FBE95199-D44D-448A-97EA-1AF5EF939D77}" type="presParOf" srcId="{95D22AB2-039F-45FC-A584-2A40A9B8590A}" destId="{1A2DA45D-A16D-4CC6-9F25-3E7BEDE2ADB5}" srcOrd="1" destOrd="0" presId="urn:microsoft.com/office/officeart/2005/8/layout/radial6"/>
    <dgm:cxn modelId="{080E9C2D-FE23-4331-9B09-7020884C581A}" type="presParOf" srcId="{95D22AB2-039F-45FC-A584-2A40A9B8590A}" destId="{9E3182CB-F9A6-4516-BC82-E809DD366EF3}" srcOrd="2" destOrd="0" presId="urn:microsoft.com/office/officeart/2005/8/layout/radial6"/>
    <dgm:cxn modelId="{A7ED98F8-BF75-4AF7-A874-8BFFD8AB42A9}" type="presParOf" srcId="{95D22AB2-039F-45FC-A584-2A40A9B8590A}" destId="{AF592433-7F29-42C1-A223-79DFAE3A2331}" srcOrd="3" destOrd="0" presId="urn:microsoft.com/office/officeart/2005/8/layout/radial6"/>
    <dgm:cxn modelId="{F4EC54C8-AD83-45A7-A91A-D639D232B8DC}" type="presParOf" srcId="{95D22AB2-039F-45FC-A584-2A40A9B8590A}" destId="{43C07DB6-4BDC-472D-AADD-BBDCE90F4896}" srcOrd="4" destOrd="0" presId="urn:microsoft.com/office/officeart/2005/8/layout/radial6"/>
    <dgm:cxn modelId="{F145C8BC-4D41-496F-9CA3-BBE1ECA71FBB}" type="presParOf" srcId="{95D22AB2-039F-45FC-A584-2A40A9B8590A}" destId="{33FEE16C-E332-4DC8-85ED-5670F149F9A6}" srcOrd="5" destOrd="0" presId="urn:microsoft.com/office/officeart/2005/8/layout/radial6"/>
    <dgm:cxn modelId="{1D011A9D-A105-41BA-8253-004026968910}" type="presParOf" srcId="{95D22AB2-039F-45FC-A584-2A40A9B8590A}" destId="{48196556-610B-472F-A396-C0EC82423F9E}" srcOrd="6" destOrd="0" presId="urn:microsoft.com/office/officeart/2005/8/layout/radial6"/>
    <dgm:cxn modelId="{E6BE7A30-FE37-4A0E-A30C-97F188814417}" type="presParOf" srcId="{95D22AB2-039F-45FC-A584-2A40A9B8590A}" destId="{097DCFD7-7F22-4D48-B970-DDC4BC857320}" srcOrd="7" destOrd="0" presId="urn:microsoft.com/office/officeart/2005/8/layout/radial6"/>
    <dgm:cxn modelId="{B8A46FFB-9313-4CD8-8320-180EBB22E55D}" type="presParOf" srcId="{95D22AB2-039F-45FC-A584-2A40A9B8590A}" destId="{64D883BB-480D-4B85-ADCE-A34849208DD7}" srcOrd="8" destOrd="0" presId="urn:microsoft.com/office/officeart/2005/8/layout/radial6"/>
    <dgm:cxn modelId="{86316148-1E41-4485-B7EF-930581D2FD8F}" type="presParOf" srcId="{95D22AB2-039F-45FC-A584-2A40A9B8590A}" destId="{0098F9CE-9674-4A43-861C-F9D30DC27863}" srcOrd="9" destOrd="0" presId="urn:microsoft.com/office/officeart/2005/8/layout/radial6"/>
    <dgm:cxn modelId="{41CB3FB9-EA01-4334-938A-9B04BFBB1152}" type="presParOf" srcId="{95D22AB2-039F-45FC-A584-2A40A9B8590A}" destId="{62FD2182-D2EF-41CE-8BDE-2C60DA7BDB9C}" srcOrd="10" destOrd="0" presId="urn:microsoft.com/office/officeart/2005/8/layout/radial6"/>
    <dgm:cxn modelId="{B144E5D2-E09A-4631-8B55-8E5A444AA54A}" type="presParOf" srcId="{95D22AB2-039F-45FC-A584-2A40A9B8590A}" destId="{74BABB97-3A4A-4D8E-B7D8-5C608B4B5E12}" srcOrd="11" destOrd="0" presId="urn:microsoft.com/office/officeart/2005/8/layout/radial6"/>
    <dgm:cxn modelId="{52CF5DCA-40E4-477A-83D7-DC707CE46FA2}" type="presParOf" srcId="{95D22AB2-039F-45FC-A584-2A40A9B8590A}" destId="{16CB8B51-B686-4C5A-B698-378DFE8C4E9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AC310-8BA9-4D3B-B931-F3E833D47B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FC9F3D8B-BED8-430B-961B-A4633F60D13C}">
      <dgm:prSet phldrT="[Text]"/>
      <dgm:spPr>
        <a:solidFill>
          <a:schemeClr val="tx2"/>
        </a:solidFill>
      </dgm:spPr>
      <dgm:t>
        <a:bodyPr/>
        <a:lstStyle/>
        <a:p>
          <a:r>
            <a:rPr lang="en-GB">
              <a:solidFill>
                <a:schemeClr val="bg1"/>
              </a:solidFill>
              <a:effectLst/>
              <a:latin typeface="Arial"/>
              <a:ea typeface="Calibri"/>
              <a:cs typeface="Times New Roman"/>
            </a:rPr>
            <a:t>Activities which can tolerate very short periods of disruption</a:t>
          </a:r>
          <a:endParaRPr lang="en-GB">
            <a:solidFill>
              <a:schemeClr val="bg1"/>
            </a:solidFill>
          </a:endParaRPr>
        </a:p>
      </dgm:t>
    </dgm:pt>
    <dgm:pt modelId="{8D4DEC3F-8C91-4225-B994-F64C678E7819}" type="parTrans" cxnId="{EC0671E3-39C6-4F09-BC4A-F9C19B06A53B}">
      <dgm:prSet/>
      <dgm:spPr/>
      <dgm:t>
        <a:bodyPr/>
        <a:lstStyle/>
        <a:p>
          <a:endParaRPr lang="en-GB"/>
        </a:p>
      </dgm:t>
    </dgm:pt>
    <dgm:pt modelId="{04F41A52-881D-44F4-A383-DA11AD35AA94}" type="sibTrans" cxnId="{EC0671E3-39C6-4F09-BC4A-F9C19B06A53B}">
      <dgm:prSet/>
      <dgm:spPr/>
      <dgm:t>
        <a:bodyPr/>
        <a:lstStyle/>
        <a:p>
          <a:endParaRPr lang="en-GB"/>
        </a:p>
      </dgm:t>
    </dgm:pt>
    <dgm:pt modelId="{5A0D6DE5-ADEB-4190-98CB-63A9BD29C150}">
      <dgm:prSet phldrT="[Text]"/>
      <dgm:spPr>
        <a:solidFill>
          <a:schemeClr val="tx2"/>
        </a:solidFill>
      </dgm:spPr>
      <dgm:t>
        <a:bodyPr/>
        <a:lstStyle/>
        <a:p>
          <a:r>
            <a:rPr lang="en-GB"/>
            <a:t>Activities which could be scaled down if necessary for short periods of time </a:t>
          </a:r>
        </a:p>
      </dgm:t>
    </dgm:pt>
    <dgm:pt modelId="{6AC16642-6886-4D1A-8226-E813AD768C04}" type="parTrans" cxnId="{531E71B5-5784-46DE-84B3-265E5ABA52FA}">
      <dgm:prSet/>
      <dgm:spPr/>
      <dgm:t>
        <a:bodyPr/>
        <a:lstStyle/>
        <a:p>
          <a:endParaRPr lang="en-GB"/>
        </a:p>
      </dgm:t>
    </dgm:pt>
    <dgm:pt modelId="{C6CBA37D-6F2A-422D-807D-19AA47267F26}" type="sibTrans" cxnId="{531E71B5-5784-46DE-84B3-265E5ABA52FA}">
      <dgm:prSet/>
      <dgm:spPr/>
      <dgm:t>
        <a:bodyPr/>
        <a:lstStyle/>
        <a:p>
          <a:endParaRPr lang="en-GB"/>
        </a:p>
      </dgm:t>
    </dgm:pt>
    <dgm:pt modelId="{55A5B884-A1FF-46F6-A851-86B71DE15842}">
      <dgm:prSet phldrT="[Text]"/>
      <dgm:spPr>
        <a:solidFill>
          <a:schemeClr val="tx2"/>
        </a:solidFill>
      </dgm:spPr>
      <dgm:t>
        <a:bodyPr/>
        <a:lstStyle/>
        <a:p>
          <a:r>
            <a:rPr lang="en-GB"/>
            <a:t>Activities which could be suspended if necessary</a:t>
          </a:r>
        </a:p>
      </dgm:t>
    </dgm:pt>
    <dgm:pt modelId="{F5BEAB4B-CF21-40F6-AD6B-D79C291A398D}" type="parTrans" cxnId="{3231D5F7-C1EA-4A9E-B408-B15F78A4E5E5}">
      <dgm:prSet/>
      <dgm:spPr/>
      <dgm:t>
        <a:bodyPr/>
        <a:lstStyle/>
        <a:p>
          <a:endParaRPr lang="en-GB"/>
        </a:p>
      </dgm:t>
    </dgm:pt>
    <dgm:pt modelId="{2854E1A8-E6EC-4F2F-91B6-E49F9A129999}" type="sibTrans" cxnId="{3231D5F7-C1EA-4A9E-B408-B15F78A4E5E5}">
      <dgm:prSet/>
      <dgm:spPr/>
      <dgm:t>
        <a:bodyPr/>
        <a:lstStyle/>
        <a:p>
          <a:endParaRPr lang="en-GB"/>
        </a:p>
      </dgm:t>
    </dgm:pt>
    <dgm:pt modelId="{E3138F01-9EA8-45A3-811F-896415596A2C}">
      <dgm:prSet/>
      <dgm:spPr>
        <a:solidFill>
          <a:schemeClr val="tx2"/>
        </a:solidFill>
      </dgm:spPr>
      <dgm:t>
        <a:bodyPr/>
        <a:lstStyle/>
        <a:p>
          <a:r>
            <a:rPr lang="en-GB"/>
            <a:t>Activities that cannot tolerate any disruption</a:t>
          </a:r>
        </a:p>
      </dgm:t>
    </dgm:pt>
    <dgm:pt modelId="{B9E26AA7-4C76-4531-8E7C-816D31C916CB}" type="parTrans" cxnId="{F09F8754-DF45-4B47-A7AB-E61A48F2C989}">
      <dgm:prSet/>
      <dgm:spPr/>
      <dgm:t>
        <a:bodyPr/>
        <a:lstStyle/>
        <a:p>
          <a:endParaRPr lang="en-GB"/>
        </a:p>
      </dgm:t>
    </dgm:pt>
    <dgm:pt modelId="{F5722496-BA6C-4516-8160-F0D397CB2673}" type="sibTrans" cxnId="{F09F8754-DF45-4B47-A7AB-E61A48F2C989}">
      <dgm:prSet/>
      <dgm:spPr/>
      <dgm:t>
        <a:bodyPr/>
        <a:lstStyle/>
        <a:p>
          <a:endParaRPr lang="en-GB"/>
        </a:p>
      </dgm:t>
    </dgm:pt>
    <dgm:pt modelId="{72F6A1FE-8EA1-498D-935A-5992F2B02E7E}" type="pres">
      <dgm:prSet presAssocID="{5B5AC310-8BA9-4D3B-B931-F3E833D47BE3}" presName="Name0" presStyleCnt="0">
        <dgm:presLayoutVars>
          <dgm:chMax val="7"/>
          <dgm:chPref val="7"/>
          <dgm:dir/>
        </dgm:presLayoutVars>
      </dgm:prSet>
      <dgm:spPr/>
    </dgm:pt>
    <dgm:pt modelId="{4AB63A40-FEEC-4BED-8943-A947A0B438C3}" type="pres">
      <dgm:prSet presAssocID="{5B5AC310-8BA9-4D3B-B931-F3E833D47BE3}" presName="Name1" presStyleCnt="0"/>
      <dgm:spPr/>
    </dgm:pt>
    <dgm:pt modelId="{CA60891A-C827-4D75-81AC-87257CCD9530}" type="pres">
      <dgm:prSet presAssocID="{5B5AC310-8BA9-4D3B-B931-F3E833D47BE3}" presName="cycle" presStyleCnt="0"/>
      <dgm:spPr/>
    </dgm:pt>
    <dgm:pt modelId="{E443BE93-F64F-4941-AEF2-CA2B838EBD48}" type="pres">
      <dgm:prSet presAssocID="{5B5AC310-8BA9-4D3B-B931-F3E833D47BE3}" presName="srcNode" presStyleLbl="node1" presStyleIdx="0" presStyleCnt="4"/>
      <dgm:spPr/>
    </dgm:pt>
    <dgm:pt modelId="{78DBA666-BD9D-4419-B5E7-92D20D55D970}" type="pres">
      <dgm:prSet presAssocID="{5B5AC310-8BA9-4D3B-B931-F3E833D47BE3}" presName="conn" presStyleLbl="parChTrans1D2" presStyleIdx="0" presStyleCnt="1"/>
      <dgm:spPr/>
    </dgm:pt>
    <dgm:pt modelId="{7817F480-D6DF-4F27-8CC3-3210DF3B68C4}" type="pres">
      <dgm:prSet presAssocID="{5B5AC310-8BA9-4D3B-B931-F3E833D47BE3}" presName="extraNode" presStyleLbl="node1" presStyleIdx="0" presStyleCnt="4"/>
      <dgm:spPr/>
    </dgm:pt>
    <dgm:pt modelId="{9559340D-1876-4A44-A77B-67721C3B805E}" type="pres">
      <dgm:prSet presAssocID="{5B5AC310-8BA9-4D3B-B931-F3E833D47BE3}" presName="dstNode" presStyleLbl="node1" presStyleIdx="0" presStyleCnt="4"/>
      <dgm:spPr/>
    </dgm:pt>
    <dgm:pt modelId="{E6B5FC46-038C-4F94-B5DA-6453E11CBBE9}" type="pres">
      <dgm:prSet presAssocID="{E3138F01-9EA8-45A3-811F-896415596A2C}" presName="text_1" presStyleLbl="node1" presStyleIdx="0" presStyleCnt="4">
        <dgm:presLayoutVars>
          <dgm:bulletEnabled val="1"/>
        </dgm:presLayoutVars>
      </dgm:prSet>
      <dgm:spPr/>
    </dgm:pt>
    <dgm:pt modelId="{03CDA802-159E-43B3-A63F-75AB03F04C41}" type="pres">
      <dgm:prSet presAssocID="{E3138F01-9EA8-45A3-811F-896415596A2C}" presName="accent_1" presStyleCnt="0"/>
      <dgm:spPr/>
    </dgm:pt>
    <dgm:pt modelId="{867EB6B2-9FBD-479C-B33F-0F52D2DA6760}" type="pres">
      <dgm:prSet presAssocID="{E3138F01-9EA8-45A3-811F-896415596A2C}" presName="accentRepeatNode" presStyleLbl="solidFgAcc1" presStyleIdx="0" presStyleCnt="4"/>
      <dgm:spPr>
        <a:solidFill>
          <a:srgbClr val="FF0000"/>
        </a:solidFill>
      </dgm:spPr>
    </dgm:pt>
    <dgm:pt modelId="{BE19C758-B8A7-4691-8DDC-6E69DE9D2D95}" type="pres">
      <dgm:prSet presAssocID="{FC9F3D8B-BED8-430B-961B-A4633F60D13C}" presName="text_2" presStyleLbl="node1" presStyleIdx="1" presStyleCnt="4">
        <dgm:presLayoutVars>
          <dgm:bulletEnabled val="1"/>
        </dgm:presLayoutVars>
      </dgm:prSet>
      <dgm:spPr/>
    </dgm:pt>
    <dgm:pt modelId="{CFD089CF-EA5C-4A3B-8612-0565B2DCC0CA}" type="pres">
      <dgm:prSet presAssocID="{FC9F3D8B-BED8-430B-961B-A4633F60D13C}" presName="accent_2" presStyleCnt="0"/>
      <dgm:spPr/>
    </dgm:pt>
    <dgm:pt modelId="{A213F8D2-B323-48C5-B9A0-0492775479B9}" type="pres">
      <dgm:prSet presAssocID="{FC9F3D8B-BED8-430B-961B-A4633F60D13C}" presName="accentRepeatNode" presStyleLbl="solidFgAcc1" presStyleIdx="1" presStyleCnt="4"/>
      <dgm:spPr>
        <a:solidFill>
          <a:srgbClr val="FFC000"/>
        </a:solidFill>
      </dgm:spPr>
    </dgm:pt>
    <dgm:pt modelId="{95100451-BB82-49EC-BDEE-4EFD37BC4CCD}" type="pres">
      <dgm:prSet presAssocID="{5A0D6DE5-ADEB-4190-98CB-63A9BD29C150}" presName="text_3" presStyleLbl="node1" presStyleIdx="2" presStyleCnt="4">
        <dgm:presLayoutVars>
          <dgm:bulletEnabled val="1"/>
        </dgm:presLayoutVars>
      </dgm:prSet>
      <dgm:spPr/>
    </dgm:pt>
    <dgm:pt modelId="{1E828487-C1F6-4337-A40D-03199DBD8C77}" type="pres">
      <dgm:prSet presAssocID="{5A0D6DE5-ADEB-4190-98CB-63A9BD29C150}" presName="accent_3" presStyleCnt="0"/>
      <dgm:spPr/>
    </dgm:pt>
    <dgm:pt modelId="{318D6F5A-CDBF-4E8B-99DF-068F69448F0D}" type="pres">
      <dgm:prSet presAssocID="{5A0D6DE5-ADEB-4190-98CB-63A9BD29C150}" presName="accentRepeatNode" presStyleLbl="solidFgAcc1" presStyleIdx="2" presStyleCnt="4"/>
      <dgm:spPr>
        <a:solidFill>
          <a:srgbClr val="FFFF00"/>
        </a:solidFill>
      </dgm:spPr>
    </dgm:pt>
    <dgm:pt modelId="{12C0504E-D3E6-494D-9655-C780DA405421}" type="pres">
      <dgm:prSet presAssocID="{55A5B884-A1FF-46F6-A851-86B71DE15842}" presName="text_4" presStyleLbl="node1" presStyleIdx="3" presStyleCnt="4">
        <dgm:presLayoutVars>
          <dgm:bulletEnabled val="1"/>
        </dgm:presLayoutVars>
      </dgm:prSet>
      <dgm:spPr/>
    </dgm:pt>
    <dgm:pt modelId="{49FB3198-0DD6-4A59-9183-741B002F63BA}" type="pres">
      <dgm:prSet presAssocID="{55A5B884-A1FF-46F6-A851-86B71DE15842}" presName="accent_4" presStyleCnt="0"/>
      <dgm:spPr/>
    </dgm:pt>
    <dgm:pt modelId="{E400B299-6C14-4197-8765-291C47FD4B79}" type="pres">
      <dgm:prSet presAssocID="{55A5B884-A1FF-46F6-A851-86B71DE15842}" presName="accentRepeatNode" presStyleLbl="solidFgAcc1" presStyleIdx="3" presStyleCnt="4"/>
      <dgm:spPr>
        <a:solidFill>
          <a:srgbClr val="00B050"/>
        </a:solidFill>
      </dgm:spPr>
    </dgm:pt>
  </dgm:ptLst>
  <dgm:cxnLst>
    <dgm:cxn modelId="{C2533D50-7DDC-47CC-B3BB-4A5D29403608}" type="presOf" srcId="{E3138F01-9EA8-45A3-811F-896415596A2C}" destId="{E6B5FC46-038C-4F94-B5DA-6453E11CBBE9}" srcOrd="0" destOrd="0" presId="urn:microsoft.com/office/officeart/2008/layout/VerticalCurvedList"/>
    <dgm:cxn modelId="{F09F8754-DF45-4B47-A7AB-E61A48F2C989}" srcId="{5B5AC310-8BA9-4D3B-B931-F3E833D47BE3}" destId="{E3138F01-9EA8-45A3-811F-896415596A2C}" srcOrd="0" destOrd="0" parTransId="{B9E26AA7-4C76-4531-8E7C-816D31C916CB}" sibTransId="{F5722496-BA6C-4516-8160-F0D397CB2673}"/>
    <dgm:cxn modelId="{2500F77C-4A0C-4609-970B-519D10690B3F}" type="presOf" srcId="{F5722496-BA6C-4516-8160-F0D397CB2673}" destId="{78DBA666-BD9D-4419-B5E7-92D20D55D970}" srcOrd="0" destOrd="0" presId="urn:microsoft.com/office/officeart/2008/layout/VerticalCurvedList"/>
    <dgm:cxn modelId="{9C4A29B4-B7BE-4699-9536-3A0062DF7863}" type="presOf" srcId="{5A0D6DE5-ADEB-4190-98CB-63A9BD29C150}" destId="{95100451-BB82-49EC-BDEE-4EFD37BC4CCD}" srcOrd="0" destOrd="0" presId="urn:microsoft.com/office/officeart/2008/layout/VerticalCurvedList"/>
    <dgm:cxn modelId="{531E71B5-5784-46DE-84B3-265E5ABA52FA}" srcId="{5B5AC310-8BA9-4D3B-B931-F3E833D47BE3}" destId="{5A0D6DE5-ADEB-4190-98CB-63A9BD29C150}" srcOrd="2" destOrd="0" parTransId="{6AC16642-6886-4D1A-8226-E813AD768C04}" sibTransId="{C6CBA37D-6F2A-422D-807D-19AA47267F26}"/>
    <dgm:cxn modelId="{8F5631B9-AF98-454A-9BB2-E0D9153A4336}" type="presOf" srcId="{FC9F3D8B-BED8-430B-961B-A4633F60D13C}" destId="{BE19C758-B8A7-4691-8DDC-6E69DE9D2D95}" srcOrd="0" destOrd="0" presId="urn:microsoft.com/office/officeart/2008/layout/VerticalCurvedList"/>
    <dgm:cxn modelId="{CACB2BCD-3193-4B6C-B3A3-537EC83DFE9A}" type="presOf" srcId="{5B5AC310-8BA9-4D3B-B931-F3E833D47BE3}" destId="{72F6A1FE-8EA1-498D-935A-5992F2B02E7E}" srcOrd="0" destOrd="0" presId="urn:microsoft.com/office/officeart/2008/layout/VerticalCurvedList"/>
    <dgm:cxn modelId="{EC0671E3-39C6-4F09-BC4A-F9C19B06A53B}" srcId="{5B5AC310-8BA9-4D3B-B931-F3E833D47BE3}" destId="{FC9F3D8B-BED8-430B-961B-A4633F60D13C}" srcOrd="1" destOrd="0" parTransId="{8D4DEC3F-8C91-4225-B994-F64C678E7819}" sibTransId="{04F41A52-881D-44F4-A383-DA11AD35AA94}"/>
    <dgm:cxn modelId="{A67A5AEB-DC05-471E-A43A-FCB241ADF728}" type="presOf" srcId="{55A5B884-A1FF-46F6-A851-86B71DE15842}" destId="{12C0504E-D3E6-494D-9655-C780DA405421}" srcOrd="0" destOrd="0" presId="urn:microsoft.com/office/officeart/2008/layout/VerticalCurvedList"/>
    <dgm:cxn modelId="{3231D5F7-C1EA-4A9E-B408-B15F78A4E5E5}" srcId="{5B5AC310-8BA9-4D3B-B931-F3E833D47BE3}" destId="{55A5B884-A1FF-46F6-A851-86B71DE15842}" srcOrd="3" destOrd="0" parTransId="{F5BEAB4B-CF21-40F6-AD6B-D79C291A398D}" sibTransId="{2854E1A8-E6EC-4F2F-91B6-E49F9A129999}"/>
    <dgm:cxn modelId="{49C426C5-EC40-4C47-8E5B-6C2D27232180}" type="presParOf" srcId="{72F6A1FE-8EA1-498D-935A-5992F2B02E7E}" destId="{4AB63A40-FEEC-4BED-8943-A947A0B438C3}" srcOrd="0" destOrd="0" presId="urn:microsoft.com/office/officeart/2008/layout/VerticalCurvedList"/>
    <dgm:cxn modelId="{43C7817A-D0A4-4030-82E1-5C12A582D669}" type="presParOf" srcId="{4AB63A40-FEEC-4BED-8943-A947A0B438C3}" destId="{CA60891A-C827-4D75-81AC-87257CCD9530}" srcOrd="0" destOrd="0" presId="urn:microsoft.com/office/officeart/2008/layout/VerticalCurvedList"/>
    <dgm:cxn modelId="{9FBC9BB3-B194-49E5-BFA4-A00A555562C7}" type="presParOf" srcId="{CA60891A-C827-4D75-81AC-87257CCD9530}" destId="{E443BE93-F64F-4941-AEF2-CA2B838EBD48}" srcOrd="0" destOrd="0" presId="urn:microsoft.com/office/officeart/2008/layout/VerticalCurvedList"/>
    <dgm:cxn modelId="{407CEB84-3D84-4756-A411-B22DE28D66E4}" type="presParOf" srcId="{CA60891A-C827-4D75-81AC-87257CCD9530}" destId="{78DBA666-BD9D-4419-B5E7-92D20D55D970}" srcOrd="1" destOrd="0" presId="urn:microsoft.com/office/officeart/2008/layout/VerticalCurvedList"/>
    <dgm:cxn modelId="{C6B9D7F9-8742-47BC-B2CE-0AD20C56319E}" type="presParOf" srcId="{CA60891A-C827-4D75-81AC-87257CCD9530}" destId="{7817F480-D6DF-4F27-8CC3-3210DF3B68C4}" srcOrd="2" destOrd="0" presId="urn:microsoft.com/office/officeart/2008/layout/VerticalCurvedList"/>
    <dgm:cxn modelId="{CB6B6884-18F0-4260-9000-32DF6059CF3B}" type="presParOf" srcId="{CA60891A-C827-4D75-81AC-87257CCD9530}" destId="{9559340D-1876-4A44-A77B-67721C3B805E}" srcOrd="3" destOrd="0" presId="urn:microsoft.com/office/officeart/2008/layout/VerticalCurvedList"/>
    <dgm:cxn modelId="{6B7EDE1D-0835-4B5B-AE70-FD5A432F30B9}" type="presParOf" srcId="{4AB63A40-FEEC-4BED-8943-A947A0B438C3}" destId="{E6B5FC46-038C-4F94-B5DA-6453E11CBBE9}" srcOrd="1" destOrd="0" presId="urn:microsoft.com/office/officeart/2008/layout/VerticalCurvedList"/>
    <dgm:cxn modelId="{6154C8E5-6951-40FC-B272-EDA07D85B6D7}" type="presParOf" srcId="{4AB63A40-FEEC-4BED-8943-A947A0B438C3}" destId="{03CDA802-159E-43B3-A63F-75AB03F04C41}" srcOrd="2" destOrd="0" presId="urn:microsoft.com/office/officeart/2008/layout/VerticalCurvedList"/>
    <dgm:cxn modelId="{A4C59115-78C7-49C7-8C58-9E78F8E59E22}" type="presParOf" srcId="{03CDA802-159E-43B3-A63F-75AB03F04C41}" destId="{867EB6B2-9FBD-479C-B33F-0F52D2DA6760}" srcOrd="0" destOrd="0" presId="urn:microsoft.com/office/officeart/2008/layout/VerticalCurvedList"/>
    <dgm:cxn modelId="{E4D8752D-CEB2-4D4E-9B6A-2FCE9258A227}" type="presParOf" srcId="{4AB63A40-FEEC-4BED-8943-A947A0B438C3}" destId="{BE19C758-B8A7-4691-8DDC-6E69DE9D2D95}" srcOrd="3" destOrd="0" presId="urn:microsoft.com/office/officeart/2008/layout/VerticalCurvedList"/>
    <dgm:cxn modelId="{B8CF164E-DF2C-4F29-9ECF-851578AAACD2}" type="presParOf" srcId="{4AB63A40-FEEC-4BED-8943-A947A0B438C3}" destId="{CFD089CF-EA5C-4A3B-8612-0565B2DCC0CA}" srcOrd="4" destOrd="0" presId="urn:microsoft.com/office/officeart/2008/layout/VerticalCurvedList"/>
    <dgm:cxn modelId="{7881AE80-8C1D-4822-83CB-5D4B1FBA4F71}" type="presParOf" srcId="{CFD089CF-EA5C-4A3B-8612-0565B2DCC0CA}" destId="{A213F8D2-B323-48C5-B9A0-0492775479B9}" srcOrd="0" destOrd="0" presId="urn:microsoft.com/office/officeart/2008/layout/VerticalCurvedList"/>
    <dgm:cxn modelId="{87E8FBD7-AD7C-4957-A6F2-E4E04C997B52}" type="presParOf" srcId="{4AB63A40-FEEC-4BED-8943-A947A0B438C3}" destId="{95100451-BB82-49EC-BDEE-4EFD37BC4CCD}" srcOrd="5" destOrd="0" presId="urn:microsoft.com/office/officeart/2008/layout/VerticalCurvedList"/>
    <dgm:cxn modelId="{677DC19C-DEFD-4AEC-8553-2948974AA84E}" type="presParOf" srcId="{4AB63A40-FEEC-4BED-8943-A947A0B438C3}" destId="{1E828487-C1F6-4337-A40D-03199DBD8C77}" srcOrd="6" destOrd="0" presId="urn:microsoft.com/office/officeart/2008/layout/VerticalCurvedList"/>
    <dgm:cxn modelId="{4C04A60C-ECEA-407C-B9F5-C8BC23B29F6B}" type="presParOf" srcId="{1E828487-C1F6-4337-A40D-03199DBD8C77}" destId="{318D6F5A-CDBF-4E8B-99DF-068F69448F0D}" srcOrd="0" destOrd="0" presId="urn:microsoft.com/office/officeart/2008/layout/VerticalCurvedList"/>
    <dgm:cxn modelId="{ECB8CD5A-60BE-4E12-B5DD-B4046E7CAAE3}" type="presParOf" srcId="{4AB63A40-FEEC-4BED-8943-A947A0B438C3}" destId="{12C0504E-D3E6-494D-9655-C780DA405421}" srcOrd="7" destOrd="0" presId="urn:microsoft.com/office/officeart/2008/layout/VerticalCurvedList"/>
    <dgm:cxn modelId="{FD8C192D-CE3A-47CD-A6D6-F36671865544}" type="presParOf" srcId="{4AB63A40-FEEC-4BED-8943-A947A0B438C3}" destId="{49FB3198-0DD6-4A59-9183-741B002F63BA}" srcOrd="8" destOrd="0" presId="urn:microsoft.com/office/officeart/2008/layout/VerticalCurvedList"/>
    <dgm:cxn modelId="{5F23A1AE-B5D4-4311-BEBE-88DEBBE88681}" type="presParOf" srcId="{49FB3198-0DD6-4A59-9183-741B002F63BA}" destId="{E400B299-6C14-4197-8765-291C47FD4B7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4CF0E8-C82C-496E-898A-C18E3EDDD1B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24C754D0-B709-4F57-86C2-CFFDD5299286}">
      <dgm:prSet phldrT="[Text]"/>
      <dgm:spPr/>
      <dgm:t>
        <a:bodyPr/>
        <a:lstStyle/>
        <a:p>
          <a:r>
            <a:rPr lang="en-GB"/>
            <a:t>Operational planning and control</a:t>
          </a:r>
        </a:p>
      </dgm:t>
    </dgm:pt>
    <dgm:pt modelId="{ACA02ECC-B93E-43A0-80D8-9C3FE37BB934}" type="parTrans" cxnId="{3A245B44-5A4E-4D00-AD3A-401AB40D8517}">
      <dgm:prSet/>
      <dgm:spPr/>
      <dgm:t>
        <a:bodyPr/>
        <a:lstStyle/>
        <a:p>
          <a:endParaRPr lang="en-GB"/>
        </a:p>
      </dgm:t>
    </dgm:pt>
    <dgm:pt modelId="{8EB93B51-DCAB-4DF9-BBDF-D27DC2049C34}" type="sibTrans" cxnId="{3A245B44-5A4E-4D00-AD3A-401AB40D8517}">
      <dgm:prSet/>
      <dgm:spPr/>
      <dgm:t>
        <a:bodyPr/>
        <a:lstStyle/>
        <a:p>
          <a:endParaRPr lang="en-GB"/>
        </a:p>
      </dgm:t>
    </dgm:pt>
    <dgm:pt modelId="{FB157B27-F9BB-41D1-A14D-23D6C3E57F03}">
      <dgm:prSet phldrT="[Text]"/>
      <dgm:spPr/>
      <dgm:t>
        <a:bodyPr/>
        <a:lstStyle/>
        <a:p>
          <a:r>
            <a:rPr lang="en-GB"/>
            <a:t>Business impact analysis and risk assessment</a:t>
          </a:r>
        </a:p>
      </dgm:t>
    </dgm:pt>
    <dgm:pt modelId="{2E81B494-FE18-4EDB-8465-B82D5D5487C0}" type="parTrans" cxnId="{52DCBE6C-C3C1-41CC-9ADF-5FA3C1233652}">
      <dgm:prSet/>
      <dgm:spPr/>
      <dgm:t>
        <a:bodyPr/>
        <a:lstStyle/>
        <a:p>
          <a:endParaRPr lang="en-GB"/>
        </a:p>
      </dgm:t>
    </dgm:pt>
    <dgm:pt modelId="{11708DCD-B4E5-48F1-8F09-EF461AAE70BA}" type="sibTrans" cxnId="{52DCBE6C-C3C1-41CC-9ADF-5FA3C1233652}">
      <dgm:prSet/>
      <dgm:spPr/>
      <dgm:t>
        <a:bodyPr/>
        <a:lstStyle/>
        <a:p>
          <a:endParaRPr lang="en-GB"/>
        </a:p>
      </dgm:t>
    </dgm:pt>
    <dgm:pt modelId="{317EE060-C585-44C7-9CAD-AA406A5AF85F}">
      <dgm:prSet phldrT="[Text]"/>
      <dgm:spPr>
        <a:solidFill>
          <a:schemeClr val="tx2"/>
        </a:solidFill>
      </dgm:spPr>
      <dgm:t>
        <a:bodyPr/>
        <a:lstStyle/>
        <a:p>
          <a:r>
            <a:rPr lang="en-GB"/>
            <a:t>Business Continuity Strategy</a:t>
          </a:r>
        </a:p>
      </dgm:t>
    </dgm:pt>
    <dgm:pt modelId="{6FCF4DB2-5D7F-4231-A7B0-522640389599}" type="parTrans" cxnId="{B2C59CBC-0788-479B-9502-2B9DF9C10499}">
      <dgm:prSet/>
      <dgm:spPr/>
      <dgm:t>
        <a:bodyPr/>
        <a:lstStyle/>
        <a:p>
          <a:endParaRPr lang="en-GB"/>
        </a:p>
      </dgm:t>
    </dgm:pt>
    <dgm:pt modelId="{7A4401CA-8F98-4413-9932-C5789F9E8D54}" type="sibTrans" cxnId="{B2C59CBC-0788-479B-9502-2B9DF9C10499}">
      <dgm:prSet/>
      <dgm:spPr/>
      <dgm:t>
        <a:bodyPr/>
        <a:lstStyle/>
        <a:p>
          <a:endParaRPr lang="en-GB"/>
        </a:p>
      </dgm:t>
    </dgm:pt>
    <dgm:pt modelId="{4761EF6A-5483-407E-A00B-E42BC7DDA782}">
      <dgm:prSet phldrT="[Text]"/>
      <dgm:spPr/>
      <dgm:t>
        <a:bodyPr/>
        <a:lstStyle/>
        <a:p>
          <a:r>
            <a:rPr lang="en-GB"/>
            <a:t>Establish and implement BC procedures</a:t>
          </a:r>
        </a:p>
      </dgm:t>
    </dgm:pt>
    <dgm:pt modelId="{BF63989B-D0B4-41CD-B12A-F416B064D33E}" type="parTrans" cxnId="{BF32D493-AAC8-4873-BE97-F1259E646719}">
      <dgm:prSet/>
      <dgm:spPr/>
      <dgm:t>
        <a:bodyPr/>
        <a:lstStyle/>
        <a:p>
          <a:endParaRPr lang="en-GB"/>
        </a:p>
      </dgm:t>
    </dgm:pt>
    <dgm:pt modelId="{490102B2-6E81-402D-89A9-56C390D40223}" type="sibTrans" cxnId="{BF32D493-AAC8-4873-BE97-F1259E646719}">
      <dgm:prSet/>
      <dgm:spPr/>
      <dgm:t>
        <a:bodyPr/>
        <a:lstStyle/>
        <a:p>
          <a:endParaRPr lang="en-GB"/>
        </a:p>
      </dgm:t>
    </dgm:pt>
    <dgm:pt modelId="{366E4C5B-7433-4351-9709-FAB54373C3AA}">
      <dgm:prSet phldrT="[Text]"/>
      <dgm:spPr/>
      <dgm:t>
        <a:bodyPr/>
        <a:lstStyle/>
        <a:p>
          <a:r>
            <a:rPr lang="en-GB"/>
            <a:t>Exercising and Testing</a:t>
          </a:r>
        </a:p>
      </dgm:t>
    </dgm:pt>
    <dgm:pt modelId="{361A18A5-3A47-455F-96A7-60F8C150D8E7}" type="parTrans" cxnId="{9D3E9E4A-7B0B-46E7-B101-A97466E58DA9}">
      <dgm:prSet/>
      <dgm:spPr/>
      <dgm:t>
        <a:bodyPr/>
        <a:lstStyle/>
        <a:p>
          <a:endParaRPr lang="en-GB"/>
        </a:p>
      </dgm:t>
    </dgm:pt>
    <dgm:pt modelId="{FD6F9837-6890-4368-A367-699E79FB2668}" type="sibTrans" cxnId="{9D3E9E4A-7B0B-46E7-B101-A97466E58DA9}">
      <dgm:prSet/>
      <dgm:spPr/>
      <dgm:t>
        <a:bodyPr/>
        <a:lstStyle/>
        <a:p>
          <a:endParaRPr lang="en-GB"/>
        </a:p>
      </dgm:t>
    </dgm:pt>
    <dgm:pt modelId="{95D22AB2-039F-45FC-A584-2A40A9B8590A}" type="pres">
      <dgm:prSet presAssocID="{1D4CF0E8-C82C-496E-898A-C18E3EDDD1B5}" presName="Name0" presStyleCnt="0">
        <dgm:presLayoutVars>
          <dgm:chMax val="1"/>
          <dgm:dir/>
          <dgm:animLvl val="ctr"/>
          <dgm:resizeHandles val="exact"/>
        </dgm:presLayoutVars>
      </dgm:prSet>
      <dgm:spPr/>
    </dgm:pt>
    <dgm:pt modelId="{CCDB6CC6-4283-40FC-9A28-B980ED9B710B}" type="pres">
      <dgm:prSet presAssocID="{24C754D0-B709-4F57-86C2-CFFDD5299286}" presName="centerShape" presStyleLbl="node0" presStyleIdx="0" presStyleCnt="1"/>
      <dgm:spPr/>
    </dgm:pt>
    <dgm:pt modelId="{1A2DA45D-A16D-4CC6-9F25-3E7BEDE2ADB5}" type="pres">
      <dgm:prSet presAssocID="{FB157B27-F9BB-41D1-A14D-23D6C3E57F03}" presName="node" presStyleLbl="node1" presStyleIdx="0" presStyleCnt="4">
        <dgm:presLayoutVars>
          <dgm:bulletEnabled val="1"/>
        </dgm:presLayoutVars>
      </dgm:prSet>
      <dgm:spPr/>
    </dgm:pt>
    <dgm:pt modelId="{9E3182CB-F9A6-4516-BC82-E809DD366EF3}" type="pres">
      <dgm:prSet presAssocID="{FB157B27-F9BB-41D1-A14D-23D6C3E57F03}" presName="dummy" presStyleCnt="0"/>
      <dgm:spPr/>
    </dgm:pt>
    <dgm:pt modelId="{AF592433-7F29-42C1-A223-79DFAE3A2331}" type="pres">
      <dgm:prSet presAssocID="{11708DCD-B4E5-48F1-8F09-EF461AAE70BA}" presName="sibTrans" presStyleLbl="sibTrans2D1" presStyleIdx="0" presStyleCnt="4"/>
      <dgm:spPr/>
    </dgm:pt>
    <dgm:pt modelId="{43C07DB6-4BDC-472D-AADD-BBDCE90F4896}" type="pres">
      <dgm:prSet presAssocID="{317EE060-C585-44C7-9CAD-AA406A5AF85F}" presName="node" presStyleLbl="node1" presStyleIdx="1" presStyleCnt="4">
        <dgm:presLayoutVars>
          <dgm:bulletEnabled val="1"/>
        </dgm:presLayoutVars>
      </dgm:prSet>
      <dgm:spPr/>
    </dgm:pt>
    <dgm:pt modelId="{33FEE16C-E332-4DC8-85ED-5670F149F9A6}" type="pres">
      <dgm:prSet presAssocID="{317EE060-C585-44C7-9CAD-AA406A5AF85F}" presName="dummy" presStyleCnt="0"/>
      <dgm:spPr/>
    </dgm:pt>
    <dgm:pt modelId="{48196556-610B-472F-A396-C0EC82423F9E}" type="pres">
      <dgm:prSet presAssocID="{7A4401CA-8F98-4413-9932-C5789F9E8D54}" presName="sibTrans" presStyleLbl="sibTrans2D1" presStyleIdx="1" presStyleCnt="4"/>
      <dgm:spPr/>
    </dgm:pt>
    <dgm:pt modelId="{097DCFD7-7F22-4D48-B970-DDC4BC857320}" type="pres">
      <dgm:prSet presAssocID="{4761EF6A-5483-407E-A00B-E42BC7DDA782}" presName="node" presStyleLbl="node1" presStyleIdx="2" presStyleCnt="4">
        <dgm:presLayoutVars>
          <dgm:bulletEnabled val="1"/>
        </dgm:presLayoutVars>
      </dgm:prSet>
      <dgm:spPr/>
    </dgm:pt>
    <dgm:pt modelId="{64D883BB-480D-4B85-ADCE-A34849208DD7}" type="pres">
      <dgm:prSet presAssocID="{4761EF6A-5483-407E-A00B-E42BC7DDA782}" presName="dummy" presStyleCnt="0"/>
      <dgm:spPr/>
    </dgm:pt>
    <dgm:pt modelId="{0098F9CE-9674-4A43-861C-F9D30DC27863}" type="pres">
      <dgm:prSet presAssocID="{490102B2-6E81-402D-89A9-56C390D40223}" presName="sibTrans" presStyleLbl="sibTrans2D1" presStyleIdx="2" presStyleCnt="4"/>
      <dgm:spPr/>
    </dgm:pt>
    <dgm:pt modelId="{62FD2182-D2EF-41CE-8BDE-2C60DA7BDB9C}" type="pres">
      <dgm:prSet presAssocID="{366E4C5B-7433-4351-9709-FAB54373C3AA}" presName="node" presStyleLbl="node1" presStyleIdx="3" presStyleCnt="4">
        <dgm:presLayoutVars>
          <dgm:bulletEnabled val="1"/>
        </dgm:presLayoutVars>
      </dgm:prSet>
      <dgm:spPr/>
    </dgm:pt>
    <dgm:pt modelId="{74BABB97-3A4A-4D8E-B7D8-5C608B4B5E12}" type="pres">
      <dgm:prSet presAssocID="{366E4C5B-7433-4351-9709-FAB54373C3AA}" presName="dummy" presStyleCnt="0"/>
      <dgm:spPr/>
    </dgm:pt>
    <dgm:pt modelId="{16CB8B51-B686-4C5A-B698-378DFE8C4E96}" type="pres">
      <dgm:prSet presAssocID="{FD6F9837-6890-4368-A367-699E79FB2668}" presName="sibTrans" presStyleLbl="sibTrans2D1" presStyleIdx="3" presStyleCnt="4"/>
      <dgm:spPr/>
    </dgm:pt>
  </dgm:ptLst>
  <dgm:cxnLst>
    <dgm:cxn modelId="{62B17311-5814-4334-BFD0-3BB3903796E6}" type="presOf" srcId="{11708DCD-B4E5-48F1-8F09-EF461AAE70BA}" destId="{AF592433-7F29-42C1-A223-79DFAE3A2331}" srcOrd="0" destOrd="0" presId="urn:microsoft.com/office/officeart/2005/8/layout/radial6"/>
    <dgm:cxn modelId="{F6B9EE18-22F9-4285-A6B1-CF314FA9F238}" type="presOf" srcId="{4761EF6A-5483-407E-A00B-E42BC7DDA782}" destId="{097DCFD7-7F22-4D48-B970-DDC4BC857320}" srcOrd="0" destOrd="0" presId="urn:microsoft.com/office/officeart/2005/8/layout/radial6"/>
    <dgm:cxn modelId="{9C76E927-5301-4BAB-BD52-D07B5A8E1718}" type="presOf" srcId="{317EE060-C585-44C7-9CAD-AA406A5AF85F}" destId="{43C07DB6-4BDC-472D-AADD-BBDCE90F4896}" srcOrd="0" destOrd="0" presId="urn:microsoft.com/office/officeart/2005/8/layout/radial6"/>
    <dgm:cxn modelId="{81452339-F63A-4B9F-990E-BFA9B31AFE36}" type="presOf" srcId="{1D4CF0E8-C82C-496E-898A-C18E3EDDD1B5}" destId="{95D22AB2-039F-45FC-A584-2A40A9B8590A}" srcOrd="0" destOrd="0" presId="urn:microsoft.com/office/officeart/2005/8/layout/radial6"/>
    <dgm:cxn modelId="{EE037A61-9C1D-4675-ACF4-F8BEA2620782}" type="presOf" srcId="{366E4C5B-7433-4351-9709-FAB54373C3AA}" destId="{62FD2182-D2EF-41CE-8BDE-2C60DA7BDB9C}" srcOrd="0" destOrd="0" presId="urn:microsoft.com/office/officeart/2005/8/layout/radial6"/>
    <dgm:cxn modelId="{0A537E61-D111-4F10-86B6-597C6201E0AC}" type="presOf" srcId="{FB157B27-F9BB-41D1-A14D-23D6C3E57F03}" destId="{1A2DA45D-A16D-4CC6-9F25-3E7BEDE2ADB5}" srcOrd="0" destOrd="0" presId="urn:microsoft.com/office/officeart/2005/8/layout/radial6"/>
    <dgm:cxn modelId="{3A245B44-5A4E-4D00-AD3A-401AB40D8517}" srcId="{1D4CF0E8-C82C-496E-898A-C18E3EDDD1B5}" destId="{24C754D0-B709-4F57-86C2-CFFDD5299286}" srcOrd="0" destOrd="0" parTransId="{ACA02ECC-B93E-43A0-80D8-9C3FE37BB934}" sibTransId="{8EB93B51-DCAB-4DF9-BBDF-D27DC2049C34}"/>
    <dgm:cxn modelId="{E3988664-7FD9-472F-8AA3-62A02544ACD5}" type="presOf" srcId="{490102B2-6E81-402D-89A9-56C390D40223}" destId="{0098F9CE-9674-4A43-861C-F9D30DC27863}" srcOrd="0" destOrd="0" presId="urn:microsoft.com/office/officeart/2005/8/layout/radial6"/>
    <dgm:cxn modelId="{9D3E9E4A-7B0B-46E7-B101-A97466E58DA9}" srcId="{24C754D0-B709-4F57-86C2-CFFDD5299286}" destId="{366E4C5B-7433-4351-9709-FAB54373C3AA}" srcOrd="3" destOrd="0" parTransId="{361A18A5-3A47-455F-96A7-60F8C150D8E7}" sibTransId="{FD6F9837-6890-4368-A367-699E79FB2668}"/>
    <dgm:cxn modelId="{52DCBE6C-C3C1-41CC-9ADF-5FA3C1233652}" srcId="{24C754D0-B709-4F57-86C2-CFFDD5299286}" destId="{FB157B27-F9BB-41D1-A14D-23D6C3E57F03}" srcOrd="0" destOrd="0" parTransId="{2E81B494-FE18-4EDB-8465-B82D5D5487C0}" sibTransId="{11708DCD-B4E5-48F1-8F09-EF461AAE70BA}"/>
    <dgm:cxn modelId="{BF32D493-AAC8-4873-BE97-F1259E646719}" srcId="{24C754D0-B709-4F57-86C2-CFFDD5299286}" destId="{4761EF6A-5483-407E-A00B-E42BC7DDA782}" srcOrd="2" destOrd="0" parTransId="{BF63989B-D0B4-41CD-B12A-F416B064D33E}" sibTransId="{490102B2-6E81-402D-89A9-56C390D40223}"/>
    <dgm:cxn modelId="{B2C59CBC-0788-479B-9502-2B9DF9C10499}" srcId="{24C754D0-B709-4F57-86C2-CFFDD5299286}" destId="{317EE060-C585-44C7-9CAD-AA406A5AF85F}" srcOrd="1" destOrd="0" parTransId="{6FCF4DB2-5D7F-4231-A7B0-522640389599}" sibTransId="{7A4401CA-8F98-4413-9932-C5789F9E8D54}"/>
    <dgm:cxn modelId="{7E2A88C2-8A17-4E91-BCE4-D3E0CD35C114}" type="presOf" srcId="{7A4401CA-8F98-4413-9932-C5789F9E8D54}" destId="{48196556-610B-472F-A396-C0EC82423F9E}" srcOrd="0" destOrd="0" presId="urn:microsoft.com/office/officeart/2005/8/layout/radial6"/>
    <dgm:cxn modelId="{AC4E05D8-5CCB-45DA-898D-1594876DF5DA}" type="presOf" srcId="{FD6F9837-6890-4368-A367-699E79FB2668}" destId="{16CB8B51-B686-4C5A-B698-378DFE8C4E96}" srcOrd="0" destOrd="0" presId="urn:microsoft.com/office/officeart/2005/8/layout/radial6"/>
    <dgm:cxn modelId="{AA469CEE-639E-4D56-9104-B2DF0ACF9122}" type="presOf" srcId="{24C754D0-B709-4F57-86C2-CFFDD5299286}" destId="{CCDB6CC6-4283-40FC-9A28-B980ED9B710B}" srcOrd="0" destOrd="0" presId="urn:microsoft.com/office/officeart/2005/8/layout/radial6"/>
    <dgm:cxn modelId="{44EB9E4C-6A90-4E37-8581-3EDC42A40B7C}" type="presParOf" srcId="{95D22AB2-039F-45FC-A584-2A40A9B8590A}" destId="{CCDB6CC6-4283-40FC-9A28-B980ED9B710B}" srcOrd="0" destOrd="0" presId="urn:microsoft.com/office/officeart/2005/8/layout/radial6"/>
    <dgm:cxn modelId="{E7C0B774-1E81-41E3-8062-06BC331E1295}" type="presParOf" srcId="{95D22AB2-039F-45FC-A584-2A40A9B8590A}" destId="{1A2DA45D-A16D-4CC6-9F25-3E7BEDE2ADB5}" srcOrd="1" destOrd="0" presId="urn:microsoft.com/office/officeart/2005/8/layout/radial6"/>
    <dgm:cxn modelId="{C419C2E9-D2A0-4300-B938-36F2B0A38126}" type="presParOf" srcId="{95D22AB2-039F-45FC-A584-2A40A9B8590A}" destId="{9E3182CB-F9A6-4516-BC82-E809DD366EF3}" srcOrd="2" destOrd="0" presId="urn:microsoft.com/office/officeart/2005/8/layout/radial6"/>
    <dgm:cxn modelId="{44F14984-0E1B-4A6D-9C8F-AF0DAA2AFFEF}" type="presParOf" srcId="{95D22AB2-039F-45FC-A584-2A40A9B8590A}" destId="{AF592433-7F29-42C1-A223-79DFAE3A2331}" srcOrd="3" destOrd="0" presId="urn:microsoft.com/office/officeart/2005/8/layout/radial6"/>
    <dgm:cxn modelId="{F91615AD-97FD-4A50-9E52-A2D512D0F2B6}" type="presParOf" srcId="{95D22AB2-039F-45FC-A584-2A40A9B8590A}" destId="{43C07DB6-4BDC-472D-AADD-BBDCE90F4896}" srcOrd="4" destOrd="0" presId="urn:microsoft.com/office/officeart/2005/8/layout/radial6"/>
    <dgm:cxn modelId="{FE88D89E-40D0-4FD1-900A-8C11BB6FF9E2}" type="presParOf" srcId="{95D22AB2-039F-45FC-A584-2A40A9B8590A}" destId="{33FEE16C-E332-4DC8-85ED-5670F149F9A6}" srcOrd="5" destOrd="0" presId="urn:microsoft.com/office/officeart/2005/8/layout/radial6"/>
    <dgm:cxn modelId="{11283B70-5E84-4AF0-9281-5A076DD4DACF}" type="presParOf" srcId="{95D22AB2-039F-45FC-A584-2A40A9B8590A}" destId="{48196556-610B-472F-A396-C0EC82423F9E}" srcOrd="6" destOrd="0" presId="urn:microsoft.com/office/officeart/2005/8/layout/radial6"/>
    <dgm:cxn modelId="{CE173FEC-3DBF-4260-AC79-2FDC501DEE2C}" type="presParOf" srcId="{95D22AB2-039F-45FC-A584-2A40A9B8590A}" destId="{097DCFD7-7F22-4D48-B970-DDC4BC857320}" srcOrd="7" destOrd="0" presId="urn:microsoft.com/office/officeart/2005/8/layout/radial6"/>
    <dgm:cxn modelId="{E45B79C8-493F-4D35-B884-DD9B0BBFCD38}" type="presParOf" srcId="{95D22AB2-039F-45FC-A584-2A40A9B8590A}" destId="{64D883BB-480D-4B85-ADCE-A34849208DD7}" srcOrd="8" destOrd="0" presId="urn:microsoft.com/office/officeart/2005/8/layout/radial6"/>
    <dgm:cxn modelId="{3E6750C5-72B3-427E-B329-EF294BFE5E38}" type="presParOf" srcId="{95D22AB2-039F-45FC-A584-2A40A9B8590A}" destId="{0098F9CE-9674-4A43-861C-F9D30DC27863}" srcOrd="9" destOrd="0" presId="urn:microsoft.com/office/officeart/2005/8/layout/radial6"/>
    <dgm:cxn modelId="{EBAC93FA-DB15-479F-9D4F-FBFB894E6B40}" type="presParOf" srcId="{95D22AB2-039F-45FC-A584-2A40A9B8590A}" destId="{62FD2182-D2EF-41CE-8BDE-2C60DA7BDB9C}" srcOrd="10" destOrd="0" presId="urn:microsoft.com/office/officeart/2005/8/layout/radial6"/>
    <dgm:cxn modelId="{AB34960B-F519-4424-87E4-74BC9F7D88D8}" type="presParOf" srcId="{95D22AB2-039F-45FC-A584-2A40A9B8590A}" destId="{74BABB97-3A4A-4D8E-B7D8-5C608B4B5E12}" srcOrd="11" destOrd="0" presId="urn:microsoft.com/office/officeart/2005/8/layout/radial6"/>
    <dgm:cxn modelId="{89029EF6-7CF4-4CF6-B969-27C54231B210}" type="presParOf" srcId="{95D22AB2-039F-45FC-A584-2A40A9B8590A}" destId="{16CB8B51-B686-4C5A-B698-378DFE8C4E9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B8F88A-AC02-43D8-9CA9-59A865B19997}"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A9B9EAC4-3C24-41FB-8184-361C6CC30F01}">
      <dgm:prSet phldrT="[Text]"/>
      <dgm:spPr/>
      <dgm:t>
        <a:bodyPr/>
        <a:lstStyle/>
        <a:p>
          <a:r>
            <a:rPr lang="en-GB"/>
            <a:t>People</a:t>
          </a:r>
        </a:p>
      </dgm:t>
    </dgm:pt>
    <dgm:pt modelId="{D2F6F995-3387-4A79-BA61-F0D22840AC15}" type="parTrans" cxnId="{646196E4-2AEF-4763-96DF-963B7D8A254A}">
      <dgm:prSet/>
      <dgm:spPr/>
      <dgm:t>
        <a:bodyPr/>
        <a:lstStyle/>
        <a:p>
          <a:endParaRPr lang="en-GB"/>
        </a:p>
      </dgm:t>
    </dgm:pt>
    <dgm:pt modelId="{D65E0EF1-3F89-46A5-BE0A-E16EE8842FEF}" type="sibTrans" cxnId="{646196E4-2AEF-4763-96DF-963B7D8A254A}">
      <dgm:prSet/>
      <dgm:spPr/>
      <dgm:t>
        <a:bodyPr/>
        <a:lstStyle/>
        <a:p>
          <a:endParaRPr lang="en-GB"/>
        </a:p>
      </dgm:t>
    </dgm:pt>
    <dgm:pt modelId="{D76165CF-9749-4FCD-8B38-2886135DF560}">
      <dgm:prSet phldrT="[Text]"/>
      <dgm:spPr/>
      <dgm:t>
        <a:bodyPr/>
        <a:lstStyle/>
        <a:p>
          <a:r>
            <a:rPr lang="en-GB"/>
            <a:t>Premises</a:t>
          </a:r>
        </a:p>
      </dgm:t>
    </dgm:pt>
    <dgm:pt modelId="{4BC38825-9B7E-49B2-8464-BA2E6A7EA02F}" type="parTrans" cxnId="{46B2FAA2-496F-429D-B5C9-064A5300E3C8}">
      <dgm:prSet/>
      <dgm:spPr/>
      <dgm:t>
        <a:bodyPr/>
        <a:lstStyle/>
        <a:p>
          <a:endParaRPr lang="en-GB"/>
        </a:p>
      </dgm:t>
    </dgm:pt>
    <dgm:pt modelId="{660D9FD3-5B3A-4370-85D5-9C8FB4D58C68}" type="sibTrans" cxnId="{46B2FAA2-496F-429D-B5C9-064A5300E3C8}">
      <dgm:prSet/>
      <dgm:spPr/>
      <dgm:t>
        <a:bodyPr/>
        <a:lstStyle/>
        <a:p>
          <a:endParaRPr lang="en-GB"/>
        </a:p>
      </dgm:t>
    </dgm:pt>
    <dgm:pt modelId="{8A98777E-4C0E-4F95-9E41-454C11EE5B7A}">
      <dgm:prSet phldrT="[Text]"/>
      <dgm:spPr/>
      <dgm:t>
        <a:bodyPr/>
        <a:lstStyle/>
        <a:p>
          <a:r>
            <a:rPr lang="en-GB"/>
            <a:t>Technology</a:t>
          </a:r>
        </a:p>
      </dgm:t>
    </dgm:pt>
    <dgm:pt modelId="{5A5F14B7-966A-46DA-B0FE-B82675E5E8F7}" type="parTrans" cxnId="{5BAEE4CE-1F73-404A-9034-F6877564B948}">
      <dgm:prSet/>
      <dgm:spPr/>
      <dgm:t>
        <a:bodyPr/>
        <a:lstStyle/>
        <a:p>
          <a:endParaRPr lang="en-GB"/>
        </a:p>
      </dgm:t>
    </dgm:pt>
    <dgm:pt modelId="{E16B31F9-8422-4828-A3C8-9CC5B8656C07}" type="sibTrans" cxnId="{5BAEE4CE-1F73-404A-9034-F6877564B948}">
      <dgm:prSet/>
      <dgm:spPr/>
      <dgm:t>
        <a:bodyPr/>
        <a:lstStyle/>
        <a:p>
          <a:endParaRPr lang="en-GB"/>
        </a:p>
      </dgm:t>
    </dgm:pt>
    <dgm:pt modelId="{04DB9A68-0A82-4863-83B6-F795840E0467}">
      <dgm:prSet phldrT="[Text]"/>
      <dgm:spPr/>
      <dgm:t>
        <a:bodyPr/>
        <a:lstStyle/>
        <a:p>
          <a:r>
            <a:rPr lang="en-GB"/>
            <a:t>Information</a:t>
          </a:r>
        </a:p>
      </dgm:t>
    </dgm:pt>
    <dgm:pt modelId="{C7C4631E-B2DA-4E67-B377-0CC4317A93AC}" type="parTrans" cxnId="{DB7AC903-DD22-49A5-BC01-BD0E3A239814}">
      <dgm:prSet/>
      <dgm:spPr/>
      <dgm:t>
        <a:bodyPr/>
        <a:lstStyle/>
        <a:p>
          <a:endParaRPr lang="en-GB"/>
        </a:p>
      </dgm:t>
    </dgm:pt>
    <dgm:pt modelId="{7D2928F6-9357-4625-BB98-634AEB7B7C36}" type="sibTrans" cxnId="{DB7AC903-DD22-49A5-BC01-BD0E3A239814}">
      <dgm:prSet/>
      <dgm:spPr/>
      <dgm:t>
        <a:bodyPr/>
        <a:lstStyle/>
        <a:p>
          <a:endParaRPr lang="en-GB"/>
        </a:p>
      </dgm:t>
    </dgm:pt>
    <dgm:pt modelId="{E7E15C26-DF12-4B1A-A705-012A8BDDC35F}">
      <dgm:prSet phldrT="[Text]"/>
      <dgm:spPr/>
      <dgm:t>
        <a:bodyPr/>
        <a:lstStyle/>
        <a:p>
          <a:r>
            <a:rPr lang="en-GB"/>
            <a:t>Suppliers</a:t>
          </a:r>
        </a:p>
      </dgm:t>
    </dgm:pt>
    <dgm:pt modelId="{09FF1E49-36E5-4077-8B88-E71C45D43488}" type="parTrans" cxnId="{7DBCD74B-C41B-4B35-BE75-3EC1C3E022E9}">
      <dgm:prSet/>
      <dgm:spPr/>
      <dgm:t>
        <a:bodyPr/>
        <a:lstStyle/>
        <a:p>
          <a:endParaRPr lang="en-GB"/>
        </a:p>
      </dgm:t>
    </dgm:pt>
    <dgm:pt modelId="{27EB9060-A0E6-40D0-9842-44B29C249528}" type="sibTrans" cxnId="{7DBCD74B-C41B-4B35-BE75-3EC1C3E022E9}">
      <dgm:prSet/>
      <dgm:spPr/>
      <dgm:t>
        <a:bodyPr/>
        <a:lstStyle/>
        <a:p>
          <a:endParaRPr lang="en-GB"/>
        </a:p>
      </dgm:t>
    </dgm:pt>
    <dgm:pt modelId="{E3E741B0-47AC-4288-A2C9-F8F11CEBFD60}">
      <dgm:prSet phldrT="[Text]"/>
      <dgm:spPr/>
      <dgm:t>
        <a:bodyPr/>
        <a:lstStyle/>
        <a:p>
          <a:r>
            <a:rPr lang="en-GB"/>
            <a:t>Stakeholders</a:t>
          </a:r>
        </a:p>
      </dgm:t>
    </dgm:pt>
    <dgm:pt modelId="{214C2043-C993-44A7-B3B0-8B8D5F49E9F6}" type="parTrans" cxnId="{3DE5CFFB-BB89-4E1C-A64C-D940B2D625BF}">
      <dgm:prSet/>
      <dgm:spPr/>
      <dgm:t>
        <a:bodyPr/>
        <a:lstStyle/>
        <a:p>
          <a:endParaRPr lang="en-GB"/>
        </a:p>
      </dgm:t>
    </dgm:pt>
    <dgm:pt modelId="{FB7FACF3-F677-404B-92B9-8F6DA347005C}" type="sibTrans" cxnId="{3DE5CFFB-BB89-4E1C-A64C-D940B2D625BF}">
      <dgm:prSet/>
      <dgm:spPr/>
      <dgm:t>
        <a:bodyPr/>
        <a:lstStyle/>
        <a:p>
          <a:endParaRPr lang="en-GB"/>
        </a:p>
      </dgm:t>
    </dgm:pt>
    <dgm:pt modelId="{FD116E05-7C5F-4AB6-8D57-D7BE5D38FDD1}" type="pres">
      <dgm:prSet presAssocID="{14B8F88A-AC02-43D8-9CA9-59A865B19997}" presName="compositeShape" presStyleCnt="0">
        <dgm:presLayoutVars>
          <dgm:chMax val="7"/>
          <dgm:dir/>
          <dgm:resizeHandles val="exact"/>
        </dgm:presLayoutVars>
      </dgm:prSet>
      <dgm:spPr/>
    </dgm:pt>
    <dgm:pt modelId="{D738D0C1-DDC0-4656-9CA4-8E87FD5EC8EC}" type="pres">
      <dgm:prSet presAssocID="{14B8F88A-AC02-43D8-9CA9-59A865B19997}" presName="wedge1" presStyleLbl="node1" presStyleIdx="0" presStyleCnt="6" custLinFactNeighborX="-2718" custLinFactNeighborY="5436"/>
      <dgm:spPr/>
    </dgm:pt>
    <dgm:pt modelId="{9580E809-58B4-40CE-A1E7-17572387AC89}" type="pres">
      <dgm:prSet presAssocID="{14B8F88A-AC02-43D8-9CA9-59A865B19997}" presName="wedge1Tx" presStyleLbl="node1" presStyleIdx="0" presStyleCnt="6">
        <dgm:presLayoutVars>
          <dgm:chMax val="0"/>
          <dgm:chPref val="0"/>
          <dgm:bulletEnabled val="1"/>
        </dgm:presLayoutVars>
      </dgm:prSet>
      <dgm:spPr/>
    </dgm:pt>
    <dgm:pt modelId="{53CB75B6-019B-42E5-B4BF-F54498D70793}" type="pres">
      <dgm:prSet presAssocID="{14B8F88A-AC02-43D8-9CA9-59A865B19997}" presName="wedge2" presStyleLbl="node1" presStyleIdx="1" presStyleCnt="6"/>
      <dgm:spPr/>
    </dgm:pt>
    <dgm:pt modelId="{5EA24620-C848-447B-8737-FEDD566BE7B1}" type="pres">
      <dgm:prSet presAssocID="{14B8F88A-AC02-43D8-9CA9-59A865B19997}" presName="wedge2Tx" presStyleLbl="node1" presStyleIdx="1" presStyleCnt="6">
        <dgm:presLayoutVars>
          <dgm:chMax val="0"/>
          <dgm:chPref val="0"/>
          <dgm:bulletEnabled val="1"/>
        </dgm:presLayoutVars>
      </dgm:prSet>
      <dgm:spPr/>
    </dgm:pt>
    <dgm:pt modelId="{FB6FB298-E653-46E8-967C-4AA1E6CF045D}" type="pres">
      <dgm:prSet presAssocID="{14B8F88A-AC02-43D8-9CA9-59A865B19997}" presName="wedge3" presStyleLbl="node1" presStyleIdx="2" presStyleCnt="6"/>
      <dgm:spPr/>
    </dgm:pt>
    <dgm:pt modelId="{2C5C57A0-2A01-432C-B967-073A586FE3E0}" type="pres">
      <dgm:prSet presAssocID="{14B8F88A-AC02-43D8-9CA9-59A865B19997}" presName="wedge3Tx" presStyleLbl="node1" presStyleIdx="2" presStyleCnt="6">
        <dgm:presLayoutVars>
          <dgm:chMax val="0"/>
          <dgm:chPref val="0"/>
          <dgm:bulletEnabled val="1"/>
        </dgm:presLayoutVars>
      </dgm:prSet>
      <dgm:spPr/>
    </dgm:pt>
    <dgm:pt modelId="{98973918-C506-4D06-A896-C26A252EAD60}" type="pres">
      <dgm:prSet presAssocID="{14B8F88A-AC02-43D8-9CA9-59A865B19997}" presName="wedge4" presStyleLbl="node1" presStyleIdx="3" presStyleCnt="6"/>
      <dgm:spPr/>
    </dgm:pt>
    <dgm:pt modelId="{AC5139F1-7697-4792-8661-1A29CF6958AB}" type="pres">
      <dgm:prSet presAssocID="{14B8F88A-AC02-43D8-9CA9-59A865B19997}" presName="wedge4Tx" presStyleLbl="node1" presStyleIdx="3" presStyleCnt="6">
        <dgm:presLayoutVars>
          <dgm:chMax val="0"/>
          <dgm:chPref val="0"/>
          <dgm:bulletEnabled val="1"/>
        </dgm:presLayoutVars>
      </dgm:prSet>
      <dgm:spPr/>
    </dgm:pt>
    <dgm:pt modelId="{84F3C3C7-9325-4A3F-80B6-36FA1846C23C}" type="pres">
      <dgm:prSet presAssocID="{14B8F88A-AC02-43D8-9CA9-59A865B19997}" presName="wedge5" presStyleLbl="node1" presStyleIdx="4" presStyleCnt="6"/>
      <dgm:spPr/>
    </dgm:pt>
    <dgm:pt modelId="{42766287-3C00-4051-84C0-F3D4217661AE}" type="pres">
      <dgm:prSet presAssocID="{14B8F88A-AC02-43D8-9CA9-59A865B19997}" presName="wedge5Tx" presStyleLbl="node1" presStyleIdx="4" presStyleCnt="6">
        <dgm:presLayoutVars>
          <dgm:chMax val="0"/>
          <dgm:chPref val="0"/>
          <dgm:bulletEnabled val="1"/>
        </dgm:presLayoutVars>
      </dgm:prSet>
      <dgm:spPr/>
    </dgm:pt>
    <dgm:pt modelId="{8951CB50-31A7-4B59-96FF-0C2F5804529D}" type="pres">
      <dgm:prSet presAssocID="{14B8F88A-AC02-43D8-9CA9-59A865B19997}" presName="wedge6" presStyleLbl="node1" presStyleIdx="5" presStyleCnt="6"/>
      <dgm:spPr/>
    </dgm:pt>
    <dgm:pt modelId="{DB3A32B8-DD99-413F-8AE8-E3F53CA1CCB9}" type="pres">
      <dgm:prSet presAssocID="{14B8F88A-AC02-43D8-9CA9-59A865B19997}" presName="wedge6Tx" presStyleLbl="node1" presStyleIdx="5" presStyleCnt="6">
        <dgm:presLayoutVars>
          <dgm:chMax val="0"/>
          <dgm:chPref val="0"/>
          <dgm:bulletEnabled val="1"/>
        </dgm:presLayoutVars>
      </dgm:prSet>
      <dgm:spPr/>
    </dgm:pt>
  </dgm:ptLst>
  <dgm:cxnLst>
    <dgm:cxn modelId="{DB7AC903-DD22-49A5-BC01-BD0E3A239814}" srcId="{14B8F88A-AC02-43D8-9CA9-59A865B19997}" destId="{04DB9A68-0A82-4863-83B6-F795840E0467}" srcOrd="3" destOrd="0" parTransId="{C7C4631E-B2DA-4E67-B377-0CC4317A93AC}" sibTransId="{7D2928F6-9357-4625-BB98-634AEB7B7C36}"/>
    <dgm:cxn modelId="{B3990E2B-1CA8-41E2-A59A-7A0AED3EC91F}" type="presOf" srcId="{E7E15C26-DF12-4B1A-A705-012A8BDDC35F}" destId="{42766287-3C00-4051-84C0-F3D4217661AE}" srcOrd="1" destOrd="0" presId="urn:microsoft.com/office/officeart/2005/8/layout/chart3"/>
    <dgm:cxn modelId="{80460839-059A-4994-8035-A0379D68B415}" type="presOf" srcId="{A9B9EAC4-3C24-41FB-8184-361C6CC30F01}" destId="{9580E809-58B4-40CE-A1E7-17572387AC89}" srcOrd="1" destOrd="0" presId="urn:microsoft.com/office/officeart/2005/8/layout/chart3"/>
    <dgm:cxn modelId="{7DBCD74B-C41B-4B35-BE75-3EC1C3E022E9}" srcId="{14B8F88A-AC02-43D8-9CA9-59A865B19997}" destId="{E7E15C26-DF12-4B1A-A705-012A8BDDC35F}" srcOrd="4" destOrd="0" parTransId="{09FF1E49-36E5-4077-8B88-E71C45D43488}" sibTransId="{27EB9060-A0E6-40D0-9842-44B29C249528}"/>
    <dgm:cxn modelId="{AB63F352-0C00-42AE-8D82-F25E138B8AAD}" type="presOf" srcId="{E3E741B0-47AC-4288-A2C9-F8F11CEBFD60}" destId="{8951CB50-31A7-4B59-96FF-0C2F5804529D}" srcOrd="0" destOrd="0" presId="urn:microsoft.com/office/officeart/2005/8/layout/chart3"/>
    <dgm:cxn modelId="{8D030D98-878A-4128-96F9-8B38671576CE}" type="presOf" srcId="{04DB9A68-0A82-4863-83B6-F795840E0467}" destId="{AC5139F1-7697-4792-8661-1A29CF6958AB}" srcOrd="1" destOrd="0" presId="urn:microsoft.com/office/officeart/2005/8/layout/chart3"/>
    <dgm:cxn modelId="{46B2FAA2-496F-429D-B5C9-064A5300E3C8}" srcId="{14B8F88A-AC02-43D8-9CA9-59A865B19997}" destId="{D76165CF-9749-4FCD-8B38-2886135DF560}" srcOrd="1" destOrd="0" parTransId="{4BC38825-9B7E-49B2-8464-BA2E6A7EA02F}" sibTransId="{660D9FD3-5B3A-4370-85D5-9C8FB4D58C68}"/>
    <dgm:cxn modelId="{311786A4-53A9-4654-9B51-BD25ACC7FA79}" type="presOf" srcId="{04DB9A68-0A82-4863-83B6-F795840E0467}" destId="{98973918-C506-4D06-A896-C26A252EAD60}" srcOrd="0" destOrd="0" presId="urn:microsoft.com/office/officeart/2005/8/layout/chart3"/>
    <dgm:cxn modelId="{D27EBFA6-2772-43DF-B0E8-3B6F330B4BC4}" type="presOf" srcId="{E7E15C26-DF12-4B1A-A705-012A8BDDC35F}" destId="{84F3C3C7-9325-4A3F-80B6-36FA1846C23C}" srcOrd="0" destOrd="0" presId="urn:microsoft.com/office/officeart/2005/8/layout/chart3"/>
    <dgm:cxn modelId="{52557DBC-BD5A-4406-86F3-7B778FE401DB}" type="presOf" srcId="{D76165CF-9749-4FCD-8B38-2886135DF560}" destId="{53CB75B6-019B-42E5-B4BF-F54498D70793}" srcOrd="0" destOrd="0" presId="urn:microsoft.com/office/officeart/2005/8/layout/chart3"/>
    <dgm:cxn modelId="{0E7996C7-296B-45E6-9315-DF5C8CBA0DE6}" type="presOf" srcId="{8A98777E-4C0E-4F95-9E41-454C11EE5B7A}" destId="{FB6FB298-E653-46E8-967C-4AA1E6CF045D}" srcOrd="0" destOrd="0" presId="urn:microsoft.com/office/officeart/2005/8/layout/chart3"/>
    <dgm:cxn modelId="{5BAEE4CE-1F73-404A-9034-F6877564B948}" srcId="{14B8F88A-AC02-43D8-9CA9-59A865B19997}" destId="{8A98777E-4C0E-4F95-9E41-454C11EE5B7A}" srcOrd="2" destOrd="0" parTransId="{5A5F14B7-966A-46DA-B0FE-B82675E5E8F7}" sibTransId="{E16B31F9-8422-4828-A3C8-9CC5B8656C07}"/>
    <dgm:cxn modelId="{1F317ACF-846A-47D4-BE84-6BF429C17C42}" type="presOf" srcId="{8A98777E-4C0E-4F95-9E41-454C11EE5B7A}" destId="{2C5C57A0-2A01-432C-B967-073A586FE3E0}" srcOrd="1" destOrd="0" presId="urn:microsoft.com/office/officeart/2005/8/layout/chart3"/>
    <dgm:cxn modelId="{48BD05D4-1509-4B9A-AD80-E5A3C6D80B79}" type="presOf" srcId="{14B8F88A-AC02-43D8-9CA9-59A865B19997}" destId="{FD116E05-7C5F-4AB6-8D57-D7BE5D38FDD1}" srcOrd="0" destOrd="0" presId="urn:microsoft.com/office/officeart/2005/8/layout/chart3"/>
    <dgm:cxn modelId="{646196E4-2AEF-4763-96DF-963B7D8A254A}" srcId="{14B8F88A-AC02-43D8-9CA9-59A865B19997}" destId="{A9B9EAC4-3C24-41FB-8184-361C6CC30F01}" srcOrd="0" destOrd="0" parTransId="{D2F6F995-3387-4A79-BA61-F0D22840AC15}" sibTransId="{D65E0EF1-3F89-46A5-BE0A-E16EE8842FEF}"/>
    <dgm:cxn modelId="{48CE17F7-2532-462C-893A-600FB635E032}" type="presOf" srcId="{D76165CF-9749-4FCD-8B38-2886135DF560}" destId="{5EA24620-C848-447B-8737-FEDD566BE7B1}" srcOrd="1" destOrd="0" presId="urn:microsoft.com/office/officeart/2005/8/layout/chart3"/>
    <dgm:cxn modelId="{910F2EF9-6D07-44A8-B7A5-055B9CC49E05}" type="presOf" srcId="{E3E741B0-47AC-4288-A2C9-F8F11CEBFD60}" destId="{DB3A32B8-DD99-413F-8AE8-E3F53CA1CCB9}" srcOrd="1" destOrd="0" presId="urn:microsoft.com/office/officeart/2005/8/layout/chart3"/>
    <dgm:cxn modelId="{3DE5CFFB-BB89-4E1C-A64C-D940B2D625BF}" srcId="{14B8F88A-AC02-43D8-9CA9-59A865B19997}" destId="{E3E741B0-47AC-4288-A2C9-F8F11CEBFD60}" srcOrd="5" destOrd="0" parTransId="{214C2043-C993-44A7-B3B0-8B8D5F49E9F6}" sibTransId="{FB7FACF3-F677-404B-92B9-8F6DA347005C}"/>
    <dgm:cxn modelId="{A19608FD-C335-42C4-A210-B1C2F89C1265}" type="presOf" srcId="{A9B9EAC4-3C24-41FB-8184-361C6CC30F01}" destId="{D738D0C1-DDC0-4656-9CA4-8E87FD5EC8EC}" srcOrd="0" destOrd="0" presId="urn:microsoft.com/office/officeart/2005/8/layout/chart3"/>
    <dgm:cxn modelId="{0391168B-6166-4B85-9C19-962F0627B25E}" type="presParOf" srcId="{FD116E05-7C5F-4AB6-8D57-D7BE5D38FDD1}" destId="{D738D0C1-DDC0-4656-9CA4-8E87FD5EC8EC}" srcOrd="0" destOrd="0" presId="urn:microsoft.com/office/officeart/2005/8/layout/chart3"/>
    <dgm:cxn modelId="{CAACFC4F-4045-4958-966B-321E1548C9E7}" type="presParOf" srcId="{FD116E05-7C5F-4AB6-8D57-D7BE5D38FDD1}" destId="{9580E809-58B4-40CE-A1E7-17572387AC89}" srcOrd="1" destOrd="0" presId="urn:microsoft.com/office/officeart/2005/8/layout/chart3"/>
    <dgm:cxn modelId="{F60358F9-752A-4FE1-A8A2-4AC3984B94E0}" type="presParOf" srcId="{FD116E05-7C5F-4AB6-8D57-D7BE5D38FDD1}" destId="{53CB75B6-019B-42E5-B4BF-F54498D70793}" srcOrd="2" destOrd="0" presId="urn:microsoft.com/office/officeart/2005/8/layout/chart3"/>
    <dgm:cxn modelId="{E46F0DDC-941C-486C-8427-5BF443676087}" type="presParOf" srcId="{FD116E05-7C5F-4AB6-8D57-D7BE5D38FDD1}" destId="{5EA24620-C848-447B-8737-FEDD566BE7B1}" srcOrd="3" destOrd="0" presId="urn:microsoft.com/office/officeart/2005/8/layout/chart3"/>
    <dgm:cxn modelId="{9FBA83F8-31F1-4737-BCE7-9C64678BE6A1}" type="presParOf" srcId="{FD116E05-7C5F-4AB6-8D57-D7BE5D38FDD1}" destId="{FB6FB298-E653-46E8-967C-4AA1E6CF045D}" srcOrd="4" destOrd="0" presId="urn:microsoft.com/office/officeart/2005/8/layout/chart3"/>
    <dgm:cxn modelId="{0653DE9C-28EA-4E56-800D-F91A287C2D96}" type="presParOf" srcId="{FD116E05-7C5F-4AB6-8D57-D7BE5D38FDD1}" destId="{2C5C57A0-2A01-432C-B967-073A586FE3E0}" srcOrd="5" destOrd="0" presId="urn:microsoft.com/office/officeart/2005/8/layout/chart3"/>
    <dgm:cxn modelId="{FDEADEB2-5DD3-4FD3-81C7-87CA19AA77D3}" type="presParOf" srcId="{FD116E05-7C5F-4AB6-8D57-D7BE5D38FDD1}" destId="{98973918-C506-4D06-A896-C26A252EAD60}" srcOrd="6" destOrd="0" presId="urn:microsoft.com/office/officeart/2005/8/layout/chart3"/>
    <dgm:cxn modelId="{C9809376-BC05-4FA3-B03C-15F5F66CBCA3}" type="presParOf" srcId="{FD116E05-7C5F-4AB6-8D57-D7BE5D38FDD1}" destId="{AC5139F1-7697-4792-8661-1A29CF6958AB}" srcOrd="7" destOrd="0" presId="urn:microsoft.com/office/officeart/2005/8/layout/chart3"/>
    <dgm:cxn modelId="{386B109B-7786-4D27-A5AE-B8CBF24620CC}" type="presParOf" srcId="{FD116E05-7C5F-4AB6-8D57-D7BE5D38FDD1}" destId="{84F3C3C7-9325-4A3F-80B6-36FA1846C23C}" srcOrd="8" destOrd="0" presId="urn:microsoft.com/office/officeart/2005/8/layout/chart3"/>
    <dgm:cxn modelId="{0DF383FB-FC03-4E20-9E75-86788085E7A7}" type="presParOf" srcId="{FD116E05-7C5F-4AB6-8D57-D7BE5D38FDD1}" destId="{42766287-3C00-4051-84C0-F3D4217661AE}" srcOrd="9" destOrd="0" presId="urn:microsoft.com/office/officeart/2005/8/layout/chart3"/>
    <dgm:cxn modelId="{D784E4B0-4C52-4C3D-9BF9-C7CBAC412E19}" type="presParOf" srcId="{FD116E05-7C5F-4AB6-8D57-D7BE5D38FDD1}" destId="{8951CB50-31A7-4B59-96FF-0C2F5804529D}" srcOrd="10" destOrd="0" presId="urn:microsoft.com/office/officeart/2005/8/layout/chart3"/>
    <dgm:cxn modelId="{273A476F-6F9C-40D2-9ACA-14038AA2307A}" type="presParOf" srcId="{FD116E05-7C5F-4AB6-8D57-D7BE5D38FDD1}" destId="{DB3A32B8-DD99-413F-8AE8-E3F53CA1CCB9}"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4CF0E8-C82C-496E-898A-C18E3EDDD1B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24C754D0-B709-4F57-86C2-CFFDD5299286}">
      <dgm:prSet phldrT="[Text]"/>
      <dgm:spPr/>
      <dgm:t>
        <a:bodyPr/>
        <a:lstStyle/>
        <a:p>
          <a:r>
            <a:rPr lang="en-GB"/>
            <a:t>Operational planning and control</a:t>
          </a:r>
        </a:p>
      </dgm:t>
    </dgm:pt>
    <dgm:pt modelId="{ACA02ECC-B93E-43A0-80D8-9C3FE37BB934}" type="parTrans" cxnId="{3A245B44-5A4E-4D00-AD3A-401AB40D8517}">
      <dgm:prSet/>
      <dgm:spPr/>
      <dgm:t>
        <a:bodyPr/>
        <a:lstStyle/>
        <a:p>
          <a:endParaRPr lang="en-GB"/>
        </a:p>
      </dgm:t>
    </dgm:pt>
    <dgm:pt modelId="{8EB93B51-DCAB-4DF9-BBDF-D27DC2049C34}" type="sibTrans" cxnId="{3A245B44-5A4E-4D00-AD3A-401AB40D8517}">
      <dgm:prSet/>
      <dgm:spPr/>
      <dgm:t>
        <a:bodyPr/>
        <a:lstStyle/>
        <a:p>
          <a:endParaRPr lang="en-GB"/>
        </a:p>
      </dgm:t>
    </dgm:pt>
    <dgm:pt modelId="{FB157B27-F9BB-41D1-A14D-23D6C3E57F03}">
      <dgm:prSet phldrT="[Text]"/>
      <dgm:spPr/>
      <dgm:t>
        <a:bodyPr/>
        <a:lstStyle/>
        <a:p>
          <a:r>
            <a:rPr lang="en-GB"/>
            <a:t>Business impact analysis and risk assessment</a:t>
          </a:r>
        </a:p>
      </dgm:t>
    </dgm:pt>
    <dgm:pt modelId="{2E81B494-FE18-4EDB-8465-B82D5D5487C0}" type="parTrans" cxnId="{52DCBE6C-C3C1-41CC-9ADF-5FA3C1233652}">
      <dgm:prSet/>
      <dgm:spPr/>
      <dgm:t>
        <a:bodyPr/>
        <a:lstStyle/>
        <a:p>
          <a:endParaRPr lang="en-GB"/>
        </a:p>
      </dgm:t>
    </dgm:pt>
    <dgm:pt modelId="{11708DCD-B4E5-48F1-8F09-EF461AAE70BA}" type="sibTrans" cxnId="{52DCBE6C-C3C1-41CC-9ADF-5FA3C1233652}">
      <dgm:prSet/>
      <dgm:spPr/>
      <dgm:t>
        <a:bodyPr/>
        <a:lstStyle/>
        <a:p>
          <a:endParaRPr lang="en-GB"/>
        </a:p>
      </dgm:t>
    </dgm:pt>
    <dgm:pt modelId="{317EE060-C585-44C7-9CAD-AA406A5AF85F}">
      <dgm:prSet phldrT="[Text]"/>
      <dgm:spPr/>
      <dgm:t>
        <a:bodyPr/>
        <a:lstStyle/>
        <a:p>
          <a:r>
            <a:rPr lang="en-GB"/>
            <a:t>Business Continuity Strategy</a:t>
          </a:r>
        </a:p>
      </dgm:t>
    </dgm:pt>
    <dgm:pt modelId="{6FCF4DB2-5D7F-4231-A7B0-522640389599}" type="parTrans" cxnId="{B2C59CBC-0788-479B-9502-2B9DF9C10499}">
      <dgm:prSet/>
      <dgm:spPr/>
      <dgm:t>
        <a:bodyPr/>
        <a:lstStyle/>
        <a:p>
          <a:endParaRPr lang="en-GB"/>
        </a:p>
      </dgm:t>
    </dgm:pt>
    <dgm:pt modelId="{7A4401CA-8F98-4413-9932-C5789F9E8D54}" type="sibTrans" cxnId="{B2C59CBC-0788-479B-9502-2B9DF9C10499}">
      <dgm:prSet/>
      <dgm:spPr/>
      <dgm:t>
        <a:bodyPr/>
        <a:lstStyle/>
        <a:p>
          <a:endParaRPr lang="en-GB"/>
        </a:p>
      </dgm:t>
    </dgm:pt>
    <dgm:pt modelId="{4761EF6A-5483-407E-A00B-E42BC7DDA782}">
      <dgm:prSet phldrT="[Text]"/>
      <dgm:spPr>
        <a:solidFill>
          <a:schemeClr val="tx2"/>
        </a:solidFill>
      </dgm:spPr>
      <dgm:t>
        <a:bodyPr/>
        <a:lstStyle/>
        <a:p>
          <a:r>
            <a:rPr lang="en-GB"/>
            <a:t>Establish and implement BC procedures</a:t>
          </a:r>
        </a:p>
      </dgm:t>
    </dgm:pt>
    <dgm:pt modelId="{BF63989B-D0B4-41CD-B12A-F416B064D33E}" type="parTrans" cxnId="{BF32D493-AAC8-4873-BE97-F1259E646719}">
      <dgm:prSet/>
      <dgm:spPr/>
      <dgm:t>
        <a:bodyPr/>
        <a:lstStyle/>
        <a:p>
          <a:endParaRPr lang="en-GB"/>
        </a:p>
      </dgm:t>
    </dgm:pt>
    <dgm:pt modelId="{490102B2-6E81-402D-89A9-56C390D40223}" type="sibTrans" cxnId="{BF32D493-AAC8-4873-BE97-F1259E646719}">
      <dgm:prSet/>
      <dgm:spPr/>
      <dgm:t>
        <a:bodyPr/>
        <a:lstStyle/>
        <a:p>
          <a:endParaRPr lang="en-GB"/>
        </a:p>
      </dgm:t>
    </dgm:pt>
    <dgm:pt modelId="{366E4C5B-7433-4351-9709-FAB54373C3AA}">
      <dgm:prSet phldrT="[Text]"/>
      <dgm:spPr/>
      <dgm:t>
        <a:bodyPr/>
        <a:lstStyle/>
        <a:p>
          <a:r>
            <a:rPr lang="en-GB"/>
            <a:t>Exercising and Testing</a:t>
          </a:r>
        </a:p>
      </dgm:t>
    </dgm:pt>
    <dgm:pt modelId="{361A18A5-3A47-455F-96A7-60F8C150D8E7}" type="parTrans" cxnId="{9D3E9E4A-7B0B-46E7-B101-A97466E58DA9}">
      <dgm:prSet/>
      <dgm:spPr/>
      <dgm:t>
        <a:bodyPr/>
        <a:lstStyle/>
        <a:p>
          <a:endParaRPr lang="en-GB"/>
        </a:p>
      </dgm:t>
    </dgm:pt>
    <dgm:pt modelId="{FD6F9837-6890-4368-A367-699E79FB2668}" type="sibTrans" cxnId="{9D3E9E4A-7B0B-46E7-B101-A97466E58DA9}">
      <dgm:prSet/>
      <dgm:spPr/>
      <dgm:t>
        <a:bodyPr/>
        <a:lstStyle/>
        <a:p>
          <a:endParaRPr lang="en-GB"/>
        </a:p>
      </dgm:t>
    </dgm:pt>
    <dgm:pt modelId="{95D22AB2-039F-45FC-A584-2A40A9B8590A}" type="pres">
      <dgm:prSet presAssocID="{1D4CF0E8-C82C-496E-898A-C18E3EDDD1B5}" presName="Name0" presStyleCnt="0">
        <dgm:presLayoutVars>
          <dgm:chMax val="1"/>
          <dgm:dir/>
          <dgm:animLvl val="ctr"/>
          <dgm:resizeHandles val="exact"/>
        </dgm:presLayoutVars>
      </dgm:prSet>
      <dgm:spPr/>
    </dgm:pt>
    <dgm:pt modelId="{CCDB6CC6-4283-40FC-9A28-B980ED9B710B}" type="pres">
      <dgm:prSet presAssocID="{24C754D0-B709-4F57-86C2-CFFDD5299286}" presName="centerShape" presStyleLbl="node0" presStyleIdx="0" presStyleCnt="1"/>
      <dgm:spPr/>
    </dgm:pt>
    <dgm:pt modelId="{1A2DA45D-A16D-4CC6-9F25-3E7BEDE2ADB5}" type="pres">
      <dgm:prSet presAssocID="{FB157B27-F9BB-41D1-A14D-23D6C3E57F03}" presName="node" presStyleLbl="node1" presStyleIdx="0" presStyleCnt="4">
        <dgm:presLayoutVars>
          <dgm:bulletEnabled val="1"/>
        </dgm:presLayoutVars>
      </dgm:prSet>
      <dgm:spPr/>
    </dgm:pt>
    <dgm:pt modelId="{9E3182CB-F9A6-4516-BC82-E809DD366EF3}" type="pres">
      <dgm:prSet presAssocID="{FB157B27-F9BB-41D1-A14D-23D6C3E57F03}" presName="dummy" presStyleCnt="0"/>
      <dgm:spPr/>
    </dgm:pt>
    <dgm:pt modelId="{AF592433-7F29-42C1-A223-79DFAE3A2331}" type="pres">
      <dgm:prSet presAssocID="{11708DCD-B4E5-48F1-8F09-EF461AAE70BA}" presName="sibTrans" presStyleLbl="sibTrans2D1" presStyleIdx="0" presStyleCnt="4"/>
      <dgm:spPr/>
    </dgm:pt>
    <dgm:pt modelId="{43C07DB6-4BDC-472D-AADD-BBDCE90F4896}" type="pres">
      <dgm:prSet presAssocID="{317EE060-C585-44C7-9CAD-AA406A5AF85F}" presName="node" presStyleLbl="node1" presStyleIdx="1" presStyleCnt="4">
        <dgm:presLayoutVars>
          <dgm:bulletEnabled val="1"/>
        </dgm:presLayoutVars>
      </dgm:prSet>
      <dgm:spPr/>
    </dgm:pt>
    <dgm:pt modelId="{33FEE16C-E332-4DC8-85ED-5670F149F9A6}" type="pres">
      <dgm:prSet presAssocID="{317EE060-C585-44C7-9CAD-AA406A5AF85F}" presName="dummy" presStyleCnt="0"/>
      <dgm:spPr/>
    </dgm:pt>
    <dgm:pt modelId="{48196556-610B-472F-A396-C0EC82423F9E}" type="pres">
      <dgm:prSet presAssocID="{7A4401CA-8F98-4413-9932-C5789F9E8D54}" presName="sibTrans" presStyleLbl="sibTrans2D1" presStyleIdx="1" presStyleCnt="4"/>
      <dgm:spPr/>
    </dgm:pt>
    <dgm:pt modelId="{097DCFD7-7F22-4D48-B970-DDC4BC857320}" type="pres">
      <dgm:prSet presAssocID="{4761EF6A-5483-407E-A00B-E42BC7DDA782}" presName="node" presStyleLbl="node1" presStyleIdx="2" presStyleCnt="4">
        <dgm:presLayoutVars>
          <dgm:bulletEnabled val="1"/>
        </dgm:presLayoutVars>
      </dgm:prSet>
      <dgm:spPr/>
    </dgm:pt>
    <dgm:pt modelId="{64D883BB-480D-4B85-ADCE-A34849208DD7}" type="pres">
      <dgm:prSet presAssocID="{4761EF6A-5483-407E-A00B-E42BC7DDA782}" presName="dummy" presStyleCnt="0"/>
      <dgm:spPr/>
    </dgm:pt>
    <dgm:pt modelId="{0098F9CE-9674-4A43-861C-F9D30DC27863}" type="pres">
      <dgm:prSet presAssocID="{490102B2-6E81-402D-89A9-56C390D40223}" presName="sibTrans" presStyleLbl="sibTrans2D1" presStyleIdx="2" presStyleCnt="4"/>
      <dgm:spPr/>
    </dgm:pt>
    <dgm:pt modelId="{62FD2182-D2EF-41CE-8BDE-2C60DA7BDB9C}" type="pres">
      <dgm:prSet presAssocID="{366E4C5B-7433-4351-9709-FAB54373C3AA}" presName="node" presStyleLbl="node1" presStyleIdx="3" presStyleCnt="4">
        <dgm:presLayoutVars>
          <dgm:bulletEnabled val="1"/>
        </dgm:presLayoutVars>
      </dgm:prSet>
      <dgm:spPr/>
    </dgm:pt>
    <dgm:pt modelId="{74BABB97-3A4A-4D8E-B7D8-5C608B4B5E12}" type="pres">
      <dgm:prSet presAssocID="{366E4C5B-7433-4351-9709-FAB54373C3AA}" presName="dummy" presStyleCnt="0"/>
      <dgm:spPr/>
    </dgm:pt>
    <dgm:pt modelId="{16CB8B51-B686-4C5A-B698-378DFE8C4E96}" type="pres">
      <dgm:prSet presAssocID="{FD6F9837-6890-4368-A367-699E79FB2668}" presName="sibTrans" presStyleLbl="sibTrans2D1" presStyleIdx="3" presStyleCnt="4"/>
      <dgm:spPr/>
    </dgm:pt>
  </dgm:ptLst>
  <dgm:cxnLst>
    <dgm:cxn modelId="{B1BF541A-C70C-4FD1-B46C-A2DA584474E6}" type="presOf" srcId="{317EE060-C585-44C7-9CAD-AA406A5AF85F}" destId="{43C07DB6-4BDC-472D-AADD-BBDCE90F4896}" srcOrd="0" destOrd="0" presId="urn:microsoft.com/office/officeart/2005/8/layout/radial6"/>
    <dgm:cxn modelId="{3A245B44-5A4E-4D00-AD3A-401AB40D8517}" srcId="{1D4CF0E8-C82C-496E-898A-C18E3EDDD1B5}" destId="{24C754D0-B709-4F57-86C2-CFFDD5299286}" srcOrd="0" destOrd="0" parTransId="{ACA02ECC-B93E-43A0-80D8-9C3FE37BB934}" sibTransId="{8EB93B51-DCAB-4DF9-BBDF-D27DC2049C34}"/>
    <dgm:cxn modelId="{31D05168-6EE5-4C58-B853-BB855D362621}" type="presOf" srcId="{490102B2-6E81-402D-89A9-56C390D40223}" destId="{0098F9CE-9674-4A43-861C-F9D30DC27863}" srcOrd="0" destOrd="0" presId="urn:microsoft.com/office/officeart/2005/8/layout/radial6"/>
    <dgm:cxn modelId="{C788646A-69F1-488E-8D7F-87A89C9B69A5}" type="presOf" srcId="{4761EF6A-5483-407E-A00B-E42BC7DDA782}" destId="{097DCFD7-7F22-4D48-B970-DDC4BC857320}" srcOrd="0" destOrd="0" presId="urn:microsoft.com/office/officeart/2005/8/layout/radial6"/>
    <dgm:cxn modelId="{9D3E9E4A-7B0B-46E7-B101-A97466E58DA9}" srcId="{24C754D0-B709-4F57-86C2-CFFDD5299286}" destId="{366E4C5B-7433-4351-9709-FAB54373C3AA}" srcOrd="3" destOrd="0" parTransId="{361A18A5-3A47-455F-96A7-60F8C150D8E7}" sibTransId="{FD6F9837-6890-4368-A367-699E79FB2668}"/>
    <dgm:cxn modelId="{52DCBE6C-C3C1-41CC-9ADF-5FA3C1233652}" srcId="{24C754D0-B709-4F57-86C2-CFFDD5299286}" destId="{FB157B27-F9BB-41D1-A14D-23D6C3E57F03}" srcOrd="0" destOrd="0" parTransId="{2E81B494-FE18-4EDB-8465-B82D5D5487C0}" sibTransId="{11708DCD-B4E5-48F1-8F09-EF461AAE70BA}"/>
    <dgm:cxn modelId="{8E523072-7613-452A-844D-9E7C93F2BDC7}" type="presOf" srcId="{24C754D0-B709-4F57-86C2-CFFDD5299286}" destId="{CCDB6CC6-4283-40FC-9A28-B980ED9B710B}" srcOrd="0" destOrd="0" presId="urn:microsoft.com/office/officeart/2005/8/layout/radial6"/>
    <dgm:cxn modelId="{EBFD6675-66C9-4E2F-82F5-5311A1256D46}" type="presOf" srcId="{FB157B27-F9BB-41D1-A14D-23D6C3E57F03}" destId="{1A2DA45D-A16D-4CC6-9F25-3E7BEDE2ADB5}" srcOrd="0" destOrd="0" presId="urn:microsoft.com/office/officeart/2005/8/layout/radial6"/>
    <dgm:cxn modelId="{E7746856-2EBC-4F45-AA10-1D81B5738E13}" type="presOf" srcId="{FD6F9837-6890-4368-A367-699E79FB2668}" destId="{16CB8B51-B686-4C5A-B698-378DFE8C4E96}" srcOrd="0" destOrd="0" presId="urn:microsoft.com/office/officeart/2005/8/layout/radial6"/>
    <dgm:cxn modelId="{BF32D493-AAC8-4873-BE97-F1259E646719}" srcId="{24C754D0-B709-4F57-86C2-CFFDD5299286}" destId="{4761EF6A-5483-407E-A00B-E42BC7DDA782}" srcOrd="2" destOrd="0" parTransId="{BF63989B-D0B4-41CD-B12A-F416B064D33E}" sibTransId="{490102B2-6E81-402D-89A9-56C390D40223}"/>
    <dgm:cxn modelId="{CA25A9A3-5F68-4714-B625-E15A1EB69CF0}" type="presOf" srcId="{1D4CF0E8-C82C-496E-898A-C18E3EDDD1B5}" destId="{95D22AB2-039F-45FC-A584-2A40A9B8590A}" srcOrd="0" destOrd="0" presId="urn:microsoft.com/office/officeart/2005/8/layout/radial6"/>
    <dgm:cxn modelId="{40DFA3A4-231C-484A-9084-CA81B38CFBA8}" type="presOf" srcId="{366E4C5B-7433-4351-9709-FAB54373C3AA}" destId="{62FD2182-D2EF-41CE-8BDE-2C60DA7BDB9C}" srcOrd="0" destOrd="0" presId="urn:microsoft.com/office/officeart/2005/8/layout/radial6"/>
    <dgm:cxn modelId="{95B3ACB2-D10C-4D58-A2E5-C8B7DA0390BB}" type="presOf" srcId="{7A4401CA-8F98-4413-9932-C5789F9E8D54}" destId="{48196556-610B-472F-A396-C0EC82423F9E}" srcOrd="0" destOrd="0" presId="urn:microsoft.com/office/officeart/2005/8/layout/radial6"/>
    <dgm:cxn modelId="{B2C59CBC-0788-479B-9502-2B9DF9C10499}" srcId="{24C754D0-B709-4F57-86C2-CFFDD5299286}" destId="{317EE060-C585-44C7-9CAD-AA406A5AF85F}" srcOrd="1" destOrd="0" parTransId="{6FCF4DB2-5D7F-4231-A7B0-522640389599}" sibTransId="{7A4401CA-8F98-4413-9932-C5789F9E8D54}"/>
    <dgm:cxn modelId="{8551A6BD-F4FE-4DB0-852D-51528C9D329D}" type="presOf" srcId="{11708DCD-B4E5-48F1-8F09-EF461AAE70BA}" destId="{AF592433-7F29-42C1-A223-79DFAE3A2331}" srcOrd="0" destOrd="0" presId="urn:microsoft.com/office/officeart/2005/8/layout/radial6"/>
    <dgm:cxn modelId="{E8E0AF0E-5F94-4ACE-8D40-AC92A9FC1086}" type="presParOf" srcId="{95D22AB2-039F-45FC-A584-2A40A9B8590A}" destId="{CCDB6CC6-4283-40FC-9A28-B980ED9B710B}" srcOrd="0" destOrd="0" presId="urn:microsoft.com/office/officeart/2005/8/layout/radial6"/>
    <dgm:cxn modelId="{62B7D633-4EA9-4F95-93C8-CA179498763A}" type="presParOf" srcId="{95D22AB2-039F-45FC-A584-2A40A9B8590A}" destId="{1A2DA45D-A16D-4CC6-9F25-3E7BEDE2ADB5}" srcOrd="1" destOrd="0" presId="urn:microsoft.com/office/officeart/2005/8/layout/radial6"/>
    <dgm:cxn modelId="{B731C01C-21C1-4935-B8D0-6C2BD5049857}" type="presParOf" srcId="{95D22AB2-039F-45FC-A584-2A40A9B8590A}" destId="{9E3182CB-F9A6-4516-BC82-E809DD366EF3}" srcOrd="2" destOrd="0" presId="urn:microsoft.com/office/officeart/2005/8/layout/radial6"/>
    <dgm:cxn modelId="{6B8FEB44-8C69-4249-9874-6199B5040F7C}" type="presParOf" srcId="{95D22AB2-039F-45FC-A584-2A40A9B8590A}" destId="{AF592433-7F29-42C1-A223-79DFAE3A2331}" srcOrd="3" destOrd="0" presId="urn:microsoft.com/office/officeart/2005/8/layout/radial6"/>
    <dgm:cxn modelId="{ECE70901-F7BE-40D0-AC3A-6E53235EDC55}" type="presParOf" srcId="{95D22AB2-039F-45FC-A584-2A40A9B8590A}" destId="{43C07DB6-4BDC-472D-AADD-BBDCE90F4896}" srcOrd="4" destOrd="0" presId="urn:microsoft.com/office/officeart/2005/8/layout/radial6"/>
    <dgm:cxn modelId="{46DD0A46-C6D9-4862-83A5-91005B7234E6}" type="presParOf" srcId="{95D22AB2-039F-45FC-A584-2A40A9B8590A}" destId="{33FEE16C-E332-4DC8-85ED-5670F149F9A6}" srcOrd="5" destOrd="0" presId="urn:microsoft.com/office/officeart/2005/8/layout/radial6"/>
    <dgm:cxn modelId="{13E2FD6A-5B95-46A7-90A4-BFC2AB7EA8B6}" type="presParOf" srcId="{95D22AB2-039F-45FC-A584-2A40A9B8590A}" destId="{48196556-610B-472F-A396-C0EC82423F9E}" srcOrd="6" destOrd="0" presId="urn:microsoft.com/office/officeart/2005/8/layout/radial6"/>
    <dgm:cxn modelId="{4A16677B-C77F-4C6C-9B95-4E508D2708E8}" type="presParOf" srcId="{95D22AB2-039F-45FC-A584-2A40A9B8590A}" destId="{097DCFD7-7F22-4D48-B970-DDC4BC857320}" srcOrd="7" destOrd="0" presId="urn:microsoft.com/office/officeart/2005/8/layout/radial6"/>
    <dgm:cxn modelId="{1FFBC217-5F65-4806-BB59-83BB8A18D922}" type="presParOf" srcId="{95D22AB2-039F-45FC-A584-2A40A9B8590A}" destId="{64D883BB-480D-4B85-ADCE-A34849208DD7}" srcOrd="8" destOrd="0" presId="urn:microsoft.com/office/officeart/2005/8/layout/radial6"/>
    <dgm:cxn modelId="{5DAAC9C5-F14B-4120-A28E-39DE32570AFD}" type="presParOf" srcId="{95D22AB2-039F-45FC-A584-2A40A9B8590A}" destId="{0098F9CE-9674-4A43-861C-F9D30DC27863}" srcOrd="9" destOrd="0" presId="urn:microsoft.com/office/officeart/2005/8/layout/radial6"/>
    <dgm:cxn modelId="{ADDEE221-02AA-4DC1-97C1-5CD615D0E872}" type="presParOf" srcId="{95D22AB2-039F-45FC-A584-2A40A9B8590A}" destId="{62FD2182-D2EF-41CE-8BDE-2C60DA7BDB9C}" srcOrd="10" destOrd="0" presId="urn:microsoft.com/office/officeart/2005/8/layout/radial6"/>
    <dgm:cxn modelId="{B239F02E-2311-453F-B428-9BC79653B2B8}" type="presParOf" srcId="{95D22AB2-039F-45FC-A584-2A40A9B8590A}" destId="{74BABB97-3A4A-4D8E-B7D8-5C608B4B5E12}" srcOrd="11" destOrd="0" presId="urn:microsoft.com/office/officeart/2005/8/layout/radial6"/>
    <dgm:cxn modelId="{81EB3523-8435-4B64-A26F-0473104FA1B4}" type="presParOf" srcId="{95D22AB2-039F-45FC-A584-2A40A9B8590A}" destId="{16CB8B51-B686-4C5A-B698-378DFE8C4E9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8F88A-AC02-43D8-9CA9-59A865B19997}" type="doc">
      <dgm:prSet loTypeId="urn:microsoft.com/office/officeart/2005/8/layout/venn3" loCatId="relationship" qsTypeId="urn:microsoft.com/office/officeart/2005/8/quickstyle/3d3" qsCatId="3D" csTypeId="urn:microsoft.com/office/officeart/2005/8/colors/accent1_2" csCatId="accent1" phldr="1"/>
      <dgm:spPr/>
      <dgm:t>
        <a:bodyPr/>
        <a:lstStyle/>
        <a:p>
          <a:endParaRPr lang="en-GB"/>
        </a:p>
      </dgm:t>
    </dgm:pt>
    <dgm:pt modelId="{A9B9EAC4-3C24-41FB-8184-361C6CC30F01}">
      <dgm:prSet phldrT="[Text]"/>
      <dgm:spPr/>
      <dgm:t>
        <a:bodyPr/>
        <a:lstStyle/>
        <a:p>
          <a:r>
            <a:rPr lang="en-GB"/>
            <a:t>People</a:t>
          </a:r>
        </a:p>
      </dgm:t>
    </dgm:pt>
    <dgm:pt modelId="{D2F6F995-3387-4A79-BA61-F0D22840AC15}" type="parTrans" cxnId="{646196E4-2AEF-4763-96DF-963B7D8A254A}">
      <dgm:prSet/>
      <dgm:spPr/>
      <dgm:t>
        <a:bodyPr/>
        <a:lstStyle/>
        <a:p>
          <a:endParaRPr lang="en-GB"/>
        </a:p>
      </dgm:t>
    </dgm:pt>
    <dgm:pt modelId="{D65E0EF1-3F89-46A5-BE0A-E16EE8842FEF}" type="sibTrans" cxnId="{646196E4-2AEF-4763-96DF-963B7D8A254A}">
      <dgm:prSet/>
      <dgm:spPr/>
      <dgm:t>
        <a:bodyPr/>
        <a:lstStyle/>
        <a:p>
          <a:endParaRPr lang="en-GB"/>
        </a:p>
      </dgm:t>
    </dgm:pt>
    <dgm:pt modelId="{349F098A-82C3-4AAE-AE1A-CAFFF10A2B93}">
      <dgm:prSet phldrT="[Text]"/>
      <dgm:spPr/>
      <dgm:t>
        <a:bodyPr/>
        <a:lstStyle/>
        <a:p>
          <a:endParaRPr lang="en-GB"/>
        </a:p>
      </dgm:t>
    </dgm:pt>
    <dgm:pt modelId="{C8382CB8-B805-45BF-8B96-2C18A1B52A99}" type="parTrans" cxnId="{F3ADA99D-37BD-4194-92F3-129854035240}">
      <dgm:prSet/>
      <dgm:spPr/>
      <dgm:t>
        <a:bodyPr/>
        <a:lstStyle/>
        <a:p>
          <a:endParaRPr lang="en-GB"/>
        </a:p>
      </dgm:t>
    </dgm:pt>
    <dgm:pt modelId="{C5240A3B-EA90-4E22-8055-C5394A46D3DA}" type="sibTrans" cxnId="{F3ADA99D-37BD-4194-92F3-129854035240}">
      <dgm:prSet/>
      <dgm:spPr/>
      <dgm:t>
        <a:bodyPr/>
        <a:lstStyle/>
        <a:p>
          <a:endParaRPr lang="en-GB"/>
        </a:p>
      </dgm:t>
    </dgm:pt>
    <dgm:pt modelId="{D76165CF-9749-4FCD-8B38-2886135DF560}">
      <dgm:prSet phldrT="[Text]"/>
      <dgm:spPr/>
      <dgm:t>
        <a:bodyPr/>
        <a:lstStyle/>
        <a:p>
          <a:r>
            <a:rPr lang="en-GB"/>
            <a:t>Premises</a:t>
          </a:r>
        </a:p>
      </dgm:t>
    </dgm:pt>
    <dgm:pt modelId="{4BC38825-9B7E-49B2-8464-BA2E6A7EA02F}" type="parTrans" cxnId="{46B2FAA2-496F-429D-B5C9-064A5300E3C8}">
      <dgm:prSet/>
      <dgm:spPr/>
      <dgm:t>
        <a:bodyPr/>
        <a:lstStyle/>
        <a:p>
          <a:endParaRPr lang="en-GB"/>
        </a:p>
      </dgm:t>
    </dgm:pt>
    <dgm:pt modelId="{660D9FD3-5B3A-4370-85D5-9C8FB4D58C68}" type="sibTrans" cxnId="{46B2FAA2-496F-429D-B5C9-064A5300E3C8}">
      <dgm:prSet/>
      <dgm:spPr/>
      <dgm:t>
        <a:bodyPr/>
        <a:lstStyle/>
        <a:p>
          <a:endParaRPr lang="en-GB"/>
        </a:p>
      </dgm:t>
    </dgm:pt>
    <dgm:pt modelId="{C79044E5-848F-4622-901D-26CDB4059607}">
      <dgm:prSet phldrT="[Text]"/>
      <dgm:spPr/>
      <dgm:t>
        <a:bodyPr/>
        <a:lstStyle/>
        <a:p>
          <a:endParaRPr lang="en-GB"/>
        </a:p>
      </dgm:t>
    </dgm:pt>
    <dgm:pt modelId="{00D6431C-4B9A-4DAA-A354-7BA939130952}" type="parTrans" cxnId="{A24A68F5-C742-44D2-8983-6BD0F1DC77FF}">
      <dgm:prSet/>
      <dgm:spPr/>
      <dgm:t>
        <a:bodyPr/>
        <a:lstStyle/>
        <a:p>
          <a:endParaRPr lang="en-GB"/>
        </a:p>
      </dgm:t>
    </dgm:pt>
    <dgm:pt modelId="{EE3B6F91-8AF5-4949-A2B3-A620D441CB87}" type="sibTrans" cxnId="{A24A68F5-C742-44D2-8983-6BD0F1DC77FF}">
      <dgm:prSet/>
      <dgm:spPr/>
      <dgm:t>
        <a:bodyPr/>
        <a:lstStyle/>
        <a:p>
          <a:endParaRPr lang="en-GB"/>
        </a:p>
      </dgm:t>
    </dgm:pt>
    <dgm:pt modelId="{8A98777E-4C0E-4F95-9E41-454C11EE5B7A}">
      <dgm:prSet phldrT="[Text]"/>
      <dgm:spPr/>
      <dgm:t>
        <a:bodyPr/>
        <a:lstStyle/>
        <a:p>
          <a:r>
            <a:rPr lang="en-GB"/>
            <a:t>Technology</a:t>
          </a:r>
        </a:p>
      </dgm:t>
    </dgm:pt>
    <dgm:pt modelId="{5A5F14B7-966A-46DA-B0FE-B82675E5E8F7}" type="parTrans" cxnId="{5BAEE4CE-1F73-404A-9034-F6877564B948}">
      <dgm:prSet/>
      <dgm:spPr/>
      <dgm:t>
        <a:bodyPr/>
        <a:lstStyle/>
        <a:p>
          <a:endParaRPr lang="en-GB"/>
        </a:p>
      </dgm:t>
    </dgm:pt>
    <dgm:pt modelId="{E16B31F9-8422-4828-A3C8-9CC5B8656C07}" type="sibTrans" cxnId="{5BAEE4CE-1F73-404A-9034-F6877564B948}">
      <dgm:prSet/>
      <dgm:spPr/>
      <dgm:t>
        <a:bodyPr/>
        <a:lstStyle/>
        <a:p>
          <a:endParaRPr lang="en-GB"/>
        </a:p>
      </dgm:t>
    </dgm:pt>
    <dgm:pt modelId="{AD5C9F8E-A3FB-4A7C-AE73-87FCE7BE0AB8}">
      <dgm:prSet phldrT="[Text]"/>
      <dgm:spPr/>
      <dgm:t>
        <a:bodyPr/>
        <a:lstStyle/>
        <a:p>
          <a:endParaRPr lang="en-GB"/>
        </a:p>
      </dgm:t>
    </dgm:pt>
    <dgm:pt modelId="{761E540D-4430-421D-A78D-6DBEBC75B365}" type="parTrans" cxnId="{B4179C5B-4B37-4500-9ED1-3033C1D79000}">
      <dgm:prSet/>
      <dgm:spPr/>
      <dgm:t>
        <a:bodyPr/>
        <a:lstStyle/>
        <a:p>
          <a:endParaRPr lang="en-GB"/>
        </a:p>
      </dgm:t>
    </dgm:pt>
    <dgm:pt modelId="{AB98C3E9-9CF8-4BC7-9DF7-0F8D82C3933B}" type="sibTrans" cxnId="{B4179C5B-4B37-4500-9ED1-3033C1D79000}">
      <dgm:prSet/>
      <dgm:spPr/>
      <dgm:t>
        <a:bodyPr/>
        <a:lstStyle/>
        <a:p>
          <a:endParaRPr lang="en-GB"/>
        </a:p>
      </dgm:t>
    </dgm:pt>
    <dgm:pt modelId="{04DB9A68-0A82-4863-83B6-F795840E0467}">
      <dgm:prSet phldrT="[Text]"/>
      <dgm:spPr/>
      <dgm:t>
        <a:bodyPr/>
        <a:lstStyle/>
        <a:p>
          <a:r>
            <a:rPr lang="en-GB"/>
            <a:t>Information</a:t>
          </a:r>
        </a:p>
      </dgm:t>
    </dgm:pt>
    <dgm:pt modelId="{C7C4631E-B2DA-4E67-B377-0CC4317A93AC}" type="parTrans" cxnId="{DB7AC903-DD22-49A5-BC01-BD0E3A239814}">
      <dgm:prSet/>
      <dgm:spPr/>
      <dgm:t>
        <a:bodyPr/>
        <a:lstStyle/>
        <a:p>
          <a:endParaRPr lang="en-GB"/>
        </a:p>
      </dgm:t>
    </dgm:pt>
    <dgm:pt modelId="{7D2928F6-9357-4625-BB98-634AEB7B7C36}" type="sibTrans" cxnId="{DB7AC903-DD22-49A5-BC01-BD0E3A239814}">
      <dgm:prSet/>
      <dgm:spPr/>
      <dgm:t>
        <a:bodyPr/>
        <a:lstStyle/>
        <a:p>
          <a:endParaRPr lang="en-GB"/>
        </a:p>
      </dgm:t>
    </dgm:pt>
    <dgm:pt modelId="{697A7959-6216-4CC7-B4F4-84BD96F93DA0}">
      <dgm:prSet phldrT="[Text]"/>
      <dgm:spPr/>
      <dgm:t>
        <a:bodyPr/>
        <a:lstStyle/>
        <a:p>
          <a:endParaRPr lang="en-GB"/>
        </a:p>
      </dgm:t>
    </dgm:pt>
    <dgm:pt modelId="{3C27E1FF-719E-470A-9DF6-0D6EA7F742A9}" type="parTrans" cxnId="{B624FF3F-034F-4CF0-86E8-E28D18FE73D3}">
      <dgm:prSet/>
      <dgm:spPr/>
      <dgm:t>
        <a:bodyPr/>
        <a:lstStyle/>
        <a:p>
          <a:endParaRPr lang="en-GB"/>
        </a:p>
      </dgm:t>
    </dgm:pt>
    <dgm:pt modelId="{FC867F43-85E9-4FBA-A32C-9DE70FF5ED61}" type="sibTrans" cxnId="{B624FF3F-034F-4CF0-86E8-E28D18FE73D3}">
      <dgm:prSet/>
      <dgm:spPr/>
      <dgm:t>
        <a:bodyPr/>
        <a:lstStyle/>
        <a:p>
          <a:endParaRPr lang="en-GB"/>
        </a:p>
      </dgm:t>
    </dgm:pt>
    <dgm:pt modelId="{E7E15C26-DF12-4B1A-A705-012A8BDDC35F}">
      <dgm:prSet phldrT="[Text]"/>
      <dgm:spPr/>
      <dgm:t>
        <a:bodyPr/>
        <a:lstStyle/>
        <a:p>
          <a:r>
            <a:rPr lang="en-GB"/>
            <a:t>Suppliers and Partners</a:t>
          </a:r>
        </a:p>
      </dgm:t>
    </dgm:pt>
    <dgm:pt modelId="{09FF1E49-36E5-4077-8B88-E71C45D43488}" type="parTrans" cxnId="{7DBCD74B-C41B-4B35-BE75-3EC1C3E022E9}">
      <dgm:prSet/>
      <dgm:spPr/>
      <dgm:t>
        <a:bodyPr/>
        <a:lstStyle/>
        <a:p>
          <a:endParaRPr lang="en-GB"/>
        </a:p>
      </dgm:t>
    </dgm:pt>
    <dgm:pt modelId="{27EB9060-A0E6-40D0-9842-44B29C249528}" type="sibTrans" cxnId="{7DBCD74B-C41B-4B35-BE75-3EC1C3E022E9}">
      <dgm:prSet/>
      <dgm:spPr/>
      <dgm:t>
        <a:bodyPr/>
        <a:lstStyle/>
        <a:p>
          <a:endParaRPr lang="en-GB"/>
        </a:p>
      </dgm:t>
    </dgm:pt>
    <dgm:pt modelId="{677EDC88-3FF2-407D-88BA-6532C136107E}" type="pres">
      <dgm:prSet presAssocID="{14B8F88A-AC02-43D8-9CA9-59A865B19997}" presName="Name0" presStyleCnt="0">
        <dgm:presLayoutVars>
          <dgm:dir/>
          <dgm:resizeHandles val="exact"/>
        </dgm:presLayoutVars>
      </dgm:prSet>
      <dgm:spPr/>
    </dgm:pt>
    <dgm:pt modelId="{25D525E1-D463-415F-B2DC-A0EC27E56D28}" type="pres">
      <dgm:prSet presAssocID="{A9B9EAC4-3C24-41FB-8184-361C6CC30F01}" presName="Name5" presStyleLbl="vennNode1" presStyleIdx="0" presStyleCnt="5">
        <dgm:presLayoutVars>
          <dgm:bulletEnabled val="1"/>
        </dgm:presLayoutVars>
      </dgm:prSet>
      <dgm:spPr/>
    </dgm:pt>
    <dgm:pt modelId="{E05DC2FB-A863-4ACA-9AE2-5A5F2F500BC7}" type="pres">
      <dgm:prSet presAssocID="{D65E0EF1-3F89-46A5-BE0A-E16EE8842FEF}" presName="space" presStyleCnt="0"/>
      <dgm:spPr/>
    </dgm:pt>
    <dgm:pt modelId="{1522438A-DC28-4A45-9611-BA63454397FD}" type="pres">
      <dgm:prSet presAssocID="{D76165CF-9749-4FCD-8B38-2886135DF560}" presName="Name5" presStyleLbl="vennNode1" presStyleIdx="1" presStyleCnt="5">
        <dgm:presLayoutVars>
          <dgm:bulletEnabled val="1"/>
        </dgm:presLayoutVars>
      </dgm:prSet>
      <dgm:spPr/>
    </dgm:pt>
    <dgm:pt modelId="{328F9944-A654-4CBF-ABBB-0F34BA7A863F}" type="pres">
      <dgm:prSet presAssocID="{660D9FD3-5B3A-4370-85D5-9C8FB4D58C68}" presName="space" presStyleCnt="0"/>
      <dgm:spPr/>
    </dgm:pt>
    <dgm:pt modelId="{9BEA02A9-223B-47B7-B77E-5675873BF3E1}" type="pres">
      <dgm:prSet presAssocID="{8A98777E-4C0E-4F95-9E41-454C11EE5B7A}" presName="Name5" presStyleLbl="vennNode1" presStyleIdx="2" presStyleCnt="5">
        <dgm:presLayoutVars>
          <dgm:bulletEnabled val="1"/>
        </dgm:presLayoutVars>
      </dgm:prSet>
      <dgm:spPr/>
    </dgm:pt>
    <dgm:pt modelId="{866C898A-3B02-415F-8BCC-EE7EC0E3222F}" type="pres">
      <dgm:prSet presAssocID="{E16B31F9-8422-4828-A3C8-9CC5B8656C07}" presName="space" presStyleCnt="0"/>
      <dgm:spPr/>
    </dgm:pt>
    <dgm:pt modelId="{4C1C76EE-27E2-4202-87A4-D44CE1E7DE52}" type="pres">
      <dgm:prSet presAssocID="{04DB9A68-0A82-4863-83B6-F795840E0467}" presName="Name5" presStyleLbl="vennNode1" presStyleIdx="3" presStyleCnt="5">
        <dgm:presLayoutVars>
          <dgm:bulletEnabled val="1"/>
        </dgm:presLayoutVars>
      </dgm:prSet>
      <dgm:spPr/>
    </dgm:pt>
    <dgm:pt modelId="{5C64194A-BD71-46A1-9E1B-464E40BE4D30}" type="pres">
      <dgm:prSet presAssocID="{7D2928F6-9357-4625-BB98-634AEB7B7C36}" presName="space" presStyleCnt="0"/>
      <dgm:spPr/>
    </dgm:pt>
    <dgm:pt modelId="{26B84A44-6A99-4A21-99EC-48FB031D1D27}" type="pres">
      <dgm:prSet presAssocID="{E7E15C26-DF12-4B1A-A705-012A8BDDC35F}" presName="Name5" presStyleLbl="vennNode1" presStyleIdx="4" presStyleCnt="5">
        <dgm:presLayoutVars>
          <dgm:bulletEnabled val="1"/>
        </dgm:presLayoutVars>
      </dgm:prSet>
      <dgm:spPr/>
    </dgm:pt>
  </dgm:ptLst>
  <dgm:cxnLst>
    <dgm:cxn modelId="{DB7AC903-DD22-49A5-BC01-BD0E3A239814}" srcId="{14B8F88A-AC02-43D8-9CA9-59A865B19997}" destId="{04DB9A68-0A82-4863-83B6-F795840E0467}" srcOrd="3" destOrd="0" parTransId="{C7C4631E-B2DA-4E67-B377-0CC4317A93AC}" sibTransId="{7D2928F6-9357-4625-BB98-634AEB7B7C36}"/>
    <dgm:cxn modelId="{D505373C-C905-48E2-8163-AE3B1F1C8DC8}" type="presOf" srcId="{AD5C9F8E-A3FB-4A7C-AE73-87FCE7BE0AB8}" destId="{9BEA02A9-223B-47B7-B77E-5675873BF3E1}" srcOrd="0" destOrd="1" presId="urn:microsoft.com/office/officeart/2005/8/layout/venn3"/>
    <dgm:cxn modelId="{B624FF3F-034F-4CF0-86E8-E28D18FE73D3}" srcId="{04DB9A68-0A82-4863-83B6-F795840E0467}" destId="{697A7959-6216-4CC7-B4F4-84BD96F93DA0}" srcOrd="0" destOrd="0" parTransId="{3C27E1FF-719E-470A-9DF6-0D6EA7F742A9}" sibTransId="{FC867F43-85E9-4FBA-A32C-9DE70FF5ED61}"/>
    <dgm:cxn modelId="{6DF3FA40-717C-4CC5-B567-A77F6F24126D}" type="presOf" srcId="{E7E15C26-DF12-4B1A-A705-012A8BDDC35F}" destId="{26B84A44-6A99-4A21-99EC-48FB031D1D27}" srcOrd="0" destOrd="0" presId="urn:microsoft.com/office/officeart/2005/8/layout/venn3"/>
    <dgm:cxn modelId="{B4179C5B-4B37-4500-9ED1-3033C1D79000}" srcId="{8A98777E-4C0E-4F95-9E41-454C11EE5B7A}" destId="{AD5C9F8E-A3FB-4A7C-AE73-87FCE7BE0AB8}" srcOrd="0" destOrd="0" parTransId="{761E540D-4430-421D-A78D-6DBEBC75B365}" sibTransId="{AB98C3E9-9CF8-4BC7-9DF7-0F8D82C3933B}"/>
    <dgm:cxn modelId="{F19FF463-F599-4B79-91B3-E073E8255959}" type="presOf" srcId="{C79044E5-848F-4622-901D-26CDB4059607}" destId="{1522438A-DC28-4A45-9611-BA63454397FD}" srcOrd="0" destOrd="1" presId="urn:microsoft.com/office/officeart/2005/8/layout/venn3"/>
    <dgm:cxn modelId="{7E3A9646-1EEE-40FC-9BD8-F1DE9E2398D1}" type="presOf" srcId="{A9B9EAC4-3C24-41FB-8184-361C6CC30F01}" destId="{25D525E1-D463-415F-B2DC-A0EC27E56D28}" srcOrd="0" destOrd="0" presId="urn:microsoft.com/office/officeart/2005/8/layout/venn3"/>
    <dgm:cxn modelId="{7DBCD74B-C41B-4B35-BE75-3EC1C3E022E9}" srcId="{14B8F88A-AC02-43D8-9CA9-59A865B19997}" destId="{E7E15C26-DF12-4B1A-A705-012A8BDDC35F}" srcOrd="4" destOrd="0" parTransId="{09FF1E49-36E5-4077-8B88-E71C45D43488}" sibTransId="{27EB9060-A0E6-40D0-9842-44B29C249528}"/>
    <dgm:cxn modelId="{97F87552-4825-4D4F-9936-DF5D1DFEEA54}" type="presOf" srcId="{8A98777E-4C0E-4F95-9E41-454C11EE5B7A}" destId="{9BEA02A9-223B-47B7-B77E-5675873BF3E1}" srcOrd="0" destOrd="0" presId="urn:microsoft.com/office/officeart/2005/8/layout/venn3"/>
    <dgm:cxn modelId="{C0557374-9BE5-4FB6-A528-61DBA9348B97}" type="presOf" srcId="{697A7959-6216-4CC7-B4F4-84BD96F93DA0}" destId="{4C1C76EE-27E2-4202-87A4-D44CE1E7DE52}" srcOrd="0" destOrd="1" presId="urn:microsoft.com/office/officeart/2005/8/layout/venn3"/>
    <dgm:cxn modelId="{F3ADA99D-37BD-4194-92F3-129854035240}" srcId="{A9B9EAC4-3C24-41FB-8184-361C6CC30F01}" destId="{349F098A-82C3-4AAE-AE1A-CAFFF10A2B93}" srcOrd="0" destOrd="0" parTransId="{C8382CB8-B805-45BF-8B96-2C18A1B52A99}" sibTransId="{C5240A3B-EA90-4E22-8055-C5394A46D3DA}"/>
    <dgm:cxn modelId="{46B2FAA2-496F-429D-B5C9-064A5300E3C8}" srcId="{14B8F88A-AC02-43D8-9CA9-59A865B19997}" destId="{D76165CF-9749-4FCD-8B38-2886135DF560}" srcOrd="1" destOrd="0" parTransId="{4BC38825-9B7E-49B2-8464-BA2E6A7EA02F}" sibTransId="{660D9FD3-5B3A-4370-85D5-9C8FB4D58C68}"/>
    <dgm:cxn modelId="{C40AF2A5-EB4B-4953-88B1-92E23C8EA545}" type="presOf" srcId="{14B8F88A-AC02-43D8-9CA9-59A865B19997}" destId="{677EDC88-3FF2-407D-88BA-6532C136107E}" srcOrd="0" destOrd="0" presId="urn:microsoft.com/office/officeart/2005/8/layout/venn3"/>
    <dgm:cxn modelId="{3ACD2BAB-16C5-44E9-816C-78566225063C}" type="presOf" srcId="{349F098A-82C3-4AAE-AE1A-CAFFF10A2B93}" destId="{25D525E1-D463-415F-B2DC-A0EC27E56D28}" srcOrd="0" destOrd="1" presId="urn:microsoft.com/office/officeart/2005/8/layout/venn3"/>
    <dgm:cxn modelId="{5BAEE4CE-1F73-404A-9034-F6877564B948}" srcId="{14B8F88A-AC02-43D8-9CA9-59A865B19997}" destId="{8A98777E-4C0E-4F95-9E41-454C11EE5B7A}" srcOrd="2" destOrd="0" parTransId="{5A5F14B7-966A-46DA-B0FE-B82675E5E8F7}" sibTransId="{E16B31F9-8422-4828-A3C8-9CC5B8656C07}"/>
    <dgm:cxn modelId="{646196E4-2AEF-4763-96DF-963B7D8A254A}" srcId="{14B8F88A-AC02-43D8-9CA9-59A865B19997}" destId="{A9B9EAC4-3C24-41FB-8184-361C6CC30F01}" srcOrd="0" destOrd="0" parTransId="{D2F6F995-3387-4A79-BA61-F0D22840AC15}" sibTransId="{D65E0EF1-3F89-46A5-BE0A-E16EE8842FEF}"/>
    <dgm:cxn modelId="{D6A929F3-CF56-4922-8988-A55ED1292273}" type="presOf" srcId="{04DB9A68-0A82-4863-83B6-F795840E0467}" destId="{4C1C76EE-27E2-4202-87A4-D44CE1E7DE52}" srcOrd="0" destOrd="0" presId="urn:microsoft.com/office/officeart/2005/8/layout/venn3"/>
    <dgm:cxn modelId="{A24A68F5-C742-44D2-8983-6BD0F1DC77FF}" srcId="{D76165CF-9749-4FCD-8B38-2886135DF560}" destId="{C79044E5-848F-4622-901D-26CDB4059607}" srcOrd="0" destOrd="0" parTransId="{00D6431C-4B9A-4DAA-A354-7BA939130952}" sibTransId="{EE3B6F91-8AF5-4949-A2B3-A620D441CB87}"/>
    <dgm:cxn modelId="{4EA867FB-42BF-4E91-8C78-E2C8A0362940}" type="presOf" srcId="{D76165CF-9749-4FCD-8B38-2886135DF560}" destId="{1522438A-DC28-4A45-9611-BA63454397FD}" srcOrd="0" destOrd="0" presId="urn:microsoft.com/office/officeart/2005/8/layout/venn3"/>
    <dgm:cxn modelId="{5D5A3F3F-1158-42FB-86CB-1B32DE890B2D}" type="presParOf" srcId="{677EDC88-3FF2-407D-88BA-6532C136107E}" destId="{25D525E1-D463-415F-B2DC-A0EC27E56D28}" srcOrd="0" destOrd="0" presId="urn:microsoft.com/office/officeart/2005/8/layout/venn3"/>
    <dgm:cxn modelId="{AB549C09-9C11-445F-A47E-8279DC22F10F}" type="presParOf" srcId="{677EDC88-3FF2-407D-88BA-6532C136107E}" destId="{E05DC2FB-A863-4ACA-9AE2-5A5F2F500BC7}" srcOrd="1" destOrd="0" presId="urn:microsoft.com/office/officeart/2005/8/layout/venn3"/>
    <dgm:cxn modelId="{274469F1-3699-4126-A764-6CBD81C81D8F}" type="presParOf" srcId="{677EDC88-3FF2-407D-88BA-6532C136107E}" destId="{1522438A-DC28-4A45-9611-BA63454397FD}" srcOrd="2" destOrd="0" presId="urn:microsoft.com/office/officeart/2005/8/layout/venn3"/>
    <dgm:cxn modelId="{BB254217-A461-4A5F-A784-188DB3A2EBD8}" type="presParOf" srcId="{677EDC88-3FF2-407D-88BA-6532C136107E}" destId="{328F9944-A654-4CBF-ABBB-0F34BA7A863F}" srcOrd="3" destOrd="0" presId="urn:microsoft.com/office/officeart/2005/8/layout/venn3"/>
    <dgm:cxn modelId="{AA9F9DC4-1DB5-46BD-A0FC-A67614A06395}" type="presParOf" srcId="{677EDC88-3FF2-407D-88BA-6532C136107E}" destId="{9BEA02A9-223B-47B7-B77E-5675873BF3E1}" srcOrd="4" destOrd="0" presId="urn:microsoft.com/office/officeart/2005/8/layout/venn3"/>
    <dgm:cxn modelId="{6C1FEF97-F079-4E77-A389-3A5EF0E20053}" type="presParOf" srcId="{677EDC88-3FF2-407D-88BA-6532C136107E}" destId="{866C898A-3B02-415F-8BCC-EE7EC0E3222F}" srcOrd="5" destOrd="0" presId="urn:microsoft.com/office/officeart/2005/8/layout/venn3"/>
    <dgm:cxn modelId="{329243EB-5B1A-42F3-A7B6-2776AB6A2E14}" type="presParOf" srcId="{677EDC88-3FF2-407D-88BA-6532C136107E}" destId="{4C1C76EE-27E2-4202-87A4-D44CE1E7DE52}" srcOrd="6" destOrd="0" presId="urn:microsoft.com/office/officeart/2005/8/layout/venn3"/>
    <dgm:cxn modelId="{B51F5F0E-5549-46B7-A550-811D6F979195}" type="presParOf" srcId="{677EDC88-3FF2-407D-88BA-6532C136107E}" destId="{5C64194A-BD71-46A1-9E1B-464E40BE4D30}" srcOrd="7" destOrd="0" presId="urn:microsoft.com/office/officeart/2005/8/layout/venn3"/>
    <dgm:cxn modelId="{6EF35D15-0DFB-47DF-B94C-BB3FC71C67EB}" type="presParOf" srcId="{677EDC88-3FF2-407D-88BA-6532C136107E}" destId="{26B84A44-6A99-4A21-99EC-48FB031D1D27}"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B8F88A-AC02-43D8-9CA9-59A865B199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9B9EAC4-3C24-41FB-8184-361C6CC30F01}">
      <dgm:prSet phldrT="[Text]"/>
      <dgm:spPr/>
      <dgm:t>
        <a:bodyPr/>
        <a:lstStyle/>
        <a:p>
          <a:r>
            <a:rPr lang="en-GB"/>
            <a:t>People</a:t>
          </a:r>
        </a:p>
      </dgm:t>
    </dgm:pt>
    <dgm:pt modelId="{D2F6F995-3387-4A79-BA61-F0D22840AC15}" type="parTrans" cxnId="{646196E4-2AEF-4763-96DF-963B7D8A254A}">
      <dgm:prSet/>
      <dgm:spPr/>
      <dgm:t>
        <a:bodyPr/>
        <a:lstStyle/>
        <a:p>
          <a:endParaRPr lang="en-GB"/>
        </a:p>
      </dgm:t>
    </dgm:pt>
    <dgm:pt modelId="{D65E0EF1-3F89-46A5-BE0A-E16EE8842FEF}" type="sibTrans" cxnId="{646196E4-2AEF-4763-96DF-963B7D8A254A}">
      <dgm:prSet/>
      <dgm:spPr/>
      <dgm:t>
        <a:bodyPr/>
        <a:lstStyle/>
        <a:p>
          <a:endParaRPr lang="en-GB"/>
        </a:p>
      </dgm:t>
    </dgm:pt>
    <dgm:pt modelId="{349F098A-82C3-4AAE-AE1A-CAFFF10A2B93}">
      <dgm:prSet phldrT="[Text]"/>
      <dgm:spPr/>
      <dgm:t>
        <a:bodyPr/>
        <a:lstStyle/>
        <a:p>
          <a:r>
            <a:rPr lang="en-GB">
              <a:solidFill>
                <a:schemeClr val="tx1"/>
              </a:solidFill>
            </a:rPr>
            <a:t>What number of staff do you require to carry out critical activities?</a:t>
          </a:r>
        </a:p>
      </dgm:t>
    </dgm:pt>
    <dgm:pt modelId="{C8382CB8-B805-45BF-8B96-2C18A1B52A99}" type="parTrans" cxnId="{F3ADA99D-37BD-4194-92F3-129854035240}">
      <dgm:prSet/>
      <dgm:spPr/>
      <dgm:t>
        <a:bodyPr/>
        <a:lstStyle/>
        <a:p>
          <a:endParaRPr lang="en-GB"/>
        </a:p>
      </dgm:t>
    </dgm:pt>
    <dgm:pt modelId="{C5240A3B-EA90-4E22-8055-C5394A46D3DA}" type="sibTrans" cxnId="{F3ADA99D-37BD-4194-92F3-129854035240}">
      <dgm:prSet/>
      <dgm:spPr/>
      <dgm:t>
        <a:bodyPr/>
        <a:lstStyle/>
        <a:p>
          <a:endParaRPr lang="en-GB"/>
        </a:p>
      </dgm:t>
    </dgm:pt>
    <dgm:pt modelId="{D76165CF-9749-4FCD-8B38-2886135DF560}">
      <dgm:prSet phldrT="[Text]"/>
      <dgm:spPr/>
      <dgm:t>
        <a:bodyPr/>
        <a:lstStyle/>
        <a:p>
          <a:r>
            <a:rPr lang="en-GB"/>
            <a:t>Premises</a:t>
          </a:r>
        </a:p>
      </dgm:t>
    </dgm:pt>
    <dgm:pt modelId="{4BC38825-9B7E-49B2-8464-BA2E6A7EA02F}" type="parTrans" cxnId="{46B2FAA2-496F-429D-B5C9-064A5300E3C8}">
      <dgm:prSet/>
      <dgm:spPr/>
      <dgm:t>
        <a:bodyPr/>
        <a:lstStyle/>
        <a:p>
          <a:endParaRPr lang="en-GB"/>
        </a:p>
      </dgm:t>
    </dgm:pt>
    <dgm:pt modelId="{660D9FD3-5B3A-4370-85D5-9C8FB4D58C68}" type="sibTrans" cxnId="{46B2FAA2-496F-429D-B5C9-064A5300E3C8}">
      <dgm:prSet/>
      <dgm:spPr/>
      <dgm:t>
        <a:bodyPr/>
        <a:lstStyle/>
        <a:p>
          <a:endParaRPr lang="en-GB"/>
        </a:p>
      </dgm:t>
    </dgm:pt>
    <dgm:pt modelId="{C79044E5-848F-4622-901D-26CDB4059607}">
      <dgm:prSet phldrT="[Text]"/>
      <dgm:spPr/>
      <dgm:t>
        <a:bodyPr/>
        <a:lstStyle/>
        <a:p>
          <a:r>
            <a:rPr lang="en-GB"/>
            <a:t>What locations do your prioritised activities operate from?</a:t>
          </a:r>
        </a:p>
      </dgm:t>
    </dgm:pt>
    <dgm:pt modelId="{00D6431C-4B9A-4DAA-A354-7BA939130952}" type="parTrans" cxnId="{A24A68F5-C742-44D2-8983-6BD0F1DC77FF}">
      <dgm:prSet/>
      <dgm:spPr/>
      <dgm:t>
        <a:bodyPr/>
        <a:lstStyle/>
        <a:p>
          <a:endParaRPr lang="en-GB"/>
        </a:p>
      </dgm:t>
    </dgm:pt>
    <dgm:pt modelId="{EE3B6F91-8AF5-4949-A2B3-A620D441CB87}" type="sibTrans" cxnId="{A24A68F5-C742-44D2-8983-6BD0F1DC77FF}">
      <dgm:prSet/>
      <dgm:spPr/>
      <dgm:t>
        <a:bodyPr/>
        <a:lstStyle/>
        <a:p>
          <a:endParaRPr lang="en-GB"/>
        </a:p>
      </dgm:t>
    </dgm:pt>
    <dgm:pt modelId="{8A98777E-4C0E-4F95-9E41-454C11EE5B7A}">
      <dgm:prSet phldrT="[Text]"/>
      <dgm:spPr/>
      <dgm:t>
        <a:bodyPr/>
        <a:lstStyle/>
        <a:p>
          <a:r>
            <a:rPr lang="en-GB"/>
            <a:t>Technology</a:t>
          </a:r>
        </a:p>
      </dgm:t>
    </dgm:pt>
    <dgm:pt modelId="{5A5F14B7-966A-46DA-B0FE-B82675E5E8F7}" type="parTrans" cxnId="{5BAEE4CE-1F73-404A-9034-F6877564B948}">
      <dgm:prSet/>
      <dgm:spPr/>
      <dgm:t>
        <a:bodyPr/>
        <a:lstStyle/>
        <a:p>
          <a:endParaRPr lang="en-GB"/>
        </a:p>
      </dgm:t>
    </dgm:pt>
    <dgm:pt modelId="{E16B31F9-8422-4828-A3C8-9CC5B8656C07}" type="sibTrans" cxnId="{5BAEE4CE-1F73-404A-9034-F6877564B948}">
      <dgm:prSet/>
      <dgm:spPr/>
      <dgm:t>
        <a:bodyPr/>
        <a:lstStyle/>
        <a:p>
          <a:endParaRPr lang="en-GB"/>
        </a:p>
      </dgm:t>
    </dgm:pt>
    <dgm:pt modelId="{AD5C9F8E-A3FB-4A7C-AE73-87FCE7BE0AB8}">
      <dgm:prSet phldrT="[Text]"/>
      <dgm:spPr/>
      <dgm:t>
        <a:bodyPr/>
        <a:lstStyle/>
        <a:p>
          <a:r>
            <a:rPr lang="en-GB"/>
            <a:t>Is the service dependant on electrical medical equipment?</a:t>
          </a:r>
        </a:p>
      </dgm:t>
    </dgm:pt>
    <dgm:pt modelId="{761E540D-4430-421D-A78D-6DBEBC75B365}" type="parTrans" cxnId="{B4179C5B-4B37-4500-9ED1-3033C1D79000}">
      <dgm:prSet/>
      <dgm:spPr/>
      <dgm:t>
        <a:bodyPr/>
        <a:lstStyle/>
        <a:p>
          <a:endParaRPr lang="en-GB"/>
        </a:p>
      </dgm:t>
    </dgm:pt>
    <dgm:pt modelId="{AB98C3E9-9CF8-4BC7-9DF7-0F8D82C3933B}" type="sibTrans" cxnId="{B4179C5B-4B37-4500-9ED1-3033C1D79000}">
      <dgm:prSet/>
      <dgm:spPr/>
      <dgm:t>
        <a:bodyPr/>
        <a:lstStyle/>
        <a:p>
          <a:endParaRPr lang="en-GB"/>
        </a:p>
      </dgm:t>
    </dgm:pt>
    <dgm:pt modelId="{17293D75-9CFC-48B7-B069-215178B19DC2}">
      <dgm:prSet phldrT="[Text]"/>
      <dgm:spPr/>
      <dgm:t>
        <a:bodyPr/>
        <a:lstStyle/>
        <a:p>
          <a:r>
            <a:rPr lang="en-GB">
              <a:solidFill>
                <a:schemeClr val="tx1"/>
              </a:solidFill>
            </a:rPr>
            <a:t>What is the minimum staffing level you will need to deliver these?</a:t>
          </a:r>
        </a:p>
      </dgm:t>
    </dgm:pt>
    <dgm:pt modelId="{90BB6C9F-2F88-4F61-9573-B11A721F19AF}" type="parTrans" cxnId="{167FDA4E-DA3E-4D74-BA16-25475E39E76B}">
      <dgm:prSet/>
      <dgm:spPr/>
      <dgm:t>
        <a:bodyPr/>
        <a:lstStyle/>
        <a:p>
          <a:endParaRPr lang="en-GB"/>
        </a:p>
      </dgm:t>
    </dgm:pt>
    <dgm:pt modelId="{7925B765-A8A2-4EF5-A3D5-2C94CF7FC8A4}" type="sibTrans" cxnId="{167FDA4E-DA3E-4D74-BA16-25475E39E76B}">
      <dgm:prSet/>
      <dgm:spPr/>
      <dgm:t>
        <a:bodyPr/>
        <a:lstStyle/>
        <a:p>
          <a:endParaRPr lang="en-GB"/>
        </a:p>
      </dgm:t>
    </dgm:pt>
    <dgm:pt modelId="{B2661EBE-BCC6-4B96-B411-A1B8695C6BD1}">
      <dgm:prSet phldrT="[Text]"/>
      <dgm:spPr/>
      <dgm:t>
        <a:bodyPr/>
        <a:lstStyle/>
        <a:p>
          <a:r>
            <a:rPr lang="en-GB">
              <a:solidFill>
                <a:schemeClr val="tx1"/>
              </a:solidFill>
            </a:rPr>
            <a:t>What skills/level of expertise are required to undertake these activities?</a:t>
          </a:r>
        </a:p>
      </dgm:t>
    </dgm:pt>
    <dgm:pt modelId="{C7321CA5-F90F-4E9A-8DD7-1BCF4FA3C01F}" type="parTrans" cxnId="{7D820996-0F71-421E-9BE6-4593CCD4710D}">
      <dgm:prSet/>
      <dgm:spPr/>
      <dgm:t>
        <a:bodyPr/>
        <a:lstStyle/>
        <a:p>
          <a:endParaRPr lang="en-GB"/>
        </a:p>
      </dgm:t>
    </dgm:pt>
    <dgm:pt modelId="{C8F0A062-8B81-47A4-9560-74E314191DB5}" type="sibTrans" cxnId="{7D820996-0F71-421E-9BE6-4593CCD4710D}">
      <dgm:prSet/>
      <dgm:spPr/>
      <dgm:t>
        <a:bodyPr/>
        <a:lstStyle/>
        <a:p>
          <a:endParaRPr lang="en-GB"/>
        </a:p>
      </dgm:t>
    </dgm:pt>
    <dgm:pt modelId="{59245E45-4DC8-4D88-A948-18D5E7B677E3}">
      <dgm:prSet phldrT="[Text]"/>
      <dgm:spPr/>
      <dgm:t>
        <a:bodyPr/>
        <a:lstStyle/>
        <a:p>
          <a:r>
            <a:rPr lang="en-GB"/>
            <a:t>What alternative premises do you have?</a:t>
          </a:r>
        </a:p>
      </dgm:t>
    </dgm:pt>
    <dgm:pt modelId="{9055B0A7-2896-4B7C-8BB2-4678B2638AE9}" type="parTrans" cxnId="{9224F6A9-ECAD-4848-8184-D350C3FA678A}">
      <dgm:prSet/>
      <dgm:spPr/>
      <dgm:t>
        <a:bodyPr/>
        <a:lstStyle/>
        <a:p>
          <a:endParaRPr lang="en-GB"/>
        </a:p>
      </dgm:t>
    </dgm:pt>
    <dgm:pt modelId="{5C526660-3B75-41FF-B2FA-67DC39E40C68}" type="sibTrans" cxnId="{9224F6A9-ECAD-4848-8184-D350C3FA678A}">
      <dgm:prSet/>
      <dgm:spPr/>
      <dgm:t>
        <a:bodyPr/>
        <a:lstStyle/>
        <a:p>
          <a:endParaRPr lang="en-GB"/>
        </a:p>
      </dgm:t>
    </dgm:pt>
    <dgm:pt modelId="{86BBB142-C7D6-4C6E-B41C-F263F42248B2}">
      <dgm:prSet phldrT="[Text]"/>
      <dgm:spPr/>
      <dgm:t>
        <a:bodyPr/>
        <a:lstStyle/>
        <a:p>
          <a:r>
            <a:rPr lang="en-GB"/>
            <a:t>What machinery, equipment and other facilities are essential?</a:t>
          </a:r>
        </a:p>
      </dgm:t>
    </dgm:pt>
    <dgm:pt modelId="{FA162705-9F33-42AD-BD3E-10473ED54EC7}" type="parTrans" cxnId="{E651CE7A-9474-4701-A690-052AD82C0F78}">
      <dgm:prSet/>
      <dgm:spPr/>
      <dgm:t>
        <a:bodyPr/>
        <a:lstStyle/>
        <a:p>
          <a:endParaRPr lang="en-GB"/>
        </a:p>
      </dgm:t>
    </dgm:pt>
    <dgm:pt modelId="{CFD3566C-589C-4F02-A741-00452A7F790C}" type="sibTrans" cxnId="{E651CE7A-9474-4701-A690-052AD82C0F78}">
      <dgm:prSet/>
      <dgm:spPr/>
      <dgm:t>
        <a:bodyPr/>
        <a:lstStyle/>
        <a:p>
          <a:endParaRPr lang="en-GB"/>
        </a:p>
      </dgm:t>
    </dgm:pt>
    <dgm:pt modelId="{DAD35125-C698-43AD-9735-D38B921DE972}">
      <dgm:prSet phldrT="[Text]"/>
      <dgm:spPr/>
      <dgm:t>
        <a:bodyPr/>
        <a:lstStyle/>
        <a:p>
          <a:r>
            <a:rPr lang="en-GB"/>
            <a:t>What IT is essential to carry out your prioritised activities?</a:t>
          </a:r>
        </a:p>
      </dgm:t>
    </dgm:pt>
    <dgm:pt modelId="{18D632D9-E74D-43A3-AADA-83C83D94EEFB}" type="parTrans" cxnId="{D1129FEA-D0E2-496A-BE24-3BC134B747BF}">
      <dgm:prSet/>
      <dgm:spPr/>
      <dgm:t>
        <a:bodyPr/>
        <a:lstStyle/>
        <a:p>
          <a:endParaRPr lang="en-GB"/>
        </a:p>
      </dgm:t>
    </dgm:pt>
    <dgm:pt modelId="{AA00983D-44FB-42D4-99FC-04D68B04E1F9}" type="sibTrans" cxnId="{D1129FEA-D0E2-496A-BE24-3BC134B747BF}">
      <dgm:prSet/>
      <dgm:spPr/>
      <dgm:t>
        <a:bodyPr/>
        <a:lstStyle/>
        <a:p>
          <a:endParaRPr lang="en-GB"/>
        </a:p>
      </dgm:t>
    </dgm:pt>
    <dgm:pt modelId="{5883BE40-0795-460B-920C-BB57C42321F4}">
      <dgm:prSet phldrT="[Text]"/>
      <dgm:spPr/>
      <dgm:t>
        <a:bodyPr/>
        <a:lstStyle/>
        <a:p>
          <a:r>
            <a:rPr lang="en-GB"/>
            <a:t>What systems and means of communication are required to carry out your prioritised activities</a:t>
          </a:r>
        </a:p>
      </dgm:t>
    </dgm:pt>
    <dgm:pt modelId="{70F9E14F-9428-44C0-8614-38826CD83B8C}" type="parTrans" cxnId="{26B70900-077A-42A4-8072-D0B9874C48D2}">
      <dgm:prSet/>
      <dgm:spPr/>
      <dgm:t>
        <a:bodyPr/>
        <a:lstStyle/>
        <a:p>
          <a:endParaRPr lang="en-GB"/>
        </a:p>
      </dgm:t>
    </dgm:pt>
    <dgm:pt modelId="{B5E6CE62-731B-4613-8546-E735E157211D}" type="sibTrans" cxnId="{26B70900-077A-42A4-8072-D0B9874C48D2}">
      <dgm:prSet/>
      <dgm:spPr/>
      <dgm:t>
        <a:bodyPr/>
        <a:lstStyle/>
        <a:p>
          <a:endParaRPr lang="en-GB"/>
        </a:p>
      </dgm:t>
    </dgm:pt>
    <dgm:pt modelId="{04DB9A68-0A82-4863-83B6-F795840E0467}">
      <dgm:prSet phldrT="[Text]"/>
      <dgm:spPr/>
      <dgm:t>
        <a:bodyPr/>
        <a:lstStyle/>
        <a:p>
          <a:r>
            <a:rPr lang="en-GB"/>
            <a:t>Information</a:t>
          </a:r>
        </a:p>
      </dgm:t>
    </dgm:pt>
    <dgm:pt modelId="{C7C4631E-B2DA-4E67-B377-0CC4317A93AC}" type="parTrans" cxnId="{DB7AC903-DD22-49A5-BC01-BD0E3A239814}">
      <dgm:prSet/>
      <dgm:spPr/>
      <dgm:t>
        <a:bodyPr/>
        <a:lstStyle/>
        <a:p>
          <a:endParaRPr lang="en-GB"/>
        </a:p>
      </dgm:t>
    </dgm:pt>
    <dgm:pt modelId="{7D2928F6-9357-4625-BB98-634AEB7B7C36}" type="sibTrans" cxnId="{DB7AC903-DD22-49A5-BC01-BD0E3A239814}">
      <dgm:prSet/>
      <dgm:spPr/>
      <dgm:t>
        <a:bodyPr/>
        <a:lstStyle/>
        <a:p>
          <a:endParaRPr lang="en-GB"/>
        </a:p>
      </dgm:t>
    </dgm:pt>
    <dgm:pt modelId="{697A7959-6216-4CC7-B4F4-84BD96F93DA0}">
      <dgm:prSet phldrT="[Text]"/>
      <dgm:spPr/>
      <dgm:t>
        <a:bodyPr/>
        <a:lstStyle/>
        <a:p>
          <a:r>
            <a:rPr lang="en-GB"/>
            <a:t>What Information is essential to carry out your prioritised activities?</a:t>
          </a:r>
        </a:p>
      </dgm:t>
    </dgm:pt>
    <dgm:pt modelId="{3C27E1FF-719E-470A-9DF6-0D6EA7F742A9}" type="parTrans" cxnId="{B624FF3F-034F-4CF0-86E8-E28D18FE73D3}">
      <dgm:prSet/>
      <dgm:spPr/>
      <dgm:t>
        <a:bodyPr/>
        <a:lstStyle/>
        <a:p>
          <a:endParaRPr lang="en-GB"/>
        </a:p>
      </dgm:t>
    </dgm:pt>
    <dgm:pt modelId="{FC867F43-85E9-4FBA-A32C-9DE70FF5ED61}" type="sibTrans" cxnId="{B624FF3F-034F-4CF0-86E8-E28D18FE73D3}">
      <dgm:prSet/>
      <dgm:spPr/>
      <dgm:t>
        <a:bodyPr/>
        <a:lstStyle/>
        <a:p>
          <a:endParaRPr lang="en-GB"/>
        </a:p>
      </dgm:t>
    </dgm:pt>
    <dgm:pt modelId="{386E3D9C-E1FD-4600-BB89-BA886406F700}">
      <dgm:prSet phldrT="[Text]"/>
      <dgm:spPr/>
      <dgm:t>
        <a:bodyPr/>
        <a:lstStyle/>
        <a:p>
          <a:r>
            <a:rPr lang="en-GB"/>
            <a:t>How is this information stored?</a:t>
          </a:r>
        </a:p>
      </dgm:t>
    </dgm:pt>
    <dgm:pt modelId="{9DCB14CD-4563-48E6-A179-C661427047EA}" type="parTrans" cxnId="{D98E9882-A886-449F-9CCD-995C3FECC0A2}">
      <dgm:prSet/>
      <dgm:spPr/>
      <dgm:t>
        <a:bodyPr/>
        <a:lstStyle/>
        <a:p>
          <a:endParaRPr lang="en-GB"/>
        </a:p>
      </dgm:t>
    </dgm:pt>
    <dgm:pt modelId="{DFF8E476-5330-4D23-BA9B-590C1EE58B8D}" type="sibTrans" cxnId="{D98E9882-A886-449F-9CCD-995C3FECC0A2}">
      <dgm:prSet/>
      <dgm:spPr/>
      <dgm:t>
        <a:bodyPr/>
        <a:lstStyle/>
        <a:p>
          <a:endParaRPr lang="en-GB"/>
        </a:p>
      </dgm:t>
    </dgm:pt>
    <dgm:pt modelId="{E7E15C26-DF12-4B1A-A705-012A8BDDC35F}">
      <dgm:prSet phldrT="[Text]"/>
      <dgm:spPr/>
      <dgm:t>
        <a:bodyPr/>
        <a:lstStyle/>
        <a:p>
          <a:r>
            <a:rPr lang="en-GB"/>
            <a:t>Suppliers and Partners</a:t>
          </a:r>
        </a:p>
      </dgm:t>
    </dgm:pt>
    <dgm:pt modelId="{09FF1E49-36E5-4077-8B88-E71C45D43488}" type="parTrans" cxnId="{7DBCD74B-C41B-4B35-BE75-3EC1C3E022E9}">
      <dgm:prSet/>
      <dgm:spPr/>
      <dgm:t>
        <a:bodyPr/>
        <a:lstStyle/>
        <a:p>
          <a:endParaRPr lang="en-GB"/>
        </a:p>
      </dgm:t>
    </dgm:pt>
    <dgm:pt modelId="{27EB9060-A0E6-40D0-9842-44B29C249528}" type="sibTrans" cxnId="{7DBCD74B-C41B-4B35-BE75-3EC1C3E022E9}">
      <dgm:prSet/>
      <dgm:spPr/>
      <dgm:t>
        <a:bodyPr/>
        <a:lstStyle/>
        <a:p>
          <a:endParaRPr lang="en-GB"/>
        </a:p>
      </dgm:t>
    </dgm:pt>
    <dgm:pt modelId="{28AEECF1-ADC9-48A6-8718-1DC866D8FEA3}">
      <dgm:prSet phldrT="[Text]"/>
      <dgm:spPr/>
      <dgm:t>
        <a:bodyPr/>
        <a:lstStyle/>
        <a:p>
          <a:r>
            <a:rPr lang="en-GB"/>
            <a:t>Who are your priority suppliers?</a:t>
          </a:r>
        </a:p>
      </dgm:t>
    </dgm:pt>
    <dgm:pt modelId="{082D1949-6975-4F79-8B0B-8100D8180217}" type="parTrans" cxnId="{63A7ABD8-2FEB-4261-B63B-A4CBD71680BD}">
      <dgm:prSet/>
      <dgm:spPr/>
      <dgm:t>
        <a:bodyPr/>
        <a:lstStyle/>
        <a:p>
          <a:endParaRPr lang="en-GB"/>
        </a:p>
      </dgm:t>
    </dgm:pt>
    <dgm:pt modelId="{A96C1726-50D2-4499-B891-09A6C3C6D156}" type="sibTrans" cxnId="{63A7ABD8-2FEB-4261-B63B-A4CBD71680BD}">
      <dgm:prSet/>
      <dgm:spPr/>
      <dgm:t>
        <a:bodyPr/>
        <a:lstStyle/>
        <a:p>
          <a:endParaRPr lang="en-GB"/>
        </a:p>
      </dgm:t>
    </dgm:pt>
    <dgm:pt modelId="{95ED747B-920E-4AAF-9460-A6BFB7BCE5F8}">
      <dgm:prSet phldrT="[Text]"/>
      <dgm:spPr/>
      <dgm:t>
        <a:bodyPr/>
        <a:lstStyle/>
        <a:p>
          <a:r>
            <a:rPr lang="en-GB"/>
            <a:t>Are key services contracted out?</a:t>
          </a:r>
        </a:p>
      </dgm:t>
    </dgm:pt>
    <dgm:pt modelId="{D4FF138D-0033-4A86-87DC-CEC9BA7AB9E4}" type="parTrans" cxnId="{2DEFEB69-E7EC-48F8-AE6E-60323B076C0B}">
      <dgm:prSet/>
      <dgm:spPr/>
      <dgm:t>
        <a:bodyPr/>
        <a:lstStyle/>
        <a:p>
          <a:endParaRPr lang="en-GB"/>
        </a:p>
      </dgm:t>
    </dgm:pt>
    <dgm:pt modelId="{E6824799-8748-4D9D-A4F5-64B57C779889}" type="sibTrans" cxnId="{2DEFEB69-E7EC-48F8-AE6E-60323B076C0B}">
      <dgm:prSet/>
      <dgm:spPr/>
      <dgm:t>
        <a:bodyPr/>
        <a:lstStyle/>
        <a:p>
          <a:endParaRPr lang="en-GB"/>
        </a:p>
      </dgm:t>
    </dgm:pt>
    <dgm:pt modelId="{BD257D6A-13A6-47B3-8049-42B063042E80}">
      <dgm:prSet phldrT="[Text]"/>
      <dgm:spPr/>
      <dgm:t>
        <a:bodyPr/>
        <a:lstStyle/>
        <a:p>
          <a:r>
            <a:rPr lang="en-GB"/>
            <a:t>Do both you and your suppliers/ partners have mutual aid arrangements in please?</a:t>
          </a:r>
        </a:p>
      </dgm:t>
    </dgm:pt>
    <dgm:pt modelId="{B839D057-5150-408A-9834-26DC6CEA41B3}" type="parTrans" cxnId="{29EAB4A2-D5E2-4422-8842-0EC34BE47A95}">
      <dgm:prSet/>
      <dgm:spPr/>
      <dgm:t>
        <a:bodyPr/>
        <a:lstStyle/>
        <a:p>
          <a:endParaRPr lang="en-GB"/>
        </a:p>
      </dgm:t>
    </dgm:pt>
    <dgm:pt modelId="{4D45231E-FEE9-45C1-B8BC-C79964E0CB4F}" type="sibTrans" cxnId="{29EAB4A2-D5E2-4422-8842-0EC34BE47A95}">
      <dgm:prSet/>
      <dgm:spPr/>
      <dgm:t>
        <a:bodyPr/>
        <a:lstStyle/>
        <a:p>
          <a:endParaRPr lang="en-GB"/>
        </a:p>
      </dgm:t>
    </dgm:pt>
    <dgm:pt modelId="{FEC207A5-6A95-45B8-A6DE-23AED66D4CA8}" type="pres">
      <dgm:prSet presAssocID="{14B8F88A-AC02-43D8-9CA9-59A865B19997}" presName="Name0" presStyleCnt="0">
        <dgm:presLayoutVars>
          <dgm:dir/>
          <dgm:animLvl val="lvl"/>
          <dgm:resizeHandles val="exact"/>
        </dgm:presLayoutVars>
      </dgm:prSet>
      <dgm:spPr/>
    </dgm:pt>
    <dgm:pt modelId="{2184F0BB-23C9-497C-8E14-C0DEC157517A}" type="pres">
      <dgm:prSet presAssocID="{A9B9EAC4-3C24-41FB-8184-361C6CC30F01}" presName="composite" presStyleCnt="0"/>
      <dgm:spPr/>
    </dgm:pt>
    <dgm:pt modelId="{1EB444C6-CA82-44C4-A542-4365BB38BA91}" type="pres">
      <dgm:prSet presAssocID="{A9B9EAC4-3C24-41FB-8184-361C6CC30F01}" presName="parTx" presStyleLbl="alignNode1" presStyleIdx="0" presStyleCnt="5">
        <dgm:presLayoutVars>
          <dgm:chMax val="0"/>
          <dgm:chPref val="0"/>
          <dgm:bulletEnabled val="1"/>
        </dgm:presLayoutVars>
      </dgm:prSet>
      <dgm:spPr/>
    </dgm:pt>
    <dgm:pt modelId="{4D45568A-0050-4586-949B-EC8E2E5A28C3}" type="pres">
      <dgm:prSet presAssocID="{A9B9EAC4-3C24-41FB-8184-361C6CC30F01}" presName="desTx" presStyleLbl="alignAccFollowNode1" presStyleIdx="0" presStyleCnt="5">
        <dgm:presLayoutVars>
          <dgm:bulletEnabled val="1"/>
        </dgm:presLayoutVars>
      </dgm:prSet>
      <dgm:spPr/>
    </dgm:pt>
    <dgm:pt modelId="{C70D9C2A-89F4-4B59-AFAA-6BE7D4A834E9}" type="pres">
      <dgm:prSet presAssocID="{D65E0EF1-3F89-46A5-BE0A-E16EE8842FEF}" presName="space" presStyleCnt="0"/>
      <dgm:spPr/>
    </dgm:pt>
    <dgm:pt modelId="{A8421BB5-25B8-4706-86A4-6D85C7608F6B}" type="pres">
      <dgm:prSet presAssocID="{D76165CF-9749-4FCD-8B38-2886135DF560}" presName="composite" presStyleCnt="0"/>
      <dgm:spPr/>
    </dgm:pt>
    <dgm:pt modelId="{46D628A8-31BA-4B19-9BA6-E19B2CF47224}" type="pres">
      <dgm:prSet presAssocID="{D76165CF-9749-4FCD-8B38-2886135DF560}" presName="parTx" presStyleLbl="alignNode1" presStyleIdx="1" presStyleCnt="5">
        <dgm:presLayoutVars>
          <dgm:chMax val="0"/>
          <dgm:chPref val="0"/>
          <dgm:bulletEnabled val="1"/>
        </dgm:presLayoutVars>
      </dgm:prSet>
      <dgm:spPr/>
    </dgm:pt>
    <dgm:pt modelId="{634BB895-B3E2-45B4-84D1-F7042FEDA4FF}" type="pres">
      <dgm:prSet presAssocID="{D76165CF-9749-4FCD-8B38-2886135DF560}" presName="desTx" presStyleLbl="alignAccFollowNode1" presStyleIdx="1" presStyleCnt="5">
        <dgm:presLayoutVars>
          <dgm:bulletEnabled val="1"/>
        </dgm:presLayoutVars>
      </dgm:prSet>
      <dgm:spPr/>
    </dgm:pt>
    <dgm:pt modelId="{F40186C0-64BD-4ADC-AF2C-C193A04DA86F}" type="pres">
      <dgm:prSet presAssocID="{660D9FD3-5B3A-4370-85D5-9C8FB4D58C68}" presName="space" presStyleCnt="0"/>
      <dgm:spPr/>
    </dgm:pt>
    <dgm:pt modelId="{69A5D02B-809C-4EDF-9908-0503B0FCEF04}" type="pres">
      <dgm:prSet presAssocID="{8A98777E-4C0E-4F95-9E41-454C11EE5B7A}" presName="composite" presStyleCnt="0"/>
      <dgm:spPr/>
    </dgm:pt>
    <dgm:pt modelId="{23B188CE-9F36-4961-8C48-C2D356B10ED5}" type="pres">
      <dgm:prSet presAssocID="{8A98777E-4C0E-4F95-9E41-454C11EE5B7A}" presName="parTx" presStyleLbl="alignNode1" presStyleIdx="2" presStyleCnt="5">
        <dgm:presLayoutVars>
          <dgm:chMax val="0"/>
          <dgm:chPref val="0"/>
          <dgm:bulletEnabled val="1"/>
        </dgm:presLayoutVars>
      </dgm:prSet>
      <dgm:spPr/>
    </dgm:pt>
    <dgm:pt modelId="{C97CA910-AFF0-436F-8FF6-762658CA063D}" type="pres">
      <dgm:prSet presAssocID="{8A98777E-4C0E-4F95-9E41-454C11EE5B7A}" presName="desTx" presStyleLbl="alignAccFollowNode1" presStyleIdx="2" presStyleCnt="5">
        <dgm:presLayoutVars>
          <dgm:bulletEnabled val="1"/>
        </dgm:presLayoutVars>
      </dgm:prSet>
      <dgm:spPr/>
    </dgm:pt>
    <dgm:pt modelId="{A67CB1D8-7B58-4840-94D1-049C6BEA7597}" type="pres">
      <dgm:prSet presAssocID="{E16B31F9-8422-4828-A3C8-9CC5B8656C07}" presName="space" presStyleCnt="0"/>
      <dgm:spPr/>
    </dgm:pt>
    <dgm:pt modelId="{2B23DC66-719F-4DA4-B42E-63A3497E6BBB}" type="pres">
      <dgm:prSet presAssocID="{04DB9A68-0A82-4863-83B6-F795840E0467}" presName="composite" presStyleCnt="0"/>
      <dgm:spPr/>
    </dgm:pt>
    <dgm:pt modelId="{A105A1E8-D492-4873-93EE-35B84C971004}" type="pres">
      <dgm:prSet presAssocID="{04DB9A68-0A82-4863-83B6-F795840E0467}" presName="parTx" presStyleLbl="alignNode1" presStyleIdx="3" presStyleCnt="5">
        <dgm:presLayoutVars>
          <dgm:chMax val="0"/>
          <dgm:chPref val="0"/>
          <dgm:bulletEnabled val="1"/>
        </dgm:presLayoutVars>
      </dgm:prSet>
      <dgm:spPr/>
    </dgm:pt>
    <dgm:pt modelId="{D3935C01-8912-4FE8-8D35-3A4246B4D298}" type="pres">
      <dgm:prSet presAssocID="{04DB9A68-0A82-4863-83B6-F795840E0467}" presName="desTx" presStyleLbl="alignAccFollowNode1" presStyleIdx="3" presStyleCnt="5">
        <dgm:presLayoutVars>
          <dgm:bulletEnabled val="1"/>
        </dgm:presLayoutVars>
      </dgm:prSet>
      <dgm:spPr/>
    </dgm:pt>
    <dgm:pt modelId="{77CCF53A-78F7-4811-ADD4-850C7B764902}" type="pres">
      <dgm:prSet presAssocID="{7D2928F6-9357-4625-BB98-634AEB7B7C36}" presName="space" presStyleCnt="0"/>
      <dgm:spPr/>
    </dgm:pt>
    <dgm:pt modelId="{8D4C2310-C6C1-4E41-AAF0-15C3D13FA5BD}" type="pres">
      <dgm:prSet presAssocID="{E7E15C26-DF12-4B1A-A705-012A8BDDC35F}" presName="composite" presStyleCnt="0"/>
      <dgm:spPr/>
    </dgm:pt>
    <dgm:pt modelId="{8EEE44B8-EA39-4A10-8D69-EFE9ECF44CEF}" type="pres">
      <dgm:prSet presAssocID="{E7E15C26-DF12-4B1A-A705-012A8BDDC35F}" presName="parTx" presStyleLbl="alignNode1" presStyleIdx="4" presStyleCnt="5">
        <dgm:presLayoutVars>
          <dgm:chMax val="0"/>
          <dgm:chPref val="0"/>
          <dgm:bulletEnabled val="1"/>
        </dgm:presLayoutVars>
      </dgm:prSet>
      <dgm:spPr/>
    </dgm:pt>
    <dgm:pt modelId="{B77B6F52-9554-465B-BA79-39B9FEDB49F6}" type="pres">
      <dgm:prSet presAssocID="{E7E15C26-DF12-4B1A-A705-012A8BDDC35F}" presName="desTx" presStyleLbl="alignAccFollowNode1" presStyleIdx="4" presStyleCnt="5">
        <dgm:presLayoutVars>
          <dgm:bulletEnabled val="1"/>
        </dgm:presLayoutVars>
      </dgm:prSet>
      <dgm:spPr/>
    </dgm:pt>
  </dgm:ptLst>
  <dgm:cxnLst>
    <dgm:cxn modelId="{26B70900-077A-42A4-8072-D0B9874C48D2}" srcId="{8A98777E-4C0E-4F95-9E41-454C11EE5B7A}" destId="{5883BE40-0795-460B-920C-BB57C42321F4}" srcOrd="2" destOrd="0" parTransId="{70F9E14F-9428-44C0-8614-38826CD83B8C}" sibTransId="{B5E6CE62-731B-4613-8546-E735E157211D}"/>
    <dgm:cxn modelId="{DB7AC903-DD22-49A5-BC01-BD0E3A239814}" srcId="{14B8F88A-AC02-43D8-9CA9-59A865B19997}" destId="{04DB9A68-0A82-4863-83B6-F795840E0467}" srcOrd="3" destOrd="0" parTransId="{C7C4631E-B2DA-4E67-B377-0CC4317A93AC}" sibTransId="{7D2928F6-9357-4625-BB98-634AEB7B7C36}"/>
    <dgm:cxn modelId="{741B1909-8C8B-47C9-A521-57CB2D27CAB6}" type="presOf" srcId="{AD5C9F8E-A3FB-4A7C-AE73-87FCE7BE0AB8}" destId="{C97CA910-AFF0-436F-8FF6-762658CA063D}" srcOrd="0" destOrd="0" presId="urn:microsoft.com/office/officeart/2005/8/layout/hList1"/>
    <dgm:cxn modelId="{7627F422-46AF-4C00-8B0E-FD5F0BB9D91F}" type="presOf" srcId="{14B8F88A-AC02-43D8-9CA9-59A865B19997}" destId="{FEC207A5-6A95-45B8-A6DE-23AED66D4CA8}" srcOrd="0" destOrd="0" presId="urn:microsoft.com/office/officeart/2005/8/layout/hList1"/>
    <dgm:cxn modelId="{DE2A1923-4A4D-4F82-882E-F4E18B14367A}" type="presOf" srcId="{8A98777E-4C0E-4F95-9E41-454C11EE5B7A}" destId="{23B188CE-9F36-4961-8C48-C2D356B10ED5}" srcOrd="0" destOrd="0" presId="urn:microsoft.com/office/officeart/2005/8/layout/hList1"/>
    <dgm:cxn modelId="{59C87B2F-2F4D-44DF-9A09-AD09DDCF49C6}" type="presOf" srcId="{D76165CF-9749-4FCD-8B38-2886135DF560}" destId="{46D628A8-31BA-4B19-9BA6-E19B2CF47224}" srcOrd="0" destOrd="0" presId="urn:microsoft.com/office/officeart/2005/8/layout/hList1"/>
    <dgm:cxn modelId="{39AB203C-D17A-4C9B-A298-C21903D82B7B}" type="presOf" srcId="{386E3D9C-E1FD-4600-BB89-BA886406F700}" destId="{D3935C01-8912-4FE8-8D35-3A4246B4D298}" srcOrd="0" destOrd="1" presId="urn:microsoft.com/office/officeart/2005/8/layout/hList1"/>
    <dgm:cxn modelId="{110CDD3D-AB7D-40D5-A561-365AD0703C1E}" type="presOf" srcId="{BD257D6A-13A6-47B3-8049-42B063042E80}" destId="{B77B6F52-9554-465B-BA79-39B9FEDB49F6}" srcOrd="0" destOrd="2" presId="urn:microsoft.com/office/officeart/2005/8/layout/hList1"/>
    <dgm:cxn modelId="{B624FF3F-034F-4CF0-86E8-E28D18FE73D3}" srcId="{04DB9A68-0A82-4863-83B6-F795840E0467}" destId="{697A7959-6216-4CC7-B4F4-84BD96F93DA0}" srcOrd="0" destOrd="0" parTransId="{3C27E1FF-719E-470A-9DF6-0D6EA7F742A9}" sibTransId="{FC867F43-85E9-4FBA-A32C-9DE70FF5ED61}"/>
    <dgm:cxn modelId="{B4179C5B-4B37-4500-9ED1-3033C1D79000}" srcId="{8A98777E-4C0E-4F95-9E41-454C11EE5B7A}" destId="{AD5C9F8E-A3FB-4A7C-AE73-87FCE7BE0AB8}" srcOrd="0" destOrd="0" parTransId="{761E540D-4430-421D-A78D-6DBEBC75B365}" sibTransId="{AB98C3E9-9CF8-4BC7-9DF7-0F8D82C3933B}"/>
    <dgm:cxn modelId="{F3096147-9E79-4BE5-947D-2121FE322E0A}" type="presOf" srcId="{697A7959-6216-4CC7-B4F4-84BD96F93DA0}" destId="{D3935C01-8912-4FE8-8D35-3A4246B4D298}" srcOrd="0" destOrd="0" presId="urn:microsoft.com/office/officeart/2005/8/layout/hList1"/>
    <dgm:cxn modelId="{41F68B67-1E5F-4413-BC6F-78BB11465F17}" type="presOf" srcId="{E7E15C26-DF12-4B1A-A705-012A8BDDC35F}" destId="{8EEE44B8-EA39-4A10-8D69-EFE9ECF44CEF}" srcOrd="0" destOrd="0" presId="urn:microsoft.com/office/officeart/2005/8/layout/hList1"/>
    <dgm:cxn modelId="{2DEFEB69-E7EC-48F8-AE6E-60323B076C0B}" srcId="{E7E15C26-DF12-4B1A-A705-012A8BDDC35F}" destId="{95ED747B-920E-4AAF-9460-A6BFB7BCE5F8}" srcOrd="1" destOrd="0" parTransId="{D4FF138D-0033-4A86-87DC-CEC9BA7AB9E4}" sibTransId="{E6824799-8748-4D9D-A4F5-64B57C779889}"/>
    <dgm:cxn modelId="{7DBCD74B-C41B-4B35-BE75-3EC1C3E022E9}" srcId="{14B8F88A-AC02-43D8-9CA9-59A865B19997}" destId="{E7E15C26-DF12-4B1A-A705-012A8BDDC35F}" srcOrd="4" destOrd="0" parTransId="{09FF1E49-36E5-4077-8B88-E71C45D43488}" sibTransId="{27EB9060-A0E6-40D0-9842-44B29C249528}"/>
    <dgm:cxn modelId="{167FDA4E-DA3E-4D74-BA16-25475E39E76B}" srcId="{A9B9EAC4-3C24-41FB-8184-361C6CC30F01}" destId="{17293D75-9CFC-48B7-B069-215178B19DC2}" srcOrd="1" destOrd="0" parTransId="{90BB6C9F-2F88-4F61-9573-B11A721F19AF}" sibTransId="{7925B765-A8A2-4EF5-A3D5-2C94CF7FC8A4}"/>
    <dgm:cxn modelId="{DC86FF54-135A-4BB7-A7FD-E5084A1435BE}" type="presOf" srcId="{95ED747B-920E-4AAF-9460-A6BFB7BCE5F8}" destId="{B77B6F52-9554-465B-BA79-39B9FEDB49F6}" srcOrd="0" destOrd="1" presId="urn:microsoft.com/office/officeart/2005/8/layout/hList1"/>
    <dgm:cxn modelId="{E651CE7A-9474-4701-A690-052AD82C0F78}" srcId="{D76165CF-9749-4FCD-8B38-2886135DF560}" destId="{86BBB142-C7D6-4C6E-B41C-F263F42248B2}" srcOrd="2" destOrd="0" parTransId="{FA162705-9F33-42AD-BD3E-10473ED54EC7}" sibTransId="{CFD3566C-589C-4F02-A741-00452A7F790C}"/>
    <dgm:cxn modelId="{D98E9882-A886-449F-9CCD-995C3FECC0A2}" srcId="{04DB9A68-0A82-4863-83B6-F795840E0467}" destId="{386E3D9C-E1FD-4600-BB89-BA886406F700}" srcOrd="1" destOrd="0" parTransId="{9DCB14CD-4563-48E6-A179-C661427047EA}" sibTransId="{DFF8E476-5330-4D23-BA9B-590C1EE58B8D}"/>
    <dgm:cxn modelId="{50C9778A-6BF7-4E78-B39A-D8B633E1CD67}" type="presOf" srcId="{349F098A-82C3-4AAE-AE1A-CAFFF10A2B93}" destId="{4D45568A-0050-4586-949B-EC8E2E5A28C3}" srcOrd="0" destOrd="0" presId="urn:microsoft.com/office/officeart/2005/8/layout/hList1"/>
    <dgm:cxn modelId="{43F7F38E-B06E-4CB3-965D-221794FC5253}" type="presOf" srcId="{86BBB142-C7D6-4C6E-B41C-F263F42248B2}" destId="{634BB895-B3E2-45B4-84D1-F7042FEDA4FF}" srcOrd="0" destOrd="2" presId="urn:microsoft.com/office/officeart/2005/8/layout/hList1"/>
    <dgm:cxn modelId="{7D820996-0F71-421E-9BE6-4593CCD4710D}" srcId="{A9B9EAC4-3C24-41FB-8184-361C6CC30F01}" destId="{B2661EBE-BCC6-4B96-B411-A1B8695C6BD1}" srcOrd="2" destOrd="0" parTransId="{C7321CA5-F90F-4E9A-8DD7-1BCF4FA3C01F}" sibTransId="{C8F0A062-8B81-47A4-9560-74E314191DB5}"/>
    <dgm:cxn modelId="{A1AFC29C-C9EB-4904-BBC9-A7A8B0A9CC58}" type="presOf" srcId="{17293D75-9CFC-48B7-B069-215178B19DC2}" destId="{4D45568A-0050-4586-949B-EC8E2E5A28C3}" srcOrd="0" destOrd="1" presId="urn:microsoft.com/office/officeart/2005/8/layout/hList1"/>
    <dgm:cxn modelId="{F3ADA99D-37BD-4194-92F3-129854035240}" srcId="{A9B9EAC4-3C24-41FB-8184-361C6CC30F01}" destId="{349F098A-82C3-4AAE-AE1A-CAFFF10A2B93}" srcOrd="0" destOrd="0" parTransId="{C8382CB8-B805-45BF-8B96-2C18A1B52A99}" sibTransId="{C5240A3B-EA90-4E22-8055-C5394A46D3DA}"/>
    <dgm:cxn modelId="{29EAB4A2-D5E2-4422-8842-0EC34BE47A95}" srcId="{E7E15C26-DF12-4B1A-A705-012A8BDDC35F}" destId="{BD257D6A-13A6-47B3-8049-42B063042E80}" srcOrd="2" destOrd="0" parTransId="{B839D057-5150-408A-9834-26DC6CEA41B3}" sibTransId="{4D45231E-FEE9-45C1-B8BC-C79964E0CB4F}"/>
    <dgm:cxn modelId="{46B2FAA2-496F-429D-B5C9-064A5300E3C8}" srcId="{14B8F88A-AC02-43D8-9CA9-59A865B19997}" destId="{D76165CF-9749-4FCD-8B38-2886135DF560}" srcOrd="1" destOrd="0" parTransId="{4BC38825-9B7E-49B2-8464-BA2E6A7EA02F}" sibTransId="{660D9FD3-5B3A-4370-85D5-9C8FB4D58C68}"/>
    <dgm:cxn modelId="{9224F6A9-ECAD-4848-8184-D350C3FA678A}" srcId="{D76165CF-9749-4FCD-8B38-2886135DF560}" destId="{59245E45-4DC8-4D88-A948-18D5E7B677E3}" srcOrd="1" destOrd="0" parTransId="{9055B0A7-2896-4B7C-8BB2-4678B2638AE9}" sibTransId="{5C526660-3B75-41FF-B2FA-67DC39E40C68}"/>
    <dgm:cxn modelId="{9D6844B6-0FA5-46F6-896F-790D1F4C9290}" type="presOf" srcId="{C79044E5-848F-4622-901D-26CDB4059607}" destId="{634BB895-B3E2-45B4-84D1-F7042FEDA4FF}" srcOrd="0" destOrd="0" presId="urn:microsoft.com/office/officeart/2005/8/layout/hList1"/>
    <dgm:cxn modelId="{253B3DC1-52C0-45C4-B2E1-52B2F1A426DC}" type="presOf" srcId="{A9B9EAC4-3C24-41FB-8184-361C6CC30F01}" destId="{1EB444C6-CA82-44C4-A542-4365BB38BA91}" srcOrd="0" destOrd="0" presId="urn:microsoft.com/office/officeart/2005/8/layout/hList1"/>
    <dgm:cxn modelId="{5BAEE4CE-1F73-404A-9034-F6877564B948}" srcId="{14B8F88A-AC02-43D8-9CA9-59A865B19997}" destId="{8A98777E-4C0E-4F95-9E41-454C11EE5B7A}" srcOrd="2" destOrd="0" parTransId="{5A5F14B7-966A-46DA-B0FE-B82675E5E8F7}" sibTransId="{E16B31F9-8422-4828-A3C8-9CC5B8656C07}"/>
    <dgm:cxn modelId="{B46FBFCF-93EC-49D8-8163-A125061CEEDB}" type="presOf" srcId="{59245E45-4DC8-4D88-A948-18D5E7B677E3}" destId="{634BB895-B3E2-45B4-84D1-F7042FEDA4FF}" srcOrd="0" destOrd="1" presId="urn:microsoft.com/office/officeart/2005/8/layout/hList1"/>
    <dgm:cxn modelId="{63A7ABD8-2FEB-4261-B63B-A4CBD71680BD}" srcId="{E7E15C26-DF12-4B1A-A705-012A8BDDC35F}" destId="{28AEECF1-ADC9-48A6-8718-1DC866D8FEA3}" srcOrd="0" destOrd="0" parTransId="{082D1949-6975-4F79-8B0B-8100D8180217}" sibTransId="{A96C1726-50D2-4499-B891-09A6C3C6D156}"/>
    <dgm:cxn modelId="{06E35EDB-6A68-418D-8481-77D139000F90}" type="presOf" srcId="{04DB9A68-0A82-4863-83B6-F795840E0467}" destId="{A105A1E8-D492-4873-93EE-35B84C971004}" srcOrd="0" destOrd="0" presId="urn:microsoft.com/office/officeart/2005/8/layout/hList1"/>
    <dgm:cxn modelId="{646196E4-2AEF-4763-96DF-963B7D8A254A}" srcId="{14B8F88A-AC02-43D8-9CA9-59A865B19997}" destId="{A9B9EAC4-3C24-41FB-8184-361C6CC30F01}" srcOrd="0" destOrd="0" parTransId="{D2F6F995-3387-4A79-BA61-F0D22840AC15}" sibTransId="{D65E0EF1-3F89-46A5-BE0A-E16EE8842FEF}"/>
    <dgm:cxn modelId="{D1129FEA-D0E2-496A-BE24-3BC134B747BF}" srcId="{8A98777E-4C0E-4F95-9E41-454C11EE5B7A}" destId="{DAD35125-C698-43AD-9735-D38B921DE972}" srcOrd="1" destOrd="0" parTransId="{18D632D9-E74D-43A3-AADA-83C83D94EEFB}" sibTransId="{AA00983D-44FB-42D4-99FC-04D68B04E1F9}"/>
    <dgm:cxn modelId="{DB51FCEA-47E2-441D-953D-974E59A5F871}" type="presOf" srcId="{28AEECF1-ADC9-48A6-8718-1DC866D8FEA3}" destId="{B77B6F52-9554-465B-BA79-39B9FEDB49F6}" srcOrd="0" destOrd="0" presId="urn:microsoft.com/office/officeart/2005/8/layout/hList1"/>
    <dgm:cxn modelId="{A24A68F5-C742-44D2-8983-6BD0F1DC77FF}" srcId="{D76165CF-9749-4FCD-8B38-2886135DF560}" destId="{C79044E5-848F-4622-901D-26CDB4059607}" srcOrd="0" destOrd="0" parTransId="{00D6431C-4B9A-4DAA-A354-7BA939130952}" sibTransId="{EE3B6F91-8AF5-4949-A2B3-A620D441CB87}"/>
    <dgm:cxn modelId="{615D0AFD-EF7A-4A36-85DE-BCFF1068A38A}" type="presOf" srcId="{5883BE40-0795-460B-920C-BB57C42321F4}" destId="{C97CA910-AFF0-436F-8FF6-762658CA063D}" srcOrd="0" destOrd="2" presId="urn:microsoft.com/office/officeart/2005/8/layout/hList1"/>
    <dgm:cxn modelId="{13370BFD-D91E-44ED-98E7-3B49BC02D0F9}" type="presOf" srcId="{DAD35125-C698-43AD-9735-D38B921DE972}" destId="{C97CA910-AFF0-436F-8FF6-762658CA063D}" srcOrd="0" destOrd="1" presId="urn:microsoft.com/office/officeart/2005/8/layout/hList1"/>
    <dgm:cxn modelId="{2D011BFF-8A92-4F6C-9F7E-49FE0C61A7B9}" type="presOf" srcId="{B2661EBE-BCC6-4B96-B411-A1B8695C6BD1}" destId="{4D45568A-0050-4586-949B-EC8E2E5A28C3}" srcOrd="0" destOrd="2" presId="urn:microsoft.com/office/officeart/2005/8/layout/hList1"/>
    <dgm:cxn modelId="{8D647FFE-06DB-486F-A394-902BD1CDA577}" type="presParOf" srcId="{FEC207A5-6A95-45B8-A6DE-23AED66D4CA8}" destId="{2184F0BB-23C9-497C-8E14-C0DEC157517A}" srcOrd="0" destOrd="0" presId="urn:microsoft.com/office/officeart/2005/8/layout/hList1"/>
    <dgm:cxn modelId="{B67109A4-04E9-417F-8523-B972443FFE4D}" type="presParOf" srcId="{2184F0BB-23C9-497C-8E14-C0DEC157517A}" destId="{1EB444C6-CA82-44C4-A542-4365BB38BA91}" srcOrd="0" destOrd="0" presId="urn:microsoft.com/office/officeart/2005/8/layout/hList1"/>
    <dgm:cxn modelId="{2AC29A71-F43E-4426-B667-9EAB0DD1FEFF}" type="presParOf" srcId="{2184F0BB-23C9-497C-8E14-C0DEC157517A}" destId="{4D45568A-0050-4586-949B-EC8E2E5A28C3}" srcOrd="1" destOrd="0" presId="urn:microsoft.com/office/officeart/2005/8/layout/hList1"/>
    <dgm:cxn modelId="{9B37CFDE-1044-4FDF-9313-53C7A5A632F2}" type="presParOf" srcId="{FEC207A5-6A95-45B8-A6DE-23AED66D4CA8}" destId="{C70D9C2A-89F4-4B59-AFAA-6BE7D4A834E9}" srcOrd="1" destOrd="0" presId="urn:microsoft.com/office/officeart/2005/8/layout/hList1"/>
    <dgm:cxn modelId="{75959144-7861-49CE-ACCE-E656EFF471D4}" type="presParOf" srcId="{FEC207A5-6A95-45B8-A6DE-23AED66D4CA8}" destId="{A8421BB5-25B8-4706-86A4-6D85C7608F6B}" srcOrd="2" destOrd="0" presId="urn:microsoft.com/office/officeart/2005/8/layout/hList1"/>
    <dgm:cxn modelId="{197D19F2-EC60-4443-9DA4-330B585FED1B}" type="presParOf" srcId="{A8421BB5-25B8-4706-86A4-6D85C7608F6B}" destId="{46D628A8-31BA-4B19-9BA6-E19B2CF47224}" srcOrd="0" destOrd="0" presId="urn:microsoft.com/office/officeart/2005/8/layout/hList1"/>
    <dgm:cxn modelId="{D2F66E8E-B42B-45E2-A26C-6ADA18A419DB}" type="presParOf" srcId="{A8421BB5-25B8-4706-86A4-6D85C7608F6B}" destId="{634BB895-B3E2-45B4-84D1-F7042FEDA4FF}" srcOrd="1" destOrd="0" presId="urn:microsoft.com/office/officeart/2005/8/layout/hList1"/>
    <dgm:cxn modelId="{F7B8BDEC-257F-4B6F-A5F1-961F6362E636}" type="presParOf" srcId="{FEC207A5-6A95-45B8-A6DE-23AED66D4CA8}" destId="{F40186C0-64BD-4ADC-AF2C-C193A04DA86F}" srcOrd="3" destOrd="0" presId="urn:microsoft.com/office/officeart/2005/8/layout/hList1"/>
    <dgm:cxn modelId="{384667EF-B957-4508-9541-70AF8367F258}" type="presParOf" srcId="{FEC207A5-6A95-45B8-A6DE-23AED66D4CA8}" destId="{69A5D02B-809C-4EDF-9908-0503B0FCEF04}" srcOrd="4" destOrd="0" presId="urn:microsoft.com/office/officeart/2005/8/layout/hList1"/>
    <dgm:cxn modelId="{5407220A-5CBF-4BFA-B622-7BB1736456AA}" type="presParOf" srcId="{69A5D02B-809C-4EDF-9908-0503B0FCEF04}" destId="{23B188CE-9F36-4961-8C48-C2D356B10ED5}" srcOrd="0" destOrd="0" presId="urn:microsoft.com/office/officeart/2005/8/layout/hList1"/>
    <dgm:cxn modelId="{EAC67FC1-6EDF-40ED-90F6-E019EAA7DD9F}" type="presParOf" srcId="{69A5D02B-809C-4EDF-9908-0503B0FCEF04}" destId="{C97CA910-AFF0-436F-8FF6-762658CA063D}" srcOrd="1" destOrd="0" presId="urn:microsoft.com/office/officeart/2005/8/layout/hList1"/>
    <dgm:cxn modelId="{9290B98B-C85F-41BC-AF12-F10690D76207}" type="presParOf" srcId="{FEC207A5-6A95-45B8-A6DE-23AED66D4CA8}" destId="{A67CB1D8-7B58-4840-94D1-049C6BEA7597}" srcOrd="5" destOrd="0" presId="urn:microsoft.com/office/officeart/2005/8/layout/hList1"/>
    <dgm:cxn modelId="{46550446-56DA-463A-9C97-489931E0E8FC}" type="presParOf" srcId="{FEC207A5-6A95-45B8-A6DE-23AED66D4CA8}" destId="{2B23DC66-719F-4DA4-B42E-63A3497E6BBB}" srcOrd="6" destOrd="0" presId="urn:microsoft.com/office/officeart/2005/8/layout/hList1"/>
    <dgm:cxn modelId="{15A093D2-4F85-4CAD-843A-946AB3DD9335}" type="presParOf" srcId="{2B23DC66-719F-4DA4-B42E-63A3497E6BBB}" destId="{A105A1E8-D492-4873-93EE-35B84C971004}" srcOrd="0" destOrd="0" presId="urn:microsoft.com/office/officeart/2005/8/layout/hList1"/>
    <dgm:cxn modelId="{B72E3E41-3B81-491F-AE5C-A78CD27ABBA6}" type="presParOf" srcId="{2B23DC66-719F-4DA4-B42E-63A3497E6BBB}" destId="{D3935C01-8912-4FE8-8D35-3A4246B4D298}" srcOrd="1" destOrd="0" presId="urn:microsoft.com/office/officeart/2005/8/layout/hList1"/>
    <dgm:cxn modelId="{352F5BC2-0AFF-4035-BE47-03F2D44321BF}" type="presParOf" srcId="{FEC207A5-6A95-45B8-A6DE-23AED66D4CA8}" destId="{77CCF53A-78F7-4811-ADD4-850C7B764902}" srcOrd="7" destOrd="0" presId="urn:microsoft.com/office/officeart/2005/8/layout/hList1"/>
    <dgm:cxn modelId="{C73EA6F8-2D58-4654-B893-19960FBBB751}" type="presParOf" srcId="{FEC207A5-6A95-45B8-A6DE-23AED66D4CA8}" destId="{8D4C2310-C6C1-4E41-AAF0-15C3D13FA5BD}" srcOrd="8" destOrd="0" presId="urn:microsoft.com/office/officeart/2005/8/layout/hList1"/>
    <dgm:cxn modelId="{7E584875-F25D-4A5D-BFD5-D604CC95ED3C}" type="presParOf" srcId="{8D4C2310-C6C1-4E41-AAF0-15C3D13FA5BD}" destId="{8EEE44B8-EA39-4A10-8D69-EFE9ECF44CEF}" srcOrd="0" destOrd="0" presId="urn:microsoft.com/office/officeart/2005/8/layout/hList1"/>
    <dgm:cxn modelId="{77A8E7A6-0088-4C7E-AD35-0F15A82863AA}" type="presParOf" srcId="{8D4C2310-C6C1-4E41-AAF0-15C3D13FA5BD}" destId="{B77B6F52-9554-465B-BA79-39B9FEDB49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4CF0E8-C82C-496E-898A-C18E3EDDD1B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24C754D0-B709-4F57-86C2-CFFDD5299286}">
      <dgm:prSet phldrT="[Text]"/>
      <dgm:spPr/>
      <dgm:t>
        <a:bodyPr/>
        <a:lstStyle/>
        <a:p>
          <a:r>
            <a:rPr lang="en-GB"/>
            <a:t>Operational planning and control</a:t>
          </a:r>
        </a:p>
      </dgm:t>
    </dgm:pt>
    <dgm:pt modelId="{ACA02ECC-B93E-43A0-80D8-9C3FE37BB934}" type="parTrans" cxnId="{3A245B44-5A4E-4D00-AD3A-401AB40D8517}">
      <dgm:prSet/>
      <dgm:spPr/>
      <dgm:t>
        <a:bodyPr/>
        <a:lstStyle/>
        <a:p>
          <a:endParaRPr lang="en-GB"/>
        </a:p>
      </dgm:t>
    </dgm:pt>
    <dgm:pt modelId="{8EB93B51-DCAB-4DF9-BBDF-D27DC2049C34}" type="sibTrans" cxnId="{3A245B44-5A4E-4D00-AD3A-401AB40D8517}">
      <dgm:prSet/>
      <dgm:spPr/>
      <dgm:t>
        <a:bodyPr/>
        <a:lstStyle/>
        <a:p>
          <a:endParaRPr lang="en-GB"/>
        </a:p>
      </dgm:t>
    </dgm:pt>
    <dgm:pt modelId="{FB157B27-F9BB-41D1-A14D-23D6C3E57F03}">
      <dgm:prSet phldrT="[Text]"/>
      <dgm:spPr/>
      <dgm:t>
        <a:bodyPr/>
        <a:lstStyle/>
        <a:p>
          <a:r>
            <a:rPr lang="en-GB"/>
            <a:t>Business impact analysis and risk assessment</a:t>
          </a:r>
        </a:p>
      </dgm:t>
    </dgm:pt>
    <dgm:pt modelId="{2E81B494-FE18-4EDB-8465-B82D5D5487C0}" type="parTrans" cxnId="{52DCBE6C-C3C1-41CC-9ADF-5FA3C1233652}">
      <dgm:prSet/>
      <dgm:spPr/>
      <dgm:t>
        <a:bodyPr/>
        <a:lstStyle/>
        <a:p>
          <a:endParaRPr lang="en-GB"/>
        </a:p>
      </dgm:t>
    </dgm:pt>
    <dgm:pt modelId="{11708DCD-B4E5-48F1-8F09-EF461AAE70BA}" type="sibTrans" cxnId="{52DCBE6C-C3C1-41CC-9ADF-5FA3C1233652}">
      <dgm:prSet/>
      <dgm:spPr/>
      <dgm:t>
        <a:bodyPr/>
        <a:lstStyle/>
        <a:p>
          <a:endParaRPr lang="en-GB"/>
        </a:p>
      </dgm:t>
    </dgm:pt>
    <dgm:pt modelId="{317EE060-C585-44C7-9CAD-AA406A5AF85F}">
      <dgm:prSet phldrT="[Text]"/>
      <dgm:spPr/>
      <dgm:t>
        <a:bodyPr/>
        <a:lstStyle/>
        <a:p>
          <a:r>
            <a:rPr lang="en-GB"/>
            <a:t>Business Continuity Strategy</a:t>
          </a:r>
        </a:p>
      </dgm:t>
    </dgm:pt>
    <dgm:pt modelId="{6FCF4DB2-5D7F-4231-A7B0-522640389599}" type="parTrans" cxnId="{B2C59CBC-0788-479B-9502-2B9DF9C10499}">
      <dgm:prSet/>
      <dgm:spPr/>
      <dgm:t>
        <a:bodyPr/>
        <a:lstStyle/>
        <a:p>
          <a:endParaRPr lang="en-GB"/>
        </a:p>
      </dgm:t>
    </dgm:pt>
    <dgm:pt modelId="{7A4401CA-8F98-4413-9932-C5789F9E8D54}" type="sibTrans" cxnId="{B2C59CBC-0788-479B-9502-2B9DF9C10499}">
      <dgm:prSet/>
      <dgm:spPr/>
      <dgm:t>
        <a:bodyPr/>
        <a:lstStyle/>
        <a:p>
          <a:endParaRPr lang="en-GB"/>
        </a:p>
      </dgm:t>
    </dgm:pt>
    <dgm:pt modelId="{4761EF6A-5483-407E-A00B-E42BC7DDA782}">
      <dgm:prSet phldrT="[Text]"/>
      <dgm:spPr/>
      <dgm:t>
        <a:bodyPr/>
        <a:lstStyle/>
        <a:p>
          <a:r>
            <a:rPr lang="en-GB"/>
            <a:t>Establish and implement BC procedures</a:t>
          </a:r>
        </a:p>
      </dgm:t>
    </dgm:pt>
    <dgm:pt modelId="{BF63989B-D0B4-41CD-B12A-F416B064D33E}" type="parTrans" cxnId="{BF32D493-AAC8-4873-BE97-F1259E646719}">
      <dgm:prSet/>
      <dgm:spPr/>
      <dgm:t>
        <a:bodyPr/>
        <a:lstStyle/>
        <a:p>
          <a:endParaRPr lang="en-GB"/>
        </a:p>
      </dgm:t>
    </dgm:pt>
    <dgm:pt modelId="{490102B2-6E81-402D-89A9-56C390D40223}" type="sibTrans" cxnId="{BF32D493-AAC8-4873-BE97-F1259E646719}">
      <dgm:prSet/>
      <dgm:spPr/>
      <dgm:t>
        <a:bodyPr/>
        <a:lstStyle/>
        <a:p>
          <a:endParaRPr lang="en-GB"/>
        </a:p>
      </dgm:t>
    </dgm:pt>
    <dgm:pt modelId="{366E4C5B-7433-4351-9709-FAB54373C3AA}">
      <dgm:prSet phldrT="[Text]"/>
      <dgm:spPr>
        <a:solidFill>
          <a:schemeClr val="tx2"/>
        </a:solidFill>
      </dgm:spPr>
      <dgm:t>
        <a:bodyPr/>
        <a:lstStyle/>
        <a:p>
          <a:r>
            <a:rPr lang="en-GB"/>
            <a:t>Exercising and Testing</a:t>
          </a:r>
        </a:p>
      </dgm:t>
    </dgm:pt>
    <dgm:pt modelId="{361A18A5-3A47-455F-96A7-60F8C150D8E7}" type="parTrans" cxnId="{9D3E9E4A-7B0B-46E7-B101-A97466E58DA9}">
      <dgm:prSet/>
      <dgm:spPr/>
      <dgm:t>
        <a:bodyPr/>
        <a:lstStyle/>
        <a:p>
          <a:endParaRPr lang="en-GB"/>
        </a:p>
      </dgm:t>
    </dgm:pt>
    <dgm:pt modelId="{FD6F9837-6890-4368-A367-699E79FB2668}" type="sibTrans" cxnId="{9D3E9E4A-7B0B-46E7-B101-A97466E58DA9}">
      <dgm:prSet/>
      <dgm:spPr/>
      <dgm:t>
        <a:bodyPr/>
        <a:lstStyle/>
        <a:p>
          <a:endParaRPr lang="en-GB"/>
        </a:p>
      </dgm:t>
    </dgm:pt>
    <dgm:pt modelId="{95D22AB2-039F-45FC-A584-2A40A9B8590A}" type="pres">
      <dgm:prSet presAssocID="{1D4CF0E8-C82C-496E-898A-C18E3EDDD1B5}" presName="Name0" presStyleCnt="0">
        <dgm:presLayoutVars>
          <dgm:chMax val="1"/>
          <dgm:dir/>
          <dgm:animLvl val="ctr"/>
          <dgm:resizeHandles val="exact"/>
        </dgm:presLayoutVars>
      </dgm:prSet>
      <dgm:spPr/>
    </dgm:pt>
    <dgm:pt modelId="{CCDB6CC6-4283-40FC-9A28-B980ED9B710B}" type="pres">
      <dgm:prSet presAssocID="{24C754D0-B709-4F57-86C2-CFFDD5299286}" presName="centerShape" presStyleLbl="node0" presStyleIdx="0" presStyleCnt="1"/>
      <dgm:spPr/>
    </dgm:pt>
    <dgm:pt modelId="{1A2DA45D-A16D-4CC6-9F25-3E7BEDE2ADB5}" type="pres">
      <dgm:prSet presAssocID="{FB157B27-F9BB-41D1-A14D-23D6C3E57F03}" presName="node" presStyleLbl="node1" presStyleIdx="0" presStyleCnt="4">
        <dgm:presLayoutVars>
          <dgm:bulletEnabled val="1"/>
        </dgm:presLayoutVars>
      </dgm:prSet>
      <dgm:spPr/>
    </dgm:pt>
    <dgm:pt modelId="{9E3182CB-F9A6-4516-BC82-E809DD366EF3}" type="pres">
      <dgm:prSet presAssocID="{FB157B27-F9BB-41D1-A14D-23D6C3E57F03}" presName="dummy" presStyleCnt="0"/>
      <dgm:spPr/>
    </dgm:pt>
    <dgm:pt modelId="{AF592433-7F29-42C1-A223-79DFAE3A2331}" type="pres">
      <dgm:prSet presAssocID="{11708DCD-B4E5-48F1-8F09-EF461AAE70BA}" presName="sibTrans" presStyleLbl="sibTrans2D1" presStyleIdx="0" presStyleCnt="4"/>
      <dgm:spPr/>
    </dgm:pt>
    <dgm:pt modelId="{43C07DB6-4BDC-472D-AADD-BBDCE90F4896}" type="pres">
      <dgm:prSet presAssocID="{317EE060-C585-44C7-9CAD-AA406A5AF85F}" presName="node" presStyleLbl="node1" presStyleIdx="1" presStyleCnt="4">
        <dgm:presLayoutVars>
          <dgm:bulletEnabled val="1"/>
        </dgm:presLayoutVars>
      </dgm:prSet>
      <dgm:spPr/>
    </dgm:pt>
    <dgm:pt modelId="{33FEE16C-E332-4DC8-85ED-5670F149F9A6}" type="pres">
      <dgm:prSet presAssocID="{317EE060-C585-44C7-9CAD-AA406A5AF85F}" presName="dummy" presStyleCnt="0"/>
      <dgm:spPr/>
    </dgm:pt>
    <dgm:pt modelId="{48196556-610B-472F-A396-C0EC82423F9E}" type="pres">
      <dgm:prSet presAssocID="{7A4401CA-8F98-4413-9932-C5789F9E8D54}" presName="sibTrans" presStyleLbl="sibTrans2D1" presStyleIdx="1" presStyleCnt="4"/>
      <dgm:spPr/>
    </dgm:pt>
    <dgm:pt modelId="{097DCFD7-7F22-4D48-B970-DDC4BC857320}" type="pres">
      <dgm:prSet presAssocID="{4761EF6A-5483-407E-A00B-E42BC7DDA782}" presName="node" presStyleLbl="node1" presStyleIdx="2" presStyleCnt="4">
        <dgm:presLayoutVars>
          <dgm:bulletEnabled val="1"/>
        </dgm:presLayoutVars>
      </dgm:prSet>
      <dgm:spPr/>
    </dgm:pt>
    <dgm:pt modelId="{64D883BB-480D-4B85-ADCE-A34849208DD7}" type="pres">
      <dgm:prSet presAssocID="{4761EF6A-5483-407E-A00B-E42BC7DDA782}" presName="dummy" presStyleCnt="0"/>
      <dgm:spPr/>
    </dgm:pt>
    <dgm:pt modelId="{0098F9CE-9674-4A43-861C-F9D30DC27863}" type="pres">
      <dgm:prSet presAssocID="{490102B2-6E81-402D-89A9-56C390D40223}" presName="sibTrans" presStyleLbl="sibTrans2D1" presStyleIdx="2" presStyleCnt="4"/>
      <dgm:spPr/>
    </dgm:pt>
    <dgm:pt modelId="{62FD2182-D2EF-41CE-8BDE-2C60DA7BDB9C}" type="pres">
      <dgm:prSet presAssocID="{366E4C5B-7433-4351-9709-FAB54373C3AA}" presName="node" presStyleLbl="node1" presStyleIdx="3" presStyleCnt="4">
        <dgm:presLayoutVars>
          <dgm:bulletEnabled val="1"/>
        </dgm:presLayoutVars>
      </dgm:prSet>
      <dgm:spPr/>
    </dgm:pt>
    <dgm:pt modelId="{74BABB97-3A4A-4D8E-B7D8-5C608B4B5E12}" type="pres">
      <dgm:prSet presAssocID="{366E4C5B-7433-4351-9709-FAB54373C3AA}" presName="dummy" presStyleCnt="0"/>
      <dgm:spPr/>
    </dgm:pt>
    <dgm:pt modelId="{16CB8B51-B686-4C5A-B698-378DFE8C4E96}" type="pres">
      <dgm:prSet presAssocID="{FD6F9837-6890-4368-A367-699E79FB2668}" presName="sibTrans" presStyleLbl="sibTrans2D1" presStyleIdx="3" presStyleCnt="4"/>
      <dgm:spPr/>
    </dgm:pt>
  </dgm:ptLst>
  <dgm:cxnLst>
    <dgm:cxn modelId="{211AF41C-FD98-4B95-956E-C39ADC57E96F}" type="presOf" srcId="{490102B2-6E81-402D-89A9-56C390D40223}" destId="{0098F9CE-9674-4A43-861C-F9D30DC27863}" srcOrd="0" destOrd="0" presId="urn:microsoft.com/office/officeart/2005/8/layout/radial6"/>
    <dgm:cxn modelId="{15839D27-E67C-456B-8BB5-A2751E989CFF}" type="presOf" srcId="{366E4C5B-7433-4351-9709-FAB54373C3AA}" destId="{62FD2182-D2EF-41CE-8BDE-2C60DA7BDB9C}" srcOrd="0" destOrd="0" presId="urn:microsoft.com/office/officeart/2005/8/layout/radial6"/>
    <dgm:cxn modelId="{3A245B44-5A4E-4D00-AD3A-401AB40D8517}" srcId="{1D4CF0E8-C82C-496E-898A-C18E3EDDD1B5}" destId="{24C754D0-B709-4F57-86C2-CFFDD5299286}" srcOrd="0" destOrd="0" parTransId="{ACA02ECC-B93E-43A0-80D8-9C3FE37BB934}" sibTransId="{8EB93B51-DCAB-4DF9-BBDF-D27DC2049C34}"/>
    <dgm:cxn modelId="{9D3E9E4A-7B0B-46E7-B101-A97466E58DA9}" srcId="{24C754D0-B709-4F57-86C2-CFFDD5299286}" destId="{366E4C5B-7433-4351-9709-FAB54373C3AA}" srcOrd="3" destOrd="0" parTransId="{361A18A5-3A47-455F-96A7-60F8C150D8E7}" sibTransId="{FD6F9837-6890-4368-A367-699E79FB2668}"/>
    <dgm:cxn modelId="{52DCBE6C-C3C1-41CC-9ADF-5FA3C1233652}" srcId="{24C754D0-B709-4F57-86C2-CFFDD5299286}" destId="{FB157B27-F9BB-41D1-A14D-23D6C3E57F03}" srcOrd="0" destOrd="0" parTransId="{2E81B494-FE18-4EDB-8465-B82D5D5487C0}" sibTransId="{11708DCD-B4E5-48F1-8F09-EF461AAE70BA}"/>
    <dgm:cxn modelId="{3671346F-5F88-4029-96DD-BADA8F61DAF8}" type="presOf" srcId="{11708DCD-B4E5-48F1-8F09-EF461AAE70BA}" destId="{AF592433-7F29-42C1-A223-79DFAE3A2331}" srcOrd="0" destOrd="0" presId="urn:microsoft.com/office/officeart/2005/8/layout/radial6"/>
    <dgm:cxn modelId="{DCC45176-0116-4008-9971-B6A45F7AE431}" type="presOf" srcId="{1D4CF0E8-C82C-496E-898A-C18E3EDDD1B5}" destId="{95D22AB2-039F-45FC-A584-2A40A9B8590A}" srcOrd="0" destOrd="0" presId="urn:microsoft.com/office/officeart/2005/8/layout/radial6"/>
    <dgm:cxn modelId="{BF32D493-AAC8-4873-BE97-F1259E646719}" srcId="{24C754D0-B709-4F57-86C2-CFFDD5299286}" destId="{4761EF6A-5483-407E-A00B-E42BC7DDA782}" srcOrd="2" destOrd="0" parTransId="{BF63989B-D0B4-41CD-B12A-F416B064D33E}" sibTransId="{490102B2-6E81-402D-89A9-56C390D40223}"/>
    <dgm:cxn modelId="{644CA6AD-4F97-4E72-ADC4-382F6247A109}" type="presOf" srcId="{7A4401CA-8F98-4413-9932-C5789F9E8D54}" destId="{48196556-610B-472F-A396-C0EC82423F9E}" srcOrd="0" destOrd="0" presId="urn:microsoft.com/office/officeart/2005/8/layout/radial6"/>
    <dgm:cxn modelId="{766807B9-B533-40F2-B913-CA2CCA79002F}" type="presOf" srcId="{24C754D0-B709-4F57-86C2-CFFDD5299286}" destId="{CCDB6CC6-4283-40FC-9A28-B980ED9B710B}" srcOrd="0" destOrd="0" presId="urn:microsoft.com/office/officeart/2005/8/layout/radial6"/>
    <dgm:cxn modelId="{B2C59CBC-0788-479B-9502-2B9DF9C10499}" srcId="{24C754D0-B709-4F57-86C2-CFFDD5299286}" destId="{317EE060-C585-44C7-9CAD-AA406A5AF85F}" srcOrd="1" destOrd="0" parTransId="{6FCF4DB2-5D7F-4231-A7B0-522640389599}" sibTransId="{7A4401CA-8F98-4413-9932-C5789F9E8D54}"/>
    <dgm:cxn modelId="{AAFEFED4-A3F5-494E-A505-C78C797FB7F9}" type="presOf" srcId="{FD6F9837-6890-4368-A367-699E79FB2668}" destId="{16CB8B51-B686-4C5A-B698-378DFE8C4E96}" srcOrd="0" destOrd="0" presId="urn:microsoft.com/office/officeart/2005/8/layout/radial6"/>
    <dgm:cxn modelId="{F4E596E7-6890-4EED-8D5E-7AEFEB4E1F2D}" type="presOf" srcId="{317EE060-C585-44C7-9CAD-AA406A5AF85F}" destId="{43C07DB6-4BDC-472D-AADD-BBDCE90F4896}" srcOrd="0" destOrd="0" presId="urn:microsoft.com/office/officeart/2005/8/layout/radial6"/>
    <dgm:cxn modelId="{3DF0E6E9-FB1E-4721-99F1-2968F347D50B}" type="presOf" srcId="{FB157B27-F9BB-41D1-A14D-23D6C3E57F03}" destId="{1A2DA45D-A16D-4CC6-9F25-3E7BEDE2ADB5}" srcOrd="0" destOrd="0" presId="urn:microsoft.com/office/officeart/2005/8/layout/radial6"/>
    <dgm:cxn modelId="{D6A592EC-3549-42DF-AA9B-EAD209C01373}" type="presOf" srcId="{4761EF6A-5483-407E-A00B-E42BC7DDA782}" destId="{097DCFD7-7F22-4D48-B970-DDC4BC857320}" srcOrd="0" destOrd="0" presId="urn:microsoft.com/office/officeart/2005/8/layout/radial6"/>
    <dgm:cxn modelId="{40EC581C-BB9F-4B8F-89B0-2A7A246FE359}" type="presParOf" srcId="{95D22AB2-039F-45FC-A584-2A40A9B8590A}" destId="{CCDB6CC6-4283-40FC-9A28-B980ED9B710B}" srcOrd="0" destOrd="0" presId="urn:microsoft.com/office/officeart/2005/8/layout/radial6"/>
    <dgm:cxn modelId="{13BC715D-EE05-4AE9-8FAA-C41686881E99}" type="presParOf" srcId="{95D22AB2-039F-45FC-A584-2A40A9B8590A}" destId="{1A2DA45D-A16D-4CC6-9F25-3E7BEDE2ADB5}" srcOrd="1" destOrd="0" presId="urn:microsoft.com/office/officeart/2005/8/layout/radial6"/>
    <dgm:cxn modelId="{B29E28A9-F1FF-408F-A6F2-D652CD3708CE}" type="presParOf" srcId="{95D22AB2-039F-45FC-A584-2A40A9B8590A}" destId="{9E3182CB-F9A6-4516-BC82-E809DD366EF3}" srcOrd="2" destOrd="0" presId="urn:microsoft.com/office/officeart/2005/8/layout/radial6"/>
    <dgm:cxn modelId="{6997065A-6894-422C-B84C-714C5A4E5889}" type="presParOf" srcId="{95D22AB2-039F-45FC-A584-2A40A9B8590A}" destId="{AF592433-7F29-42C1-A223-79DFAE3A2331}" srcOrd="3" destOrd="0" presId="urn:microsoft.com/office/officeart/2005/8/layout/radial6"/>
    <dgm:cxn modelId="{4A2C1485-3943-4594-9272-33F1EF9559AF}" type="presParOf" srcId="{95D22AB2-039F-45FC-A584-2A40A9B8590A}" destId="{43C07DB6-4BDC-472D-AADD-BBDCE90F4896}" srcOrd="4" destOrd="0" presId="urn:microsoft.com/office/officeart/2005/8/layout/radial6"/>
    <dgm:cxn modelId="{F1550A91-35C6-4A28-9A62-782BD7280C82}" type="presParOf" srcId="{95D22AB2-039F-45FC-A584-2A40A9B8590A}" destId="{33FEE16C-E332-4DC8-85ED-5670F149F9A6}" srcOrd="5" destOrd="0" presId="urn:microsoft.com/office/officeart/2005/8/layout/radial6"/>
    <dgm:cxn modelId="{836FAB62-709B-41A7-B3D2-7373050694E3}" type="presParOf" srcId="{95D22AB2-039F-45FC-A584-2A40A9B8590A}" destId="{48196556-610B-472F-A396-C0EC82423F9E}" srcOrd="6" destOrd="0" presId="urn:microsoft.com/office/officeart/2005/8/layout/radial6"/>
    <dgm:cxn modelId="{3D535A36-07FF-497E-860C-3C21F3B3A746}" type="presParOf" srcId="{95D22AB2-039F-45FC-A584-2A40A9B8590A}" destId="{097DCFD7-7F22-4D48-B970-DDC4BC857320}" srcOrd="7" destOrd="0" presId="urn:microsoft.com/office/officeart/2005/8/layout/radial6"/>
    <dgm:cxn modelId="{D4738CD5-9A7A-4B96-BE60-4372F74CA22D}" type="presParOf" srcId="{95D22AB2-039F-45FC-A584-2A40A9B8590A}" destId="{64D883BB-480D-4B85-ADCE-A34849208DD7}" srcOrd="8" destOrd="0" presId="urn:microsoft.com/office/officeart/2005/8/layout/radial6"/>
    <dgm:cxn modelId="{82C33477-297F-4B25-BC2B-1C9431390B3C}" type="presParOf" srcId="{95D22AB2-039F-45FC-A584-2A40A9B8590A}" destId="{0098F9CE-9674-4A43-861C-F9D30DC27863}" srcOrd="9" destOrd="0" presId="urn:microsoft.com/office/officeart/2005/8/layout/radial6"/>
    <dgm:cxn modelId="{1D444F17-3278-4DC4-BD44-DE673C3FDCE2}" type="presParOf" srcId="{95D22AB2-039F-45FC-A584-2A40A9B8590A}" destId="{62FD2182-D2EF-41CE-8BDE-2C60DA7BDB9C}" srcOrd="10" destOrd="0" presId="urn:microsoft.com/office/officeart/2005/8/layout/radial6"/>
    <dgm:cxn modelId="{11D94493-489A-47CA-AE22-2191E7DED853}" type="presParOf" srcId="{95D22AB2-039F-45FC-A584-2A40A9B8590A}" destId="{74BABB97-3A4A-4D8E-B7D8-5C608B4B5E12}" srcOrd="11" destOrd="0" presId="urn:microsoft.com/office/officeart/2005/8/layout/radial6"/>
    <dgm:cxn modelId="{77A13F68-8C29-4925-8062-8FDD610FA556}" type="presParOf" srcId="{95D22AB2-039F-45FC-A584-2A40A9B8590A}" destId="{16CB8B51-B686-4C5A-B698-378DFE8C4E9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8B51-B686-4C5A-B698-378DFE8C4E96}">
      <dsp:nvSpPr>
        <dsp:cNvPr id="0" name=""/>
        <dsp:cNvSpPr/>
      </dsp:nvSpPr>
      <dsp:spPr>
        <a:xfrm>
          <a:off x="3439712" y="563713"/>
          <a:ext cx="3762072" cy="3762072"/>
        </a:xfrm>
        <a:prstGeom prst="blockArc">
          <a:avLst>
            <a:gd name="adj1" fmla="val 10800000"/>
            <a:gd name="adj2" fmla="val 1620000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98F9CE-9674-4A43-861C-F9D30DC27863}">
      <dsp:nvSpPr>
        <dsp:cNvPr id="0" name=""/>
        <dsp:cNvSpPr/>
      </dsp:nvSpPr>
      <dsp:spPr>
        <a:xfrm>
          <a:off x="3439712" y="563713"/>
          <a:ext cx="3762072" cy="3762072"/>
        </a:xfrm>
        <a:prstGeom prst="blockArc">
          <a:avLst>
            <a:gd name="adj1" fmla="val 5400000"/>
            <a:gd name="adj2" fmla="val 1080000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6556-610B-472F-A396-C0EC82423F9E}">
      <dsp:nvSpPr>
        <dsp:cNvPr id="0" name=""/>
        <dsp:cNvSpPr/>
      </dsp:nvSpPr>
      <dsp:spPr>
        <a:xfrm>
          <a:off x="3439712" y="563713"/>
          <a:ext cx="3762072" cy="3762072"/>
        </a:xfrm>
        <a:prstGeom prst="blockArc">
          <a:avLst>
            <a:gd name="adj1" fmla="val 0"/>
            <a:gd name="adj2" fmla="val 540000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592433-7F29-42C1-A223-79DFAE3A2331}">
      <dsp:nvSpPr>
        <dsp:cNvPr id="0" name=""/>
        <dsp:cNvSpPr/>
      </dsp:nvSpPr>
      <dsp:spPr>
        <a:xfrm>
          <a:off x="3439712" y="563713"/>
          <a:ext cx="3762072" cy="3762072"/>
        </a:xfrm>
        <a:prstGeom prst="blockArc">
          <a:avLst>
            <a:gd name="adj1" fmla="val 16200000"/>
            <a:gd name="adj2" fmla="val 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DB6CC6-4283-40FC-9A28-B980ED9B710B}">
      <dsp:nvSpPr>
        <dsp:cNvPr id="0" name=""/>
        <dsp:cNvSpPr/>
      </dsp:nvSpPr>
      <dsp:spPr>
        <a:xfrm>
          <a:off x="4455607" y="1579608"/>
          <a:ext cx="1730282" cy="17302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Operational planning and control</a:t>
          </a:r>
        </a:p>
      </dsp:txBody>
      <dsp:txXfrm>
        <a:off x="4709001" y="1833002"/>
        <a:ext cx="1223494" cy="1223494"/>
      </dsp:txXfrm>
    </dsp:sp>
    <dsp:sp modelId="{1A2DA45D-A16D-4CC6-9F25-3E7BEDE2ADB5}">
      <dsp:nvSpPr>
        <dsp:cNvPr id="0" name=""/>
        <dsp:cNvSpPr/>
      </dsp:nvSpPr>
      <dsp:spPr>
        <a:xfrm>
          <a:off x="4715150" y="1717"/>
          <a:ext cx="1211197" cy="1211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impact analysis and risk assessment</a:t>
          </a:r>
        </a:p>
      </dsp:txBody>
      <dsp:txXfrm>
        <a:off x="4892526" y="179093"/>
        <a:ext cx="856445" cy="856445"/>
      </dsp:txXfrm>
    </dsp:sp>
    <dsp:sp modelId="{43C07DB6-4BDC-472D-AADD-BBDCE90F4896}">
      <dsp:nvSpPr>
        <dsp:cNvPr id="0" name=""/>
        <dsp:cNvSpPr/>
      </dsp:nvSpPr>
      <dsp:spPr>
        <a:xfrm>
          <a:off x="6552583" y="1839151"/>
          <a:ext cx="1211197" cy="1211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Continuity Strategy/ Leadership</a:t>
          </a:r>
        </a:p>
      </dsp:txBody>
      <dsp:txXfrm>
        <a:off x="6729959" y="2016527"/>
        <a:ext cx="856445" cy="856445"/>
      </dsp:txXfrm>
    </dsp:sp>
    <dsp:sp modelId="{097DCFD7-7F22-4D48-B970-DDC4BC857320}">
      <dsp:nvSpPr>
        <dsp:cNvPr id="0" name=""/>
        <dsp:cNvSpPr/>
      </dsp:nvSpPr>
      <dsp:spPr>
        <a:xfrm>
          <a:off x="4715150" y="3676584"/>
          <a:ext cx="1211197" cy="1211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Establish and implement BC procedures</a:t>
          </a:r>
        </a:p>
      </dsp:txBody>
      <dsp:txXfrm>
        <a:off x="4892526" y="3853960"/>
        <a:ext cx="856445" cy="856445"/>
      </dsp:txXfrm>
    </dsp:sp>
    <dsp:sp modelId="{62FD2182-D2EF-41CE-8BDE-2C60DA7BDB9C}">
      <dsp:nvSpPr>
        <dsp:cNvPr id="0" name=""/>
        <dsp:cNvSpPr/>
      </dsp:nvSpPr>
      <dsp:spPr>
        <a:xfrm>
          <a:off x="2877716" y="1839151"/>
          <a:ext cx="1211197" cy="1211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Exercising and Testing</a:t>
          </a:r>
        </a:p>
      </dsp:txBody>
      <dsp:txXfrm>
        <a:off x="3055092" y="2016527"/>
        <a:ext cx="856445" cy="85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8B51-B686-4C5A-B698-378DFE8C4E96}">
      <dsp:nvSpPr>
        <dsp:cNvPr id="0" name=""/>
        <dsp:cNvSpPr/>
      </dsp:nvSpPr>
      <dsp:spPr>
        <a:xfrm>
          <a:off x="3533114" y="569779"/>
          <a:ext cx="3794493" cy="3794493"/>
        </a:xfrm>
        <a:prstGeom prst="blockArc">
          <a:avLst>
            <a:gd name="adj1" fmla="val 10800000"/>
            <a:gd name="adj2" fmla="val 162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98F9CE-9674-4A43-861C-F9D30DC27863}">
      <dsp:nvSpPr>
        <dsp:cNvPr id="0" name=""/>
        <dsp:cNvSpPr/>
      </dsp:nvSpPr>
      <dsp:spPr>
        <a:xfrm>
          <a:off x="3533114" y="569779"/>
          <a:ext cx="3794493" cy="3794493"/>
        </a:xfrm>
        <a:prstGeom prst="blockArc">
          <a:avLst>
            <a:gd name="adj1" fmla="val 5400000"/>
            <a:gd name="adj2" fmla="val 108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6556-610B-472F-A396-C0EC82423F9E}">
      <dsp:nvSpPr>
        <dsp:cNvPr id="0" name=""/>
        <dsp:cNvSpPr/>
      </dsp:nvSpPr>
      <dsp:spPr>
        <a:xfrm>
          <a:off x="3533114" y="569779"/>
          <a:ext cx="3794493" cy="3794493"/>
        </a:xfrm>
        <a:prstGeom prst="blockArc">
          <a:avLst>
            <a:gd name="adj1" fmla="val 0"/>
            <a:gd name="adj2" fmla="val 54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592433-7F29-42C1-A223-79DFAE3A2331}">
      <dsp:nvSpPr>
        <dsp:cNvPr id="0" name=""/>
        <dsp:cNvSpPr/>
      </dsp:nvSpPr>
      <dsp:spPr>
        <a:xfrm>
          <a:off x="3533114" y="569779"/>
          <a:ext cx="3794493" cy="3794493"/>
        </a:xfrm>
        <a:prstGeom prst="blockArc">
          <a:avLst>
            <a:gd name="adj1" fmla="val 16200000"/>
            <a:gd name="adj2" fmla="val 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DB6CC6-4283-40FC-9A28-B980ED9B710B}">
      <dsp:nvSpPr>
        <dsp:cNvPr id="0" name=""/>
        <dsp:cNvSpPr/>
      </dsp:nvSpPr>
      <dsp:spPr>
        <a:xfrm>
          <a:off x="4556677" y="1593342"/>
          <a:ext cx="1747367" cy="174736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Operational planning and control</a:t>
          </a:r>
        </a:p>
      </dsp:txBody>
      <dsp:txXfrm>
        <a:off x="4812573" y="1849238"/>
        <a:ext cx="1235575" cy="1235575"/>
      </dsp:txXfrm>
    </dsp:sp>
    <dsp:sp modelId="{1A2DA45D-A16D-4CC6-9F25-3E7BEDE2ADB5}">
      <dsp:nvSpPr>
        <dsp:cNvPr id="0" name=""/>
        <dsp:cNvSpPr/>
      </dsp:nvSpPr>
      <dsp:spPr>
        <a:xfrm>
          <a:off x="4818782" y="2234"/>
          <a:ext cx="1223156" cy="1223156"/>
        </a:xfrm>
        <a:prstGeom prst="ellipse">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impact analysis and risk assessment</a:t>
          </a:r>
        </a:p>
      </dsp:txBody>
      <dsp:txXfrm>
        <a:off x="4997909" y="181361"/>
        <a:ext cx="864902" cy="864902"/>
      </dsp:txXfrm>
    </dsp:sp>
    <dsp:sp modelId="{43C07DB6-4BDC-472D-AADD-BBDCE90F4896}">
      <dsp:nvSpPr>
        <dsp:cNvPr id="0" name=""/>
        <dsp:cNvSpPr/>
      </dsp:nvSpPr>
      <dsp:spPr>
        <a:xfrm>
          <a:off x="6671995" y="1855448"/>
          <a:ext cx="1223156" cy="12231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Continuity Strategy</a:t>
          </a:r>
        </a:p>
      </dsp:txBody>
      <dsp:txXfrm>
        <a:off x="6851122" y="2034575"/>
        <a:ext cx="864902" cy="864902"/>
      </dsp:txXfrm>
    </dsp:sp>
    <dsp:sp modelId="{097DCFD7-7F22-4D48-B970-DDC4BC857320}">
      <dsp:nvSpPr>
        <dsp:cNvPr id="0" name=""/>
        <dsp:cNvSpPr/>
      </dsp:nvSpPr>
      <dsp:spPr>
        <a:xfrm>
          <a:off x="4818782" y="3708661"/>
          <a:ext cx="1223156" cy="12231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Establish and implement BC procedures</a:t>
          </a:r>
        </a:p>
      </dsp:txBody>
      <dsp:txXfrm>
        <a:off x="4997909" y="3887788"/>
        <a:ext cx="864902" cy="864902"/>
      </dsp:txXfrm>
    </dsp:sp>
    <dsp:sp modelId="{62FD2182-D2EF-41CE-8BDE-2C60DA7BDB9C}">
      <dsp:nvSpPr>
        <dsp:cNvPr id="0" name=""/>
        <dsp:cNvSpPr/>
      </dsp:nvSpPr>
      <dsp:spPr>
        <a:xfrm>
          <a:off x="2965569" y="1855448"/>
          <a:ext cx="1223156" cy="12231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Exercising and Testing</a:t>
          </a:r>
        </a:p>
      </dsp:txBody>
      <dsp:txXfrm>
        <a:off x="3144696" y="2034575"/>
        <a:ext cx="864902" cy="864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BA666-BD9D-4419-B5E7-92D20D55D970}">
      <dsp:nvSpPr>
        <dsp:cNvPr id="0" name=""/>
        <dsp:cNvSpPr/>
      </dsp:nvSpPr>
      <dsp:spPr>
        <a:xfrm>
          <a:off x="-4698704" y="-720274"/>
          <a:ext cx="5596798" cy="5596798"/>
        </a:xfrm>
        <a:prstGeom prst="blockArc">
          <a:avLst>
            <a:gd name="adj1" fmla="val 18900000"/>
            <a:gd name="adj2" fmla="val 2700000"/>
            <a:gd name="adj3" fmla="val 38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5FC46-038C-4F94-B5DA-6453E11CBBE9}">
      <dsp:nvSpPr>
        <dsp:cNvPr id="0" name=""/>
        <dsp:cNvSpPr/>
      </dsp:nvSpPr>
      <dsp:spPr>
        <a:xfrm>
          <a:off x="470368" y="319532"/>
          <a:ext cx="5600798" cy="63939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522"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t>Activities that cannot tolerate any disruption</a:t>
          </a:r>
        </a:p>
      </dsp:txBody>
      <dsp:txXfrm>
        <a:off x="470368" y="319532"/>
        <a:ext cx="5600798" cy="639397"/>
      </dsp:txXfrm>
    </dsp:sp>
    <dsp:sp modelId="{867EB6B2-9FBD-479C-B33F-0F52D2DA6760}">
      <dsp:nvSpPr>
        <dsp:cNvPr id="0" name=""/>
        <dsp:cNvSpPr/>
      </dsp:nvSpPr>
      <dsp:spPr>
        <a:xfrm>
          <a:off x="70745" y="239607"/>
          <a:ext cx="799246" cy="799246"/>
        </a:xfrm>
        <a:prstGeom prst="ellipse">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9C758-B8A7-4691-8DDC-6E69DE9D2D95}">
      <dsp:nvSpPr>
        <dsp:cNvPr id="0" name=""/>
        <dsp:cNvSpPr/>
      </dsp:nvSpPr>
      <dsp:spPr>
        <a:xfrm>
          <a:off x="836949" y="1278794"/>
          <a:ext cx="5234217" cy="63939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522"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solidFill>
                <a:schemeClr val="bg1"/>
              </a:solidFill>
              <a:effectLst/>
              <a:latin typeface="Arial"/>
              <a:ea typeface="Calibri"/>
              <a:cs typeface="Times New Roman"/>
            </a:rPr>
            <a:t>Activities which can tolerate very short periods of disruption</a:t>
          </a:r>
          <a:endParaRPr lang="en-GB" sz="1900" kern="1200">
            <a:solidFill>
              <a:schemeClr val="bg1"/>
            </a:solidFill>
          </a:endParaRPr>
        </a:p>
      </dsp:txBody>
      <dsp:txXfrm>
        <a:off x="836949" y="1278794"/>
        <a:ext cx="5234217" cy="639397"/>
      </dsp:txXfrm>
    </dsp:sp>
    <dsp:sp modelId="{A213F8D2-B323-48C5-B9A0-0492775479B9}">
      <dsp:nvSpPr>
        <dsp:cNvPr id="0" name=""/>
        <dsp:cNvSpPr/>
      </dsp:nvSpPr>
      <dsp:spPr>
        <a:xfrm>
          <a:off x="437326" y="1198870"/>
          <a:ext cx="799246" cy="799246"/>
        </a:xfrm>
        <a:prstGeom prst="ellipse">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100451-BB82-49EC-BDEE-4EFD37BC4CCD}">
      <dsp:nvSpPr>
        <dsp:cNvPr id="0" name=""/>
        <dsp:cNvSpPr/>
      </dsp:nvSpPr>
      <dsp:spPr>
        <a:xfrm>
          <a:off x="836949" y="2238056"/>
          <a:ext cx="5234217" cy="63939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522"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t>Activities which could be scaled down if necessary for short periods of time </a:t>
          </a:r>
        </a:p>
      </dsp:txBody>
      <dsp:txXfrm>
        <a:off x="836949" y="2238056"/>
        <a:ext cx="5234217" cy="639397"/>
      </dsp:txXfrm>
    </dsp:sp>
    <dsp:sp modelId="{318D6F5A-CDBF-4E8B-99DF-068F69448F0D}">
      <dsp:nvSpPr>
        <dsp:cNvPr id="0" name=""/>
        <dsp:cNvSpPr/>
      </dsp:nvSpPr>
      <dsp:spPr>
        <a:xfrm>
          <a:off x="437326" y="2158132"/>
          <a:ext cx="799246" cy="799246"/>
        </a:xfrm>
        <a:prstGeom prst="ellipse">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C0504E-D3E6-494D-9655-C780DA405421}">
      <dsp:nvSpPr>
        <dsp:cNvPr id="0" name=""/>
        <dsp:cNvSpPr/>
      </dsp:nvSpPr>
      <dsp:spPr>
        <a:xfrm>
          <a:off x="470368" y="3197319"/>
          <a:ext cx="5600798" cy="63939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522" tIns="48260" rIns="48260" bIns="48260" numCol="1" spcCol="1270" anchor="ctr" anchorCtr="0">
          <a:noAutofit/>
        </a:bodyPr>
        <a:lstStyle/>
        <a:p>
          <a:pPr marL="0" lvl="0" indent="0" algn="l" defTabSz="844550">
            <a:lnSpc>
              <a:spcPct val="90000"/>
            </a:lnSpc>
            <a:spcBef>
              <a:spcPct val="0"/>
            </a:spcBef>
            <a:spcAft>
              <a:spcPct val="35000"/>
            </a:spcAft>
            <a:buNone/>
          </a:pPr>
          <a:r>
            <a:rPr lang="en-GB" sz="1900" kern="1200"/>
            <a:t>Activities which could be suspended if necessary</a:t>
          </a:r>
        </a:p>
      </dsp:txBody>
      <dsp:txXfrm>
        <a:off x="470368" y="3197319"/>
        <a:ext cx="5600798" cy="639397"/>
      </dsp:txXfrm>
    </dsp:sp>
    <dsp:sp modelId="{E400B299-6C14-4197-8765-291C47FD4B79}">
      <dsp:nvSpPr>
        <dsp:cNvPr id="0" name=""/>
        <dsp:cNvSpPr/>
      </dsp:nvSpPr>
      <dsp:spPr>
        <a:xfrm>
          <a:off x="70745" y="3117394"/>
          <a:ext cx="799246" cy="799246"/>
        </a:xfrm>
        <a:prstGeom prst="ellipse">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8B51-B686-4C5A-B698-378DFE8C4E96}">
      <dsp:nvSpPr>
        <dsp:cNvPr id="0" name=""/>
        <dsp:cNvSpPr/>
      </dsp:nvSpPr>
      <dsp:spPr>
        <a:xfrm>
          <a:off x="1578807" y="562807"/>
          <a:ext cx="3763885" cy="3763885"/>
        </a:xfrm>
        <a:prstGeom prst="blockArc">
          <a:avLst>
            <a:gd name="adj1" fmla="val 10800000"/>
            <a:gd name="adj2" fmla="val 1620000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98F9CE-9674-4A43-861C-F9D30DC27863}">
      <dsp:nvSpPr>
        <dsp:cNvPr id="0" name=""/>
        <dsp:cNvSpPr/>
      </dsp:nvSpPr>
      <dsp:spPr>
        <a:xfrm>
          <a:off x="1578807" y="562807"/>
          <a:ext cx="3763885" cy="3763885"/>
        </a:xfrm>
        <a:prstGeom prst="blockArc">
          <a:avLst>
            <a:gd name="adj1" fmla="val 5400000"/>
            <a:gd name="adj2" fmla="val 1080000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6556-610B-472F-A396-C0EC82423F9E}">
      <dsp:nvSpPr>
        <dsp:cNvPr id="0" name=""/>
        <dsp:cNvSpPr/>
      </dsp:nvSpPr>
      <dsp:spPr>
        <a:xfrm>
          <a:off x="1578807" y="562807"/>
          <a:ext cx="3763885" cy="3763885"/>
        </a:xfrm>
        <a:prstGeom prst="blockArc">
          <a:avLst>
            <a:gd name="adj1" fmla="val 0"/>
            <a:gd name="adj2" fmla="val 540000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592433-7F29-42C1-A223-79DFAE3A2331}">
      <dsp:nvSpPr>
        <dsp:cNvPr id="0" name=""/>
        <dsp:cNvSpPr/>
      </dsp:nvSpPr>
      <dsp:spPr>
        <a:xfrm>
          <a:off x="1578807" y="562807"/>
          <a:ext cx="3763885" cy="3763885"/>
        </a:xfrm>
        <a:prstGeom prst="blockArc">
          <a:avLst>
            <a:gd name="adj1" fmla="val 16200000"/>
            <a:gd name="adj2" fmla="val 0"/>
            <a:gd name="adj3" fmla="val 463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DB6CC6-4283-40FC-9A28-B980ED9B710B}">
      <dsp:nvSpPr>
        <dsp:cNvPr id="0" name=""/>
        <dsp:cNvSpPr/>
      </dsp:nvSpPr>
      <dsp:spPr>
        <a:xfrm>
          <a:off x="2595562" y="1579562"/>
          <a:ext cx="1730374" cy="173037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Operational planning and control</a:t>
          </a:r>
        </a:p>
      </dsp:txBody>
      <dsp:txXfrm>
        <a:off x="2848969" y="1832969"/>
        <a:ext cx="1223560" cy="1223560"/>
      </dsp:txXfrm>
    </dsp:sp>
    <dsp:sp modelId="{1A2DA45D-A16D-4CC6-9F25-3E7BEDE2ADB5}">
      <dsp:nvSpPr>
        <dsp:cNvPr id="0" name=""/>
        <dsp:cNvSpPr/>
      </dsp:nvSpPr>
      <dsp:spPr>
        <a:xfrm>
          <a:off x="2855118" y="781"/>
          <a:ext cx="1211262" cy="121126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impact analysis and risk assessment</a:t>
          </a:r>
        </a:p>
      </dsp:txBody>
      <dsp:txXfrm>
        <a:off x="3032503" y="178166"/>
        <a:ext cx="856492" cy="856492"/>
      </dsp:txXfrm>
    </dsp:sp>
    <dsp:sp modelId="{43C07DB6-4BDC-472D-AADD-BBDCE90F4896}">
      <dsp:nvSpPr>
        <dsp:cNvPr id="0" name=""/>
        <dsp:cNvSpPr/>
      </dsp:nvSpPr>
      <dsp:spPr>
        <a:xfrm>
          <a:off x="4693456" y="1839118"/>
          <a:ext cx="1211262" cy="1211262"/>
        </a:xfrm>
        <a:prstGeom prst="ellipse">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Continuity Strategy</a:t>
          </a:r>
        </a:p>
      </dsp:txBody>
      <dsp:txXfrm>
        <a:off x="4870841" y="2016503"/>
        <a:ext cx="856492" cy="856492"/>
      </dsp:txXfrm>
    </dsp:sp>
    <dsp:sp modelId="{097DCFD7-7F22-4D48-B970-DDC4BC857320}">
      <dsp:nvSpPr>
        <dsp:cNvPr id="0" name=""/>
        <dsp:cNvSpPr/>
      </dsp:nvSpPr>
      <dsp:spPr>
        <a:xfrm>
          <a:off x="2855118" y="3677456"/>
          <a:ext cx="1211262" cy="121126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Establish and implement BC procedures</a:t>
          </a:r>
        </a:p>
      </dsp:txBody>
      <dsp:txXfrm>
        <a:off x="3032503" y="3854841"/>
        <a:ext cx="856492" cy="856492"/>
      </dsp:txXfrm>
    </dsp:sp>
    <dsp:sp modelId="{62FD2182-D2EF-41CE-8BDE-2C60DA7BDB9C}">
      <dsp:nvSpPr>
        <dsp:cNvPr id="0" name=""/>
        <dsp:cNvSpPr/>
      </dsp:nvSpPr>
      <dsp:spPr>
        <a:xfrm>
          <a:off x="1016781" y="1839118"/>
          <a:ext cx="1211262" cy="121126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Exercising and Testing</a:t>
          </a:r>
        </a:p>
      </dsp:txBody>
      <dsp:txXfrm>
        <a:off x="1194166" y="2016503"/>
        <a:ext cx="856492" cy="856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8D0C1-DDC0-4656-9CA4-8E87FD5EC8EC}">
      <dsp:nvSpPr>
        <dsp:cNvPr id="0" name=""/>
        <dsp:cNvSpPr/>
      </dsp:nvSpPr>
      <dsp:spPr>
        <a:xfrm>
          <a:off x="2133696" y="469002"/>
          <a:ext cx="3787644" cy="3787644"/>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People</a:t>
          </a:r>
        </a:p>
      </dsp:txBody>
      <dsp:txXfrm>
        <a:off x="4068099" y="874821"/>
        <a:ext cx="1104729" cy="811638"/>
      </dsp:txXfrm>
    </dsp:sp>
    <dsp:sp modelId="{53CB75B6-019B-42E5-B4BF-F54498D70793}">
      <dsp:nvSpPr>
        <dsp:cNvPr id="0" name=""/>
        <dsp:cNvSpPr/>
      </dsp:nvSpPr>
      <dsp:spPr>
        <a:xfrm>
          <a:off x="2123916" y="458350"/>
          <a:ext cx="3787644" cy="3787644"/>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Premises</a:t>
          </a:r>
        </a:p>
      </dsp:txBody>
      <dsp:txXfrm>
        <a:off x="4716649" y="1968898"/>
        <a:ext cx="1145311" cy="766547"/>
      </dsp:txXfrm>
    </dsp:sp>
    <dsp:sp modelId="{FB6FB298-E653-46E8-967C-4AA1E6CF045D}">
      <dsp:nvSpPr>
        <dsp:cNvPr id="0" name=""/>
        <dsp:cNvSpPr/>
      </dsp:nvSpPr>
      <dsp:spPr>
        <a:xfrm>
          <a:off x="2123916" y="458350"/>
          <a:ext cx="3787644" cy="3787644"/>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Technology</a:t>
          </a:r>
        </a:p>
      </dsp:txBody>
      <dsp:txXfrm>
        <a:off x="4058320" y="3028537"/>
        <a:ext cx="1104729" cy="811638"/>
      </dsp:txXfrm>
    </dsp:sp>
    <dsp:sp modelId="{98973918-C506-4D06-A896-C26A252EAD60}">
      <dsp:nvSpPr>
        <dsp:cNvPr id="0" name=""/>
        <dsp:cNvSpPr/>
      </dsp:nvSpPr>
      <dsp:spPr>
        <a:xfrm>
          <a:off x="2123916" y="458350"/>
          <a:ext cx="3787644" cy="3787644"/>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Information</a:t>
          </a:r>
        </a:p>
      </dsp:txBody>
      <dsp:txXfrm>
        <a:off x="2872427" y="3028537"/>
        <a:ext cx="1104729" cy="811638"/>
      </dsp:txXfrm>
    </dsp:sp>
    <dsp:sp modelId="{84F3C3C7-9325-4A3F-80B6-36FA1846C23C}">
      <dsp:nvSpPr>
        <dsp:cNvPr id="0" name=""/>
        <dsp:cNvSpPr/>
      </dsp:nvSpPr>
      <dsp:spPr>
        <a:xfrm>
          <a:off x="2123916" y="458350"/>
          <a:ext cx="3787644" cy="3787644"/>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Suppliers</a:t>
          </a:r>
        </a:p>
      </dsp:txBody>
      <dsp:txXfrm>
        <a:off x="2182535" y="1968898"/>
        <a:ext cx="1145311" cy="766547"/>
      </dsp:txXfrm>
    </dsp:sp>
    <dsp:sp modelId="{8951CB50-31A7-4B59-96FF-0C2F5804529D}">
      <dsp:nvSpPr>
        <dsp:cNvPr id="0" name=""/>
        <dsp:cNvSpPr/>
      </dsp:nvSpPr>
      <dsp:spPr>
        <a:xfrm>
          <a:off x="2123916" y="458350"/>
          <a:ext cx="3787644" cy="3787644"/>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Stakeholders</a:t>
          </a:r>
        </a:p>
      </dsp:txBody>
      <dsp:txXfrm>
        <a:off x="2872427" y="864169"/>
        <a:ext cx="1104729" cy="811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8B51-B686-4C5A-B698-378DFE8C4E96}">
      <dsp:nvSpPr>
        <dsp:cNvPr id="0" name=""/>
        <dsp:cNvSpPr/>
      </dsp:nvSpPr>
      <dsp:spPr>
        <a:xfrm>
          <a:off x="2012905" y="589508"/>
          <a:ext cx="3942531" cy="3942531"/>
        </a:xfrm>
        <a:prstGeom prst="blockArc">
          <a:avLst>
            <a:gd name="adj1" fmla="val 10800000"/>
            <a:gd name="adj2" fmla="val 1620000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98F9CE-9674-4A43-861C-F9D30DC27863}">
      <dsp:nvSpPr>
        <dsp:cNvPr id="0" name=""/>
        <dsp:cNvSpPr/>
      </dsp:nvSpPr>
      <dsp:spPr>
        <a:xfrm>
          <a:off x="2012905" y="589508"/>
          <a:ext cx="3942531" cy="3942531"/>
        </a:xfrm>
        <a:prstGeom prst="blockArc">
          <a:avLst>
            <a:gd name="adj1" fmla="val 5400000"/>
            <a:gd name="adj2" fmla="val 1080000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6556-610B-472F-A396-C0EC82423F9E}">
      <dsp:nvSpPr>
        <dsp:cNvPr id="0" name=""/>
        <dsp:cNvSpPr/>
      </dsp:nvSpPr>
      <dsp:spPr>
        <a:xfrm>
          <a:off x="2012905" y="589508"/>
          <a:ext cx="3942531" cy="3942531"/>
        </a:xfrm>
        <a:prstGeom prst="blockArc">
          <a:avLst>
            <a:gd name="adj1" fmla="val 0"/>
            <a:gd name="adj2" fmla="val 540000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592433-7F29-42C1-A223-79DFAE3A2331}">
      <dsp:nvSpPr>
        <dsp:cNvPr id="0" name=""/>
        <dsp:cNvSpPr/>
      </dsp:nvSpPr>
      <dsp:spPr>
        <a:xfrm>
          <a:off x="2012905" y="589508"/>
          <a:ext cx="3942531" cy="3942531"/>
        </a:xfrm>
        <a:prstGeom prst="blockArc">
          <a:avLst>
            <a:gd name="adj1" fmla="val 16200000"/>
            <a:gd name="adj2" fmla="val 0"/>
            <a:gd name="adj3" fmla="val 463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DB6CC6-4283-40FC-9A28-B980ED9B710B}">
      <dsp:nvSpPr>
        <dsp:cNvPr id="0" name=""/>
        <dsp:cNvSpPr/>
      </dsp:nvSpPr>
      <dsp:spPr>
        <a:xfrm>
          <a:off x="3077616" y="1654219"/>
          <a:ext cx="1813109" cy="18131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Operational planning and control</a:t>
          </a:r>
        </a:p>
      </dsp:txBody>
      <dsp:txXfrm>
        <a:off x="3343140" y="1919743"/>
        <a:ext cx="1282061" cy="1282061"/>
      </dsp:txXfrm>
    </dsp:sp>
    <dsp:sp modelId="{1A2DA45D-A16D-4CC6-9F25-3E7BEDE2ADB5}">
      <dsp:nvSpPr>
        <dsp:cNvPr id="0" name=""/>
        <dsp:cNvSpPr/>
      </dsp:nvSpPr>
      <dsp:spPr>
        <a:xfrm>
          <a:off x="3349582" y="610"/>
          <a:ext cx="1269176" cy="12691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Business impact analysis and risk assessment</a:t>
          </a:r>
        </a:p>
      </dsp:txBody>
      <dsp:txXfrm>
        <a:off x="3535449" y="186477"/>
        <a:ext cx="897442" cy="897442"/>
      </dsp:txXfrm>
    </dsp:sp>
    <dsp:sp modelId="{43C07DB6-4BDC-472D-AADD-BBDCE90F4896}">
      <dsp:nvSpPr>
        <dsp:cNvPr id="0" name=""/>
        <dsp:cNvSpPr/>
      </dsp:nvSpPr>
      <dsp:spPr>
        <a:xfrm>
          <a:off x="5275158" y="1926185"/>
          <a:ext cx="1269176" cy="12691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Business Continuity Strategy</a:t>
          </a:r>
        </a:p>
      </dsp:txBody>
      <dsp:txXfrm>
        <a:off x="5461025" y="2112052"/>
        <a:ext cx="897442" cy="897442"/>
      </dsp:txXfrm>
    </dsp:sp>
    <dsp:sp modelId="{097DCFD7-7F22-4D48-B970-DDC4BC857320}">
      <dsp:nvSpPr>
        <dsp:cNvPr id="0" name=""/>
        <dsp:cNvSpPr/>
      </dsp:nvSpPr>
      <dsp:spPr>
        <a:xfrm>
          <a:off x="3349582" y="3851761"/>
          <a:ext cx="1269176" cy="1269176"/>
        </a:xfrm>
        <a:prstGeom prst="ellipse">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Establish and implement BC procedures</a:t>
          </a:r>
        </a:p>
      </dsp:txBody>
      <dsp:txXfrm>
        <a:off x="3535449" y="4037628"/>
        <a:ext cx="897442" cy="897442"/>
      </dsp:txXfrm>
    </dsp:sp>
    <dsp:sp modelId="{62FD2182-D2EF-41CE-8BDE-2C60DA7BDB9C}">
      <dsp:nvSpPr>
        <dsp:cNvPr id="0" name=""/>
        <dsp:cNvSpPr/>
      </dsp:nvSpPr>
      <dsp:spPr>
        <a:xfrm>
          <a:off x="1424007" y="1926185"/>
          <a:ext cx="1269176" cy="12691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Exercising and Testing</a:t>
          </a:r>
        </a:p>
      </dsp:txBody>
      <dsp:txXfrm>
        <a:off x="1609874" y="2112052"/>
        <a:ext cx="897442" cy="897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525E1-D463-415F-B2DC-A0EC27E56D28}">
      <dsp:nvSpPr>
        <dsp:cNvPr id="0" name=""/>
        <dsp:cNvSpPr/>
      </dsp:nvSpPr>
      <dsp:spPr>
        <a:xfrm>
          <a:off x="1028" y="1221977"/>
          <a:ext cx="2005807" cy="200580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0386" tIns="24130" rIns="110386" bIns="24130" numCol="1" spcCol="1270" anchor="ctr" anchorCtr="1">
          <a:noAutofit/>
        </a:bodyPr>
        <a:lstStyle/>
        <a:p>
          <a:pPr marL="0" lvl="0" indent="0" algn="l" defTabSz="844550">
            <a:lnSpc>
              <a:spcPct val="90000"/>
            </a:lnSpc>
            <a:spcBef>
              <a:spcPct val="0"/>
            </a:spcBef>
            <a:spcAft>
              <a:spcPct val="35000"/>
            </a:spcAft>
            <a:buNone/>
          </a:pPr>
          <a:r>
            <a:rPr lang="en-GB" sz="1900" kern="1200"/>
            <a:t>People</a:t>
          </a:r>
        </a:p>
        <a:p>
          <a:pPr marL="114300" lvl="1" indent="-114300" algn="l" defTabSz="666750">
            <a:lnSpc>
              <a:spcPct val="90000"/>
            </a:lnSpc>
            <a:spcBef>
              <a:spcPct val="0"/>
            </a:spcBef>
            <a:spcAft>
              <a:spcPct val="15000"/>
            </a:spcAft>
            <a:buChar char="•"/>
          </a:pPr>
          <a:endParaRPr lang="en-GB" sz="1500" kern="1200"/>
        </a:p>
      </dsp:txBody>
      <dsp:txXfrm>
        <a:off x="294772" y="1515721"/>
        <a:ext cx="1418319" cy="1418319"/>
      </dsp:txXfrm>
    </dsp:sp>
    <dsp:sp modelId="{1522438A-DC28-4A45-9611-BA63454397FD}">
      <dsp:nvSpPr>
        <dsp:cNvPr id="0" name=""/>
        <dsp:cNvSpPr/>
      </dsp:nvSpPr>
      <dsp:spPr>
        <a:xfrm>
          <a:off x="1605674" y="1221977"/>
          <a:ext cx="2005807" cy="200580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0386" tIns="24130" rIns="110386" bIns="24130" numCol="1" spcCol="1270" anchor="ctr" anchorCtr="1">
          <a:noAutofit/>
        </a:bodyPr>
        <a:lstStyle/>
        <a:p>
          <a:pPr marL="0" lvl="0" indent="0" algn="l" defTabSz="844550">
            <a:lnSpc>
              <a:spcPct val="90000"/>
            </a:lnSpc>
            <a:spcBef>
              <a:spcPct val="0"/>
            </a:spcBef>
            <a:spcAft>
              <a:spcPct val="35000"/>
            </a:spcAft>
            <a:buNone/>
          </a:pPr>
          <a:r>
            <a:rPr lang="en-GB" sz="1900" kern="1200"/>
            <a:t>Premises</a:t>
          </a:r>
        </a:p>
        <a:p>
          <a:pPr marL="114300" lvl="1" indent="-114300" algn="l" defTabSz="666750">
            <a:lnSpc>
              <a:spcPct val="90000"/>
            </a:lnSpc>
            <a:spcBef>
              <a:spcPct val="0"/>
            </a:spcBef>
            <a:spcAft>
              <a:spcPct val="15000"/>
            </a:spcAft>
            <a:buChar char="•"/>
          </a:pPr>
          <a:endParaRPr lang="en-GB" sz="1500" kern="1200"/>
        </a:p>
      </dsp:txBody>
      <dsp:txXfrm>
        <a:off x="1899418" y="1515721"/>
        <a:ext cx="1418319" cy="1418319"/>
      </dsp:txXfrm>
    </dsp:sp>
    <dsp:sp modelId="{9BEA02A9-223B-47B7-B77E-5675873BF3E1}">
      <dsp:nvSpPr>
        <dsp:cNvPr id="0" name=""/>
        <dsp:cNvSpPr/>
      </dsp:nvSpPr>
      <dsp:spPr>
        <a:xfrm>
          <a:off x="3210321" y="1221977"/>
          <a:ext cx="2005807" cy="200580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0386" tIns="24130" rIns="110386" bIns="24130" numCol="1" spcCol="1270" anchor="ctr" anchorCtr="1">
          <a:noAutofit/>
        </a:bodyPr>
        <a:lstStyle/>
        <a:p>
          <a:pPr marL="0" lvl="0" indent="0" algn="l" defTabSz="844550">
            <a:lnSpc>
              <a:spcPct val="90000"/>
            </a:lnSpc>
            <a:spcBef>
              <a:spcPct val="0"/>
            </a:spcBef>
            <a:spcAft>
              <a:spcPct val="35000"/>
            </a:spcAft>
            <a:buNone/>
          </a:pPr>
          <a:r>
            <a:rPr lang="en-GB" sz="1900" kern="1200"/>
            <a:t>Technology</a:t>
          </a:r>
        </a:p>
        <a:p>
          <a:pPr marL="114300" lvl="1" indent="-114300" algn="l" defTabSz="666750">
            <a:lnSpc>
              <a:spcPct val="90000"/>
            </a:lnSpc>
            <a:spcBef>
              <a:spcPct val="0"/>
            </a:spcBef>
            <a:spcAft>
              <a:spcPct val="15000"/>
            </a:spcAft>
            <a:buChar char="•"/>
          </a:pPr>
          <a:endParaRPr lang="en-GB" sz="1500" kern="1200"/>
        </a:p>
      </dsp:txBody>
      <dsp:txXfrm>
        <a:off x="3504065" y="1515721"/>
        <a:ext cx="1418319" cy="1418319"/>
      </dsp:txXfrm>
    </dsp:sp>
    <dsp:sp modelId="{4C1C76EE-27E2-4202-87A4-D44CE1E7DE52}">
      <dsp:nvSpPr>
        <dsp:cNvPr id="0" name=""/>
        <dsp:cNvSpPr/>
      </dsp:nvSpPr>
      <dsp:spPr>
        <a:xfrm>
          <a:off x="4814967" y="1221977"/>
          <a:ext cx="2005807" cy="200580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0386" tIns="24130" rIns="110386" bIns="24130" numCol="1" spcCol="1270" anchor="ctr" anchorCtr="1">
          <a:noAutofit/>
        </a:bodyPr>
        <a:lstStyle/>
        <a:p>
          <a:pPr marL="0" lvl="0" indent="0" algn="l" defTabSz="844550">
            <a:lnSpc>
              <a:spcPct val="90000"/>
            </a:lnSpc>
            <a:spcBef>
              <a:spcPct val="0"/>
            </a:spcBef>
            <a:spcAft>
              <a:spcPct val="35000"/>
            </a:spcAft>
            <a:buNone/>
          </a:pPr>
          <a:r>
            <a:rPr lang="en-GB" sz="1900" kern="1200"/>
            <a:t>Information</a:t>
          </a:r>
        </a:p>
        <a:p>
          <a:pPr marL="114300" lvl="1" indent="-114300" algn="l" defTabSz="666750">
            <a:lnSpc>
              <a:spcPct val="90000"/>
            </a:lnSpc>
            <a:spcBef>
              <a:spcPct val="0"/>
            </a:spcBef>
            <a:spcAft>
              <a:spcPct val="15000"/>
            </a:spcAft>
            <a:buChar char="•"/>
          </a:pPr>
          <a:endParaRPr lang="en-GB" sz="1500" kern="1200"/>
        </a:p>
      </dsp:txBody>
      <dsp:txXfrm>
        <a:off x="5108711" y="1515721"/>
        <a:ext cx="1418319" cy="1418319"/>
      </dsp:txXfrm>
    </dsp:sp>
    <dsp:sp modelId="{26B84A44-6A99-4A21-99EC-48FB031D1D27}">
      <dsp:nvSpPr>
        <dsp:cNvPr id="0" name=""/>
        <dsp:cNvSpPr/>
      </dsp:nvSpPr>
      <dsp:spPr>
        <a:xfrm>
          <a:off x="6419613" y="1221977"/>
          <a:ext cx="2005807" cy="200580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0386" tIns="24130" rIns="110386" bIns="24130" numCol="1" spcCol="1270" anchor="ctr" anchorCtr="0">
          <a:noAutofit/>
        </a:bodyPr>
        <a:lstStyle/>
        <a:p>
          <a:pPr marL="0" lvl="0" indent="0" algn="ctr" defTabSz="844550">
            <a:lnSpc>
              <a:spcPct val="90000"/>
            </a:lnSpc>
            <a:spcBef>
              <a:spcPct val="0"/>
            </a:spcBef>
            <a:spcAft>
              <a:spcPct val="35000"/>
            </a:spcAft>
            <a:buNone/>
          </a:pPr>
          <a:r>
            <a:rPr lang="en-GB" sz="1900" kern="1200"/>
            <a:t>Suppliers and Partners</a:t>
          </a:r>
        </a:p>
      </dsp:txBody>
      <dsp:txXfrm>
        <a:off x="6713357" y="1515721"/>
        <a:ext cx="1418319" cy="14183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444C6-CA82-44C4-A542-4365BB38BA91}">
      <dsp:nvSpPr>
        <dsp:cNvPr id="0" name=""/>
        <dsp:cNvSpPr/>
      </dsp:nvSpPr>
      <dsp:spPr>
        <a:xfrm>
          <a:off x="4368" y="357017"/>
          <a:ext cx="1674440" cy="5434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People</a:t>
          </a:r>
        </a:p>
      </dsp:txBody>
      <dsp:txXfrm>
        <a:off x="4368" y="357017"/>
        <a:ext cx="1674440" cy="543457"/>
      </dsp:txXfrm>
    </dsp:sp>
    <dsp:sp modelId="{4D45568A-0050-4586-949B-EC8E2E5A28C3}">
      <dsp:nvSpPr>
        <dsp:cNvPr id="0" name=""/>
        <dsp:cNvSpPr/>
      </dsp:nvSpPr>
      <dsp:spPr>
        <a:xfrm>
          <a:off x="4368" y="900475"/>
          <a:ext cx="1674440"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solidFill>
                <a:schemeClr val="tx1"/>
              </a:solidFill>
            </a:rPr>
            <a:t>What number of staff do you require to carry out critical activities?</a:t>
          </a:r>
        </a:p>
        <a:p>
          <a:pPr marL="114300" lvl="1" indent="-114300" algn="l" defTabSz="666750">
            <a:lnSpc>
              <a:spcPct val="90000"/>
            </a:lnSpc>
            <a:spcBef>
              <a:spcPct val="0"/>
            </a:spcBef>
            <a:spcAft>
              <a:spcPct val="15000"/>
            </a:spcAft>
            <a:buChar char="•"/>
          </a:pPr>
          <a:r>
            <a:rPr lang="en-GB" sz="1500" kern="1200">
              <a:solidFill>
                <a:schemeClr val="tx1"/>
              </a:solidFill>
            </a:rPr>
            <a:t>What is the minimum staffing level you will need to deliver these?</a:t>
          </a:r>
        </a:p>
        <a:p>
          <a:pPr marL="114300" lvl="1" indent="-114300" algn="l" defTabSz="666750">
            <a:lnSpc>
              <a:spcPct val="90000"/>
            </a:lnSpc>
            <a:spcBef>
              <a:spcPct val="0"/>
            </a:spcBef>
            <a:spcAft>
              <a:spcPct val="15000"/>
            </a:spcAft>
            <a:buChar char="•"/>
          </a:pPr>
          <a:r>
            <a:rPr lang="en-GB" sz="1500" kern="1200">
              <a:solidFill>
                <a:schemeClr val="tx1"/>
              </a:solidFill>
            </a:rPr>
            <a:t>What skills/level of expertise are required to undertake these activities?</a:t>
          </a:r>
        </a:p>
      </dsp:txBody>
      <dsp:txXfrm>
        <a:off x="4368" y="900475"/>
        <a:ext cx="1674440" cy="3674868"/>
      </dsp:txXfrm>
    </dsp:sp>
    <dsp:sp modelId="{46D628A8-31BA-4B19-9BA6-E19B2CF47224}">
      <dsp:nvSpPr>
        <dsp:cNvPr id="0" name=""/>
        <dsp:cNvSpPr/>
      </dsp:nvSpPr>
      <dsp:spPr>
        <a:xfrm>
          <a:off x="1913230" y="357017"/>
          <a:ext cx="1674440" cy="5434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Premises</a:t>
          </a:r>
        </a:p>
      </dsp:txBody>
      <dsp:txXfrm>
        <a:off x="1913230" y="357017"/>
        <a:ext cx="1674440" cy="543457"/>
      </dsp:txXfrm>
    </dsp:sp>
    <dsp:sp modelId="{634BB895-B3E2-45B4-84D1-F7042FEDA4FF}">
      <dsp:nvSpPr>
        <dsp:cNvPr id="0" name=""/>
        <dsp:cNvSpPr/>
      </dsp:nvSpPr>
      <dsp:spPr>
        <a:xfrm>
          <a:off x="1913230" y="900475"/>
          <a:ext cx="1674440"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What locations do your prioritised activities operate from?</a:t>
          </a:r>
        </a:p>
        <a:p>
          <a:pPr marL="114300" lvl="1" indent="-114300" algn="l" defTabSz="666750">
            <a:lnSpc>
              <a:spcPct val="90000"/>
            </a:lnSpc>
            <a:spcBef>
              <a:spcPct val="0"/>
            </a:spcBef>
            <a:spcAft>
              <a:spcPct val="15000"/>
            </a:spcAft>
            <a:buChar char="•"/>
          </a:pPr>
          <a:r>
            <a:rPr lang="en-GB" sz="1500" kern="1200"/>
            <a:t>What alternative premises do you have?</a:t>
          </a:r>
        </a:p>
        <a:p>
          <a:pPr marL="114300" lvl="1" indent="-114300" algn="l" defTabSz="666750">
            <a:lnSpc>
              <a:spcPct val="90000"/>
            </a:lnSpc>
            <a:spcBef>
              <a:spcPct val="0"/>
            </a:spcBef>
            <a:spcAft>
              <a:spcPct val="15000"/>
            </a:spcAft>
            <a:buChar char="•"/>
          </a:pPr>
          <a:r>
            <a:rPr lang="en-GB" sz="1500" kern="1200"/>
            <a:t>What machinery, equipment and other facilities are essential?</a:t>
          </a:r>
        </a:p>
      </dsp:txBody>
      <dsp:txXfrm>
        <a:off x="1913230" y="900475"/>
        <a:ext cx="1674440" cy="3674868"/>
      </dsp:txXfrm>
    </dsp:sp>
    <dsp:sp modelId="{23B188CE-9F36-4961-8C48-C2D356B10ED5}">
      <dsp:nvSpPr>
        <dsp:cNvPr id="0" name=""/>
        <dsp:cNvSpPr/>
      </dsp:nvSpPr>
      <dsp:spPr>
        <a:xfrm>
          <a:off x="3822092" y="357017"/>
          <a:ext cx="1674440" cy="5434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Technology</a:t>
          </a:r>
        </a:p>
      </dsp:txBody>
      <dsp:txXfrm>
        <a:off x="3822092" y="357017"/>
        <a:ext cx="1674440" cy="543457"/>
      </dsp:txXfrm>
    </dsp:sp>
    <dsp:sp modelId="{C97CA910-AFF0-436F-8FF6-762658CA063D}">
      <dsp:nvSpPr>
        <dsp:cNvPr id="0" name=""/>
        <dsp:cNvSpPr/>
      </dsp:nvSpPr>
      <dsp:spPr>
        <a:xfrm>
          <a:off x="3822092" y="900475"/>
          <a:ext cx="1674440"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Is the service dependant on electrical medical equipment?</a:t>
          </a:r>
        </a:p>
        <a:p>
          <a:pPr marL="114300" lvl="1" indent="-114300" algn="l" defTabSz="666750">
            <a:lnSpc>
              <a:spcPct val="90000"/>
            </a:lnSpc>
            <a:spcBef>
              <a:spcPct val="0"/>
            </a:spcBef>
            <a:spcAft>
              <a:spcPct val="15000"/>
            </a:spcAft>
            <a:buChar char="•"/>
          </a:pPr>
          <a:r>
            <a:rPr lang="en-GB" sz="1500" kern="1200"/>
            <a:t>What IT is essential to carry out your prioritised activities?</a:t>
          </a:r>
        </a:p>
        <a:p>
          <a:pPr marL="114300" lvl="1" indent="-114300" algn="l" defTabSz="666750">
            <a:lnSpc>
              <a:spcPct val="90000"/>
            </a:lnSpc>
            <a:spcBef>
              <a:spcPct val="0"/>
            </a:spcBef>
            <a:spcAft>
              <a:spcPct val="15000"/>
            </a:spcAft>
            <a:buChar char="•"/>
          </a:pPr>
          <a:r>
            <a:rPr lang="en-GB" sz="1500" kern="1200"/>
            <a:t>What systems and means of communication are required to carry out your prioritised activities</a:t>
          </a:r>
        </a:p>
      </dsp:txBody>
      <dsp:txXfrm>
        <a:off x="3822092" y="900475"/>
        <a:ext cx="1674440" cy="3674868"/>
      </dsp:txXfrm>
    </dsp:sp>
    <dsp:sp modelId="{A105A1E8-D492-4873-93EE-35B84C971004}">
      <dsp:nvSpPr>
        <dsp:cNvPr id="0" name=""/>
        <dsp:cNvSpPr/>
      </dsp:nvSpPr>
      <dsp:spPr>
        <a:xfrm>
          <a:off x="5730954" y="357017"/>
          <a:ext cx="1674440" cy="5434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Information</a:t>
          </a:r>
        </a:p>
      </dsp:txBody>
      <dsp:txXfrm>
        <a:off x="5730954" y="357017"/>
        <a:ext cx="1674440" cy="543457"/>
      </dsp:txXfrm>
    </dsp:sp>
    <dsp:sp modelId="{D3935C01-8912-4FE8-8D35-3A4246B4D298}">
      <dsp:nvSpPr>
        <dsp:cNvPr id="0" name=""/>
        <dsp:cNvSpPr/>
      </dsp:nvSpPr>
      <dsp:spPr>
        <a:xfrm>
          <a:off x="5730954" y="900475"/>
          <a:ext cx="1674440"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What Information is essential to carry out your prioritised activities?</a:t>
          </a:r>
        </a:p>
        <a:p>
          <a:pPr marL="114300" lvl="1" indent="-114300" algn="l" defTabSz="666750">
            <a:lnSpc>
              <a:spcPct val="90000"/>
            </a:lnSpc>
            <a:spcBef>
              <a:spcPct val="0"/>
            </a:spcBef>
            <a:spcAft>
              <a:spcPct val="15000"/>
            </a:spcAft>
            <a:buChar char="•"/>
          </a:pPr>
          <a:r>
            <a:rPr lang="en-GB" sz="1500" kern="1200"/>
            <a:t>How is this information stored?</a:t>
          </a:r>
        </a:p>
      </dsp:txBody>
      <dsp:txXfrm>
        <a:off x="5730954" y="900475"/>
        <a:ext cx="1674440" cy="3674868"/>
      </dsp:txXfrm>
    </dsp:sp>
    <dsp:sp modelId="{8EEE44B8-EA39-4A10-8D69-EFE9ECF44CEF}">
      <dsp:nvSpPr>
        <dsp:cNvPr id="0" name=""/>
        <dsp:cNvSpPr/>
      </dsp:nvSpPr>
      <dsp:spPr>
        <a:xfrm>
          <a:off x="7639816" y="357017"/>
          <a:ext cx="1674440" cy="5434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Suppliers and Partners</a:t>
          </a:r>
        </a:p>
      </dsp:txBody>
      <dsp:txXfrm>
        <a:off x="7639816" y="357017"/>
        <a:ext cx="1674440" cy="543457"/>
      </dsp:txXfrm>
    </dsp:sp>
    <dsp:sp modelId="{B77B6F52-9554-465B-BA79-39B9FEDB49F6}">
      <dsp:nvSpPr>
        <dsp:cNvPr id="0" name=""/>
        <dsp:cNvSpPr/>
      </dsp:nvSpPr>
      <dsp:spPr>
        <a:xfrm>
          <a:off x="7639816" y="900475"/>
          <a:ext cx="1674440" cy="36748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a:t>Who are your priority suppliers?</a:t>
          </a:r>
        </a:p>
        <a:p>
          <a:pPr marL="114300" lvl="1" indent="-114300" algn="l" defTabSz="666750">
            <a:lnSpc>
              <a:spcPct val="90000"/>
            </a:lnSpc>
            <a:spcBef>
              <a:spcPct val="0"/>
            </a:spcBef>
            <a:spcAft>
              <a:spcPct val="15000"/>
            </a:spcAft>
            <a:buChar char="•"/>
          </a:pPr>
          <a:r>
            <a:rPr lang="en-GB" sz="1500" kern="1200"/>
            <a:t>Are key services contracted out?</a:t>
          </a:r>
        </a:p>
        <a:p>
          <a:pPr marL="114300" lvl="1" indent="-114300" algn="l" defTabSz="666750">
            <a:lnSpc>
              <a:spcPct val="90000"/>
            </a:lnSpc>
            <a:spcBef>
              <a:spcPct val="0"/>
            </a:spcBef>
            <a:spcAft>
              <a:spcPct val="15000"/>
            </a:spcAft>
            <a:buChar char="•"/>
          </a:pPr>
          <a:r>
            <a:rPr lang="en-GB" sz="1500" kern="1200"/>
            <a:t>Do both you and your suppliers/ partners have mutual aid arrangements in please?</a:t>
          </a:r>
        </a:p>
      </dsp:txBody>
      <dsp:txXfrm>
        <a:off x="7639816" y="900475"/>
        <a:ext cx="1674440" cy="36748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8B51-B686-4C5A-B698-378DFE8C4E96}">
      <dsp:nvSpPr>
        <dsp:cNvPr id="0" name=""/>
        <dsp:cNvSpPr/>
      </dsp:nvSpPr>
      <dsp:spPr>
        <a:xfrm>
          <a:off x="2322762" y="563950"/>
          <a:ext cx="3761599" cy="3761599"/>
        </a:xfrm>
        <a:prstGeom prst="blockArc">
          <a:avLst>
            <a:gd name="adj1" fmla="val 10800000"/>
            <a:gd name="adj2" fmla="val 162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98F9CE-9674-4A43-861C-F9D30DC27863}">
      <dsp:nvSpPr>
        <dsp:cNvPr id="0" name=""/>
        <dsp:cNvSpPr/>
      </dsp:nvSpPr>
      <dsp:spPr>
        <a:xfrm>
          <a:off x="2322762" y="563950"/>
          <a:ext cx="3761599" cy="3761599"/>
        </a:xfrm>
        <a:prstGeom prst="blockArc">
          <a:avLst>
            <a:gd name="adj1" fmla="val 5400000"/>
            <a:gd name="adj2" fmla="val 108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6556-610B-472F-A396-C0EC82423F9E}">
      <dsp:nvSpPr>
        <dsp:cNvPr id="0" name=""/>
        <dsp:cNvSpPr/>
      </dsp:nvSpPr>
      <dsp:spPr>
        <a:xfrm>
          <a:off x="2322762" y="563950"/>
          <a:ext cx="3761599" cy="3761599"/>
        </a:xfrm>
        <a:prstGeom prst="blockArc">
          <a:avLst>
            <a:gd name="adj1" fmla="val 0"/>
            <a:gd name="adj2" fmla="val 54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592433-7F29-42C1-A223-79DFAE3A2331}">
      <dsp:nvSpPr>
        <dsp:cNvPr id="0" name=""/>
        <dsp:cNvSpPr/>
      </dsp:nvSpPr>
      <dsp:spPr>
        <a:xfrm>
          <a:off x="2322762" y="563950"/>
          <a:ext cx="3761599" cy="3761599"/>
        </a:xfrm>
        <a:prstGeom prst="blockArc">
          <a:avLst>
            <a:gd name="adj1" fmla="val 16200000"/>
            <a:gd name="adj2" fmla="val 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DB6CC6-4283-40FC-9A28-B980ED9B710B}">
      <dsp:nvSpPr>
        <dsp:cNvPr id="0" name=""/>
        <dsp:cNvSpPr/>
      </dsp:nvSpPr>
      <dsp:spPr>
        <a:xfrm>
          <a:off x="3337398" y="1578586"/>
          <a:ext cx="1732327" cy="17323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Operational planning and control</a:t>
          </a:r>
        </a:p>
      </dsp:txBody>
      <dsp:txXfrm>
        <a:off x="3591091" y="1832279"/>
        <a:ext cx="1224941" cy="1224941"/>
      </dsp:txXfrm>
    </dsp:sp>
    <dsp:sp modelId="{1A2DA45D-A16D-4CC6-9F25-3E7BEDE2ADB5}">
      <dsp:nvSpPr>
        <dsp:cNvPr id="0" name=""/>
        <dsp:cNvSpPr/>
      </dsp:nvSpPr>
      <dsp:spPr>
        <a:xfrm>
          <a:off x="3597247" y="1290"/>
          <a:ext cx="1212629" cy="12126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impact analysis and risk assessment</a:t>
          </a:r>
        </a:p>
      </dsp:txBody>
      <dsp:txXfrm>
        <a:off x="3774832" y="178875"/>
        <a:ext cx="857459" cy="857459"/>
      </dsp:txXfrm>
    </dsp:sp>
    <dsp:sp modelId="{43C07DB6-4BDC-472D-AADD-BBDCE90F4896}">
      <dsp:nvSpPr>
        <dsp:cNvPr id="0" name=""/>
        <dsp:cNvSpPr/>
      </dsp:nvSpPr>
      <dsp:spPr>
        <a:xfrm>
          <a:off x="5434392" y="1838435"/>
          <a:ext cx="1212629" cy="12126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Business Continuity Strategy</a:t>
          </a:r>
        </a:p>
      </dsp:txBody>
      <dsp:txXfrm>
        <a:off x="5611977" y="2016020"/>
        <a:ext cx="857459" cy="857459"/>
      </dsp:txXfrm>
    </dsp:sp>
    <dsp:sp modelId="{097DCFD7-7F22-4D48-B970-DDC4BC857320}">
      <dsp:nvSpPr>
        <dsp:cNvPr id="0" name=""/>
        <dsp:cNvSpPr/>
      </dsp:nvSpPr>
      <dsp:spPr>
        <a:xfrm>
          <a:off x="3597247" y="3675580"/>
          <a:ext cx="1212629" cy="12126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Establish and implement BC procedures</a:t>
          </a:r>
        </a:p>
      </dsp:txBody>
      <dsp:txXfrm>
        <a:off x="3774832" y="3853165"/>
        <a:ext cx="857459" cy="857459"/>
      </dsp:txXfrm>
    </dsp:sp>
    <dsp:sp modelId="{62FD2182-D2EF-41CE-8BDE-2C60DA7BDB9C}">
      <dsp:nvSpPr>
        <dsp:cNvPr id="0" name=""/>
        <dsp:cNvSpPr/>
      </dsp:nvSpPr>
      <dsp:spPr>
        <a:xfrm>
          <a:off x="1760102" y="1838435"/>
          <a:ext cx="1212629" cy="1212629"/>
        </a:xfrm>
        <a:prstGeom prst="ellipse">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Exercising and Testing</a:t>
          </a:r>
        </a:p>
      </dsp:txBody>
      <dsp:txXfrm>
        <a:off x="1937687" y="2016020"/>
        <a:ext cx="857459" cy="8574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09/05/2023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09/05/2023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ngland.nhs.uk/ourwork/eprr/g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provides the basics health and safety briefing at the beginning of the workshop. Facilitators to add any additional information as needed. </a:t>
            </a:r>
          </a:p>
          <a:p>
            <a:endParaRPr lang="en-GB"/>
          </a:p>
        </p:txBody>
      </p:sp>
    </p:spTree>
    <p:extLst>
      <p:ext uri="{BB962C8B-B14F-4D97-AF65-F5344CB8AC3E}">
        <p14:creationId xmlns:p14="http://schemas.microsoft.com/office/powerpoint/2010/main" val="78325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allows </a:t>
            </a:r>
            <a:r>
              <a:rPr lang="en-GB" baseline="0" dirty="0"/>
              <a:t>the facilitator to reinforce the legal and statutory duties e.g. NHS Standard Contract requires Providers of NHS- funded services to comply with </a:t>
            </a:r>
            <a:r>
              <a:rPr lang="en-GB" baseline="0"/>
              <a:t>EPRR guidance.</a:t>
            </a:r>
            <a:endParaRPr lang="en-GB" dirty="0"/>
          </a:p>
        </p:txBody>
      </p:sp>
    </p:spTree>
    <p:extLst>
      <p:ext uri="{BB962C8B-B14F-4D97-AF65-F5344CB8AC3E}">
        <p14:creationId xmlns:p14="http://schemas.microsoft.com/office/powerpoint/2010/main" val="204466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allows </a:t>
            </a:r>
            <a:r>
              <a:rPr lang="en-GB" baseline="0" dirty="0"/>
              <a:t>the facilitator to reinforce the legal and statutory duties. </a:t>
            </a:r>
          </a:p>
          <a:p>
            <a:pPr defTabSz="914370" fontAlgn="base">
              <a:spcBef>
                <a:spcPct val="30000"/>
              </a:spcBef>
              <a:spcAft>
                <a:spcPct val="0"/>
              </a:spcAft>
              <a:defRPr/>
            </a:pPr>
            <a:r>
              <a:rPr lang="en-GB" baseline="0" dirty="0"/>
              <a:t>The ruling is: </a:t>
            </a:r>
            <a:r>
              <a:rPr lang="en-US" dirty="0">
                <a:solidFill>
                  <a:srgbClr val="0B5D76"/>
                </a:solidFill>
                <a:ea typeface="ＭＳ Ｐゴシック" panose="020B0600070205080204" pitchFamily="34" charset="-128"/>
              </a:rPr>
              <a:t>“When guidance is handed down from an “august body” such as the Home Office, it should carry almost equal weight with law.”</a:t>
            </a:r>
          </a:p>
          <a:p>
            <a:endParaRPr lang="en-GB" dirty="0"/>
          </a:p>
          <a:p>
            <a:r>
              <a:rPr lang="en-GB" dirty="0"/>
              <a:t>Case</a:t>
            </a:r>
            <a:r>
              <a:rPr lang="en-GB" baseline="0" dirty="0"/>
              <a:t> reference: Justice Orr in Cardiff City and Others v Robinson and Others (1978).</a:t>
            </a:r>
            <a:endParaRPr lang="en-GB" dirty="0"/>
          </a:p>
          <a:p>
            <a:endParaRPr lang="en-GB" dirty="0"/>
          </a:p>
        </p:txBody>
      </p:sp>
    </p:spTree>
    <p:extLst>
      <p:ext uri="{BB962C8B-B14F-4D97-AF65-F5344CB8AC3E}">
        <p14:creationId xmlns:p14="http://schemas.microsoft.com/office/powerpoint/2010/main" val="295782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diagram to show an example of interested parties to be considered in the health sector.  The list is not definitive.  Each organisation will have additional stakeholders who they will need to engage with.   </a:t>
            </a:r>
          </a:p>
          <a:p>
            <a:endParaRPr lang="en-GB"/>
          </a:p>
          <a:p>
            <a:r>
              <a:rPr lang="en-GB"/>
              <a:t>It is taken from a stakeholder diagram in ISO22313.   There is an example of good practice for organisations to engage with when producing business continuity response plans. </a:t>
            </a:r>
          </a:p>
          <a:p>
            <a:endParaRPr lang="en-GB"/>
          </a:p>
        </p:txBody>
      </p:sp>
    </p:spTree>
    <p:extLst>
      <p:ext uri="{BB962C8B-B14F-4D97-AF65-F5344CB8AC3E}">
        <p14:creationId xmlns:p14="http://schemas.microsoft.com/office/powerpoint/2010/main" val="402998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elements and where they are addressed in ISO22313: </a:t>
            </a:r>
          </a:p>
          <a:p>
            <a:r>
              <a:rPr lang="en-GB"/>
              <a:t>a) </a:t>
            </a:r>
            <a:r>
              <a:rPr lang="en-GB" b="1"/>
              <a:t>Operational planning and control </a:t>
            </a:r>
            <a:r>
              <a:rPr lang="en-GB"/>
              <a:t> </a:t>
            </a:r>
          </a:p>
          <a:p>
            <a:r>
              <a:rPr lang="en-GB"/>
              <a:t>Effective operational planning and control is at the heart of business continuity management. It should be led by a responsible person nominated by top management. </a:t>
            </a:r>
          </a:p>
          <a:p>
            <a:r>
              <a:rPr lang="en-GB"/>
              <a:t>b) </a:t>
            </a:r>
            <a:r>
              <a:rPr lang="en-GB" b="1"/>
              <a:t>Business impact analysis and risk assessment </a:t>
            </a:r>
            <a:r>
              <a:rPr lang="en-GB"/>
              <a:t> </a:t>
            </a:r>
            <a:endParaRPr lang="en-GB" b="1"/>
          </a:p>
          <a:p>
            <a:r>
              <a:rPr lang="en-GB"/>
              <a:t>Gaining agreement and understanding of priorities and requirements for business continuity is achieved through business impact analysis (BIA) and risk assessment.  The business impact analysis enables the organisation to prioritise for resumption the activities that support its products and services.  Risk assessment promotes understanding of the risks to prioritised activities and their dependencies and the potential consequences of a disruptive incident.  This understanding enables the organisation to select appropriate business continuity strategies. </a:t>
            </a:r>
          </a:p>
          <a:p>
            <a:r>
              <a:rPr lang="en-GB"/>
              <a:t>c) </a:t>
            </a:r>
            <a:r>
              <a:rPr lang="en-GB" b="1"/>
              <a:t>Business continuity strategy </a:t>
            </a:r>
            <a:r>
              <a:rPr lang="en-GB"/>
              <a:t> </a:t>
            </a:r>
            <a:endParaRPr lang="en-GB" b="1"/>
          </a:p>
          <a:p>
            <a:r>
              <a:rPr lang="en-GB"/>
              <a:t>The identification and evaluation of a range of business continuity strategy options enables the organisation to choose appropriate ways of preventing disruption of its prioritised activities and dealing with any disruptions that take place. Selected business continuity strategies will provide for the resumption of activities at an acceptable level of operation and within agreed timeframes. </a:t>
            </a:r>
          </a:p>
          <a:p>
            <a:r>
              <a:rPr lang="en-GB" b="1"/>
              <a:t>NOTE</a:t>
            </a:r>
            <a:r>
              <a:rPr lang="en-GB"/>
              <a:t> The chosen strategies need to take into account any risk treatment that is already in place within the organisation. </a:t>
            </a:r>
          </a:p>
          <a:p>
            <a:r>
              <a:rPr lang="en-GB"/>
              <a:t>d) </a:t>
            </a:r>
            <a:r>
              <a:rPr lang="en-GB" b="1"/>
              <a:t>Establish and implement business continuity procedures </a:t>
            </a:r>
            <a:r>
              <a:rPr lang="en-GB"/>
              <a:t> </a:t>
            </a:r>
            <a:endParaRPr lang="en-GB" b="1"/>
          </a:p>
          <a:p>
            <a:r>
              <a:rPr lang="en-GB"/>
              <a:t>Implementing business continuity arrangements results in the creation of an incident response structure, the means for detecting and responding to an incident, business continuity plans and procedures for returning to business as usual. </a:t>
            </a:r>
          </a:p>
          <a:p>
            <a:r>
              <a:rPr lang="en-GB"/>
              <a:t>e) </a:t>
            </a:r>
            <a:r>
              <a:rPr lang="en-GB" b="1"/>
              <a:t>Exercising and testing </a:t>
            </a:r>
            <a:r>
              <a:rPr lang="en-GB"/>
              <a:t> </a:t>
            </a:r>
            <a:endParaRPr lang="en-GB" b="1"/>
          </a:p>
          <a:p>
            <a:r>
              <a:rPr lang="en-GB"/>
              <a:t>Exercising and testing allows the organisation to: </a:t>
            </a:r>
          </a:p>
          <a:p>
            <a:r>
              <a:rPr lang="en-GB"/>
              <a:t>— promote personnel awareness and competency development</a:t>
            </a:r>
          </a:p>
          <a:p>
            <a:r>
              <a:rPr lang="en-GB"/>
              <a:t>— ensure that business continuity plans/procedures are complete, current and appropriate </a:t>
            </a:r>
          </a:p>
          <a:p>
            <a:r>
              <a:rPr lang="en-GB"/>
              <a:t>— identify opportunities to improve its business continuity arrangements</a:t>
            </a:r>
          </a:p>
          <a:p>
            <a:endParaRPr lang="en-GB"/>
          </a:p>
        </p:txBody>
      </p:sp>
    </p:spTree>
    <p:extLst>
      <p:ext uri="{BB962C8B-B14F-4D97-AF65-F5344CB8AC3E}">
        <p14:creationId xmlns:p14="http://schemas.microsoft.com/office/powerpoint/2010/main" val="276435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section describes the elements of the business impact analysis.  Gaining agreement and understanding of priorities and requirements for business continuity is achieved through business impact analysis and risk assessment.  </a:t>
            </a:r>
          </a:p>
          <a:p>
            <a:r>
              <a:rPr lang="en-GB"/>
              <a:t> </a:t>
            </a:r>
          </a:p>
          <a:p>
            <a:r>
              <a:rPr lang="en-GB"/>
              <a:t>The business impact analysis enables the organisation to prioritise for resumption those activities that support its products and services. </a:t>
            </a:r>
          </a:p>
          <a:p>
            <a:r>
              <a:rPr lang="en-GB"/>
              <a:t> </a:t>
            </a:r>
          </a:p>
          <a:p>
            <a:r>
              <a:rPr lang="en-GB"/>
              <a:t>Risk assessment promotes understanding of the risks to prioritised activities and their dependencies and the potential consequences of a disruptive incident. This understanding enables the organisation to select appropriate business continuity strategies. </a:t>
            </a:r>
          </a:p>
          <a:p>
            <a:endParaRPr lang="en-GB"/>
          </a:p>
        </p:txBody>
      </p:sp>
    </p:spTree>
    <p:extLst>
      <p:ext uri="{BB962C8B-B14F-4D97-AF65-F5344CB8AC3E}">
        <p14:creationId xmlns:p14="http://schemas.microsoft.com/office/powerpoint/2010/main" val="346005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Through understanding itself better, the organisation is able to ensure that its business continuity aligns with its purpose, statutory duties and obligations to its interested parties.  </a:t>
            </a:r>
          </a:p>
          <a:p>
            <a:r>
              <a:rPr lang="en-GB"/>
              <a:t> </a:t>
            </a:r>
          </a:p>
          <a:p>
            <a:r>
              <a:rPr lang="en-GB"/>
              <a:t>Understanding is achieved through the processes of business impact analysis and risk assessment.  </a:t>
            </a:r>
          </a:p>
          <a:p>
            <a:r>
              <a:rPr lang="en-GB"/>
              <a:t>These processes provide the information that the organisation needs to determine and select business continuity strategies. </a:t>
            </a:r>
          </a:p>
          <a:p>
            <a:r>
              <a:rPr lang="en-GB"/>
              <a:t> </a:t>
            </a:r>
          </a:p>
          <a:p>
            <a:r>
              <a:rPr lang="en-GB"/>
              <a:t>The business impact analysis and risk assessment should enable the organisation to identify measures that: </a:t>
            </a:r>
          </a:p>
          <a:p>
            <a:r>
              <a:rPr lang="en-GB"/>
              <a:t> limit the impact of a disruption on the organisation</a:t>
            </a:r>
          </a:p>
          <a:p>
            <a:r>
              <a:rPr lang="en-GB"/>
              <a:t> shorten the period of disruption</a:t>
            </a:r>
          </a:p>
          <a:p>
            <a:r>
              <a:rPr lang="en-GB"/>
              <a:t> reduce the likelihood of a disruption </a:t>
            </a:r>
          </a:p>
          <a:p>
            <a:r>
              <a:rPr lang="en-GB"/>
              <a:t> </a:t>
            </a:r>
          </a:p>
          <a:p>
            <a:r>
              <a:rPr lang="en-GB"/>
              <a:t>The context, evaluation criteria and format of the outcome of the business impact analysis and risk assessment should be defined and agreed in advance. Information collected should be regularly reviewed, particularly during periods of change. </a:t>
            </a:r>
          </a:p>
          <a:p>
            <a:endParaRPr lang="en-GB"/>
          </a:p>
        </p:txBody>
      </p:sp>
    </p:spTree>
    <p:extLst>
      <p:ext uri="{BB962C8B-B14F-4D97-AF65-F5344CB8AC3E}">
        <p14:creationId xmlns:p14="http://schemas.microsoft.com/office/powerpoint/2010/main" val="327645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Business impact analysis is the process of analysing activities and the affect that a business disruption might have on them. </a:t>
            </a:r>
            <a:r>
              <a:rPr lang="en-GB" baseline="0"/>
              <a:t>In the discussion, please make reference to the t</a:t>
            </a:r>
            <a:r>
              <a:rPr lang="en-GB"/>
              <a:t>ime in which the activity needs to be recovered from, both partially and fully.</a:t>
            </a:r>
          </a:p>
          <a:p>
            <a:endParaRPr lang="en-GB"/>
          </a:p>
        </p:txBody>
      </p:sp>
    </p:spTree>
    <p:extLst>
      <p:ext uri="{BB962C8B-B14F-4D97-AF65-F5344CB8AC3E}">
        <p14:creationId xmlns:p14="http://schemas.microsoft.com/office/powerpoint/2010/main" val="274241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discuss the prioritisation</a:t>
            </a:r>
            <a:r>
              <a:rPr lang="en-GB" baseline="0"/>
              <a:t> of activities required to help support any completed BIA.</a:t>
            </a:r>
          </a:p>
          <a:p>
            <a:endParaRPr lang="en-GB" baseline="0"/>
          </a:p>
          <a:p>
            <a:r>
              <a:rPr lang="en-GB" sz="1600" b="1">
                <a:solidFill>
                  <a:srgbClr val="FFFFFF"/>
                </a:solidFill>
                <a:latin typeface="Arial"/>
                <a:ea typeface="Calibri"/>
                <a:cs typeface="Times New Roman"/>
              </a:rPr>
              <a:t>ESSENTIAL, Activities, Class 0, MPTD: None Permissible</a:t>
            </a:r>
          </a:p>
          <a:p>
            <a:r>
              <a:rPr lang="en-GB">
                <a:solidFill>
                  <a:srgbClr val="FFFFFF"/>
                </a:solidFill>
                <a:latin typeface="Arial"/>
                <a:ea typeface="Calibri"/>
                <a:cs typeface="Times New Roman"/>
              </a:rPr>
              <a:t>Activities which cannot tolerate any disruption. If activities are not resumed immediately it may result in the loss of life.</a:t>
            </a:r>
          </a:p>
          <a:p>
            <a:endParaRPr lang="en-GB" sz="1600" b="1">
              <a:solidFill>
                <a:srgbClr val="FFFFFF"/>
              </a:solidFill>
              <a:latin typeface="Arial"/>
              <a:ea typeface="Calibri"/>
              <a:cs typeface="Times New Roman"/>
            </a:endParaRPr>
          </a:p>
          <a:p>
            <a:r>
              <a:rPr lang="en-GB" sz="1600" b="1">
                <a:solidFill>
                  <a:srgbClr val="FFFFFF"/>
                </a:solidFill>
                <a:latin typeface="Arial"/>
                <a:ea typeface="Calibri"/>
                <a:cs typeface="Times New Roman"/>
              </a:rPr>
              <a:t>R</a:t>
            </a:r>
            <a:r>
              <a:rPr lang="en-GB" sz="1600" b="1">
                <a:solidFill>
                  <a:srgbClr val="000000"/>
                </a:solidFill>
                <a:latin typeface="Arial"/>
                <a:ea typeface="Calibri"/>
                <a:cs typeface="Times New Roman"/>
              </a:rPr>
              <a:t>ED, Activities, Class A, MPTD: 24hrs</a:t>
            </a:r>
          </a:p>
          <a:p>
            <a:r>
              <a:rPr lang="en-GB">
                <a:solidFill>
                  <a:srgbClr val="000000"/>
                </a:solidFill>
                <a:latin typeface="Arial"/>
                <a:ea typeface="Calibri"/>
                <a:cs typeface="Times New Roman"/>
              </a:rPr>
              <a:t>Activities which can tolerate very short periods of disruption. If activities are not resumed within 24hrs patient care may be compromised, infrastructure may be lost and/or may result in significant loss of revenue. </a:t>
            </a:r>
          </a:p>
          <a:p>
            <a:endParaRPr lang="en-GB" sz="1600" b="1">
              <a:solidFill>
                <a:srgbClr val="000000"/>
              </a:solidFill>
              <a:latin typeface="Arial"/>
              <a:ea typeface="Calibri"/>
              <a:cs typeface="Times New Roman"/>
            </a:endParaRPr>
          </a:p>
          <a:p>
            <a:r>
              <a:rPr lang="en-GB" sz="1600" b="1">
                <a:solidFill>
                  <a:srgbClr val="000000"/>
                </a:solidFill>
                <a:latin typeface="Arial"/>
                <a:ea typeface="Calibri"/>
                <a:cs typeface="Times New Roman"/>
              </a:rPr>
              <a:t>AMBER, Activities, Class B, MPTD: 48hrs </a:t>
            </a:r>
          </a:p>
          <a:p>
            <a:r>
              <a:rPr lang="en-GB">
                <a:solidFill>
                  <a:srgbClr val="000000"/>
                </a:solidFill>
                <a:latin typeface="Arial"/>
                <a:ea typeface="Calibri"/>
                <a:cs typeface="Times New Roman"/>
              </a:rPr>
              <a:t>Activities which can tolerate disruption between 24hr &amp; 48hr. If service / functions are not resumed in this time frame it may result in deterioration in patient(s) condition, infrastructure or significant loss of revenue.</a:t>
            </a:r>
          </a:p>
          <a:p>
            <a:endParaRPr lang="en-GB" sz="1600" b="1">
              <a:solidFill>
                <a:srgbClr val="000000"/>
              </a:solidFill>
              <a:latin typeface="Arial"/>
              <a:ea typeface="Calibri"/>
              <a:cs typeface="Times New Roman"/>
            </a:endParaRPr>
          </a:p>
          <a:p>
            <a:r>
              <a:rPr lang="en-GB" sz="1600" b="1">
                <a:solidFill>
                  <a:srgbClr val="000000"/>
                </a:solidFill>
                <a:latin typeface="Arial"/>
                <a:ea typeface="Calibri"/>
                <a:cs typeface="Times New Roman"/>
              </a:rPr>
              <a:t>GREEN, Activities, Class C, MPTD: 72hrs+</a:t>
            </a:r>
          </a:p>
          <a:p>
            <a:r>
              <a:rPr lang="en-GB">
                <a:solidFill>
                  <a:srgbClr val="000000"/>
                </a:solidFill>
                <a:latin typeface="Arial"/>
                <a:ea typeface="Calibri"/>
                <a:cs typeface="Times New Roman"/>
              </a:rPr>
              <a:t>Activities that could be delayed for 1 week or more </a:t>
            </a:r>
            <a:r>
              <a:rPr lang="en-GB" i="1" u="sng">
                <a:solidFill>
                  <a:srgbClr val="000000"/>
                </a:solidFill>
                <a:latin typeface="Arial"/>
                <a:ea typeface="Calibri"/>
                <a:cs typeface="Times New Roman"/>
              </a:rPr>
              <a:t>but are required</a:t>
            </a:r>
            <a:r>
              <a:rPr lang="en-GB">
                <a:solidFill>
                  <a:srgbClr val="000000"/>
                </a:solidFill>
                <a:latin typeface="Arial"/>
                <a:ea typeface="Calibri"/>
                <a:cs typeface="Times New Roman"/>
              </a:rPr>
              <a:t> in order to return to normal operation conditions and alleviate further disruption to normal conditions.</a:t>
            </a:r>
            <a:endParaRPr lang="en-GB" sz="2000">
              <a:solidFill>
                <a:srgbClr val="000000"/>
              </a:solidFill>
              <a:ea typeface="ヒラギノ角ゴ Pro W3"/>
              <a:cs typeface="Times New Roman"/>
            </a:endParaRPr>
          </a:p>
          <a:p>
            <a:endParaRPr lang="en-GB"/>
          </a:p>
        </p:txBody>
      </p:sp>
    </p:spTree>
    <p:extLst>
      <p:ext uri="{BB962C8B-B14F-4D97-AF65-F5344CB8AC3E}">
        <p14:creationId xmlns:p14="http://schemas.microsoft.com/office/powerpoint/2010/main" val="143215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activity is the key stage in the workshop.  Allow approximately 30 minutes for this activity. </a:t>
            </a:r>
          </a:p>
          <a:p>
            <a:r>
              <a:rPr lang="en-GB"/>
              <a:t> </a:t>
            </a:r>
          </a:p>
          <a:p>
            <a:r>
              <a:rPr lang="en-GB"/>
              <a:t>Using the questions facilitate the identification of the critical services/activities, the resources required to deliver them and risks that are foreseeable or known.   </a:t>
            </a:r>
          </a:p>
          <a:p>
            <a:r>
              <a:rPr lang="en-GB"/>
              <a:t> </a:t>
            </a:r>
          </a:p>
          <a:p>
            <a:r>
              <a:rPr lang="en-GB"/>
              <a:t>Once identified, ask the groups how they are going to deliver these critical services or activities if a disruptive incident occurs, i.e. loss of power, supply chain failure, flooding, fuel shortage etc. </a:t>
            </a:r>
          </a:p>
          <a:p>
            <a:endParaRPr lang="en-GB"/>
          </a:p>
        </p:txBody>
      </p:sp>
    </p:spTree>
    <p:extLst>
      <p:ext uri="{BB962C8B-B14F-4D97-AF65-F5344CB8AC3E}">
        <p14:creationId xmlns:p14="http://schemas.microsoft.com/office/powerpoint/2010/main" val="131860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elements and where they are addressed in ISO22313: </a:t>
            </a:r>
          </a:p>
          <a:p>
            <a:r>
              <a:rPr lang="en-GB"/>
              <a:t>a) </a:t>
            </a:r>
            <a:r>
              <a:rPr lang="en-GB" b="1"/>
              <a:t>Operational planning and control </a:t>
            </a:r>
            <a:r>
              <a:rPr lang="en-GB"/>
              <a:t> </a:t>
            </a:r>
          </a:p>
          <a:p>
            <a:r>
              <a:rPr lang="en-GB"/>
              <a:t>Effective operational planning and control is at the heart of business continuity management. It should be led by a responsible person nominated by top management. </a:t>
            </a:r>
          </a:p>
          <a:p>
            <a:r>
              <a:rPr lang="en-GB"/>
              <a:t>b) </a:t>
            </a:r>
            <a:r>
              <a:rPr lang="en-GB" b="1"/>
              <a:t>Business impact analysis and risk assessment </a:t>
            </a:r>
            <a:r>
              <a:rPr lang="en-GB"/>
              <a:t> </a:t>
            </a:r>
            <a:endParaRPr lang="en-GB" b="1"/>
          </a:p>
          <a:p>
            <a:r>
              <a:rPr lang="en-GB"/>
              <a:t>Gaining agreement and understanding of priorities and requirements for business continuity is achieved through business impact analysis (BIA) and risk assessment.  The business impact analysis enables the organisation to prioritise for resumption the activities that support its products and services.  Risk assessment promotes understanding of the risks to prioritised activities and their dependencies and the potential consequences of a disruptive incident.  This understanding enables the organisation to select appropriate business continuity strategies. </a:t>
            </a:r>
          </a:p>
          <a:p>
            <a:r>
              <a:rPr lang="en-GB"/>
              <a:t>c) </a:t>
            </a:r>
            <a:r>
              <a:rPr lang="en-GB" b="1"/>
              <a:t>Business continuity strategy </a:t>
            </a:r>
            <a:r>
              <a:rPr lang="en-GB"/>
              <a:t> </a:t>
            </a:r>
            <a:endParaRPr lang="en-GB" b="1"/>
          </a:p>
          <a:p>
            <a:r>
              <a:rPr lang="en-GB"/>
              <a:t>The identification and evaluation of a range of business continuity strategy options enables the organisation to choose appropriate ways of preventing disruption of its prioritised activities and dealing with any disruptions that take place. Selected business continuity strategies will provide for the resumption of activities at an acceptable level of operation and within agreed timeframes. </a:t>
            </a:r>
          </a:p>
          <a:p>
            <a:r>
              <a:rPr lang="en-GB" b="1"/>
              <a:t>NOTE</a:t>
            </a:r>
            <a:r>
              <a:rPr lang="en-GB"/>
              <a:t> The chosen strategies need to take into account any risk treatment that is already in place within the organisation. </a:t>
            </a:r>
          </a:p>
          <a:p>
            <a:r>
              <a:rPr lang="en-GB"/>
              <a:t>d) </a:t>
            </a:r>
            <a:r>
              <a:rPr lang="en-GB" b="1"/>
              <a:t>Establish and implement business continuity procedures </a:t>
            </a:r>
            <a:r>
              <a:rPr lang="en-GB"/>
              <a:t> </a:t>
            </a:r>
            <a:endParaRPr lang="en-GB" b="1"/>
          </a:p>
          <a:p>
            <a:r>
              <a:rPr lang="en-GB"/>
              <a:t>Implementing business continuity arrangements results in the creation of an incident response structure, the means for detecting and responding to an incident, business continuity plans and procedures for returning to business as usual. </a:t>
            </a:r>
          </a:p>
          <a:p>
            <a:r>
              <a:rPr lang="en-GB"/>
              <a:t>e) </a:t>
            </a:r>
            <a:r>
              <a:rPr lang="en-GB" b="1"/>
              <a:t>Exercising and testing </a:t>
            </a:r>
            <a:r>
              <a:rPr lang="en-GB"/>
              <a:t> </a:t>
            </a:r>
            <a:endParaRPr lang="en-GB" b="1"/>
          </a:p>
          <a:p>
            <a:r>
              <a:rPr lang="en-GB"/>
              <a:t>Exercising and testing allows the organisation to: </a:t>
            </a:r>
          </a:p>
          <a:p>
            <a:r>
              <a:rPr lang="en-GB"/>
              <a:t>— promote personnel awareness and competency development</a:t>
            </a:r>
          </a:p>
          <a:p>
            <a:r>
              <a:rPr lang="en-GB"/>
              <a:t>— ensure that business continuity plans/procedures are complete, current and appropriate </a:t>
            </a:r>
          </a:p>
          <a:p>
            <a:r>
              <a:rPr lang="en-GB"/>
              <a:t>— identify opportunities to improve its business continuity arrangements</a:t>
            </a:r>
          </a:p>
        </p:txBody>
      </p:sp>
    </p:spTree>
    <p:extLst>
      <p:ext uri="{BB962C8B-B14F-4D97-AF65-F5344CB8AC3E}">
        <p14:creationId xmlns:p14="http://schemas.microsoft.com/office/powerpoint/2010/main" val="426598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a:t>
            </a:r>
            <a:r>
              <a:rPr lang="en-GB" baseline="0"/>
              <a:t> are elements that should be agreed between the facilitator and delegates at the start of the course.  </a:t>
            </a:r>
            <a:r>
              <a:rPr lang="en-GB"/>
              <a:t>This is to remind the group to maintain confidentiality.  Delegates may identify risks which may affect the organisation’s reputation. These need to be identified but confidentiality may be necessary. </a:t>
            </a:r>
          </a:p>
          <a:p>
            <a:endParaRPr lang="en-GB"/>
          </a:p>
        </p:txBody>
      </p:sp>
    </p:spTree>
    <p:extLst>
      <p:ext uri="{BB962C8B-B14F-4D97-AF65-F5344CB8AC3E}">
        <p14:creationId xmlns:p14="http://schemas.microsoft.com/office/powerpoint/2010/main" val="938877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identification and evaluation of a range of business continuity strategies enables the organisation to choose appropriate ways of preventing disruption of prioritised activities and deal with any disruptions that take place.  </a:t>
            </a:r>
          </a:p>
          <a:p>
            <a:r>
              <a:rPr lang="en-GB"/>
              <a:t> </a:t>
            </a:r>
          </a:p>
          <a:p>
            <a:r>
              <a:rPr lang="en-GB"/>
              <a:t>Selected business continuity strategies will provide for the resumption of activities at an acceptable level of operation and within agreed timeframes. </a:t>
            </a:r>
          </a:p>
          <a:p>
            <a:r>
              <a:rPr lang="en-GB"/>
              <a:t> </a:t>
            </a:r>
          </a:p>
          <a:p>
            <a:r>
              <a:rPr lang="en-GB"/>
              <a:t>NOTE the chosen strategies need to take into account any risk treatment that is already in place within the organisation. </a:t>
            </a:r>
          </a:p>
          <a:p>
            <a:endParaRPr lang="en-GB"/>
          </a:p>
        </p:txBody>
      </p:sp>
    </p:spTree>
    <p:extLst>
      <p:ext uri="{BB962C8B-B14F-4D97-AF65-F5344CB8AC3E}">
        <p14:creationId xmlns:p14="http://schemas.microsoft.com/office/powerpoint/2010/main" val="343014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Allow approximately 30 minutes for this activity. </a:t>
            </a:r>
          </a:p>
          <a:p>
            <a:endParaRPr lang="en-GB"/>
          </a:p>
          <a:p>
            <a:r>
              <a:rPr lang="en-GB"/>
              <a:t>The aim of this activity is to reinforce the need for an organisation to embed business continuity into daily activities.</a:t>
            </a:r>
          </a:p>
          <a:p>
            <a:r>
              <a:rPr lang="en-GB"/>
              <a:t> </a:t>
            </a:r>
          </a:p>
          <a:p>
            <a:r>
              <a:rPr lang="en-GB"/>
              <a:t>Refer to the NHS England Core Standards for EPRR. </a:t>
            </a:r>
          </a:p>
          <a:p>
            <a:r>
              <a:rPr lang="en-GB" u="sng">
                <a:hlinkClick r:id="rId3"/>
              </a:rPr>
              <a:t>http://www.england.nhs.uk/ourwork/eprr/gf/</a:t>
            </a:r>
            <a:r>
              <a:rPr lang="en-GB">
                <a:hlinkClick r:id="rId3"/>
              </a:rPr>
              <a:t> </a:t>
            </a:r>
            <a:r>
              <a:rPr lang="en-GB"/>
              <a:t> </a:t>
            </a:r>
            <a:endParaRPr lang="en-GB" u="sng"/>
          </a:p>
          <a:p>
            <a:endParaRPr lang="en-GB"/>
          </a:p>
          <a:p>
            <a:endParaRPr lang="en-GB"/>
          </a:p>
        </p:txBody>
      </p:sp>
    </p:spTree>
    <p:extLst>
      <p:ext uri="{BB962C8B-B14F-4D97-AF65-F5344CB8AC3E}">
        <p14:creationId xmlns:p14="http://schemas.microsoft.com/office/powerpoint/2010/main" val="3895776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Implementing business continuity arrangements results in: </a:t>
            </a:r>
          </a:p>
          <a:p>
            <a:pPr marL="170473" indent="-170473" fontAlgn="base">
              <a:buFont typeface="Arial" panose="020B0604020202020204" pitchFamily="34" charset="0"/>
              <a:buChar char="•"/>
            </a:pPr>
            <a:r>
              <a:rPr lang="en-GB"/>
              <a:t>the creation of an incident response structure</a:t>
            </a:r>
          </a:p>
          <a:p>
            <a:pPr marL="170473" indent="-170473" fontAlgn="base">
              <a:buFont typeface="Arial" panose="020B0604020202020204" pitchFamily="34" charset="0"/>
              <a:buChar char="•"/>
            </a:pPr>
            <a:r>
              <a:rPr lang="en-GB"/>
              <a:t>the means for detecting and responding to an incident </a:t>
            </a:r>
          </a:p>
          <a:p>
            <a:pPr marL="170473" indent="-170473" fontAlgn="base">
              <a:buFont typeface="Arial" panose="020B0604020202020204" pitchFamily="34" charset="0"/>
              <a:buChar char="•"/>
            </a:pPr>
            <a:r>
              <a:rPr lang="en-GB"/>
              <a:t>business continuity plans  </a:t>
            </a:r>
          </a:p>
          <a:p>
            <a:pPr marL="170473" indent="-170473" fontAlgn="base">
              <a:buFont typeface="Arial" panose="020B0604020202020204" pitchFamily="34" charset="0"/>
              <a:buChar char="•"/>
            </a:pPr>
            <a:r>
              <a:rPr lang="en-GB"/>
              <a:t>procedures for returning to business as usual </a:t>
            </a:r>
          </a:p>
          <a:p>
            <a:pPr lvl="0" fontAlgn="base"/>
            <a:endParaRPr lang="en-GB"/>
          </a:p>
          <a:p>
            <a:r>
              <a:rPr lang="en-GB"/>
              <a:t>a) </a:t>
            </a:r>
            <a:r>
              <a:rPr lang="en-GB" b="1"/>
              <a:t>Operational planning and control </a:t>
            </a:r>
            <a:r>
              <a:rPr lang="en-GB"/>
              <a:t> </a:t>
            </a:r>
          </a:p>
          <a:p>
            <a:r>
              <a:rPr lang="en-GB"/>
              <a:t>Effective operational planning and control is at the heart of business continuity management. It should be led by a responsible person nominated by top management. </a:t>
            </a:r>
          </a:p>
          <a:p>
            <a:r>
              <a:rPr lang="en-GB"/>
              <a:t>b) </a:t>
            </a:r>
            <a:r>
              <a:rPr lang="en-GB" b="1"/>
              <a:t>Business impact analysis and risk assessment </a:t>
            </a:r>
            <a:r>
              <a:rPr lang="en-GB"/>
              <a:t> </a:t>
            </a:r>
            <a:endParaRPr lang="en-GB" b="1"/>
          </a:p>
          <a:p>
            <a:r>
              <a:rPr lang="en-GB"/>
              <a:t>Gaining agreement and understanding of priorities and requirements for business continuity is achieved through business impact analysis (BIA) and risk assessment.  The business impact analysis enables the organisation to prioritise for resumption the activities that support its products and services.  Risk assessment promotes understanding of the risks to prioritised activities and their dependencies and the potential consequences of a disruptive incident.  This understanding enables the organisation to select appropriate business continuity strategies. </a:t>
            </a:r>
          </a:p>
          <a:p>
            <a:r>
              <a:rPr lang="en-GB"/>
              <a:t>c) </a:t>
            </a:r>
            <a:r>
              <a:rPr lang="en-GB" b="1"/>
              <a:t>Business continuity strategy </a:t>
            </a:r>
            <a:r>
              <a:rPr lang="en-GB"/>
              <a:t> </a:t>
            </a:r>
            <a:endParaRPr lang="en-GB" b="1"/>
          </a:p>
          <a:p>
            <a:r>
              <a:rPr lang="en-GB"/>
              <a:t>The identification and evaluation of a range of business continuity strategy options enables the organisation to choose appropriate ways of preventing disruption of its prioritised activities and dealing with any disruptions that take place. Selected business continuity strategies will provide for the resumption of activities at an acceptable level of operation and within agreed timeframes. </a:t>
            </a:r>
          </a:p>
          <a:p>
            <a:r>
              <a:rPr lang="en-GB" b="1"/>
              <a:t>NOTE</a:t>
            </a:r>
            <a:r>
              <a:rPr lang="en-GB"/>
              <a:t> The chosen strategies need to take into account any risk treatment that is already in place within the organisation. </a:t>
            </a:r>
          </a:p>
          <a:p>
            <a:r>
              <a:rPr lang="en-GB"/>
              <a:t>d) </a:t>
            </a:r>
            <a:r>
              <a:rPr lang="en-GB" b="1"/>
              <a:t>Establish and implement business continuity procedures </a:t>
            </a:r>
            <a:r>
              <a:rPr lang="en-GB"/>
              <a:t> </a:t>
            </a:r>
            <a:endParaRPr lang="en-GB" b="1"/>
          </a:p>
          <a:p>
            <a:r>
              <a:rPr lang="en-GB"/>
              <a:t>Implementing business continuity arrangements results in the creation of an incident response structure, the means for detecting and responding to an incident, business continuity plans and procedures for returning to business as usual. </a:t>
            </a:r>
          </a:p>
          <a:p>
            <a:r>
              <a:rPr lang="en-GB"/>
              <a:t>e) </a:t>
            </a:r>
            <a:r>
              <a:rPr lang="en-GB" b="1"/>
              <a:t>Exercising and testing </a:t>
            </a:r>
            <a:r>
              <a:rPr lang="en-GB"/>
              <a:t> </a:t>
            </a:r>
            <a:endParaRPr lang="en-GB" b="1"/>
          </a:p>
          <a:p>
            <a:r>
              <a:rPr lang="en-GB"/>
              <a:t>Exercising and testing allows the organisation to: </a:t>
            </a:r>
          </a:p>
          <a:p>
            <a:r>
              <a:rPr lang="en-GB"/>
              <a:t>— promote personnel awareness and competency development</a:t>
            </a:r>
          </a:p>
          <a:p>
            <a:r>
              <a:rPr lang="en-GB"/>
              <a:t>— ensure that business continuity plans/procedures are complete, current and appropriate </a:t>
            </a:r>
          </a:p>
          <a:p>
            <a:r>
              <a:rPr lang="en-GB"/>
              <a:t>— identify opportunities to improve its business continuity arrangements</a:t>
            </a:r>
          </a:p>
          <a:p>
            <a:endParaRPr lang="en-GB"/>
          </a:p>
        </p:txBody>
      </p:sp>
    </p:spTree>
    <p:extLst>
      <p:ext uri="{BB962C8B-B14F-4D97-AF65-F5344CB8AC3E}">
        <p14:creationId xmlns:p14="http://schemas.microsoft.com/office/powerpoint/2010/main" val="87947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594">
              <a:defRPr/>
            </a:pPr>
            <a:r>
              <a:rPr lang="en-GB"/>
              <a:t>Allow approximately 30 minutes for this activity. This element of the workshop can be carried in both in groups or as an individual. </a:t>
            </a:r>
          </a:p>
          <a:p>
            <a:pPr defTabSz="454594">
              <a:defRPr/>
            </a:pPr>
            <a:endParaRPr lang="en-GB"/>
          </a:p>
          <a:p>
            <a:pPr defTabSz="454594">
              <a:defRPr/>
            </a:pPr>
            <a:r>
              <a:rPr lang="en-GB"/>
              <a:t>Describe</a:t>
            </a:r>
            <a:r>
              <a:rPr lang="en-GB" baseline="0"/>
              <a:t> these headings to the groups.</a:t>
            </a:r>
          </a:p>
          <a:p>
            <a:r>
              <a:rPr lang="en-GB"/>
              <a:t> </a:t>
            </a:r>
          </a:p>
          <a:p>
            <a:r>
              <a:rPr lang="en-GB"/>
              <a:t>Using the table in their workbook ask the delegates to categorise their risks, critical activities/services into the different categories.   </a:t>
            </a:r>
          </a:p>
          <a:p>
            <a:r>
              <a:rPr lang="en-GB"/>
              <a:t> </a:t>
            </a:r>
          </a:p>
          <a:p>
            <a:r>
              <a:rPr lang="en-GB"/>
              <a:t>This will then enable delegates to develop their business continuity incident response plans.   </a:t>
            </a:r>
          </a:p>
          <a:p>
            <a:r>
              <a:rPr lang="en-GB"/>
              <a:t> </a:t>
            </a:r>
          </a:p>
          <a:p>
            <a:r>
              <a:rPr lang="en-GB"/>
              <a:t>Slide 27 can be used to help stimulate further questions for each of the risks, activities/services. </a:t>
            </a:r>
          </a:p>
          <a:p>
            <a:endParaRPr lang="en-GB"/>
          </a:p>
        </p:txBody>
      </p:sp>
    </p:spTree>
    <p:extLst>
      <p:ext uri="{BB962C8B-B14F-4D97-AF65-F5344CB8AC3E}">
        <p14:creationId xmlns:p14="http://schemas.microsoft.com/office/powerpoint/2010/main" val="391240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columns will focus the group on the types of questions to ask concerning each of the pillars.</a:t>
            </a:r>
          </a:p>
        </p:txBody>
      </p:sp>
    </p:spTree>
    <p:extLst>
      <p:ext uri="{BB962C8B-B14F-4D97-AF65-F5344CB8AC3E}">
        <p14:creationId xmlns:p14="http://schemas.microsoft.com/office/powerpoint/2010/main" val="1089893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facilitator to give further information and background to the terms: </a:t>
            </a:r>
          </a:p>
          <a:p>
            <a:r>
              <a:rPr lang="en-GB" dirty="0"/>
              <a:t> </a:t>
            </a:r>
          </a:p>
          <a:p>
            <a:pPr lvl="0" fontAlgn="base"/>
            <a:r>
              <a:rPr lang="en-GB" dirty="0"/>
              <a:t>RTO – Recovery Time Objective – target time set for resumption of product, service or activity after an incident  </a:t>
            </a:r>
          </a:p>
          <a:p>
            <a:r>
              <a:rPr lang="en-GB" dirty="0"/>
              <a:t> </a:t>
            </a:r>
          </a:p>
          <a:p>
            <a:pPr lvl="0" fontAlgn="base"/>
            <a:r>
              <a:rPr lang="en-GB" dirty="0"/>
              <a:t>MTPD – Maximum Tolerable Period of Disruption – duration after which an organisations viability will be irrevocably threatened if a product, service or cannot be resumed  </a:t>
            </a:r>
          </a:p>
          <a:p>
            <a:endParaRPr lang="en-GB" dirty="0"/>
          </a:p>
        </p:txBody>
      </p:sp>
    </p:spTree>
    <p:extLst>
      <p:ext uri="{BB962C8B-B14F-4D97-AF65-F5344CB8AC3E}">
        <p14:creationId xmlns:p14="http://schemas.microsoft.com/office/powerpoint/2010/main" val="830937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594">
              <a:defRPr/>
            </a:pPr>
            <a:r>
              <a:rPr lang="en-GB" dirty="0"/>
              <a:t>Facilitator to discuss the stages and how they differ, from the previous slide, with the group. A business continuity plan may be activated as a result of a sudden incident with no advance warning (for example a fire), or rising tide incident developing over time (an example of this is pandemic influenza). </a:t>
            </a:r>
          </a:p>
          <a:p>
            <a:endParaRPr lang="en-GB" dirty="0"/>
          </a:p>
          <a:p>
            <a:r>
              <a:rPr lang="en-GB" dirty="0"/>
              <a:t>This diagram relates to a major</a:t>
            </a:r>
            <a:r>
              <a:rPr lang="en-GB" baseline="0" dirty="0"/>
              <a:t> incident (sudden disruption), e.g.. a fire within a building</a:t>
            </a:r>
            <a:r>
              <a:rPr lang="en-GB" baseline="0" dirty="0">
                <a:solidFill>
                  <a:srgbClr val="FF0000"/>
                </a:solidFill>
              </a:rPr>
              <a:t>, </a:t>
            </a:r>
            <a:r>
              <a:rPr lang="en-GB" u="none" baseline="0" dirty="0">
                <a:solidFill>
                  <a:srgbClr val="FF0000"/>
                </a:solidFill>
              </a:rPr>
              <a:t>a power failure or a telecoms failure.</a:t>
            </a:r>
          </a:p>
          <a:p>
            <a:endParaRPr lang="en-GB" dirty="0"/>
          </a:p>
        </p:txBody>
      </p:sp>
    </p:spTree>
    <p:extLst>
      <p:ext uri="{BB962C8B-B14F-4D97-AF65-F5344CB8AC3E}">
        <p14:creationId xmlns:p14="http://schemas.microsoft.com/office/powerpoint/2010/main" val="11793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594">
              <a:defRPr/>
            </a:pPr>
            <a:r>
              <a:rPr lang="en-GB"/>
              <a:t>Facilitator to discuss the stages and how they differ, from the previous slide, with the group. A business continuity plan may be activated as a result of a sudden incident with no advance warning (for example a fire), or rising tide incident developing over time (an example of this is pandemic influenza). </a:t>
            </a:r>
          </a:p>
          <a:p>
            <a:pPr defTabSz="454594">
              <a:defRPr/>
            </a:pPr>
            <a:endParaRPr lang="en-GB"/>
          </a:p>
          <a:p>
            <a:pPr defTabSz="454594">
              <a:defRPr/>
            </a:pPr>
            <a:r>
              <a:rPr lang="en-GB"/>
              <a:t>This diagram</a:t>
            </a:r>
            <a:r>
              <a:rPr lang="en-GB" baseline="0"/>
              <a:t> relates to a slow-burn incident (gradual disruption), e.g.. </a:t>
            </a:r>
            <a:r>
              <a:rPr lang="en-GB"/>
              <a:t>an approaching pandemic influenza outbreak</a:t>
            </a:r>
            <a:r>
              <a:rPr lang="en-GB" u="none"/>
              <a:t>,</a:t>
            </a:r>
            <a:r>
              <a:rPr lang="en-GB" u="none" baseline="0"/>
              <a:t> or a severe weather event.</a:t>
            </a:r>
          </a:p>
          <a:p>
            <a:endParaRPr lang="en-GB"/>
          </a:p>
        </p:txBody>
      </p:sp>
    </p:spTree>
    <p:extLst>
      <p:ext uri="{BB962C8B-B14F-4D97-AF65-F5344CB8AC3E}">
        <p14:creationId xmlns:p14="http://schemas.microsoft.com/office/powerpoint/2010/main" val="283316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emphasises the need for early escalation to ensure executive leadership is present.  </a:t>
            </a:r>
          </a:p>
          <a:p>
            <a:r>
              <a:rPr lang="en-GB" dirty="0"/>
              <a:t> The effective use of the on call management structure is an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Should there be anything in notes for each organisation to refer to action cards</a:t>
            </a:r>
          </a:p>
          <a:p>
            <a:endParaRPr lang="en-GB" dirty="0"/>
          </a:p>
          <a:p>
            <a:endParaRPr lang="en-GB" dirty="0"/>
          </a:p>
        </p:txBody>
      </p:sp>
    </p:spTree>
    <p:extLst>
      <p:ext uri="{BB962C8B-B14F-4D97-AF65-F5344CB8AC3E}">
        <p14:creationId xmlns:p14="http://schemas.microsoft.com/office/powerpoint/2010/main" val="2222309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Allow approximately 15 minutes for this activity. </a:t>
            </a:r>
          </a:p>
          <a:p>
            <a:r>
              <a:rPr lang="en-GB"/>
              <a:t> </a:t>
            </a:r>
          </a:p>
          <a:p>
            <a:r>
              <a:rPr lang="en-GB"/>
              <a:t>Facilitate a group discussion.</a:t>
            </a:r>
          </a:p>
          <a:p>
            <a:r>
              <a:rPr lang="en-GB"/>
              <a:t> </a:t>
            </a:r>
          </a:p>
          <a:p>
            <a:r>
              <a:rPr lang="en-GB"/>
              <a:t>These will vary depending on NHS environment/organisation. </a:t>
            </a:r>
          </a:p>
          <a:p>
            <a:r>
              <a:rPr lang="en-GB"/>
              <a:t> </a:t>
            </a:r>
          </a:p>
          <a:p>
            <a:endParaRPr lang="en-GB"/>
          </a:p>
        </p:txBody>
      </p:sp>
    </p:spTree>
    <p:extLst>
      <p:ext uri="{BB962C8B-B14F-4D97-AF65-F5344CB8AC3E}">
        <p14:creationId xmlns:p14="http://schemas.microsoft.com/office/powerpoint/2010/main" val="12708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are the basic objectives. </a:t>
            </a:r>
            <a:r>
              <a:rPr lang="en-GB" baseline="0"/>
              <a:t>The facilitator may add a</a:t>
            </a:r>
            <a:r>
              <a:rPr lang="en-GB"/>
              <a:t>dditional objectives to this slide to ensure the workshop meets the organisation’s requirements </a:t>
            </a:r>
          </a:p>
          <a:p>
            <a:endParaRPr lang="en-GB"/>
          </a:p>
        </p:txBody>
      </p:sp>
    </p:spTree>
    <p:extLst>
      <p:ext uri="{BB962C8B-B14F-4D97-AF65-F5344CB8AC3E}">
        <p14:creationId xmlns:p14="http://schemas.microsoft.com/office/powerpoint/2010/main" val="1450683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Facilitator – At this point offer delegates the opportunity to leave as you will be covering BC incidents that they may have been involved in. </a:t>
            </a:r>
          </a:p>
          <a:p>
            <a:r>
              <a:rPr lang="en-GB"/>
              <a:t>There are 7 examples therefore, it is advisable to use 3 examples when delivering this slide deck.</a:t>
            </a:r>
          </a:p>
        </p:txBody>
      </p:sp>
    </p:spTree>
    <p:extLst>
      <p:ext uri="{BB962C8B-B14F-4D97-AF65-F5344CB8AC3E}">
        <p14:creationId xmlns:p14="http://schemas.microsoft.com/office/powerpoint/2010/main" val="2328375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Give an overview of these incidents to delegates if time permits, you may replace these with appropriate local examples to make these more relevant to your own organisation. </a:t>
            </a:r>
          </a:p>
          <a:p>
            <a:endParaRPr lang="en-GB"/>
          </a:p>
        </p:txBody>
      </p:sp>
    </p:spTree>
    <p:extLst>
      <p:ext uri="{BB962C8B-B14F-4D97-AF65-F5344CB8AC3E}">
        <p14:creationId xmlns:p14="http://schemas.microsoft.com/office/powerpoint/2010/main" val="378688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Give an overview of these incidents to delegates if time permits, you may replace these with appropriate local examples to make these more relevant to your own organisation. </a:t>
            </a:r>
          </a:p>
          <a:p>
            <a:endParaRPr lang="en-GB"/>
          </a:p>
        </p:txBody>
      </p:sp>
    </p:spTree>
    <p:extLst>
      <p:ext uri="{BB962C8B-B14F-4D97-AF65-F5344CB8AC3E}">
        <p14:creationId xmlns:p14="http://schemas.microsoft.com/office/powerpoint/2010/main" val="320536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9613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ighlight>
                <a:srgbClr val="FFFF00"/>
              </a:highlight>
            </a:endParaRPr>
          </a:p>
        </p:txBody>
      </p:sp>
    </p:spTree>
    <p:extLst>
      <p:ext uri="{BB962C8B-B14F-4D97-AF65-F5344CB8AC3E}">
        <p14:creationId xmlns:p14="http://schemas.microsoft.com/office/powerpoint/2010/main" val="3160054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Allow approximately 20 minutes for this activity. </a:t>
            </a:r>
          </a:p>
          <a:p>
            <a:r>
              <a:rPr lang="en-GB"/>
              <a:t> </a:t>
            </a:r>
          </a:p>
          <a:p>
            <a:r>
              <a:rPr lang="en-GB"/>
              <a:t>Facilitator to have a tailored discussion on the strategies needed for the organisation to ensure they have robust plans.  </a:t>
            </a:r>
          </a:p>
          <a:p>
            <a:r>
              <a:rPr lang="en-GB"/>
              <a:t> </a:t>
            </a:r>
          </a:p>
          <a:p>
            <a:r>
              <a:rPr lang="en-GB"/>
              <a:t>The questions prompt delegate to consider possible solutions for critical activities.   </a:t>
            </a:r>
          </a:p>
          <a:p>
            <a:endParaRPr lang="en-GB"/>
          </a:p>
        </p:txBody>
      </p:sp>
    </p:spTree>
    <p:extLst>
      <p:ext uri="{BB962C8B-B14F-4D97-AF65-F5344CB8AC3E}">
        <p14:creationId xmlns:p14="http://schemas.microsoft.com/office/powerpoint/2010/main" val="3878486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slides describe the elements to be considered in the development of business continuity plans.</a:t>
            </a:r>
          </a:p>
          <a:p>
            <a:endParaRPr lang="en-GB"/>
          </a:p>
        </p:txBody>
      </p:sp>
    </p:spTree>
    <p:extLst>
      <p:ext uri="{BB962C8B-B14F-4D97-AF65-F5344CB8AC3E}">
        <p14:creationId xmlns:p14="http://schemas.microsoft.com/office/powerpoint/2010/main" val="4169138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slides describe the elements to be considered in the development of business continuity plans.</a:t>
            </a:r>
          </a:p>
          <a:p>
            <a:endParaRPr lang="en-GB"/>
          </a:p>
        </p:txBody>
      </p:sp>
    </p:spTree>
    <p:extLst>
      <p:ext uri="{BB962C8B-B14F-4D97-AF65-F5344CB8AC3E}">
        <p14:creationId xmlns:p14="http://schemas.microsoft.com/office/powerpoint/2010/main" val="272286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elements and where they are addressed in ISO22313: </a:t>
            </a:r>
          </a:p>
          <a:p>
            <a:r>
              <a:rPr lang="en-GB"/>
              <a:t>a) </a:t>
            </a:r>
            <a:r>
              <a:rPr lang="en-GB" b="1"/>
              <a:t>Operational planning and control </a:t>
            </a:r>
            <a:r>
              <a:rPr lang="en-GB"/>
              <a:t> </a:t>
            </a:r>
          </a:p>
          <a:p>
            <a:r>
              <a:rPr lang="en-GB"/>
              <a:t>Effective operational planning and control is at the heart of business continuity management. It should be led by a responsible person nominated by top management. </a:t>
            </a:r>
          </a:p>
          <a:p>
            <a:r>
              <a:rPr lang="en-GB"/>
              <a:t>b) </a:t>
            </a:r>
            <a:r>
              <a:rPr lang="en-GB" b="1"/>
              <a:t>Business impact analysis and risk assessment </a:t>
            </a:r>
            <a:r>
              <a:rPr lang="en-GB"/>
              <a:t> </a:t>
            </a:r>
            <a:endParaRPr lang="en-GB" b="1"/>
          </a:p>
          <a:p>
            <a:r>
              <a:rPr lang="en-GB"/>
              <a:t>Gaining agreement and understanding of priorities and requirements for business continuity is achieved through business impact analysis (BIA) and risk assessment.  The business impact analysis enables the organisation to prioritise for resumption the activities that support its products and services.  Risk assessment promotes understanding of the risks to prioritised activities and their dependencies and the potential consequences of a disruptive incident.  This understanding enables the organisation to select appropriate business continuity strategies. </a:t>
            </a:r>
          </a:p>
          <a:p>
            <a:r>
              <a:rPr lang="en-GB"/>
              <a:t>c) </a:t>
            </a:r>
            <a:r>
              <a:rPr lang="en-GB" b="1"/>
              <a:t>Business continuity strategy </a:t>
            </a:r>
            <a:r>
              <a:rPr lang="en-GB"/>
              <a:t> </a:t>
            </a:r>
            <a:endParaRPr lang="en-GB" b="1"/>
          </a:p>
          <a:p>
            <a:r>
              <a:rPr lang="en-GB"/>
              <a:t>The identification and evaluation of a range of business continuity strategy options enables the organisation to choose appropriate ways of preventing disruption of its prioritised activities and dealing with any disruptions that take place. Selected business continuity strategies will provide for the resumption of activities at an acceptable level of operation and within agreed timeframes. </a:t>
            </a:r>
          </a:p>
          <a:p>
            <a:r>
              <a:rPr lang="en-GB" b="1"/>
              <a:t>NOTE</a:t>
            </a:r>
            <a:r>
              <a:rPr lang="en-GB"/>
              <a:t> The chosen strategies need to take into account any risk treatment that is already in place within the organisation. </a:t>
            </a:r>
          </a:p>
          <a:p>
            <a:r>
              <a:rPr lang="en-GB"/>
              <a:t>d) </a:t>
            </a:r>
            <a:r>
              <a:rPr lang="en-GB" b="1"/>
              <a:t>Establish and implement business continuity procedures </a:t>
            </a:r>
            <a:r>
              <a:rPr lang="en-GB"/>
              <a:t> </a:t>
            </a:r>
            <a:endParaRPr lang="en-GB" b="1"/>
          </a:p>
          <a:p>
            <a:r>
              <a:rPr lang="en-GB"/>
              <a:t>Implementing business continuity arrangements results in the creation of an incident response structure, the means for detecting and responding to an incident, business continuity plans and procedures for returning to business as usual. </a:t>
            </a:r>
          </a:p>
          <a:p>
            <a:r>
              <a:rPr lang="en-GB"/>
              <a:t>e) </a:t>
            </a:r>
            <a:r>
              <a:rPr lang="en-GB" b="1"/>
              <a:t>Exercising and testing </a:t>
            </a:r>
            <a:r>
              <a:rPr lang="en-GB"/>
              <a:t> </a:t>
            </a:r>
            <a:endParaRPr lang="en-GB" b="1"/>
          </a:p>
          <a:p>
            <a:r>
              <a:rPr lang="en-GB"/>
              <a:t>Exercising and testing allows the organisation to: </a:t>
            </a:r>
          </a:p>
          <a:p>
            <a:r>
              <a:rPr lang="en-GB"/>
              <a:t>— promote personnel awareness and competency development</a:t>
            </a:r>
          </a:p>
          <a:p>
            <a:r>
              <a:rPr lang="en-GB"/>
              <a:t>— ensure that business continuity plans/procedures are complete, current and appropriate </a:t>
            </a:r>
          </a:p>
          <a:p>
            <a:r>
              <a:rPr lang="en-GB"/>
              <a:t>— identify opportunities to improve its business continuity arrangements</a:t>
            </a:r>
          </a:p>
          <a:p>
            <a:endParaRPr lang="en-GB"/>
          </a:p>
        </p:txBody>
      </p:sp>
    </p:spTree>
    <p:extLst>
      <p:ext uri="{BB962C8B-B14F-4D97-AF65-F5344CB8AC3E}">
        <p14:creationId xmlns:p14="http://schemas.microsoft.com/office/powerpoint/2010/main" val="2750996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Exercising and testing allows the organisation to: </a:t>
            </a:r>
          </a:p>
          <a:p>
            <a:pPr marL="170473" indent="-170473" fontAlgn="base">
              <a:buFont typeface="Arial" panose="020B0604020202020204" pitchFamily="34" charset="0"/>
              <a:buChar char="•"/>
            </a:pPr>
            <a:r>
              <a:rPr lang="en-GB"/>
              <a:t>promote personnel awareness and competency development</a:t>
            </a:r>
          </a:p>
          <a:p>
            <a:pPr marL="170473" indent="-170473" fontAlgn="base">
              <a:buFont typeface="Arial" panose="020B0604020202020204" pitchFamily="34" charset="0"/>
              <a:buChar char="•"/>
            </a:pPr>
            <a:r>
              <a:rPr lang="en-GB"/>
              <a:t>ensure business continuity plans/procedures are complete, current and appropriate </a:t>
            </a:r>
          </a:p>
          <a:p>
            <a:pPr marL="170473" indent="-170473" fontAlgn="base">
              <a:buFont typeface="Arial" panose="020B0604020202020204" pitchFamily="34" charset="0"/>
              <a:buChar char="•"/>
            </a:pPr>
            <a:r>
              <a:rPr lang="en-GB"/>
              <a:t>identify opportunities to improve business continuity arrangements</a:t>
            </a:r>
          </a:p>
          <a:p>
            <a:pPr marL="170473" indent="-170473" fontAlgn="base">
              <a:buFont typeface="Arial" panose="020B0604020202020204" pitchFamily="34" charset="0"/>
              <a:buChar char="•"/>
            </a:pPr>
            <a:endParaRPr lang="en-GB"/>
          </a:p>
          <a:p>
            <a:pPr defTabSz="454594">
              <a:defRPr/>
            </a:pPr>
            <a:r>
              <a:rPr lang="en-GB"/>
              <a:t>The delegates need to understand that they need to exercise and test different parts of their business continuity response plans regularly.  </a:t>
            </a:r>
          </a:p>
          <a:p>
            <a:r>
              <a:rPr lang="en-GB"/>
              <a:t>Highlight to delegates that testing and exercising plans is an ongoing process.  This is in line with NHS England Core Standards for EPRR. </a:t>
            </a:r>
          </a:p>
          <a:p>
            <a:endParaRPr lang="en-GB"/>
          </a:p>
        </p:txBody>
      </p:sp>
    </p:spTree>
    <p:extLst>
      <p:ext uri="{BB962C8B-B14F-4D97-AF65-F5344CB8AC3E}">
        <p14:creationId xmlns:p14="http://schemas.microsoft.com/office/powerpoint/2010/main" val="22000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An icebreaker has been included.  This is ideal for medium workshops of up to 15 people.  Above this number, ask participants to introduce themselves to the other participants at their table.  </a:t>
            </a:r>
          </a:p>
          <a:p>
            <a:endParaRPr lang="en-GB"/>
          </a:p>
        </p:txBody>
      </p:sp>
    </p:spTree>
    <p:extLst>
      <p:ext uri="{BB962C8B-B14F-4D97-AF65-F5344CB8AC3E}">
        <p14:creationId xmlns:p14="http://schemas.microsoft.com/office/powerpoint/2010/main" val="2470460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Discussion based exercise </a:t>
            </a:r>
            <a:endParaRPr lang="en-GB"/>
          </a:p>
          <a:p>
            <a:r>
              <a:rPr lang="en-GB"/>
              <a:t>These exercises are considered to be the most cost effective and the least time consuming of exercise types. They are commonly structured events where participants can explore relevant issues and walk through plans in an unpressurised environment. This type of exercise can focus on a specific area for improvement that has been identified with the aim being to find a possible solution. 	</a:t>
            </a:r>
          </a:p>
          <a:p>
            <a:r>
              <a:rPr lang="en-GB" b="1"/>
              <a:t>Table top exercise </a:t>
            </a:r>
            <a:endParaRPr lang="en-GB"/>
          </a:p>
          <a:p>
            <a:r>
              <a:rPr lang="en-GB"/>
              <a:t>These are commonly used where the discussion is based on a relevant scenario with a time line which may run in ‘real time’ or may include ‘time jumps’ to allow different phases of the scenario to be exercised. Participants are expected to be familiar with the plans being exercised and are required to demonstrate how these plans work as the scenario unfolds. Table top exercises can be a realistic, cost effective and efficient method. This type of exercise can be greatly enhanced by the use of media which can make a scenario more realistic. 	</a:t>
            </a:r>
          </a:p>
          <a:p>
            <a:r>
              <a:rPr lang="en-GB" b="1"/>
              <a:t>Command post exercise </a:t>
            </a:r>
            <a:endParaRPr lang="en-GB"/>
          </a:p>
          <a:p>
            <a:r>
              <a:rPr lang="en-GB"/>
              <a:t>These typically involve management teams at a strategic, tactical or operational level. Participants can be located across the whole organization (and could potentially involve willing interested parties), all working from their usual day to day locations. In these exercises, participants are given information in a way that simulates a real incident. Participants can be invited to respond as they would for real, they are expected to deal with the situations that they encounter, linking in to others as necessary. These exercises have the added advantage of testing information flow, communication and equipment, in addition to procedures, decision making and coordination. 	</a:t>
            </a:r>
          </a:p>
          <a:p>
            <a:r>
              <a:rPr lang="en-GB" b="1"/>
              <a:t>Live exercise </a:t>
            </a:r>
            <a:endParaRPr lang="en-GB"/>
          </a:p>
          <a:p>
            <a:r>
              <a:rPr lang="en-GB"/>
              <a:t>These exercises can range from a small scale rehearsal of one component of the response, for example evacuation, through to a full scale rehearsal of the whole organization and potentially participating interested parties. Live exercises are designed to include everyone likely to be involved in that part of the response. This type of exercise is particularly useful where there is a legal or regulatory requirement or where a high risk to an organization has been identified and the response and recovery plans need to be fully tested. They are considered to be the most appropriate and realistic way to train people and test plans. However, there are a number of challenges that by their nature might not always make a live exercise the most effective exercise format, for example; the resources required can be significant and there may be financial implications. 	</a:t>
            </a:r>
          </a:p>
          <a:p>
            <a:r>
              <a:rPr lang="en-GB" b="1"/>
              <a:t>Test </a:t>
            </a:r>
            <a:endParaRPr lang="en-GB"/>
          </a:p>
          <a:p>
            <a:r>
              <a:rPr lang="en-GB"/>
              <a:t>A test is a unique and particular type of exercise, which incorporates an expectation of a pass or fail element within the goal or objectives of the exercise being planned. It is usually applied to equipment, recovery procedures or technology, not to individuals. 	</a:t>
            </a:r>
          </a:p>
          <a:p>
            <a:endParaRPr lang="en-GB"/>
          </a:p>
          <a:p>
            <a:endParaRPr lang="en-GB"/>
          </a:p>
        </p:txBody>
      </p:sp>
    </p:spTree>
    <p:extLst>
      <p:ext uri="{BB962C8B-B14F-4D97-AF65-F5344CB8AC3E}">
        <p14:creationId xmlns:p14="http://schemas.microsoft.com/office/powerpoint/2010/main" val="1083897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to delegates that the process is ongoing and there is a requirement to embed and communicate business continuity plans.  </a:t>
            </a:r>
          </a:p>
          <a:p>
            <a:r>
              <a:rPr lang="en-GB"/>
              <a:t> </a:t>
            </a:r>
          </a:p>
          <a:p>
            <a:r>
              <a:rPr lang="en-GB"/>
              <a:t>Embedding ensures that the organisation links business continuity into its routine operations and management processes. This ensures that business continuity management becomes part of its core values and effective management.  </a:t>
            </a:r>
          </a:p>
          <a:p>
            <a:r>
              <a:rPr lang="en-GB"/>
              <a:t> </a:t>
            </a:r>
          </a:p>
          <a:p>
            <a:r>
              <a:rPr lang="en-GB"/>
              <a:t>Embedding can be achieved by raising the awareness of business continuity and communicating the importance of; </a:t>
            </a:r>
          </a:p>
          <a:p>
            <a:r>
              <a:rPr lang="en-GB"/>
              <a:t> </a:t>
            </a:r>
          </a:p>
          <a:p>
            <a:pPr marL="170473" indent="-170473" fontAlgn="base">
              <a:buFont typeface="Arial" panose="020B0604020202020204" pitchFamily="34" charset="0"/>
              <a:buChar char="•"/>
            </a:pPr>
            <a:r>
              <a:rPr lang="en-GB"/>
              <a:t>Meeting business continuity objectives </a:t>
            </a:r>
          </a:p>
          <a:p>
            <a:pPr marL="170473" indent="-170473" fontAlgn="base">
              <a:buFont typeface="Arial" panose="020B0604020202020204" pitchFamily="34" charset="0"/>
              <a:buChar char="•"/>
            </a:pPr>
            <a:r>
              <a:rPr lang="en-GB"/>
              <a:t>Conforming to the business continuity policy </a:t>
            </a:r>
          </a:p>
          <a:p>
            <a:pPr marL="170473" indent="-170473" fontAlgn="base">
              <a:buFont typeface="Arial" panose="020B0604020202020204" pitchFamily="34" charset="0"/>
              <a:buChar char="•"/>
            </a:pPr>
            <a:r>
              <a:rPr lang="en-GB"/>
              <a:t>Continual improvement </a:t>
            </a:r>
          </a:p>
          <a:p>
            <a:endParaRPr lang="en-GB"/>
          </a:p>
        </p:txBody>
      </p:sp>
    </p:spTree>
    <p:extLst>
      <p:ext uri="{BB962C8B-B14F-4D97-AF65-F5344CB8AC3E}">
        <p14:creationId xmlns:p14="http://schemas.microsoft.com/office/powerpoint/2010/main" val="1446579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Ensure delegates understand that the process is ongoing, highlighting the need for continual development and review of the business continuity management system. </a:t>
            </a:r>
          </a:p>
          <a:p>
            <a:endParaRPr lang="en-GB"/>
          </a:p>
        </p:txBody>
      </p:sp>
    </p:spTree>
    <p:extLst>
      <p:ext uri="{BB962C8B-B14F-4D97-AF65-F5344CB8AC3E}">
        <p14:creationId xmlns:p14="http://schemas.microsoft.com/office/powerpoint/2010/main" val="2721037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An opportunity for the facilitator to reinforce the understanding that the delegates need to log action takes, decision made and the rationale for those decisions during a business continuity response, not just in a major incident response. </a:t>
            </a:r>
          </a:p>
          <a:p>
            <a:endParaRPr lang="en-GB"/>
          </a:p>
        </p:txBody>
      </p:sp>
    </p:spTree>
    <p:extLst>
      <p:ext uri="{BB962C8B-B14F-4D97-AF65-F5344CB8AC3E}">
        <p14:creationId xmlns:p14="http://schemas.microsoft.com/office/powerpoint/2010/main" val="3866152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594">
              <a:defRPr/>
            </a:pPr>
            <a:r>
              <a:rPr lang="en-GB"/>
              <a:t>An opportunity for the facilitator to reinforce the understanding that the delegates need to log action takes, decision made and the rationale for those decisions during a business continuity response, not just in a major incident response. </a:t>
            </a:r>
          </a:p>
          <a:p>
            <a:endParaRPr lang="en-GB"/>
          </a:p>
          <a:p>
            <a:endParaRPr lang="en-GB"/>
          </a:p>
        </p:txBody>
      </p:sp>
    </p:spTree>
    <p:extLst>
      <p:ext uri="{BB962C8B-B14F-4D97-AF65-F5344CB8AC3E}">
        <p14:creationId xmlns:p14="http://schemas.microsoft.com/office/powerpoint/2010/main" val="3725980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Ask for questions</a:t>
            </a:r>
            <a:r>
              <a:rPr lang="en-GB" baseline="0"/>
              <a:t> and ensure to collect all scribing notes taken to develop exercise report. </a:t>
            </a:r>
            <a:endParaRPr lang="en-GB"/>
          </a:p>
          <a:p>
            <a:endParaRPr lang="en-GB"/>
          </a:p>
        </p:txBody>
      </p:sp>
    </p:spTree>
    <p:extLst>
      <p:ext uri="{BB962C8B-B14F-4D97-AF65-F5344CB8AC3E}">
        <p14:creationId xmlns:p14="http://schemas.microsoft.com/office/powerpoint/2010/main" val="89566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the definition from ISO 22313 which is the guideline behind the specification document ISO 22301. </a:t>
            </a:r>
          </a:p>
          <a:p>
            <a:endParaRPr lang="en-GB"/>
          </a:p>
        </p:txBody>
      </p:sp>
    </p:spTree>
    <p:extLst>
      <p:ext uri="{BB962C8B-B14F-4D97-AF65-F5344CB8AC3E}">
        <p14:creationId xmlns:p14="http://schemas.microsoft.com/office/powerpoint/2010/main" val="61809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Operational planning and control </a:t>
            </a:r>
            <a:r>
              <a:rPr lang="en-GB" dirty="0"/>
              <a:t> </a:t>
            </a:r>
          </a:p>
          <a:p>
            <a:r>
              <a:rPr lang="en-GB" dirty="0"/>
              <a:t>Effective operational planning and control is at the heart of business continuity management. It should be led by a responsible person nominated by top management. </a:t>
            </a:r>
          </a:p>
          <a:p>
            <a:r>
              <a:rPr lang="en-GB" dirty="0"/>
              <a:t>b) </a:t>
            </a:r>
            <a:r>
              <a:rPr lang="en-GB" b="1" dirty="0"/>
              <a:t>Business impact analysis and risk assessment </a:t>
            </a:r>
            <a:r>
              <a:rPr lang="en-GB" dirty="0"/>
              <a:t> </a:t>
            </a:r>
            <a:endParaRPr lang="en-GB" b="1" dirty="0"/>
          </a:p>
          <a:p>
            <a:r>
              <a:rPr lang="en-GB" dirty="0"/>
              <a:t>Gaining agreement and understanding of priorities and requirements for business continuity is achieved through business impact analysis (BIA) and risk assessment.  The business impact analysis enables the organisation to prioritise for resumption the activities that support its products and services.  Risk assessment promotes understanding of the risks to prioritised activities and their dependencies and the potential consequences of a disruptive incident.  This understanding enables the organisation to select appropriate business continuity strategies. </a:t>
            </a:r>
          </a:p>
          <a:p>
            <a:r>
              <a:rPr lang="en-GB" dirty="0"/>
              <a:t>c) </a:t>
            </a:r>
            <a:r>
              <a:rPr lang="en-GB" b="1" dirty="0"/>
              <a:t>Business continuity strategy </a:t>
            </a:r>
            <a:r>
              <a:rPr lang="en-GB" dirty="0"/>
              <a:t> </a:t>
            </a:r>
            <a:endParaRPr lang="en-GB" b="1" dirty="0"/>
          </a:p>
          <a:p>
            <a:r>
              <a:rPr lang="en-GB" dirty="0"/>
              <a:t>The identification and evaluation of a range of business continuity strategy options enables the organisation to choose appropriate ways of preventing disruption of its prioritised activities and dealing with any disruptions that take place. Selected business continuity strategies will provide for the resumption of activities at an acceptable level of operation and within agreed timeframes. </a:t>
            </a:r>
          </a:p>
          <a:p>
            <a:r>
              <a:rPr lang="en-GB" b="1" dirty="0"/>
              <a:t>NOTE</a:t>
            </a:r>
            <a:r>
              <a:rPr lang="en-GB" dirty="0"/>
              <a:t> The chosen strategies need to take into account any risk treatment that is already in place within the organisation. </a:t>
            </a:r>
          </a:p>
          <a:p>
            <a:r>
              <a:rPr lang="en-GB" dirty="0"/>
              <a:t>d) </a:t>
            </a:r>
            <a:r>
              <a:rPr lang="en-GB" b="1" dirty="0"/>
              <a:t>Establish and implement business continuity procedures </a:t>
            </a:r>
            <a:r>
              <a:rPr lang="en-GB" dirty="0"/>
              <a:t> </a:t>
            </a:r>
            <a:endParaRPr lang="en-GB" b="1" dirty="0"/>
          </a:p>
          <a:p>
            <a:r>
              <a:rPr lang="en-GB" dirty="0"/>
              <a:t>Implementing business continuity arrangements results in the creation of an incident response structure, the means for detecting and responding to an incident, business continuity plans and procedures for returning to business as usual. </a:t>
            </a:r>
          </a:p>
          <a:p>
            <a:r>
              <a:rPr lang="en-GB" dirty="0"/>
              <a:t>e) </a:t>
            </a:r>
            <a:r>
              <a:rPr lang="en-GB" b="1" dirty="0"/>
              <a:t>Exercising and testing </a:t>
            </a:r>
            <a:r>
              <a:rPr lang="en-GB" dirty="0"/>
              <a:t> </a:t>
            </a:r>
            <a:endParaRPr lang="en-GB" b="1" dirty="0"/>
          </a:p>
          <a:p>
            <a:r>
              <a:rPr lang="en-GB" dirty="0"/>
              <a:t>Exercising and testing allows the organisation to: </a:t>
            </a:r>
          </a:p>
          <a:p>
            <a:r>
              <a:rPr lang="en-GB" dirty="0"/>
              <a:t>— promote personnel awareness and competency development</a:t>
            </a:r>
          </a:p>
          <a:p>
            <a:r>
              <a:rPr lang="en-GB" dirty="0"/>
              <a:t>— ensure that business continuity plans/procedures are complete, current and appropriate </a:t>
            </a:r>
          </a:p>
          <a:p>
            <a:r>
              <a:rPr lang="en-GB" dirty="0"/>
              <a:t>— identify opportunities to improve its business continuity arrangements</a:t>
            </a:r>
          </a:p>
        </p:txBody>
      </p:sp>
    </p:spTree>
    <p:extLst>
      <p:ext uri="{BB962C8B-B14F-4D97-AF65-F5344CB8AC3E}">
        <p14:creationId xmlns:p14="http://schemas.microsoft.com/office/powerpoint/2010/main" val="167123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ISO 22301 and ISO 22313 use this cycle. </a:t>
            </a:r>
          </a:p>
          <a:p>
            <a:r>
              <a:rPr lang="en-GB" b="1" dirty="0"/>
              <a:t> </a:t>
            </a:r>
            <a:endParaRPr lang="en-GB" dirty="0"/>
          </a:p>
          <a:p>
            <a:r>
              <a:rPr lang="en-GB" b="1" dirty="0"/>
              <a:t>Plan </a:t>
            </a:r>
            <a:r>
              <a:rPr lang="en-GB" dirty="0"/>
              <a:t> </a:t>
            </a:r>
            <a:endParaRPr lang="en-GB" b="1" dirty="0"/>
          </a:p>
          <a:p>
            <a:r>
              <a:rPr lang="en-GB" u="sng" dirty="0"/>
              <a:t>Context of the organisation</a:t>
            </a:r>
            <a:r>
              <a:rPr lang="en-GB" dirty="0"/>
              <a:t> - this sets out what the organisation has to do to meets its requirements, taking into account all relevant external and internal factors including: </a:t>
            </a:r>
          </a:p>
          <a:p>
            <a:pPr lvl="0" fontAlgn="base"/>
            <a:r>
              <a:rPr lang="en-GB" dirty="0"/>
              <a:t>the needs and expectations of interested parties </a:t>
            </a:r>
          </a:p>
          <a:p>
            <a:pPr lvl="0" fontAlgn="base"/>
            <a:r>
              <a:rPr lang="en-GB" dirty="0"/>
              <a:t>legal and regulatory obligations </a:t>
            </a:r>
          </a:p>
          <a:p>
            <a:pPr lvl="0" fontAlgn="base"/>
            <a:r>
              <a:rPr lang="en-GB" dirty="0"/>
              <a:t>the required scope of the business continuity management system</a:t>
            </a:r>
          </a:p>
          <a:p>
            <a:r>
              <a:rPr lang="en-GB" u="sng" dirty="0"/>
              <a:t>Leadership</a:t>
            </a:r>
            <a:r>
              <a:rPr lang="en-GB" dirty="0"/>
              <a:t> - sets out the key role of management in terms of demonstrating commitment, defining policy and establishing roles, </a:t>
            </a:r>
          </a:p>
          <a:p>
            <a:r>
              <a:rPr lang="en-GB" dirty="0"/>
              <a:t>responsibilities and authorities within the organisation </a:t>
            </a:r>
          </a:p>
          <a:p>
            <a:r>
              <a:rPr lang="en-GB" u="sng" dirty="0"/>
              <a:t>Planning</a:t>
            </a:r>
            <a:r>
              <a:rPr lang="en-GB" dirty="0"/>
              <a:t> describes the actions required to establish strategic objectives and guiding principles for the business continuity management system.   The strategic objectives set the context for the business impact analysis and risk assessment and business continuity strategy. </a:t>
            </a:r>
          </a:p>
          <a:p>
            <a:r>
              <a:rPr lang="en-GB" u="sng" dirty="0"/>
              <a:t>Support</a:t>
            </a:r>
            <a:r>
              <a:rPr lang="en-GB" dirty="0"/>
              <a:t> – identifies the key elements that need to be in place to support the business continuity management system: </a:t>
            </a:r>
          </a:p>
          <a:p>
            <a:r>
              <a:rPr lang="en-GB" dirty="0"/>
              <a:t>resource, competence, awareness, communication and documented information. </a:t>
            </a:r>
          </a:p>
          <a:p>
            <a:r>
              <a:rPr lang="en-GB" b="1" dirty="0"/>
              <a:t>Do</a:t>
            </a:r>
            <a:r>
              <a:rPr lang="en-GB" dirty="0"/>
              <a:t> </a:t>
            </a:r>
            <a:endParaRPr lang="en-GB" b="1" dirty="0"/>
          </a:p>
          <a:p>
            <a:r>
              <a:rPr lang="en-GB" u="sng" dirty="0"/>
              <a:t>Operation</a:t>
            </a:r>
            <a:r>
              <a:rPr lang="en-GB" dirty="0"/>
              <a:t> – identifies the elements of business continuity management that are needed to achieve continuity of business operations </a:t>
            </a:r>
          </a:p>
          <a:p>
            <a:r>
              <a:rPr lang="en-GB" b="1" dirty="0"/>
              <a:t>Check</a:t>
            </a:r>
            <a:r>
              <a:rPr lang="en-GB" dirty="0"/>
              <a:t> </a:t>
            </a:r>
            <a:endParaRPr lang="en-GB" b="1" dirty="0"/>
          </a:p>
          <a:p>
            <a:r>
              <a:rPr lang="en-GB" u="sng" dirty="0"/>
              <a:t>Performance evaluation</a:t>
            </a:r>
            <a:r>
              <a:rPr lang="en-GB" dirty="0"/>
              <a:t> – provides the basis for improvement of the business continuity management system through measurement and evaluation of its performance. </a:t>
            </a:r>
          </a:p>
          <a:p>
            <a:r>
              <a:rPr lang="en-GB" b="1" dirty="0"/>
              <a:t>Act</a:t>
            </a:r>
            <a:r>
              <a:rPr lang="en-GB" dirty="0"/>
              <a:t> </a:t>
            </a:r>
            <a:endParaRPr lang="en-GB" b="1" dirty="0"/>
          </a:p>
          <a:p>
            <a:r>
              <a:rPr lang="en-GB" u="sng" dirty="0"/>
              <a:t>Improvement</a:t>
            </a:r>
            <a:r>
              <a:rPr lang="en-GB" dirty="0"/>
              <a:t> – covers the corrective action needed to address nonconformity identified through performance evaluation. </a:t>
            </a:r>
          </a:p>
          <a:p>
            <a:r>
              <a:rPr lang="en-GB" dirty="0"/>
              <a:t> </a:t>
            </a:r>
          </a:p>
          <a:p>
            <a:r>
              <a:rPr lang="en-GB" dirty="0"/>
              <a:t>Plan Do Check Act illustrates how a business continuity management system inputs the business continuity requirements and expectations of the interested parties and through the necessary actions and processes, produces business continuity outcomes that meet those requirements and expectations. </a:t>
            </a:r>
          </a:p>
          <a:p>
            <a:endParaRPr lang="en-GB" dirty="0"/>
          </a:p>
        </p:txBody>
      </p:sp>
    </p:spTree>
    <p:extLst>
      <p:ext uri="{BB962C8B-B14F-4D97-AF65-F5344CB8AC3E}">
        <p14:creationId xmlns:p14="http://schemas.microsoft.com/office/powerpoint/2010/main" val="218127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 Do Check Act illustrates how a business continuity management system inputs the business continuity requirements and expectations of the interested parties and through the necessary actions and processes, produces business continuity outcomes that meet those requirements and expectations. </a:t>
            </a:r>
          </a:p>
          <a:p>
            <a:endParaRPr lang="en-GB" dirty="0"/>
          </a:p>
        </p:txBody>
      </p:sp>
    </p:spTree>
    <p:extLst>
      <p:ext uri="{BB962C8B-B14F-4D97-AF65-F5344CB8AC3E}">
        <p14:creationId xmlns:p14="http://schemas.microsoft.com/office/powerpoint/2010/main" val="170606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A</a:t>
            </a:r>
            <a:r>
              <a:rPr lang="en-GB"/>
              <a:t>llow approximately 15 minutes for this exercise.  </a:t>
            </a:r>
            <a:r>
              <a:rPr lang="en-GB" baseline="0"/>
              <a:t>Delegates can make notes in the participant booklet. </a:t>
            </a:r>
            <a:endParaRPr lang="en-GB"/>
          </a:p>
          <a:p>
            <a:endParaRPr lang="en-GB"/>
          </a:p>
        </p:txBody>
      </p:sp>
    </p:spTree>
    <p:extLst>
      <p:ext uri="{BB962C8B-B14F-4D97-AF65-F5344CB8AC3E}">
        <p14:creationId xmlns:p14="http://schemas.microsoft.com/office/powerpoint/2010/main" val="2607185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816"/>
          <a:stretch/>
        </p:blipFill>
        <p:spPr bwMode="auto">
          <a:xfrm>
            <a:off x="10890000" y="360000"/>
            <a:ext cx="953272" cy="375724"/>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816"/>
          <a:stretch/>
        </p:blipFill>
        <p:spPr bwMode="auto">
          <a:xfrm>
            <a:off x="10890000" y="360000"/>
            <a:ext cx="953272" cy="375724"/>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09/05/2023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webarchive.org.uk/wayback/archive/20130304124419/http:/www.london.nhs.uk/webfiles/Corporate/NHSL_FIRE_LR_2.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exercises@ukhsa.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1EC0FF-74BA-4A1B-A173-77CE0B4A072B}"/>
              </a:ext>
            </a:extLst>
          </p:cNvPr>
          <p:cNvSpPr>
            <a:spLocks noGrp="1"/>
          </p:cNvSpPr>
          <p:nvPr>
            <p:ph type="ctrTitle"/>
          </p:nvPr>
        </p:nvSpPr>
        <p:spPr/>
        <p:txBody>
          <a:bodyPr>
            <a:normAutofit fontScale="90000"/>
          </a:bodyPr>
          <a:lstStyle/>
          <a:p>
            <a:r>
              <a:rPr lang="en-GB" dirty="0"/>
              <a:t>Business Continuity Management NHS Workshop</a:t>
            </a:r>
          </a:p>
        </p:txBody>
      </p:sp>
      <p:sp>
        <p:nvSpPr>
          <p:cNvPr id="5" name="Subtitle 4">
            <a:extLst>
              <a:ext uri="{FF2B5EF4-FFF2-40B4-BE49-F238E27FC236}">
                <a16:creationId xmlns:a16="http://schemas.microsoft.com/office/drawing/2014/main" id="{07F83585-16E8-4681-8337-9D6F25438257}"/>
              </a:ext>
            </a:extLst>
          </p:cNvPr>
          <p:cNvSpPr>
            <a:spLocks noGrp="1"/>
          </p:cNvSpPr>
          <p:nvPr>
            <p:ph type="subTitle" idx="1"/>
          </p:nvPr>
        </p:nvSpPr>
        <p:spPr/>
        <p:txBody>
          <a:bodyPr/>
          <a:lstStyle/>
          <a:p>
            <a:r>
              <a:rPr lang="en-GB" dirty="0"/>
              <a:t>NHS England – Emergency Preparedness, Resilience and Response (EPRR)</a:t>
            </a:r>
          </a:p>
          <a:p>
            <a:endParaRPr lang="en-GB" dirty="0"/>
          </a:p>
        </p:txBody>
      </p:sp>
    </p:spTree>
    <p:extLst>
      <p:ext uri="{BB962C8B-B14F-4D97-AF65-F5344CB8AC3E}">
        <p14:creationId xmlns:p14="http://schemas.microsoft.com/office/powerpoint/2010/main" val="42041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31A5-CB1E-4BB0-A6B2-6E5192E08ED9}"/>
              </a:ext>
            </a:extLst>
          </p:cNvPr>
          <p:cNvSpPr>
            <a:spLocks noGrp="1"/>
          </p:cNvSpPr>
          <p:nvPr>
            <p:ph type="title"/>
          </p:nvPr>
        </p:nvSpPr>
        <p:spPr>
          <a:xfrm>
            <a:off x="945163" y="426330"/>
            <a:ext cx="10641498" cy="611649"/>
          </a:xfrm>
        </p:spPr>
        <p:txBody>
          <a:bodyPr/>
          <a:lstStyle/>
          <a:p>
            <a:r>
              <a:rPr lang="en-GB" b="1"/>
              <a:t>Plan, Do, Check, Act Cycle</a:t>
            </a:r>
          </a:p>
        </p:txBody>
      </p:sp>
      <p:pic>
        <p:nvPicPr>
          <p:cNvPr id="6" name="Picture 2" descr="Plan Do Check Act cycle and interactions with wider system" title="PDCA Cycle">
            <a:extLst>
              <a:ext uri="{FF2B5EF4-FFF2-40B4-BE49-F238E27FC236}">
                <a16:creationId xmlns:a16="http://schemas.microsoft.com/office/drawing/2014/main" id="{1DCA4BEF-D3C4-432C-845D-76B51E311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63" y="1042987"/>
            <a:ext cx="9982464" cy="52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0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F6CC-7646-40E0-B699-0806F11A5B89}"/>
              </a:ext>
            </a:extLst>
          </p:cNvPr>
          <p:cNvSpPr>
            <a:spLocks noGrp="1"/>
          </p:cNvSpPr>
          <p:nvPr>
            <p:ph type="title"/>
          </p:nvPr>
        </p:nvSpPr>
        <p:spPr/>
        <p:txBody>
          <a:bodyPr/>
          <a:lstStyle/>
          <a:p>
            <a:r>
              <a:rPr lang="en-GB" b="1"/>
              <a:t>Activity 1</a:t>
            </a:r>
          </a:p>
        </p:txBody>
      </p:sp>
      <p:sp>
        <p:nvSpPr>
          <p:cNvPr id="3" name="Content Placeholder 2">
            <a:extLst>
              <a:ext uri="{FF2B5EF4-FFF2-40B4-BE49-F238E27FC236}">
                <a16:creationId xmlns:a16="http://schemas.microsoft.com/office/drawing/2014/main" id="{7AD1B5EB-A942-4792-B21B-5EC35512D6D0}"/>
              </a:ext>
            </a:extLst>
          </p:cNvPr>
          <p:cNvSpPr>
            <a:spLocks noGrp="1"/>
          </p:cNvSpPr>
          <p:nvPr>
            <p:ph sz="quarter" idx="10"/>
          </p:nvPr>
        </p:nvSpPr>
        <p:spPr/>
        <p:txBody>
          <a:bodyPr/>
          <a:lstStyle/>
          <a:p>
            <a:pPr marL="0" indent="0">
              <a:buNone/>
            </a:pPr>
            <a:endParaRPr lang="en-GB" sz="3600"/>
          </a:p>
          <a:p>
            <a:pPr marL="0" indent="0">
              <a:buNone/>
            </a:pPr>
            <a:r>
              <a:rPr lang="en-GB" sz="3600"/>
              <a:t>In your groups discuss what the legal and/or regulatory responsibilities for business continuity are for your organisation and the wider NHS</a:t>
            </a:r>
          </a:p>
          <a:p>
            <a:endParaRPr lang="en-GB"/>
          </a:p>
        </p:txBody>
      </p:sp>
    </p:spTree>
    <p:extLst>
      <p:ext uri="{BB962C8B-B14F-4D97-AF65-F5344CB8AC3E}">
        <p14:creationId xmlns:p14="http://schemas.microsoft.com/office/powerpoint/2010/main" val="389392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84B0-9B28-49BB-BFA3-B87960C1F5A6}"/>
              </a:ext>
            </a:extLst>
          </p:cNvPr>
          <p:cNvSpPr>
            <a:spLocks noGrp="1"/>
          </p:cNvSpPr>
          <p:nvPr>
            <p:ph type="title"/>
          </p:nvPr>
        </p:nvSpPr>
        <p:spPr>
          <a:xfrm>
            <a:off x="781877" y="827914"/>
            <a:ext cx="10641498" cy="611649"/>
          </a:xfrm>
        </p:spPr>
        <p:txBody>
          <a:bodyPr/>
          <a:lstStyle/>
          <a:p>
            <a:r>
              <a:rPr lang="en-GB" b="1"/>
              <a:t>Activity 1- Summary</a:t>
            </a:r>
          </a:p>
        </p:txBody>
      </p:sp>
      <p:sp>
        <p:nvSpPr>
          <p:cNvPr id="3" name="Content Placeholder 2">
            <a:extLst>
              <a:ext uri="{FF2B5EF4-FFF2-40B4-BE49-F238E27FC236}">
                <a16:creationId xmlns:a16="http://schemas.microsoft.com/office/drawing/2014/main" id="{BBAA8368-609C-4B74-A941-3AF6B9304578}"/>
              </a:ext>
            </a:extLst>
          </p:cNvPr>
          <p:cNvSpPr>
            <a:spLocks noGrp="1"/>
          </p:cNvSpPr>
          <p:nvPr>
            <p:ph sz="quarter" idx="10"/>
          </p:nvPr>
        </p:nvSpPr>
        <p:spPr>
          <a:xfrm>
            <a:off x="621240" y="1573650"/>
            <a:ext cx="10641498" cy="4592371"/>
          </a:xfrm>
        </p:spPr>
        <p:txBody>
          <a:bodyPr>
            <a:normAutofit fontScale="92500" lnSpcReduction="20000"/>
          </a:bodyPr>
          <a:lstStyle/>
          <a:p>
            <a:pPr>
              <a:lnSpc>
                <a:spcPct val="100000"/>
              </a:lnSpc>
              <a:spcBef>
                <a:spcPts val="0"/>
              </a:spcBef>
            </a:pPr>
            <a:r>
              <a:rPr lang="en-GB" sz="2900" dirty="0"/>
              <a:t>Civil Contingencies Act 2004 and Civil Contingencies Act 2004 (Contingency Planning) Regulations 2005</a:t>
            </a:r>
          </a:p>
          <a:p>
            <a:pPr marL="0" indent="0">
              <a:lnSpc>
                <a:spcPct val="100000"/>
              </a:lnSpc>
              <a:spcBef>
                <a:spcPts val="0"/>
              </a:spcBef>
              <a:buNone/>
            </a:pPr>
            <a:endParaRPr lang="en-GB" sz="2900" dirty="0"/>
          </a:p>
          <a:p>
            <a:pPr>
              <a:lnSpc>
                <a:spcPct val="100000"/>
              </a:lnSpc>
              <a:spcBef>
                <a:spcPts val="0"/>
              </a:spcBef>
            </a:pPr>
            <a:r>
              <a:rPr lang="en-GB" sz="2900" dirty="0"/>
              <a:t>ISO 22313:2020 and ISO 22301: 2019</a:t>
            </a:r>
          </a:p>
          <a:p>
            <a:pPr marL="0" indent="0">
              <a:lnSpc>
                <a:spcPct val="100000"/>
              </a:lnSpc>
              <a:spcBef>
                <a:spcPts val="0"/>
              </a:spcBef>
              <a:buNone/>
            </a:pPr>
            <a:endParaRPr lang="en-GB" sz="2900" dirty="0"/>
          </a:p>
          <a:p>
            <a:pPr>
              <a:lnSpc>
                <a:spcPct val="100000"/>
              </a:lnSpc>
              <a:spcBef>
                <a:spcPts val="0"/>
              </a:spcBef>
            </a:pPr>
            <a:r>
              <a:rPr lang="en-GB" sz="2900" dirty="0"/>
              <a:t>NHS England Emergency Preparedness, Resilience and Response Framework last revised 2022</a:t>
            </a:r>
          </a:p>
          <a:p>
            <a:pPr>
              <a:lnSpc>
                <a:spcPct val="100000"/>
              </a:lnSpc>
              <a:spcBef>
                <a:spcPts val="0"/>
              </a:spcBef>
            </a:pPr>
            <a:endParaRPr lang="en-GB" sz="2900" dirty="0"/>
          </a:p>
          <a:p>
            <a:pPr>
              <a:lnSpc>
                <a:spcPct val="100000"/>
              </a:lnSpc>
              <a:spcBef>
                <a:spcPts val="0"/>
              </a:spcBef>
            </a:pPr>
            <a:r>
              <a:rPr lang="en-GB" sz="2900" dirty="0"/>
              <a:t>NHS England Business Continuity Framework last revised 2022</a:t>
            </a:r>
          </a:p>
          <a:p>
            <a:pPr marL="0" indent="0">
              <a:lnSpc>
                <a:spcPct val="100000"/>
              </a:lnSpc>
              <a:spcBef>
                <a:spcPts val="0"/>
              </a:spcBef>
              <a:buNone/>
            </a:pPr>
            <a:endParaRPr lang="en-GB" sz="2900" dirty="0"/>
          </a:p>
          <a:p>
            <a:pPr>
              <a:lnSpc>
                <a:spcPct val="100000"/>
              </a:lnSpc>
              <a:spcBef>
                <a:spcPts val="0"/>
              </a:spcBef>
            </a:pPr>
            <a:r>
              <a:rPr lang="en-GB" sz="2900" dirty="0"/>
              <a:t>Health and Safety at Work etc. Act 1974</a:t>
            </a:r>
          </a:p>
          <a:p>
            <a:pPr marL="0" indent="0">
              <a:lnSpc>
                <a:spcPct val="100000"/>
              </a:lnSpc>
              <a:spcBef>
                <a:spcPts val="0"/>
              </a:spcBef>
              <a:buNone/>
            </a:pPr>
            <a:endParaRPr lang="en-GB" sz="2900" dirty="0"/>
          </a:p>
          <a:p>
            <a:pPr>
              <a:lnSpc>
                <a:spcPct val="100000"/>
              </a:lnSpc>
              <a:spcBef>
                <a:spcPts val="0"/>
              </a:spcBef>
            </a:pPr>
            <a:r>
              <a:rPr lang="en-GB" sz="2900" dirty="0"/>
              <a:t>NHS Standard Contract</a:t>
            </a:r>
          </a:p>
          <a:p>
            <a:endParaRPr lang="en-GB" dirty="0"/>
          </a:p>
        </p:txBody>
      </p:sp>
    </p:spTree>
    <p:extLst>
      <p:ext uri="{BB962C8B-B14F-4D97-AF65-F5344CB8AC3E}">
        <p14:creationId xmlns:p14="http://schemas.microsoft.com/office/powerpoint/2010/main" val="325311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30AD-B62A-46F3-88E1-0AB772004391}"/>
              </a:ext>
            </a:extLst>
          </p:cNvPr>
          <p:cNvSpPr>
            <a:spLocks noGrp="1"/>
          </p:cNvSpPr>
          <p:nvPr>
            <p:ph type="title"/>
          </p:nvPr>
        </p:nvSpPr>
        <p:spPr/>
        <p:txBody>
          <a:bodyPr/>
          <a:lstStyle/>
          <a:p>
            <a:r>
              <a:rPr lang="en-GB" b="1"/>
              <a:t>Activity 1 – Summary Continued</a:t>
            </a:r>
          </a:p>
        </p:txBody>
      </p:sp>
      <p:sp>
        <p:nvSpPr>
          <p:cNvPr id="3" name="Content Placeholder 2">
            <a:extLst>
              <a:ext uri="{FF2B5EF4-FFF2-40B4-BE49-F238E27FC236}">
                <a16:creationId xmlns:a16="http://schemas.microsoft.com/office/drawing/2014/main" id="{688AF625-5A65-484D-B2E2-D432188CB4AC}"/>
              </a:ext>
            </a:extLst>
          </p:cNvPr>
          <p:cNvSpPr>
            <a:spLocks noGrp="1"/>
          </p:cNvSpPr>
          <p:nvPr>
            <p:ph sz="quarter" idx="10"/>
          </p:nvPr>
        </p:nvSpPr>
        <p:spPr>
          <a:xfrm>
            <a:off x="781878" y="1833142"/>
            <a:ext cx="10641498" cy="4530587"/>
          </a:xfrm>
        </p:spPr>
        <p:txBody>
          <a:bodyPr/>
          <a:lstStyle/>
          <a:p>
            <a:pPr marL="0" indent="0">
              <a:lnSpc>
                <a:spcPct val="100000"/>
              </a:lnSpc>
              <a:buNone/>
            </a:pPr>
            <a:r>
              <a:rPr lang="en-GB" sz="3200" dirty="0"/>
              <a:t>Apart from the legal side – common sense prevails for the:</a:t>
            </a:r>
          </a:p>
          <a:p>
            <a:pPr lvl="1">
              <a:lnSpc>
                <a:spcPct val="100000"/>
              </a:lnSpc>
            </a:pPr>
            <a:r>
              <a:rPr lang="en-GB" sz="3200" dirty="0"/>
              <a:t>Public we serve</a:t>
            </a:r>
          </a:p>
          <a:p>
            <a:pPr lvl="1">
              <a:lnSpc>
                <a:spcPct val="100000"/>
              </a:lnSpc>
            </a:pPr>
            <a:r>
              <a:rPr lang="en-GB" sz="3200" dirty="0"/>
              <a:t>The staff we employ</a:t>
            </a:r>
          </a:p>
          <a:p>
            <a:pPr lvl="1">
              <a:lnSpc>
                <a:spcPct val="100000"/>
              </a:lnSpc>
            </a:pPr>
            <a:r>
              <a:rPr lang="en-GB" sz="3200" dirty="0"/>
              <a:t>Our partners we work with</a:t>
            </a:r>
          </a:p>
          <a:p>
            <a:pPr lvl="1">
              <a:lnSpc>
                <a:spcPct val="100000"/>
              </a:lnSpc>
            </a:pPr>
            <a:r>
              <a:rPr lang="en-GB" sz="3200" dirty="0"/>
              <a:t>And those who commission our organisation</a:t>
            </a:r>
          </a:p>
          <a:p>
            <a:endParaRPr lang="en-GB" dirty="0"/>
          </a:p>
        </p:txBody>
      </p:sp>
    </p:spTree>
    <p:extLst>
      <p:ext uri="{BB962C8B-B14F-4D97-AF65-F5344CB8AC3E}">
        <p14:creationId xmlns:p14="http://schemas.microsoft.com/office/powerpoint/2010/main" val="120239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BB6B-7781-421D-9EE0-DD636C529606}"/>
              </a:ext>
            </a:extLst>
          </p:cNvPr>
          <p:cNvSpPr>
            <a:spLocks noGrp="1"/>
          </p:cNvSpPr>
          <p:nvPr>
            <p:ph type="title"/>
          </p:nvPr>
        </p:nvSpPr>
        <p:spPr>
          <a:xfrm>
            <a:off x="781878" y="426330"/>
            <a:ext cx="10641498" cy="611649"/>
          </a:xfrm>
        </p:spPr>
        <p:txBody>
          <a:bodyPr/>
          <a:lstStyle/>
          <a:p>
            <a:r>
              <a:rPr lang="en-GB" b="1"/>
              <a:t>Interested Parties</a:t>
            </a:r>
          </a:p>
        </p:txBody>
      </p:sp>
      <p:sp>
        <p:nvSpPr>
          <p:cNvPr id="3" name="Rectangle 2">
            <a:extLst>
              <a:ext uri="{FF2B5EF4-FFF2-40B4-BE49-F238E27FC236}">
                <a16:creationId xmlns:a16="http://schemas.microsoft.com/office/drawing/2014/main" id="{C501794B-FC7C-401D-95E4-C3130F4E80CA}"/>
              </a:ext>
            </a:extLst>
          </p:cNvPr>
          <p:cNvSpPr/>
          <p:nvPr/>
        </p:nvSpPr>
        <p:spPr>
          <a:xfrm>
            <a:off x="8157254" y="6289091"/>
            <a:ext cx="3100529" cy="307777"/>
          </a:xfrm>
          <a:prstGeom prst="rect">
            <a:avLst/>
          </a:prstGeom>
        </p:spPr>
        <p:txBody>
          <a:bodyPr wrap="none">
            <a:spAutoFit/>
          </a:bodyPr>
          <a:lstStyle/>
          <a:p>
            <a:r>
              <a:rPr lang="en-GB" sz="1400">
                <a:latin typeface="Arial" pitchFamily="34" charset="0"/>
                <a:cs typeface="Arial" pitchFamily="34" charset="0"/>
              </a:rPr>
              <a:t>Adapted for the NHS from ISO22313</a:t>
            </a:r>
          </a:p>
        </p:txBody>
      </p:sp>
      <p:pic>
        <p:nvPicPr>
          <p:cNvPr id="5" name="Picture 4">
            <a:extLst>
              <a:ext uri="{FF2B5EF4-FFF2-40B4-BE49-F238E27FC236}">
                <a16:creationId xmlns:a16="http://schemas.microsoft.com/office/drawing/2014/main" id="{3603E1A8-0723-4E3A-A975-FC9870F30A51}"/>
              </a:ext>
            </a:extLst>
          </p:cNvPr>
          <p:cNvPicPr>
            <a:picLocks noChangeAspect="1"/>
          </p:cNvPicPr>
          <p:nvPr/>
        </p:nvPicPr>
        <p:blipFill rotWithShape="1">
          <a:blip r:embed="rId3"/>
          <a:srcRect l="14211" t="24674" r="65184" b="27074"/>
          <a:stretch/>
        </p:blipFill>
        <p:spPr>
          <a:xfrm>
            <a:off x="2566326" y="1037979"/>
            <a:ext cx="6670307" cy="4881337"/>
          </a:xfrm>
          <a:prstGeom prst="rect">
            <a:avLst/>
          </a:prstGeom>
        </p:spPr>
      </p:pic>
    </p:spTree>
    <p:extLst>
      <p:ext uri="{BB962C8B-B14F-4D97-AF65-F5344CB8AC3E}">
        <p14:creationId xmlns:p14="http://schemas.microsoft.com/office/powerpoint/2010/main" val="233800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7254-DE29-4D7B-B507-0EB73A77409F}"/>
              </a:ext>
            </a:extLst>
          </p:cNvPr>
          <p:cNvSpPr>
            <a:spLocks noGrp="1"/>
          </p:cNvSpPr>
          <p:nvPr>
            <p:ph type="title"/>
          </p:nvPr>
        </p:nvSpPr>
        <p:spPr>
          <a:xfrm>
            <a:off x="385637" y="885579"/>
            <a:ext cx="10641498" cy="611649"/>
          </a:xfrm>
        </p:spPr>
        <p:txBody>
          <a:bodyPr/>
          <a:lstStyle/>
          <a:p>
            <a:r>
              <a:rPr lang="en-GB" b="1"/>
              <a:t>Elements of Business Continuity Management 1</a:t>
            </a:r>
          </a:p>
        </p:txBody>
      </p:sp>
      <p:graphicFrame>
        <p:nvGraphicFramePr>
          <p:cNvPr id="4" name="Content Placeholder 3" descr="Business Impact Analysis and Risk Assessment" title="PDCA Cycle">
            <a:extLst>
              <a:ext uri="{FF2B5EF4-FFF2-40B4-BE49-F238E27FC236}">
                <a16:creationId xmlns:a16="http://schemas.microsoft.com/office/drawing/2014/main" id="{3DCFDA1F-2D25-4443-A1A7-BEB86E686D87}"/>
              </a:ext>
            </a:extLst>
          </p:cNvPr>
          <p:cNvGraphicFramePr>
            <a:graphicFrameLocks noGrp="1"/>
          </p:cNvGraphicFramePr>
          <p:nvPr>
            <p:ph sz="quarter" idx="10"/>
          </p:nvPr>
        </p:nvGraphicFramePr>
        <p:xfrm>
          <a:off x="782638" y="1497228"/>
          <a:ext cx="10860722" cy="4934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F819F78-8957-4401-82CD-7AC259B33F3A}"/>
              </a:ext>
            </a:extLst>
          </p:cNvPr>
          <p:cNvSpPr txBox="1"/>
          <p:nvPr/>
        </p:nvSpPr>
        <p:spPr>
          <a:xfrm>
            <a:off x="8785225" y="5349886"/>
            <a:ext cx="1373772" cy="215444"/>
          </a:xfrm>
          <a:prstGeom prst="rect">
            <a:avLst/>
          </a:prstGeom>
          <a:noFill/>
        </p:spPr>
        <p:txBody>
          <a:bodyPr wrap="square" lIns="0" tIns="0" rIns="0" bIns="0" rtlCol="0">
            <a:spAutoFit/>
          </a:bodyPr>
          <a:lstStyle/>
          <a:p>
            <a:r>
              <a:rPr lang="en-GB" sz="1400">
                <a:latin typeface="Arial" pitchFamily="34" charset="0"/>
                <a:cs typeface="Arial" pitchFamily="34" charset="0"/>
              </a:rPr>
              <a:t>ISO22313</a:t>
            </a:r>
            <a:endParaRPr lang="en-GB" sz="1200">
              <a:latin typeface="Arial" pitchFamily="34" charset="0"/>
              <a:cs typeface="Arial" pitchFamily="34" charset="0"/>
            </a:endParaRPr>
          </a:p>
        </p:txBody>
      </p:sp>
    </p:spTree>
    <p:extLst>
      <p:ext uri="{BB962C8B-B14F-4D97-AF65-F5344CB8AC3E}">
        <p14:creationId xmlns:p14="http://schemas.microsoft.com/office/powerpoint/2010/main" val="352390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C6A6-70DD-4ED4-B277-AB1FFB9EE65D}"/>
              </a:ext>
            </a:extLst>
          </p:cNvPr>
          <p:cNvSpPr>
            <a:spLocks noGrp="1"/>
          </p:cNvSpPr>
          <p:nvPr>
            <p:ph type="title"/>
          </p:nvPr>
        </p:nvSpPr>
        <p:spPr/>
        <p:txBody>
          <a:bodyPr/>
          <a:lstStyle/>
          <a:p>
            <a:r>
              <a:rPr lang="en-GB" b="1"/>
              <a:t>Business Impact Analysis </a:t>
            </a:r>
          </a:p>
        </p:txBody>
      </p:sp>
      <p:sp>
        <p:nvSpPr>
          <p:cNvPr id="3" name="Content Placeholder 2">
            <a:extLst>
              <a:ext uri="{FF2B5EF4-FFF2-40B4-BE49-F238E27FC236}">
                <a16:creationId xmlns:a16="http://schemas.microsoft.com/office/drawing/2014/main" id="{EC8CC491-412E-4067-9E10-845EEF5859D9}"/>
              </a:ext>
            </a:extLst>
          </p:cNvPr>
          <p:cNvSpPr>
            <a:spLocks noGrp="1"/>
          </p:cNvSpPr>
          <p:nvPr>
            <p:ph sz="quarter" idx="10"/>
          </p:nvPr>
        </p:nvSpPr>
        <p:spPr>
          <a:xfrm>
            <a:off x="781878" y="1833142"/>
            <a:ext cx="10641498" cy="3876778"/>
          </a:xfrm>
        </p:spPr>
        <p:txBody>
          <a:bodyPr/>
          <a:lstStyle/>
          <a:p>
            <a:pPr>
              <a:lnSpc>
                <a:spcPct val="100000"/>
              </a:lnSpc>
            </a:pPr>
            <a:r>
              <a:rPr lang="en-GB" sz="2800" dirty="0"/>
              <a:t>The BIA identifies business continuity requirements, providing information to determine the most appropriate business continuity solutions.</a:t>
            </a:r>
          </a:p>
          <a:p>
            <a:pPr>
              <a:lnSpc>
                <a:spcPct val="100000"/>
              </a:lnSpc>
            </a:pPr>
            <a:r>
              <a:rPr lang="en-GB" sz="2800" dirty="0"/>
              <a:t>The BIA also identifies the urgency of each activity undertaken by the organisation by assessing the impact over time caused by any potential or actual disruption to this activity on the delivery of products and services.</a:t>
            </a:r>
          </a:p>
          <a:p>
            <a:pPr marL="0" indent="0">
              <a:buNone/>
            </a:pPr>
            <a:endParaRPr lang="en-GB" sz="2800" dirty="0"/>
          </a:p>
          <a:p>
            <a:pPr marL="0" indent="0">
              <a:buNone/>
            </a:pPr>
            <a:endParaRPr lang="en-GB" dirty="0"/>
          </a:p>
        </p:txBody>
      </p:sp>
    </p:spTree>
    <p:extLst>
      <p:ext uri="{BB962C8B-B14F-4D97-AF65-F5344CB8AC3E}">
        <p14:creationId xmlns:p14="http://schemas.microsoft.com/office/powerpoint/2010/main" val="142974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9415-F5A6-47AB-83A5-5A47C7B87EF3}"/>
              </a:ext>
            </a:extLst>
          </p:cNvPr>
          <p:cNvSpPr>
            <a:spLocks noGrp="1"/>
          </p:cNvSpPr>
          <p:nvPr>
            <p:ph type="title"/>
          </p:nvPr>
        </p:nvSpPr>
        <p:spPr>
          <a:xfrm>
            <a:off x="781877" y="503036"/>
            <a:ext cx="10641498" cy="611649"/>
          </a:xfrm>
        </p:spPr>
        <p:txBody>
          <a:bodyPr/>
          <a:lstStyle/>
          <a:p>
            <a:r>
              <a:rPr lang="en-GB" b="1"/>
              <a:t>Understanding the Organisation</a:t>
            </a:r>
          </a:p>
        </p:txBody>
      </p:sp>
      <p:pic>
        <p:nvPicPr>
          <p:cNvPr id="4" name="Picture 3" descr="How the organisation can be broken down to support the development of planning for business disruption" title="Mapping the organisation">
            <a:extLst>
              <a:ext uri="{FF2B5EF4-FFF2-40B4-BE49-F238E27FC236}">
                <a16:creationId xmlns:a16="http://schemas.microsoft.com/office/drawing/2014/main" id="{4A3626FB-5B19-480A-B494-18C4EEC69C95}"/>
              </a:ext>
            </a:extLst>
          </p:cNvPr>
          <p:cNvPicPr>
            <a:picLocks noChangeAspect="1"/>
          </p:cNvPicPr>
          <p:nvPr/>
        </p:nvPicPr>
        <p:blipFill>
          <a:blip r:embed="rId3"/>
          <a:stretch>
            <a:fillRect/>
          </a:stretch>
        </p:blipFill>
        <p:spPr>
          <a:xfrm>
            <a:off x="380283" y="1365848"/>
            <a:ext cx="11272620" cy="4898318"/>
          </a:xfrm>
          <a:prstGeom prst="rect">
            <a:avLst/>
          </a:prstGeom>
        </p:spPr>
      </p:pic>
      <p:sp>
        <p:nvSpPr>
          <p:cNvPr id="5" name="TextBox 4">
            <a:extLst>
              <a:ext uri="{FF2B5EF4-FFF2-40B4-BE49-F238E27FC236}">
                <a16:creationId xmlns:a16="http://schemas.microsoft.com/office/drawing/2014/main" id="{5EC82A06-F770-4BAB-B86C-7EAC3FD26036}"/>
              </a:ext>
            </a:extLst>
          </p:cNvPr>
          <p:cNvSpPr txBox="1"/>
          <p:nvPr/>
        </p:nvSpPr>
        <p:spPr>
          <a:xfrm>
            <a:off x="8447314" y="6264166"/>
            <a:ext cx="3560083" cy="215444"/>
          </a:xfrm>
          <a:prstGeom prst="rect">
            <a:avLst/>
          </a:prstGeom>
          <a:noFill/>
        </p:spPr>
        <p:txBody>
          <a:bodyPr wrap="square" lIns="0" tIns="0" rIns="0" bIns="0" rtlCol="0">
            <a:spAutoFit/>
          </a:bodyPr>
          <a:lstStyle/>
          <a:p>
            <a:r>
              <a:rPr lang="en-GB" sz="1400">
                <a:latin typeface="Arial" pitchFamily="34" charset="0"/>
                <a:cs typeface="Arial" pitchFamily="34" charset="0"/>
              </a:rPr>
              <a:t>Adapted for the NHS from ISO22313</a:t>
            </a:r>
          </a:p>
        </p:txBody>
      </p:sp>
    </p:spTree>
    <p:extLst>
      <p:ext uri="{BB962C8B-B14F-4D97-AF65-F5344CB8AC3E}">
        <p14:creationId xmlns:p14="http://schemas.microsoft.com/office/powerpoint/2010/main" val="98856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42F5-4DFF-4DDB-9882-D8D8428379B6}"/>
              </a:ext>
            </a:extLst>
          </p:cNvPr>
          <p:cNvSpPr>
            <a:spLocks noGrp="1"/>
          </p:cNvSpPr>
          <p:nvPr>
            <p:ph type="title"/>
          </p:nvPr>
        </p:nvSpPr>
        <p:spPr/>
        <p:txBody>
          <a:bodyPr/>
          <a:lstStyle/>
          <a:p>
            <a:r>
              <a:rPr lang="en-GB" b="1"/>
              <a:t>Business Impact Analysis Template</a:t>
            </a:r>
          </a:p>
        </p:txBody>
      </p:sp>
      <p:sp>
        <p:nvSpPr>
          <p:cNvPr id="3" name="Content Placeholder 2">
            <a:extLst>
              <a:ext uri="{FF2B5EF4-FFF2-40B4-BE49-F238E27FC236}">
                <a16:creationId xmlns:a16="http://schemas.microsoft.com/office/drawing/2014/main" id="{587EA61F-5E0A-4710-84C9-BFA257883500}"/>
              </a:ext>
            </a:extLst>
          </p:cNvPr>
          <p:cNvSpPr>
            <a:spLocks noGrp="1"/>
          </p:cNvSpPr>
          <p:nvPr>
            <p:ph sz="quarter" idx="10"/>
          </p:nvPr>
        </p:nvSpPr>
        <p:spPr>
          <a:xfrm>
            <a:off x="781878" y="1833143"/>
            <a:ext cx="10641498" cy="3800402"/>
          </a:xfrm>
        </p:spPr>
        <p:txBody>
          <a:bodyPr>
            <a:normAutofit/>
          </a:bodyPr>
          <a:lstStyle/>
          <a:p>
            <a:pPr marL="285750" indent="-285750"/>
            <a:r>
              <a:rPr lang="en-GB" sz="2400" dirty="0"/>
              <a:t>Risk assessment and treatment</a:t>
            </a:r>
          </a:p>
          <a:p>
            <a:endParaRPr lang="en-GB" sz="2400" dirty="0"/>
          </a:p>
          <a:p>
            <a:pPr marL="285750" indent="-285750"/>
            <a:r>
              <a:rPr lang="en-GB" sz="2400" dirty="0"/>
              <a:t>Prioritisation of activities including recovery time objectives (RTO) and maximum tolerable period of disruption </a:t>
            </a:r>
            <a:r>
              <a:rPr lang="en-GB" sz="2400"/>
              <a:t>(MTPoD</a:t>
            </a:r>
            <a:r>
              <a:rPr lang="en-GB" sz="2400" dirty="0"/>
              <a:t>)</a:t>
            </a:r>
          </a:p>
          <a:p>
            <a:endParaRPr lang="en-GB" sz="2400" dirty="0"/>
          </a:p>
          <a:p>
            <a:pPr marL="285750" indent="-285750"/>
            <a:r>
              <a:rPr lang="en-GB" sz="2400" dirty="0"/>
              <a:t>Identify resources required for maintenance of priority services</a:t>
            </a:r>
          </a:p>
          <a:p>
            <a:endParaRPr lang="en-GB" dirty="0"/>
          </a:p>
        </p:txBody>
      </p:sp>
    </p:spTree>
    <p:extLst>
      <p:ext uri="{BB962C8B-B14F-4D97-AF65-F5344CB8AC3E}">
        <p14:creationId xmlns:p14="http://schemas.microsoft.com/office/powerpoint/2010/main" val="228596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0431-4E93-44DA-99E0-4A1D6922FCD3}"/>
              </a:ext>
            </a:extLst>
          </p:cNvPr>
          <p:cNvSpPr>
            <a:spLocks noGrp="1"/>
          </p:cNvSpPr>
          <p:nvPr>
            <p:ph type="title"/>
          </p:nvPr>
        </p:nvSpPr>
        <p:spPr/>
        <p:txBody>
          <a:bodyPr/>
          <a:lstStyle/>
          <a:p>
            <a:r>
              <a:rPr lang="en-GB" b="1"/>
              <a:t>Business Impact Analysis</a:t>
            </a:r>
          </a:p>
        </p:txBody>
      </p:sp>
      <p:graphicFrame>
        <p:nvGraphicFramePr>
          <p:cNvPr id="4" name="Diagram 3" descr="Definitions for the activities of the organisation" title="Business Impact Analysis RAG">
            <a:extLst>
              <a:ext uri="{FF2B5EF4-FFF2-40B4-BE49-F238E27FC236}">
                <a16:creationId xmlns:a16="http://schemas.microsoft.com/office/drawing/2014/main" id="{99F0A3BC-E62B-4D2D-8A6C-9009F8481FD5}"/>
              </a:ext>
            </a:extLst>
          </p:cNvPr>
          <p:cNvGraphicFramePr/>
          <p:nvPr/>
        </p:nvGraphicFramePr>
        <p:xfrm>
          <a:off x="2330148" y="1684497"/>
          <a:ext cx="6127811" cy="4156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C0DBA65-9DE2-4B71-8BFB-AB1AABC0DC6E}"/>
              </a:ext>
            </a:extLst>
          </p:cNvPr>
          <p:cNvSpPr txBox="1"/>
          <p:nvPr/>
        </p:nvSpPr>
        <p:spPr>
          <a:xfrm>
            <a:off x="7438030" y="5840746"/>
            <a:ext cx="2197290" cy="307777"/>
          </a:xfrm>
          <a:prstGeom prst="rect">
            <a:avLst/>
          </a:prstGeom>
          <a:noFill/>
        </p:spPr>
        <p:txBody>
          <a:bodyPr wrap="square" rtlCol="0">
            <a:spAutoFit/>
          </a:bodyPr>
          <a:lstStyle/>
          <a:p>
            <a:pPr algn="r"/>
            <a:r>
              <a:rPr lang="en-GB" sz="1400"/>
              <a:t>Source: ISO 22313</a:t>
            </a:r>
          </a:p>
        </p:txBody>
      </p:sp>
    </p:spTree>
    <p:extLst>
      <p:ext uri="{BB962C8B-B14F-4D97-AF65-F5344CB8AC3E}">
        <p14:creationId xmlns:p14="http://schemas.microsoft.com/office/powerpoint/2010/main" val="52128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2BFD-C9A1-4248-8A4A-6D6EB79CA5B8}"/>
              </a:ext>
            </a:extLst>
          </p:cNvPr>
          <p:cNvSpPr>
            <a:spLocks noGrp="1"/>
          </p:cNvSpPr>
          <p:nvPr>
            <p:ph type="title"/>
          </p:nvPr>
        </p:nvSpPr>
        <p:spPr/>
        <p:txBody>
          <a:bodyPr/>
          <a:lstStyle/>
          <a:p>
            <a:r>
              <a:rPr lang="en-GB" b="1" dirty="0"/>
              <a:t>House Keeping</a:t>
            </a:r>
          </a:p>
        </p:txBody>
      </p:sp>
      <p:sp>
        <p:nvSpPr>
          <p:cNvPr id="3" name="Content Placeholder 2">
            <a:extLst>
              <a:ext uri="{FF2B5EF4-FFF2-40B4-BE49-F238E27FC236}">
                <a16:creationId xmlns:a16="http://schemas.microsoft.com/office/drawing/2014/main" id="{38176EDF-6804-4C70-89F5-0A65B96B15B4}"/>
              </a:ext>
            </a:extLst>
          </p:cNvPr>
          <p:cNvSpPr>
            <a:spLocks noGrp="1"/>
          </p:cNvSpPr>
          <p:nvPr>
            <p:ph sz="quarter" idx="10"/>
          </p:nvPr>
        </p:nvSpPr>
        <p:spPr>
          <a:xfrm>
            <a:off x="781878" y="1833142"/>
            <a:ext cx="10641498" cy="3164985"/>
          </a:xfrm>
        </p:spPr>
        <p:txBody>
          <a:bodyPr>
            <a:normAutofit fontScale="92500" lnSpcReduction="10000"/>
          </a:bodyPr>
          <a:lstStyle/>
          <a:p>
            <a:r>
              <a:rPr lang="en-GB" sz="2800" dirty="0"/>
              <a:t>Fire Safety</a:t>
            </a:r>
          </a:p>
          <a:p>
            <a:endParaRPr lang="en-GB" sz="2800" dirty="0"/>
          </a:p>
          <a:p>
            <a:r>
              <a:rPr lang="en-GB" sz="2800" dirty="0"/>
              <a:t>Breaks and Refreshments</a:t>
            </a:r>
          </a:p>
          <a:p>
            <a:endParaRPr lang="en-GB" sz="2800" dirty="0"/>
          </a:p>
          <a:p>
            <a:r>
              <a:rPr lang="en-GB" sz="2800" dirty="0"/>
              <a:t>Toilets</a:t>
            </a:r>
          </a:p>
          <a:p>
            <a:endParaRPr lang="en-GB" sz="2800" dirty="0"/>
          </a:p>
          <a:p>
            <a:r>
              <a:rPr lang="en-GB" sz="2800" dirty="0"/>
              <a:t>Mobiles/Electronic Devices</a:t>
            </a:r>
          </a:p>
        </p:txBody>
      </p:sp>
    </p:spTree>
    <p:extLst>
      <p:ext uri="{BB962C8B-B14F-4D97-AF65-F5344CB8AC3E}">
        <p14:creationId xmlns:p14="http://schemas.microsoft.com/office/powerpoint/2010/main" val="197497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E97B-4CB6-46B5-88ED-1B1D0D86ED90}"/>
              </a:ext>
            </a:extLst>
          </p:cNvPr>
          <p:cNvSpPr>
            <a:spLocks noGrp="1"/>
          </p:cNvSpPr>
          <p:nvPr>
            <p:ph type="title"/>
          </p:nvPr>
        </p:nvSpPr>
        <p:spPr/>
        <p:txBody>
          <a:bodyPr/>
          <a:lstStyle/>
          <a:p>
            <a:r>
              <a:rPr lang="en-GB" b="1"/>
              <a:t>Activity 2</a:t>
            </a:r>
          </a:p>
        </p:txBody>
      </p:sp>
      <p:sp>
        <p:nvSpPr>
          <p:cNvPr id="3" name="Content Placeholder 2">
            <a:extLst>
              <a:ext uri="{FF2B5EF4-FFF2-40B4-BE49-F238E27FC236}">
                <a16:creationId xmlns:a16="http://schemas.microsoft.com/office/drawing/2014/main" id="{EB0AB717-B18D-41F1-A5B5-714B01D65EFD}"/>
              </a:ext>
            </a:extLst>
          </p:cNvPr>
          <p:cNvSpPr>
            <a:spLocks noGrp="1"/>
          </p:cNvSpPr>
          <p:nvPr>
            <p:ph sz="quarter" idx="10"/>
          </p:nvPr>
        </p:nvSpPr>
        <p:spPr>
          <a:xfrm>
            <a:off x="781878" y="1833142"/>
            <a:ext cx="10641498" cy="3485091"/>
          </a:xfrm>
        </p:spPr>
        <p:txBody>
          <a:bodyPr>
            <a:normAutofit fontScale="92500" lnSpcReduction="10000"/>
          </a:bodyPr>
          <a:lstStyle/>
          <a:p>
            <a:pPr>
              <a:lnSpc>
                <a:spcPct val="100000"/>
              </a:lnSpc>
              <a:spcBef>
                <a:spcPts val="0"/>
              </a:spcBef>
            </a:pPr>
            <a:r>
              <a:rPr lang="en-GB" sz="2800" dirty="0"/>
              <a:t>In your groups:</a:t>
            </a:r>
          </a:p>
          <a:p>
            <a:pPr marL="0" indent="0">
              <a:lnSpc>
                <a:spcPct val="100000"/>
              </a:lnSpc>
              <a:spcBef>
                <a:spcPts val="0"/>
              </a:spcBef>
              <a:buNone/>
            </a:pPr>
            <a:endParaRPr lang="en-GB" sz="2800" dirty="0"/>
          </a:p>
          <a:p>
            <a:pPr lvl="1">
              <a:lnSpc>
                <a:spcPct val="100000"/>
              </a:lnSpc>
              <a:spcBef>
                <a:spcPts val="0"/>
              </a:spcBef>
            </a:pPr>
            <a:r>
              <a:rPr lang="en-GB" sz="2800" dirty="0"/>
              <a:t>Identify your organisation’s/department’s essential activity/service</a:t>
            </a:r>
          </a:p>
          <a:p>
            <a:pPr lvl="1">
              <a:lnSpc>
                <a:spcPct val="100000"/>
              </a:lnSpc>
              <a:spcBef>
                <a:spcPts val="0"/>
              </a:spcBef>
            </a:pPr>
            <a:r>
              <a:rPr lang="en-GB" sz="2800" dirty="0"/>
              <a:t>Also identify your organisations legislative requirements.</a:t>
            </a:r>
          </a:p>
          <a:p>
            <a:pPr lvl="1">
              <a:lnSpc>
                <a:spcPct val="100000"/>
              </a:lnSpc>
              <a:spcBef>
                <a:spcPts val="0"/>
              </a:spcBef>
            </a:pPr>
            <a:r>
              <a:rPr lang="en-GB" sz="2800" dirty="0"/>
              <a:t>What are the resources required to deliver these?</a:t>
            </a:r>
          </a:p>
          <a:p>
            <a:pPr lvl="1">
              <a:lnSpc>
                <a:spcPct val="100000"/>
              </a:lnSpc>
              <a:spcBef>
                <a:spcPts val="0"/>
              </a:spcBef>
            </a:pPr>
            <a:r>
              <a:rPr lang="en-GB" sz="2800" dirty="0"/>
              <a:t>Are there any apparent risks to maintaining these prioritised activities?</a:t>
            </a:r>
          </a:p>
          <a:p>
            <a:pPr lvl="1">
              <a:lnSpc>
                <a:spcPct val="100000"/>
              </a:lnSpc>
              <a:spcBef>
                <a:spcPts val="0"/>
              </a:spcBef>
            </a:pPr>
            <a:r>
              <a:rPr lang="en-GB" sz="2800" dirty="0"/>
              <a:t>How will you reorganise to maintain these prioritised activities in the event of a disruptive incident?</a:t>
            </a:r>
          </a:p>
          <a:p>
            <a:endParaRPr lang="en-GB" sz="1600" dirty="0"/>
          </a:p>
        </p:txBody>
      </p:sp>
    </p:spTree>
    <p:extLst>
      <p:ext uri="{BB962C8B-B14F-4D97-AF65-F5344CB8AC3E}">
        <p14:creationId xmlns:p14="http://schemas.microsoft.com/office/powerpoint/2010/main" val="342500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A1B4-C949-4D7B-8185-BAD44DD10C1E}"/>
              </a:ext>
            </a:extLst>
          </p:cNvPr>
          <p:cNvSpPr>
            <a:spLocks noGrp="1"/>
          </p:cNvSpPr>
          <p:nvPr>
            <p:ph type="title"/>
          </p:nvPr>
        </p:nvSpPr>
        <p:spPr/>
        <p:txBody>
          <a:bodyPr/>
          <a:lstStyle/>
          <a:p>
            <a:r>
              <a:rPr lang="en-GB" b="1"/>
              <a:t>Element of Business Continuity Management 2</a:t>
            </a:r>
          </a:p>
        </p:txBody>
      </p:sp>
      <p:graphicFrame>
        <p:nvGraphicFramePr>
          <p:cNvPr id="4" name="Diagram 3" descr="Business Continuity Strategy" title="PDCA Cycle">
            <a:extLst>
              <a:ext uri="{FF2B5EF4-FFF2-40B4-BE49-F238E27FC236}">
                <a16:creationId xmlns:a16="http://schemas.microsoft.com/office/drawing/2014/main" id="{A0978EC0-4650-41E2-A6BD-EF4B9F58FE53}"/>
              </a:ext>
            </a:extLst>
          </p:cNvPr>
          <p:cNvGraphicFramePr/>
          <p:nvPr/>
        </p:nvGraphicFramePr>
        <p:xfrm>
          <a:off x="2020379" y="1795898"/>
          <a:ext cx="6921500"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FD8861-5345-4CEC-B08A-B941A91DF0FE}"/>
              </a:ext>
            </a:extLst>
          </p:cNvPr>
          <p:cNvSpPr txBox="1"/>
          <p:nvPr/>
        </p:nvSpPr>
        <p:spPr>
          <a:xfrm>
            <a:off x="8108138" y="5418385"/>
            <a:ext cx="1373772" cy="215444"/>
          </a:xfrm>
          <a:prstGeom prst="rect">
            <a:avLst/>
          </a:prstGeom>
          <a:noFill/>
        </p:spPr>
        <p:txBody>
          <a:bodyPr wrap="square" lIns="0" tIns="0" rIns="0" bIns="0" rtlCol="0">
            <a:spAutoFit/>
          </a:bodyPr>
          <a:lstStyle/>
          <a:p>
            <a:r>
              <a:rPr lang="en-GB" sz="1400">
                <a:latin typeface="Arial" pitchFamily="34" charset="0"/>
                <a:cs typeface="Arial" pitchFamily="34" charset="0"/>
              </a:rPr>
              <a:t>ISO22313</a:t>
            </a:r>
          </a:p>
        </p:txBody>
      </p:sp>
    </p:spTree>
    <p:extLst>
      <p:ext uri="{BB962C8B-B14F-4D97-AF65-F5344CB8AC3E}">
        <p14:creationId xmlns:p14="http://schemas.microsoft.com/office/powerpoint/2010/main" val="224433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FC5D-61CC-4FB0-806A-C19088692B10}"/>
              </a:ext>
            </a:extLst>
          </p:cNvPr>
          <p:cNvSpPr>
            <a:spLocks noGrp="1"/>
          </p:cNvSpPr>
          <p:nvPr>
            <p:ph type="title"/>
          </p:nvPr>
        </p:nvSpPr>
        <p:spPr/>
        <p:txBody>
          <a:bodyPr/>
          <a:lstStyle/>
          <a:p>
            <a:r>
              <a:rPr lang="en-GB" b="1"/>
              <a:t>Business Continuity Strategy Options</a:t>
            </a:r>
          </a:p>
        </p:txBody>
      </p:sp>
      <p:graphicFrame>
        <p:nvGraphicFramePr>
          <p:cNvPr id="7" name="Diagram 6" descr="Chart showing the 6 areas that strategies may be covered: People, Premises, Technology, Information, Suppliers, Stakeholders" title="Strategy Options">
            <a:extLst>
              <a:ext uri="{FF2B5EF4-FFF2-40B4-BE49-F238E27FC236}">
                <a16:creationId xmlns:a16="http://schemas.microsoft.com/office/drawing/2014/main" id="{96DBAAAE-0EBB-483F-B6D5-D6BBDA02DA47}"/>
              </a:ext>
            </a:extLst>
          </p:cNvPr>
          <p:cNvGraphicFramePr/>
          <p:nvPr/>
        </p:nvGraphicFramePr>
        <p:xfrm>
          <a:off x="1280885" y="1621117"/>
          <a:ext cx="8148205" cy="450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2E020DA-7557-4BD8-826F-72B836EF55F1}"/>
              </a:ext>
            </a:extLst>
          </p:cNvPr>
          <p:cNvSpPr txBox="1"/>
          <p:nvPr/>
        </p:nvSpPr>
        <p:spPr>
          <a:xfrm>
            <a:off x="7130298" y="5543022"/>
            <a:ext cx="2197290" cy="307777"/>
          </a:xfrm>
          <a:prstGeom prst="rect">
            <a:avLst/>
          </a:prstGeom>
          <a:noFill/>
        </p:spPr>
        <p:txBody>
          <a:bodyPr wrap="square" rtlCol="0">
            <a:spAutoFit/>
          </a:bodyPr>
          <a:lstStyle/>
          <a:p>
            <a:pPr algn="r"/>
            <a:r>
              <a:rPr lang="en-GB" sz="1400"/>
              <a:t>Adapted from PAS 2015</a:t>
            </a:r>
          </a:p>
        </p:txBody>
      </p:sp>
    </p:spTree>
    <p:extLst>
      <p:ext uri="{BB962C8B-B14F-4D97-AF65-F5344CB8AC3E}">
        <p14:creationId xmlns:p14="http://schemas.microsoft.com/office/powerpoint/2010/main" val="324216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7207-29D9-49D6-BEC6-92DFF188B381}"/>
              </a:ext>
            </a:extLst>
          </p:cNvPr>
          <p:cNvSpPr>
            <a:spLocks noGrp="1"/>
          </p:cNvSpPr>
          <p:nvPr>
            <p:ph type="title"/>
          </p:nvPr>
        </p:nvSpPr>
        <p:spPr>
          <a:xfrm>
            <a:off x="656289" y="522424"/>
            <a:ext cx="10641498" cy="611649"/>
          </a:xfrm>
        </p:spPr>
        <p:txBody>
          <a:bodyPr/>
          <a:lstStyle/>
          <a:p>
            <a:r>
              <a:rPr lang="en-GB" b="1" dirty="0"/>
              <a:t>Activity 3</a:t>
            </a:r>
          </a:p>
        </p:txBody>
      </p:sp>
      <p:sp>
        <p:nvSpPr>
          <p:cNvPr id="3" name="Content Placeholder 2">
            <a:extLst>
              <a:ext uri="{FF2B5EF4-FFF2-40B4-BE49-F238E27FC236}">
                <a16:creationId xmlns:a16="http://schemas.microsoft.com/office/drawing/2014/main" id="{C6E21D90-EE1B-45E1-AD93-4D556AC806E5}"/>
              </a:ext>
            </a:extLst>
          </p:cNvPr>
          <p:cNvSpPr>
            <a:spLocks noGrp="1"/>
          </p:cNvSpPr>
          <p:nvPr>
            <p:ph sz="quarter" idx="10"/>
          </p:nvPr>
        </p:nvSpPr>
        <p:spPr>
          <a:xfrm>
            <a:off x="656289" y="1282536"/>
            <a:ext cx="10641498" cy="4901954"/>
          </a:xfrm>
        </p:spPr>
        <p:txBody>
          <a:bodyPr>
            <a:normAutofit/>
          </a:bodyPr>
          <a:lstStyle/>
          <a:p>
            <a:pPr marL="0" indent="0">
              <a:lnSpc>
                <a:spcPct val="100000"/>
              </a:lnSpc>
              <a:spcBef>
                <a:spcPts val="0"/>
              </a:spcBef>
              <a:buNone/>
            </a:pPr>
            <a:r>
              <a:rPr lang="en-GB" sz="2600" dirty="0"/>
              <a:t>In your groups discuss:</a:t>
            </a:r>
          </a:p>
          <a:p>
            <a:pPr>
              <a:lnSpc>
                <a:spcPct val="100000"/>
              </a:lnSpc>
              <a:spcBef>
                <a:spcPts val="0"/>
              </a:spcBef>
            </a:pPr>
            <a:endParaRPr lang="en-GB" sz="2600" dirty="0"/>
          </a:p>
          <a:p>
            <a:pPr lvl="1">
              <a:lnSpc>
                <a:spcPct val="100000"/>
              </a:lnSpc>
              <a:spcBef>
                <a:spcPts val="0"/>
              </a:spcBef>
            </a:pPr>
            <a:r>
              <a:rPr lang="en-GB" sz="2600" dirty="0"/>
              <a:t>Does your organisation have a business continuity strategy?</a:t>
            </a:r>
          </a:p>
          <a:p>
            <a:pPr lvl="1">
              <a:lnSpc>
                <a:spcPct val="100000"/>
              </a:lnSpc>
              <a:spcBef>
                <a:spcPts val="0"/>
              </a:spcBef>
            </a:pPr>
            <a:endParaRPr lang="en-GB" sz="2600" dirty="0"/>
          </a:p>
          <a:p>
            <a:pPr lvl="1">
              <a:lnSpc>
                <a:spcPct val="100000"/>
              </a:lnSpc>
              <a:spcBef>
                <a:spcPts val="0"/>
              </a:spcBef>
            </a:pPr>
            <a:r>
              <a:rPr lang="en-GB" sz="2600" dirty="0"/>
              <a:t>What do you think a business continuity strategy should contain and why?</a:t>
            </a:r>
          </a:p>
          <a:p>
            <a:pPr marL="215900" lvl="1" indent="0">
              <a:lnSpc>
                <a:spcPct val="100000"/>
              </a:lnSpc>
              <a:spcBef>
                <a:spcPts val="0"/>
              </a:spcBef>
              <a:buNone/>
            </a:pPr>
            <a:endParaRPr lang="en-GB" sz="2600" dirty="0"/>
          </a:p>
          <a:p>
            <a:pPr lvl="1">
              <a:lnSpc>
                <a:spcPct val="100000"/>
              </a:lnSpc>
              <a:spcBef>
                <a:spcPts val="0"/>
              </a:spcBef>
            </a:pPr>
            <a:r>
              <a:rPr lang="en-GB" sz="2600" dirty="0"/>
              <a:t>Who is the organisation’s senior business continuity champion?</a:t>
            </a:r>
          </a:p>
          <a:p>
            <a:pPr marL="215900" lvl="1" indent="0">
              <a:lnSpc>
                <a:spcPct val="100000"/>
              </a:lnSpc>
              <a:spcBef>
                <a:spcPts val="0"/>
              </a:spcBef>
              <a:buNone/>
            </a:pPr>
            <a:endParaRPr lang="en-GB" sz="2600" dirty="0"/>
          </a:p>
          <a:p>
            <a:pPr lvl="1">
              <a:lnSpc>
                <a:spcPct val="100000"/>
              </a:lnSpc>
              <a:spcBef>
                <a:spcPts val="0"/>
              </a:spcBef>
            </a:pPr>
            <a:r>
              <a:rPr lang="en-GB" sz="2600" dirty="0"/>
              <a:t>Does your organisation have an agreed essential/priority service list?</a:t>
            </a:r>
          </a:p>
          <a:p>
            <a:endParaRPr lang="en-GB" dirty="0"/>
          </a:p>
        </p:txBody>
      </p:sp>
    </p:spTree>
    <p:extLst>
      <p:ext uri="{BB962C8B-B14F-4D97-AF65-F5344CB8AC3E}">
        <p14:creationId xmlns:p14="http://schemas.microsoft.com/office/powerpoint/2010/main" val="167502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6E1B-0DED-4935-A89C-0B789301B18F}"/>
              </a:ext>
            </a:extLst>
          </p:cNvPr>
          <p:cNvSpPr>
            <a:spLocks noGrp="1"/>
          </p:cNvSpPr>
          <p:nvPr>
            <p:ph type="title"/>
          </p:nvPr>
        </p:nvSpPr>
        <p:spPr>
          <a:xfrm>
            <a:off x="781877" y="441052"/>
            <a:ext cx="10641498" cy="611649"/>
          </a:xfrm>
        </p:spPr>
        <p:txBody>
          <a:bodyPr>
            <a:normAutofit fontScale="90000"/>
          </a:bodyPr>
          <a:lstStyle/>
          <a:p>
            <a:r>
              <a:rPr lang="en-GB" b="1"/>
              <a:t>Elements of </a:t>
            </a:r>
            <a:br>
              <a:rPr lang="en-GB" b="1"/>
            </a:br>
            <a:r>
              <a:rPr lang="en-GB" b="1"/>
              <a:t>Business Continuity Management 3</a:t>
            </a:r>
          </a:p>
        </p:txBody>
      </p:sp>
      <p:graphicFrame>
        <p:nvGraphicFramePr>
          <p:cNvPr id="7" name="Diagram 6" descr="Cycle with Establishing and implementing business continuity procedures highlighted" title="PDCA Cycle">
            <a:extLst>
              <a:ext uri="{FF2B5EF4-FFF2-40B4-BE49-F238E27FC236}">
                <a16:creationId xmlns:a16="http://schemas.microsoft.com/office/drawing/2014/main" id="{27BCB358-5292-41E9-863D-814F154419A7}"/>
              </a:ext>
            </a:extLst>
          </p:cNvPr>
          <p:cNvGraphicFramePr/>
          <p:nvPr/>
        </p:nvGraphicFramePr>
        <p:xfrm>
          <a:off x="1883229" y="1295400"/>
          <a:ext cx="7968342" cy="5121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94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48D3-C7EA-4D75-85F8-C899CDB52624}"/>
              </a:ext>
            </a:extLst>
          </p:cNvPr>
          <p:cNvSpPr>
            <a:spLocks noGrp="1"/>
          </p:cNvSpPr>
          <p:nvPr>
            <p:ph type="title"/>
          </p:nvPr>
        </p:nvSpPr>
        <p:spPr/>
        <p:txBody>
          <a:bodyPr>
            <a:normAutofit fontScale="90000"/>
          </a:bodyPr>
          <a:lstStyle/>
          <a:p>
            <a:r>
              <a:rPr lang="en-GB" sz="4000" b="1"/>
              <a:t>Activity 4 Continuity Requirements</a:t>
            </a:r>
          </a:p>
        </p:txBody>
      </p:sp>
      <p:graphicFrame>
        <p:nvGraphicFramePr>
          <p:cNvPr id="4" name="Diagram 3" descr="Services will need to consider the requirements of the following areas: People, Premises, Technology, Information, Suppliers and Partners" title="Continuity Requirements">
            <a:extLst>
              <a:ext uri="{FF2B5EF4-FFF2-40B4-BE49-F238E27FC236}">
                <a16:creationId xmlns:a16="http://schemas.microsoft.com/office/drawing/2014/main" id="{E743FFEC-F354-4B5A-95F9-BB5B0AFA8A31}"/>
              </a:ext>
            </a:extLst>
          </p:cNvPr>
          <p:cNvGraphicFramePr/>
          <p:nvPr/>
        </p:nvGraphicFramePr>
        <p:xfrm>
          <a:off x="1577975" y="1805895"/>
          <a:ext cx="842645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0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414C-1B6C-4D57-9554-2508D820B896}"/>
              </a:ext>
            </a:extLst>
          </p:cNvPr>
          <p:cNvSpPr>
            <a:spLocks noGrp="1"/>
          </p:cNvSpPr>
          <p:nvPr>
            <p:ph type="title"/>
          </p:nvPr>
        </p:nvSpPr>
        <p:spPr>
          <a:xfrm>
            <a:off x="1218746" y="430166"/>
            <a:ext cx="10641498" cy="611649"/>
          </a:xfrm>
        </p:spPr>
        <p:txBody>
          <a:bodyPr/>
          <a:lstStyle/>
          <a:p>
            <a:r>
              <a:rPr lang="en-GB" b="1"/>
              <a:t>Activity 4 Continuity Requirements</a:t>
            </a:r>
          </a:p>
        </p:txBody>
      </p:sp>
      <p:graphicFrame>
        <p:nvGraphicFramePr>
          <p:cNvPr id="5" name="Diagram 4" descr="Diagram showing completed requirements " title="Example Requirements">
            <a:extLst>
              <a:ext uri="{FF2B5EF4-FFF2-40B4-BE49-F238E27FC236}">
                <a16:creationId xmlns:a16="http://schemas.microsoft.com/office/drawing/2014/main" id="{C8837C26-BD6D-4C5B-A7B9-E4CE4F6041FE}"/>
              </a:ext>
            </a:extLst>
          </p:cNvPr>
          <p:cNvGraphicFramePr/>
          <p:nvPr/>
        </p:nvGraphicFramePr>
        <p:xfrm>
          <a:off x="1218745" y="1381352"/>
          <a:ext cx="9318625" cy="493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85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2BEA-A9ED-4EB6-8C4B-60CBBF1C0842}"/>
              </a:ext>
            </a:extLst>
          </p:cNvPr>
          <p:cNvSpPr>
            <a:spLocks noGrp="1"/>
          </p:cNvSpPr>
          <p:nvPr>
            <p:ph type="title"/>
          </p:nvPr>
        </p:nvSpPr>
        <p:spPr/>
        <p:txBody>
          <a:bodyPr/>
          <a:lstStyle/>
          <a:p>
            <a:r>
              <a:rPr lang="en-GB" b="1"/>
              <a:t>Definitions </a:t>
            </a:r>
          </a:p>
        </p:txBody>
      </p:sp>
      <p:sp>
        <p:nvSpPr>
          <p:cNvPr id="3" name="Content Placeholder 2">
            <a:extLst>
              <a:ext uri="{FF2B5EF4-FFF2-40B4-BE49-F238E27FC236}">
                <a16:creationId xmlns:a16="http://schemas.microsoft.com/office/drawing/2014/main" id="{6BB98E71-27F4-4E29-B5E7-3110EF292FE2}"/>
              </a:ext>
            </a:extLst>
          </p:cNvPr>
          <p:cNvSpPr>
            <a:spLocks noGrp="1"/>
          </p:cNvSpPr>
          <p:nvPr>
            <p:ph sz="quarter" idx="10"/>
          </p:nvPr>
        </p:nvSpPr>
        <p:spPr>
          <a:xfrm>
            <a:off x="781878" y="1833143"/>
            <a:ext cx="10641498" cy="4295514"/>
          </a:xfrm>
        </p:spPr>
        <p:txBody>
          <a:bodyPr>
            <a:normAutofit/>
          </a:bodyPr>
          <a:lstStyle/>
          <a:p>
            <a:pPr marL="0" indent="0">
              <a:buNone/>
            </a:pPr>
            <a:r>
              <a:rPr lang="en-GB" sz="2800" b="1"/>
              <a:t>Recovery Time Objective (RTO)</a:t>
            </a:r>
          </a:p>
          <a:p>
            <a:r>
              <a:rPr lang="en-GB" sz="2800"/>
              <a:t>A period of time following an incident within which a product or service must be resumed, or activity must be resumed, or resources must be recovered. </a:t>
            </a:r>
          </a:p>
          <a:p>
            <a:endParaRPr lang="en-GB" sz="2800"/>
          </a:p>
          <a:p>
            <a:pPr marL="0" indent="0">
              <a:buNone/>
            </a:pPr>
            <a:r>
              <a:rPr lang="en-GB" sz="2800" b="1"/>
              <a:t>Maximum Tolerable Period of Disruption (</a:t>
            </a:r>
            <a:r>
              <a:rPr lang="en-GB" sz="2800" b="1" err="1"/>
              <a:t>MTPoD</a:t>
            </a:r>
            <a:r>
              <a:rPr lang="en-GB" sz="2800" b="1"/>
              <a:t>)</a:t>
            </a:r>
          </a:p>
          <a:p>
            <a:r>
              <a:rPr lang="en-GB" sz="2800"/>
              <a:t>The time it would take for adverse impacts, which might arise as a result of not providing a product/service of performing an activity, to become unacceptable. </a:t>
            </a:r>
          </a:p>
        </p:txBody>
      </p:sp>
      <p:sp>
        <p:nvSpPr>
          <p:cNvPr id="4" name="Slide Number Placeholder 1">
            <a:extLst>
              <a:ext uri="{FF2B5EF4-FFF2-40B4-BE49-F238E27FC236}">
                <a16:creationId xmlns:a16="http://schemas.microsoft.com/office/drawing/2014/main" id="{52223C2B-E57C-40DE-AF76-A24CF0C843B9}"/>
              </a:ext>
            </a:extLst>
          </p:cNvPr>
          <p:cNvSpPr txBox="1">
            <a:spLocks/>
          </p:cNvSpPr>
          <p:nvPr/>
        </p:nvSpPr>
        <p:spPr>
          <a:xfrm>
            <a:off x="9144000" y="563745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1800"/>
              <a:t>Source: ISO 22301</a:t>
            </a:r>
          </a:p>
        </p:txBody>
      </p:sp>
    </p:spTree>
    <p:extLst>
      <p:ext uri="{BB962C8B-B14F-4D97-AF65-F5344CB8AC3E}">
        <p14:creationId xmlns:p14="http://schemas.microsoft.com/office/powerpoint/2010/main" val="782576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11BB-1770-4C49-B514-FE27F39D0D5F}"/>
              </a:ext>
            </a:extLst>
          </p:cNvPr>
          <p:cNvSpPr>
            <a:spLocks noGrp="1"/>
          </p:cNvSpPr>
          <p:nvPr>
            <p:ph type="title"/>
          </p:nvPr>
        </p:nvSpPr>
        <p:spPr>
          <a:xfrm>
            <a:off x="651249" y="526350"/>
            <a:ext cx="10641498" cy="611649"/>
          </a:xfrm>
        </p:spPr>
        <p:txBody>
          <a:bodyPr>
            <a:normAutofit fontScale="90000"/>
          </a:bodyPr>
          <a:lstStyle/>
          <a:p>
            <a:r>
              <a:rPr lang="en-GB" b="1"/>
              <a:t>Mitigating Impacts Through Effective Business Continuity: Sudden Disruption</a:t>
            </a:r>
          </a:p>
        </p:txBody>
      </p:sp>
      <p:sp>
        <p:nvSpPr>
          <p:cNvPr id="5" name="Rectangle 4">
            <a:extLst>
              <a:ext uri="{FF2B5EF4-FFF2-40B4-BE49-F238E27FC236}">
                <a16:creationId xmlns:a16="http://schemas.microsoft.com/office/drawing/2014/main" id="{81F8BE85-C5D3-4CD4-810B-5BD9AB8492FD}"/>
              </a:ext>
            </a:extLst>
          </p:cNvPr>
          <p:cNvSpPr/>
          <p:nvPr/>
        </p:nvSpPr>
        <p:spPr>
          <a:xfrm>
            <a:off x="10742111" y="5216326"/>
            <a:ext cx="1223412" cy="369332"/>
          </a:xfrm>
          <a:prstGeom prst="rect">
            <a:avLst/>
          </a:prstGeom>
        </p:spPr>
        <p:txBody>
          <a:bodyPr wrap="none">
            <a:spAutoFit/>
          </a:bodyPr>
          <a:lstStyle/>
          <a:p>
            <a:r>
              <a:rPr lang="en-GB">
                <a:latin typeface="Arial" pitchFamily="34" charset="0"/>
                <a:cs typeface="Arial" pitchFamily="34" charset="0"/>
              </a:rPr>
              <a:t>ISO22313</a:t>
            </a:r>
          </a:p>
        </p:txBody>
      </p:sp>
      <p:pic>
        <p:nvPicPr>
          <p:cNvPr id="3" name="Picture 2">
            <a:extLst>
              <a:ext uri="{FF2B5EF4-FFF2-40B4-BE49-F238E27FC236}">
                <a16:creationId xmlns:a16="http://schemas.microsoft.com/office/drawing/2014/main" id="{7CDE2A50-598D-4DB6-866D-68B071BDDD42}"/>
              </a:ext>
            </a:extLst>
          </p:cNvPr>
          <p:cNvPicPr>
            <a:picLocks noChangeAspect="1"/>
          </p:cNvPicPr>
          <p:nvPr/>
        </p:nvPicPr>
        <p:blipFill rotWithShape="1">
          <a:blip r:embed="rId3"/>
          <a:srcRect l="11616" t="28488" r="59756" b="28488"/>
          <a:stretch/>
        </p:blipFill>
        <p:spPr>
          <a:xfrm>
            <a:off x="985784" y="1272342"/>
            <a:ext cx="9756327" cy="4582047"/>
          </a:xfrm>
          <a:prstGeom prst="rect">
            <a:avLst/>
          </a:prstGeom>
        </p:spPr>
      </p:pic>
    </p:spTree>
    <p:extLst>
      <p:ext uri="{BB962C8B-B14F-4D97-AF65-F5344CB8AC3E}">
        <p14:creationId xmlns:p14="http://schemas.microsoft.com/office/powerpoint/2010/main" val="31705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8546-1209-4C37-9B4F-08D4AB87E0EF}"/>
              </a:ext>
            </a:extLst>
          </p:cNvPr>
          <p:cNvSpPr>
            <a:spLocks noGrp="1"/>
          </p:cNvSpPr>
          <p:nvPr>
            <p:ph type="title"/>
          </p:nvPr>
        </p:nvSpPr>
        <p:spPr>
          <a:xfrm>
            <a:off x="775251" y="602550"/>
            <a:ext cx="10641498" cy="611649"/>
          </a:xfrm>
        </p:spPr>
        <p:txBody>
          <a:bodyPr>
            <a:normAutofit fontScale="90000"/>
          </a:bodyPr>
          <a:lstStyle/>
          <a:p>
            <a:r>
              <a:rPr lang="en-GB" b="1" dirty="0"/>
              <a:t>Mitigating Impacts through effective business continuity: Gradual disruption</a:t>
            </a:r>
          </a:p>
        </p:txBody>
      </p:sp>
      <p:sp>
        <p:nvSpPr>
          <p:cNvPr id="5" name="Rectangle 4">
            <a:extLst>
              <a:ext uri="{FF2B5EF4-FFF2-40B4-BE49-F238E27FC236}">
                <a16:creationId xmlns:a16="http://schemas.microsoft.com/office/drawing/2014/main" id="{85A4D9E5-DEA2-4A80-B7E8-A34A6E8F7DF7}"/>
              </a:ext>
            </a:extLst>
          </p:cNvPr>
          <p:cNvSpPr/>
          <p:nvPr/>
        </p:nvSpPr>
        <p:spPr>
          <a:xfrm>
            <a:off x="10415523" y="5029591"/>
            <a:ext cx="1223412" cy="369332"/>
          </a:xfrm>
          <a:prstGeom prst="rect">
            <a:avLst/>
          </a:prstGeom>
        </p:spPr>
        <p:txBody>
          <a:bodyPr wrap="none">
            <a:spAutoFit/>
          </a:bodyPr>
          <a:lstStyle/>
          <a:p>
            <a:r>
              <a:rPr lang="en-GB">
                <a:latin typeface="Arial" pitchFamily="34" charset="0"/>
                <a:cs typeface="Arial" pitchFamily="34" charset="0"/>
              </a:rPr>
              <a:t>ISO22313</a:t>
            </a:r>
          </a:p>
        </p:txBody>
      </p:sp>
      <p:pic>
        <p:nvPicPr>
          <p:cNvPr id="3" name="Picture 2">
            <a:extLst>
              <a:ext uri="{FF2B5EF4-FFF2-40B4-BE49-F238E27FC236}">
                <a16:creationId xmlns:a16="http://schemas.microsoft.com/office/drawing/2014/main" id="{9E63AA66-2C74-4442-BCFF-2B971ABBC886}"/>
              </a:ext>
            </a:extLst>
          </p:cNvPr>
          <p:cNvPicPr>
            <a:picLocks noChangeAspect="1"/>
          </p:cNvPicPr>
          <p:nvPr/>
        </p:nvPicPr>
        <p:blipFill rotWithShape="1">
          <a:blip r:embed="rId3"/>
          <a:srcRect l="4495" t="9105" r="6358" b="8782"/>
          <a:stretch/>
        </p:blipFill>
        <p:spPr>
          <a:xfrm>
            <a:off x="301083" y="1337387"/>
            <a:ext cx="10114440" cy="5254930"/>
          </a:xfrm>
          <a:prstGeom prst="rect">
            <a:avLst/>
          </a:prstGeom>
        </p:spPr>
      </p:pic>
    </p:spTree>
    <p:extLst>
      <p:ext uri="{BB962C8B-B14F-4D97-AF65-F5344CB8AC3E}">
        <p14:creationId xmlns:p14="http://schemas.microsoft.com/office/powerpoint/2010/main" val="411673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FE9B-2322-42CE-8F68-370376B4EC8C}"/>
              </a:ext>
            </a:extLst>
          </p:cNvPr>
          <p:cNvSpPr>
            <a:spLocks noGrp="1"/>
          </p:cNvSpPr>
          <p:nvPr>
            <p:ph type="title"/>
          </p:nvPr>
        </p:nvSpPr>
        <p:spPr/>
        <p:txBody>
          <a:bodyPr/>
          <a:lstStyle/>
          <a:p>
            <a:r>
              <a:rPr lang="en-GB" b="1"/>
              <a:t>Introduction</a:t>
            </a:r>
          </a:p>
        </p:txBody>
      </p:sp>
      <p:sp>
        <p:nvSpPr>
          <p:cNvPr id="3" name="Content Placeholder 2">
            <a:extLst>
              <a:ext uri="{FF2B5EF4-FFF2-40B4-BE49-F238E27FC236}">
                <a16:creationId xmlns:a16="http://schemas.microsoft.com/office/drawing/2014/main" id="{4CD47424-3C86-4CBA-8FAA-AD1CB48FCD8D}"/>
              </a:ext>
            </a:extLst>
          </p:cNvPr>
          <p:cNvSpPr>
            <a:spLocks noGrp="1"/>
          </p:cNvSpPr>
          <p:nvPr>
            <p:ph sz="quarter" idx="10"/>
          </p:nvPr>
        </p:nvSpPr>
        <p:spPr>
          <a:xfrm>
            <a:off x="781878" y="1833143"/>
            <a:ext cx="10641498" cy="3457948"/>
          </a:xfrm>
        </p:spPr>
        <p:txBody>
          <a:bodyPr/>
          <a:lstStyle/>
          <a:p>
            <a:pPr fontAlgn="base"/>
            <a:r>
              <a:rPr lang="en-GB" sz="2600"/>
              <a:t>Respect and value each others contributions</a:t>
            </a:r>
            <a:r>
              <a:rPr lang="en-US" sz="2600"/>
              <a:t>​.</a:t>
            </a:r>
          </a:p>
          <a:p>
            <a:pPr marL="0" indent="0" fontAlgn="base">
              <a:buNone/>
            </a:pPr>
            <a:endParaRPr lang="en-GB" sz="2600"/>
          </a:p>
          <a:p>
            <a:pPr fontAlgn="base"/>
            <a:r>
              <a:rPr lang="en-GB" sz="2600"/>
              <a:t>What is said in the room stays in the room</a:t>
            </a:r>
            <a:r>
              <a:rPr lang="en-US" sz="2600"/>
              <a:t>​</a:t>
            </a:r>
          </a:p>
          <a:p>
            <a:pPr marL="0" indent="0" fontAlgn="base">
              <a:buNone/>
            </a:pPr>
            <a:endParaRPr lang="en-GB" sz="2600"/>
          </a:p>
          <a:p>
            <a:pPr fontAlgn="base"/>
            <a:r>
              <a:rPr lang="en-GB" sz="2600"/>
              <a:t>Share your experiences to add value to the workshop</a:t>
            </a:r>
          </a:p>
          <a:p>
            <a:endParaRPr lang="en-GB"/>
          </a:p>
        </p:txBody>
      </p:sp>
    </p:spTree>
    <p:extLst>
      <p:ext uri="{BB962C8B-B14F-4D97-AF65-F5344CB8AC3E}">
        <p14:creationId xmlns:p14="http://schemas.microsoft.com/office/powerpoint/2010/main" val="377497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62BB-70E7-4608-954E-5C7B2DF1F246}"/>
              </a:ext>
            </a:extLst>
          </p:cNvPr>
          <p:cNvSpPr>
            <a:spLocks noGrp="1"/>
          </p:cNvSpPr>
          <p:nvPr>
            <p:ph type="title"/>
          </p:nvPr>
        </p:nvSpPr>
        <p:spPr/>
        <p:txBody>
          <a:bodyPr/>
          <a:lstStyle/>
          <a:p>
            <a:r>
              <a:rPr lang="en-GB" b="1" dirty="0"/>
              <a:t>Incident Timeline </a:t>
            </a:r>
          </a:p>
        </p:txBody>
      </p:sp>
      <p:sp>
        <p:nvSpPr>
          <p:cNvPr id="3" name="Content Placeholder 2">
            <a:extLst>
              <a:ext uri="{FF2B5EF4-FFF2-40B4-BE49-F238E27FC236}">
                <a16:creationId xmlns:a16="http://schemas.microsoft.com/office/drawing/2014/main" id="{803C7D7A-6020-4621-AEB7-C62B45956C01}"/>
              </a:ext>
            </a:extLst>
          </p:cNvPr>
          <p:cNvSpPr>
            <a:spLocks noGrp="1"/>
          </p:cNvSpPr>
          <p:nvPr>
            <p:ph sz="quarter" idx="10"/>
          </p:nvPr>
        </p:nvSpPr>
        <p:spPr/>
        <p:txBody>
          <a:bodyPr>
            <a:normAutofit fontScale="92500"/>
          </a:bodyPr>
          <a:lstStyle/>
          <a:p>
            <a:r>
              <a:rPr lang="en-GB" sz="2800"/>
              <a:t>What mechanism could be used to ensure that during and following an incident the matter is escalated to the appropriate level in the organisation?</a:t>
            </a:r>
          </a:p>
          <a:p>
            <a:endParaRPr lang="en-GB" sz="2800"/>
          </a:p>
          <a:p>
            <a:r>
              <a:rPr lang="en-GB" sz="2800"/>
              <a:t>What are your organisational command and control arrangements?</a:t>
            </a:r>
          </a:p>
          <a:p>
            <a:endParaRPr lang="en-GB"/>
          </a:p>
        </p:txBody>
      </p:sp>
    </p:spTree>
    <p:extLst>
      <p:ext uri="{BB962C8B-B14F-4D97-AF65-F5344CB8AC3E}">
        <p14:creationId xmlns:p14="http://schemas.microsoft.com/office/powerpoint/2010/main" val="3014428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448F-30BB-49C5-AA74-842A26036984}"/>
              </a:ext>
            </a:extLst>
          </p:cNvPr>
          <p:cNvSpPr>
            <a:spLocks noGrp="1"/>
          </p:cNvSpPr>
          <p:nvPr>
            <p:ph type="title"/>
          </p:nvPr>
        </p:nvSpPr>
        <p:spPr/>
        <p:txBody>
          <a:bodyPr/>
          <a:lstStyle/>
          <a:p>
            <a:r>
              <a:rPr lang="en-GB" b="1"/>
              <a:t>Activity 5 </a:t>
            </a:r>
          </a:p>
        </p:txBody>
      </p:sp>
      <p:sp>
        <p:nvSpPr>
          <p:cNvPr id="3" name="Content Placeholder 2">
            <a:extLst>
              <a:ext uri="{FF2B5EF4-FFF2-40B4-BE49-F238E27FC236}">
                <a16:creationId xmlns:a16="http://schemas.microsoft.com/office/drawing/2014/main" id="{8348B80A-7571-4ADE-B86B-9EF57B6D4033}"/>
              </a:ext>
            </a:extLst>
          </p:cNvPr>
          <p:cNvSpPr>
            <a:spLocks noGrp="1"/>
          </p:cNvSpPr>
          <p:nvPr>
            <p:ph sz="quarter" idx="10"/>
          </p:nvPr>
        </p:nvSpPr>
        <p:spPr>
          <a:xfrm>
            <a:off x="781878" y="1833142"/>
            <a:ext cx="10641498" cy="3642371"/>
          </a:xfrm>
        </p:spPr>
        <p:txBody>
          <a:bodyPr>
            <a:normAutofit lnSpcReduction="10000"/>
          </a:bodyPr>
          <a:lstStyle/>
          <a:p>
            <a:r>
              <a:rPr lang="en-GB" sz="2600"/>
              <a:t>List as many examples as you can of measures which could be considered in the context of flooding due to failure of internal plumbing systems to:</a:t>
            </a:r>
          </a:p>
          <a:p>
            <a:endParaRPr lang="en-GB" sz="2600"/>
          </a:p>
          <a:p>
            <a:pPr lvl="1"/>
            <a:r>
              <a:rPr lang="en-GB" sz="2600"/>
              <a:t>Reduce the likelihood of a disruption</a:t>
            </a:r>
          </a:p>
          <a:p>
            <a:pPr lvl="1"/>
            <a:endParaRPr lang="en-GB" sz="2600"/>
          </a:p>
          <a:p>
            <a:pPr lvl="1"/>
            <a:r>
              <a:rPr lang="en-GB" sz="2600"/>
              <a:t>Shorten any period of disruption</a:t>
            </a:r>
          </a:p>
          <a:p>
            <a:pPr lvl="1"/>
            <a:endParaRPr lang="en-GB" sz="2600"/>
          </a:p>
          <a:p>
            <a:pPr lvl="1"/>
            <a:r>
              <a:rPr lang="en-GB" sz="2600"/>
              <a:t>Limit the impact of a disruption</a:t>
            </a:r>
          </a:p>
          <a:p>
            <a:endParaRPr lang="en-GB"/>
          </a:p>
        </p:txBody>
      </p:sp>
    </p:spTree>
    <p:extLst>
      <p:ext uri="{BB962C8B-B14F-4D97-AF65-F5344CB8AC3E}">
        <p14:creationId xmlns:p14="http://schemas.microsoft.com/office/powerpoint/2010/main" val="51152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26A-B0C3-4679-ABB6-E97E2E72E1FE}"/>
              </a:ext>
            </a:extLst>
          </p:cNvPr>
          <p:cNvSpPr>
            <a:spLocks noGrp="1"/>
          </p:cNvSpPr>
          <p:nvPr>
            <p:ph type="title"/>
          </p:nvPr>
        </p:nvSpPr>
        <p:spPr>
          <a:xfrm>
            <a:off x="741145" y="2512194"/>
            <a:ext cx="10759232" cy="764103"/>
          </a:xfrm>
        </p:spPr>
        <p:txBody>
          <a:bodyPr/>
          <a:lstStyle/>
          <a:p>
            <a:pPr algn="ctr"/>
            <a:r>
              <a:rPr lang="en-GB" b="1"/>
              <a:t>Business Continuity Incident Examples</a:t>
            </a:r>
          </a:p>
        </p:txBody>
      </p:sp>
    </p:spTree>
    <p:extLst>
      <p:ext uri="{BB962C8B-B14F-4D97-AF65-F5344CB8AC3E}">
        <p14:creationId xmlns:p14="http://schemas.microsoft.com/office/powerpoint/2010/main" val="566669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9AD6-83B3-4691-9948-98545075C2F8}"/>
              </a:ext>
            </a:extLst>
          </p:cNvPr>
          <p:cNvSpPr>
            <a:spLocks noGrp="1"/>
          </p:cNvSpPr>
          <p:nvPr>
            <p:ph type="title"/>
          </p:nvPr>
        </p:nvSpPr>
        <p:spPr/>
        <p:txBody>
          <a:bodyPr/>
          <a:lstStyle/>
          <a:p>
            <a:r>
              <a:rPr lang="en-GB" b="1"/>
              <a:t>Example – NHS staff strikes </a:t>
            </a:r>
          </a:p>
        </p:txBody>
      </p:sp>
      <p:sp>
        <p:nvSpPr>
          <p:cNvPr id="3" name="Content Placeholder 2">
            <a:extLst>
              <a:ext uri="{FF2B5EF4-FFF2-40B4-BE49-F238E27FC236}">
                <a16:creationId xmlns:a16="http://schemas.microsoft.com/office/drawing/2014/main" id="{C6200699-ADDB-4745-8735-F1E42D29B2FD}"/>
              </a:ext>
            </a:extLst>
          </p:cNvPr>
          <p:cNvSpPr>
            <a:spLocks noGrp="1"/>
          </p:cNvSpPr>
          <p:nvPr>
            <p:ph sz="quarter" idx="10"/>
          </p:nvPr>
        </p:nvSpPr>
        <p:spPr>
          <a:xfrm>
            <a:off x="781878" y="1833142"/>
            <a:ext cx="6152322" cy="3424657"/>
          </a:xfrm>
        </p:spPr>
        <p:txBody>
          <a:bodyPr>
            <a:normAutofit/>
          </a:bodyPr>
          <a:lstStyle/>
          <a:p>
            <a:r>
              <a:rPr lang="en-GB" sz="2400"/>
              <a:t>NHS staff strikes in 2013 and 2014, Junior Doctors in 2016</a:t>
            </a:r>
          </a:p>
          <a:p>
            <a:endParaRPr lang="en-GB" sz="2400"/>
          </a:p>
          <a:p>
            <a:r>
              <a:rPr lang="en-GB" sz="2400"/>
              <a:t>Disputes over staff pay </a:t>
            </a:r>
          </a:p>
          <a:p>
            <a:endParaRPr lang="en-GB" sz="2400"/>
          </a:p>
          <a:p>
            <a:r>
              <a:rPr lang="en-GB" sz="2400"/>
              <a:t>The strikes were the first by NHS staff over pay in more than 30 years  </a:t>
            </a:r>
          </a:p>
          <a:p>
            <a:endParaRPr lang="en-GB"/>
          </a:p>
        </p:txBody>
      </p:sp>
      <p:pic>
        <p:nvPicPr>
          <p:cNvPr id="4" name="Picture 3" descr="NHS Staff on picket line" title="NHS Staff on Strke">
            <a:extLst>
              <a:ext uri="{FF2B5EF4-FFF2-40B4-BE49-F238E27FC236}">
                <a16:creationId xmlns:a16="http://schemas.microsoft.com/office/drawing/2014/main" id="{8A8D9085-FB70-43BE-B794-5C7CD450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461" y="1490638"/>
            <a:ext cx="3717968" cy="2472600"/>
          </a:xfrm>
          <a:prstGeom prst="rect">
            <a:avLst/>
          </a:prstGeom>
        </p:spPr>
      </p:pic>
      <p:pic>
        <p:nvPicPr>
          <p:cNvPr id="5" name="Picture 2">
            <a:extLst>
              <a:ext uri="{FF2B5EF4-FFF2-40B4-BE49-F238E27FC236}">
                <a16:creationId xmlns:a16="http://schemas.microsoft.com/office/drawing/2014/main" id="{CDC5BCB7-CE06-4E15-921F-9A30FD60C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293" y="3963238"/>
            <a:ext cx="3717968" cy="22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1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9AD6-83B3-4691-9948-98545075C2F8}"/>
              </a:ext>
            </a:extLst>
          </p:cNvPr>
          <p:cNvSpPr>
            <a:spLocks noGrp="1"/>
          </p:cNvSpPr>
          <p:nvPr>
            <p:ph type="title"/>
          </p:nvPr>
        </p:nvSpPr>
        <p:spPr/>
        <p:txBody>
          <a:bodyPr/>
          <a:lstStyle/>
          <a:p>
            <a:r>
              <a:rPr lang="en-GB" b="1"/>
              <a:t>Example – Severe Weather (Storms)</a:t>
            </a:r>
          </a:p>
        </p:txBody>
      </p:sp>
      <p:sp>
        <p:nvSpPr>
          <p:cNvPr id="3" name="Content Placeholder 2">
            <a:extLst>
              <a:ext uri="{FF2B5EF4-FFF2-40B4-BE49-F238E27FC236}">
                <a16:creationId xmlns:a16="http://schemas.microsoft.com/office/drawing/2014/main" id="{C6200699-ADDB-4745-8735-F1E42D29B2FD}"/>
              </a:ext>
            </a:extLst>
          </p:cNvPr>
          <p:cNvSpPr>
            <a:spLocks noGrp="1"/>
          </p:cNvSpPr>
          <p:nvPr>
            <p:ph sz="quarter" idx="10"/>
          </p:nvPr>
        </p:nvSpPr>
        <p:spPr>
          <a:xfrm>
            <a:off x="781878" y="1833142"/>
            <a:ext cx="9690408" cy="4712037"/>
          </a:xfrm>
        </p:spPr>
        <p:txBody>
          <a:bodyPr>
            <a:normAutofit fontScale="92500" lnSpcReduction="20000"/>
          </a:bodyPr>
          <a:lstStyle/>
          <a:p>
            <a:pPr marL="0" indent="0">
              <a:buNone/>
            </a:pPr>
            <a:r>
              <a:rPr lang="en-GB" sz="2400"/>
              <a:t>During the winter of 2021/22 the UK had experienced 5 storms.</a:t>
            </a:r>
          </a:p>
          <a:p>
            <a:pPr marL="457200" indent="-457200">
              <a:buFont typeface="+mj-lt"/>
              <a:buAutoNum type="arabicPeriod"/>
            </a:pPr>
            <a:r>
              <a:rPr lang="en-GB" sz="2400"/>
              <a:t>Storm Malik – 28/01/22</a:t>
            </a:r>
          </a:p>
          <a:p>
            <a:pPr marL="457200" indent="-457200">
              <a:buFont typeface="+mj-lt"/>
              <a:buAutoNum type="arabicPeriod"/>
            </a:pPr>
            <a:r>
              <a:rPr lang="en-GB" sz="2400"/>
              <a:t>Storm Corrie – 29/01/22</a:t>
            </a:r>
          </a:p>
          <a:p>
            <a:pPr marL="457200" indent="-457200">
              <a:buFont typeface="+mj-lt"/>
              <a:buAutoNum type="arabicPeriod"/>
            </a:pPr>
            <a:r>
              <a:rPr lang="en-GB" sz="2400"/>
              <a:t>Storm Dudley – 14/02/22</a:t>
            </a:r>
          </a:p>
          <a:p>
            <a:pPr marL="457200" indent="-457200">
              <a:buFont typeface="+mj-lt"/>
              <a:buAutoNum type="arabicPeriod"/>
            </a:pPr>
            <a:r>
              <a:rPr lang="en-GB" sz="2400"/>
              <a:t>Storm Eunice – 18/02/22</a:t>
            </a:r>
          </a:p>
          <a:p>
            <a:pPr marL="457200" indent="-457200">
              <a:buFont typeface="+mj-lt"/>
              <a:buAutoNum type="arabicPeriod"/>
            </a:pPr>
            <a:r>
              <a:rPr lang="en-GB" sz="2400"/>
              <a:t>Storm Franklin – 21/02/22  </a:t>
            </a:r>
          </a:p>
          <a:p>
            <a:pPr marL="0" indent="0">
              <a:buNone/>
            </a:pPr>
            <a:r>
              <a:rPr lang="en-GB" sz="2400"/>
              <a:t>The NHS experienced various business continuity issues throughout this period, some of which are mentioned below:</a:t>
            </a:r>
          </a:p>
          <a:p>
            <a:r>
              <a:rPr lang="en-GB" sz="2400"/>
              <a:t>Travel disruptions </a:t>
            </a:r>
          </a:p>
          <a:p>
            <a:r>
              <a:rPr lang="en-GB" sz="2400"/>
              <a:t>Structural damage impacted NHS Buildings across the country.</a:t>
            </a:r>
          </a:p>
          <a:p>
            <a:r>
              <a:rPr lang="en-GB" sz="2400"/>
              <a:t>Outpatient appointments being rescheduled as a result of the severe weather.</a:t>
            </a:r>
          </a:p>
          <a:p>
            <a:r>
              <a:rPr lang="en-GB" sz="2400"/>
              <a:t>Roads, bridges and railway lines closed, with delays and cancellations to transport. </a:t>
            </a:r>
          </a:p>
        </p:txBody>
      </p:sp>
    </p:spTree>
    <p:extLst>
      <p:ext uri="{BB962C8B-B14F-4D97-AF65-F5344CB8AC3E}">
        <p14:creationId xmlns:p14="http://schemas.microsoft.com/office/powerpoint/2010/main" val="635909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98DF-1070-4F00-9479-5B0BF5EA3380}"/>
              </a:ext>
            </a:extLst>
          </p:cNvPr>
          <p:cNvSpPr>
            <a:spLocks noGrp="1"/>
          </p:cNvSpPr>
          <p:nvPr>
            <p:ph type="title"/>
          </p:nvPr>
        </p:nvSpPr>
        <p:spPr/>
        <p:txBody>
          <a:bodyPr/>
          <a:lstStyle/>
          <a:p>
            <a:r>
              <a:rPr lang="en-GB" b="1"/>
              <a:t>Example – Royal Marsden 2008</a:t>
            </a:r>
          </a:p>
        </p:txBody>
      </p:sp>
      <p:sp>
        <p:nvSpPr>
          <p:cNvPr id="3" name="Content Placeholder 2">
            <a:extLst>
              <a:ext uri="{FF2B5EF4-FFF2-40B4-BE49-F238E27FC236}">
                <a16:creationId xmlns:a16="http://schemas.microsoft.com/office/drawing/2014/main" id="{D844A922-204B-46C9-BC36-11C95BD80AD3}"/>
              </a:ext>
            </a:extLst>
          </p:cNvPr>
          <p:cNvSpPr>
            <a:spLocks noGrp="1"/>
          </p:cNvSpPr>
          <p:nvPr>
            <p:ph sz="quarter" idx="10"/>
          </p:nvPr>
        </p:nvSpPr>
        <p:spPr>
          <a:xfrm>
            <a:off x="781878" y="1833142"/>
            <a:ext cx="5455636" cy="3816543"/>
          </a:xfrm>
        </p:spPr>
        <p:txBody>
          <a:bodyPr>
            <a:normAutofit/>
          </a:bodyPr>
          <a:lstStyle/>
          <a:p>
            <a:r>
              <a:rPr lang="en-GB" sz="1800"/>
              <a:t>More than 100 firefighters in 25 fire engines were deployed on the blaze</a:t>
            </a:r>
          </a:p>
          <a:p>
            <a:r>
              <a:rPr lang="en-GB" sz="1800"/>
              <a:t>Between 80-90 patients were helped onto the streets whilst the hospital was filled with thick smoke</a:t>
            </a:r>
          </a:p>
          <a:p>
            <a:r>
              <a:rPr lang="en-GB" sz="1800"/>
              <a:t>The fire could be seen across the London skyline</a:t>
            </a:r>
          </a:p>
          <a:p>
            <a:r>
              <a:rPr lang="en-GB" sz="1800"/>
              <a:t>Further information: </a:t>
            </a:r>
          </a:p>
          <a:p>
            <a:r>
              <a:rPr lang="en-GB" sz="1800">
                <a:hlinkClick r:id="rId2"/>
              </a:rPr>
              <a:t>http://www.webarchive.org.uk/wayback/archive/20130304124419/http://www.london.nhs.uk/webfiles/Corporate/NHSL_FIRE_LR_2.pdf</a:t>
            </a:r>
            <a:r>
              <a:rPr lang="en-GB" sz="1800"/>
              <a:t>  </a:t>
            </a:r>
          </a:p>
          <a:p>
            <a:endParaRPr lang="en-GB"/>
          </a:p>
        </p:txBody>
      </p:sp>
      <p:pic>
        <p:nvPicPr>
          <p:cNvPr id="5" name="Picture 4" descr="Policeman carrying patient following incident" title="Picture">
            <a:extLst>
              <a:ext uri="{FF2B5EF4-FFF2-40B4-BE49-F238E27FC236}">
                <a16:creationId xmlns:a16="http://schemas.microsoft.com/office/drawing/2014/main" id="{B50C8463-6CAE-4A0A-9BF5-D688269E4A61}"/>
              </a:ext>
            </a:extLst>
          </p:cNvPr>
          <p:cNvPicPr>
            <a:picLocks noChangeAspect="1"/>
          </p:cNvPicPr>
          <p:nvPr/>
        </p:nvPicPr>
        <p:blipFill rotWithShape="1">
          <a:blip r:embed="rId3"/>
          <a:srcRect b="18056"/>
          <a:stretch/>
        </p:blipFill>
        <p:spPr>
          <a:xfrm>
            <a:off x="8943068" y="1548266"/>
            <a:ext cx="2095500" cy="2341562"/>
          </a:xfrm>
          <a:prstGeom prst="rect">
            <a:avLst/>
          </a:prstGeom>
          <a:ln>
            <a:noFill/>
          </a:ln>
          <a:effectLst>
            <a:outerShdw blurRad="292100" dist="139700" dir="2700000" algn="tl" rotWithShape="0">
              <a:srgbClr val="333333">
                <a:alpha val="65000"/>
              </a:srgbClr>
            </a:outerShdw>
          </a:effectLst>
        </p:spPr>
      </p:pic>
      <p:pic>
        <p:nvPicPr>
          <p:cNvPr id="6" name="Picture 5" descr="Smoke rising from the roof of the Royal Marsden Hospital during a fire" title="Royal Marsden">
            <a:extLst>
              <a:ext uri="{FF2B5EF4-FFF2-40B4-BE49-F238E27FC236}">
                <a16:creationId xmlns:a16="http://schemas.microsoft.com/office/drawing/2014/main" id="{43898321-2D54-4A4A-91B1-CB363D1D3FF5}"/>
              </a:ext>
            </a:extLst>
          </p:cNvPr>
          <p:cNvPicPr>
            <a:picLocks noChangeAspect="1"/>
          </p:cNvPicPr>
          <p:nvPr/>
        </p:nvPicPr>
        <p:blipFill>
          <a:blip r:embed="rId4"/>
          <a:stretch>
            <a:fillRect/>
          </a:stretch>
        </p:blipFill>
        <p:spPr>
          <a:xfrm>
            <a:off x="7619093" y="3889828"/>
            <a:ext cx="3495675" cy="2427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940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98DF-1070-4F00-9479-5B0BF5EA3380}"/>
              </a:ext>
            </a:extLst>
          </p:cNvPr>
          <p:cNvSpPr>
            <a:spLocks noGrp="1"/>
          </p:cNvSpPr>
          <p:nvPr>
            <p:ph type="title"/>
          </p:nvPr>
        </p:nvSpPr>
        <p:spPr>
          <a:xfrm>
            <a:off x="781878" y="524342"/>
            <a:ext cx="10641498" cy="611649"/>
          </a:xfrm>
        </p:spPr>
        <p:txBody>
          <a:bodyPr/>
          <a:lstStyle/>
          <a:p>
            <a:r>
              <a:rPr lang="en-GB" b="1"/>
              <a:t>Example – WannaCry – Cyber Attack</a:t>
            </a:r>
          </a:p>
        </p:txBody>
      </p:sp>
      <p:sp>
        <p:nvSpPr>
          <p:cNvPr id="3" name="Content Placeholder 2">
            <a:extLst>
              <a:ext uri="{FF2B5EF4-FFF2-40B4-BE49-F238E27FC236}">
                <a16:creationId xmlns:a16="http://schemas.microsoft.com/office/drawing/2014/main" id="{D844A922-204B-46C9-BC36-11C95BD80AD3}"/>
              </a:ext>
            </a:extLst>
          </p:cNvPr>
          <p:cNvSpPr>
            <a:spLocks noGrp="1"/>
          </p:cNvSpPr>
          <p:nvPr>
            <p:ph sz="quarter" idx="10"/>
          </p:nvPr>
        </p:nvSpPr>
        <p:spPr>
          <a:xfrm>
            <a:off x="781878" y="1135991"/>
            <a:ext cx="9854038" cy="3590013"/>
          </a:xfrm>
        </p:spPr>
        <p:txBody>
          <a:bodyPr>
            <a:normAutofit lnSpcReduction="10000"/>
          </a:bodyPr>
          <a:lstStyle/>
          <a:p>
            <a:r>
              <a:rPr lang="en-GB" dirty="0"/>
              <a:t>On Friday 12th May 2017, the NHS, was affected by the WannaCry outbreak, affecting hospitals and GP surgeries across England and Scotland.</a:t>
            </a:r>
          </a:p>
          <a:p>
            <a:r>
              <a:rPr lang="en-GB" dirty="0"/>
              <a:t>Although the NHS was not specifically targeted, the global cyber-attack highlighted security vulnerabilities and resulted in the cancellation of thousands of appointments and operations, together with the frantic relocation of emergency patients from stricken emergency centres.</a:t>
            </a:r>
          </a:p>
          <a:p>
            <a:r>
              <a:rPr lang="en-GB" dirty="0"/>
              <a:t>Staff were also forced to revert to pen and paper and use their own mobiles after the attack affected key systems, including telephones.</a:t>
            </a:r>
          </a:p>
          <a:p>
            <a:r>
              <a:rPr lang="en-GB" dirty="0"/>
              <a:t>The WannaCry ransomware exposed a specific Microsoft Windows vulnerability, not an attack on unsupported software.</a:t>
            </a:r>
          </a:p>
          <a:p>
            <a:r>
              <a:rPr lang="en-GB" dirty="0"/>
              <a:t>Most of the NHS devices infected with the ransomware, were found to have been running the supported, but unpatched, Microsoft Windows 7 operating system, hence the extremities of the cyber-attack. </a:t>
            </a:r>
          </a:p>
          <a:p>
            <a:r>
              <a:rPr lang="en-GB" dirty="0"/>
              <a:t>The ransomware also spread via the internet, including through the N3 network (the broadband network connecting all NHS sites in England), but fortunately, there were no instances of the ransomware spreading via </a:t>
            </a:r>
            <a:r>
              <a:rPr lang="en-GB" dirty="0" err="1"/>
              <a:t>NHSmail</a:t>
            </a:r>
            <a:r>
              <a:rPr lang="en-GB" dirty="0"/>
              <a:t> (the NHS email system).</a:t>
            </a:r>
          </a:p>
          <a:p>
            <a:r>
              <a:rPr lang="en-GB" dirty="0"/>
              <a:t>NHS England reported at least 80 out of the 236 trusts were affected in addition to 603 primary care and other NHS organisations, including 595 GP practices.</a:t>
            </a:r>
          </a:p>
        </p:txBody>
      </p:sp>
      <p:pic>
        <p:nvPicPr>
          <p:cNvPr id="7" name="Picture 2">
            <a:extLst>
              <a:ext uri="{FF2B5EF4-FFF2-40B4-BE49-F238E27FC236}">
                <a16:creationId xmlns:a16="http://schemas.microsoft.com/office/drawing/2014/main" id="{80038F17-5511-4336-9F4B-47301A6A7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065" y="4628315"/>
            <a:ext cx="3349547" cy="188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56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4F27-9823-49F2-9C02-FB44C61F689B}"/>
              </a:ext>
            </a:extLst>
          </p:cNvPr>
          <p:cNvSpPr>
            <a:spLocks noGrp="1"/>
          </p:cNvSpPr>
          <p:nvPr>
            <p:ph type="title"/>
          </p:nvPr>
        </p:nvSpPr>
        <p:spPr/>
        <p:txBody>
          <a:bodyPr/>
          <a:lstStyle/>
          <a:p>
            <a:r>
              <a:rPr lang="en-GB" b="1"/>
              <a:t>Example – BT Flood and Fire March 2010</a:t>
            </a:r>
          </a:p>
        </p:txBody>
      </p:sp>
      <p:sp>
        <p:nvSpPr>
          <p:cNvPr id="3" name="Content Placeholder 2">
            <a:extLst>
              <a:ext uri="{FF2B5EF4-FFF2-40B4-BE49-F238E27FC236}">
                <a16:creationId xmlns:a16="http://schemas.microsoft.com/office/drawing/2014/main" id="{7D337D83-CCCD-41AD-89F8-41B317A8BD43}"/>
              </a:ext>
            </a:extLst>
          </p:cNvPr>
          <p:cNvSpPr>
            <a:spLocks noGrp="1"/>
          </p:cNvSpPr>
          <p:nvPr>
            <p:ph sz="quarter" idx="10"/>
          </p:nvPr>
        </p:nvSpPr>
        <p:spPr>
          <a:xfrm>
            <a:off x="781878" y="1833143"/>
            <a:ext cx="5107293" cy="3986878"/>
          </a:xfrm>
        </p:spPr>
        <p:txBody>
          <a:bodyPr>
            <a:normAutofit lnSpcReduction="10000"/>
          </a:bodyPr>
          <a:lstStyle/>
          <a:p>
            <a:r>
              <a:rPr lang="en-GB" sz="2000"/>
              <a:t>‘...tens of thousands of customers in parts of North and West London may be experiencing a loss of broadband and/or telephone service [...] as this is a complex incident we cannot accurately predict when all services will be restored. We will issue further updates as the situation changes.</a:t>
            </a:r>
          </a:p>
          <a:p>
            <a:r>
              <a:rPr lang="en-GB" sz="2000"/>
              <a:t>Any customers needing to make calls to the emergency services who have a problem using their phones are advised to do so by using their mobile phone, or alternatively by using a friend or neighbour's working phone</a:t>
            </a:r>
          </a:p>
          <a:p>
            <a:endParaRPr lang="en-GB" sz="1200"/>
          </a:p>
        </p:txBody>
      </p:sp>
      <p:pic>
        <p:nvPicPr>
          <p:cNvPr id="4" name="Picture 3" descr="Picture of a British Telecom Incident Response vehicle" title="BT Incident Response Van">
            <a:extLst>
              <a:ext uri="{FF2B5EF4-FFF2-40B4-BE49-F238E27FC236}">
                <a16:creationId xmlns:a16="http://schemas.microsoft.com/office/drawing/2014/main" id="{7B0A5879-3CD3-42C0-8768-2B489C218ECB}"/>
              </a:ext>
            </a:extLst>
          </p:cNvPr>
          <p:cNvPicPr>
            <a:picLocks noChangeAspect="1"/>
          </p:cNvPicPr>
          <p:nvPr/>
        </p:nvPicPr>
        <p:blipFill rotWithShape="1">
          <a:blip r:embed="rId2"/>
          <a:srcRect l="19778" t="28265" r="15926" b="22831"/>
          <a:stretch/>
        </p:blipFill>
        <p:spPr>
          <a:xfrm>
            <a:off x="6102626" y="1833143"/>
            <a:ext cx="4293231" cy="2283112"/>
          </a:xfrm>
          <a:prstGeom prst="rect">
            <a:avLst/>
          </a:prstGeom>
        </p:spPr>
      </p:pic>
      <p:pic>
        <p:nvPicPr>
          <p:cNvPr id="5" name="Picture 4" descr="Picture of Edgware Telephone Exchange Flooded" title="Flooded Telephone Exchange">
            <a:extLst>
              <a:ext uri="{FF2B5EF4-FFF2-40B4-BE49-F238E27FC236}">
                <a16:creationId xmlns:a16="http://schemas.microsoft.com/office/drawing/2014/main" id="{63F2837F-544A-43F8-A575-9140AE3F110C}"/>
              </a:ext>
            </a:extLst>
          </p:cNvPr>
          <p:cNvPicPr>
            <a:picLocks noChangeAspect="1"/>
          </p:cNvPicPr>
          <p:nvPr/>
        </p:nvPicPr>
        <p:blipFill>
          <a:blip r:embed="rId3"/>
          <a:stretch>
            <a:fillRect/>
          </a:stretch>
        </p:blipFill>
        <p:spPr>
          <a:xfrm>
            <a:off x="6102626" y="4116254"/>
            <a:ext cx="4293231" cy="2485763"/>
          </a:xfrm>
          <a:prstGeom prst="rect">
            <a:avLst/>
          </a:prstGeom>
        </p:spPr>
      </p:pic>
    </p:spTree>
    <p:extLst>
      <p:ext uri="{BB962C8B-B14F-4D97-AF65-F5344CB8AC3E}">
        <p14:creationId xmlns:p14="http://schemas.microsoft.com/office/powerpoint/2010/main" val="1045292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4F27-9823-49F2-9C02-FB44C61F689B}"/>
              </a:ext>
            </a:extLst>
          </p:cNvPr>
          <p:cNvSpPr>
            <a:spLocks noGrp="1"/>
          </p:cNvSpPr>
          <p:nvPr>
            <p:ph type="title"/>
          </p:nvPr>
        </p:nvSpPr>
        <p:spPr>
          <a:xfrm>
            <a:off x="781878" y="672219"/>
            <a:ext cx="10641498" cy="611649"/>
          </a:xfrm>
        </p:spPr>
        <p:txBody>
          <a:bodyPr/>
          <a:lstStyle/>
          <a:p>
            <a:r>
              <a:rPr lang="en-GB" b="1"/>
              <a:t>Example – Coronavirus (COVID 19) </a:t>
            </a:r>
          </a:p>
        </p:txBody>
      </p:sp>
      <p:sp>
        <p:nvSpPr>
          <p:cNvPr id="3" name="Content Placeholder 2">
            <a:extLst>
              <a:ext uri="{FF2B5EF4-FFF2-40B4-BE49-F238E27FC236}">
                <a16:creationId xmlns:a16="http://schemas.microsoft.com/office/drawing/2014/main" id="{7D337D83-CCCD-41AD-89F8-41B317A8BD43}"/>
              </a:ext>
            </a:extLst>
          </p:cNvPr>
          <p:cNvSpPr>
            <a:spLocks noGrp="1"/>
          </p:cNvSpPr>
          <p:nvPr>
            <p:ph sz="quarter" idx="10"/>
          </p:nvPr>
        </p:nvSpPr>
        <p:spPr>
          <a:xfrm>
            <a:off x="781878" y="1534758"/>
            <a:ext cx="10219798" cy="4885293"/>
          </a:xfrm>
        </p:spPr>
        <p:txBody>
          <a:bodyPr>
            <a:normAutofit fontScale="55000" lnSpcReduction="20000"/>
          </a:bodyPr>
          <a:lstStyle/>
          <a:p>
            <a:pPr marL="0" indent="0" fontAlgn="base">
              <a:buNone/>
            </a:pPr>
            <a:r>
              <a:rPr lang="en-GB" sz="2400" b="1">
                <a:solidFill>
                  <a:srgbClr val="545454"/>
                </a:solidFill>
              </a:rPr>
              <a:t>What is Coronavirus?</a:t>
            </a:r>
          </a:p>
          <a:p>
            <a:pPr fontAlgn="base"/>
            <a:r>
              <a:rPr lang="en-GB" sz="2400">
                <a:solidFill>
                  <a:srgbClr val="545454"/>
                </a:solidFill>
              </a:rPr>
              <a:t>Coronavirus, also called COVID-19, is part of a family of viruses that includes the common cold and more serious respiratory illnesses such as SARS.</a:t>
            </a:r>
          </a:p>
          <a:p>
            <a:pPr fontAlgn="base"/>
            <a:r>
              <a:rPr lang="en-GB" sz="2400">
                <a:solidFill>
                  <a:srgbClr val="545454"/>
                </a:solidFill>
              </a:rPr>
              <a:t>It affects your lungs and airways. For many people, it causes mild symptoms, while for others it can be much more serious and require hospital treatment.</a:t>
            </a:r>
          </a:p>
          <a:p>
            <a:pPr fontAlgn="base"/>
            <a:r>
              <a:rPr lang="en-GB" sz="2400">
                <a:solidFill>
                  <a:srgbClr val="545454"/>
                </a:solidFill>
              </a:rPr>
              <a:t>Coronavirus is very infectious, which means it spreads very easily. It spreads in much the same way as the common cold or flu – through infected respiratory droplets like coughs and sneezes – and passes from person to person.</a:t>
            </a:r>
          </a:p>
          <a:p>
            <a:pPr fontAlgn="base"/>
            <a:r>
              <a:rPr lang="en-GB" sz="2400">
                <a:solidFill>
                  <a:srgbClr val="545454"/>
                </a:solidFill>
              </a:rPr>
              <a:t>On Wednesday 29 2020 the UK’s first two patients </a:t>
            </a:r>
          </a:p>
          <a:p>
            <a:r>
              <a:rPr lang="en-GB" sz="2400">
                <a:solidFill>
                  <a:srgbClr val="545454"/>
                </a:solidFill>
              </a:rPr>
              <a:t>The average ‘incubation period’ – the time between coming into contact with the virus and experiencing symptoms – is 5 days, but it could be anything between 1 and 14 days.</a:t>
            </a:r>
            <a:endParaRPr lang="en-GB" sz="2400">
              <a:highlight>
                <a:srgbClr val="FFFF00"/>
              </a:highlight>
            </a:endParaRPr>
          </a:p>
          <a:p>
            <a:r>
              <a:rPr lang="en-GB" sz="2400"/>
              <a:t>As of 21/04/22 there have been over 22 million cases of COVID in the UK and over 173,000 deaths.</a:t>
            </a:r>
          </a:p>
          <a:p>
            <a:r>
              <a:rPr lang="en-GB" sz="2400"/>
              <a:t>As of 15/04/22 there have been a total of 831,579 patients who have been admitted to hospital with COVID-19. </a:t>
            </a:r>
          </a:p>
          <a:p>
            <a:pPr marL="0" indent="0">
              <a:buNone/>
            </a:pPr>
            <a:r>
              <a:rPr lang="en-GB" sz="2400" b="1"/>
              <a:t>NHS Impacts</a:t>
            </a:r>
          </a:p>
          <a:p>
            <a:r>
              <a:rPr lang="en-GB" sz="2400"/>
              <a:t>Additional pressures in conjunction with winter pressures on emergency departments </a:t>
            </a:r>
          </a:p>
          <a:p>
            <a:r>
              <a:rPr lang="en-GB" sz="2400"/>
              <a:t>Staff shortages due to sickness</a:t>
            </a:r>
          </a:p>
          <a:p>
            <a:r>
              <a:rPr lang="en-GB" sz="2400"/>
              <a:t>Impact on the availability of PPE</a:t>
            </a:r>
          </a:p>
          <a:p>
            <a:r>
              <a:rPr lang="en-GB" sz="2400"/>
              <a:t>Supply Chain disruption</a:t>
            </a:r>
          </a:p>
          <a:p>
            <a:r>
              <a:rPr lang="en-GB" sz="2400"/>
              <a:t>Shortage of equipment</a:t>
            </a:r>
          </a:p>
          <a:p>
            <a:r>
              <a:rPr lang="en-GB" sz="2400"/>
              <a:t>Mental and physical trauma</a:t>
            </a:r>
          </a:p>
        </p:txBody>
      </p:sp>
    </p:spTree>
    <p:extLst>
      <p:ext uri="{BB962C8B-B14F-4D97-AF65-F5344CB8AC3E}">
        <p14:creationId xmlns:p14="http://schemas.microsoft.com/office/powerpoint/2010/main" val="184204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70C3-3242-4F63-9625-212E6761F79E}"/>
              </a:ext>
            </a:extLst>
          </p:cNvPr>
          <p:cNvSpPr>
            <a:spLocks noGrp="1"/>
          </p:cNvSpPr>
          <p:nvPr>
            <p:ph type="title"/>
          </p:nvPr>
        </p:nvSpPr>
        <p:spPr/>
        <p:txBody>
          <a:bodyPr/>
          <a:lstStyle/>
          <a:p>
            <a:r>
              <a:rPr lang="en-GB" b="1"/>
              <a:t>Example – Chase Farm Hospital 2010</a:t>
            </a:r>
          </a:p>
        </p:txBody>
      </p:sp>
      <p:sp>
        <p:nvSpPr>
          <p:cNvPr id="3" name="Content Placeholder 2">
            <a:extLst>
              <a:ext uri="{FF2B5EF4-FFF2-40B4-BE49-F238E27FC236}">
                <a16:creationId xmlns:a16="http://schemas.microsoft.com/office/drawing/2014/main" id="{5623985B-763A-497D-B34F-75AC84F62AFD}"/>
              </a:ext>
            </a:extLst>
          </p:cNvPr>
          <p:cNvSpPr>
            <a:spLocks noGrp="1"/>
          </p:cNvSpPr>
          <p:nvPr>
            <p:ph sz="quarter" idx="10"/>
          </p:nvPr>
        </p:nvSpPr>
        <p:spPr>
          <a:xfrm>
            <a:off x="781878" y="1833142"/>
            <a:ext cx="5978151" cy="3413771"/>
          </a:xfrm>
        </p:spPr>
        <p:txBody>
          <a:bodyPr>
            <a:normAutofit/>
          </a:bodyPr>
          <a:lstStyle/>
          <a:p>
            <a:r>
              <a:rPr lang="en-GB" sz="2000"/>
              <a:t>Loss of water supply due to burst water main in Enfield.   </a:t>
            </a:r>
          </a:p>
          <a:p>
            <a:r>
              <a:rPr lang="en-GB" sz="2000"/>
              <a:t>Bowsers (water tanks) are still on site to ensure the main patient areas continue to receive water [...] Bottled water is available for staff and patients.  </a:t>
            </a:r>
          </a:p>
          <a:p>
            <a:r>
              <a:rPr lang="en-GB" sz="2000"/>
              <a:t>The A&amp;E department is open to all walk-in patients however all other emergencies are being transferred to Barnet Hospital. Once the water has resumed A&amp;E services will return to normal. </a:t>
            </a:r>
          </a:p>
          <a:p>
            <a:endParaRPr lang="en-GB"/>
          </a:p>
        </p:txBody>
      </p:sp>
      <p:pic>
        <p:nvPicPr>
          <p:cNvPr id="4" name="Picture 3" descr="The clock tower at Chase Farm Hospital" title="Chase Farm Hospital">
            <a:extLst>
              <a:ext uri="{FF2B5EF4-FFF2-40B4-BE49-F238E27FC236}">
                <a16:creationId xmlns:a16="http://schemas.microsoft.com/office/drawing/2014/main" id="{0B18B059-211B-420F-8CA3-AD37CF029BFD}"/>
              </a:ext>
            </a:extLst>
          </p:cNvPr>
          <p:cNvPicPr>
            <a:picLocks noChangeAspect="1"/>
          </p:cNvPicPr>
          <p:nvPr/>
        </p:nvPicPr>
        <p:blipFill>
          <a:blip r:embed="rId2"/>
          <a:stretch>
            <a:fillRect/>
          </a:stretch>
        </p:blipFill>
        <p:spPr>
          <a:xfrm>
            <a:off x="6971620" y="1833142"/>
            <a:ext cx="2368323" cy="2478322"/>
          </a:xfrm>
          <a:prstGeom prst="rect">
            <a:avLst/>
          </a:prstGeom>
        </p:spPr>
      </p:pic>
      <p:pic>
        <p:nvPicPr>
          <p:cNvPr id="5" name="Picture 4" descr="Hole exposing water mains following leak in Enfield" title="Enfeld Water Main">
            <a:extLst>
              <a:ext uri="{FF2B5EF4-FFF2-40B4-BE49-F238E27FC236}">
                <a16:creationId xmlns:a16="http://schemas.microsoft.com/office/drawing/2014/main" id="{653F6E97-9B07-40CD-9B37-A48268E8AADA}"/>
              </a:ext>
            </a:extLst>
          </p:cNvPr>
          <p:cNvPicPr>
            <a:picLocks noChangeAspect="1"/>
          </p:cNvPicPr>
          <p:nvPr/>
        </p:nvPicPr>
        <p:blipFill>
          <a:blip r:embed="rId3"/>
          <a:stretch>
            <a:fillRect/>
          </a:stretch>
        </p:blipFill>
        <p:spPr>
          <a:xfrm>
            <a:off x="6971620" y="4311464"/>
            <a:ext cx="2368323" cy="1905000"/>
          </a:xfrm>
          <a:prstGeom prst="rect">
            <a:avLst/>
          </a:prstGeom>
        </p:spPr>
      </p:pic>
    </p:spTree>
    <p:extLst>
      <p:ext uri="{BB962C8B-B14F-4D97-AF65-F5344CB8AC3E}">
        <p14:creationId xmlns:p14="http://schemas.microsoft.com/office/powerpoint/2010/main" val="339300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18F2-864B-4E88-A671-356146B28A20}"/>
              </a:ext>
            </a:extLst>
          </p:cNvPr>
          <p:cNvSpPr>
            <a:spLocks noGrp="1"/>
          </p:cNvSpPr>
          <p:nvPr>
            <p:ph type="title"/>
          </p:nvPr>
        </p:nvSpPr>
        <p:spPr/>
        <p:txBody>
          <a:bodyPr/>
          <a:lstStyle/>
          <a:p>
            <a:r>
              <a:rPr lang="en-GB" b="1" dirty="0"/>
              <a:t>Aim and Objectives</a:t>
            </a:r>
          </a:p>
        </p:txBody>
      </p:sp>
      <p:sp>
        <p:nvSpPr>
          <p:cNvPr id="3" name="Content Placeholder 2">
            <a:extLst>
              <a:ext uri="{FF2B5EF4-FFF2-40B4-BE49-F238E27FC236}">
                <a16:creationId xmlns:a16="http://schemas.microsoft.com/office/drawing/2014/main" id="{BE85842B-D7E0-49DA-8314-B1F48A79F42B}"/>
              </a:ext>
            </a:extLst>
          </p:cNvPr>
          <p:cNvSpPr>
            <a:spLocks noGrp="1"/>
          </p:cNvSpPr>
          <p:nvPr>
            <p:ph sz="quarter" idx="10"/>
          </p:nvPr>
        </p:nvSpPr>
        <p:spPr>
          <a:xfrm>
            <a:off x="781878" y="1833142"/>
            <a:ext cx="10641498" cy="3706523"/>
          </a:xfrm>
        </p:spPr>
        <p:txBody>
          <a:bodyPr>
            <a:normAutofit fontScale="92500" lnSpcReduction="20000"/>
          </a:bodyPr>
          <a:lstStyle/>
          <a:p>
            <a:pPr marL="0" indent="0" fontAlgn="base">
              <a:buNone/>
            </a:pPr>
            <a:r>
              <a:rPr lang="en-GB" sz="2800" b="1"/>
              <a:t>Aim</a:t>
            </a:r>
          </a:p>
          <a:p>
            <a:pPr fontAlgn="base"/>
            <a:r>
              <a:rPr lang="en-GB" sz="2800"/>
              <a:t>To develop an understanding of how to implement a BCMS within your organisation. </a:t>
            </a:r>
          </a:p>
          <a:p>
            <a:pPr marL="0" indent="0" fontAlgn="base">
              <a:buNone/>
            </a:pPr>
            <a:r>
              <a:rPr lang="en-GB" sz="2800" b="1"/>
              <a:t>Objectives</a:t>
            </a:r>
          </a:p>
          <a:p>
            <a:pPr fontAlgn="base"/>
            <a:r>
              <a:rPr lang="en-GB" sz="2800"/>
              <a:t>To develop an understanding of business continuity.</a:t>
            </a:r>
          </a:p>
          <a:p>
            <a:pPr fontAlgn="base"/>
            <a:r>
              <a:rPr lang="en-GB" sz="2800"/>
              <a:t>To understand how to use the business continuity toolkit.</a:t>
            </a:r>
          </a:p>
          <a:p>
            <a:pPr fontAlgn="base"/>
            <a:r>
              <a:rPr lang="en-GB" sz="2800"/>
              <a:t>To understand how to undertake a business impact analysis for your organisation</a:t>
            </a:r>
          </a:p>
          <a:p>
            <a:pPr fontAlgn="base"/>
            <a:r>
              <a:rPr lang="en-GB" sz="2800"/>
              <a:t>To understand how to develop a business continuity plan for your organisation</a:t>
            </a:r>
            <a:endParaRPr lang="en-US" sz="2800"/>
          </a:p>
          <a:p>
            <a:endParaRPr lang="en-GB" sz="1100"/>
          </a:p>
        </p:txBody>
      </p:sp>
    </p:spTree>
    <p:extLst>
      <p:ext uri="{BB962C8B-B14F-4D97-AF65-F5344CB8AC3E}">
        <p14:creationId xmlns:p14="http://schemas.microsoft.com/office/powerpoint/2010/main" val="1456695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70C3-3242-4F63-9625-212E6761F79E}"/>
              </a:ext>
            </a:extLst>
          </p:cNvPr>
          <p:cNvSpPr>
            <a:spLocks noGrp="1"/>
          </p:cNvSpPr>
          <p:nvPr>
            <p:ph type="title"/>
          </p:nvPr>
        </p:nvSpPr>
        <p:spPr>
          <a:xfrm>
            <a:off x="781878" y="778098"/>
            <a:ext cx="6619949" cy="611649"/>
          </a:xfrm>
        </p:spPr>
        <p:txBody>
          <a:bodyPr>
            <a:normAutofit/>
          </a:bodyPr>
          <a:lstStyle/>
          <a:p>
            <a:r>
              <a:rPr lang="en-GB" b="1"/>
              <a:t>Example – Grenfell Tower</a:t>
            </a:r>
          </a:p>
        </p:txBody>
      </p:sp>
      <p:sp>
        <p:nvSpPr>
          <p:cNvPr id="3" name="Content Placeholder 2">
            <a:extLst>
              <a:ext uri="{FF2B5EF4-FFF2-40B4-BE49-F238E27FC236}">
                <a16:creationId xmlns:a16="http://schemas.microsoft.com/office/drawing/2014/main" id="{5623985B-763A-497D-B34F-75AC84F62AFD}"/>
              </a:ext>
            </a:extLst>
          </p:cNvPr>
          <p:cNvSpPr>
            <a:spLocks noGrp="1"/>
          </p:cNvSpPr>
          <p:nvPr>
            <p:ph sz="quarter" idx="10"/>
          </p:nvPr>
        </p:nvSpPr>
        <p:spPr>
          <a:xfrm>
            <a:off x="781878" y="1665171"/>
            <a:ext cx="10181297" cy="4899257"/>
          </a:xfrm>
        </p:spPr>
        <p:txBody>
          <a:bodyPr>
            <a:normAutofit/>
          </a:bodyPr>
          <a:lstStyle/>
          <a:p>
            <a:r>
              <a:rPr lang="en-GB"/>
              <a:t>14</a:t>
            </a:r>
            <a:r>
              <a:rPr lang="en-GB" baseline="30000"/>
              <a:t>th</a:t>
            </a:r>
            <a:r>
              <a:rPr lang="en-GB"/>
              <a:t> June 2017 is when a high rise fire broke out in the 24-storey Grenfell Tower block of flats in North Kensington, West London, at 00:54 BST due to an electrical fault in a refrigerator.</a:t>
            </a:r>
          </a:p>
          <a:p>
            <a:r>
              <a:rPr lang="en-GB"/>
              <a:t> 74 people died, 70+ People Injured and 223 escaped.</a:t>
            </a:r>
          </a:p>
          <a:p>
            <a:r>
              <a:rPr lang="en-GB"/>
              <a:t>Escalated to the external cladding of the building.</a:t>
            </a:r>
          </a:p>
          <a:p>
            <a:r>
              <a:rPr lang="en-GB"/>
              <a:t>Mutual aid was in place over a period of time.</a:t>
            </a:r>
          </a:p>
          <a:p>
            <a:r>
              <a:rPr lang="en-GB"/>
              <a:t>There was a multi-agency response.</a:t>
            </a:r>
          </a:p>
          <a:p>
            <a:pPr marL="0" indent="0">
              <a:buNone/>
            </a:pPr>
            <a:r>
              <a:rPr lang="en-GB" b="1"/>
              <a:t>NHS Impacts </a:t>
            </a:r>
          </a:p>
          <a:p>
            <a:r>
              <a:rPr lang="en-GB"/>
              <a:t>More than 100 London Ambulance Service Crews were on site.</a:t>
            </a:r>
          </a:p>
          <a:p>
            <a:r>
              <a:rPr lang="en-GB"/>
              <a:t>At least 20 Ambulances present.</a:t>
            </a:r>
          </a:p>
          <a:p>
            <a:r>
              <a:rPr lang="en-GB"/>
              <a:t>London hazardous area response team took part in the response.</a:t>
            </a:r>
          </a:p>
          <a:p>
            <a:r>
              <a:rPr lang="en-GB"/>
              <a:t>Casualties were taken to 5 different hospitals.</a:t>
            </a:r>
          </a:p>
          <a:p>
            <a:r>
              <a:rPr lang="en-GB"/>
              <a:t>Mental and physical trauma for responding NHS colleagues. </a:t>
            </a:r>
          </a:p>
          <a:p>
            <a:r>
              <a:rPr lang="en-GB"/>
              <a:t>Additional pressures on surrounding NHS trusts e.g. Kings College Hospital, Chelsea and Westminster, Royal Free, Guys and St Thomas’, St Marys and Charing Cross in conjunction with undertaking BAU activities.</a:t>
            </a:r>
          </a:p>
          <a:p>
            <a:r>
              <a:rPr lang="en-GB"/>
              <a:t>Building inspections around cladding for NHS buildings across the country..</a:t>
            </a:r>
          </a:p>
          <a:p>
            <a:endParaRPr lang="en-GB"/>
          </a:p>
          <a:p>
            <a:endParaRPr lang="en-GB"/>
          </a:p>
          <a:p>
            <a:endParaRPr lang="en-GB"/>
          </a:p>
          <a:p>
            <a:endParaRPr lang="en-GB"/>
          </a:p>
        </p:txBody>
      </p:sp>
    </p:spTree>
    <p:extLst>
      <p:ext uri="{BB962C8B-B14F-4D97-AF65-F5344CB8AC3E}">
        <p14:creationId xmlns:p14="http://schemas.microsoft.com/office/powerpoint/2010/main" val="559739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8054-5934-4C7A-8A43-BB280C9FEFDC}"/>
              </a:ext>
            </a:extLst>
          </p:cNvPr>
          <p:cNvSpPr>
            <a:spLocks noGrp="1"/>
          </p:cNvSpPr>
          <p:nvPr>
            <p:ph type="title"/>
          </p:nvPr>
        </p:nvSpPr>
        <p:spPr>
          <a:xfrm>
            <a:off x="781877" y="783771"/>
            <a:ext cx="10641498" cy="865857"/>
          </a:xfrm>
        </p:spPr>
        <p:txBody>
          <a:bodyPr>
            <a:normAutofit fontScale="90000"/>
          </a:bodyPr>
          <a:lstStyle/>
          <a:p>
            <a:r>
              <a:rPr lang="en-GB" b="1"/>
              <a:t>Activity 6: Business Continuity</a:t>
            </a:r>
            <a:br>
              <a:rPr lang="en-GB" b="1"/>
            </a:br>
            <a:r>
              <a:rPr lang="en-GB" b="1"/>
              <a:t>Strategy Options Discussion </a:t>
            </a:r>
          </a:p>
        </p:txBody>
      </p:sp>
      <p:sp>
        <p:nvSpPr>
          <p:cNvPr id="3" name="Content Placeholder 2">
            <a:extLst>
              <a:ext uri="{FF2B5EF4-FFF2-40B4-BE49-F238E27FC236}">
                <a16:creationId xmlns:a16="http://schemas.microsoft.com/office/drawing/2014/main" id="{E571AD78-33CB-41AC-B257-FECB0F1A758F}"/>
              </a:ext>
            </a:extLst>
          </p:cNvPr>
          <p:cNvSpPr>
            <a:spLocks noGrp="1"/>
          </p:cNvSpPr>
          <p:nvPr>
            <p:ph sz="quarter" idx="10"/>
          </p:nvPr>
        </p:nvSpPr>
        <p:spPr>
          <a:xfrm>
            <a:off x="781878" y="1833143"/>
            <a:ext cx="10641498" cy="3696800"/>
          </a:xfrm>
        </p:spPr>
        <p:txBody>
          <a:bodyPr>
            <a:normAutofit/>
          </a:bodyPr>
          <a:lstStyle/>
          <a:p>
            <a:pPr lvl="1"/>
            <a:r>
              <a:rPr lang="en-GB" sz="2400"/>
              <a:t>What strategies might be needed for maintaining core skills and knowledge? </a:t>
            </a:r>
          </a:p>
          <a:p>
            <a:pPr lvl="1"/>
            <a:r>
              <a:rPr lang="en-GB" sz="2400"/>
              <a:t>What elements should your premises strategy consider to reduce the impact of the unavailability of one or more worksites?</a:t>
            </a:r>
          </a:p>
          <a:p>
            <a:pPr lvl="1"/>
            <a:r>
              <a:rPr lang="en-GB" sz="2400"/>
              <a:t>What technology strategies for business continuity could your organisation adopt in the event of a disruption to the main area of your building following a fire, with an recovery time objective of three months?</a:t>
            </a:r>
          </a:p>
          <a:p>
            <a:endParaRPr lang="en-GB"/>
          </a:p>
        </p:txBody>
      </p:sp>
    </p:spTree>
    <p:extLst>
      <p:ext uri="{BB962C8B-B14F-4D97-AF65-F5344CB8AC3E}">
        <p14:creationId xmlns:p14="http://schemas.microsoft.com/office/powerpoint/2010/main" val="100401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9E753-4703-417E-8700-3B9EE7163BA9}"/>
              </a:ext>
            </a:extLst>
          </p:cNvPr>
          <p:cNvSpPr>
            <a:spLocks noGrp="1"/>
          </p:cNvSpPr>
          <p:nvPr>
            <p:ph type="title"/>
          </p:nvPr>
        </p:nvSpPr>
        <p:spPr/>
        <p:txBody>
          <a:bodyPr/>
          <a:lstStyle/>
          <a:p>
            <a:r>
              <a:rPr lang="en-GB" b="1"/>
              <a:t>Business Continuity Response Plans</a:t>
            </a:r>
          </a:p>
        </p:txBody>
      </p:sp>
      <p:sp>
        <p:nvSpPr>
          <p:cNvPr id="3" name="Content Placeholder 2">
            <a:extLst>
              <a:ext uri="{FF2B5EF4-FFF2-40B4-BE49-F238E27FC236}">
                <a16:creationId xmlns:a16="http://schemas.microsoft.com/office/drawing/2014/main" id="{33ABE196-ECD6-4371-B3C3-1DD96C46B3D6}"/>
              </a:ext>
            </a:extLst>
          </p:cNvPr>
          <p:cNvSpPr>
            <a:spLocks noGrp="1"/>
          </p:cNvSpPr>
          <p:nvPr>
            <p:ph sz="quarter" idx="10"/>
          </p:nvPr>
        </p:nvSpPr>
        <p:spPr>
          <a:xfrm>
            <a:off x="781878" y="1833143"/>
            <a:ext cx="10641498" cy="3986878"/>
          </a:xfrm>
        </p:spPr>
        <p:txBody>
          <a:bodyPr>
            <a:normAutofit/>
          </a:bodyPr>
          <a:lstStyle/>
          <a:p>
            <a:r>
              <a:rPr lang="en-GB" sz="2800"/>
              <a:t>Organisations may have numerous plans.</a:t>
            </a:r>
          </a:p>
          <a:p>
            <a:endParaRPr lang="en-GB" sz="2800"/>
          </a:p>
          <a:p>
            <a:r>
              <a:rPr lang="en-GB" sz="2800"/>
              <a:t>These may include:</a:t>
            </a:r>
          </a:p>
          <a:p>
            <a:pPr lvl="1"/>
            <a:r>
              <a:rPr lang="en-GB" sz="2800"/>
              <a:t>Strategic organisational incident response plan </a:t>
            </a:r>
          </a:p>
          <a:p>
            <a:pPr lvl="1"/>
            <a:r>
              <a:rPr lang="en-GB" sz="2800"/>
              <a:t>Department/service response plans</a:t>
            </a:r>
          </a:p>
          <a:p>
            <a:pPr lvl="1"/>
            <a:r>
              <a:rPr lang="en-GB" sz="2800"/>
              <a:t>Building or site response plans</a:t>
            </a:r>
          </a:p>
          <a:p>
            <a:pPr lvl="1"/>
            <a:r>
              <a:rPr lang="en-GB" sz="2800"/>
              <a:t>Technical response plans for IT or clinical systems</a:t>
            </a:r>
          </a:p>
          <a:p>
            <a:endParaRPr lang="en-GB" sz="1800"/>
          </a:p>
        </p:txBody>
      </p:sp>
    </p:spTree>
    <p:extLst>
      <p:ext uri="{BB962C8B-B14F-4D97-AF65-F5344CB8AC3E}">
        <p14:creationId xmlns:p14="http://schemas.microsoft.com/office/powerpoint/2010/main" val="2054031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1298-B2A8-43F7-BA1D-28A0BDABBFD5}"/>
              </a:ext>
            </a:extLst>
          </p:cNvPr>
          <p:cNvSpPr>
            <a:spLocks noGrp="1"/>
          </p:cNvSpPr>
          <p:nvPr>
            <p:ph type="title"/>
          </p:nvPr>
        </p:nvSpPr>
        <p:spPr/>
        <p:txBody>
          <a:bodyPr/>
          <a:lstStyle/>
          <a:p>
            <a:r>
              <a:rPr lang="en-GB" b="1"/>
              <a:t>Business Continuity Response Plan Content</a:t>
            </a:r>
          </a:p>
        </p:txBody>
      </p:sp>
      <p:sp>
        <p:nvSpPr>
          <p:cNvPr id="3" name="Content Placeholder 2">
            <a:extLst>
              <a:ext uri="{FF2B5EF4-FFF2-40B4-BE49-F238E27FC236}">
                <a16:creationId xmlns:a16="http://schemas.microsoft.com/office/drawing/2014/main" id="{26307216-63F4-44E0-8676-1407713A983C}"/>
              </a:ext>
            </a:extLst>
          </p:cNvPr>
          <p:cNvSpPr>
            <a:spLocks noGrp="1"/>
          </p:cNvSpPr>
          <p:nvPr>
            <p:ph sz="quarter" idx="10"/>
          </p:nvPr>
        </p:nvSpPr>
        <p:spPr>
          <a:xfrm>
            <a:off x="781878" y="1833143"/>
            <a:ext cx="10641498" cy="3986878"/>
          </a:xfrm>
        </p:spPr>
        <p:txBody>
          <a:bodyPr>
            <a:normAutofit fontScale="85000" lnSpcReduction="20000"/>
          </a:bodyPr>
          <a:lstStyle/>
          <a:p>
            <a:r>
              <a:rPr lang="en-GB" sz="2800"/>
              <a:t>Document control</a:t>
            </a:r>
          </a:p>
          <a:p>
            <a:r>
              <a:rPr lang="en-GB" sz="2800"/>
              <a:t>Purpose and scope</a:t>
            </a:r>
          </a:p>
          <a:p>
            <a:r>
              <a:rPr lang="en-GB" sz="2800"/>
              <a:t>Document owner and reviewer</a:t>
            </a:r>
          </a:p>
          <a:p>
            <a:r>
              <a:rPr lang="en-GB" sz="2800"/>
              <a:t>Roles and responsibilities</a:t>
            </a:r>
          </a:p>
          <a:p>
            <a:r>
              <a:rPr lang="en-GB" sz="2800"/>
              <a:t>Plan activation</a:t>
            </a:r>
          </a:p>
          <a:p>
            <a:r>
              <a:rPr lang="en-GB" sz="2800"/>
              <a:t>Contact details</a:t>
            </a:r>
          </a:p>
          <a:p>
            <a:r>
              <a:rPr lang="en-GB" sz="2800"/>
              <a:t>Incident management structure and plan</a:t>
            </a:r>
          </a:p>
          <a:p>
            <a:r>
              <a:rPr lang="en-GB" sz="2800"/>
              <a:t>Action cards</a:t>
            </a:r>
          </a:p>
          <a:p>
            <a:r>
              <a:rPr lang="en-GB" sz="2800"/>
              <a:t>Appendences</a:t>
            </a:r>
          </a:p>
          <a:p>
            <a:r>
              <a:rPr lang="en-GB" sz="2800"/>
              <a:t>Training and Exercising</a:t>
            </a:r>
          </a:p>
          <a:p>
            <a:endParaRPr lang="en-GB"/>
          </a:p>
        </p:txBody>
      </p:sp>
    </p:spTree>
    <p:extLst>
      <p:ext uri="{BB962C8B-B14F-4D97-AF65-F5344CB8AC3E}">
        <p14:creationId xmlns:p14="http://schemas.microsoft.com/office/powerpoint/2010/main" val="112155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1298-B2A8-43F7-BA1D-28A0BDABBFD5}"/>
              </a:ext>
            </a:extLst>
          </p:cNvPr>
          <p:cNvSpPr>
            <a:spLocks noGrp="1"/>
          </p:cNvSpPr>
          <p:nvPr>
            <p:ph type="title"/>
          </p:nvPr>
        </p:nvSpPr>
        <p:spPr/>
        <p:txBody>
          <a:bodyPr/>
          <a:lstStyle/>
          <a:p>
            <a:r>
              <a:rPr lang="en-GB" b="1"/>
              <a:t>Business Continuity Response Plan Content</a:t>
            </a:r>
          </a:p>
        </p:txBody>
      </p:sp>
      <p:sp>
        <p:nvSpPr>
          <p:cNvPr id="3" name="Content Placeholder 2">
            <a:extLst>
              <a:ext uri="{FF2B5EF4-FFF2-40B4-BE49-F238E27FC236}">
                <a16:creationId xmlns:a16="http://schemas.microsoft.com/office/drawing/2014/main" id="{26307216-63F4-44E0-8676-1407713A983C}"/>
              </a:ext>
            </a:extLst>
          </p:cNvPr>
          <p:cNvSpPr>
            <a:spLocks noGrp="1"/>
          </p:cNvSpPr>
          <p:nvPr>
            <p:ph sz="quarter" idx="10"/>
          </p:nvPr>
        </p:nvSpPr>
        <p:spPr>
          <a:xfrm>
            <a:off x="781878" y="1833143"/>
            <a:ext cx="10641498" cy="3986878"/>
          </a:xfrm>
        </p:spPr>
        <p:txBody>
          <a:bodyPr>
            <a:normAutofit/>
          </a:bodyPr>
          <a:lstStyle/>
          <a:p>
            <a:pPr marL="0" indent="0">
              <a:buNone/>
            </a:pPr>
            <a:r>
              <a:rPr lang="en-GB" sz="2400"/>
              <a:t>The plan should:</a:t>
            </a:r>
          </a:p>
          <a:p>
            <a:pPr lvl="1"/>
            <a:r>
              <a:rPr lang="en-GB" sz="2400"/>
              <a:t>set out the prioritised activities to be recovered, the timescales in which they are to be recovered and the recovery levels needed</a:t>
            </a:r>
          </a:p>
          <a:p>
            <a:pPr lvl="1"/>
            <a:r>
              <a:rPr lang="en-GB" sz="2400"/>
              <a:t>detail the resources available at different points in time to deliver the prioritised activities</a:t>
            </a:r>
          </a:p>
          <a:p>
            <a:pPr lvl="1"/>
            <a:r>
              <a:rPr lang="en-GB" sz="2400"/>
              <a:t>outline the process for mobilising the necessary resources</a:t>
            </a:r>
          </a:p>
          <a:p>
            <a:pPr lvl="1"/>
            <a:r>
              <a:rPr lang="en-GB" sz="2400"/>
              <a:t>include actions and tasks needed to ensure the continuity and recovery of prioritised activities</a:t>
            </a:r>
          </a:p>
          <a:p>
            <a:pPr lvl="1"/>
            <a:r>
              <a:rPr lang="en-GB" sz="2400"/>
              <a:t>be stored in a place that’s easily accessible e.g. storing on a shared drive or hard copies</a:t>
            </a:r>
          </a:p>
          <a:p>
            <a:endParaRPr lang="en-GB"/>
          </a:p>
        </p:txBody>
      </p:sp>
    </p:spTree>
    <p:extLst>
      <p:ext uri="{BB962C8B-B14F-4D97-AF65-F5344CB8AC3E}">
        <p14:creationId xmlns:p14="http://schemas.microsoft.com/office/powerpoint/2010/main" val="1576108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D715-10F5-46ED-9705-9F1838A0F437}"/>
              </a:ext>
            </a:extLst>
          </p:cNvPr>
          <p:cNvSpPr>
            <a:spLocks noGrp="1"/>
          </p:cNvSpPr>
          <p:nvPr>
            <p:ph type="title"/>
          </p:nvPr>
        </p:nvSpPr>
        <p:spPr>
          <a:xfrm>
            <a:off x="161391" y="330407"/>
            <a:ext cx="10641498" cy="611649"/>
          </a:xfrm>
        </p:spPr>
        <p:txBody>
          <a:bodyPr/>
          <a:lstStyle/>
          <a:p>
            <a:r>
              <a:rPr lang="en-GB" b="1"/>
              <a:t>Elements of Business Continuity Management </a:t>
            </a:r>
          </a:p>
        </p:txBody>
      </p:sp>
      <p:graphicFrame>
        <p:nvGraphicFramePr>
          <p:cNvPr id="4" name="Diagram 3" descr="Cycle with Exercising and Testing highlighted" title="PDCA Cycle">
            <a:extLst>
              <a:ext uri="{FF2B5EF4-FFF2-40B4-BE49-F238E27FC236}">
                <a16:creationId xmlns:a16="http://schemas.microsoft.com/office/drawing/2014/main" id="{2DE55F6A-73FD-450D-B9DC-2A034ED7CC5F}"/>
              </a:ext>
            </a:extLst>
          </p:cNvPr>
          <p:cNvGraphicFramePr/>
          <p:nvPr/>
        </p:nvGraphicFramePr>
        <p:xfrm>
          <a:off x="2021389" y="1355271"/>
          <a:ext cx="8407125"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564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BC56-04A3-4273-BEDA-910FFFE46185}"/>
              </a:ext>
            </a:extLst>
          </p:cNvPr>
          <p:cNvSpPr>
            <a:spLocks noGrp="1"/>
          </p:cNvSpPr>
          <p:nvPr>
            <p:ph type="title"/>
          </p:nvPr>
        </p:nvSpPr>
        <p:spPr/>
        <p:txBody>
          <a:bodyPr/>
          <a:lstStyle/>
          <a:p>
            <a:r>
              <a:rPr lang="en-GB" b="1"/>
              <a:t>Exercising and Testing</a:t>
            </a:r>
          </a:p>
        </p:txBody>
      </p:sp>
      <p:sp>
        <p:nvSpPr>
          <p:cNvPr id="3" name="Content Placeholder 2">
            <a:extLst>
              <a:ext uri="{FF2B5EF4-FFF2-40B4-BE49-F238E27FC236}">
                <a16:creationId xmlns:a16="http://schemas.microsoft.com/office/drawing/2014/main" id="{8075D0C3-42EF-49E9-A696-657BB31E22B8}"/>
              </a:ext>
            </a:extLst>
          </p:cNvPr>
          <p:cNvSpPr>
            <a:spLocks noGrp="1"/>
          </p:cNvSpPr>
          <p:nvPr>
            <p:ph sz="quarter" idx="10"/>
          </p:nvPr>
        </p:nvSpPr>
        <p:spPr>
          <a:xfrm>
            <a:off x="781878" y="1833143"/>
            <a:ext cx="10641498" cy="3598828"/>
          </a:xfrm>
        </p:spPr>
        <p:txBody>
          <a:bodyPr>
            <a:normAutofit/>
          </a:bodyPr>
          <a:lstStyle/>
          <a:p>
            <a:r>
              <a:rPr lang="en-GB" sz="2800"/>
              <a:t>Exercises provide an opportunity to test plans in order to assess how our plans would stand up in a disruption</a:t>
            </a:r>
          </a:p>
          <a:p>
            <a:r>
              <a:rPr lang="en-GB" sz="2800"/>
              <a:t>Ensures that plans are fit for purpose</a:t>
            </a:r>
          </a:p>
          <a:p>
            <a:r>
              <a:rPr lang="en-GB" sz="2800"/>
              <a:t>Identify gaps and learning actions</a:t>
            </a:r>
          </a:p>
          <a:p>
            <a:r>
              <a:rPr lang="en-GB" sz="2800"/>
              <a:t>Continuous updating of core information i.e. contact lists</a:t>
            </a:r>
          </a:p>
          <a:p>
            <a:endParaRPr lang="en-GB"/>
          </a:p>
        </p:txBody>
      </p:sp>
    </p:spTree>
    <p:extLst>
      <p:ext uri="{BB962C8B-B14F-4D97-AF65-F5344CB8AC3E}">
        <p14:creationId xmlns:p14="http://schemas.microsoft.com/office/powerpoint/2010/main" val="2976949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713C-1142-487A-A37C-701FAFE6F964}"/>
              </a:ext>
            </a:extLst>
          </p:cNvPr>
          <p:cNvSpPr>
            <a:spLocks noGrp="1"/>
          </p:cNvSpPr>
          <p:nvPr>
            <p:ph type="title"/>
          </p:nvPr>
        </p:nvSpPr>
        <p:spPr>
          <a:xfrm>
            <a:off x="926843" y="478971"/>
            <a:ext cx="10641498" cy="611649"/>
          </a:xfrm>
        </p:spPr>
        <p:txBody>
          <a:bodyPr/>
          <a:lstStyle/>
          <a:p>
            <a:r>
              <a:rPr lang="en-GB" b="1"/>
              <a:t>Types of Business Continuity Exercises </a:t>
            </a:r>
          </a:p>
        </p:txBody>
      </p:sp>
      <p:sp>
        <p:nvSpPr>
          <p:cNvPr id="3" name="Content Placeholder 2">
            <a:extLst>
              <a:ext uri="{FF2B5EF4-FFF2-40B4-BE49-F238E27FC236}">
                <a16:creationId xmlns:a16="http://schemas.microsoft.com/office/drawing/2014/main" id="{8B3EE2FC-DEDF-45D8-8172-1419FC53DE69}"/>
              </a:ext>
            </a:extLst>
          </p:cNvPr>
          <p:cNvSpPr>
            <a:spLocks noGrp="1"/>
          </p:cNvSpPr>
          <p:nvPr>
            <p:ph sz="quarter" idx="10"/>
          </p:nvPr>
        </p:nvSpPr>
        <p:spPr>
          <a:xfrm>
            <a:off x="781878" y="1649628"/>
            <a:ext cx="10882298" cy="4729401"/>
          </a:xfrm>
        </p:spPr>
        <p:txBody>
          <a:bodyPr>
            <a:normAutofit fontScale="25000" lnSpcReduction="20000"/>
          </a:bodyPr>
          <a:lstStyle/>
          <a:p>
            <a:r>
              <a:rPr lang="en-GB" sz="6400"/>
              <a:t>It is important for those who are responsible for business continuity to determine which type of business continuity exercise is appropriate based on the desired outcomes.   This is because exercises vary in levels and resources required. </a:t>
            </a:r>
          </a:p>
          <a:p>
            <a:r>
              <a:rPr lang="en-GB" sz="6400"/>
              <a:t>There are five main types of exercise:</a:t>
            </a:r>
          </a:p>
          <a:p>
            <a:pPr lvl="1"/>
            <a:r>
              <a:rPr lang="en-GB" sz="6400" b="1"/>
              <a:t>Discussion based exercise </a:t>
            </a:r>
            <a:r>
              <a:rPr lang="en-GB" sz="6400"/>
              <a:t>- These exercises are considered to be the most cost effective and the least time consuming of exercise types. They are commonly structured events where participants can explore relevant issues and walk through plans in an unpressurised environment. This type of exercise can focus on a specific area for improvement that has been identified with the aim being to find a possible solution. 	</a:t>
            </a:r>
          </a:p>
          <a:p>
            <a:pPr lvl="1"/>
            <a:r>
              <a:rPr lang="en-GB" sz="6400" b="1"/>
              <a:t>Table top exercise - </a:t>
            </a:r>
            <a:r>
              <a:rPr lang="en-GB" sz="6400"/>
              <a:t>These are commonly used where the discussion is based on a relevant scenario with a time line which may run in ‘real time’ or may include ‘time jumps’ to allow different phases of the scenario to be exercised. Participants are expected to be familiar with the plans being exercised and are required to demonstrate how these plans work as the scenario unfolds</a:t>
            </a:r>
            <a:endParaRPr lang="en-GB" sz="6400" b="1"/>
          </a:p>
          <a:p>
            <a:pPr lvl="1"/>
            <a:r>
              <a:rPr lang="en-GB" sz="6400" b="1"/>
              <a:t>Command post exercise - </a:t>
            </a:r>
            <a:r>
              <a:rPr lang="en-GB" sz="6400"/>
              <a:t>These typically involve management teams at a strategic, tactical or operational level. Participants can be located across the whole organization (and could potentially involve willing interested parties), all working from their usual day to day locations. In these exercises, participants are given information in a way that simulates a real incident. Participants can be invited to respond as they would for real, they are expected to deal with the situations that they encounter, linking in to others as necessary</a:t>
            </a:r>
            <a:endParaRPr lang="en-GB" sz="6400" b="1"/>
          </a:p>
          <a:p>
            <a:pPr lvl="1"/>
            <a:r>
              <a:rPr lang="en-GB" sz="6400" b="1"/>
              <a:t>Live exercise </a:t>
            </a:r>
            <a:r>
              <a:rPr lang="en-GB" sz="6400"/>
              <a:t>- These exercises can range from a small scale rehearsal of one component of the response, for example evacuation, through to a full scale rehearsal of the whole organization and potentially participating interested parties. Live exercises are designed to include everyone likely to be involved in that part of the response.</a:t>
            </a:r>
          </a:p>
          <a:p>
            <a:pPr lvl="1"/>
            <a:r>
              <a:rPr lang="en-GB" sz="6400" b="1"/>
              <a:t>Test</a:t>
            </a:r>
            <a:r>
              <a:rPr lang="en-GB" sz="6400"/>
              <a:t> - A test is a unique and particular type of exercise, which incorporates an expectation of a pass or fail element within the goal or objectives of the exercise being planned. It is usually applied to equipment, recovery procedures or technology, not to individuals. 	</a:t>
            </a:r>
          </a:p>
          <a:p>
            <a:pPr lvl="1"/>
            <a:endParaRPr lang="en-GB" sz="2900"/>
          </a:p>
          <a:p>
            <a:endParaRPr lang="en-GB"/>
          </a:p>
        </p:txBody>
      </p:sp>
    </p:spTree>
    <p:extLst>
      <p:ext uri="{BB962C8B-B14F-4D97-AF65-F5344CB8AC3E}">
        <p14:creationId xmlns:p14="http://schemas.microsoft.com/office/powerpoint/2010/main" val="3787338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A91A-662D-4299-A6DE-3506E00CE0C8}"/>
              </a:ext>
            </a:extLst>
          </p:cNvPr>
          <p:cNvSpPr>
            <a:spLocks noGrp="1"/>
          </p:cNvSpPr>
          <p:nvPr>
            <p:ph type="title"/>
          </p:nvPr>
        </p:nvSpPr>
        <p:spPr/>
        <p:txBody>
          <a:bodyPr>
            <a:normAutofit fontScale="90000"/>
          </a:bodyPr>
          <a:lstStyle/>
          <a:p>
            <a:r>
              <a:rPr lang="en-GB" b="1"/>
              <a:t>Why undertake A Business Continuity Exercise?</a:t>
            </a:r>
          </a:p>
        </p:txBody>
      </p:sp>
      <p:sp>
        <p:nvSpPr>
          <p:cNvPr id="3" name="Content Placeholder 2">
            <a:extLst>
              <a:ext uri="{FF2B5EF4-FFF2-40B4-BE49-F238E27FC236}">
                <a16:creationId xmlns:a16="http://schemas.microsoft.com/office/drawing/2014/main" id="{61247C17-A585-41AC-AC04-F9B80B49522E}"/>
              </a:ext>
            </a:extLst>
          </p:cNvPr>
          <p:cNvSpPr>
            <a:spLocks noGrp="1"/>
          </p:cNvSpPr>
          <p:nvPr>
            <p:ph sz="quarter" idx="10"/>
          </p:nvPr>
        </p:nvSpPr>
        <p:spPr>
          <a:xfrm>
            <a:off x="781878" y="1833143"/>
            <a:ext cx="10641498" cy="4164886"/>
          </a:xfrm>
        </p:spPr>
        <p:txBody>
          <a:bodyPr vert="horz" lIns="91440" tIns="45720" rIns="91440" bIns="45720" rtlCol="0" anchor="t">
            <a:normAutofit/>
          </a:bodyPr>
          <a:lstStyle/>
          <a:p>
            <a:pPr marL="0" indent="0">
              <a:buNone/>
            </a:pPr>
            <a:r>
              <a:rPr lang="en-GB" sz="2800"/>
              <a:t>Exercises are undertaken with three main purposes:</a:t>
            </a:r>
          </a:p>
          <a:p>
            <a:pPr lvl="1"/>
            <a:r>
              <a:rPr lang="en-GB" sz="2800"/>
              <a:t>Validation - to validate and identify improvement opportunities in existing arrangements</a:t>
            </a:r>
          </a:p>
          <a:p>
            <a:pPr lvl="1"/>
            <a:r>
              <a:rPr lang="en-GB" sz="2800">
                <a:latin typeface="Arial"/>
                <a:cs typeface="Arial"/>
              </a:rPr>
              <a:t>Training - to develop staff competencies and confidence by giving them practice in carrying out their roles in an incident</a:t>
            </a:r>
          </a:p>
          <a:p>
            <a:pPr lvl="1"/>
            <a:r>
              <a:rPr lang="en-GB" sz="2800"/>
              <a:t>Testing - to test existing procedures, plans and systems to ensure they function correctly and offer the degree of protection expected</a:t>
            </a:r>
          </a:p>
          <a:p>
            <a:endParaRPr lang="en-GB" sz="2000"/>
          </a:p>
        </p:txBody>
      </p:sp>
    </p:spTree>
    <p:extLst>
      <p:ext uri="{BB962C8B-B14F-4D97-AF65-F5344CB8AC3E}">
        <p14:creationId xmlns:p14="http://schemas.microsoft.com/office/powerpoint/2010/main" val="3429260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E9BE-BF40-444B-8491-D67EBFBBFF76}"/>
              </a:ext>
            </a:extLst>
          </p:cNvPr>
          <p:cNvSpPr>
            <a:spLocks noGrp="1"/>
          </p:cNvSpPr>
          <p:nvPr>
            <p:ph type="title"/>
          </p:nvPr>
        </p:nvSpPr>
        <p:spPr/>
        <p:txBody>
          <a:bodyPr/>
          <a:lstStyle/>
          <a:p>
            <a:r>
              <a:rPr lang="en-GB"/>
              <a:t>Business Continuity Off The Shelf Exercise</a:t>
            </a:r>
          </a:p>
        </p:txBody>
      </p:sp>
      <p:sp>
        <p:nvSpPr>
          <p:cNvPr id="3" name="Content Placeholder 2">
            <a:extLst>
              <a:ext uri="{FF2B5EF4-FFF2-40B4-BE49-F238E27FC236}">
                <a16:creationId xmlns:a16="http://schemas.microsoft.com/office/drawing/2014/main" id="{BB15A9B5-3A68-458B-AAF3-0461FB554633}"/>
              </a:ext>
            </a:extLst>
          </p:cNvPr>
          <p:cNvSpPr>
            <a:spLocks noGrp="1"/>
          </p:cNvSpPr>
          <p:nvPr>
            <p:ph sz="quarter" idx="10"/>
          </p:nvPr>
        </p:nvSpPr>
        <p:spPr>
          <a:xfrm>
            <a:off x="781878" y="1833143"/>
            <a:ext cx="10641498" cy="4132228"/>
          </a:xfrm>
        </p:spPr>
        <p:txBody>
          <a:bodyPr>
            <a:normAutofit/>
          </a:bodyPr>
          <a:lstStyle/>
          <a:p>
            <a:r>
              <a:rPr lang="en-GB" sz="2400" dirty="0"/>
              <a:t>UK Health Security Agency have developed a business continuity off the shelf exercise.</a:t>
            </a:r>
          </a:p>
          <a:p>
            <a:endParaRPr lang="en-GB" sz="2400" dirty="0"/>
          </a:p>
          <a:p>
            <a:r>
              <a:rPr lang="en-GB" sz="2400" dirty="0"/>
              <a:t>The business continuity off the shelf exercise uses three short scenarios to facilitate the review of local business continuity preparedness plans and enhance organisational resilience in case of disruption to the organisations core functions.</a:t>
            </a:r>
          </a:p>
          <a:p>
            <a:endParaRPr lang="en-GB" sz="2400" dirty="0"/>
          </a:p>
          <a:p>
            <a:r>
              <a:rPr lang="en-GB" sz="2400" dirty="0"/>
              <a:t>To request an off the shelf exercise email </a:t>
            </a:r>
            <a:r>
              <a:rPr lang="en-GB" sz="2400" dirty="0">
                <a:hlinkClick r:id="rId2"/>
              </a:rPr>
              <a:t>exercises@ukhsa.gov.uk</a:t>
            </a:r>
            <a:endParaRPr lang="en-GB" sz="2400" dirty="0"/>
          </a:p>
          <a:p>
            <a:endParaRPr lang="en-GB" dirty="0"/>
          </a:p>
        </p:txBody>
      </p:sp>
    </p:spTree>
    <p:extLst>
      <p:ext uri="{BB962C8B-B14F-4D97-AF65-F5344CB8AC3E}">
        <p14:creationId xmlns:p14="http://schemas.microsoft.com/office/powerpoint/2010/main" val="105544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FB9B-86E6-400F-A602-C52960B15CA8}"/>
              </a:ext>
            </a:extLst>
          </p:cNvPr>
          <p:cNvSpPr>
            <a:spLocks noGrp="1"/>
          </p:cNvSpPr>
          <p:nvPr>
            <p:ph type="title"/>
          </p:nvPr>
        </p:nvSpPr>
        <p:spPr/>
        <p:txBody>
          <a:bodyPr/>
          <a:lstStyle/>
          <a:p>
            <a:r>
              <a:rPr lang="en-GB" b="1"/>
              <a:t>Ice Breaker</a:t>
            </a:r>
          </a:p>
        </p:txBody>
      </p:sp>
      <p:sp>
        <p:nvSpPr>
          <p:cNvPr id="3" name="Content Placeholder 2">
            <a:extLst>
              <a:ext uri="{FF2B5EF4-FFF2-40B4-BE49-F238E27FC236}">
                <a16:creationId xmlns:a16="http://schemas.microsoft.com/office/drawing/2014/main" id="{EDAEA9F6-1E1A-4CD9-AB5A-596523EC22A1}"/>
              </a:ext>
            </a:extLst>
          </p:cNvPr>
          <p:cNvSpPr>
            <a:spLocks noGrp="1"/>
          </p:cNvSpPr>
          <p:nvPr>
            <p:ph sz="quarter" idx="10"/>
          </p:nvPr>
        </p:nvSpPr>
        <p:spPr>
          <a:xfrm>
            <a:off x="781878" y="1833143"/>
            <a:ext cx="10641498" cy="3986878"/>
          </a:xfrm>
        </p:spPr>
        <p:txBody>
          <a:bodyPr/>
          <a:lstStyle/>
          <a:p>
            <a:pPr fontAlgn="base"/>
            <a:r>
              <a:rPr lang="en-GB" sz="2600"/>
              <a:t>Tell the group:</a:t>
            </a:r>
            <a:r>
              <a:rPr lang="en-US" sz="2600"/>
              <a:t>​</a:t>
            </a:r>
          </a:p>
          <a:p>
            <a:pPr fontAlgn="base"/>
            <a:r>
              <a:rPr lang="en-GB" sz="2600"/>
              <a:t>Your name</a:t>
            </a:r>
            <a:r>
              <a:rPr lang="en-US" sz="2600"/>
              <a:t>​</a:t>
            </a:r>
          </a:p>
          <a:p>
            <a:pPr fontAlgn="base"/>
            <a:r>
              <a:rPr lang="en-GB" sz="2600"/>
              <a:t>Your role and department you work in</a:t>
            </a:r>
            <a:r>
              <a:rPr lang="en-US" sz="2600"/>
              <a:t>​</a:t>
            </a:r>
          </a:p>
          <a:p>
            <a:pPr fontAlgn="base"/>
            <a:r>
              <a:rPr lang="en-GB" sz="2600"/>
              <a:t>What role you have in business continuity</a:t>
            </a:r>
            <a:r>
              <a:rPr lang="en-US" sz="2600"/>
              <a:t>​</a:t>
            </a:r>
          </a:p>
          <a:p>
            <a:pPr fontAlgn="base"/>
            <a:r>
              <a:rPr lang="en-GB" sz="2600"/>
              <a:t>Have you ever been involved in responding to a business continuity incident </a:t>
            </a:r>
            <a:r>
              <a:rPr lang="en-US" sz="2600"/>
              <a:t>​</a:t>
            </a:r>
          </a:p>
          <a:p>
            <a:pPr fontAlgn="base"/>
            <a:r>
              <a:rPr lang="en-US" sz="2600"/>
              <a:t>What do you know about business continuity?</a:t>
            </a:r>
          </a:p>
          <a:p>
            <a:pPr fontAlgn="base"/>
            <a:r>
              <a:rPr lang="en-GB" sz="2600"/>
              <a:t>Favourite sweet you had when you were growing up!</a:t>
            </a:r>
            <a:endParaRPr lang="en-US" sz="2600"/>
          </a:p>
          <a:p>
            <a:endParaRPr lang="en-GB"/>
          </a:p>
        </p:txBody>
      </p:sp>
    </p:spTree>
    <p:extLst>
      <p:ext uri="{BB962C8B-B14F-4D97-AF65-F5344CB8AC3E}">
        <p14:creationId xmlns:p14="http://schemas.microsoft.com/office/powerpoint/2010/main" val="4041111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6DBA-826A-43A0-90B2-0F0FCD09F67B}"/>
              </a:ext>
            </a:extLst>
          </p:cNvPr>
          <p:cNvSpPr>
            <a:spLocks noGrp="1"/>
          </p:cNvSpPr>
          <p:nvPr>
            <p:ph type="title"/>
          </p:nvPr>
        </p:nvSpPr>
        <p:spPr/>
        <p:txBody>
          <a:bodyPr/>
          <a:lstStyle/>
          <a:p>
            <a:r>
              <a:rPr lang="en-GB" b="1"/>
              <a:t>Embedding Your Business Continuity Plan </a:t>
            </a:r>
          </a:p>
        </p:txBody>
      </p:sp>
      <p:sp>
        <p:nvSpPr>
          <p:cNvPr id="3" name="Content Placeholder 2">
            <a:extLst>
              <a:ext uri="{FF2B5EF4-FFF2-40B4-BE49-F238E27FC236}">
                <a16:creationId xmlns:a16="http://schemas.microsoft.com/office/drawing/2014/main" id="{EDDC0C9B-EC3F-4C7E-A1F8-290A83D1B224}"/>
              </a:ext>
            </a:extLst>
          </p:cNvPr>
          <p:cNvSpPr>
            <a:spLocks noGrp="1"/>
          </p:cNvSpPr>
          <p:nvPr>
            <p:ph sz="quarter" idx="10"/>
          </p:nvPr>
        </p:nvSpPr>
        <p:spPr>
          <a:xfrm>
            <a:off x="781878" y="1833142"/>
            <a:ext cx="10641498" cy="4461779"/>
          </a:xfrm>
        </p:spPr>
        <p:txBody>
          <a:bodyPr vert="horz" lIns="91440" tIns="45720" rIns="91440" bIns="45720" rtlCol="0" anchor="t">
            <a:normAutofit/>
          </a:bodyPr>
          <a:lstStyle/>
          <a:p>
            <a:pPr marL="0" indent="0">
              <a:buNone/>
            </a:pPr>
            <a:r>
              <a:rPr lang="en-GB" sz="2600" dirty="0">
                <a:latin typeface="Arial"/>
                <a:cs typeface="Arial"/>
              </a:rPr>
              <a:t>To embed business continuity within your organisation you must ensure that business continuity plans are: </a:t>
            </a:r>
            <a:endParaRPr lang="en-GB" sz="2600" dirty="0"/>
          </a:p>
          <a:p>
            <a:pPr lvl="1"/>
            <a:r>
              <a:rPr lang="en-GB" sz="2600" dirty="0">
                <a:latin typeface="Arial"/>
                <a:cs typeface="Arial"/>
              </a:rPr>
              <a:t>Communicated to staff, as well as the staff having the appropriate experience and skills to deliver their roles.</a:t>
            </a:r>
            <a:endParaRPr lang="en-GB" sz="2600" dirty="0"/>
          </a:p>
          <a:p>
            <a:pPr lvl="1"/>
            <a:r>
              <a:rPr lang="en-GB" sz="2600" dirty="0">
                <a:latin typeface="Arial"/>
                <a:cs typeface="Arial"/>
              </a:rPr>
              <a:t>Have buy in and owned by the senior management team.</a:t>
            </a:r>
          </a:p>
          <a:p>
            <a:pPr lvl="1"/>
            <a:r>
              <a:rPr lang="en-GB" sz="2600" dirty="0">
                <a:latin typeface="Arial"/>
                <a:cs typeface="Arial"/>
              </a:rPr>
              <a:t>Continually exercised.</a:t>
            </a:r>
          </a:p>
          <a:p>
            <a:pPr lvl="1"/>
            <a:r>
              <a:rPr lang="en-GB" sz="2600" dirty="0">
                <a:latin typeface="Arial"/>
                <a:cs typeface="Arial"/>
              </a:rPr>
              <a:t>Version controlled, so the correct plan is being followed.</a:t>
            </a:r>
          </a:p>
          <a:p>
            <a:pPr lvl="1"/>
            <a:endParaRPr lang="en-GB" sz="3200" dirty="0">
              <a:latin typeface="Arial"/>
              <a:cs typeface="Arial"/>
            </a:endParaRPr>
          </a:p>
          <a:p>
            <a:endParaRPr lang="en-GB" sz="1600" dirty="0"/>
          </a:p>
        </p:txBody>
      </p:sp>
    </p:spTree>
    <p:extLst>
      <p:ext uri="{BB962C8B-B14F-4D97-AF65-F5344CB8AC3E}">
        <p14:creationId xmlns:p14="http://schemas.microsoft.com/office/powerpoint/2010/main" val="2191855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33FA-FC2E-4DBF-B02B-94FA7EE13466}"/>
              </a:ext>
            </a:extLst>
          </p:cNvPr>
          <p:cNvSpPr>
            <a:spLocks noGrp="1"/>
          </p:cNvSpPr>
          <p:nvPr>
            <p:ph type="title"/>
          </p:nvPr>
        </p:nvSpPr>
        <p:spPr/>
        <p:txBody>
          <a:bodyPr/>
          <a:lstStyle/>
          <a:p>
            <a:r>
              <a:rPr lang="en-GB" b="1"/>
              <a:t>Reviewing Business Continuity</a:t>
            </a:r>
          </a:p>
        </p:txBody>
      </p:sp>
      <p:sp>
        <p:nvSpPr>
          <p:cNvPr id="3" name="Content Placeholder 2">
            <a:extLst>
              <a:ext uri="{FF2B5EF4-FFF2-40B4-BE49-F238E27FC236}">
                <a16:creationId xmlns:a16="http://schemas.microsoft.com/office/drawing/2014/main" id="{0BBD79A5-2C61-4CCC-A16B-096FD624B9E4}"/>
              </a:ext>
            </a:extLst>
          </p:cNvPr>
          <p:cNvSpPr>
            <a:spLocks noGrp="1"/>
          </p:cNvSpPr>
          <p:nvPr>
            <p:ph sz="quarter" idx="10"/>
          </p:nvPr>
        </p:nvSpPr>
        <p:spPr>
          <a:xfrm>
            <a:off x="781878" y="1833143"/>
            <a:ext cx="10641498" cy="3555286"/>
          </a:xfrm>
        </p:spPr>
        <p:txBody>
          <a:bodyPr>
            <a:normAutofit fontScale="92500" lnSpcReduction="10000"/>
          </a:bodyPr>
          <a:lstStyle/>
          <a:p>
            <a:pPr marL="0" indent="0">
              <a:buNone/>
            </a:pPr>
            <a:r>
              <a:rPr lang="en-GB" sz="2800" dirty="0"/>
              <a:t>Plans should be reviewed and updated when:</a:t>
            </a:r>
          </a:p>
          <a:p>
            <a:pPr lvl="1"/>
            <a:r>
              <a:rPr lang="en-GB" sz="2800" dirty="0"/>
              <a:t>Changes to key staff or partners take place</a:t>
            </a:r>
          </a:p>
          <a:p>
            <a:pPr lvl="1"/>
            <a:r>
              <a:rPr lang="en-GB" sz="2800" dirty="0"/>
              <a:t>The organisation is restructured</a:t>
            </a:r>
          </a:p>
          <a:p>
            <a:pPr lvl="1"/>
            <a:r>
              <a:rPr lang="en-GB" sz="2800" dirty="0"/>
              <a:t>Prioritised activity is delivered differently</a:t>
            </a:r>
          </a:p>
          <a:p>
            <a:pPr lvl="1"/>
            <a:r>
              <a:rPr lang="en-GB" sz="2800" dirty="0"/>
              <a:t>Change to the external environment e.g.. statutory change, NHS England requirement</a:t>
            </a:r>
          </a:p>
          <a:p>
            <a:pPr lvl="1"/>
            <a:r>
              <a:rPr lang="en-GB" sz="2800" dirty="0"/>
              <a:t>Following lessons identified from an incident or exercise</a:t>
            </a:r>
          </a:p>
          <a:p>
            <a:pPr lvl="1"/>
            <a:r>
              <a:rPr lang="en-GB" sz="2800" dirty="0"/>
              <a:t>As a result of a debrief.</a:t>
            </a:r>
          </a:p>
          <a:p>
            <a:pPr lvl="1"/>
            <a:r>
              <a:rPr lang="en-GB" sz="2800" dirty="0"/>
              <a:t>At agreed periodic intervals.</a:t>
            </a:r>
          </a:p>
          <a:p>
            <a:pPr lvl="1"/>
            <a:endParaRPr lang="en-GB" sz="2800" dirty="0"/>
          </a:p>
          <a:p>
            <a:endParaRPr lang="en-GB" sz="1800" dirty="0"/>
          </a:p>
        </p:txBody>
      </p:sp>
    </p:spTree>
    <p:extLst>
      <p:ext uri="{BB962C8B-B14F-4D97-AF65-F5344CB8AC3E}">
        <p14:creationId xmlns:p14="http://schemas.microsoft.com/office/powerpoint/2010/main" val="42220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DC7-A10D-460B-BB55-E24C58DC554A}"/>
              </a:ext>
            </a:extLst>
          </p:cNvPr>
          <p:cNvSpPr>
            <a:spLocks noGrp="1"/>
          </p:cNvSpPr>
          <p:nvPr>
            <p:ph type="title"/>
          </p:nvPr>
        </p:nvSpPr>
        <p:spPr/>
        <p:txBody>
          <a:bodyPr/>
          <a:lstStyle/>
          <a:p>
            <a:r>
              <a:rPr lang="en-GB" b="1"/>
              <a:t>Maintaining Business Continuity </a:t>
            </a:r>
          </a:p>
        </p:txBody>
      </p:sp>
      <p:sp>
        <p:nvSpPr>
          <p:cNvPr id="3" name="Content Placeholder 2">
            <a:extLst>
              <a:ext uri="{FF2B5EF4-FFF2-40B4-BE49-F238E27FC236}">
                <a16:creationId xmlns:a16="http://schemas.microsoft.com/office/drawing/2014/main" id="{04E2094D-78C4-4983-9B09-8DC699BFAF7D}"/>
              </a:ext>
            </a:extLst>
          </p:cNvPr>
          <p:cNvSpPr>
            <a:spLocks noGrp="1"/>
          </p:cNvSpPr>
          <p:nvPr>
            <p:ph sz="quarter" idx="10"/>
          </p:nvPr>
        </p:nvSpPr>
        <p:spPr>
          <a:xfrm>
            <a:off x="781878" y="1833142"/>
            <a:ext cx="10641498" cy="4535001"/>
          </a:xfrm>
        </p:spPr>
        <p:txBody>
          <a:bodyPr>
            <a:normAutofit fontScale="92500" lnSpcReduction="10000"/>
          </a:bodyPr>
          <a:lstStyle/>
          <a:p>
            <a:r>
              <a:rPr lang="en-GB" sz="2400" dirty="0"/>
              <a:t>A clearly defined and documented maintenance programme for business continuity management should be established. </a:t>
            </a:r>
          </a:p>
          <a:p>
            <a:endParaRPr lang="en-GB" sz="2400" dirty="0"/>
          </a:p>
          <a:p>
            <a:r>
              <a:rPr lang="en-GB" sz="2400" dirty="0"/>
              <a:t>This programme should:</a:t>
            </a:r>
          </a:p>
          <a:p>
            <a:pPr lvl="1"/>
            <a:r>
              <a:rPr lang="en-GB" sz="2400" dirty="0"/>
              <a:t>ensure that there is an on-going programme for business continuity training and awareness</a:t>
            </a:r>
          </a:p>
          <a:p>
            <a:pPr lvl="1"/>
            <a:r>
              <a:rPr lang="en-GB" sz="2400" dirty="0"/>
              <a:t>ensure that any changes that impact on business continuity are reviewed</a:t>
            </a:r>
          </a:p>
          <a:p>
            <a:pPr lvl="1"/>
            <a:r>
              <a:rPr lang="en-GB" sz="2400" dirty="0"/>
              <a:t>identify any new products and services, and their  dependent activities that need to be included in the business continuity management system</a:t>
            </a:r>
          </a:p>
          <a:p>
            <a:pPr lvl="1"/>
            <a:r>
              <a:rPr lang="en-GB" sz="2400" dirty="0"/>
              <a:t>ensure that the business continuity plans remains effective, fit for purpose and up to date</a:t>
            </a:r>
          </a:p>
          <a:p>
            <a:pPr lvl="1"/>
            <a:r>
              <a:rPr lang="en-GB" sz="2400" dirty="0"/>
              <a:t>enable existing exercise schedules to be modified when there has been a significant change in any of the business continuity processes</a:t>
            </a:r>
          </a:p>
          <a:p>
            <a:endParaRPr lang="en-GB" dirty="0"/>
          </a:p>
        </p:txBody>
      </p:sp>
    </p:spTree>
    <p:extLst>
      <p:ext uri="{BB962C8B-B14F-4D97-AF65-F5344CB8AC3E}">
        <p14:creationId xmlns:p14="http://schemas.microsoft.com/office/powerpoint/2010/main" val="2220464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14ED-BDE1-4D2E-9046-BE2D59CC1AF5}"/>
              </a:ext>
            </a:extLst>
          </p:cNvPr>
          <p:cNvSpPr>
            <a:spLocks noGrp="1"/>
          </p:cNvSpPr>
          <p:nvPr>
            <p:ph type="title"/>
          </p:nvPr>
        </p:nvSpPr>
        <p:spPr/>
        <p:txBody>
          <a:bodyPr/>
          <a:lstStyle/>
          <a:p>
            <a:r>
              <a:rPr lang="en-GB" b="1"/>
              <a:t>Record Keeping</a:t>
            </a:r>
          </a:p>
        </p:txBody>
      </p:sp>
      <p:sp>
        <p:nvSpPr>
          <p:cNvPr id="3" name="Content Placeholder 2">
            <a:extLst>
              <a:ext uri="{FF2B5EF4-FFF2-40B4-BE49-F238E27FC236}">
                <a16:creationId xmlns:a16="http://schemas.microsoft.com/office/drawing/2014/main" id="{28171644-EBD0-4E7E-BC94-F7BB6D6860D6}"/>
              </a:ext>
            </a:extLst>
          </p:cNvPr>
          <p:cNvSpPr>
            <a:spLocks noGrp="1"/>
          </p:cNvSpPr>
          <p:nvPr>
            <p:ph sz="quarter" idx="10"/>
          </p:nvPr>
        </p:nvSpPr>
        <p:spPr/>
        <p:txBody>
          <a:bodyPr>
            <a:normAutofit/>
          </a:bodyPr>
          <a:lstStyle/>
          <a:p>
            <a:r>
              <a:rPr lang="en-GB" sz="3200" dirty="0"/>
              <a:t>When responding you need to keep records, but why is record keeping so important?</a:t>
            </a:r>
          </a:p>
        </p:txBody>
      </p:sp>
    </p:spTree>
    <p:extLst>
      <p:ext uri="{BB962C8B-B14F-4D97-AF65-F5344CB8AC3E}">
        <p14:creationId xmlns:p14="http://schemas.microsoft.com/office/powerpoint/2010/main" val="1796223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0D51-5996-4FFE-AAB8-E85B9F96ADFB}"/>
              </a:ext>
            </a:extLst>
          </p:cNvPr>
          <p:cNvSpPr>
            <a:spLocks noGrp="1"/>
          </p:cNvSpPr>
          <p:nvPr>
            <p:ph type="title"/>
          </p:nvPr>
        </p:nvSpPr>
        <p:spPr/>
        <p:txBody>
          <a:bodyPr/>
          <a:lstStyle/>
          <a:p>
            <a:r>
              <a:rPr lang="en-GB" b="1"/>
              <a:t>Record Keeping</a:t>
            </a:r>
            <a:endParaRPr lang="en-GB"/>
          </a:p>
        </p:txBody>
      </p:sp>
      <p:sp>
        <p:nvSpPr>
          <p:cNvPr id="4" name="TextBox 3">
            <a:extLst>
              <a:ext uri="{FF2B5EF4-FFF2-40B4-BE49-F238E27FC236}">
                <a16:creationId xmlns:a16="http://schemas.microsoft.com/office/drawing/2014/main" id="{C07E10A3-0C79-4DFE-8BC0-317D6718D421}"/>
              </a:ext>
            </a:extLst>
          </p:cNvPr>
          <p:cNvSpPr txBox="1"/>
          <p:nvPr/>
        </p:nvSpPr>
        <p:spPr>
          <a:xfrm>
            <a:off x="2012111" y="3305822"/>
            <a:ext cx="8071447" cy="861774"/>
          </a:xfrm>
          <a:prstGeom prst="rect">
            <a:avLst/>
          </a:prstGeom>
          <a:noFill/>
        </p:spPr>
        <p:txBody>
          <a:bodyPr wrap="square" rtlCol="0">
            <a:spAutoFit/>
          </a:bodyPr>
          <a:lstStyle/>
          <a:p>
            <a:pPr algn="ctr"/>
            <a:r>
              <a:rPr lang="en-GB" sz="3200"/>
              <a:t>Why is record keeping so important?</a:t>
            </a:r>
          </a:p>
          <a:p>
            <a:pPr algn="ctr"/>
            <a:endParaRPr lang="en-GB"/>
          </a:p>
        </p:txBody>
      </p:sp>
      <p:sp>
        <p:nvSpPr>
          <p:cNvPr id="5" name="TextBox 4">
            <a:extLst>
              <a:ext uri="{FF2B5EF4-FFF2-40B4-BE49-F238E27FC236}">
                <a16:creationId xmlns:a16="http://schemas.microsoft.com/office/drawing/2014/main" id="{F2D46D87-69E7-4E31-BE32-C810FC27A484}"/>
              </a:ext>
            </a:extLst>
          </p:cNvPr>
          <p:cNvSpPr txBox="1"/>
          <p:nvPr/>
        </p:nvSpPr>
        <p:spPr>
          <a:xfrm rot="21073803">
            <a:off x="1866626" y="2387988"/>
            <a:ext cx="2628900" cy="646331"/>
          </a:xfrm>
          <a:prstGeom prst="rect">
            <a:avLst/>
          </a:prstGeom>
          <a:noFill/>
        </p:spPr>
        <p:txBody>
          <a:bodyPr wrap="square" rtlCol="0">
            <a:spAutoFit/>
          </a:bodyPr>
          <a:lstStyle/>
          <a:p>
            <a:pPr algn="ctr"/>
            <a:r>
              <a:rPr lang="en-GB">
                <a:solidFill>
                  <a:srgbClr val="0070C0"/>
                </a:solidFill>
              </a:rPr>
              <a:t>Logs vital information about the incident</a:t>
            </a:r>
          </a:p>
        </p:txBody>
      </p:sp>
      <p:sp>
        <p:nvSpPr>
          <p:cNvPr id="6" name="TextBox 5">
            <a:extLst>
              <a:ext uri="{FF2B5EF4-FFF2-40B4-BE49-F238E27FC236}">
                <a16:creationId xmlns:a16="http://schemas.microsoft.com/office/drawing/2014/main" id="{CCB7DDD7-3558-4CE6-A76A-312D1A8113E2}"/>
              </a:ext>
            </a:extLst>
          </p:cNvPr>
          <p:cNvSpPr txBox="1"/>
          <p:nvPr/>
        </p:nvSpPr>
        <p:spPr>
          <a:xfrm rot="704133">
            <a:off x="5888585" y="2306202"/>
            <a:ext cx="2448719" cy="646331"/>
          </a:xfrm>
          <a:prstGeom prst="rect">
            <a:avLst/>
          </a:prstGeom>
          <a:noFill/>
        </p:spPr>
        <p:txBody>
          <a:bodyPr wrap="square" rtlCol="0">
            <a:spAutoFit/>
          </a:bodyPr>
          <a:lstStyle/>
          <a:p>
            <a:pPr algn="ctr"/>
            <a:r>
              <a:rPr lang="en-GB">
                <a:solidFill>
                  <a:srgbClr val="0070C0"/>
                </a:solidFill>
              </a:rPr>
              <a:t>Documents a timeline of the incident</a:t>
            </a:r>
          </a:p>
        </p:txBody>
      </p:sp>
      <p:sp>
        <p:nvSpPr>
          <p:cNvPr id="7" name="TextBox 6">
            <a:extLst>
              <a:ext uri="{FF2B5EF4-FFF2-40B4-BE49-F238E27FC236}">
                <a16:creationId xmlns:a16="http://schemas.microsoft.com/office/drawing/2014/main" id="{5960C3F1-6D4C-497B-AFF8-ACEE21FB155E}"/>
              </a:ext>
            </a:extLst>
          </p:cNvPr>
          <p:cNvSpPr txBox="1"/>
          <p:nvPr/>
        </p:nvSpPr>
        <p:spPr>
          <a:xfrm>
            <a:off x="4879929" y="4157879"/>
            <a:ext cx="2611437" cy="646331"/>
          </a:xfrm>
          <a:prstGeom prst="rect">
            <a:avLst/>
          </a:prstGeom>
          <a:noFill/>
        </p:spPr>
        <p:txBody>
          <a:bodyPr wrap="square" rtlCol="0">
            <a:spAutoFit/>
          </a:bodyPr>
          <a:lstStyle/>
          <a:p>
            <a:r>
              <a:rPr lang="en-GB">
                <a:solidFill>
                  <a:srgbClr val="0070C0"/>
                </a:solidFill>
              </a:rPr>
              <a:t>Details of casualties or near misses that occur</a:t>
            </a:r>
          </a:p>
        </p:txBody>
      </p:sp>
      <p:sp>
        <p:nvSpPr>
          <p:cNvPr id="8" name="TextBox 7">
            <a:extLst>
              <a:ext uri="{FF2B5EF4-FFF2-40B4-BE49-F238E27FC236}">
                <a16:creationId xmlns:a16="http://schemas.microsoft.com/office/drawing/2014/main" id="{6F336601-20CE-4AA1-9B7D-80412074C6B1}"/>
              </a:ext>
            </a:extLst>
          </p:cNvPr>
          <p:cNvSpPr txBox="1"/>
          <p:nvPr/>
        </p:nvSpPr>
        <p:spPr>
          <a:xfrm rot="529567">
            <a:off x="1815299" y="4341044"/>
            <a:ext cx="2332120" cy="923330"/>
          </a:xfrm>
          <a:prstGeom prst="rect">
            <a:avLst/>
          </a:prstGeom>
          <a:noFill/>
        </p:spPr>
        <p:txBody>
          <a:bodyPr wrap="square" rtlCol="0">
            <a:spAutoFit/>
          </a:bodyPr>
          <a:lstStyle/>
          <a:p>
            <a:pPr algn="ctr"/>
            <a:r>
              <a:rPr lang="en-GB">
                <a:solidFill>
                  <a:srgbClr val="0070C0"/>
                </a:solidFill>
              </a:rPr>
              <a:t>Helps keep track about financial impact</a:t>
            </a:r>
          </a:p>
        </p:txBody>
      </p:sp>
      <p:sp>
        <p:nvSpPr>
          <p:cNvPr id="9" name="TextBox 8">
            <a:extLst>
              <a:ext uri="{FF2B5EF4-FFF2-40B4-BE49-F238E27FC236}">
                <a16:creationId xmlns:a16="http://schemas.microsoft.com/office/drawing/2014/main" id="{C60366EB-9073-4EC9-8F4E-6DC1773302E0}"/>
              </a:ext>
            </a:extLst>
          </p:cNvPr>
          <p:cNvSpPr txBox="1"/>
          <p:nvPr/>
        </p:nvSpPr>
        <p:spPr>
          <a:xfrm rot="20721521">
            <a:off x="7395993" y="4706830"/>
            <a:ext cx="2654298" cy="923330"/>
          </a:xfrm>
          <a:prstGeom prst="rect">
            <a:avLst/>
          </a:prstGeom>
          <a:noFill/>
        </p:spPr>
        <p:txBody>
          <a:bodyPr wrap="square" rtlCol="0">
            <a:spAutoFit/>
          </a:bodyPr>
          <a:lstStyle/>
          <a:p>
            <a:pPr algn="ctr"/>
            <a:r>
              <a:rPr lang="en-GB">
                <a:solidFill>
                  <a:srgbClr val="0070C0"/>
                </a:solidFill>
              </a:rPr>
              <a:t>Clarifies communication channels if protracted incident</a:t>
            </a:r>
          </a:p>
        </p:txBody>
      </p:sp>
      <p:sp>
        <p:nvSpPr>
          <p:cNvPr id="10" name="TextBox 9">
            <a:extLst>
              <a:ext uri="{FF2B5EF4-FFF2-40B4-BE49-F238E27FC236}">
                <a16:creationId xmlns:a16="http://schemas.microsoft.com/office/drawing/2014/main" id="{14BEAC03-1046-4A5D-9F76-5AEC5FB2F2AC}"/>
              </a:ext>
            </a:extLst>
          </p:cNvPr>
          <p:cNvSpPr txBox="1"/>
          <p:nvPr/>
        </p:nvSpPr>
        <p:spPr>
          <a:xfrm>
            <a:off x="4204448" y="2584621"/>
            <a:ext cx="1981200" cy="646331"/>
          </a:xfrm>
          <a:prstGeom prst="rect">
            <a:avLst/>
          </a:prstGeom>
          <a:noFill/>
        </p:spPr>
        <p:txBody>
          <a:bodyPr wrap="square" rtlCol="0">
            <a:spAutoFit/>
          </a:bodyPr>
          <a:lstStyle/>
          <a:p>
            <a:pPr algn="ctr"/>
            <a:r>
              <a:rPr lang="en-GB">
                <a:solidFill>
                  <a:srgbClr val="0070C0"/>
                </a:solidFill>
              </a:rPr>
              <a:t>Documents decisions made</a:t>
            </a:r>
          </a:p>
        </p:txBody>
      </p:sp>
      <p:sp>
        <p:nvSpPr>
          <p:cNvPr id="11" name="TextBox 10">
            <a:extLst>
              <a:ext uri="{FF2B5EF4-FFF2-40B4-BE49-F238E27FC236}">
                <a16:creationId xmlns:a16="http://schemas.microsoft.com/office/drawing/2014/main" id="{06D5FA0A-1BE4-43EA-8684-F8B187026A28}"/>
              </a:ext>
            </a:extLst>
          </p:cNvPr>
          <p:cNvSpPr txBox="1"/>
          <p:nvPr/>
        </p:nvSpPr>
        <p:spPr>
          <a:xfrm>
            <a:off x="3889329" y="5274067"/>
            <a:ext cx="2611437" cy="369332"/>
          </a:xfrm>
          <a:prstGeom prst="rect">
            <a:avLst/>
          </a:prstGeom>
          <a:noFill/>
        </p:spPr>
        <p:txBody>
          <a:bodyPr wrap="square" rtlCol="0">
            <a:spAutoFit/>
          </a:bodyPr>
          <a:lstStyle/>
          <a:p>
            <a:r>
              <a:rPr lang="en-GB">
                <a:solidFill>
                  <a:srgbClr val="0070C0"/>
                </a:solidFill>
              </a:rPr>
              <a:t>Legal follow up</a:t>
            </a:r>
          </a:p>
        </p:txBody>
      </p:sp>
      <p:sp>
        <p:nvSpPr>
          <p:cNvPr id="12" name="TextBox 11" descr="Diagram explianing the importance of record keeping during incidents" title="Importance of record keeping">
            <a:extLst>
              <a:ext uri="{FF2B5EF4-FFF2-40B4-BE49-F238E27FC236}">
                <a16:creationId xmlns:a16="http://schemas.microsoft.com/office/drawing/2014/main" id="{46D929D9-218C-4571-9DCF-5FB9CF17ADB9}"/>
              </a:ext>
            </a:extLst>
          </p:cNvPr>
          <p:cNvSpPr txBox="1"/>
          <p:nvPr/>
        </p:nvSpPr>
        <p:spPr>
          <a:xfrm>
            <a:off x="8377441" y="2240884"/>
            <a:ext cx="1981200" cy="923330"/>
          </a:xfrm>
          <a:prstGeom prst="rect">
            <a:avLst/>
          </a:prstGeom>
          <a:noFill/>
        </p:spPr>
        <p:txBody>
          <a:bodyPr wrap="square" rtlCol="0">
            <a:spAutoFit/>
          </a:bodyPr>
          <a:lstStyle/>
          <a:p>
            <a:pPr algn="ctr"/>
            <a:r>
              <a:rPr lang="en-GB">
                <a:solidFill>
                  <a:srgbClr val="0070C0"/>
                </a:solidFill>
              </a:rPr>
              <a:t>Documents decisions not made and why</a:t>
            </a:r>
          </a:p>
        </p:txBody>
      </p:sp>
      <p:sp>
        <p:nvSpPr>
          <p:cNvPr id="3" name="Rectangle 2">
            <a:extLst>
              <a:ext uri="{FF2B5EF4-FFF2-40B4-BE49-F238E27FC236}">
                <a16:creationId xmlns:a16="http://schemas.microsoft.com/office/drawing/2014/main" id="{D7921EEF-FA81-4A8A-92FB-875352C96DE3}"/>
              </a:ext>
            </a:extLst>
          </p:cNvPr>
          <p:cNvSpPr/>
          <p:nvPr/>
        </p:nvSpPr>
        <p:spPr>
          <a:xfrm>
            <a:off x="266682" y="3173460"/>
            <a:ext cx="2034266" cy="646331"/>
          </a:xfrm>
          <a:prstGeom prst="rect">
            <a:avLst/>
          </a:prstGeom>
        </p:spPr>
        <p:txBody>
          <a:bodyPr wrap="square">
            <a:spAutoFit/>
          </a:bodyPr>
          <a:lstStyle/>
          <a:p>
            <a:pPr algn="ctr"/>
            <a:r>
              <a:rPr lang="en-GB">
                <a:solidFill>
                  <a:srgbClr val="0070C0"/>
                </a:solidFill>
              </a:rPr>
              <a:t>Undertake record keeping training</a:t>
            </a:r>
          </a:p>
        </p:txBody>
      </p:sp>
    </p:spTree>
    <p:extLst>
      <p:ext uri="{BB962C8B-B14F-4D97-AF65-F5344CB8AC3E}">
        <p14:creationId xmlns:p14="http://schemas.microsoft.com/office/powerpoint/2010/main" val="143077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7021-C24C-42E9-A00D-4527D2144AF3}"/>
              </a:ext>
            </a:extLst>
          </p:cNvPr>
          <p:cNvSpPr>
            <a:spLocks noGrp="1"/>
          </p:cNvSpPr>
          <p:nvPr>
            <p:ph type="title"/>
          </p:nvPr>
        </p:nvSpPr>
        <p:spPr>
          <a:xfrm>
            <a:off x="1173763" y="634673"/>
            <a:ext cx="10641498" cy="818682"/>
          </a:xfrm>
        </p:spPr>
        <p:txBody>
          <a:bodyPr>
            <a:normAutofit/>
          </a:bodyPr>
          <a:lstStyle/>
          <a:p>
            <a:r>
              <a:rPr lang="en-GB" sz="4000" b="1"/>
              <a:t>Questions</a:t>
            </a:r>
          </a:p>
        </p:txBody>
      </p:sp>
      <p:pic>
        <p:nvPicPr>
          <p:cNvPr id="4" name="Picture 2" descr="Question mark with person sitting inside" title="Question Mark">
            <a:extLst>
              <a:ext uri="{FF2B5EF4-FFF2-40B4-BE49-F238E27FC236}">
                <a16:creationId xmlns:a16="http://schemas.microsoft.com/office/drawing/2014/main" id="{24213DEA-0016-4157-B508-7C09872B9C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0907" y="1453355"/>
            <a:ext cx="4528693" cy="482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09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0C37-A876-4820-9C6B-8CB839B7FD65}"/>
              </a:ext>
            </a:extLst>
          </p:cNvPr>
          <p:cNvSpPr>
            <a:spLocks noGrp="1"/>
          </p:cNvSpPr>
          <p:nvPr>
            <p:ph type="title"/>
          </p:nvPr>
        </p:nvSpPr>
        <p:spPr/>
        <p:txBody>
          <a:bodyPr/>
          <a:lstStyle/>
          <a:p>
            <a:r>
              <a:rPr lang="en-GB" b="1"/>
              <a:t>Next Steps……</a:t>
            </a:r>
          </a:p>
        </p:txBody>
      </p:sp>
    </p:spTree>
    <p:extLst>
      <p:ext uri="{BB962C8B-B14F-4D97-AF65-F5344CB8AC3E}">
        <p14:creationId xmlns:p14="http://schemas.microsoft.com/office/powerpoint/2010/main" val="155052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4671-03A7-43B9-A060-B49B410D9060}"/>
              </a:ext>
            </a:extLst>
          </p:cNvPr>
          <p:cNvSpPr>
            <a:spLocks noGrp="1"/>
          </p:cNvSpPr>
          <p:nvPr>
            <p:ph type="title"/>
          </p:nvPr>
        </p:nvSpPr>
        <p:spPr/>
        <p:txBody>
          <a:bodyPr/>
          <a:lstStyle/>
          <a:p>
            <a:r>
              <a:rPr lang="en-GB" b="1"/>
              <a:t>Definitions – ISO 22301:2019</a:t>
            </a:r>
          </a:p>
        </p:txBody>
      </p:sp>
      <p:sp>
        <p:nvSpPr>
          <p:cNvPr id="3" name="Content Placeholder 2">
            <a:extLst>
              <a:ext uri="{FF2B5EF4-FFF2-40B4-BE49-F238E27FC236}">
                <a16:creationId xmlns:a16="http://schemas.microsoft.com/office/drawing/2014/main" id="{93B92C9A-D8F0-44EF-BD86-3D88F6101A9F}"/>
              </a:ext>
            </a:extLst>
          </p:cNvPr>
          <p:cNvSpPr>
            <a:spLocks noGrp="1"/>
          </p:cNvSpPr>
          <p:nvPr>
            <p:ph sz="quarter" idx="10"/>
          </p:nvPr>
        </p:nvSpPr>
        <p:spPr>
          <a:xfrm>
            <a:off x="781878" y="1833142"/>
            <a:ext cx="10641498" cy="4407860"/>
          </a:xfrm>
        </p:spPr>
        <p:txBody>
          <a:bodyPr>
            <a:noAutofit/>
          </a:bodyPr>
          <a:lstStyle/>
          <a:p>
            <a:pPr marL="0" indent="0" fontAlgn="base">
              <a:buNone/>
            </a:pPr>
            <a:r>
              <a:rPr lang="en-GB" sz="2000" b="1"/>
              <a:t>Business Continuity </a:t>
            </a:r>
            <a:r>
              <a:rPr lang="en-US" sz="2000"/>
              <a:t>​</a:t>
            </a:r>
          </a:p>
          <a:p>
            <a:pPr fontAlgn="base"/>
            <a:r>
              <a:rPr lang="en-GB" sz="2000"/>
              <a:t>The capability of the organisation to continue delivery of products or services at acceptable predefined levels following a disruptive incident.</a:t>
            </a:r>
          </a:p>
          <a:p>
            <a:pPr marL="0" indent="0" fontAlgn="base">
              <a:buNone/>
            </a:pPr>
            <a:r>
              <a:rPr lang="en-GB" sz="2000" b="1"/>
              <a:t>Business Continuity Management</a:t>
            </a:r>
            <a:endParaRPr lang="en-US" sz="2000" b="1"/>
          </a:p>
          <a:p>
            <a:r>
              <a:rPr lang="en-GB" sz="2000"/>
              <a:t>A holistic management process that identifies potential threats to an organisation and the impacts to business operations those threats, if realized, might cause, and which provides a framework for building organisational resilience with the capability of an effective response that safeguards the interests of its key stakeholders, reputation, brand and value-creating activities.</a:t>
            </a:r>
          </a:p>
          <a:p>
            <a:pPr fontAlgn="base"/>
            <a:r>
              <a:rPr lang="en-GB" sz="2000" b="1"/>
              <a:t>Business continuity management system</a:t>
            </a:r>
            <a:r>
              <a:rPr lang="en-US" sz="2000"/>
              <a:t>​</a:t>
            </a:r>
          </a:p>
          <a:p>
            <a:pPr fontAlgn="base"/>
            <a:r>
              <a:rPr lang="en-GB" sz="2000"/>
              <a:t>Part of the overall management system that establishes, implements, operates, monitors, reviews, maintains and improves business continuity.</a:t>
            </a:r>
            <a:endParaRPr lang="en-US" sz="2000"/>
          </a:p>
          <a:p>
            <a:endParaRPr lang="en-GB" sz="2000"/>
          </a:p>
          <a:p>
            <a:pPr marL="0" indent="0">
              <a:buNone/>
            </a:pPr>
            <a:endParaRPr lang="en-GB" sz="2000"/>
          </a:p>
        </p:txBody>
      </p:sp>
    </p:spTree>
    <p:extLst>
      <p:ext uri="{BB962C8B-B14F-4D97-AF65-F5344CB8AC3E}">
        <p14:creationId xmlns:p14="http://schemas.microsoft.com/office/powerpoint/2010/main" val="291770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C8E9-1738-457D-8F71-41CEE56AF743}"/>
              </a:ext>
            </a:extLst>
          </p:cNvPr>
          <p:cNvSpPr>
            <a:spLocks noGrp="1"/>
          </p:cNvSpPr>
          <p:nvPr>
            <p:ph type="title"/>
          </p:nvPr>
        </p:nvSpPr>
        <p:spPr/>
        <p:txBody>
          <a:bodyPr>
            <a:normAutofit fontScale="90000"/>
          </a:bodyPr>
          <a:lstStyle/>
          <a:p>
            <a:r>
              <a:rPr lang="en-GB" b="1"/>
              <a:t>Business Continuity Management System ISO 22301/22313</a:t>
            </a:r>
          </a:p>
        </p:txBody>
      </p:sp>
      <p:sp>
        <p:nvSpPr>
          <p:cNvPr id="3" name="Content Placeholder 2">
            <a:extLst>
              <a:ext uri="{FF2B5EF4-FFF2-40B4-BE49-F238E27FC236}">
                <a16:creationId xmlns:a16="http://schemas.microsoft.com/office/drawing/2014/main" id="{B297FB25-A3E0-4A63-8D63-01B72FC20D81}"/>
              </a:ext>
            </a:extLst>
          </p:cNvPr>
          <p:cNvSpPr>
            <a:spLocks noGrp="1"/>
          </p:cNvSpPr>
          <p:nvPr>
            <p:ph sz="quarter" idx="10"/>
          </p:nvPr>
        </p:nvSpPr>
        <p:spPr>
          <a:xfrm>
            <a:off x="775251" y="2029086"/>
            <a:ext cx="10641498" cy="3239600"/>
          </a:xfrm>
        </p:spPr>
        <p:txBody>
          <a:bodyPr>
            <a:normAutofit/>
          </a:bodyPr>
          <a:lstStyle/>
          <a:p>
            <a:pPr marL="0" indent="0">
              <a:buNone/>
            </a:pPr>
            <a:r>
              <a:rPr lang="en-GB" sz="2000"/>
              <a:t>A business continuity management system emphasises the importance of</a:t>
            </a:r>
          </a:p>
          <a:p>
            <a:pPr fontAlgn="base"/>
            <a:r>
              <a:rPr lang="en-GB" sz="2000"/>
              <a:t>Understanding the organisation’s needs and the necessity for establishing a business continuity management policy and objectives</a:t>
            </a:r>
            <a:r>
              <a:rPr lang="en-US" sz="2000"/>
              <a:t>​</a:t>
            </a:r>
          </a:p>
          <a:p>
            <a:pPr fontAlgn="base"/>
            <a:r>
              <a:rPr lang="en-GB" sz="2000"/>
              <a:t>Implementing and operating controls and measures for managing an organisation’s overall capability to manage disruptive incidents</a:t>
            </a:r>
            <a:r>
              <a:rPr lang="en-US" sz="2000"/>
              <a:t>​</a:t>
            </a:r>
          </a:p>
          <a:p>
            <a:pPr fontAlgn="base"/>
            <a:r>
              <a:rPr lang="en-GB" sz="2000"/>
              <a:t>Monitoring and reviewing the performance and effectiveness of BCMS, and </a:t>
            </a:r>
            <a:r>
              <a:rPr lang="en-US" sz="2000"/>
              <a:t>​</a:t>
            </a:r>
          </a:p>
          <a:p>
            <a:pPr fontAlgn="base"/>
            <a:r>
              <a:rPr lang="en-GB" sz="2000"/>
              <a:t>Continual improvement based on management of objectives</a:t>
            </a:r>
            <a:endParaRPr lang="en-US" sz="2000"/>
          </a:p>
          <a:p>
            <a:pPr marL="0" indent="0">
              <a:buNone/>
            </a:pPr>
            <a:endParaRPr lang="en-GB" sz="2000"/>
          </a:p>
        </p:txBody>
      </p:sp>
    </p:spTree>
    <p:extLst>
      <p:ext uri="{BB962C8B-B14F-4D97-AF65-F5344CB8AC3E}">
        <p14:creationId xmlns:p14="http://schemas.microsoft.com/office/powerpoint/2010/main" val="62054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5E4B-60A6-41FA-BC83-232F0AAD64F2}"/>
              </a:ext>
            </a:extLst>
          </p:cNvPr>
          <p:cNvSpPr>
            <a:spLocks noGrp="1"/>
          </p:cNvSpPr>
          <p:nvPr>
            <p:ph type="title"/>
          </p:nvPr>
        </p:nvSpPr>
        <p:spPr>
          <a:xfrm>
            <a:off x="259363" y="330408"/>
            <a:ext cx="10641498" cy="611649"/>
          </a:xfrm>
        </p:spPr>
        <p:txBody>
          <a:bodyPr/>
          <a:lstStyle/>
          <a:p>
            <a:r>
              <a:rPr lang="en-GB" b="1"/>
              <a:t>Elements of Business Continuity Management</a:t>
            </a:r>
          </a:p>
        </p:txBody>
      </p:sp>
      <p:graphicFrame>
        <p:nvGraphicFramePr>
          <p:cNvPr id="6" name="Diagram 5" descr="ISO 22301 - Plan Do Check Act Cycle" title="PDCA Cycle">
            <a:extLst>
              <a:ext uri="{FF2B5EF4-FFF2-40B4-BE49-F238E27FC236}">
                <a16:creationId xmlns:a16="http://schemas.microsoft.com/office/drawing/2014/main" id="{6D2B176E-23FF-472C-81F0-6472ADA3F1CB}"/>
              </a:ext>
            </a:extLst>
          </p:cNvPr>
          <p:cNvGraphicFramePr/>
          <p:nvPr/>
        </p:nvGraphicFramePr>
        <p:xfrm>
          <a:off x="1264556" y="1453243"/>
          <a:ext cx="10641498"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D5EA334-5DD8-46EA-B693-E656C528B90F}"/>
              </a:ext>
            </a:extLst>
          </p:cNvPr>
          <p:cNvSpPr txBox="1"/>
          <p:nvPr/>
        </p:nvSpPr>
        <p:spPr>
          <a:xfrm>
            <a:off x="8934467" y="5392858"/>
            <a:ext cx="1853275" cy="215444"/>
          </a:xfrm>
          <a:prstGeom prst="rect">
            <a:avLst/>
          </a:prstGeom>
          <a:noFill/>
        </p:spPr>
        <p:txBody>
          <a:bodyPr wrap="square" lIns="0" tIns="0" rIns="0" bIns="0" rtlCol="0">
            <a:spAutoFit/>
          </a:bodyPr>
          <a:lstStyle/>
          <a:p>
            <a:r>
              <a:rPr lang="en-GB" sz="1400">
                <a:latin typeface="Arial" pitchFamily="34" charset="0"/>
                <a:cs typeface="Arial" pitchFamily="34" charset="0"/>
              </a:rPr>
              <a:t>ISO22313 </a:t>
            </a:r>
          </a:p>
        </p:txBody>
      </p:sp>
    </p:spTree>
    <p:extLst>
      <p:ext uri="{BB962C8B-B14F-4D97-AF65-F5344CB8AC3E}">
        <p14:creationId xmlns:p14="http://schemas.microsoft.com/office/powerpoint/2010/main" val="83351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1B3C-406A-4CDE-AEC4-B7CAF4D5171B}"/>
              </a:ext>
            </a:extLst>
          </p:cNvPr>
          <p:cNvSpPr>
            <a:spLocks noGrp="1"/>
          </p:cNvSpPr>
          <p:nvPr>
            <p:ph type="title"/>
          </p:nvPr>
        </p:nvSpPr>
        <p:spPr/>
        <p:txBody>
          <a:bodyPr/>
          <a:lstStyle/>
          <a:p>
            <a:r>
              <a:rPr lang="en-GB" b="1"/>
              <a:t>Plan, Do, Check, Act Cycle </a:t>
            </a:r>
          </a:p>
        </p:txBody>
      </p:sp>
      <p:sp>
        <p:nvSpPr>
          <p:cNvPr id="3" name="Content Placeholder 2">
            <a:extLst>
              <a:ext uri="{FF2B5EF4-FFF2-40B4-BE49-F238E27FC236}">
                <a16:creationId xmlns:a16="http://schemas.microsoft.com/office/drawing/2014/main" id="{77FE691E-F552-413A-9E5C-8539F62AA367}"/>
              </a:ext>
            </a:extLst>
          </p:cNvPr>
          <p:cNvSpPr>
            <a:spLocks noGrp="1"/>
          </p:cNvSpPr>
          <p:nvPr>
            <p:ph sz="quarter" idx="10"/>
          </p:nvPr>
        </p:nvSpPr>
        <p:spPr>
          <a:xfrm>
            <a:off x="781878" y="1833142"/>
            <a:ext cx="10641498" cy="4186657"/>
          </a:xfrm>
        </p:spPr>
        <p:txBody>
          <a:bodyPr>
            <a:normAutofit/>
          </a:bodyPr>
          <a:lstStyle/>
          <a:p>
            <a:pPr marL="0" indent="0">
              <a:buNone/>
            </a:pPr>
            <a:r>
              <a:rPr lang="en-GB" sz="3600" dirty="0"/>
              <a:t>The ISO 22301 and 22313 uses a ‘Plan, Do, Check, Act’ cycle in planning, establishing, implementing, operating, monitoring, reviewing, maintaining and continually improving the effectiveness of an organisations business continuity management system</a:t>
            </a:r>
          </a:p>
          <a:p>
            <a:endParaRPr lang="en-GB" sz="2000" dirty="0"/>
          </a:p>
        </p:txBody>
      </p:sp>
    </p:spTree>
    <p:extLst>
      <p:ext uri="{BB962C8B-B14F-4D97-AF65-F5344CB8AC3E}">
        <p14:creationId xmlns:p14="http://schemas.microsoft.com/office/powerpoint/2010/main" val="4156231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6" ma:contentTypeDescription="Create a new document." ma:contentTypeScope="" ma:versionID="7479764f0e10533da0eeb9f297ec71c1">
  <xsd:schema xmlns:xsd="http://www.w3.org/2001/XMLSchema" xmlns:xs="http://www.w3.org/2001/XMLSchema" xmlns:p="http://schemas.microsoft.com/office/2006/metadata/properties" xmlns:ns2="934b752f-f0a5-467f-a0e4-008a617d2331" xmlns:ns3="cb1d5027-a3ac-4441-b759-ea0e5f912ecd" targetNamespace="http://schemas.microsoft.com/office/2006/metadata/properties" ma:root="true" ma:fieldsID="08b998808c093b37cf21a7394f235138" ns2:_="" ns3:_="">
    <xsd:import namespace="934b752f-f0a5-467f-a0e4-008a617d2331"/>
    <xsd:import namespace="cb1d5027-a3ac-4441-b759-ea0e5f912e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71BBF5-67E0-42EA-B0EF-BF3AEBB66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4b752f-f0a5-467f-a0e4-008a617d2331"/>
    <ds:schemaRef ds:uri="cb1d5027-a3ac-4441-b759-ea0e5f912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34b752f-f0a5-467f-a0e4-008a617d23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752</TotalTime>
  <Words>7646</Words>
  <Application>Microsoft Office PowerPoint</Application>
  <PresentationFormat>Widescreen</PresentationFormat>
  <Paragraphs>592</Paragraphs>
  <Slides>56</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Custom Design</vt:lpstr>
      <vt:lpstr>Business Continuity Management NHS Workshop</vt:lpstr>
      <vt:lpstr>House Keeping</vt:lpstr>
      <vt:lpstr>Introduction</vt:lpstr>
      <vt:lpstr>Aim and Objectives</vt:lpstr>
      <vt:lpstr>Ice Breaker</vt:lpstr>
      <vt:lpstr>Definitions – ISO 22301:2019</vt:lpstr>
      <vt:lpstr>Business Continuity Management System ISO 22301/22313</vt:lpstr>
      <vt:lpstr>Elements of Business Continuity Management</vt:lpstr>
      <vt:lpstr>Plan, Do, Check, Act Cycle </vt:lpstr>
      <vt:lpstr>Plan, Do, Check, Act Cycle</vt:lpstr>
      <vt:lpstr>Activity 1</vt:lpstr>
      <vt:lpstr>Activity 1- Summary</vt:lpstr>
      <vt:lpstr>Activity 1 – Summary Continued</vt:lpstr>
      <vt:lpstr>Interested Parties</vt:lpstr>
      <vt:lpstr>Elements of Business Continuity Management 1</vt:lpstr>
      <vt:lpstr>Business Impact Analysis </vt:lpstr>
      <vt:lpstr>Understanding the Organisation</vt:lpstr>
      <vt:lpstr>Business Impact Analysis Template</vt:lpstr>
      <vt:lpstr>Business Impact Analysis</vt:lpstr>
      <vt:lpstr>Activity 2</vt:lpstr>
      <vt:lpstr>Element of Business Continuity Management 2</vt:lpstr>
      <vt:lpstr>Business Continuity Strategy Options</vt:lpstr>
      <vt:lpstr>Activity 3</vt:lpstr>
      <vt:lpstr>Elements of  Business Continuity Management 3</vt:lpstr>
      <vt:lpstr>Activity 4 Continuity Requirements</vt:lpstr>
      <vt:lpstr>Activity 4 Continuity Requirements</vt:lpstr>
      <vt:lpstr>Definitions </vt:lpstr>
      <vt:lpstr>Mitigating Impacts Through Effective Business Continuity: Sudden Disruption</vt:lpstr>
      <vt:lpstr>Mitigating Impacts through effective business continuity: Gradual disruption</vt:lpstr>
      <vt:lpstr>Incident Timeline </vt:lpstr>
      <vt:lpstr>Activity 5 </vt:lpstr>
      <vt:lpstr>Business Continuity Incident Examples</vt:lpstr>
      <vt:lpstr>Example – NHS staff strikes </vt:lpstr>
      <vt:lpstr>Example – Severe Weather (Storms)</vt:lpstr>
      <vt:lpstr>Example – Royal Marsden 2008</vt:lpstr>
      <vt:lpstr>Example – WannaCry – Cyber Attack</vt:lpstr>
      <vt:lpstr>Example – BT Flood and Fire March 2010</vt:lpstr>
      <vt:lpstr>Example – Coronavirus (COVID 19) </vt:lpstr>
      <vt:lpstr>Example – Chase Farm Hospital 2010</vt:lpstr>
      <vt:lpstr>Example – Grenfell Tower</vt:lpstr>
      <vt:lpstr>Activity 6: Business Continuity Strategy Options Discussion </vt:lpstr>
      <vt:lpstr>Business Continuity Response Plans</vt:lpstr>
      <vt:lpstr>Business Continuity Response Plan Content</vt:lpstr>
      <vt:lpstr>Business Continuity Response Plan Content</vt:lpstr>
      <vt:lpstr>Elements of Business Continuity Management </vt:lpstr>
      <vt:lpstr>Exercising and Testing</vt:lpstr>
      <vt:lpstr>Types of Business Continuity Exercises </vt:lpstr>
      <vt:lpstr>Why undertake A Business Continuity Exercise?</vt:lpstr>
      <vt:lpstr>Business Continuity Off The Shelf Exercise</vt:lpstr>
      <vt:lpstr>Embedding Your Business Continuity Plan </vt:lpstr>
      <vt:lpstr>Reviewing Business Continuity</vt:lpstr>
      <vt:lpstr>Maintaining Business Continuity </vt:lpstr>
      <vt:lpstr>Record Keeping</vt:lpstr>
      <vt:lpstr>Record Keeping</vt:lpstr>
      <vt:lpstr>Questions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ALI, Sohail (NHS ENGLAND – X24)</cp:lastModifiedBy>
  <cp:revision>117</cp:revision>
  <dcterms:created xsi:type="dcterms:W3CDTF">2017-05-03T08:06:17Z</dcterms:created>
  <dcterms:modified xsi:type="dcterms:W3CDTF">2023-05-09T09:46:56Z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