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6" r:id="rId4"/>
  </p:sldMasterIdLst>
  <p:notesMasterIdLst>
    <p:notesMasterId r:id="rId21"/>
  </p:notesMasterIdLst>
  <p:handoutMasterIdLst>
    <p:handoutMasterId r:id="rId22"/>
  </p:handoutMasterIdLst>
  <p:sldIdLst>
    <p:sldId id="256" r:id="rId5"/>
    <p:sldId id="257"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5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22" autoAdjust="0"/>
    <p:restoredTop sz="86055" autoAdjust="0"/>
  </p:normalViewPr>
  <p:slideViewPr>
    <p:cSldViewPr snapToGrid="0" snapToObjects="1">
      <p:cViewPr varScale="1">
        <p:scale>
          <a:sx n="87" d="100"/>
          <a:sy n="87" d="100"/>
        </p:scale>
        <p:origin x="276"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hail Ali" userId="bf1a5e33-3fa3-4f25-b4ec-dec18ada2d63" providerId="ADAL" clId="{6ADFC06F-CD73-4476-BD6B-55BDEEF875E7}"/>
    <pc:docChg chg="modSld">
      <pc:chgData name="Sohail Ali" userId="bf1a5e33-3fa3-4f25-b4ec-dec18ada2d63" providerId="ADAL" clId="{6ADFC06F-CD73-4476-BD6B-55BDEEF875E7}" dt="2022-10-06T13:49:52.129" v="15" actId="20577"/>
      <pc:docMkLst>
        <pc:docMk/>
      </pc:docMkLst>
      <pc:sldChg chg="modSp mod">
        <pc:chgData name="Sohail Ali" userId="bf1a5e33-3fa3-4f25-b4ec-dec18ada2d63" providerId="ADAL" clId="{6ADFC06F-CD73-4476-BD6B-55BDEEF875E7}" dt="2022-10-06T13:47:36.256" v="2" actId="20577"/>
        <pc:sldMkLst>
          <pc:docMk/>
          <pc:sldMk cId="3259426795" sldId="263"/>
        </pc:sldMkLst>
        <pc:spChg chg="mod">
          <ac:chgData name="Sohail Ali" userId="bf1a5e33-3fa3-4f25-b4ec-dec18ada2d63" providerId="ADAL" clId="{6ADFC06F-CD73-4476-BD6B-55BDEEF875E7}" dt="2022-10-06T13:47:36.256" v="2" actId="20577"/>
          <ac:spMkLst>
            <pc:docMk/>
            <pc:sldMk cId="3259426795" sldId="263"/>
            <ac:spMk id="4" creationId="{8A739029-9789-41A9-B01A-701B9F1770CE}"/>
          </ac:spMkLst>
        </pc:spChg>
      </pc:sldChg>
      <pc:sldChg chg="modSp mod">
        <pc:chgData name="Sohail Ali" userId="bf1a5e33-3fa3-4f25-b4ec-dec18ada2d63" providerId="ADAL" clId="{6ADFC06F-CD73-4476-BD6B-55BDEEF875E7}" dt="2022-10-06T13:49:52.129" v="15" actId="20577"/>
        <pc:sldMkLst>
          <pc:docMk/>
          <pc:sldMk cId="2495076376" sldId="269"/>
        </pc:sldMkLst>
        <pc:spChg chg="mod">
          <ac:chgData name="Sohail Ali" userId="bf1a5e33-3fa3-4f25-b4ec-dec18ada2d63" providerId="ADAL" clId="{6ADFC06F-CD73-4476-BD6B-55BDEEF875E7}" dt="2022-10-06T13:49:52.129" v="15" actId="20577"/>
          <ac:spMkLst>
            <pc:docMk/>
            <pc:sldMk cId="2495076376" sldId="269"/>
            <ac:spMk id="4" creationId="{2A67A946-92FA-4494-A468-4C00E104FEA6}"/>
          </ac:spMkLst>
        </pc:spChg>
      </pc:sldChg>
    </pc:docChg>
  </pc:docChgLst>
  <pc:docChgLst>
    <pc:chgData name="Sohail Ali" userId="bf1a5e33-3fa3-4f25-b4ec-dec18ada2d63" providerId="ADAL" clId="{9D34243E-958A-46A1-9841-638DFD76F4CE}"/>
    <pc:docChg chg="modSld">
      <pc:chgData name="Sohail Ali" userId="bf1a5e33-3fa3-4f25-b4ec-dec18ada2d63" providerId="ADAL" clId="{9D34243E-958A-46A1-9841-638DFD76F4CE}" dt="2022-09-07T08:51:23.159" v="0" actId="1076"/>
      <pc:docMkLst>
        <pc:docMk/>
      </pc:docMkLst>
      <pc:sldChg chg="modSp mod">
        <pc:chgData name="Sohail Ali" userId="bf1a5e33-3fa3-4f25-b4ec-dec18ada2d63" providerId="ADAL" clId="{9D34243E-958A-46A1-9841-638DFD76F4CE}" dt="2022-09-07T08:51:23.159" v="0" actId="1076"/>
        <pc:sldMkLst>
          <pc:docMk/>
          <pc:sldMk cId="4204194662" sldId="256"/>
        </pc:sldMkLst>
        <pc:spChg chg="mod">
          <ac:chgData name="Sohail Ali" userId="bf1a5e33-3fa3-4f25-b4ec-dec18ada2d63" providerId="ADAL" clId="{9D34243E-958A-46A1-9841-638DFD76F4CE}" dt="2022-09-07T08:51:23.159" v="0" actId="1076"/>
          <ac:spMkLst>
            <pc:docMk/>
            <pc:sldMk cId="4204194662" sldId="256"/>
            <ac:spMk id="3" creationId="{C21EC0FF-74BA-4A1B-A173-77CE0B4A072B}"/>
          </ac:spMkLst>
        </pc:spChg>
      </pc:sldChg>
    </pc:docChg>
  </pc:docChgLst>
  <pc:docChgLst>
    <pc:chgData name="Sohail Ali" userId="bf1a5e33-3fa3-4f25-b4ec-dec18ada2d63" providerId="ADAL" clId="{4A87803D-5BB9-4505-8053-2B6AC8EE0738}"/>
    <pc:docChg chg="modSld">
      <pc:chgData name="Sohail Ali" userId="bf1a5e33-3fa3-4f25-b4ec-dec18ada2d63" providerId="ADAL" clId="{4A87803D-5BB9-4505-8053-2B6AC8EE0738}" dt="2022-10-06T13:52:20.440" v="0"/>
      <pc:docMkLst>
        <pc:docMk/>
      </pc:docMkLst>
      <pc:sldChg chg="modSp">
        <pc:chgData name="Sohail Ali" userId="bf1a5e33-3fa3-4f25-b4ec-dec18ada2d63" providerId="ADAL" clId="{4A87803D-5BB9-4505-8053-2B6AC8EE0738}" dt="2022-10-06T13:52:20.440" v="0"/>
        <pc:sldMkLst>
          <pc:docMk/>
          <pc:sldMk cId="2495076376" sldId="269"/>
        </pc:sldMkLst>
        <pc:spChg chg="mod">
          <ac:chgData name="Sohail Ali" userId="bf1a5e33-3fa3-4f25-b4ec-dec18ada2d63" providerId="ADAL" clId="{4A87803D-5BB9-4505-8053-2B6AC8EE0738}" dt="2022-10-06T13:52:20.440" v="0"/>
          <ac:spMkLst>
            <pc:docMk/>
            <pc:sldMk cId="2495076376" sldId="269"/>
            <ac:spMk id="4" creationId="{2A67A946-92FA-4494-A468-4C00E104FEA6}"/>
          </ac:spMkLst>
        </pc:spChg>
      </pc:sldChg>
    </pc:docChg>
  </pc:docChgLst>
  <pc:docChgLst>
    <pc:chgData name="Sohail Ali" userId="bf1a5e33-3fa3-4f25-b4ec-dec18ada2d63" providerId="ADAL" clId="{48E5B750-C514-41D8-BFA9-A5AF15943905}"/>
    <pc:docChg chg="modMainMaster">
      <pc:chgData name="Sohail Ali" userId="bf1a5e33-3fa3-4f25-b4ec-dec18ada2d63" providerId="ADAL" clId="{48E5B750-C514-41D8-BFA9-A5AF15943905}" dt="2023-05-09T09:55:43.693" v="1" actId="732"/>
      <pc:docMkLst>
        <pc:docMk/>
      </pc:docMkLst>
      <pc:sldMasterChg chg="modSldLayout">
        <pc:chgData name="Sohail Ali" userId="bf1a5e33-3fa3-4f25-b4ec-dec18ada2d63" providerId="ADAL" clId="{48E5B750-C514-41D8-BFA9-A5AF15943905}" dt="2023-05-09T09:55:43.693" v="1" actId="732"/>
        <pc:sldMasterMkLst>
          <pc:docMk/>
          <pc:sldMasterMk cId="2834789573" sldId="2147483666"/>
        </pc:sldMasterMkLst>
        <pc:sldLayoutChg chg="modSp mod">
          <pc:chgData name="Sohail Ali" userId="bf1a5e33-3fa3-4f25-b4ec-dec18ada2d63" providerId="ADAL" clId="{48E5B750-C514-41D8-BFA9-A5AF15943905}" dt="2023-05-09T09:55:34.022" v="0" actId="732"/>
          <pc:sldLayoutMkLst>
            <pc:docMk/>
            <pc:sldMasterMk cId="2834789573" sldId="2147483666"/>
            <pc:sldLayoutMk cId="3506723340" sldId="2147483667"/>
          </pc:sldLayoutMkLst>
          <pc:picChg chg="mod modCrop">
            <ac:chgData name="Sohail Ali" userId="bf1a5e33-3fa3-4f25-b4ec-dec18ada2d63" providerId="ADAL" clId="{48E5B750-C514-41D8-BFA9-A5AF15943905}" dt="2023-05-09T09:55:34.022" v="0" actId="732"/>
            <ac:picMkLst>
              <pc:docMk/>
              <pc:sldMasterMk cId="2834789573" sldId="2147483666"/>
              <pc:sldLayoutMk cId="3506723340" sldId="2147483667"/>
              <ac:picMk id="6" creationId="{3CFCDE03-0EEA-4F49-A6B9-58B291621EE7}"/>
            </ac:picMkLst>
          </pc:picChg>
        </pc:sldLayoutChg>
        <pc:sldLayoutChg chg="modSp mod">
          <pc:chgData name="Sohail Ali" userId="bf1a5e33-3fa3-4f25-b4ec-dec18ada2d63" providerId="ADAL" clId="{48E5B750-C514-41D8-BFA9-A5AF15943905}" dt="2023-05-09T09:55:43.693" v="1" actId="732"/>
          <pc:sldLayoutMkLst>
            <pc:docMk/>
            <pc:sldMasterMk cId="2834789573" sldId="2147483666"/>
            <pc:sldLayoutMk cId="3701314472" sldId="2147483668"/>
          </pc:sldLayoutMkLst>
          <pc:picChg chg="mod modCrop">
            <ac:chgData name="Sohail Ali" userId="bf1a5e33-3fa3-4f25-b4ec-dec18ada2d63" providerId="ADAL" clId="{48E5B750-C514-41D8-BFA9-A5AF15943905}" dt="2023-05-09T09:55:43.693" v="1" actId="732"/>
            <ac:picMkLst>
              <pc:docMk/>
              <pc:sldMasterMk cId="2834789573" sldId="2147483666"/>
              <pc:sldLayoutMk cId="3701314472" sldId="2147483668"/>
              <ac:picMk id="7" creationId="{3D9F83AB-04F8-4C53-93F7-BAAABEF42693}"/>
            </ac:picMkLst>
          </pc:pic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4CF0E8-C82C-496E-898A-C18E3EDDD1B5}" type="doc">
      <dgm:prSet loTypeId="urn:microsoft.com/office/officeart/2005/8/layout/radial6" loCatId="cycle" qsTypeId="urn:microsoft.com/office/officeart/2005/8/quickstyle/3d1" qsCatId="3D" csTypeId="urn:microsoft.com/office/officeart/2005/8/colors/accent1_2" csCatId="accent1" phldr="1"/>
      <dgm:spPr/>
      <dgm:t>
        <a:bodyPr/>
        <a:lstStyle/>
        <a:p>
          <a:endParaRPr lang="en-GB"/>
        </a:p>
      </dgm:t>
    </dgm:pt>
    <dgm:pt modelId="{24C754D0-B709-4F57-86C2-CFFDD5299286}">
      <dgm:prSet phldrT="[Text]"/>
      <dgm:spPr/>
      <dgm:t>
        <a:bodyPr/>
        <a:lstStyle/>
        <a:p>
          <a:r>
            <a:rPr lang="en-GB" dirty="0"/>
            <a:t>Operational planning &amp; control</a:t>
          </a:r>
        </a:p>
      </dgm:t>
    </dgm:pt>
    <dgm:pt modelId="{ACA02ECC-B93E-43A0-80D8-9C3FE37BB934}" type="parTrans" cxnId="{3A245B44-5A4E-4D00-AD3A-401AB40D8517}">
      <dgm:prSet/>
      <dgm:spPr/>
      <dgm:t>
        <a:bodyPr/>
        <a:lstStyle/>
        <a:p>
          <a:endParaRPr lang="en-GB"/>
        </a:p>
      </dgm:t>
    </dgm:pt>
    <dgm:pt modelId="{8EB93B51-DCAB-4DF9-BBDF-D27DC2049C34}" type="sibTrans" cxnId="{3A245B44-5A4E-4D00-AD3A-401AB40D8517}">
      <dgm:prSet/>
      <dgm:spPr/>
      <dgm:t>
        <a:bodyPr/>
        <a:lstStyle/>
        <a:p>
          <a:endParaRPr lang="en-GB"/>
        </a:p>
      </dgm:t>
    </dgm:pt>
    <dgm:pt modelId="{FB157B27-F9BB-41D1-A14D-23D6C3E57F03}">
      <dgm:prSet phldrT="[Text]"/>
      <dgm:spPr/>
      <dgm:t>
        <a:bodyPr/>
        <a:lstStyle/>
        <a:p>
          <a:r>
            <a:rPr lang="en-GB" dirty="0"/>
            <a:t>Business impact analysis &amp; risk assessment</a:t>
          </a:r>
        </a:p>
      </dgm:t>
    </dgm:pt>
    <dgm:pt modelId="{2E81B494-FE18-4EDB-8465-B82D5D5487C0}" type="parTrans" cxnId="{52DCBE6C-C3C1-41CC-9ADF-5FA3C1233652}">
      <dgm:prSet/>
      <dgm:spPr/>
      <dgm:t>
        <a:bodyPr/>
        <a:lstStyle/>
        <a:p>
          <a:endParaRPr lang="en-GB"/>
        </a:p>
      </dgm:t>
    </dgm:pt>
    <dgm:pt modelId="{11708DCD-B4E5-48F1-8F09-EF461AAE70BA}" type="sibTrans" cxnId="{52DCBE6C-C3C1-41CC-9ADF-5FA3C1233652}">
      <dgm:prSet/>
      <dgm:spPr/>
      <dgm:t>
        <a:bodyPr/>
        <a:lstStyle/>
        <a:p>
          <a:endParaRPr lang="en-GB"/>
        </a:p>
      </dgm:t>
    </dgm:pt>
    <dgm:pt modelId="{317EE060-C585-44C7-9CAD-AA406A5AF85F}">
      <dgm:prSet phldrT="[Text]"/>
      <dgm:spPr/>
      <dgm:t>
        <a:bodyPr/>
        <a:lstStyle/>
        <a:p>
          <a:r>
            <a:rPr lang="en-GB" dirty="0"/>
            <a:t>Business Continuity Strategy</a:t>
          </a:r>
        </a:p>
      </dgm:t>
    </dgm:pt>
    <dgm:pt modelId="{6FCF4DB2-5D7F-4231-A7B0-522640389599}" type="parTrans" cxnId="{B2C59CBC-0788-479B-9502-2B9DF9C10499}">
      <dgm:prSet/>
      <dgm:spPr/>
      <dgm:t>
        <a:bodyPr/>
        <a:lstStyle/>
        <a:p>
          <a:endParaRPr lang="en-GB"/>
        </a:p>
      </dgm:t>
    </dgm:pt>
    <dgm:pt modelId="{7A4401CA-8F98-4413-9932-C5789F9E8D54}" type="sibTrans" cxnId="{B2C59CBC-0788-479B-9502-2B9DF9C10499}">
      <dgm:prSet/>
      <dgm:spPr/>
      <dgm:t>
        <a:bodyPr/>
        <a:lstStyle/>
        <a:p>
          <a:endParaRPr lang="en-GB"/>
        </a:p>
      </dgm:t>
    </dgm:pt>
    <dgm:pt modelId="{4761EF6A-5483-407E-A00B-E42BC7DDA782}">
      <dgm:prSet phldrT="[Text]"/>
      <dgm:spPr/>
      <dgm:t>
        <a:bodyPr/>
        <a:lstStyle/>
        <a:p>
          <a:r>
            <a:rPr lang="en-GB" dirty="0"/>
            <a:t>Establish &amp; implement BC procedures</a:t>
          </a:r>
        </a:p>
      </dgm:t>
    </dgm:pt>
    <dgm:pt modelId="{BF63989B-D0B4-41CD-B12A-F416B064D33E}" type="parTrans" cxnId="{BF32D493-AAC8-4873-BE97-F1259E646719}">
      <dgm:prSet/>
      <dgm:spPr/>
      <dgm:t>
        <a:bodyPr/>
        <a:lstStyle/>
        <a:p>
          <a:endParaRPr lang="en-GB"/>
        </a:p>
      </dgm:t>
    </dgm:pt>
    <dgm:pt modelId="{490102B2-6E81-402D-89A9-56C390D40223}" type="sibTrans" cxnId="{BF32D493-AAC8-4873-BE97-F1259E646719}">
      <dgm:prSet/>
      <dgm:spPr/>
      <dgm:t>
        <a:bodyPr/>
        <a:lstStyle/>
        <a:p>
          <a:endParaRPr lang="en-GB"/>
        </a:p>
      </dgm:t>
    </dgm:pt>
    <dgm:pt modelId="{366E4C5B-7433-4351-9709-FAB54373C3AA}">
      <dgm:prSet phldrT="[Text]"/>
      <dgm:spPr>
        <a:solidFill>
          <a:schemeClr val="tx2"/>
        </a:solidFill>
      </dgm:spPr>
      <dgm:t>
        <a:bodyPr/>
        <a:lstStyle/>
        <a:p>
          <a:r>
            <a:rPr lang="en-GB" dirty="0"/>
            <a:t>Exercising &amp; Testing</a:t>
          </a:r>
        </a:p>
      </dgm:t>
    </dgm:pt>
    <dgm:pt modelId="{361A18A5-3A47-455F-96A7-60F8C150D8E7}" type="parTrans" cxnId="{9D3E9E4A-7B0B-46E7-B101-A97466E58DA9}">
      <dgm:prSet/>
      <dgm:spPr/>
      <dgm:t>
        <a:bodyPr/>
        <a:lstStyle/>
        <a:p>
          <a:endParaRPr lang="en-GB"/>
        </a:p>
      </dgm:t>
    </dgm:pt>
    <dgm:pt modelId="{FD6F9837-6890-4368-A367-699E79FB2668}" type="sibTrans" cxnId="{9D3E9E4A-7B0B-46E7-B101-A97466E58DA9}">
      <dgm:prSet/>
      <dgm:spPr/>
      <dgm:t>
        <a:bodyPr/>
        <a:lstStyle/>
        <a:p>
          <a:endParaRPr lang="en-GB"/>
        </a:p>
      </dgm:t>
    </dgm:pt>
    <dgm:pt modelId="{95D22AB2-039F-45FC-A584-2A40A9B8590A}" type="pres">
      <dgm:prSet presAssocID="{1D4CF0E8-C82C-496E-898A-C18E3EDDD1B5}" presName="Name0" presStyleCnt="0">
        <dgm:presLayoutVars>
          <dgm:chMax val="1"/>
          <dgm:dir/>
          <dgm:animLvl val="ctr"/>
          <dgm:resizeHandles val="exact"/>
        </dgm:presLayoutVars>
      </dgm:prSet>
      <dgm:spPr/>
    </dgm:pt>
    <dgm:pt modelId="{CCDB6CC6-4283-40FC-9A28-B980ED9B710B}" type="pres">
      <dgm:prSet presAssocID="{24C754D0-B709-4F57-86C2-CFFDD5299286}" presName="centerShape" presStyleLbl="node0" presStyleIdx="0" presStyleCnt="1"/>
      <dgm:spPr/>
    </dgm:pt>
    <dgm:pt modelId="{1A2DA45D-A16D-4CC6-9F25-3E7BEDE2ADB5}" type="pres">
      <dgm:prSet presAssocID="{FB157B27-F9BB-41D1-A14D-23D6C3E57F03}" presName="node" presStyleLbl="node1" presStyleIdx="0" presStyleCnt="4">
        <dgm:presLayoutVars>
          <dgm:bulletEnabled val="1"/>
        </dgm:presLayoutVars>
      </dgm:prSet>
      <dgm:spPr/>
    </dgm:pt>
    <dgm:pt modelId="{9E3182CB-F9A6-4516-BC82-E809DD366EF3}" type="pres">
      <dgm:prSet presAssocID="{FB157B27-F9BB-41D1-A14D-23D6C3E57F03}" presName="dummy" presStyleCnt="0"/>
      <dgm:spPr/>
    </dgm:pt>
    <dgm:pt modelId="{AF592433-7F29-42C1-A223-79DFAE3A2331}" type="pres">
      <dgm:prSet presAssocID="{11708DCD-B4E5-48F1-8F09-EF461AAE70BA}" presName="sibTrans" presStyleLbl="sibTrans2D1" presStyleIdx="0" presStyleCnt="4"/>
      <dgm:spPr/>
    </dgm:pt>
    <dgm:pt modelId="{43C07DB6-4BDC-472D-AADD-BBDCE90F4896}" type="pres">
      <dgm:prSet presAssocID="{317EE060-C585-44C7-9CAD-AA406A5AF85F}" presName="node" presStyleLbl="node1" presStyleIdx="1" presStyleCnt="4">
        <dgm:presLayoutVars>
          <dgm:bulletEnabled val="1"/>
        </dgm:presLayoutVars>
      </dgm:prSet>
      <dgm:spPr/>
    </dgm:pt>
    <dgm:pt modelId="{33FEE16C-E332-4DC8-85ED-5670F149F9A6}" type="pres">
      <dgm:prSet presAssocID="{317EE060-C585-44C7-9CAD-AA406A5AF85F}" presName="dummy" presStyleCnt="0"/>
      <dgm:spPr/>
    </dgm:pt>
    <dgm:pt modelId="{48196556-610B-472F-A396-C0EC82423F9E}" type="pres">
      <dgm:prSet presAssocID="{7A4401CA-8F98-4413-9932-C5789F9E8D54}" presName="sibTrans" presStyleLbl="sibTrans2D1" presStyleIdx="1" presStyleCnt="4"/>
      <dgm:spPr/>
    </dgm:pt>
    <dgm:pt modelId="{097DCFD7-7F22-4D48-B970-DDC4BC857320}" type="pres">
      <dgm:prSet presAssocID="{4761EF6A-5483-407E-A00B-E42BC7DDA782}" presName="node" presStyleLbl="node1" presStyleIdx="2" presStyleCnt="4">
        <dgm:presLayoutVars>
          <dgm:bulletEnabled val="1"/>
        </dgm:presLayoutVars>
      </dgm:prSet>
      <dgm:spPr/>
    </dgm:pt>
    <dgm:pt modelId="{64D883BB-480D-4B85-ADCE-A34849208DD7}" type="pres">
      <dgm:prSet presAssocID="{4761EF6A-5483-407E-A00B-E42BC7DDA782}" presName="dummy" presStyleCnt="0"/>
      <dgm:spPr/>
    </dgm:pt>
    <dgm:pt modelId="{0098F9CE-9674-4A43-861C-F9D30DC27863}" type="pres">
      <dgm:prSet presAssocID="{490102B2-6E81-402D-89A9-56C390D40223}" presName="sibTrans" presStyleLbl="sibTrans2D1" presStyleIdx="2" presStyleCnt="4"/>
      <dgm:spPr/>
    </dgm:pt>
    <dgm:pt modelId="{62FD2182-D2EF-41CE-8BDE-2C60DA7BDB9C}" type="pres">
      <dgm:prSet presAssocID="{366E4C5B-7433-4351-9709-FAB54373C3AA}" presName="node" presStyleLbl="node1" presStyleIdx="3" presStyleCnt="4">
        <dgm:presLayoutVars>
          <dgm:bulletEnabled val="1"/>
        </dgm:presLayoutVars>
      </dgm:prSet>
      <dgm:spPr/>
    </dgm:pt>
    <dgm:pt modelId="{74BABB97-3A4A-4D8E-B7D8-5C608B4B5E12}" type="pres">
      <dgm:prSet presAssocID="{366E4C5B-7433-4351-9709-FAB54373C3AA}" presName="dummy" presStyleCnt="0"/>
      <dgm:spPr/>
    </dgm:pt>
    <dgm:pt modelId="{16CB8B51-B686-4C5A-B698-378DFE8C4E96}" type="pres">
      <dgm:prSet presAssocID="{FD6F9837-6890-4368-A367-699E79FB2668}" presName="sibTrans" presStyleLbl="sibTrans2D1" presStyleIdx="3" presStyleCnt="4"/>
      <dgm:spPr/>
    </dgm:pt>
  </dgm:ptLst>
  <dgm:cxnLst>
    <dgm:cxn modelId="{2EBCD20A-6844-4E2A-BE6B-2DB76B730FCB}" type="presOf" srcId="{11708DCD-B4E5-48F1-8F09-EF461AAE70BA}" destId="{AF592433-7F29-42C1-A223-79DFAE3A2331}" srcOrd="0" destOrd="0" presId="urn:microsoft.com/office/officeart/2005/8/layout/radial6"/>
    <dgm:cxn modelId="{7AF2050C-D8C8-4F56-B22D-9ECF40F4DEB3}" type="presOf" srcId="{24C754D0-B709-4F57-86C2-CFFDD5299286}" destId="{CCDB6CC6-4283-40FC-9A28-B980ED9B710B}" srcOrd="0" destOrd="0" presId="urn:microsoft.com/office/officeart/2005/8/layout/radial6"/>
    <dgm:cxn modelId="{3A245B44-5A4E-4D00-AD3A-401AB40D8517}" srcId="{1D4CF0E8-C82C-496E-898A-C18E3EDDD1B5}" destId="{24C754D0-B709-4F57-86C2-CFFDD5299286}" srcOrd="0" destOrd="0" parTransId="{ACA02ECC-B93E-43A0-80D8-9C3FE37BB934}" sibTransId="{8EB93B51-DCAB-4DF9-BBDF-D27DC2049C34}"/>
    <dgm:cxn modelId="{252C6766-ECC8-4DD2-919B-6925AA2C8D89}" type="presOf" srcId="{366E4C5B-7433-4351-9709-FAB54373C3AA}" destId="{62FD2182-D2EF-41CE-8BDE-2C60DA7BDB9C}" srcOrd="0" destOrd="0" presId="urn:microsoft.com/office/officeart/2005/8/layout/radial6"/>
    <dgm:cxn modelId="{9D3E9E4A-7B0B-46E7-B101-A97466E58DA9}" srcId="{24C754D0-B709-4F57-86C2-CFFDD5299286}" destId="{366E4C5B-7433-4351-9709-FAB54373C3AA}" srcOrd="3" destOrd="0" parTransId="{361A18A5-3A47-455F-96A7-60F8C150D8E7}" sibTransId="{FD6F9837-6890-4368-A367-699E79FB2668}"/>
    <dgm:cxn modelId="{52DCBE6C-C3C1-41CC-9ADF-5FA3C1233652}" srcId="{24C754D0-B709-4F57-86C2-CFFDD5299286}" destId="{FB157B27-F9BB-41D1-A14D-23D6C3E57F03}" srcOrd="0" destOrd="0" parTransId="{2E81B494-FE18-4EDB-8465-B82D5D5487C0}" sibTransId="{11708DCD-B4E5-48F1-8F09-EF461AAE70BA}"/>
    <dgm:cxn modelId="{BF32D493-AAC8-4873-BE97-F1259E646719}" srcId="{24C754D0-B709-4F57-86C2-CFFDD5299286}" destId="{4761EF6A-5483-407E-A00B-E42BC7DDA782}" srcOrd="2" destOrd="0" parTransId="{BF63989B-D0B4-41CD-B12A-F416B064D33E}" sibTransId="{490102B2-6E81-402D-89A9-56C390D40223}"/>
    <dgm:cxn modelId="{161B9194-A7B1-41FA-89AD-14CD51D4CE32}" type="presOf" srcId="{FB157B27-F9BB-41D1-A14D-23D6C3E57F03}" destId="{1A2DA45D-A16D-4CC6-9F25-3E7BEDE2ADB5}" srcOrd="0" destOrd="0" presId="urn:microsoft.com/office/officeart/2005/8/layout/radial6"/>
    <dgm:cxn modelId="{55900398-7B2C-42EA-A31A-247A1BA13E9A}" type="presOf" srcId="{FD6F9837-6890-4368-A367-699E79FB2668}" destId="{16CB8B51-B686-4C5A-B698-378DFE8C4E96}" srcOrd="0" destOrd="0" presId="urn:microsoft.com/office/officeart/2005/8/layout/radial6"/>
    <dgm:cxn modelId="{20D8DEB0-F3DB-4E8D-83C7-61CA14DC0A12}" type="presOf" srcId="{4761EF6A-5483-407E-A00B-E42BC7DDA782}" destId="{097DCFD7-7F22-4D48-B970-DDC4BC857320}" srcOrd="0" destOrd="0" presId="urn:microsoft.com/office/officeart/2005/8/layout/radial6"/>
    <dgm:cxn modelId="{4B2B95B2-8C39-4B83-9D3C-2D1BEFD40B8C}" type="presOf" srcId="{1D4CF0E8-C82C-496E-898A-C18E3EDDD1B5}" destId="{95D22AB2-039F-45FC-A584-2A40A9B8590A}" srcOrd="0" destOrd="0" presId="urn:microsoft.com/office/officeart/2005/8/layout/radial6"/>
    <dgm:cxn modelId="{371D66B5-D81A-4C3C-BAD4-6526C5C9F3D6}" type="presOf" srcId="{490102B2-6E81-402D-89A9-56C390D40223}" destId="{0098F9CE-9674-4A43-861C-F9D30DC27863}" srcOrd="0" destOrd="0" presId="urn:microsoft.com/office/officeart/2005/8/layout/radial6"/>
    <dgm:cxn modelId="{B2C59CBC-0788-479B-9502-2B9DF9C10499}" srcId="{24C754D0-B709-4F57-86C2-CFFDD5299286}" destId="{317EE060-C585-44C7-9CAD-AA406A5AF85F}" srcOrd="1" destOrd="0" parTransId="{6FCF4DB2-5D7F-4231-A7B0-522640389599}" sibTransId="{7A4401CA-8F98-4413-9932-C5789F9E8D54}"/>
    <dgm:cxn modelId="{3312BCBE-4D5F-4A06-8857-9487F91BF669}" type="presOf" srcId="{7A4401CA-8F98-4413-9932-C5789F9E8D54}" destId="{48196556-610B-472F-A396-C0EC82423F9E}" srcOrd="0" destOrd="0" presId="urn:microsoft.com/office/officeart/2005/8/layout/radial6"/>
    <dgm:cxn modelId="{9EF54AC6-FBEF-44F0-BC94-6E8D03DB249A}" type="presOf" srcId="{317EE060-C585-44C7-9CAD-AA406A5AF85F}" destId="{43C07DB6-4BDC-472D-AADD-BBDCE90F4896}" srcOrd="0" destOrd="0" presId="urn:microsoft.com/office/officeart/2005/8/layout/radial6"/>
    <dgm:cxn modelId="{18E55B5D-92E2-4FDA-B44D-94EEEFCC8391}" type="presParOf" srcId="{95D22AB2-039F-45FC-A584-2A40A9B8590A}" destId="{CCDB6CC6-4283-40FC-9A28-B980ED9B710B}" srcOrd="0" destOrd="0" presId="urn:microsoft.com/office/officeart/2005/8/layout/radial6"/>
    <dgm:cxn modelId="{120111ED-FAFF-432A-B130-B427C3914837}" type="presParOf" srcId="{95D22AB2-039F-45FC-A584-2A40A9B8590A}" destId="{1A2DA45D-A16D-4CC6-9F25-3E7BEDE2ADB5}" srcOrd="1" destOrd="0" presId="urn:microsoft.com/office/officeart/2005/8/layout/radial6"/>
    <dgm:cxn modelId="{9C4ACE88-8E9A-4D11-A9BA-B2B86D2C52FF}" type="presParOf" srcId="{95D22AB2-039F-45FC-A584-2A40A9B8590A}" destId="{9E3182CB-F9A6-4516-BC82-E809DD366EF3}" srcOrd="2" destOrd="0" presId="urn:microsoft.com/office/officeart/2005/8/layout/radial6"/>
    <dgm:cxn modelId="{F932F826-E48C-4F79-AF0E-DA3A58B93231}" type="presParOf" srcId="{95D22AB2-039F-45FC-A584-2A40A9B8590A}" destId="{AF592433-7F29-42C1-A223-79DFAE3A2331}" srcOrd="3" destOrd="0" presId="urn:microsoft.com/office/officeart/2005/8/layout/radial6"/>
    <dgm:cxn modelId="{B02F0AE9-E551-4EEA-936A-34E77B5A1FCA}" type="presParOf" srcId="{95D22AB2-039F-45FC-A584-2A40A9B8590A}" destId="{43C07DB6-4BDC-472D-AADD-BBDCE90F4896}" srcOrd="4" destOrd="0" presId="urn:microsoft.com/office/officeart/2005/8/layout/radial6"/>
    <dgm:cxn modelId="{08275AEE-ACB3-4FB4-A584-2FD0AFF22641}" type="presParOf" srcId="{95D22AB2-039F-45FC-A584-2A40A9B8590A}" destId="{33FEE16C-E332-4DC8-85ED-5670F149F9A6}" srcOrd="5" destOrd="0" presId="urn:microsoft.com/office/officeart/2005/8/layout/radial6"/>
    <dgm:cxn modelId="{1FFA4514-04B1-4599-9F58-9F8FCF29FDDF}" type="presParOf" srcId="{95D22AB2-039F-45FC-A584-2A40A9B8590A}" destId="{48196556-610B-472F-A396-C0EC82423F9E}" srcOrd="6" destOrd="0" presId="urn:microsoft.com/office/officeart/2005/8/layout/radial6"/>
    <dgm:cxn modelId="{A423241E-351B-498A-95E7-D5201BD77234}" type="presParOf" srcId="{95D22AB2-039F-45FC-A584-2A40A9B8590A}" destId="{097DCFD7-7F22-4D48-B970-DDC4BC857320}" srcOrd="7" destOrd="0" presId="urn:microsoft.com/office/officeart/2005/8/layout/radial6"/>
    <dgm:cxn modelId="{8D0683F6-F504-404A-8910-38A3F5724BBE}" type="presParOf" srcId="{95D22AB2-039F-45FC-A584-2A40A9B8590A}" destId="{64D883BB-480D-4B85-ADCE-A34849208DD7}" srcOrd="8" destOrd="0" presId="urn:microsoft.com/office/officeart/2005/8/layout/radial6"/>
    <dgm:cxn modelId="{CDAF99E8-3AC2-479D-BA36-0D1760724603}" type="presParOf" srcId="{95D22AB2-039F-45FC-A584-2A40A9B8590A}" destId="{0098F9CE-9674-4A43-861C-F9D30DC27863}" srcOrd="9" destOrd="0" presId="urn:microsoft.com/office/officeart/2005/8/layout/radial6"/>
    <dgm:cxn modelId="{4111EA07-2187-410E-B55E-2C53E1953C2F}" type="presParOf" srcId="{95D22AB2-039F-45FC-A584-2A40A9B8590A}" destId="{62FD2182-D2EF-41CE-8BDE-2C60DA7BDB9C}" srcOrd="10" destOrd="0" presId="urn:microsoft.com/office/officeart/2005/8/layout/radial6"/>
    <dgm:cxn modelId="{49D85D23-AA9F-4AFF-88F0-069033353825}" type="presParOf" srcId="{95D22AB2-039F-45FC-A584-2A40A9B8590A}" destId="{74BABB97-3A4A-4D8E-B7D8-5C608B4B5E12}" srcOrd="11" destOrd="0" presId="urn:microsoft.com/office/officeart/2005/8/layout/radial6"/>
    <dgm:cxn modelId="{EFC6EB75-D2F4-45F3-B920-B3FD83237B71}" type="presParOf" srcId="{95D22AB2-039F-45FC-A584-2A40A9B8590A}" destId="{16CB8B51-B686-4C5A-B698-378DFE8C4E96}"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CB8B51-B686-4C5A-B698-378DFE8C4E96}">
      <dsp:nvSpPr>
        <dsp:cNvPr id="0" name=""/>
        <dsp:cNvSpPr/>
      </dsp:nvSpPr>
      <dsp:spPr>
        <a:xfrm>
          <a:off x="1578807" y="562807"/>
          <a:ext cx="3763885" cy="3763885"/>
        </a:xfrm>
        <a:prstGeom prst="blockArc">
          <a:avLst>
            <a:gd name="adj1" fmla="val 10800000"/>
            <a:gd name="adj2" fmla="val 16200000"/>
            <a:gd name="adj3" fmla="val 4634"/>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0098F9CE-9674-4A43-861C-F9D30DC27863}">
      <dsp:nvSpPr>
        <dsp:cNvPr id="0" name=""/>
        <dsp:cNvSpPr/>
      </dsp:nvSpPr>
      <dsp:spPr>
        <a:xfrm>
          <a:off x="1578807" y="562807"/>
          <a:ext cx="3763885" cy="3763885"/>
        </a:xfrm>
        <a:prstGeom prst="blockArc">
          <a:avLst>
            <a:gd name="adj1" fmla="val 5400000"/>
            <a:gd name="adj2" fmla="val 10800000"/>
            <a:gd name="adj3" fmla="val 4634"/>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48196556-610B-472F-A396-C0EC82423F9E}">
      <dsp:nvSpPr>
        <dsp:cNvPr id="0" name=""/>
        <dsp:cNvSpPr/>
      </dsp:nvSpPr>
      <dsp:spPr>
        <a:xfrm>
          <a:off x="1578807" y="562807"/>
          <a:ext cx="3763885" cy="3763885"/>
        </a:xfrm>
        <a:prstGeom prst="blockArc">
          <a:avLst>
            <a:gd name="adj1" fmla="val 0"/>
            <a:gd name="adj2" fmla="val 5400000"/>
            <a:gd name="adj3" fmla="val 4634"/>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F592433-7F29-42C1-A223-79DFAE3A2331}">
      <dsp:nvSpPr>
        <dsp:cNvPr id="0" name=""/>
        <dsp:cNvSpPr/>
      </dsp:nvSpPr>
      <dsp:spPr>
        <a:xfrm>
          <a:off x="1578807" y="562807"/>
          <a:ext cx="3763885" cy="3763885"/>
        </a:xfrm>
        <a:prstGeom prst="blockArc">
          <a:avLst>
            <a:gd name="adj1" fmla="val 16200000"/>
            <a:gd name="adj2" fmla="val 0"/>
            <a:gd name="adj3" fmla="val 4634"/>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CDB6CC6-4283-40FC-9A28-B980ED9B710B}">
      <dsp:nvSpPr>
        <dsp:cNvPr id="0" name=""/>
        <dsp:cNvSpPr/>
      </dsp:nvSpPr>
      <dsp:spPr>
        <a:xfrm>
          <a:off x="2595562" y="1579562"/>
          <a:ext cx="1730374" cy="1730374"/>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dirty="0"/>
            <a:t>Operational planning &amp; control</a:t>
          </a:r>
        </a:p>
      </dsp:txBody>
      <dsp:txXfrm>
        <a:off x="2848969" y="1832969"/>
        <a:ext cx="1223560" cy="1223560"/>
      </dsp:txXfrm>
    </dsp:sp>
    <dsp:sp modelId="{1A2DA45D-A16D-4CC6-9F25-3E7BEDE2ADB5}">
      <dsp:nvSpPr>
        <dsp:cNvPr id="0" name=""/>
        <dsp:cNvSpPr/>
      </dsp:nvSpPr>
      <dsp:spPr>
        <a:xfrm>
          <a:off x="2855118" y="781"/>
          <a:ext cx="1211262" cy="1211262"/>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Business impact analysis &amp; risk assessment</a:t>
          </a:r>
        </a:p>
      </dsp:txBody>
      <dsp:txXfrm>
        <a:off x="3032503" y="178166"/>
        <a:ext cx="856492" cy="856492"/>
      </dsp:txXfrm>
    </dsp:sp>
    <dsp:sp modelId="{43C07DB6-4BDC-472D-AADD-BBDCE90F4896}">
      <dsp:nvSpPr>
        <dsp:cNvPr id="0" name=""/>
        <dsp:cNvSpPr/>
      </dsp:nvSpPr>
      <dsp:spPr>
        <a:xfrm>
          <a:off x="4693456" y="1839118"/>
          <a:ext cx="1211262" cy="1211262"/>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Business Continuity Strategy</a:t>
          </a:r>
        </a:p>
      </dsp:txBody>
      <dsp:txXfrm>
        <a:off x="4870841" y="2016503"/>
        <a:ext cx="856492" cy="856492"/>
      </dsp:txXfrm>
    </dsp:sp>
    <dsp:sp modelId="{097DCFD7-7F22-4D48-B970-DDC4BC857320}">
      <dsp:nvSpPr>
        <dsp:cNvPr id="0" name=""/>
        <dsp:cNvSpPr/>
      </dsp:nvSpPr>
      <dsp:spPr>
        <a:xfrm>
          <a:off x="2855118" y="3677456"/>
          <a:ext cx="1211262" cy="1211262"/>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Establish &amp; implement BC procedures</a:t>
          </a:r>
        </a:p>
      </dsp:txBody>
      <dsp:txXfrm>
        <a:off x="3032503" y="3854841"/>
        <a:ext cx="856492" cy="856492"/>
      </dsp:txXfrm>
    </dsp:sp>
    <dsp:sp modelId="{62FD2182-D2EF-41CE-8BDE-2C60DA7BDB9C}">
      <dsp:nvSpPr>
        <dsp:cNvPr id="0" name=""/>
        <dsp:cNvSpPr/>
      </dsp:nvSpPr>
      <dsp:spPr>
        <a:xfrm>
          <a:off x="1016781" y="1839118"/>
          <a:ext cx="1211262" cy="1211262"/>
        </a:xfrm>
        <a:prstGeom prst="ellipse">
          <a:avLst/>
        </a:prstGeom>
        <a:solidFill>
          <a:schemeClr val="tx2"/>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Exercising &amp; Testing</a:t>
          </a:r>
        </a:p>
      </dsp:txBody>
      <dsp:txXfrm>
        <a:off x="1194166" y="2016503"/>
        <a:ext cx="856492" cy="856492"/>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90A331-7ADD-4391-8CA5-606C9BFD26F5}" type="datetimeFigureOut">
              <a:rPr lang="en-GB" smtClean="0"/>
              <a:t>09/05/2023</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AE16CE-1862-465F-9912-D0001C1A0F9A}" type="slidenum">
              <a:rPr lang="en-GB" smtClean="0"/>
              <a:t>‹#›</a:t>
            </a:fld>
            <a:endParaRPr lang="en-GB"/>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2AE991-F138-4FD8-982E-957F3CA6A0F6}" type="datetimeFigureOut">
              <a:rPr lang="en-GB" smtClean="0"/>
              <a:t>09/05/2023</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90AB7D-FC04-41BF-88F7-E47891A06283}" type="slidenum">
              <a:rPr lang="en-GB" smtClean="0"/>
              <a:t>‹#›</a:t>
            </a:fld>
            <a:endParaRPr lang="en-GB"/>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a:t>
            </a:r>
            <a:r>
              <a:rPr lang="en-GB" baseline="0" dirty="0"/>
              <a:t> content of this exercise is to help give a quick summary of why we are exercising the plan with an outlined of the exercise itself and the area it is testing within the plan. </a:t>
            </a:r>
            <a:endParaRPr lang="en-GB" dirty="0"/>
          </a:p>
          <a:p>
            <a:endParaRPr lang="en-GB" dirty="0"/>
          </a:p>
          <a:p>
            <a:endParaRPr lang="en-GB" dirty="0"/>
          </a:p>
        </p:txBody>
      </p:sp>
    </p:spTree>
    <p:extLst>
      <p:ext uri="{BB962C8B-B14F-4D97-AF65-F5344CB8AC3E}">
        <p14:creationId xmlns:p14="http://schemas.microsoft.com/office/powerpoint/2010/main" val="3043234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Business Continuity Management Cycle outlined the steps taken to identify risk to the organisation (Business Impact Assessment) that helped develop the strategies and mitigation arrangements captured within the Business Continuity Plan. This stage is to help test how robust the plan is.</a:t>
            </a:r>
          </a:p>
          <a:p>
            <a:endParaRPr lang="en-GB" dirty="0"/>
          </a:p>
        </p:txBody>
      </p:sp>
    </p:spTree>
    <p:extLst>
      <p:ext uri="{BB962C8B-B14F-4D97-AF65-F5344CB8AC3E}">
        <p14:creationId xmlns:p14="http://schemas.microsoft.com/office/powerpoint/2010/main" val="3258299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questions are about horizon scanning and recognising potential risks that may cause impact to the organisations business.</a:t>
            </a:r>
          </a:p>
          <a:p>
            <a:endParaRPr lang="en-GB" dirty="0"/>
          </a:p>
          <a:p>
            <a:r>
              <a:rPr lang="en-GB" dirty="0">
                <a:solidFill>
                  <a:srgbClr val="FF0000"/>
                </a:solidFill>
              </a:rPr>
              <a:t>What are the immediate actions required?</a:t>
            </a:r>
          </a:p>
          <a:p>
            <a:r>
              <a:rPr lang="en-GB" dirty="0"/>
              <a:t>Recognition that there may be risks to staff getting into work and potential disruptions to suppliers. </a:t>
            </a:r>
          </a:p>
          <a:p>
            <a:endParaRPr lang="en-GB" dirty="0"/>
          </a:p>
          <a:p>
            <a:r>
              <a:rPr lang="en-GB" dirty="0">
                <a:solidFill>
                  <a:srgbClr val="FF0000"/>
                </a:solidFill>
              </a:rPr>
              <a:t>Who should be informed and why?</a:t>
            </a:r>
          </a:p>
          <a:p>
            <a:r>
              <a:rPr lang="en-GB" dirty="0"/>
              <a:t>Does communication need to be made with staff? How would this be done? Would anyone else need to be notified?</a:t>
            </a:r>
            <a:endParaRPr lang="en-GB" dirty="0">
              <a:solidFill>
                <a:srgbClr val="FF0000"/>
              </a:solidFill>
            </a:endParaRPr>
          </a:p>
          <a:p>
            <a:endParaRPr lang="en-GB" dirty="0"/>
          </a:p>
          <a:p>
            <a:r>
              <a:rPr lang="en-GB" dirty="0">
                <a:solidFill>
                  <a:srgbClr val="FF0000"/>
                </a:solidFill>
              </a:rPr>
              <a:t>What are your next steps, evaluate the options?</a:t>
            </a:r>
          </a:p>
          <a:p>
            <a:r>
              <a:rPr lang="en-GB" dirty="0"/>
              <a:t>Does the organisation tie its IT recovery / telecommunication plan into Business Continuity Plan? </a:t>
            </a:r>
          </a:p>
          <a:p>
            <a:endParaRPr lang="en-GB" dirty="0"/>
          </a:p>
          <a:p>
            <a:endParaRPr lang="en-GB" dirty="0"/>
          </a:p>
        </p:txBody>
      </p:sp>
    </p:spTree>
    <p:extLst>
      <p:ext uri="{BB962C8B-B14F-4D97-AF65-F5344CB8AC3E}">
        <p14:creationId xmlns:p14="http://schemas.microsoft.com/office/powerpoint/2010/main" val="3617637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GB" u="sng" dirty="0">
                <a:solidFill>
                  <a:srgbClr val="FF0000"/>
                </a:solidFill>
              </a:rPr>
              <a:t>Further questions and prompts</a:t>
            </a:r>
            <a:r>
              <a:rPr lang="en-GB" dirty="0">
                <a:solidFill>
                  <a:srgbClr val="FF0000"/>
                </a:solidFill>
              </a:rPr>
              <a:t>:</a:t>
            </a:r>
          </a:p>
          <a:p>
            <a:pPr>
              <a:lnSpc>
                <a:spcPct val="90000"/>
              </a:lnSpc>
            </a:pPr>
            <a:endParaRPr lang="en-GB" dirty="0">
              <a:solidFill>
                <a:srgbClr val="FF0000"/>
              </a:solidFill>
            </a:endParaRPr>
          </a:p>
          <a:p>
            <a:pPr>
              <a:lnSpc>
                <a:spcPct val="90000"/>
              </a:lnSpc>
            </a:pPr>
            <a:r>
              <a:rPr lang="en-GB" dirty="0">
                <a:solidFill>
                  <a:srgbClr val="FF0000"/>
                </a:solidFill>
              </a:rPr>
              <a:t>What are the primary concerning and actions</a:t>
            </a:r>
          </a:p>
          <a:p>
            <a:pPr marL="171450" indent="-171450">
              <a:lnSpc>
                <a:spcPct val="90000"/>
              </a:lnSpc>
              <a:buFont typeface="Arial" pitchFamily="34" charset="0"/>
              <a:buChar char="•"/>
            </a:pPr>
            <a:r>
              <a:rPr lang="en-GB" baseline="0" dirty="0"/>
              <a:t>When would you activate the BC plan and how would this be done in and OOH? </a:t>
            </a:r>
          </a:p>
          <a:p>
            <a:pPr marL="171450" indent="-171450">
              <a:lnSpc>
                <a:spcPct val="90000"/>
              </a:lnSpc>
              <a:buFont typeface="Arial" pitchFamily="34" charset="0"/>
              <a:buChar char="•"/>
            </a:pPr>
            <a:r>
              <a:rPr lang="en-GB" baseline="0" dirty="0"/>
              <a:t>Who would need to be notified and by whom? </a:t>
            </a:r>
          </a:p>
          <a:p>
            <a:pPr>
              <a:lnSpc>
                <a:spcPct val="90000"/>
              </a:lnSpc>
            </a:pPr>
            <a:r>
              <a:rPr lang="en-GB" baseline="0" dirty="0">
                <a:solidFill>
                  <a:srgbClr val="FF0000"/>
                </a:solidFill>
              </a:rPr>
              <a:t>Who will undertake the leadership roles?</a:t>
            </a:r>
          </a:p>
          <a:p>
            <a:pPr marL="171450" indent="-171450">
              <a:lnSpc>
                <a:spcPct val="90000"/>
              </a:lnSpc>
              <a:buFont typeface="Arial" pitchFamily="34" charset="0"/>
              <a:buChar char="•"/>
            </a:pPr>
            <a:r>
              <a:rPr lang="en-GB" dirty="0"/>
              <a:t>Is this outlined within the plan</a:t>
            </a:r>
            <a:r>
              <a:rPr lang="en-GB" baseline="0" dirty="0"/>
              <a:t>?</a:t>
            </a:r>
          </a:p>
          <a:p>
            <a:pPr marL="171450" indent="-171450">
              <a:lnSpc>
                <a:spcPct val="90000"/>
              </a:lnSpc>
              <a:buFont typeface="Arial" pitchFamily="34" charset="0"/>
              <a:buChar char="•"/>
            </a:pPr>
            <a:r>
              <a:rPr lang="en-GB" dirty="0"/>
              <a:t>How would the decision be made?</a:t>
            </a:r>
          </a:p>
          <a:p>
            <a:pPr marL="171450" indent="-171450">
              <a:lnSpc>
                <a:spcPct val="90000"/>
              </a:lnSpc>
              <a:buFont typeface="Arial" pitchFamily="34" charset="0"/>
              <a:buChar char="•"/>
            </a:pPr>
            <a:r>
              <a:rPr lang="en-GB" dirty="0"/>
              <a:t>What would happened if they were part of the staff cohort that had not arrived to work?</a:t>
            </a:r>
          </a:p>
          <a:p>
            <a:pPr>
              <a:lnSpc>
                <a:spcPct val="90000"/>
              </a:lnSpc>
            </a:pPr>
            <a:r>
              <a:rPr lang="en-GB" baseline="0" dirty="0"/>
              <a:t> </a:t>
            </a:r>
            <a:r>
              <a:rPr lang="en-GB" baseline="0" dirty="0">
                <a:solidFill>
                  <a:srgbClr val="FF0000"/>
                </a:solidFill>
              </a:rPr>
              <a:t>Who will you liaise</a:t>
            </a:r>
            <a:r>
              <a:rPr lang="en-GB" dirty="0">
                <a:solidFill>
                  <a:srgbClr val="FF0000"/>
                </a:solidFill>
              </a:rPr>
              <a:t> with and why?</a:t>
            </a:r>
          </a:p>
          <a:p>
            <a:pPr marL="171450" indent="-171450">
              <a:lnSpc>
                <a:spcPct val="90000"/>
              </a:lnSpc>
              <a:buFont typeface="Arial" pitchFamily="34" charset="0"/>
              <a:buChar char="•"/>
            </a:pPr>
            <a:r>
              <a:rPr lang="en-GB" baseline="0" dirty="0"/>
              <a:t>Does the plan outline key partner and suppliers</a:t>
            </a:r>
            <a:r>
              <a:rPr lang="en-GB" dirty="0"/>
              <a:t>?</a:t>
            </a:r>
          </a:p>
          <a:p>
            <a:pPr marL="171450" indent="-171450">
              <a:lnSpc>
                <a:spcPct val="90000"/>
              </a:lnSpc>
              <a:buFont typeface="Arial" pitchFamily="34" charset="0"/>
              <a:buChar char="•"/>
            </a:pPr>
            <a:r>
              <a:rPr lang="en-GB" baseline="0" dirty="0"/>
              <a:t>Does the plan outline communication</a:t>
            </a:r>
            <a:r>
              <a:rPr lang="en-GB" dirty="0"/>
              <a:t> strategy in notifying key commissioner, stakeholder or parties?</a:t>
            </a:r>
            <a:endParaRPr lang="en-GB" baseline="0" dirty="0"/>
          </a:p>
          <a:p>
            <a:pPr marL="171450" indent="-171450">
              <a:lnSpc>
                <a:spcPct val="90000"/>
              </a:lnSpc>
              <a:buFont typeface="Arial" pitchFamily="34" charset="0"/>
              <a:buChar char="•"/>
            </a:pPr>
            <a:r>
              <a:rPr lang="en-GB" dirty="0"/>
              <a:t>Do key partner and suppliers</a:t>
            </a:r>
            <a:r>
              <a:rPr lang="en-GB" baseline="0" dirty="0"/>
              <a:t> has access to the BC plan or are familiar with you responses?</a:t>
            </a:r>
          </a:p>
          <a:p>
            <a:pPr marL="171450" indent="-171450">
              <a:lnSpc>
                <a:spcPct val="90000"/>
              </a:lnSpc>
              <a:buFont typeface="Arial" pitchFamily="34" charset="0"/>
              <a:buChar char="•"/>
            </a:pPr>
            <a:r>
              <a:rPr lang="en-GB" dirty="0"/>
              <a:t>How will the organisation recognise which staff are in and are unable to attend work? </a:t>
            </a:r>
          </a:p>
          <a:p>
            <a:pPr>
              <a:lnSpc>
                <a:spcPct val="90000"/>
              </a:lnSpc>
            </a:pPr>
            <a:r>
              <a:rPr lang="en-GB" baseline="0" dirty="0">
                <a:solidFill>
                  <a:srgbClr val="FF0000"/>
                </a:solidFill>
              </a:rPr>
              <a:t>What are the next steps, evaluate</a:t>
            </a:r>
            <a:r>
              <a:rPr lang="en-GB" dirty="0">
                <a:solidFill>
                  <a:srgbClr val="FF0000"/>
                </a:solidFill>
              </a:rPr>
              <a:t> options</a:t>
            </a:r>
            <a:r>
              <a:rPr lang="en-GB" baseline="0" dirty="0">
                <a:solidFill>
                  <a:srgbClr val="FF0000"/>
                </a:solidFill>
              </a:rPr>
              <a:t> </a:t>
            </a:r>
          </a:p>
          <a:p>
            <a:pPr marL="171450" indent="-171450">
              <a:lnSpc>
                <a:spcPct val="90000"/>
              </a:lnSpc>
              <a:buFont typeface="Arial" pitchFamily="34" charset="0"/>
              <a:buChar char="•"/>
            </a:pPr>
            <a:r>
              <a:rPr lang="en-GB" dirty="0"/>
              <a:t>What is the short term plan on the initial incident? </a:t>
            </a:r>
          </a:p>
          <a:p>
            <a:pPr marL="171450" indent="-171450">
              <a:lnSpc>
                <a:spcPct val="90000"/>
              </a:lnSpc>
              <a:buFont typeface="Arial" pitchFamily="34" charset="0"/>
              <a:buChar char="•"/>
            </a:pPr>
            <a:r>
              <a:rPr lang="en-GB" baseline="0" dirty="0"/>
              <a:t>How will you recognise minimum staffing levels? </a:t>
            </a:r>
          </a:p>
          <a:p>
            <a:pPr marL="171450" indent="-171450">
              <a:lnSpc>
                <a:spcPct val="90000"/>
              </a:lnSpc>
              <a:buFont typeface="Arial" pitchFamily="34" charset="0"/>
              <a:buChar char="•"/>
            </a:pPr>
            <a:r>
              <a:rPr lang="en-GB" baseline="0" dirty="0"/>
              <a:t>Would you be able to recognise the work they are doing and which would fall within the critical function of the business? </a:t>
            </a:r>
          </a:p>
          <a:p>
            <a:pPr marL="171450" indent="-171450">
              <a:lnSpc>
                <a:spcPct val="90000"/>
              </a:lnSpc>
              <a:buFont typeface="Arial" pitchFamily="34" charset="0"/>
              <a:buChar char="•"/>
            </a:pPr>
            <a:r>
              <a:rPr lang="en-GB" baseline="0" dirty="0"/>
              <a:t>Are mitigation measures</a:t>
            </a:r>
            <a:r>
              <a:rPr lang="en-GB" dirty="0"/>
              <a:t> </a:t>
            </a:r>
            <a:r>
              <a:rPr lang="en-GB" baseline="0" dirty="0"/>
              <a:t>outlined within your BC plan?</a:t>
            </a:r>
            <a:endParaRPr lang="en-GB" dirty="0"/>
          </a:p>
          <a:p>
            <a:pPr marL="171450" indent="-171450">
              <a:lnSpc>
                <a:spcPct val="90000"/>
              </a:lnSpc>
              <a:buFont typeface="Arial" pitchFamily="34" charset="0"/>
              <a:buChar char="•"/>
            </a:pPr>
            <a:r>
              <a:rPr lang="en-GB" dirty="0"/>
              <a:t>Maximum Period of Disruption</a:t>
            </a:r>
            <a:r>
              <a:rPr lang="en-GB" baseline="0" dirty="0"/>
              <a:t> – Is this recognised within the plan?</a:t>
            </a:r>
          </a:p>
          <a:p>
            <a:pPr marL="171450" indent="-171450">
              <a:lnSpc>
                <a:spcPct val="90000"/>
              </a:lnSpc>
              <a:buFont typeface="Arial" pitchFamily="34" charset="0"/>
              <a:buChar char="•"/>
            </a:pPr>
            <a:r>
              <a:rPr lang="en-GB" baseline="0" dirty="0"/>
              <a:t>Recovery Time Objective – Is this recognised within the plan?</a:t>
            </a:r>
          </a:p>
          <a:p>
            <a:endParaRPr lang="en-GB" dirty="0"/>
          </a:p>
          <a:p>
            <a:endParaRPr lang="en-GB" dirty="0"/>
          </a:p>
        </p:txBody>
      </p:sp>
    </p:spTree>
    <p:extLst>
      <p:ext uri="{BB962C8B-B14F-4D97-AF65-F5344CB8AC3E}">
        <p14:creationId xmlns:p14="http://schemas.microsoft.com/office/powerpoint/2010/main" val="1636906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sng" dirty="0">
                <a:solidFill>
                  <a:srgbClr val="FF0000"/>
                </a:solidFill>
              </a:rPr>
              <a:t>Further questions and prompts</a:t>
            </a:r>
            <a:r>
              <a:rPr lang="en-GB" dirty="0">
                <a:solidFill>
                  <a:srgbClr val="FF0000"/>
                </a:solidFill>
              </a:rPr>
              <a:t>:</a:t>
            </a:r>
          </a:p>
          <a:p>
            <a:endParaRPr lang="en-GB" dirty="0">
              <a:solidFill>
                <a:srgbClr val="FF0000"/>
              </a:solidFill>
            </a:endParaRPr>
          </a:p>
          <a:p>
            <a:r>
              <a:rPr lang="en-GB" dirty="0">
                <a:solidFill>
                  <a:srgbClr val="FF0000"/>
                </a:solidFill>
              </a:rPr>
              <a:t>What are the next steps, evaluate options?</a:t>
            </a:r>
          </a:p>
          <a:p>
            <a:pPr marL="171450" indent="-171450">
              <a:buFont typeface="Arial" pitchFamily="34" charset="0"/>
              <a:buChar char="•"/>
            </a:pPr>
            <a:r>
              <a:rPr lang="en-GB" dirty="0"/>
              <a:t>Can you recognise which staff could make the shorter journey into work or if staff could work from home or elsewhere? </a:t>
            </a:r>
          </a:p>
          <a:p>
            <a:pPr marL="171450" indent="-171450">
              <a:buFont typeface="Arial" pitchFamily="34" charset="0"/>
              <a:buChar char="•"/>
            </a:pPr>
            <a:endParaRPr lang="en-GB" dirty="0"/>
          </a:p>
          <a:p>
            <a:r>
              <a:rPr lang="en-GB" dirty="0">
                <a:solidFill>
                  <a:srgbClr val="FF0000"/>
                </a:solidFill>
              </a:rPr>
              <a:t>What are the prioritised activities?</a:t>
            </a:r>
          </a:p>
          <a:p>
            <a:pPr marL="171450" indent="-171450">
              <a:buFont typeface="Arial" pitchFamily="34" charset="0"/>
              <a:buChar char="•"/>
            </a:pPr>
            <a:r>
              <a:rPr lang="en-GB" dirty="0"/>
              <a:t>Critical functions vs. Maximum Period of disruption</a:t>
            </a:r>
          </a:p>
          <a:p>
            <a:endParaRPr lang="en-GB" dirty="0"/>
          </a:p>
          <a:p>
            <a:r>
              <a:rPr lang="en-GB" dirty="0">
                <a:solidFill>
                  <a:srgbClr val="FF0000"/>
                </a:solidFill>
              </a:rPr>
              <a:t>What are your interested parties?</a:t>
            </a:r>
          </a:p>
          <a:p>
            <a:pPr marL="171450" indent="-171450">
              <a:buFont typeface="Arial" pitchFamily="34" charset="0"/>
              <a:buChar char="•"/>
            </a:pPr>
            <a:r>
              <a:rPr lang="en-GB" dirty="0"/>
              <a:t>Local Health Economy/ Private partners</a:t>
            </a:r>
          </a:p>
          <a:p>
            <a:r>
              <a:rPr lang="en-GB" dirty="0"/>
              <a:t> </a:t>
            </a:r>
          </a:p>
          <a:p>
            <a:r>
              <a:rPr lang="en-GB" dirty="0">
                <a:solidFill>
                  <a:srgbClr val="FF0000"/>
                </a:solidFill>
              </a:rPr>
              <a:t>Who will you continue to liaise with and why?</a:t>
            </a:r>
          </a:p>
          <a:p>
            <a:pPr marL="171450" indent="-171450">
              <a:buFont typeface="Arial" pitchFamily="34" charset="0"/>
              <a:buChar char="•"/>
            </a:pPr>
            <a:r>
              <a:rPr lang="en-GB" dirty="0"/>
              <a:t>Communication strategy i.e. public, staff or key partners</a:t>
            </a:r>
          </a:p>
          <a:p>
            <a:pPr marL="171450" indent="-171450">
              <a:buFont typeface="Arial" pitchFamily="34" charset="0"/>
              <a:buChar char="•"/>
            </a:pPr>
            <a:endParaRPr lang="en-GB" dirty="0"/>
          </a:p>
          <a:p>
            <a:r>
              <a:rPr lang="en-GB" dirty="0">
                <a:solidFill>
                  <a:srgbClr val="FF0000"/>
                </a:solidFill>
              </a:rPr>
              <a:t>What are you interdependencies (inputs and outputs) and how will the impact be managed?</a:t>
            </a:r>
          </a:p>
          <a:p>
            <a:pPr marL="171450" indent="-171450">
              <a:buFont typeface="Arial" pitchFamily="34" charset="0"/>
              <a:buChar char="•"/>
            </a:pPr>
            <a:r>
              <a:rPr lang="en-GB" dirty="0"/>
              <a:t>Is this outlined clearly within the plan?</a:t>
            </a:r>
          </a:p>
          <a:p>
            <a:pPr marL="171450" indent="-171450">
              <a:buFont typeface="Arial" pitchFamily="34" charset="0"/>
              <a:buChar char="•"/>
            </a:pPr>
            <a:endParaRPr lang="en-GB" dirty="0"/>
          </a:p>
          <a:p>
            <a:r>
              <a:rPr lang="en-GB" dirty="0">
                <a:solidFill>
                  <a:srgbClr val="FF0000"/>
                </a:solidFill>
              </a:rPr>
              <a:t>What are your key elements of your plan for managing the recovery?</a:t>
            </a:r>
          </a:p>
          <a:p>
            <a:pPr marL="171450" indent="-171450">
              <a:buFont typeface="Arial" pitchFamily="34" charset="0"/>
              <a:buChar char="•"/>
            </a:pPr>
            <a:r>
              <a:rPr lang="en-GB" dirty="0"/>
              <a:t>When will you look to start recovery?</a:t>
            </a:r>
          </a:p>
          <a:p>
            <a:pPr marL="171450" indent="-171450">
              <a:buFont typeface="Arial" pitchFamily="34" charset="0"/>
              <a:buChar char="•"/>
            </a:pPr>
            <a:r>
              <a:rPr lang="en-GB" dirty="0"/>
              <a:t>How will you recover all services and is this stated or linked to any recovery plan? </a:t>
            </a:r>
          </a:p>
          <a:p>
            <a:pPr marL="171450" indent="-171450">
              <a:buFont typeface="Arial" pitchFamily="34" charset="0"/>
              <a:buChar char="•"/>
            </a:pPr>
            <a:endParaRPr lang="en-GB" dirty="0"/>
          </a:p>
          <a:p>
            <a:pPr marL="171450" indent="-171450">
              <a:buFont typeface="Arial" pitchFamily="34" charset="0"/>
              <a:buChar char="•"/>
            </a:pPr>
            <a:endParaRPr lang="en-GB" dirty="0">
              <a:solidFill>
                <a:srgbClr val="FF0000"/>
              </a:solidFill>
            </a:endParaRPr>
          </a:p>
          <a:p>
            <a:pPr marL="171450" indent="-171450">
              <a:buFont typeface="Arial" pitchFamily="34" charset="0"/>
              <a:buChar char="•"/>
            </a:pPr>
            <a:endParaRPr lang="en-GB" dirty="0"/>
          </a:p>
          <a:p>
            <a:pPr marL="171450" indent="-171450">
              <a:buFont typeface="Arial" pitchFamily="34" charset="0"/>
              <a:buChar char="•"/>
            </a:pPr>
            <a:endParaRPr lang="en-GB" dirty="0"/>
          </a:p>
          <a:p>
            <a:pPr marL="171450" indent="-171450">
              <a:buFont typeface="Arial" pitchFamily="34" charset="0"/>
              <a:buChar char="•"/>
            </a:pPr>
            <a:endParaRPr lang="en-GB" dirty="0">
              <a:solidFill>
                <a:srgbClr val="FF0000"/>
              </a:solidFill>
            </a:endParaRPr>
          </a:p>
          <a:p>
            <a:pPr marL="171450" indent="-171450">
              <a:buFont typeface="Arial" pitchFamily="34" charset="0"/>
              <a:buChar char="•"/>
            </a:pPr>
            <a:endParaRPr lang="en-GB" dirty="0"/>
          </a:p>
          <a:p>
            <a:endParaRPr lang="en-GB" dirty="0">
              <a:solidFill>
                <a:srgbClr val="FF0000"/>
              </a:solidFill>
            </a:endParaRPr>
          </a:p>
          <a:p>
            <a:r>
              <a:rPr lang="en-GB" dirty="0">
                <a:solidFill>
                  <a:srgbClr val="FF0000"/>
                </a:solidFill>
              </a:rPr>
              <a:t> </a:t>
            </a:r>
          </a:p>
          <a:p>
            <a:endParaRPr lang="en-GB" dirty="0"/>
          </a:p>
          <a:p>
            <a:endParaRPr lang="en-GB" dirty="0"/>
          </a:p>
          <a:p>
            <a:endParaRPr lang="en-GB" dirty="0"/>
          </a:p>
        </p:txBody>
      </p:sp>
    </p:spTree>
    <p:extLst>
      <p:ext uri="{BB962C8B-B14F-4D97-AF65-F5344CB8AC3E}">
        <p14:creationId xmlns:p14="http://schemas.microsoft.com/office/powerpoint/2010/main" val="2938982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section of the exercise is</a:t>
            </a:r>
            <a:r>
              <a:rPr lang="en-GB" baseline="0" dirty="0"/>
              <a:t> for the group to feedback to facilitator. </a:t>
            </a:r>
          </a:p>
          <a:p>
            <a:endParaRPr lang="en-GB" baseline="0" dirty="0"/>
          </a:p>
          <a:p>
            <a:r>
              <a:rPr lang="en-GB" baseline="0" dirty="0">
                <a:solidFill>
                  <a:srgbClr val="FF0000"/>
                </a:solidFill>
              </a:rPr>
              <a:t>Next steps</a:t>
            </a:r>
            <a:r>
              <a:rPr lang="en-GB" dirty="0">
                <a:solidFill>
                  <a:srgbClr val="FF0000"/>
                </a:solidFill>
              </a:rPr>
              <a:t> could include?</a:t>
            </a:r>
          </a:p>
          <a:p>
            <a:endParaRPr lang="en-GB" dirty="0">
              <a:solidFill>
                <a:srgbClr val="FF0000"/>
              </a:solidFill>
            </a:endParaRPr>
          </a:p>
          <a:p>
            <a:pPr marL="171450" indent="-171450">
              <a:buFont typeface="Arial" pitchFamily="34" charset="0"/>
              <a:buChar char="•"/>
            </a:pPr>
            <a:r>
              <a:rPr lang="en-GB" dirty="0"/>
              <a:t>Exercise report to capture all discussions and actions</a:t>
            </a:r>
          </a:p>
          <a:p>
            <a:pPr marL="171450" indent="-171450">
              <a:buFont typeface="Arial" pitchFamily="34" charset="0"/>
              <a:buChar char="•"/>
            </a:pPr>
            <a:r>
              <a:rPr lang="en-GB" dirty="0"/>
              <a:t>Further training or meeting down the line to follow-up on the actions and discussions captured</a:t>
            </a:r>
          </a:p>
          <a:p>
            <a:pPr marL="171450" indent="-171450">
              <a:buFont typeface="Arial" pitchFamily="34" charset="0"/>
              <a:buChar char="•"/>
            </a:pPr>
            <a:r>
              <a:rPr lang="en-GB" dirty="0"/>
              <a:t>Further awareness training on BC plans required? </a:t>
            </a:r>
          </a:p>
          <a:p>
            <a:pPr marL="171450" indent="-171450">
              <a:buFont typeface="Arial" pitchFamily="34" charset="0"/>
              <a:buChar char="•"/>
            </a:pPr>
            <a:r>
              <a:rPr lang="en-GB" dirty="0"/>
              <a:t>Review of other key partner or supplier BC plans that may give further understanding and detail</a:t>
            </a:r>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1444923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Ask for questions</a:t>
            </a:r>
            <a:r>
              <a:rPr lang="en-GB" baseline="0" dirty="0"/>
              <a:t> and ensure to collect all scribing notes taken to develop exercise report. </a:t>
            </a:r>
            <a:endParaRPr lang="en-GB" dirty="0"/>
          </a:p>
          <a:p>
            <a:endParaRPr lang="en-GB" dirty="0"/>
          </a:p>
        </p:txBody>
      </p:sp>
    </p:spTree>
    <p:extLst>
      <p:ext uri="{BB962C8B-B14F-4D97-AF65-F5344CB8AC3E}">
        <p14:creationId xmlns:p14="http://schemas.microsoft.com/office/powerpoint/2010/main" val="42465733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8E90-F652-4B40-BD0B-1F8BC7EBCD06}"/>
              </a:ext>
            </a:extLst>
          </p:cNvPr>
          <p:cNvSpPr>
            <a:spLocks noGrp="1"/>
          </p:cNvSpPr>
          <p:nvPr>
            <p:ph type="ctrTitle"/>
          </p:nvPr>
        </p:nvSpPr>
        <p:spPr>
          <a:xfrm>
            <a:off x="854765" y="4209426"/>
            <a:ext cx="9144000" cy="601111"/>
          </a:xfrm>
        </p:spPr>
        <p:txBody>
          <a:bodyPr anchor="b">
            <a:normAutofit/>
          </a:bodyPr>
          <a:lstStyle>
            <a:lvl1pPr algn="l">
              <a:defRPr sz="360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61F7CE30-6632-4A18-9007-59691A06EF81}"/>
              </a:ext>
            </a:extLst>
          </p:cNvPr>
          <p:cNvSpPr>
            <a:spLocks noGrp="1"/>
          </p:cNvSpPr>
          <p:nvPr>
            <p:ph type="subTitle" idx="1"/>
          </p:nvPr>
        </p:nvSpPr>
        <p:spPr>
          <a:xfrm>
            <a:off x="854765" y="4843667"/>
            <a:ext cx="9144000" cy="466379"/>
          </a:xfrm>
        </p:spPr>
        <p:txBody>
          <a:bodyPr>
            <a:normAutofit/>
          </a:bodyPr>
          <a:lstStyle>
            <a:lvl1pPr marL="0" indent="0" algn="l">
              <a:buNone/>
              <a:defRPr sz="1800">
                <a:solidFill>
                  <a:srgbClr val="005EB8"/>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6" name="Picture 5">
            <a:extLst>
              <a:ext uri="{FF2B5EF4-FFF2-40B4-BE49-F238E27FC236}">
                <a16:creationId xmlns:a16="http://schemas.microsoft.com/office/drawing/2014/main" id="{3CFCDE03-0EEA-4F49-A6B9-58B291621EE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46357"/>
          <a:stretch/>
        </p:blipFill>
        <p:spPr bwMode="auto">
          <a:xfrm>
            <a:off x="10890000" y="360000"/>
            <a:ext cx="953272" cy="386234"/>
          </a:xfrm>
          <a:prstGeom prst="rect">
            <a:avLst/>
          </a:prstGeom>
          <a:noFill/>
          <a:ln>
            <a:noFill/>
          </a:ln>
        </p:spPr>
      </p:pic>
    </p:spTree>
    <p:extLst>
      <p:ext uri="{BB962C8B-B14F-4D97-AF65-F5344CB8AC3E}">
        <p14:creationId xmlns:p14="http://schemas.microsoft.com/office/powerpoint/2010/main" val="3506723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4109" y="1210682"/>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4109" y="2141151"/>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pic>
        <p:nvPicPr>
          <p:cNvPr id="7" name="Picture 6">
            <a:extLst>
              <a:ext uri="{FF2B5EF4-FFF2-40B4-BE49-F238E27FC236}">
                <a16:creationId xmlns:a16="http://schemas.microsoft.com/office/drawing/2014/main" id="{3D9F83AB-04F8-4C53-93F7-BAAABEF4269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50735"/>
          <a:stretch/>
        </p:blipFill>
        <p:spPr bwMode="auto">
          <a:xfrm>
            <a:off x="10890000" y="360000"/>
            <a:ext cx="953272" cy="354703"/>
          </a:xfrm>
          <a:prstGeom prst="rect">
            <a:avLst/>
          </a:prstGeom>
          <a:noFill/>
          <a:ln>
            <a:noFill/>
          </a:ln>
        </p:spPr>
      </p:pic>
    </p:spTree>
    <p:extLst>
      <p:ext uri="{BB962C8B-B14F-4D97-AF65-F5344CB8AC3E}">
        <p14:creationId xmlns:p14="http://schemas.microsoft.com/office/powerpoint/2010/main" val="370131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C963A1-AC6C-45E8-9A5E-5724DC43F4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FE06ACFE-E4D6-411B-9ADC-FFC9D7DBB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88DBF1BF-AB6C-4EA7-A16A-0C6C9EFA13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CD3CFA-4DDC-43FC-968A-540737FDA836}" type="datetimeFigureOut">
              <a:rPr lang="en-GB" smtClean="0"/>
              <a:t>09/05/2023</a:t>
            </a:fld>
            <a:endParaRPr lang="en-GB" dirty="0"/>
          </a:p>
        </p:txBody>
      </p:sp>
      <p:sp>
        <p:nvSpPr>
          <p:cNvPr id="5" name="Footer Placeholder 4">
            <a:extLst>
              <a:ext uri="{FF2B5EF4-FFF2-40B4-BE49-F238E27FC236}">
                <a16:creationId xmlns:a16="http://schemas.microsoft.com/office/drawing/2014/main" id="{6F1E0E1F-777F-42FA-A4A2-320208497D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1CC28B-BDF3-45C3-92FF-6562C624CA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0FC886-343C-4B72-AFE6-F0497CBE7873}" type="slidenum">
              <a:rPr lang="en-GB" smtClean="0"/>
              <a:t>‹#›</a:t>
            </a:fld>
            <a:endParaRPr lang="en-GB"/>
          </a:p>
        </p:txBody>
      </p:sp>
    </p:spTree>
    <p:extLst>
      <p:ext uri="{BB962C8B-B14F-4D97-AF65-F5344CB8AC3E}">
        <p14:creationId xmlns:p14="http://schemas.microsoft.com/office/powerpoint/2010/main" val="2834789573"/>
      </p:ext>
    </p:extLst>
  </p:cSld>
  <p:clrMap bg1="lt1" tx1="dk1" bg2="lt2" tx2="dk2" accent1="accent1" accent2="accent2" accent3="accent3" accent4="accent4" accent5="accent5" accent6="accent6" hlink="hlink" folHlink="folHlink"/>
  <p:sldLayoutIdLst>
    <p:sldLayoutId id="2147483667" r:id="rId1"/>
    <p:sldLayoutId id="214748366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21EC0FF-74BA-4A1B-A173-77CE0B4A072B}"/>
              </a:ext>
            </a:extLst>
          </p:cNvPr>
          <p:cNvSpPr>
            <a:spLocks noGrp="1"/>
          </p:cNvSpPr>
          <p:nvPr>
            <p:ph type="ctrTitle"/>
          </p:nvPr>
        </p:nvSpPr>
        <p:spPr>
          <a:xfrm>
            <a:off x="854765" y="3814951"/>
            <a:ext cx="9144000" cy="1022308"/>
          </a:xfrm>
        </p:spPr>
        <p:txBody>
          <a:bodyPr>
            <a:normAutofit fontScale="90000"/>
          </a:bodyPr>
          <a:lstStyle/>
          <a:p>
            <a:r>
              <a:rPr lang="en-GB" dirty="0"/>
              <a:t>Business Continuity Exercise Staffing – Reduced Availability</a:t>
            </a:r>
          </a:p>
        </p:txBody>
      </p:sp>
      <p:sp>
        <p:nvSpPr>
          <p:cNvPr id="5" name="Subtitle 4">
            <a:extLst>
              <a:ext uri="{FF2B5EF4-FFF2-40B4-BE49-F238E27FC236}">
                <a16:creationId xmlns:a16="http://schemas.microsoft.com/office/drawing/2014/main" id="{07F83585-16E8-4681-8337-9D6F25438257}"/>
              </a:ext>
            </a:extLst>
          </p:cNvPr>
          <p:cNvSpPr>
            <a:spLocks noGrp="1"/>
          </p:cNvSpPr>
          <p:nvPr>
            <p:ph type="subTitle" idx="1"/>
          </p:nvPr>
        </p:nvSpPr>
        <p:spPr>
          <a:xfrm>
            <a:off x="854765" y="4843667"/>
            <a:ext cx="9144000" cy="743217"/>
          </a:xfrm>
        </p:spPr>
        <p:txBody>
          <a:bodyPr/>
          <a:lstStyle/>
          <a:p>
            <a:r>
              <a:rPr lang="en-GB" dirty="0"/>
              <a:t>NHS England – Emergency Preparedness, Resilience and Response (EPRR)</a:t>
            </a:r>
          </a:p>
          <a:p>
            <a:endParaRPr lang="en-GB" dirty="0"/>
          </a:p>
        </p:txBody>
      </p:sp>
    </p:spTree>
    <p:extLst>
      <p:ext uri="{BB962C8B-B14F-4D97-AF65-F5344CB8AC3E}">
        <p14:creationId xmlns:p14="http://schemas.microsoft.com/office/powerpoint/2010/main" val="420419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E9E2A00-E297-4753-ADE8-DA37EDE79E35}"/>
              </a:ext>
            </a:extLst>
          </p:cNvPr>
          <p:cNvSpPr txBox="1">
            <a:spLocks/>
          </p:cNvSpPr>
          <p:nvPr/>
        </p:nvSpPr>
        <p:spPr>
          <a:xfrm>
            <a:off x="945163" y="426330"/>
            <a:ext cx="10641498" cy="6116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b="1" dirty="0"/>
              <a:t>Inject Two </a:t>
            </a:r>
          </a:p>
        </p:txBody>
      </p:sp>
      <p:sp>
        <p:nvSpPr>
          <p:cNvPr id="4" name="Content Placeholder 2">
            <a:extLst>
              <a:ext uri="{FF2B5EF4-FFF2-40B4-BE49-F238E27FC236}">
                <a16:creationId xmlns:a16="http://schemas.microsoft.com/office/drawing/2014/main" id="{2507A524-F015-4E67-91AD-CBB0AC2E96BC}"/>
              </a:ext>
            </a:extLst>
          </p:cNvPr>
          <p:cNvSpPr>
            <a:spLocks noGrp="1"/>
          </p:cNvSpPr>
          <p:nvPr>
            <p:ph sz="quarter" idx="10"/>
          </p:nvPr>
        </p:nvSpPr>
        <p:spPr>
          <a:xfrm>
            <a:off x="781878" y="1833142"/>
            <a:ext cx="10641498" cy="4186657"/>
          </a:xfrm>
        </p:spPr>
        <p:txBody>
          <a:bodyPr>
            <a:normAutofit/>
          </a:bodyPr>
          <a:lstStyle/>
          <a:p>
            <a:pPr marL="0" indent="0">
              <a:buNone/>
            </a:pPr>
            <a:r>
              <a:rPr lang="en-GB" sz="2400" dirty="0"/>
              <a:t>Plus 48 Hours. </a:t>
            </a:r>
          </a:p>
          <a:p>
            <a:pPr marL="0" indent="0">
              <a:buNone/>
            </a:pPr>
            <a:r>
              <a:rPr lang="en-GB" sz="2400" dirty="0"/>
              <a:t>Early intelligence indicates that 50% of staff have not been able to attend work due to heavy snow flurries and low temperatures which has severely impacted the road network and public transportation. Patient numbers are expected to increase due to the adverse weather.</a:t>
            </a:r>
          </a:p>
          <a:p>
            <a:endParaRPr lang="en-GB" sz="2000" dirty="0"/>
          </a:p>
          <a:p>
            <a:pPr marL="0" indent="0">
              <a:buNone/>
            </a:pPr>
            <a:endParaRPr lang="en-GB" sz="2000" dirty="0"/>
          </a:p>
        </p:txBody>
      </p:sp>
    </p:spTree>
    <p:extLst>
      <p:ext uri="{BB962C8B-B14F-4D97-AF65-F5344CB8AC3E}">
        <p14:creationId xmlns:p14="http://schemas.microsoft.com/office/powerpoint/2010/main" val="2815033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8195E3C-7F0D-4BE1-8D28-49152F7A1BB9}"/>
              </a:ext>
            </a:extLst>
          </p:cNvPr>
          <p:cNvSpPr txBox="1">
            <a:spLocks/>
          </p:cNvSpPr>
          <p:nvPr/>
        </p:nvSpPr>
        <p:spPr>
          <a:xfrm>
            <a:off x="781877" y="1037979"/>
            <a:ext cx="10641498" cy="6116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b="1"/>
              <a:t>Considerations</a:t>
            </a:r>
            <a:endParaRPr lang="en-GB" b="1" dirty="0"/>
          </a:p>
        </p:txBody>
      </p:sp>
      <p:sp>
        <p:nvSpPr>
          <p:cNvPr id="4" name="Content Placeholder 2">
            <a:extLst>
              <a:ext uri="{FF2B5EF4-FFF2-40B4-BE49-F238E27FC236}">
                <a16:creationId xmlns:a16="http://schemas.microsoft.com/office/drawing/2014/main" id="{3B97C8AE-0A58-42E4-8327-0058A32B06CD}"/>
              </a:ext>
            </a:extLst>
          </p:cNvPr>
          <p:cNvSpPr>
            <a:spLocks noGrp="1"/>
          </p:cNvSpPr>
          <p:nvPr>
            <p:ph sz="quarter" idx="10"/>
          </p:nvPr>
        </p:nvSpPr>
        <p:spPr>
          <a:xfrm>
            <a:off x="781878" y="1833142"/>
            <a:ext cx="10641498" cy="4186657"/>
          </a:xfrm>
        </p:spPr>
        <p:txBody>
          <a:bodyPr>
            <a:normAutofit/>
          </a:bodyPr>
          <a:lstStyle/>
          <a:p>
            <a:pPr>
              <a:lnSpc>
                <a:spcPct val="100000"/>
              </a:lnSpc>
              <a:spcBef>
                <a:spcPts val="0"/>
              </a:spcBef>
            </a:pPr>
            <a:r>
              <a:rPr lang="en-GB" sz="2400" dirty="0"/>
              <a:t>What are the primary concerns and actions required</a:t>
            </a:r>
          </a:p>
          <a:p>
            <a:pPr>
              <a:lnSpc>
                <a:spcPct val="100000"/>
              </a:lnSpc>
              <a:spcBef>
                <a:spcPts val="0"/>
              </a:spcBef>
            </a:pPr>
            <a:r>
              <a:rPr lang="en-GB" sz="2400" dirty="0"/>
              <a:t>Who will undertake the leadership roles</a:t>
            </a:r>
          </a:p>
          <a:p>
            <a:pPr>
              <a:lnSpc>
                <a:spcPct val="100000"/>
              </a:lnSpc>
              <a:spcBef>
                <a:spcPts val="0"/>
              </a:spcBef>
            </a:pPr>
            <a:r>
              <a:rPr lang="en-GB" sz="2400" dirty="0"/>
              <a:t>Who will you liaise with and why</a:t>
            </a:r>
          </a:p>
          <a:p>
            <a:pPr>
              <a:spcBef>
                <a:spcPts val="0"/>
              </a:spcBef>
            </a:pPr>
            <a:r>
              <a:rPr lang="en-GB" sz="2400" dirty="0"/>
              <a:t>What are the next steps, evaluate the options.</a:t>
            </a:r>
          </a:p>
          <a:p>
            <a:endParaRPr lang="en-GB" sz="2000" dirty="0"/>
          </a:p>
          <a:p>
            <a:pPr marL="0" indent="0">
              <a:buNone/>
            </a:pPr>
            <a:endParaRPr lang="en-GB" sz="2000" dirty="0"/>
          </a:p>
        </p:txBody>
      </p:sp>
      <p:grpSp>
        <p:nvGrpSpPr>
          <p:cNvPr id="5" name="Group 4">
            <a:extLst>
              <a:ext uri="{FF2B5EF4-FFF2-40B4-BE49-F238E27FC236}">
                <a16:creationId xmlns:a16="http://schemas.microsoft.com/office/drawing/2014/main" id="{A11CF1A6-7908-4790-83B3-157B19AD4E28}"/>
              </a:ext>
            </a:extLst>
          </p:cNvPr>
          <p:cNvGrpSpPr/>
          <p:nvPr/>
        </p:nvGrpSpPr>
        <p:grpSpPr>
          <a:xfrm>
            <a:off x="8406159" y="3429000"/>
            <a:ext cx="1744707" cy="1834946"/>
            <a:chOff x="5515704" y="4365104"/>
            <a:chExt cx="1440160" cy="1662682"/>
          </a:xfrm>
        </p:grpSpPr>
        <p:pic>
          <p:nvPicPr>
            <p:cNvPr id="6" name="Picture 2" descr="C:\Users\adam.biggs\AppData\Local\Microsoft\Windows\Temporary Internet Files\Content.IE5\6EP81A0L\alarm_clock_3[1].png">
              <a:extLst>
                <a:ext uri="{FF2B5EF4-FFF2-40B4-BE49-F238E27FC236}">
                  <a16:creationId xmlns:a16="http://schemas.microsoft.com/office/drawing/2014/main" id="{43CAA291-B5C1-4223-B54B-35469D76D2D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6136" y="4365104"/>
              <a:ext cx="879297" cy="11396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CD0BE01B-1798-450D-AF0A-61FD698D62D3}"/>
                </a:ext>
              </a:extLst>
            </p:cNvPr>
            <p:cNvSpPr txBox="1"/>
            <p:nvPr/>
          </p:nvSpPr>
          <p:spPr>
            <a:xfrm>
              <a:off x="5515704" y="5381455"/>
              <a:ext cx="1440160" cy="646331"/>
            </a:xfrm>
            <a:prstGeom prst="rect">
              <a:avLst/>
            </a:prstGeom>
            <a:noFill/>
          </p:spPr>
          <p:txBody>
            <a:bodyPr wrap="square" rtlCol="0">
              <a:spAutoFit/>
            </a:bodyPr>
            <a:lstStyle/>
            <a:p>
              <a:pPr algn="ctr"/>
              <a:r>
                <a:rPr lang="en-GB" i="1" dirty="0"/>
                <a:t>Add Timeframe</a:t>
              </a:r>
            </a:p>
          </p:txBody>
        </p:sp>
      </p:grpSp>
    </p:spTree>
    <p:extLst>
      <p:ext uri="{BB962C8B-B14F-4D97-AF65-F5344CB8AC3E}">
        <p14:creationId xmlns:p14="http://schemas.microsoft.com/office/powerpoint/2010/main" val="2597267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B4F74A1-AD82-422C-A548-64CA6A626024}"/>
              </a:ext>
            </a:extLst>
          </p:cNvPr>
          <p:cNvSpPr txBox="1">
            <a:spLocks/>
          </p:cNvSpPr>
          <p:nvPr/>
        </p:nvSpPr>
        <p:spPr>
          <a:xfrm>
            <a:off x="781877" y="1037979"/>
            <a:ext cx="10641498" cy="6116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b="1"/>
              <a:t>Inject Three</a:t>
            </a:r>
            <a:endParaRPr lang="en-GB" b="1" dirty="0"/>
          </a:p>
        </p:txBody>
      </p:sp>
      <p:sp>
        <p:nvSpPr>
          <p:cNvPr id="4" name="Content Placeholder 4">
            <a:extLst>
              <a:ext uri="{FF2B5EF4-FFF2-40B4-BE49-F238E27FC236}">
                <a16:creationId xmlns:a16="http://schemas.microsoft.com/office/drawing/2014/main" id="{1C4D569E-EF99-49B2-B625-8BD1AA837366}"/>
              </a:ext>
            </a:extLst>
          </p:cNvPr>
          <p:cNvSpPr>
            <a:spLocks noGrp="1"/>
          </p:cNvSpPr>
          <p:nvPr>
            <p:ph sz="quarter" idx="10"/>
          </p:nvPr>
        </p:nvSpPr>
        <p:spPr>
          <a:xfrm>
            <a:off x="781878" y="1833143"/>
            <a:ext cx="10641498" cy="2244128"/>
          </a:xfrm>
        </p:spPr>
        <p:txBody>
          <a:bodyPr/>
          <a:lstStyle/>
          <a:p>
            <a:r>
              <a:rPr lang="en-GB" sz="2400" dirty="0"/>
              <a:t>The latest Met Office predications indicate that the current severe weather will last another 48 hours, this is having a significant impact on the local health economy.</a:t>
            </a:r>
          </a:p>
          <a:p>
            <a:endParaRPr lang="en-GB" dirty="0"/>
          </a:p>
        </p:txBody>
      </p:sp>
    </p:spTree>
    <p:extLst>
      <p:ext uri="{BB962C8B-B14F-4D97-AF65-F5344CB8AC3E}">
        <p14:creationId xmlns:p14="http://schemas.microsoft.com/office/powerpoint/2010/main" val="309350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2851686-DF71-4845-B0F9-AE251CEEC9BE}"/>
              </a:ext>
            </a:extLst>
          </p:cNvPr>
          <p:cNvSpPr txBox="1">
            <a:spLocks/>
          </p:cNvSpPr>
          <p:nvPr/>
        </p:nvSpPr>
        <p:spPr>
          <a:xfrm>
            <a:off x="781877" y="1037979"/>
            <a:ext cx="10641498" cy="6116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b="1"/>
              <a:t>Considerations</a:t>
            </a:r>
            <a:endParaRPr lang="en-GB" b="1" dirty="0"/>
          </a:p>
        </p:txBody>
      </p:sp>
      <p:sp>
        <p:nvSpPr>
          <p:cNvPr id="4" name="Content Placeholder 2">
            <a:extLst>
              <a:ext uri="{FF2B5EF4-FFF2-40B4-BE49-F238E27FC236}">
                <a16:creationId xmlns:a16="http://schemas.microsoft.com/office/drawing/2014/main" id="{2A67A946-92FA-4494-A468-4C00E104FEA6}"/>
              </a:ext>
            </a:extLst>
          </p:cNvPr>
          <p:cNvSpPr>
            <a:spLocks noGrp="1"/>
          </p:cNvSpPr>
          <p:nvPr>
            <p:ph sz="quarter" idx="10"/>
          </p:nvPr>
        </p:nvSpPr>
        <p:spPr>
          <a:xfrm>
            <a:off x="781878" y="1833142"/>
            <a:ext cx="10641498" cy="4186657"/>
          </a:xfrm>
        </p:spPr>
        <p:txBody>
          <a:bodyPr>
            <a:normAutofit/>
          </a:bodyPr>
          <a:lstStyle/>
          <a:p>
            <a:pPr>
              <a:spcBef>
                <a:spcPts val="0"/>
              </a:spcBef>
            </a:pPr>
            <a:r>
              <a:rPr lang="en-GB" sz="2400" dirty="0"/>
              <a:t>What are the next steps, evaluate the options </a:t>
            </a:r>
          </a:p>
          <a:p>
            <a:pPr>
              <a:spcBef>
                <a:spcPts val="0"/>
              </a:spcBef>
            </a:pPr>
            <a:r>
              <a:rPr lang="en-GB" sz="2400" dirty="0"/>
              <a:t>What are the prioritised activities</a:t>
            </a:r>
          </a:p>
          <a:p>
            <a:pPr>
              <a:lnSpc>
                <a:spcPct val="100000"/>
              </a:lnSpc>
              <a:spcBef>
                <a:spcPts val="0"/>
              </a:spcBef>
            </a:pPr>
            <a:r>
              <a:rPr lang="en-GB" sz="2400" dirty="0"/>
              <a:t>Who are your interested parties</a:t>
            </a:r>
          </a:p>
          <a:p>
            <a:pPr>
              <a:spcBef>
                <a:spcPts val="0"/>
              </a:spcBef>
            </a:pPr>
            <a:r>
              <a:rPr lang="en-GB" sz="2400" dirty="0"/>
              <a:t>Who will you continue to liaise with and why</a:t>
            </a:r>
          </a:p>
          <a:p>
            <a:pPr>
              <a:lnSpc>
                <a:spcPct val="100000"/>
              </a:lnSpc>
              <a:spcBef>
                <a:spcPts val="0"/>
              </a:spcBef>
            </a:pPr>
            <a:r>
              <a:rPr lang="en-GB" sz="2400" dirty="0"/>
              <a:t>What are your interdependencies (inputs &amp; outputs) and how will the impact be managed. </a:t>
            </a:r>
          </a:p>
          <a:p>
            <a:pPr>
              <a:lnSpc>
                <a:spcPct val="100000"/>
              </a:lnSpc>
              <a:spcBef>
                <a:spcPts val="0"/>
              </a:spcBef>
            </a:pPr>
            <a:r>
              <a:rPr lang="en-GB" sz="2400" dirty="0"/>
              <a:t>What is the key element of your plan for managing the recovery.</a:t>
            </a:r>
          </a:p>
          <a:p>
            <a:endParaRPr lang="en-GB" sz="2000" dirty="0"/>
          </a:p>
          <a:p>
            <a:pPr marL="0" indent="0">
              <a:buNone/>
            </a:pPr>
            <a:endParaRPr lang="en-GB" sz="2000" dirty="0"/>
          </a:p>
        </p:txBody>
      </p:sp>
      <p:grpSp>
        <p:nvGrpSpPr>
          <p:cNvPr id="5" name="Group 4">
            <a:extLst>
              <a:ext uri="{FF2B5EF4-FFF2-40B4-BE49-F238E27FC236}">
                <a16:creationId xmlns:a16="http://schemas.microsoft.com/office/drawing/2014/main" id="{29BBB49D-2328-46D5-9B6A-821E563025AF}"/>
              </a:ext>
            </a:extLst>
          </p:cNvPr>
          <p:cNvGrpSpPr/>
          <p:nvPr/>
        </p:nvGrpSpPr>
        <p:grpSpPr>
          <a:xfrm>
            <a:off x="9104801" y="4686706"/>
            <a:ext cx="1744707" cy="1834946"/>
            <a:chOff x="5515704" y="4365104"/>
            <a:chExt cx="1440160" cy="1662682"/>
          </a:xfrm>
        </p:grpSpPr>
        <p:pic>
          <p:nvPicPr>
            <p:cNvPr id="6" name="Picture 2" descr="C:\Users\adam.biggs\AppData\Local\Microsoft\Windows\Temporary Internet Files\Content.IE5\6EP81A0L\alarm_clock_3[1].png">
              <a:extLst>
                <a:ext uri="{FF2B5EF4-FFF2-40B4-BE49-F238E27FC236}">
                  <a16:creationId xmlns:a16="http://schemas.microsoft.com/office/drawing/2014/main" id="{37CB8DC5-CE68-4819-B79A-94096D5CDDD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6136" y="4365104"/>
              <a:ext cx="879297" cy="11396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BA0583F8-8AAB-41A7-906C-0CD27BB5CD7F}"/>
                </a:ext>
              </a:extLst>
            </p:cNvPr>
            <p:cNvSpPr txBox="1"/>
            <p:nvPr/>
          </p:nvSpPr>
          <p:spPr>
            <a:xfrm>
              <a:off x="5515704" y="5381455"/>
              <a:ext cx="1440160" cy="646331"/>
            </a:xfrm>
            <a:prstGeom prst="rect">
              <a:avLst/>
            </a:prstGeom>
            <a:noFill/>
          </p:spPr>
          <p:txBody>
            <a:bodyPr wrap="square" rtlCol="0">
              <a:spAutoFit/>
            </a:bodyPr>
            <a:lstStyle/>
            <a:p>
              <a:pPr algn="ctr"/>
              <a:r>
                <a:rPr lang="en-GB" i="1" dirty="0"/>
                <a:t>Add Timeframe</a:t>
              </a:r>
            </a:p>
          </p:txBody>
        </p:sp>
      </p:grpSp>
    </p:spTree>
    <p:extLst>
      <p:ext uri="{BB962C8B-B14F-4D97-AF65-F5344CB8AC3E}">
        <p14:creationId xmlns:p14="http://schemas.microsoft.com/office/powerpoint/2010/main" val="2495076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E593D0B-3409-4062-B5C6-C0B722D6AF6B}"/>
              </a:ext>
            </a:extLst>
          </p:cNvPr>
          <p:cNvSpPr txBox="1">
            <a:spLocks/>
          </p:cNvSpPr>
          <p:nvPr/>
        </p:nvSpPr>
        <p:spPr>
          <a:xfrm>
            <a:off x="781877" y="827914"/>
            <a:ext cx="10641498" cy="6116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b="1"/>
              <a:t>Review</a:t>
            </a:r>
            <a:endParaRPr lang="en-GB" b="1" dirty="0"/>
          </a:p>
        </p:txBody>
      </p:sp>
      <p:sp>
        <p:nvSpPr>
          <p:cNvPr id="4" name="Content Placeholder 4">
            <a:extLst>
              <a:ext uri="{FF2B5EF4-FFF2-40B4-BE49-F238E27FC236}">
                <a16:creationId xmlns:a16="http://schemas.microsoft.com/office/drawing/2014/main" id="{5DC1ED80-BCD6-4CE8-85E7-890D6CCA63BE}"/>
              </a:ext>
            </a:extLst>
          </p:cNvPr>
          <p:cNvSpPr>
            <a:spLocks noGrp="1"/>
          </p:cNvSpPr>
          <p:nvPr>
            <p:ph sz="quarter" idx="10"/>
          </p:nvPr>
        </p:nvSpPr>
        <p:spPr>
          <a:xfrm>
            <a:off x="781878" y="1833143"/>
            <a:ext cx="10641498" cy="3591612"/>
          </a:xfrm>
        </p:spPr>
        <p:txBody>
          <a:bodyPr>
            <a:normAutofit/>
          </a:bodyPr>
          <a:lstStyle/>
          <a:p>
            <a:pPr marL="0" indent="0">
              <a:buNone/>
            </a:pPr>
            <a:r>
              <a:rPr lang="en-GB" sz="2400" dirty="0"/>
              <a:t>Scenarios tested:</a:t>
            </a:r>
          </a:p>
          <a:p>
            <a:pPr lvl="1"/>
            <a:r>
              <a:rPr lang="en-GB" sz="2400" dirty="0"/>
              <a:t>Horizon scanning to risks</a:t>
            </a:r>
          </a:p>
          <a:p>
            <a:pPr lvl="1"/>
            <a:r>
              <a:rPr lang="en-GB" sz="2400" dirty="0"/>
              <a:t>Understanding of plan activation procedures and communication</a:t>
            </a:r>
          </a:p>
          <a:p>
            <a:pPr lvl="1"/>
            <a:r>
              <a:rPr lang="en-GB" sz="2400" dirty="0"/>
              <a:t>Review of what is within the plans to help identify:</a:t>
            </a:r>
          </a:p>
          <a:p>
            <a:pPr marL="914400" lvl="2" indent="0">
              <a:buNone/>
            </a:pPr>
            <a:r>
              <a:rPr lang="en-GB" sz="2400" u="sng" dirty="0"/>
              <a:t>leadership</a:t>
            </a:r>
            <a:r>
              <a:rPr lang="en-GB" sz="2400" dirty="0"/>
              <a:t>, </a:t>
            </a:r>
            <a:r>
              <a:rPr lang="en-GB" sz="2400" u="sng" dirty="0"/>
              <a:t>interdependencies</a:t>
            </a:r>
            <a:r>
              <a:rPr lang="en-GB" sz="2400" dirty="0"/>
              <a:t>, and </a:t>
            </a:r>
            <a:r>
              <a:rPr lang="en-GB" sz="2400" u="sng" dirty="0"/>
              <a:t>mitigation</a:t>
            </a:r>
          </a:p>
          <a:p>
            <a:pPr lvl="1"/>
            <a:r>
              <a:rPr lang="en-GB" sz="2400" dirty="0"/>
              <a:t>Recovery of services</a:t>
            </a:r>
          </a:p>
          <a:p>
            <a:endParaRPr lang="en-GB" sz="1800" dirty="0"/>
          </a:p>
        </p:txBody>
      </p:sp>
    </p:spTree>
    <p:extLst>
      <p:ext uri="{BB962C8B-B14F-4D97-AF65-F5344CB8AC3E}">
        <p14:creationId xmlns:p14="http://schemas.microsoft.com/office/powerpoint/2010/main" val="2197461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D263729-7C50-4466-8F81-AAAF5FD90C04}"/>
              </a:ext>
            </a:extLst>
          </p:cNvPr>
          <p:cNvSpPr txBox="1">
            <a:spLocks/>
          </p:cNvSpPr>
          <p:nvPr/>
        </p:nvSpPr>
        <p:spPr>
          <a:xfrm>
            <a:off x="781877" y="1037979"/>
            <a:ext cx="10641498" cy="6116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b="1"/>
              <a:t>Feedback</a:t>
            </a:r>
            <a:endParaRPr lang="en-GB" b="1" dirty="0"/>
          </a:p>
        </p:txBody>
      </p:sp>
      <p:sp>
        <p:nvSpPr>
          <p:cNvPr id="4" name="Content Placeholder 4">
            <a:extLst>
              <a:ext uri="{FF2B5EF4-FFF2-40B4-BE49-F238E27FC236}">
                <a16:creationId xmlns:a16="http://schemas.microsoft.com/office/drawing/2014/main" id="{0AA2BF5B-BC60-47DD-825E-0DD3C6D631D4}"/>
              </a:ext>
            </a:extLst>
          </p:cNvPr>
          <p:cNvSpPr>
            <a:spLocks noGrp="1"/>
          </p:cNvSpPr>
          <p:nvPr>
            <p:ph sz="quarter" idx="10"/>
          </p:nvPr>
        </p:nvSpPr>
        <p:spPr>
          <a:xfrm>
            <a:off x="781878" y="1833143"/>
            <a:ext cx="10641498" cy="2244128"/>
          </a:xfrm>
        </p:spPr>
        <p:txBody>
          <a:bodyPr/>
          <a:lstStyle/>
          <a:p>
            <a:r>
              <a:rPr lang="en-GB" sz="2400" dirty="0"/>
              <a:t>What actions did we capture as a result of this exercise?</a:t>
            </a:r>
          </a:p>
          <a:p>
            <a:r>
              <a:rPr lang="en-GB" sz="2400" dirty="0"/>
              <a:t>What do we see as the next steps?</a:t>
            </a:r>
          </a:p>
          <a:p>
            <a:r>
              <a:rPr lang="en-GB" sz="2400" dirty="0"/>
              <a:t>Dissemination of an exercise report (if required)</a:t>
            </a:r>
          </a:p>
          <a:p>
            <a:endParaRPr lang="en-GB" dirty="0"/>
          </a:p>
        </p:txBody>
      </p:sp>
    </p:spTree>
    <p:extLst>
      <p:ext uri="{BB962C8B-B14F-4D97-AF65-F5344CB8AC3E}">
        <p14:creationId xmlns:p14="http://schemas.microsoft.com/office/powerpoint/2010/main" val="3783487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632697F-CF8C-4342-841C-132288944A98}"/>
              </a:ext>
            </a:extLst>
          </p:cNvPr>
          <p:cNvSpPr txBox="1">
            <a:spLocks/>
          </p:cNvSpPr>
          <p:nvPr/>
        </p:nvSpPr>
        <p:spPr>
          <a:xfrm>
            <a:off x="781878" y="426330"/>
            <a:ext cx="10641498" cy="611649"/>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4000" b="1"/>
              <a:t>Questions</a:t>
            </a:r>
            <a:endParaRPr lang="en-GB" sz="4000" b="1" dirty="0"/>
          </a:p>
        </p:txBody>
      </p:sp>
      <p:pic>
        <p:nvPicPr>
          <p:cNvPr id="4" name="Picture 2" descr="C:\Users\adam.biggs\AppData\Local\Microsoft\Windows\Temporary Internet Files\Content.IE5\5ZA2SKCA\question-mark[1].png">
            <a:extLst>
              <a:ext uri="{FF2B5EF4-FFF2-40B4-BE49-F238E27FC236}">
                <a16:creationId xmlns:a16="http://schemas.microsoft.com/office/drawing/2014/main" id="{DDD6A63D-A47D-49E7-81BF-1B4F5F2C35A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303" y="1679575"/>
            <a:ext cx="3704332" cy="3951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131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C2763-FEC9-C7CF-4421-A512BA4867CA}"/>
              </a:ext>
            </a:extLst>
          </p:cNvPr>
          <p:cNvSpPr>
            <a:spLocks noGrp="1"/>
          </p:cNvSpPr>
          <p:nvPr>
            <p:ph type="title"/>
          </p:nvPr>
        </p:nvSpPr>
        <p:spPr>
          <a:xfrm>
            <a:off x="526657" y="482714"/>
            <a:ext cx="9771440" cy="611649"/>
          </a:xfrm>
        </p:spPr>
        <p:txBody>
          <a:bodyPr/>
          <a:lstStyle/>
          <a:p>
            <a:r>
              <a:rPr lang="en-US" b="1" dirty="0"/>
              <a:t>Content</a:t>
            </a:r>
          </a:p>
        </p:txBody>
      </p:sp>
      <p:sp>
        <p:nvSpPr>
          <p:cNvPr id="4" name="Content Placeholder 2">
            <a:extLst>
              <a:ext uri="{FF2B5EF4-FFF2-40B4-BE49-F238E27FC236}">
                <a16:creationId xmlns:a16="http://schemas.microsoft.com/office/drawing/2014/main" id="{78125E5B-85AA-47CE-9F6B-8B97CC35BFF0}"/>
              </a:ext>
            </a:extLst>
          </p:cNvPr>
          <p:cNvSpPr>
            <a:spLocks noGrp="1"/>
          </p:cNvSpPr>
          <p:nvPr>
            <p:ph sz="quarter" idx="10"/>
          </p:nvPr>
        </p:nvSpPr>
        <p:spPr>
          <a:xfrm>
            <a:off x="526657" y="1544716"/>
            <a:ext cx="10896719" cy="4517038"/>
          </a:xfrm>
        </p:spPr>
        <p:txBody>
          <a:bodyPr>
            <a:normAutofit/>
          </a:bodyPr>
          <a:lstStyle/>
          <a:p>
            <a:r>
              <a:rPr lang="en-GB" sz="2800" dirty="0"/>
              <a:t>Business Continuity Management Cycle</a:t>
            </a:r>
          </a:p>
          <a:p>
            <a:r>
              <a:rPr lang="en-GB" sz="2800" dirty="0"/>
              <a:t>Exercise</a:t>
            </a:r>
          </a:p>
          <a:p>
            <a:pPr lvl="1"/>
            <a:r>
              <a:rPr lang="en-GB" sz="2800" dirty="0"/>
              <a:t>Aim</a:t>
            </a:r>
          </a:p>
          <a:p>
            <a:pPr lvl="1"/>
            <a:r>
              <a:rPr lang="en-GB" sz="2800" dirty="0"/>
              <a:t>Objectives</a:t>
            </a:r>
          </a:p>
          <a:p>
            <a:pPr lvl="1"/>
            <a:r>
              <a:rPr lang="en-GB" sz="2800" dirty="0"/>
              <a:t>Ground Rules</a:t>
            </a:r>
          </a:p>
          <a:p>
            <a:pPr lvl="1"/>
            <a:r>
              <a:rPr lang="en-GB" sz="2800" dirty="0"/>
              <a:t>Exercise Background</a:t>
            </a:r>
          </a:p>
          <a:p>
            <a:r>
              <a:rPr lang="en-GB" sz="2800" dirty="0"/>
              <a:t>Scenario &amp; Questions</a:t>
            </a:r>
          </a:p>
          <a:p>
            <a:r>
              <a:rPr lang="en-GB" sz="2800" dirty="0"/>
              <a:t>Feedback / Evaluation </a:t>
            </a:r>
          </a:p>
        </p:txBody>
      </p:sp>
    </p:spTree>
    <p:extLst>
      <p:ext uri="{BB962C8B-B14F-4D97-AF65-F5344CB8AC3E}">
        <p14:creationId xmlns:p14="http://schemas.microsoft.com/office/powerpoint/2010/main" val="2441850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C2763-FEC9-C7CF-4421-A512BA4867CA}"/>
              </a:ext>
            </a:extLst>
          </p:cNvPr>
          <p:cNvSpPr>
            <a:spLocks noGrp="1"/>
          </p:cNvSpPr>
          <p:nvPr>
            <p:ph type="title"/>
          </p:nvPr>
        </p:nvSpPr>
        <p:spPr>
          <a:xfrm>
            <a:off x="526657" y="482714"/>
            <a:ext cx="9771440" cy="611649"/>
          </a:xfrm>
        </p:spPr>
        <p:txBody>
          <a:bodyPr/>
          <a:lstStyle/>
          <a:p>
            <a:r>
              <a:rPr lang="en-US" b="1" dirty="0"/>
              <a:t>Elements of Business Continuity</a:t>
            </a:r>
          </a:p>
        </p:txBody>
      </p:sp>
      <p:graphicFrame>
        <p:nvGraphicFramePr>
          <p:cNvPr id="4" name="Diagram 3">
            <a:extLst>
              <a:ext uri="{FF2B5EF4-FFF2-40B4-BE49-F238E27FC236}">
                <a16:creationId xmlns:a16="http://schemas.microsoft.com/office/drawing/2014/main" id="{78C44CC5-7958-4690-A674-A6600FEC32D9}"/>
              </a:ext>
            </a:extLst>
          </p:cNvPr>
          <p:cNvGraphicFramePr/>
          <p:nvPr>
            <p:extLst>
              <p:ext uri="{D42A27DB-BD31-4B8C-83A1-F6EECF244321}">
                <p14:modId xmlns:p14="http://schemas.microsoft.com/office/powerpoint/2010/main" val="2521854182"/>
              </p:ext>
            </p:extLst>
          </p:nvPr>
        </p:nvGraphicFramePr>
        <p:xfrm>
          <a:off x="1492178" y="1393499"/>
          <a:ext cx="6921500" cy="48895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65533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D317493-ED56-4EB6-9408-38C1DFE564F1}"/>
              </a:ext>
            </a:extLst>
          </p:cNvPr>
          <p:cNvSpPr txBox="1">
            <a:spLocks/>
          </p:cNvSpPr>
          <p:nvPr/>
        </p:nvSpPr>
        <p:spPr>
          <a:xfrm>
            <a:off x="781878" y="1010638"/>
            <a:ext cx="10641498" cy="6116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b="1" dirty="0"/>
              <a:t>Aim</a:t>
            </a:r>
          </a:p>
        </p:txBody>
      </p:sp>
      <p:sp>
        <p:nvSpPr>
          <p:cNvPr id="4" name="Content Placeholder 4">
            <a:extLst>
              <a:ext uri="{FF2B5EF4-FFF2-40B4-BE49-F238E27FC236}">
                <a16:creationId xmlns:a16="http://schemas.microsoft.com/office/drawing/2014/main" id="{5475059E-9456-463C-AA5D-63CADB82F144}"/>
              </a:ext>
            </a:extLst>
          </p:cNvPr>
          <p:cNvSpPr>
            <a:spLocks noGrp="1"/>
          </p:cNvSpPr>
          <p:nvPr>
            <p:ph sz="quarter" idx="10"/>
          </p:nvPr>
        </p:nvSpPr>
        <p:spPr>
          <a:xfrm>
            <a:off x="781878" y="1833143"/>
            <a:ext cx="10641498" cy="2244128"/>
          </a:xfrm>
        </p:spPr>
        <p:txBody>
          <a:bodyPr>
            <a:normAutofit/>
          </a:bodyPr>
          <a:lstStyle/>
          <a:p>
            <a:r>
              <a:rPr lang="en-GB" sz="2800" dirty="0"/>
              <a:t>To provide delegates with an opportunity to evaluate and enhance the operational effectiveness of the business continuity plans (inputs &amp; outputs) and provide learning opportunities.   </a:t>
            </a:r>
          </a:p>
          <a:p>
            <a:endParaRPr lang="en-GB" dirty="0"/>
          </a:p>
        </p:txBody>
      </p:sp>
    </p:spTree>
    <p:extLst>
      <p:ext uri="{BB962C8B-B14F-4D97-AF65-F5344CB8AC3E}">
        <p14:creationId xmlns:p14="http://schemas.microsoft.com/office/powerpoint/2010/main" val="3749990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C8AFEBD-7C93-4E8E-96BB-123D7A57EB6B}"/>
              </a:ext>
            </a:extLst>
          </p:cNvPr>
          <p:cNvSpPr txBox="1">
            <a:spLocks/>
          </p:cNvSpPr>
          <p:nvPr/>
        </p:nvSpPr>
        <p:spPr>
          <a:xfrm>
            <a:off x="781877" y="1037979"/>
            <a:ext cx="10641498" cy="6116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b="1" dirty="0"/>
              <a:t>Objectives </a:t>
            </a:r>
          </a:p>
        </p:txBody>
      </p:sp>
      <p:sp>
        <p:nvSpPr>
          <p:cNvPr id="6" name="Content Placeholder 2">
            <a:extLst>
              <a:ext uri="{FF2B5EF4-FFF2-40B4-BE49-F238E27FC236}">
                <a16:creationId xmlns:a16="http://schemas.microsoft.com/office/drawing/2014/main" id="{AF12A54F-47DE-4B7B-89E0-B2C32B5C78E1}"/>
              </a:ext>
            </a:extLst>
          </p:cNvPr>
          <p:cNvSpPr>
            <a:spLocks noGrp="1"/>
          </p:cNvSpPr>
          <p:nvPr>
            <p:ph sz="quarter" idx="10"/>
          </p:nvPr>
        </p:nvSpPr>
        <p:spPr>
          <a:xfrm>
            <a:off x="781878" y="1833143"/>
            <a:ext cx="10641498" cy="3986878"/>
          </a:xfrm>
        </p:spPr>
        <p:txBody>
          <a:bodyPr/>
          <a:lstStyle/>
          <a:p>
            <a:r>
              <a:rPr lang="en-GB" sz="2400" dirty="0"/>
              <a:t>To facilitate learning opportunities</a:t>
            </a:r>
          </a:p>
          <a:p>
            <a:r>
              <a:rPr lang="en-GB" sz="2400" dirty="0"/>
              <a:t>To enable delegates to identify the strengths and weaknesses of the business continuity plans </a:t>
            </a:r>
          </a:p>
          <a:p>
            <a:r>
              <a:rPr lang="en-GB" sz="2400" dirty="0"/>
              <a:t>To assess the interoperability of the business continuity plans and use subsequent learning to outline further enhancements </a:t>
            </a:r>
          </a:p>
          <a:p>
            <a:endParaRPr lang="en-GB" dirty="0"/>
          </a:p>
        </p:txBody>
      </p:sp>
    </p:spTree>
    <p:extLst>
      <p:ext uri="{BB962C8B-B14F-4D97-AF65-F5344CB8AC3E}">
        <p14:creationId xmlns:p14="http://schemas.microsoft.com/office/powerpoint/2010/main" val="3280412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E828DA5-1265-41A1-AF43-543EF8976E84}"/>
              </a:ext>
            </a:extLst>
          </p:cNvPr>
          <p:cNvSpPr txBox="1">
            <a:spLocks/>
          </p:cNvSpPr>
          <p:nvPr/>
        </p:nvSpPr>
        <p:spPr>
          <a:xfrm>
            <a:off x="781877" y="1037979"/>
            <a:ext cx="10641498" cy="6116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b="1"/>
              <a:t>Ground Rules</a:t>
            </a:r>
            <a:endParaRPr lang="en-GB" b="1" dirty="0"/>
          </a:p>
        </p:txBody>
      </p:sp>
      <p:sp>
        <p:nvSpPr>
          <p:cNvPr id="4" name="Content Placeholder 2">
            <a:extLst>
              <a:ext uri="{FF2B5EF4-FFF2-40B4-BE49-F238E27FC236}">
                <a16:creationId xmlns:a16="http://schemas.microsoft.com/office/drawing/2014/main" id="{BA8AF478-B47E-4355-93DB-34B4733491F2}"/>
              </a:ext>
            </a:extLst>
          </p:cNvPr>
          <p:cNvSpPr>
            <a:spLocks noGrp="1"/>
          </p:cNvSpPr>
          <p:nvPr>
            <p:ph sz="quarter" idx="10"/>
          </p:nvPr>
        </p:nvSpPr>
        <p:spPr>
          <a:xfrm>
            <a:off x="781878" y="1833142"/>
            <a:ext cx="10641498" cy="4407860"/>
          </a:xfrm>
        </p:spPr>
        <p:txBody>
          <a:bodyPr vert="horz" lIns="91440" tIns="45720" rIns="91440" bIns="45720" rtlCol="0" anchor="t">
            <a:noAutofit/>
          </a:bodyPr>
          <a:lstStyle/>
          <a:p>
            <a:r>
              <a:rPr lang="en-GB" sz="2400" dirty="0">
                <a:latin typeface="Arial"/>
                <a:cs typeface="Arial"/>
              </a:rPr>
              <a:t>Please nominate a scribe</a:t>
            </a:r>
            <a:endParaRPr lang="en-GB" sz="2400" dirty="0"/>
          </a:p>
          <a:p>
            <a:r>
              <a:rPr lang="en-GB" sz="2400" dirty="0">
                <a:latin typeface="Arial"/>
                <a:cs typeface="Arial"/>
              </a:rPr>
              <a:t>The exercise should be viewed as an opportunity to rehearse the responses in the plan, to identify problems and potentially make mistakes, in a safe environment.</a:t>
            </a:r>
          </a:p>
          <a:p>
            <a:r>
              <a:rPr lang="en-GB" sz="2400" dirty="0">
                <a:latin typeface="Arial"/>
                <a:cs typeface="Arial"/>
              </a:rPr>
              <a:t>Any comments, problems, issues or other contributions made should be captured in helping improve the plan. </a:t>
            </a:r>
            <a:endParaRPr lang="en-GB" sz="2400" dirty="0"/>
          </a:p>
          <a:p>
            <a:pPr marL="0" indent="0">
              <a:buNone/>
            </a:pPr>
            <a:endParaRPr lang="en-GB" sz="2000" dirty="0"/>
          </a:p>
        </p:txBody>
      </p:sp>
    </p:spTree>
    <p:extLst>
      <p:ext uri="{BB962C8B-B14F-4D97-AF65-F5344CB8AC3E}">
        <p14:creationId xmlns:p14="http://schemas.microsoft.com/office/powerpoint/2010/main" val="2028867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C7EB4E3-F1DE-41B6-92CA-637924E6BBD3}"/>
              </a:ext>
            </a:extLst>
          </p:cNvPr>
          <p:cNvSpPr txBox="1">
            <a:spLocks/>
          </p:cNvSpPr>
          <p:nvPr/>
        </p:nvSpPr>
        <p:spPr>
          <a:xfrm>
            <a:off x="781877" y="1037979"/>
            <a:ext cx="10641498" cy="6116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b="1" dirty="0"/>
              <a:t>Exercise Background</a:t>
            </a:r>
          </a:p>
        </p:txBody>
      </p:sp>
      <p:sp>
        <p:nvSpPr>
          <p:cNvPr id="4" name="Content Placeholder 2">
            <a:extLst>
              <a:ext uri="{FF2B5EF4-FFF2-40B4-BE49-F238E27FC236}">
                <a16:creationId xmlns:a16="http://schemas.microsoft.com/office/drawing/2014/main" id="{8A739029-9789-41A9-B01A-701B9F1770CE}"/>
              </a:ext>
            </a:extLst>
          </p:cNvPr>
          <p:cNvSpPr>
            <a:spLocks noGrp="1"/>
          </p:cNvSpPr>
          <p:nvPr>
            <p:ph sz="quarter" idx="10"/>
          </p:nvPr>
        </p:nvSpPr>
        <p:spPr>
          <a:xfrm>
            <a:off x="775251" y="2029086"/>
            <a:ext cx="10641498" cy="3467588"/>
          </a:xfrm>
        </p:spPr>
        <p:txBody>
          <a:bodyPr>
            <a:normAutofit lnSpcReduction="10000"/>
          </a:bodyPr>
          <a:lstStyle/>
          <a:p>
            <a:pPr marL="0" indent="0">
              <a:lnSpc>
                <a:spcPct val="100000"/>
              </a:lnSpc>
              <a:spcBef>
                <a:spcPts val="0"/>
              </a:spcBef>
              <a:buNone/>
            </a:pPr>
            <a:r>
              <a:rPr lang="en-GB" sz="2400" dirty="0"/>
              <a:t>Your organisation may be affected by staffing issues for a number of reasons which include:</a:t>
            </a:r>
          </a:p>
          <a:p>
            <a:pPr marL="0" indent="0">
              <a:lnSpc>
                <a:spcPct val="100000"/>
              </a:lnSpc>
              <a:spcBef>
                <a:spcPts val="0"/>
              </a:spcBef>
              <a:buNone/>
            </a:pPr>
            <a:endParaRPr lang="en-GB" sz="2400" dirty="0"/>
          </a:p>
          <a:p>
            <a:pPr>
              <a:spcBef>
                <a:spcPts val="0"/>
              </a:spcBef>
            </a:pPr>
            <a:r>
              <a:rPr lang="en-GB" sz="2400" dirty="0"/>
              <a:t>Recruitment and retention problems e.g. specialist skills</a:t>
            </a:r>
          </a:p>
          <a:p>
            <a:pPr>
              <a:spcBef>
                <a:spcPts val="0"/>
              </a:spcBef>
            </a:pPr>
            <a:r>
              <a:rPr lang="en-GB" sz="2400" dirty="0"/>
              <a:t>Sickness (short and medium term) e.g. infectious diseases / contagious illness</a:t>
            </a:r>
          </a:p>
          <a:p>
            <a:pPr>
              <a:spcBef>
                <a:spcPts val="0"/>
              </a:spcBef>
            </a:pPr>
            <a:r>
              <a:rPr lang="en-GB" sz="2400" dirty="0"/>
              <a:t>Travel disruption (numerous causation factors) </a:t>
            </a:r>
          </a:p>
          <a:p>
            <a:pPr>
              <a:spcBef>
                <a:spcPts val="0"/>
              </a:spcBef>
            </a:pPr>
            <a:r>
              <a:rPr lang="en-GB" sz="2400" dirty="0"/>
              <a:t>Industrial action (planned)</a:t>
            </a:r>
          </a:p>
          <a:p>
            <a:pPr>
              <a:spcBef>
                <a:spcPts val="0"/>
              </a:spcBef>
            </a:pPr>
            <a:r>
              <a:rPr lang="en-GB" sz="2400" dirty="0"/>
              <a:t>Building closures and insufficient recovery locations</a:t>
            </a:r>
          </a:p>
          <a:p>
            <a:pPr>
              <a:spcBef>
                <a:spcPts val="0"/>
              </a:spcBef>
            </a:pPr>
            <a:r>
              <a:rPr lang="en-GB" sz="2400" dirty="0"/>
              <a:t>Unexpected surges e.g. patients from an event or incident or general pressures.</a:t>
            </a:r>
          </a:p>
          <a:p>
            <a:pPr marL="0" indent="0">
              <a:buNone/>
            </a:pPr>
            <a:endParaRPr lang="en-GB" sz="2000" dirty="0"/>
          </a:p>
        </p:txBody>
      </p:sp>
    </p:spTree>
    <p:extLst>
      <p:ext uri="{BB962C8B-B14F-4D97-AF65-F5344CB8AC3E}">
        <p14:creationId xmlns:p14="http://schemas.microsoft.com/office/powerpoint/2010/main" val="3259426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9988381-19E6-48F1-8ECB-18FF845B2461}"/>
              </a:ext>
            </a:extLst>
          </p:cNvPr>
          <p:cNvSpPr txBox="1">
            <a:spLocks/>
          </p:cNvSpPr>
          <p:nvPr/>
        </p:nvSpPr>
        <p:spPr>
          <a:xfrm>
            <a:off x="259363" y="330408"/>
            <a:ext cx="10641498" cy="6116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b="1"/>
              <a:t>Inject One </a:t>
            </a:r>
            <a:endParaRPr lang="en-GB" b="1" dirty="0"/>
          </a:p>
        </p:txBody>
      </p:sp>
      <p:sp>
        <p:nvSpPr>
          <p:cNvPr id="4" name="Content Placeholder 2">
            <a:extLst>
              <a:ext uri="{FF2B5EF4-FFF2-40B4-BE49-F238E27FC236}">
                <a16:creationId xmlns:a16="http://schemas.microsoft.com/office/drawing/2014/main" id="{1D1ACF7F-9D59-4453-ABD3-FAC85A0D7328}"/>
              </a:ext>
            </a:extLst>
          </p:cNvPr>
          <p:cNvSpPr>
            <a:spLocks noGrp="1"/>
          </p:cNvSpPr>
          <p:nvPr>
            <p:ph sz="quarter" idx="10"/>
          </p:nvPr>
        </p:nvSpPr>
        <p:spPr>
          <a:xfrm>
            <a:off x="775251" y="2029086"/>
            <a:ext cx="10641498" cy="3467588"/>
          </a:xfrm>
        </p:spPr>
        <p:txBody>
          <a:bodyPr>
            <a:normAutofit/>
          </a:bodyPr>
          <a:lstStyle/>
          <a:p>
            <a:pPr marL="0" indent="0">
              <a:buNone/>
            </a:pPr>
            <a:r>
              <a:rPr lang="en-GB" sz="2800" dirty="0">
                <a:ea typeface="ＭＳ Ｐゴシック" panose="020B0600070205080204" pitchFamily="34" charset="-128"/>
              </a:rPr>
              <a:t>The Met Office have issued a severe weather warning of snow and sub-zero temperatures which are predicted to hit all areas of the country within the next 48 Hours</a:t>
            </a:r>
            <a:r>
              <a:rPr lang="en-GB" sz="2800" dirty="0"/>
              <a:t>.</a:t>
            </a:r>
          </a:p>
          <a:p>
            <a:pPr marL="0" indent="0">
              <a:buNone/>
            </a:pPr>
            <a:endParaRPr lang="en-GB" sz="2000" dirty="0"/>
          </a:p>
        </p:txBody>
      </p:sp>
    </p:spTree>
    <p:extLst>
      <p:ext uri="{BB962C8B-B14F-4D97-AF65-F5344CB8AC3E}">
        <p14:creationId xmlns:p14="http://schemas.microsoft.com/office/powerpoint/2010/main" val="137682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FF8B12B-2699-4A0D-AB55-8CB559FD39F1}"/>
              </a:ext>
            </a:extLst>
          </p:cNvPr>
          <p:cNvSpPr txBox="1">
            <a:spLocks/>
          </p:cNvSpPr>
          <p:nvPr/>
        </p:nvSpPr>
        <p:spPr>
          <a:xfrm>
            <a:off x="781877" y="1037979"/>
            <a:ext cx="10641498" cy="6116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b="1"/>
              <a:t>Considerations</a:t>
            </a:r>
            <a:endParaRPr lang="en-GB" b="1" dirty="0"/>
          </a:p>
        </p:txBody>
      </p:sp>
      <p:sp>
        <p:nvSpPr>
          <p:cNvPr id="4" name="Content Placeholder 2">
            <a:extLst>
              <a:ext uri="{FF2B5EF4-FFF2-40B4-BE49-F238E27FC236}">
                <a16:creationId xmlns:a16="http://schemas.microsoft.com/office/drawing/2014/main" id="{0E9DFAE0-CA66-4DE9-AE1E-4B9C33646EC4}"/>
              </a:ext>
            </a:extLst>
          </p:cNvPr>
          <p:cNvSpPr>
            <a:spLocks noGrp="1"/>
          </p:cNvSpPr>
          <p:nvPr>
            <p:ph sz="quarter" idx="10"/>
          </p:nvPr>
        </p:nvSpPr>
        <p:spPr>
          <a:xfrm>
            <a:off x="781878" y="1833142"/>
            <a:ext cx="10641498" cy="4186657"/>
          </a:xfrm>
        </p:spPr>
        <p:txBody>
          <a:bodyPr>
            <a:normAutofit/>
          </a:bodyPr>
          <a:lstStyle/>
          <a:p>
            <a:r>
              <a:rPr lang="en-GB" sz="2400" dirty="0"/>
              <a:t>What are the immediate actions required?</a:t>
            </a:r>
          </a:p>
          <a:p>
            <a:r>
              <a:rPr lang="en-GB" sz="2400" dirty="0"/>
              <a:t>Who should be informed and why?</a:t>
            </a:r>
          </a:p>
          <a:p>
            <a:r>
              <a:rPr lang="en-GB" sz="2400" dirty="0"/>
              <a:t>What are the next steps, evaluate the options?</a:t>
            </a:r>
          </a:p>
          <a:p>
            <a:endParaRPr lang="en-GB" sz="2000" dirty="0"/>
          </a:p>
          <a:p>
            <a:pPr marL="0" indent="0">
              <a:buNone/>
            </a:pPr>
            <a:endParaRPr lang="en-GB" sz="2000" dirty="0"/>
          </a:p>
        </p:txBody>
      </p:sp>
      <p:grpSp>
        <p:nvGrpSpPr>
          <p:cNvPr id="5" name="Group 4">
            <a:extLst>
              <a:ext uri="{FF2B5EF4-FFF2-40B4-BE49-F238E27FC236}">
                <a16:creationId xmlns:a16="http://schemas.microsoft.com/office/drawing/2014/main" id="{67FA2875-F51A-44FD-A3DD-F2AA0B13EB3E}"/>
              </a:ext>
            </a:extLst>
          </p:cNvPr>
          <p:cNvGrpSpPr/>
          <p:nvPr/>
        </p:nvGrpSpPr>
        <p:grpSpPr>
          <a:xfrm>
            <a:off x="8406159" y="3429000"/>
            <a:ext cx="1744707" cy="1834946"/>
            <a:chOff x="5515704" y="4365104"/>
            <a:chExt cx="1440160" cy="1662682"/>
          </a:xfrm>
        </p:grpSpPr>
        <p:pic>
          <p:nvPicPr>
            <p:cNvPr id="6" name="Picture 2" descr="C:\Users\adam.biggs\AppData\Local\Microsoft\Windows\Temporary Internet Files\Content.IE5\6EP81A0L\alarm_clock_3[1].png">
              <a:extLst>
                <a:ext uri="{FF2B5EF4-FFF2-40B4-BE49-F238E27FC236}">
                  <a16:creationId xmlns:a16="http://schemas.microsoft.com/office/drawing/2014/main" id="{5E91BB39-0EEF-457C-BC42-07E2456760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6136" y="4365104"/>
              <a:ext cx="879297" cy="11396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E1C29499-9E71-4BAA-8F3F-A0F9DC913D4B}"/>
                </a:ext>
              </a:extLst>
            </p:cNvPr>
            <p:cNvSpPr txBox="1"/>
            <p:nvPr/>
          </p:nvSpPr>
          <p:spPr>
            <a:xfrm>
              <a:off x="5515704" y="5381455"/>
              <a:ext cx="1440160" cy="646331"/>
            </a:xfrm>
            <a:prstGeom prst="rect">
              <a:avLst/>
            </a:prstGeom>
            <a:noFill/>
          </p:spPr>
          <p:txBody>
            <a:bodyPr wrap="square" rtlCol="0">
              <a:spAutoFit/>
            </a:bodyPr>
            <a:lstStyle/>
            <a:p>
              <a:pPr algn="ctr"/>
              <a:r>
                <a:rPr lang="en-GB" i="1" dirty="0"/>
                <a:t>Add Timeframe</a:t>
              </a:r>
            </a:p>
          </p:txBody>
        </p:sp>
      </p:grpSp>
    </p:spTree>
    <p:extLst>
      <p:ext uri="{BB962C8B-B14F-4D97-AF65-F5344CB8AC3E}">
        <p14:creationId xmlns:p14="http://schemas.microsoft.com/office/powerpoint/2010/main" val="1220186474"/>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BBFEDC929A1BC4A9F3B278B6D5AB259" ma:contentTypeVersion="6" ma:contentTypeDescription="Create a new document." ma:contentTypeScope="" ma:versionID="7479764f0e10533da0eeb9f297ec71c1">
  <xsd:schema xmlns:xsd="http://www.w3.org/2001/XMLSchema" xmlns:xs="http://www.w3.org/2001/XMLSchema" xmlns:p="http://schemas.microsoft.com/office/2006/metadata/properties" xmlns:ns2="934b752f-f0a5-467f-a0e4-008a617d2331" xmlns:ns3="cb1d5027-a3ac-4441-b759-ea0e5f912ecd" targetNamespace="http://schemas.microsoft.com/office/2006/metadata/properties" ma:root="true" ma:fieldsID="08b998808c093b37cf21a7394f235138" ns2:_="" ns3:_="">
    <xsd:import namespace="934b752f-f0a5-467f-a0e4-008a617d2331"/>
    <xsd:import namespace="cb1d5027-a3ac-4441-b759-ea0e5f912ec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4b752f-f0a5-467f-a0e4-008a617d233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b1d5027-a3ac-4441-b759-ea0e5f912ec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D9FD49-C1C5-400A-B04D-90A236984D1F}">
  <ds:schemaRefs>
    <ds:schemaRef ds:uri="http://schemas.openxmlformats.org/package/2006/metadata/core-properties"/>
    <ds:schemaRef ds:uri="http://schemas.microsoft.com/office/infopath/2007/PartnerControls"/>
    <ds:schemaRef ds:uri="http://purl.org/dc/terms/"/>
    <ds:schemaRef ds:uri="http://schemas.microsoft.com/office/2006/documentManagement/types"/>
    <ds:schemaRef ds:uri="76f63589-6365-423e-90f7-6098233a929c"/>
    <ds:schemaRef ds:uri="9ff54d6c-0bea-4d76-b7bb-4765245af158"/>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A6333066-D95F-4DC9-8F45-8431A5C3C76B}">
  <ds:schemaRefs>
    <ds:schemaRef ds:uri="http://schemas.microsoft.com/sharepoint/v3/contenttype/forms"/>
  </ds:schemaRefs>
</ds:datastoreItem>
</file>

<file path=customXml/itemProps3.xml><?xml version="1.0" encoding="utf-8"?>
<ds:datastoreItem xmlns:ds="http://schemas.openxmlformats.org/officeDocument/2006/customXml" ds:itemID="{BB7B79D1-1ADE-4E33-B43A-3056FBD195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34b752f-f0a5-467f-a0e4-008a617d2331"/>
    <ds:schemaRef ds:uri="cb1d5027-a3ac-4441-b759-ea0e5f912e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620</TotalTime>
  <Words>1202</Words>
  <Application>Microsoft Office PowerPoint</Application>
  <PresentationFormat>Widescreen</PresentationFormat>
  <Paragraphs>148</Paragraphs>
  <Slides>16</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Custom Design</vt:lpstr>
      <vt:lpstr>Business Continuity Exercise Staffing – Reduced Availability</vt:lpstr>
      <vt:lpstr>Content</vt:lpstr>
      <vt:lpstr>Elements of Business Continuity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16.9</dc:title>
  <dc:creator>Craig Sanderson</dc:creator>
  <cp:lastModifiedBy>ALI, Sohail (NHS ENGLAND – X24)</cp:lastModifiedBy>
  <cp:revision>114</cp:revision>
  <dcterms:created xsi:type="dcterms:W3CDTF">2017-05-03T08:06:17Z</dcterms:created>
  <dcterms:modified xsi:type="dcterms:W3CDTF">2023-05-09T09:55:53Z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0x0101006BBFEDC929A1BC4A9F3B278B6D5AB259</vt:lpwstr>
  </property>
  <property fmtid="{D5CDD505-2E9C-101B-9397-08002B2CF9AE}" pid="3" name="TaxKeyword">
    <vt:lpwstr/>
  </property>
  <property fmtid="{D5CDD505-2E9C-101B-9397-08002B2CF9AE}" pid="4" name="Subject0">
    <vt:lpwstr/>
  </property>
  <property fmtid="{D5CDD505-2E9C-101B-9397-08002B2CF9AE}" pid="5" name="Document type0">
    <vt:lpwstr/>
  </property>
  <property fmtid="{D5CDD505-2E9C-101B-9397-08002B2CF9AE}" pid="6" name="WTTeamSiteDocumentType">
    <vt:lpwstr/>
  </property>
  <property fmtid="{D5CDD505-2E9C-101B-9397-08002B2CF9AE}" pid="7" name="WTTeamSiteDocumentTypeTaxHTField0">
    <vt:lpwstr/>
  </property>
  <property fmtid="{D5CDD505-2E9C-101B-9397-08002B2CF9AE}" pid="8" name="cebceaf3e3574cdab9f9dab6bbd34ddb">
    <vt:lpwstr/>
  </property>
  <property fmtid="{D5CDD505-2E9C-101B-9397-08002B2CF9AE}" pid="9" name="n2fe4ed80ae84f2cbc880662fe0a8735">
    <vt:lpwstr/>
  </property>
  <property fmtid="{D5CDD505-2E9C-101B-9397-08002B2CF9AE}" pid="10" name="TaxCatchAll">
    <vt:lpwstr/>
  </property>
  <property fmtid="{D5CDD505-2E9C-101B-9397-08002B2CF9AE}" pid="11" name="TaxKeywordTaxHTField">
    <vt:lpwstr/>
  </property>
  <property fmtid="{D5CDD505-2E9C-101B-9397-08002B2CF9AE}" pid="12" name="MediaServiceImageTags">
    <vt:lpwstr/>
  </property>
</Properties>
</file>