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21"/>
  </p:notesMasterIdLst>
  <p:handoutMasterIdLst>
    <p:handoutMasterId r:id="rId22"/>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22" autoAdjust="0"/>
    <p:restoredTop sz="90201" autoAdjust="0"/>
  </p:normalViewPr>
  <p:slideViewPr>
    <p:cSldViewPr snapToGrid="0" snapToObjects="1">
      <p:cViewPr varScale="1">
        <p:scale>
          <a:sx n="91" d="100"/>
          <a:sy n="91" d="100"/>
        </p:scale>
        <p:origin x="120"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ail" userId="bf1a5e33-3fa3-4f25-b4ec-dec18ada2d63" providerId="ADAL" clId="{952E4320-6765-408B-B291-A8C8508F3FA2}"/>
    <pc:docChg chg="modSld">
      <pc:chgData name="Sohail" userId="bf1a5e33-3fa3-4f25-b4ec-dec18ada2d63" providerId="ADAL" clId="{952E4320-6765-408B-B291-A8C8508F3FA2}" dt="2022-08-22T10:42:37.650" v="3" actId="14100"/>
      <pc:docMkLst>
        <pc:docMk/>
      </pc:docMkLst>
      <pc:sldChg chg="modSp mod">
        <pc:chgData name="Sohail" userId="bf1a5e33-3fa3-4f25-b4ec-dec18ada2d63" providerId="ADAL" clId="{952E4320-6765-408B-B291-A8C8508F3FA2}" dt="2022-08-22T10:42:37.650" v="3" actId="14100"/>
        <pc:sldMkLst>
          <pc:docMk/>
          <pc:sldMk cId="3790330889" sldId="265"/>
        </pc:sldMkLst>
        <pc:spChg chg="mod">
          <ac:chgData name="Sohail" userId="bf1a5e33-3fa3-4f25-b4ec-dec18ada2d63" providerId="ADAL" clId="{952E4320-6765-408B-B291-A8C8508F3FA2}" dt="2022-08-22T10:42:37.650" v="3" actId="14100"/>
          <ac:spMkLst>
            <pc:docMk/>
            <pc:sldMk cId="3790330889" sldId="265"/>
            <ac:spMk id="3" creationId="{EAB8BDDB-6DAE-4919-BC26-11AA902FF86E}"/>
          </ac:spMkLst>
        </pc:spChg>
      </pc:sldChg>
    </pc:docChg>
  </pc:docChgLst>
  <pc:docChgLst>
    <pc:chgData name="Sohail Ali" userId="bf1a5e33-3fa3-4f25-b4ec-dec18ada2d63" providerId="ADAL" clId="{F6EECFB0-B756-4D94-A873-392EC071823C}"/>
    <pc:docChg chg="modSld">
      <pc:chgData name="Sohail Ali" userId="bf1a5e33-3fa3-4f25-b4ec-dec18ada2d63" providerId="ADAL" clId="{F6EECFB0-B756-4D94-A873-392EC071823C}" dt="2022-10-06T13:51:59.792" v="14" actId="20577"/>
      <pc:docMkLst>
        <pc:docMk/>
      </pc:docMkLst>
      <pc:sldChg chg="modSp mod">
        <pc:chgData name="Sohail Ali" userId="bf1a5e33-3fa3-4f25-b4ec-dec18ada2d63" providerId="ADAL" clId="{F6EECFB0-B756-4D94-A873-392EC071823C}" dt="2022-10-06T13:51:59.792" v="14" actId="20577"/>
        <pc:sldMkLst>
          <pc:docMk/>
          <pc:sldMk cId="3944940342" sldId="268"/>
        </pc:sldMkLst>
        <pc:spChg chg="mod">
          <ac:chgData name="Sohail Ali" userId="bf1a5e33-3fa3-4f25-b4ec-dec18ada2d63" providerId="ADAL" clId="{F6EECFB0-B756-4D94-A873-392EC071823C}" dt="2022-10-06T13:51:59.792" v="14" actId="20577"/>
          <ac:spMkLst>
            <pc:docMk/>
            <pc:sldMk cId="3944940342" sldId="268"/>
            <ac:spMk id="4" creationId="{057F502C-5849-4B14-8C15-ACBDC06735BA}"/>
          </ac:spMkLst>
        </pc:spChg>
      </pc:sldChg>
    </pc:docChg>
  </pc:docChgLst>
  <pc:docChgLst>
    <pc:chgData name="Sohail Ali" userId="bf1a5e33-3fa3-4f25-b4ec-dec18ada2d63" providerId="ADAL" clId="{BF9A15D6-8EC7-49D5-812B-EA2AE8FA1E37}"/>
    <pc:docChg chg="modMainMaster">
      <pc:chgData name="Sohail Ali" userId="bf1a5e33-3fa3-4f25-b4ec-dec18ada2d63" providerId="ADAL" clId="{BF9A15D6-8EC7-49D5-812B-EA2AE8FA1E37}" dt="2023-05-09T09:58:12.531" v="1" actId="732"/>
      <pc:docMkLst>
        <pc:docMk/>
      </pc:docMkLst>
      <pc:sldMasterChg chg="modSldLayout">
        <pc:chgData name="Sohail Ali" userId="bf1a5e33-3fa3-4f25-b4ec-dec18ada2d63" providerId="ADAL" clId="{BF9A15D6-8EC7-49D5-812B-EA2AE8FA1E37}" dt="2023-05-09T09:58:12.531" v="1" actId="732"/>
        <pc:sldMasterMkLst>
          <pc:docMk/>
          <pc:sldMasterMk cId="2834789573" sldId="2147483666"/>
        </pc:sldMasterMkLst>
        <pc:sldLayoutChg chg="modSp mod">
          <pc:chgData name="Sohail Ali" userId="bf1a5e33-3fa3-4f25-b4ec-dec18ada2d63" providerId="ADAL" clId="{BF9A15D6-8EC7-49D5-812B-EA2AE8FA1E37}" dt="2023-05-09T09:58:01.795" v="0" actId="732"/>
          <pc:sldLayoutMkLst>
            <pc:docMk/>
            <pc:sldMasterMk cId="2834789573" sldId="2147483666"/>
            <pc:sldLayoutMk cId="3506723340" sldId="2147483667"/>
          </pc:sldLayoutMkLst>
          <pc:picChg chg="mod modCrop">
            <ac:chgData name="Sohail Ali" userId="bf1a5e33-3fa3-4f25-b4ec-dec18ada2d63" providerId="ADAL" clId="{BF9A15D6-8EC7-49D5-812B-EA2AE8FA1E37}" dt="2023-05-09T09:58:01.795" v="0" actId="732"/>
            <ac:picMkLst>
              <pc:docMk/>
              <pc:sldMasterMk cId="2834789573" sldId="2147483666"/>
              <pc:sldLayoutMk cId="3506723340" sldId="2147483667"/>
              <ac:picMk id="6" creationId="{3CFCDE03-0EEA-4F49-A6B9-58B291621EE7}"/>
            </ac:picMkLst>
          </pc:picChg>
        </pc:sldLayoutChg>
        <pc:sldLayoutChg chg="modSp mod">
          <pc:chgData name="Sohail Ali" userId="bf1a5e33-3fa3-4f25-b4ec-dec18ada2d63" providerId="ADAL" clId="{BF9A15D6-8EC7-49D5-812B-EA2AE8FA1E37}" dt="2023-05-09T09:58:12.531" v="1" actId="732"/>
          <pc:sldLayoutMkLst>
            <pc:docMk/>
            <pc:sldMasterMk cId="2834789573" sldId="2147483666"/>
            <pc:sldLayoutMk cId="3701314472" sldId="2147483668"/>
          </pc:sldLayoutMkLst>
          <pc:picChg chg="mod modCrop">
            <ac:chgData name="Sohail Ali" userId="bf1a5e33-3fa3-4f25-b4ec-dec18ada2d63" providerId="ADAL" clId="{BF9A15D6-8EC7-49D5-812B-EA2AE8FA1E37}" dt="2023-05-09T09:58:12.531" v="1" actId="732"/>
            <ac:picMkLst>
              <pc:docMk/>
              <pc:sldMasterMk cId="2834789573" sldId="2147483666"/>
              <pc:sldLayoutMk cId="3701314472" sldId="2147483668"/>
              <ac:picMk id="7" creationId="{3D9F83AB-04F8-4C53-93F7-BAAABEF42693}"/>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4CF0E8-C82C-496E-898A-C18E3EDDD1B5}" type="doc">
      <dgm:prSet loTypeId="urn:microsoft.com/office/officeart/2005/8/layout/radial6" loCatId="cycle" qsTypeId="urn:microsoft.com/office/officeart/2005/8/quickstyle/3d1" qsCatId="3D" csTypeId="urn:microsoft.com/office/officeart/2005/8/colors/accent1_2" csCatId="accent1" phldr="1"/>
      <dgm:spPr/>
      <dgm:t>
        <a:bodyPr/>
        <a:lstStyle/>
        <a:p>
          <a:endParaRPr lang="en-GB"/>
        </a:p>
      </dgm:t>
    </dgm:pt>
    <dgm:pt modelId="{24C754D0-B709-4F57-86C2-CFFDD5299286}">
      <dgm:prSet phldrT="[Text]"/>
      <dgm:spPr/>
      <dgm:t>
        <a:bodyPr/>
        <a:lstStyle/>
        <a:p>
          <a:r>
            <a:rPr lang="en-GB" dirty="0"/>
            <a:t>Operational planning &amp; control</a:t>
          </a:r>
        </a:p>
      </dgm:t>
    </dgm:pt>
    <dgm:pt modelId="{ACA02ECC-B93E-43A0-80D8-9C3FE37BB934}" type="parTrans" cxnId="{3A245B44-5A4E-4D00-AD3A-401AB40D8517}">
      <dgm:prSet/>
      <dgm:spPr/>
      <dgm:t>
        <a:bodyPr/>
        <a:lstStyle/>
        <a:p>
          <a:endParaRPr lang="en-GB"/>
        </a:p>
      </dgm:t>
    </dgm:pt>
    <dgm:pt modelId="{8EB93B51-DCAB-4DF9-BBDF-D27DC2049C34}" type="sibTrans" cxnId="{3A245B44-5A4E-4D00-AD3A-401AB40D8517}">
      <dgm:prSet/>
      <dgm:spPr/>
      <dgm:t>
        <a:bodyPr/>
        <a:lstStyle/>
        <a:p>
          <a:endParaRPr lang="en-GB"/>
        </a:p>
      </dgm:t>
    </dgm:pt>
    <dgm:pt modelId="{FB157B27-F9BB-41D1-A14D-23D6C3E57F03}">
      <dgm:prSet phldrT="[Text]"/>
      <dgm:spPr/>
      <dgm:t>
        <a:bodyPr/>
        <a:lstStyle/>
        <a:p>
          <a:r>
            <a:rPr lang="en-GB" dirty="0"/>
            <a:t>Business impact analysis &amp; risk assessment</a:t>
          </a:r>
        </a:p>
      </dgm:t>
    </dgm:pt>
    <dgm:pt modelId="{2E81B494-FE18-4EDB-8465-B82D5D5487C0}" type="parTrans" cxnId="{52DCBE6C-C3C1-41CC-9ADF-5FA3C1233652}">
      <dgm:prSet/>
      <dgm:spPr/>
      <dgm:t>
        <a:bodyPr/>
        <a:lstStyle/>
        <a:p>
          <a:endParaRPr lang="en-GB"/>
        </a:p>
      </dgm:t>
    </dgm:pt>
    <dgm:pt modelId="{11708DCD-B4E5-48F1-8F09-EF461AAE70BA}" type="sibTrans" cxnId="{52DCBE6C-C3C1-41CC-9ADF-5FA3C1233652}">
      <dgm:prSet/>
      <dgm:spPr/>
      <dgm:t>
        <a:bodyPr/>
        <a:lstStyle/>
        <a:p>
          <a:endParaRPr lang="en-GB"/>
        </a:p>
      </dgm:t>
    </dgm:pt>
    <dgm:pt modelId="{317EE060-C585-44C7-9CAD-AA406A5AF85F}">
      <dgm:prSet phldrT="[Text]"/>
      <dgm:spPr/>
      <dgm:t>
        <a:bodyPr/>
        <a:lstStyle/>
        <a:p>
          <a:r>
            <a:rPr lang="en-GB" dirty="0"/>
            <a:t>Business Continuity Strategy</a:t>
          </a:r>
        </a:p>
      </dgm:t>
    </dgm:pt>
    <dgm:pt modelId="{6FCF4DB2-5D7F-4231-A7B0-522640389599}" type="parTrans" cxnId="{B2C59CBC-0788-479B-9502-2B9DF9C10499}">
      <dgm:prSet/>
      <dgm:spPr/>
      <dgm:t>
        <a:bodyPr/>
        <a:lstStyle/>
        <a:p>
          <a:endParaRPr lang="en-GB"/>
        </a:p>
      </dgm:t>
    </dgm:pt>
    <dgm:pt modelId="{7A4401CA-8F98-4413-9932-C5789F9E8D54}" type="sibTrans" cxnId="{B2C59CBC-0788-479B-9502-2B9DF9C10499}">
      <dgm:prSet/>
      <dgm:spPr/>
      <dgm:t>
        <a:bodyPr/>
        <a:lstStyle/>
        <a:p>
          <a:endParaRPr lang="en-GB"/>
        </a:p>
      </dgm:t>
    </dgm:pt>
    <dgm:pt modelId="{4761EF6A-5483-407E-A00B-E42BC7DDA782}">
      <dgm:prSet phldrT="[Text]"/>
      <dgm:spPr/>
      <dgm:t>
        <a:bodyPr/>
        <a:lstStyle/>
        <a:p>
          <a:r>
            <a:rPr lang="en-GB" dirty="0"/>
            <a:t>Establish &amp; implement BC procedures</a:t>
          </a:r>
        </a:p>
      </dgm:t>
    </dgm:pt>
    <dgm:pt modelId="{BF63989B-D0B4-41CD-B12A-F416B064D33E}" type="parTrans" cxnId="{BF32D493-AAC8-4873-BE97-F1259E646719}">
      <dgm:prSet/>
      <dgm:spPr/>
      <dgm:t>
        <a:bodyPr/>
        <a:lstStyle/>
        <a:p>
          <a:endParaRPr lang="en-GB"/>
        </a:p>
      </dgm:t>
    </dgm:pt>
    <dgm:pt modelId="{490102B2-6E81-402D-89A9-56C390D40223}" type="sibTrans" cxnId="{BF32D493-AAC8-4873-BE97-F1259E646719}">
      <dgm:prSet/>
      <dgm:spPr/>
      <dgm:t>
        <a:bodyPr/>
        <a:lstStyle/>
        <a:p>
          <a:endParaRPr lang="en-GB"/>
        </a:p>
      </dgm:t>
    </dgm:pt>
    <dgm:pt modelId="{366E4C5B-7433-4351-9709-FAB54373C3AA}">
      <dgm:prSet phldrT="[Text]"/>
      <dgm:spPr>
        <a:solidFill>
          <a:schemeClr val="tx2"/>
        </a:solidFill>
      </dgm:spPr>
      <dgm:t>
        <a:bodyPr/>
        <a:lstStyle/>
        <a:p>
          <a:r>
            <a:rPr lang="en-GB" dirty="0"/>
            <a:t>Exercising &amp; Testing</a:t>
          </a:r>
        </a:p>
      </dgm:t>
    </dgm:pt>
    <dgm:pt modelId="{361A18A5-3A47-455F-96A7-60F8C150D8E7}" type="parTrans" cxnId="{9D3E9E4A-7B0B-46E7-B101-A97466E58DA9}">
      <dgm:prSet/>
      <dgm:spPr/>
      <dgm:t>
        <a:bodyPr/>
        <a:lstStyle/>
        <a:p>
          <a:endParaRPr lang="en-GB"/>
        </a:p>
      </dgm:t>
    </dgm:pt>
    <dgm:pt modelId="{FD6F9837-6890-4368-A367-699E79FB2668}" type="sibTrans" cxnId="{9D3E9E4A-7B0B-46E7-B101-A97466E58DA9}">
      <dgm:prSet/>
      <dgm:spPr/>
      <dgm:t>
        <a:bodyPr/>
        <a:lstStyle/>
        <a:p>
          <a:endParaRPr lang="en-GB"/>
        </a:p>
      </dgm:t>
    </dgm:pt>
    <dgm:pt modelId="{95D22AB2-039F-45FC-A584-2A40A9B8590A}" type="pres">
      <dgm:prSet presAssocID="{1D4CF0E8-C82C-496E-898A-C18E3EDDD1B5}" presName="Name0" presStyleCnt="0">
        <dgm:presLayoutVars>
          <dgm:chMax val="1"/>
          <dgm:dir/>
          <dgm:animLvl val="ctr"/>
          <dgm:resizeHandles val="exact"/>
        </dgm:presLayoutVars>
      </dgm:prSet>
      <dgm:spPr/>
    </dgm:pt>
    <dgm:pt modelId="{CCDB6CC6-4283-40FC-9A28-B980ED9B710B}" type="pres">
      <dgm:prSet presAssocID="{24C754D0-B709-4F57-86C2-CFFDD5299286}" presName="centerShape" presStyleLbl="node0" presStyleIdx="0" presStyleCnt="1"/>
      <dgm:spPr/>
    </dgm:pt>
    <dgm:pt modelId="{1A2DA45D-A16D-4CC6-9F25-3E7BEDE2ADB5}" type="pres">
      <dgm:prSet presAssocID="{FB157B27-F9BB-41D1-A14D-23D6C3E57F03}" presName="node" presStyleLbl="node1" presStyleIdx="0" presStyleCnt="4">
        <dgm:presLayoutVars>
          <dgm:bulletEnabled val="1"/>
        </dgm:presLayoutVars>
      </dgm:prSet>
      <dgm:spPr/>
    </dgm:pt>
    <dgm:pt modelId="{9E3182CB-F9A6-4516-BC82-E809DD366EF3}" type="pres">
      <dgm:prSet presAssocID="{FB157B27-F9BB-41D1-A14D-23D6C3E57F03}" presName="dummy" presStyleCnt="0"/>
      <dgm:spPr/>
    </dgm:pt>
    <dgm:pt modelId="{AF592433-7F29-42C1-A223-79DFAE3A2331}" type="pres">
      <dgm:prSet presAssocID="{11708DCD-B4E5-48F1-8F09-EF461AAE70BA}" presName="sibTrans" presStyleLbl="sibTrans2D1" presStyleIdx="0" presStyleCnt="4"/>
      <dgm:spPr/>
    </dgm:pt>
    <dgm:pt modelId="{43C07DB6-4BDC-472D-AADD-BBDCE90F4896}" type="pres">
      <dgm:prSet presAssocID="{317EE060-C585-44C7-9CAD-AA406A5AF85F}" presName="node" presStyleLbl="node1" presStyleIdx="1" presStyleCnt="4">
        <dgm:presLayoutVars>
          <dgm:bulletEnabled val="1"/>
        </dgm:presLayoutVars>
      </dgm:prSet>
      <dgm:spPr/>
    </dgm:pt>
    <dgm:pt modelId="{33FEE16C-E332-4DC8-85ED-5670F149F9A6}" type="pres">
      <dgm:prSet presAssocID="{317EE060-C585-44C7-9CAD-AA406A5AF85F}" presName="dummy" presStyleCnt="0"/>
      <dgm:spPr/>
    </dgm:pt>
    <dgm:pt modelId="{48196556-610B-472F-A396-C0EC82423F9E}" type="pres">
      <dgm:prSet presAssocID="{7A4401CA-8F98-4413-9932-C5789F9E8D54}" presName="sibTrans" presStyleLbl="sibTrans2D1" presStyleIdx="1" presStyleCnt="4"/>
      <dgm:spPr/>
    </dgm:pt>
    <dgm:pt modelId="{097DCFD7-7F22-4D48-B970-DDC4BC857320}" type="pres">
      <dgm:prSet presAssocID="{4761EF6A-5483-407E-A00B-E42BC7DDA782}" presName="node" presStyleLbl="node1" presStyleIdx="2" presStyleCnt="4">
        <dgm:presLayoutVars>
          <dgm:bulletEnabled val="1"/>
        </dgm:presLayoutVars>
      </dgm:prSet>
      <dgm:spPr/>
    </dgm:pt>
    <dgm:pt modelId="{64D883BB-480D-4B85-ADCE-A34849208DD7}" type="pres">
      <dgm:prSet presAssocID="{4761EF6A-5483-407E-A00B-E42BC7DDA782}" presName="dummy" presStyleCnt="0"/>
      <dgm:spPr/>
    </dgm:pt>
    <dgm:pt modelId="{0098F9CE-9674-4A43-861C-F9D30DC27863}" type="pres">
      <dgm:prSet presAssocID="{490102B2-6E81-402D-89A9-56C390D40223}" presName="sibTrans" presStyleLbl="sibTrans2D1" presStyleIdx="2" presStyleCnt="4"/>
      <dgm:spPr/>
    </dgm:pt>
    <dgm:pt modelId="{62FD2182-D2EF-41CE-8BDE-2C60DA7BDB9C}" type="pres">
      <dgm:prSet presAssocID="{366E4C5B-7433-4351-9709-FAB54373C3AA}" presName="node" presStyleLbl="node1" presStyleIdx="3" presStyleCnt="4">
        <dgm:presLayoutVars>
          <dgm:bulletEnabled val="1"/>
        </dgm:presLayoutVars>
      </dgm:prSet>
      <dgm:spPr/>
    </dgm:pt>
    <dgm:pt modelId="{74BABB97-3A4A-4D8E-B7D8-5C608B4B5E12}" type="pres">
      <dgm:prSet presAssocID="{366E4C5B-7433-4351-9709-FAB54373C3AA}" presName="dummy" presStyleCnt="0"/>
      <dgm:spPr/>
    </dgm:pt>
    <dgm:pt modelId="{16CB8B51-B686-4C5A-B698-378DFE8C4E96}" type="pres">
      <dgm:prSet presAssocID="{FD6F9837-6890-4368-A367-699E79FB2668}" presName="sibTrans" presStyleLbl="sibTrans2D1" presStyleIdx="3" presStyleCnt="4"/>
      <dgm:spPr/>
    </dgm:pt>
  </dgm:ptLst>
  <dgm:cxnLst>
    <dgm:cxn modelId="{CEA9DB39-8B24-453B-AC8E-CBAFF90C40C7}" type="presOf" srcId="{1D4CF0E8-C82C-496E-898A-C18E3EDDD1B5}" destId="{95D22AB2-039F-45FC-A584-2A40A9B8590A}" srcOrd="0" destOrd="0" presId="urn:microsoft.com/office/officeart/2005/8/layout/radial6"/>
    <dgm:cxn modelId="{B764DD42-5CA3-42D6-BCB9-5B473E06A356}" type="presOf" srcId="{317EE060-C585-44C7-9CAD-AA406A5AF85F}" destId="{43C07DB6-4BDC-472D-AADD-BBDCE90F4896}" srcOrd="0" destOrd="0" presId="urn:microsoft.com/office/officeart/2005/8/layout/radial6"/>
    <dgm:cxn modelId="{3A245B44-5A4E-4D00-AD3A-401AB40D8517}" srcId="{1D4CF0E8-C82C-496E-898A-C18E3EDDD1B5}" destId="{24C754D0-B709-4F57-86C2-CFFDD5299286}" srcOrd="0" destOrd="0" parTransId="{ACA02ECC-B93E-43A0-80D8-9C3FE37BB934}" sibTransId="{8EB93B51-DCAB-4DF9-BBDF-D27DC2049C34}"/>
    <dgm:cxn modelId="{41006266-DB36-418D-9A41-D0356403062D}" type="presOf" srcId="{FD6F9837-6890-4368-A367-699E79FB2668}" destId="{16CB8B51-B686-4C5A-B698-378DFE8C4E96}" srcOrd="0" destOrd="0" presId="urn:microsoft.com/office/officeart/2005/8/layout/radial6"/>
    <dgm:cxn modelId="{9D3E9E4A-7B0B-46E7-B101-A97466E58DA9}" srcId="{24C754D0-B709-4F57-86C2-CFFDD5299286}" destId="{366E4C5B-7433-4351-9709-FAB54373C3AA}" srcOrd="3" destOrd="0" parTransId="{361A18A5-3A47-455F-96A7-60F8C150D8E7}" sibTransId="{FD6F9837-6890-4368-A367-699E79FB2668}"/>
    <dgm:cxn modelId="{52DCBE6C-C3C1-41CC-9ADF-5FA3C1233652}" srcId="{24C754D0-B709-4F57-86C2-CFFDD5299286}" destId="{FB157B27-F9BB-41D1-A14D-23D6C3E57F03}" srcOrd="0" destOrd="0" parTransId="{2E81B494-FE18-4EDB-8465-B82D5D5487C0}" sibTransId="{11708DCD-B4E5-48F1-8F09-EF461AAE70BA}"/>
    <dgm:cxn modelId="{BF32D493-AAC8-4873-BE97-F1259E646719}" srcId="{24C754D0-B709-4F57-86C2-CFFDD5299286}" destId="{4761EF6A-5483-407E-A00B-E42BC7DDA782}" srcOrd="2" destOrd="0" parTransId="{BF63989B-D0B4-41CD-B12A-F416B064D33E}" sibTransId="{490102B2-6E81-402D-89A9-56C390D40223}"/>
    <dgm:cxn modelId="{EEA2D999-BB24-435F-9C47-AB75FD773C6B}" type="presOf" srcId="{4761EF6A-5483-407E-A00B-E42BC7DDA782}" destId="{097DCFD7-7F22-4D48-B970-DDC4BC857320}" srcOrd="0" destOrd="0" presId="urn:microsoft.com/office/officeart/2005/8/layout/radial6"/>
    <dgm:cxn modelId="{A4C8B3A3-53C2-4478-942D-7EA54F3D2F2C}" type="presOf" srcId="{11708DCD-B4E5-48F1-8F09-EF461AAE70BA}" destId="{AF592433-7F29-42C1-A223-79DFAE3A2331}" srcOrd="0" destOrd="0" presId="urn:microsoft.com/office/officeart/2005/8/layout/radial6"/>
    <dgm:cxn modelId="{527CC3A5-0654-49A3-A3E7-A39181158C9A}" type="presOf" srcId="{490102B2-6E81-402D-89A9-56C390D40223}" destId="{0098F9CE-9674-4A43-861C-F9D30DC27863}" srcOrd="0" destOrd="0" presId="urn:microsoft.com/office/officeart/2005/8/layout/radial6"/>
    <dgm:cxn modelId="{8B8B10B9-D1B5-461D-B748-B2778F2D5334}" type="presOf" srcId="{366E4C5B-7433-4351-9709-FAB54373C3AA}" destId="{62FD2182-D2EF-41CE-8BDE-2C60DA7BDB9C}" srcOrd="0" destOrd="0" presId="urn:microsoft.com/office/officeart/2005/8/layout/radial6"/>
    <dgm:cxn modelId="{B2C59CBC-0788-479B-9502-2B9DF9C10499}" srcId="{24C754D0-B709-4F57-86C2-CFFDD5299286}" destId="{317EE060-C585-44C7-9CAD-AA406A5AF85F}" srcOrd="1" destOrd="0" parTransId="{6FCF4DB2-5D7F-4231-A7B0-522640389599}" sibTransId="{7A4401CA-8F98-4413-9932-C5789F9E8D54}"/>
    <dgm:cxn modelId="{A9AFFAD3-1F82-4E81-A1D4-394FE83FA7C0}" type="presOf" srcId="{7A4401CA-8F98-4413-9932-C5789F9E8D54}" destId="{48196556-610B-472F-A396-C0EC82423F9E}" srcOrd="0" destOrd="0" presId="urn:microsoft.com/office/officeart/2005/8/layout/radial6"/>
    <dgm:cxn modelId="{F137B3D4-2A93-4076-8E3F-70DDAFE84EAD}" type="presOf" srcId="{24C754D0-B709-4F57-86C2-CFFDD5299286}" destId="{CCDB6CC6-4283-40FC-9A28-B980ED9B710B}" srcOrd="0" destOrd="0" presId="urn:microsoft.com/office/officeart/2005/8/layout/radial6"/>
    <dgm:cxn modelId="{EEA0FDDA-1D60-4A0B-A886-0B9A344BD751}" type="presOf" srcId="{FB157B27-F9BB-41D1-A14D-23D6C3E57F03}" destId="{1A2DA45D-A16D-4CC6-9F25-3E7BEDE2ADB5}" srcOrd="0" destOrd="0" presId="urn:microsoft.com/office/officeart/2005/8/layout/radial6"/>
    <dgm:cxn modelId="{290CC9E3-E6A9-45E5-B648-A6FCD3B80F5B}" type="presParOf" srcId="{95D22AB2-039F-45FC-A584-2A40A9B8590A}" destId="{CCDB6CC6-4283-40FC-9A28-B980ED9B710B}" srcOrd="0" destOrd="0" presId="urn:microsoft.com/office/officeart/2005/8/layout/radial6"/>
    <dgm:cxn modelId="{7384F668-597E-4761-BD9B-4458805C1AEA}" type="presParOf" srcId="{95D22AB2-039F-45FC-A584-2A40A9B8590A}" destId="{1A2DA45D-A16D-4CC6-9F25-3E7BEDE2ADB5}" srcOrd="1" destOrd="0" presId="urn:microsoft.com/office/officeart/2005/8/layout/radial6"/>
    <dgm:cxn modelId="{C9DF646A-D36A-4ED4-95D6-5DFFBA6DD1D3}" type="presParOf" srcId="{95D22AB2-039F-45FC-A584-2A40A9B8590A}" destId="{9E3182CB-F9A6-4516-BC82-E809DD366EF3}" srcOrd="2" destOrd="0" presId="urn:microsoft.com/office/officeart/2005/8/layout/radial6"/>
    <dgm:cxn modelId="{029789F5-754F-4906-B20D-95BFE96A0D74}" type="presParOf" srcId="{95D22AB2-039F-45FC-A584-2A40A9B8590A}" destId="{AF592433-7F29-42C1-A223-79DFAE3A2331}" srcOrd="3" destOrd="0" presId="urn:microsoft.com/office/officeart/2005/8/layout/radial6"/>
    <dgm:cxn modelId="{984359E2-DFCA-4EA6-B3AE-05AB9C82CF93}" type="presParOf" srcId="{95D22AB2-039F-45FC-A584-2A40A9B8590A}" destId="{43C07DB6-4BDC-472D-AADD-BBDCE90F4896}" srcOrd="4" destOrd="0" presId="urn:microsoft.com/office/officeart/2005/8/layout/radial6"/>
    <dgm:cxn modelId="{266921BC-9B01-4AF1-B4F6-ACA6BE6C511C}" type="presParOf" srcId="{95D22AB2-039F-45FC-A584-2A40A9B8590A}" destId="{33FEE16C-E332-4DC8-85ED-5670F149F9A6}" srcOrd="5" destOrd="0" presId="urn:microsoft.com/office/officeart/2005/8/layout/radial6"/>
    <dgm:cxn modelId="{22D8A463-CB69-4D2B-A4C7-5AE159C86879}" type="presParOf" srcId="{95D22AB2-039F-45FC-A584-2A40A9B8590A}" destId="{48196556-610B-472F-A396-C0EC82423F9E}" srcOrd="6" destOrd="0" presId="urn:microsoft.com/office/officeart/2005/8/layout/radial6"/>
    <dgm:cxn modelId="{ED6164F1-6463-43DA-983A-A8D306950B2A}" type="presParOf" srcId="{95D22AB2-039F-45FC-A584-2A40A9B8590A}" destId="{097DCFD7-7F22-4D48-B970-DDC4BC857320}" srcOrd="7" destOrd="0" presId="urn:microsoft.com/office/officeart/2005/8/layout/radial6"/>
    <dgm:cxn modelId="{4DAA337E-3228-4A44-9151-84CF4E2F8DDF}" type="presParOf" srcId="{95D22AB2-039F-45FC-A584-2A40A9B8590A}" destId="{64D883BB-480D-4B85-ADCE-A34849208DD7}" srcOrd="8" destOrd="0" presId="urn:microsoft.com/office/officeart/2005/8/layout/radial6"/>
    <dgm:cxn modelId="{6554023A-E6BC-47D7-856B-A6C71D2C4581}" type="presParOf" srcId="{95D22AB2-039F-45FC-A584-2A40A9B8590A}" destId="{0098F9CE-9674-4A43-861C-F9D30DC27863}" srcOrd="9" destOrd="0" presId="urn:microsoft.com/office/officeart/2005/8/layout/radial6"/>
    <dgm:cxn modelId="{476A12B8-8055-4FC4-8C8C-C145271F65F9}" type="presParOf" srcId="{95D22AB2-039F-45FC-A584-2A40A9B8590A}" destId="{62FD2182-D2EF-41CE-8BDE-2C60DA7BDB9C}" srcOrd="10" destOrd="0" presId="urn:microsoft.com/office/officeart/2005/8/layout/radial6"/>
    <dgm:cxn modelId="{E03F0B0A-465F-4598-9103-0150F7ACF54D}" type="presParOf" srcId="{95D22AB2-039F-45FC-A584-2A40A9B8590A}" destId="{74BABB97-3A4A-4D8E-B7D8-5C608B4B5E12}" srcOrd="11" destOrd="0" presId="urn:microsoft.com/office/officeart/2005/8/layout/radial6"/>
    <dgm:cxn modelId="{627A5982-EA9B-493B-B27F-E8C93A3AF837}" type="presParOf" srcId="{95D22AB2-039F-45FC-A584-2A40A9B8590A}" destId="{16CB8B51-B686-4C5A-B698-378DFE8C4E96}"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B8B51-B686-4C5A-B698-378DFE8C4E96}">
      <dsp:nvSpPr>
        <dsp:cNvPr id="0" name=""/>
        <dsp:cNvSpPr/>
      </dsp:nvSpPr>
      <dsp:spPr>
        <a:xfrm>
          <a:off x="1568680" y="556202"/>
          <a:ext cx="3712130" cy="3712130"/>
        </a:xfrm>
        <a:prstGeom prst="blockArc">
          <a:avLst>
            <a:gd name="adj1" fmla="val 10800000"/>
            <a:gd name="adj2" fmla="val 16200000"/>
            <a:gd name="adj3" fmla="val 464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098F9CE-9674-4A43-861C-F9D30DC27863}">
      <dsp:nvSpPr>
        <dsp:cNvPr id="0" name=""/>
        <dsp:cNvSpPr/>
      </dsp:nvSpPr>
      <dsp:spPr>
        <a:xfrm>
          <a:off x="1568680" y="556202"/>
          <a:ext cx="3712130" cy="3712130"/>
        </a:xfrm>
        <a:prstGeom prst="blockArc">
          <a:avLst>
            <a:gd name="adj1" fmla="val 5400000"/>
            <a:gd name="adj2" fmla="val 10800000"/>
            <a:gd name="adj3" fmla="val 464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8196556-610B-472F-A396-C0EC82423F9E}">
      <dsp:nvSpPr>
        <dsp:cNvPr id="0" name=""/>
        <dsp:cNvSpPr/>
      </dsp:nvSpPr>
      <dsp:spPr>
        <a:xfrm>
          <a:off x="1568680" y="556202"/>
          <a:ext cx="3712130" cy="3712130"/>
        </a:xfrm>
        <a:prstGeom prst="blockArc">
          <a:avLst>
            <a:gd name="adj1" fmla="val 0"/>
            <a:gd name="adj2" fmla="val 5400000"/>
            <a:gd name="adj3" fmla="val 464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F592433-7F29-42C1-A223-79DFAE3A2331}">
      <dsp:nvSpPr>
        <dsp:cNvPr id="0" name=""/>
        <dsp:cNvSpPr/>
      </dsp:nvSpPr>
      <dsp:spPr>
        <a:xfrm>
          <a:off x="1568680" y="556202"/>
          <a:ext cx="3712130" cy="3712130"/>
        </a:xfrm>
        <a:prstGeom prst="blockArc">
          <a:avLst>
            <a:gd name="adj1" fmla="val 16200000"/>
            <a:gd name="adj2" fmla="val 0"/>
            <a:gd name="adj3" fmla="val 464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CDB6CC6-4283-40FC-9A28-B980ED9B710B}">
      <dsp:nvSpPr>
        <dsp:cNvPr id="0" name=""/>
        <dsp:cNvSpPr/>
      </dsp:nvSpPr>
      <dsp:spPr>
        <a:xfrm>
          <a:off x="2570231" y="1557753"/>
          <a:ext cx="1709028" cy="1709028"/>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Operational planning &amp; control</a:t>
          </a:r>
        </a:p>
      </dsp:txBody>
      <dsp:txXfrm>
        <a:off x="2820512" y="1808034"/>
        <a:ext cx="1208466" cy="1208466"/>
      </dsp:txXfrm>
    </dsp:sp>
    <dsp:sp modelId="{1A2DA45D-A16D-4CC6-9F25-3E7BEDE2ADB5}">
      <dsp:nvSpPr>
        <dsp:cNvPr id="0" name=""/>
        <dsp:cNvSpPr/>
      </dsp:nvSpPr>
      <dsp:spPr>
        <a:xfrm>
          <a:off x="2826586" y="1110"/>
          <a:ext cx="1196319" cy="1196319"/>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Business impact analysis &amp; risk assessment</a:t>
          </a:r>
        </a:p>
      </dsp:txBody>
      <dsp:txXfrm>
        <a:off x="3001783" y="176307"/>
        <a:ext cx="845925" cy="845925"/>
      </dsp:txXfrm>
    </dsp:sp>
    <dsp:sp modelId="{43C07DB6-4BDC-472D-AADD-BBDCE90F4896}">
      <dsp:nvSpPr>
        <dsp:cNvPr id="0" name=""/>
        <dsp:cNvSpPr/>
      </dsp:nvSpPr>
      <dsp:spPr>
        <a:xfrm>
          <a:off x="4639583" y="1814108"/>
          <a:ext cx="1196319" cy="1196319"/>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Business Continuity Strategy</a:t>
          </a:r>
        </a:p>
      </dsp:txBody>
      <dsp:txXfrm>
        <a:off x="4814780" y="1989305"/>
        <a:ext cx="845925" cy="845925"/>
      </dsp:txXfrm>
    </dsp:sp>
    <dsp:sp modelId="{097DCFD7-7F22-4D48-B970-DDC4BC857320}">
      <dsp:nvSpPr>
        <dsp:cNvPr id="0" name=""/>
        <dsp:cNvSpPr/>
      </dsp:nvSpPr>
      <dsp:spPr>
        <a:xfrm>
          <a:off x="2826586" y="3627105"/>
          <a:ext cx="1196319" cy="1196319"/>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Establish &amp; implement BC procedures</a:t>
          </a:r>
        </a:p>
      </dsp:txBody>
      <dsp:txXfrm>
        <a:off x="3001783" y="3802302"/>
        <a:ext cx="845925" cy="845925"/>
      </dsp:txXfrm>
    </dsp:sp>
    <dsp:sp modelId="{62FD2182-D2EF-41CE-8BDE-2C60DA7BDB9C}">
      <dsp:nvSpPr>
        <dsp:cNvPr id="0" name=""/>
        <dsp:cNvSpPr/>
      </dsp:nvSpPr>
      <dsp:spPr>
        <a:xfrm>
          <a:off x="1013588" y="1814108"/>
          <a:ext cx="1196319" cy="1196319"/>
        </a:xfrm>
        <a:prstGeom prst="ellipse">
          <a:avLst/>
        </a:prstGeom>
        <a:solidFill>
          <a:schemeClr val="tx2"/>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dirty="0"/>
            <a:t>Exercising &amp; Testing</a:t>
          </a:r>
        </a:p>
      </dsp:txBody>
      <dsp:txXfrm>
        <a:off x="1188785" y="1989305"/>
        <a:ext cx="845925" cy="84592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09/05/2023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09/05/2023</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a:t>
            </a:r>
            <a:r>
              <a:rPr lang="en-GB" baseline="0" dirty="0"/>
              <a:t> content of this exercise is to help give a quick summary of why we are exercising the plan with an outlined of the exercise itself and the area it is testing within the plan. </a:t>
            </a:r>
            <a:endParaRPr lang="en-GB" dirty="0"/>
          </a:p>
          <a:p>
            <a:endParaRPr lang="en-GB" dirty="0"/>
          </a:p>
          <a:p>
            <a:endParaRPr lang="en-GB" dirty="0"/>
          </a:p>
        </p:txBody>
      </p:sp>
    </p:spTree>
    <p:extLst>
      <p:ext uri="{BB962C8B-B14F-4D97-AF65-F5344CB8AC3E}">
        <p14:creationId xmlns:p14="http://schemas.microsoft.com/office/powerpoint/2010/main" val="686910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Business Continuity Management</a:t>
            </a:r>
            <a:r>
              <a:rPr lang="en-GB" baseline="0" dirty="0"/>
              <a:t> Cycle outlined the steps taken to identify risk to the organisation (Business Impact Assessment) that helped develop the strategies and mitigation arrangements captured within the Business Continuity Plan. This stage is to help test how robust the plan is.</a:t>
            </a:r>
            <a:endParaRPr lang="en-GB" dirty="0"/>
          </a:p>
          <a:p>
            <a:endParaRPr lang="en-GB" dirty="0"/>
          </a:p>
        </p:txBody>
      </p:sp>
    </p:spTree>
    <p:extLst>
      <p:ext uri="{BB962C8B-B14F-4D97-AF65-F5344CB8AC3E}">
        <p14:creationId xmlns:p14="http://schemas.microsoft.com/office/powerpoint/2010/main" val="373440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questions are about horizon scanning and recognising potential risks that may cause impact to the organisations business.</a:t>
            </a:r>
          </a:p>
          <a:p>
            <a:endParaRPr lang="en-GB" dirty="0"/>
          </a:p>
          <a:p>
            <a:r>
              <a:rPr lang="en-GB" dirty="0">
                <a:solidFill>
                  <a:srgbClr val="FF0000"/>
                </a:solidFill>
              </a:rPr>
              <a:t>What are the immediate actions required?</a:t>
            </a:r>
          </a:p>
          <a:p>
            <a:pPr marL="171450" indent="-171450">
              <a:buFont typeface="Arial" pitchFamily="34" charset="0"/>
              <a:buChar char="•"/>
            </a:pPr>
            <a:r>
              <a:rPr lang="en-GB" dirty="0"/>
              <a:t>Recognition that there may be risks to staff</a:t>
            </a:r>
          </a:p>
          <a:p>
            <a:endParaRPr lang="en-GB" dirty="0"/>
          </a:p>
          <a:p>
            <a:r>
              <a:rPr lang="en-GB" dirty="0">
                <a:solidFill>
                  <a:srgbClr val="FF0000"/>
                </a:solidFill>
              </a:rPr>
              <a:t>Who should be informed and why?</a:t>
            </a:r>
          </a:p>
          <a:p>
            <a:pPr marL="171450" indent="-171450">
              <a:buFont typeface="Arial" pitchFamily="34" charset="0"/>
              <a:buChar char="•"/>
            </a:pPr>
            <a:r>
              <a:rPr lang="en-GB" dirty="0"/>
              <a:t>Does communication need to be made with staff, and facilities? How would this be done? Would anyone else need to be notified?</a:t>
            </a:r>
            <a:endParaRPr lang="en-GB" dirty="0">
              <a:solidFill>
                <a:srgbClr val="FF0000"/>
              </a:solidFill>
            </a:endParaRPr>
          </a:p>
          <a:p>
            <a:endParaRPr lang="en-GB" dirty="0">
              <a:solidFill>
                <a:srgbClr val="FF0000"/>
              </a:solidFill>
            </a:endParaRPr>
          </a:p>
          <a:p>
            <a:r>
              <a:rPr lang="en-GB" dirty="0">
                <a:solidFill>
                  <a:srgbClr val="FF0000"/>
                </a:solidFill>
              </a:rPr>
              <a:t>What are your next steps, evaluate the options?</a:t>
            </a:r>
          </a:p>
          <a:p>
            <a:pPr marL="171450" indent="-171450">
              <a:buFont typeface="Arial" pitchFamily="34" charset="0"/>
              <a:buChar char="•"/>
            </a:pPr>
            <a:r>
              <a:rPr lang="en-GB" dirty="0"/>
              <a:t>How will you mitigate the current issue?</a:t>
            </a:r>
          </a:p>
          <a:p>
            <a:pPr marL="171450" indent="-171450">
              <a:buFont typeface="Arial" pitchFamily="34" charset="0"/>
              <a:buChar char="•"/>
            </a:pPr>
            <a:r>
              <a:rPr lang="en-GB" dirty="0"/>
              <a:t>Does the organisation tie its health and safety / facilities planning arrangements into Business Continuity Plan? </a:t>
            </a:r>
          </a:p>
          <a:p>
            <a:endParaRPr lang="en-GB" dirty="0"/>
          </a:p>
          <a:p>
            <a:endParaRPr lang="en-GB" dirty="0"/>
          </a:p>
          <a:p>
            <a:endParaRPr lang="en-GB" dirty="0"/>
          </a:p>
        </p:txBody>
      </p:sp>
    </p:spTree>
    <p:extLst>
      <p:ext uri="{BB962C8B-B14F-4D97-AF65-F5344CB8AC3E}">
        <p14:creationId xmlns:p14="http://schemas.microsoft.com/office/powerpoint/2010/main" val="1770035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Key supplier has recognised the issue down to their server. They have had an engineer review it and stated that the server needs to be replaced. They are unsure when this will be, but are likely to not be back up and running for the next few weeks.</a:t>
            </a:r>
          </a:p>
          <a:p>
            <a:endParaRPr lang="en-GB" dirty="0"/>
          </a:p>
          <a:p>
            <a:endParaRPr lang="en-GB" dirty="0"/>
          </a:p>
        </p:txBody>
      </p:sp>
    </p:spTree>
    <p:extLst>
      <p:ext uri="{BB962C8B-B14F-4D97-AF65-F5344CB8AC3E}">
        <p14:creationId xmlns:p14="http://schemas.microsoft.com/office/powerpoint/2010/main" val="531862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u="sng" dirty="0">
                <a:solidFill>
                  <a:srgbClr val="FF0000"/>
                </a:solidFill>
              </a:rPr>
              <a:t>Further questions and prompts</a:t>
            </a:r>
            <a:r>
              <a:rPr lang="en-GB" dirty="0">
                <a:solidFill>
                  <a:srgbClr val="FF0000"/>
                </a:solidFill>
              </a:rPr>
              <a:t>:</a:t>
            </a:r>
          </a:p>
          <a:p>
            <a:pPr>
              <a:lnSpc>
                <a:spcPct val="90000"/>
              </a:lnSpc>
            </a:pPr>
            <a:endParaRPr lang="en-GB" dirty="0">
              <a:solidFill>
                <a:srgbClr val="FF0000"/>
              </a:solidFill>
            </a:endParaRPr>
          </a:p>
          <a:p>
            <a:pPr>
              <a:lnSpc>
                <a:spcPct val="90000"/>
              </a:lnSpc>
            </a:pPr>
            <a:r>
              <a:rPr lang="en-GB" dirty="0">
                <a:solidFill>
                  <a:srgbClr val="FF0000"/>
                </a:solidFill>
              </a:rPr>
              <a:t>What are the immediate actions required?</a:t>
            </a:r>
          </a:p>
          <a:p>
            <a:pPr marL="171450" indent="-171450">
              <a:lnSpc>
                <a:spcPct val="90000"/>
              </a:lnSpc>
              <a:buFont typeface="Arial" pitchFamily="34" charset="0"/>
              <a:buChar char="•"/>
            </a:pPr>
            <a:r>
              <a:rPr lang="en-GB" dirty="0"/>
              <a:t>When would you activate the BC plan and how would this be done in and OOH? </a:t>
            </a:r>
          </a:p>
          <a:p>
            <a:pPr marL="171450" indent="-171450">
              <a:lnSpc>
                <a:spcPct val="90000"/>
              </a:lnSpc>
              <a:buFont typeface="Arial" pitchFamily="34" charset="0"/>
              <a:buChar char="•"/>
            </a:pPr>
            <a:r>
              <a:rPr lang="en-GB" dirty="0"/>
              <a:t>Who would need to be notified and by whom? </a:t>
            </a:r>
          </a:p>
          <a:p>
            <a:pPr>
              <a:lnSpc>
                <a:spcPct val="90000"/>
              </a:lnSpc>
            </a:pPr>
            <a:endParaRPr lang="en-GB" dirty="0">
              <a:solidFill>
                <a:srgbClr val="FF0000"/>
              </a:solidFill>
            </a:endParaRPr>
          </a:p>
          <a:p>
            <a:pPr>
              <a:lnSpc>
                <a:spcPct val="90000"/>
              </a:lnSpc>
            </a:pPr>
            <a:r>
              <a:rPr lang="en-GB" dirty="0">
                <a:solidFill>
                  <a:srgbClr val="FF0000"/>
                </a:solidFill>
              </a:rPr>
              <a:t>What are your interdependencies (input &amp; outputs)</a:t>
            </a:r>
          </a:p>
          <a:p>
            <a:pPr marL="171450" indent="-171450">
              <a:lnSpc>
                <a:spcPct val="90000"/>
              </a:lnSpc>
              <a:buFont typeface="Arial" pitchFamily="34" charset="0"/>
              <a:buChar char="•"/>
            </a:pPr>
            <a:r>
              <a:rPr lang="en-GB" dirty="0"/>
              <a:t>Is this outlined within the plan?</a:t>
            </a:r>
          </a:p>
          <a:p>
            <a:pPr marL="171450" indent="-171450">
              <a:lnSpc>
                <a:spcPct val="90000"/>
              </a:lnSpc>
              <a:buFont typeface="Arial" pitchFamily="34" charset="0"/>
              <a:buChar char="•"/>
            </a:pPr>
            <a:endParaRPr lang="en-GB" dirty="0">
              <a:solidFill>
                <a:srgbClr val="FF0000"/>
              </a:solidFill>
            </a:endParaRPr>
          </a:p>
          <a:p>
            <a:pPr marL="171450" indent="-171450">
              <a:lnSpc>
                <a:spcPct val="90000"/>
              </a:lnSpc>
              <a:buFont typeface="Arial" pitchFamily="34" charset="0"/>
              <a:buChar char="•"/>
            </a:pPr>
            <a:r>
              <a:rPr lang="en-GB" dirty="0">
                <a:solidFill>
                  <a:srgbClr val="FF0000"/>
                </a:solidFill>
              </a:rPr>
              <a:t>Who should be informed and why?</a:t>
            </a:r>
          </a:p>
          <a:p>
            <a:pPr marL="171450" indent="-171450">
              <a:lnSpc>
                <a:spcPct val="90000"/>
              </a:lnSpc>
              <a:buFont typeface="Arial" pitchFamily="34" charset="0"/>
              <a:buChar char="•"/>
            </a:pPr>
            <a:r>
              <a:rPr lang="en-GB" dirty="0"/>
              <a:t>Does the plan outline key partner and suppliers?</a:t>
            </a:r>
          </a:p>
          <a:p>
            <a:pPr marL="171450" indent="-171450">
              <a:lnSpc>
                <a:spcPct val="90000"/>
              </a:lnSpc>
              <a:buFont typeface="Arial" pitchFamily="34" charset="0"/>
              <a:buChar char="•"/>
            </a:pPr>
            <a:r>
              <a:rPr lang="en-GB" dirty="0"/>
              <a:t>Does the plan outline communication strategy in notifying key commissioner, stakeholder or parties?</a:t>
            </a:r>
          </a:p>
          <a:p>
            <a:pPr marL="171450" indent="-171450">
              <a:lnSpc>
                <a:spcPct val="90000"/>
              </a:lnSpc>
              <a:buFont typeface="Arial" pitchFamily="34" charset="0"/>
              <a:buChar char="•"/>
            </a:pPr>
            <a:r>
              <a:rPr lang="en-GB" dirty="0"/>
              <a:t>Do key partner and suppliers has access to the BC plan or are familiar with your responses?</a:t>
            </a:r>
          </a:p>
          <a:p>
            <a:pPr>
              <a:lnSpc>
                <a:spcPct val="90000"/>
              </a:lnSpc>
            </a:pPr>
            <a:endParaRPr lang="en-GB" dirty="0">
              <a:solidFill>
                <a:srgbClr val="FF0000"/>
              </a:solidFill>
            </a:endParaRPr>
          </a:p>
          <a:p>
            <a:pPr>
              <a:lnSpc>
                <a:spcPct val="90000"/>
              </a:lnSpc>
            </a:pPr>
            <a:r>
              <a:rPr lang="en-GB" dirty="0">
                <a:solidFill>
                  <a:srgbClr val="FF0000"/>
                </a:solidFill>
              </a:rPr>
              <a:t>What are the next steps, evaluate options </a:t>
            </a:r>
          </a:p>
          <a:p>
            <a:pPr marL="171450" indent="-171450">
              <a:lnSpc>
                <a:spcPct val="90000"/>
              </a:lnSpc>
              <a:buFont typeface="Arial" pitchFamily="34" charset="0"/>
              <a:buChar char="•"/>
            </a:pPr>
            <a:r>
              <a:rPr lang="en-GB" dirty="0"/>
              <a:t>What is the short term plan on the initial incident? </a:t>
            </a:r>
          </a:p>
          <a:p>
            <a:pPr marL="171450" indent="-171450">
              <a:lnSpc>
                <a:spcPct val="90000"/>
              </a:lnSpc>
              <a:buFont typeface="Arial" pitchFamily="34" charset="0"/>
              <a:buChar char="•"/>
            </a:pPr>
            <a:r>
              <a:rPr lang="en-GB" dirty="0"/>
              <a:t>How will you recognise minimum staffing levels? </a:t>
            </a:r>
          </a:p>
          <a:p>
            <a:pPr marL="171450" indent="-171450">
              <a:lnSpc>
                <a:spcPct val="90000"/>
              </a:lnSpc>
              <a:buFont typeface="Arial" pitchFamily="34" charset="0"/>
              <a:buChar char="•"/>
            </a:pPr>
            <a:r>
              <a:rPr lang="en-GB" dirty="0"/>
              <a:t>Would you be able to recognise the work they are doing and which would fall within the critical function of the business? </a:t>
            </a:r>
          </a:p>
          <a:p>
            <a:pPr marL="171450" indent="-171450">
              <a:lnSpc>
                <a:spcPct val="90000"/>
              </a:lnSpc>
              <a:buFont typeface="Arial" pitchFamily="34" charset="0"/>
              <a:buChar char="•"/>
            </a:pPr>
            <a:r>
              <a:rPr lang="en-GB" dirty="0"/>
              <a:t>Are mitigation measures outlined within your BC plan?</a:t>
            </a:r>
          </a:p>
          <a:p>
            <a:pPr marL="171450" indent="-171450">
              <a:lnSpc>
                <a:spcPct val="90000"/>
              </a:lnSpc>
              <a:buFont typeface="Arial" pitchFamily="34" charset="0"/>
              <a:buChar char="•"/>
            </a:pPr>
            <a:r>
              <a:rPr lang="en-GB" dirty="0"/>
              <a:t>Maximum Period of Disruption – Is this recognised within the plan?</a:t>
            </a:r>
          </a:p>
          <a:p>
            <a:pPr marL="171450" indent="-171450">
              <a:lnSpc>
                <a:spcPct val="90000"/>
              </a:lnSpc>
              <a:buFont typeface="Arial" pitchFamily="34" charset="0"/>
              <a:buChar char="•"/>
            </a:pPr>
            <a:r>
              <a:rPr lang="en-GB" dirty="0"/>
              <a:t>Recovery Time Objective – Is this recognised within the plan?</a:t>
            </a:r>
          </a:p>
          <a:p>
            <a:endParaRPr lang="en-GB" dirty="0"/>
          </a:p>
          <a:p>
            <a:endParaRPr lang="en-GB" dirty="0"/>
          </a:p>
        </p:txBody>
      </p:sp>
    </p:spTree>
    <p:extLst>
      <p:ext uri="{BB962C8B-B14F-4D97-AF65-F5344CB8AC3E}">
        <p14:creationId xmlns:p14="http://schemas.microsoft.com/office/powerpoint/2010/main" val="1875812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solidFill>
                  <a:srgbClr val="FF0000"/>
                </a:solidFill>
              </a:rPr>
              <a:t>Further questions and prompts</a:t>
            </a:r>
            <a:r>
              <a:rPr lang="en-GB" dirty="0">
                <a:solidFill>
                  <a:srgbClr val="FF0000"/>
                </a:solidFill>
              </a:rPr>
              <a:t>:</a:t>
            </a:r>
          </a:p>
          <a:p>
            <a:endParaRPr lang="en-GB" dirty="0">
              <a:solidFill>
                <a:srgbClr val="FF0000"/>
              </a:solidFill>
            </a:endParaRPr>
          </a:p>
          <a:p>
            <a:r>
              <a:rPr lang="en-GB" dirty="0">
                <a:solidFill>
                  <a:srgbClr val="FF0000"/>
                </a:solidFill>
              </a:rPr>
              <a:t>What are the next steps, evaluate options?</a:t>
            </a:r>
          </a:p>
          <a:p>
            <a:pPr marL="171450" indent="-171450">
              <a:buFont typeface="Arial" pitchFamily="34" charset="0"/>
              <a:buChar char="•"/>
            </a:pPr>
            <a:r>
              <a:rPr lang="en-GB" dirty="0"/>
              <a:t>Can you recognise which staff could make the shorter journey into work or if staff could work from home or elsewhere? </a:t>
            </a:r>
          </a:p>
          <a:p>
            <a:pPr marL="171450" indent="-171450">
              <a:buFont typeface="Arial" pitchFamily="34" charset="0"/>
              <a:buChar char="•"/>
            </a:pPr>
            <a:endParaRPr lang="en-GB" dirty="0"/>
          </a:p>
          <a:p>
            <a:r>
              <a:rPr lang="en-GB" dirty="0">
                <a:solidFill>
                  <a:srgbClr val="FF0000"/>
                </a:solidFill>
              </a:rPr>
              <a:t>What are the prioritised activities?</a:t>
            </a:r>
          </a:p>
          <a:p>
            <a:pPr marL="171450" indent="-171450">
              <a:buFont typeface="Arial" pitchFamily="34" charset="0"/>
              <a:buChar char="•"/>
            </a:pPr>
            <a:r>
              <a:rPr lang="en-GB" dirty="0"/>
              <a:t>Critical functions vs. Maximum Period of disruption</a:t>
            </a:r>
          </a:p>
          <a:p>
            <a:endParaRPr lang="en-GB" dirty="0"/>
          </a:p>
          <a:p>
            <a:r>
              <a:rPr lang="en-GB" dirty="0">
                <a:solidFill>
                  <a:srgbClr val="FF0000"/>
                </a:solidFill>
              </a:rPr>
              <a:t>What are your interested parties?</a:t>
            </a:r>
          </a:p>
          <a:p>
            <a:pPr marL="171450" indent="-171450">
              <a:buFont typeface="Arial" pitchFamily="34" charset="0"/>
              <a:buChar char="•"/>
            </a:pPr>
            <a:r>
              <a:rPr lang="en-GB" dirty="0"/>
              <a:t>Local Health Economy/ Private partners</a:t>
            </a:r>
          </a:p>
          <a:p>
            <a:r>
              <a:rPr lang="en-GB" dirty="0"/>
              <a:t> </a:t>
            </a:r>
          </a:p>
          <a:p>
            <a:r>
              <a:rPr lang="en-GB" dirty="0">
                <a:solidFill>
                  <a:srgbClr val="FF0000"/>
                </a:solidFill>
              </a:rPr>
              <a:t>Who will you continue to liaise with and why?</a:t>
            </a:r>
          </a:p>
          <a:p>
            <a:pPr marL="171450" indent="-171450">
              <a:buFont typeface="Arial" pitchFamily="34" charset="0"/>
              <a:buChar char="•"/>
            </a:pPr>
            <a:r>
              <a:rPr lang="en-GB" dirty="0"/>
              <a:t>Communication strategy i.e. public, staff or key partners</a:t>
            </a:r>
          </a:p>
          <a:p>
            <a:pPr marL="171450" indent="-171450">
              <a:buFont typeface="Arial" pitchFamily="34" charset="0"/>
              <a:buChar char="•"/>
            </a:pPr>
            <a:endParaRPr lang="en-GB" dirty="0"/>
          </a:p>
          <a:p>
            <a:r>
              <a:rPr lang="en-GB" dirty="0">
                <a:solidFill>
                  <a:srgbClr val="FF0000"/>
                </a:solidFill>
              </a:rPr>
              <a:t>What are you interdependencies (inputs and outputs) and how will the impact be managed?</a:t>
            </a:r>
          </a:p>
          <a:p>
            <a:pPr marL="171450" indent="-171450">
              <a:buFont typeface="Arial" pitchFamily="34" charset="0"/>
              <a:buChar char="•"/>
            </a:pPr>
            <a:r>
              <a:rPr lang="en-GB" dirty="0"/>
              <a:t>Is this outlined clearly within the plan?</a:t>
            </a:r>
          </a:p>
          <a:p>
            <a:pPr marL="171450" indent="-171450">
              <a:buFont typeface="Arial" pitchFamily="34" charset="0"/>
              <a:buChar char="•"/>
            </a:pPr>
            <a:endParaRPr lang="en-GB" dirty="0"/>
          </a:p>
          <a:p>
            <a:r>
              <a:rPr lang="en-GB" dirty="0">
                <a:solidFill>
                  <a:srgbClr val="FF0000"/>
                </a:solidFill>
              </a:rPr>
              <a:t>What are your key elements of your plan for managing the recovery?</a:t>
            </a:r>
          </a:p>
          <a:p>
            <a:pPr marL="171450" indent="-171450">
              <a:buFont typeface="Arial" pitchFamily="34" charset="0"/>
              <a:buChar char="•"/>
            </a:pPr>
            <a:r>
              <a:rPr lang="en-GB" dirty="0"/>
              <a:t>When will you look to start recovery?</a:t>
            </a:r>
          </a:p>
          <a:p>
            <a:pPr marL="171450" indent="-171450">
              <a:buFont typeface="Arial" pitchFamily="34" charset="0"/>
              <a:buChar char="•"/>
            </a:pPr>
            <a:r>
              <a:rPr lang="en-GB" dirty="0"/>
              <a:t>How will you recover all services and is this stated or linked to any recovery plan? </a:t>
            </a:r>
          </a:p>
          <a:p>
            <a:pPr marL="171450" indent="-171450">
              <a:buFont typeface="Arial" pitchFamily="34" charset="0"/>
              <a:buChar char="•"/>
            </a:pPr>
            <a:endParaRPr lang="en-GB" dirty="0"/>
          </a:p>
          <a:p>
            <a:pPr marL="171450" indent="-171450">
              <a:buFont typeface="Arial" pitchFamily="34" charset="0"/>
              <a:buChar char="•"/>
            </a:pPr>
            <a:endParaRPr lang="en-GB" dirty="0">
              <a:solidFill>
                <a:srgbClr val="FF0000"/>
              </a:solidFill>
            </a:endParaRPr>
          </a:p>
          <a:p>
            <a:pPr marL="171450" indent="-171450">
              <a:buFont typeface="Arial" pitchFamily="34" charset="0"/>
              <a:buChar char="•"/>
            </a:pPr>
            <a:endParaRPr lang="en-GB" dirty="0"/>
          </a:p>
          <a:p>
            <a:pPr marL="171450" indent="-171450">
              <a:buFont typeface="Arial" pitchFamily="34" charset="0"/>
              <a:buChar char="•"/>
            </a:pPr>
            <a:endParaRPr lang="en-GB" dirty="0"/>
          </a:p>
          <a:p>
            <a:pPr marL="171450" indent="-171450">
              <a:buFont typeface="Arial" pitchFamily="34" charset="0"/>
              <a:buChar char="•"/>
            </a:pPr>
            <a:endParaRPr lang="en-GB" dirty="0">
              <a:solidFill>
                <a:srgbClr val="FF0000"/>
              </a:solidFill>
            </a:endParaRPr>
          </a:p>
          <a:p>
            <a:pPr marL="171450" indent="-171450">
              <a:buFont typeface="Arial" pitchFamily="34" charset="0"/>
              <a:buChar char="•"/>
            </a:pPr>
            <a:endParaRPr lang="en-GB" dirty="0"/>
          </a:p>
          <a:p>
            <a:endParaRPr lang="en-GB" dirty="0">
              <a:solidFill>
                <a:srgbClr val="FF0000"/>
              </a:solidFill>
            </a:endParaRPr>
          </a:p>
          <a:p>
            <a:r>
              <a:rPr lang="en-GB" dirty="0">
                <a:solidFill>
                  <a:srgbClr val="FF0000"/>
                </a:solidFill>
              </a:rPr>
              <a:t> </a:t>
            </a:r>
          </a:p>
          <a:p>
            <a:endParaRPr lang="en-GB" dirty="0"/>
          </a:p>
          <a:p>
            <a:endParaRPr lang="en-GB" dirty="0"/>
          </a:p>
        </p:txBody>
      </p:sp>
    </p:spTree>
    <p:extLst>
      <p:ext uri="{BB962C8B-B14F-4D97-AF65-F5344CB8AC3E}">
        <p14:creationId xmlns:p14="http://schemas.microsoft.com/office/powerpoint/2010/main" val="2810082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section of the exercise is</a:t>
            </a:r>
            <a:r>
              <a:rPr lang="en-GB" baseline="0" dirty="0"/>
              <a:t> for the group to feedback to facilitator. </a:t>
            </a:r>
          </a:p>
          <a:p>
            <a:endParaRPr lang="en-GB" baseline="0" dirty="0"/>
          </a:p>
          <a:p>
            <a:r>
              <a:rPr lang="en-GB" baseline="0" dirty="0">
                <a:solidFill>
                  <a:srgbClr val="FF0000"/>
                </a:solidFill>
              </a:rPr>
              <a:t>Next steps</a:t>
            </a:r>
            <a:r>
              <a:rPr lang="en-GB" dirty="0">
                <a:solidFill>
                  <a:srgbClr val="FF0000"/>
                </a:solidFill>
              </a:rPr>
              <a:t> could include?</a:t>
            </a:r>
          </a:p>
          <a:p>
            <a:endParaRPr lang="en-GB" dirty="0">
              <a:solidFill>
                <a:srgbClr val="FF0000"/>
              </a:solidFill>
            </a:endParaRPr>
          </a:p>
          <a:p>
            <a:pPr marL="171450" indent="-171450">
              <a:buFont typeface="Arial" pitchFamily="34" charset="0"/>
              <a:buChar char="•"/>
            </a:pPr>
            <a:r>
              <a:rPr lang="en-GB" dirty="0"/>
              <a:t>Exercise report to capture all discussions and actions</a:t>
            </a:r>
          </a:p>
          <a:p>
            <a:pPr marL="171450" indent="-171450">
              <a:buFont typeface="Arial" pitchFamily="34" charset="0"/>
              <a:buChar char="•"/>
            </a:pPr>
            <a:r>
              <a:rPr lang="en-GB" dirty="0"/>
              <a:t>Further training or meeting down the line to follow-up on the actions and discussions captured</a:t>
            </a:r>
          </a:p>
          <a:p>
            <a:pPr marL="171450" indent="-171450">
              <a:buFont typeface="Arial" pitchFamily="34" charset="0"/>
              <a:buChar char="•"/>
            </a:pPr>
            <a:r>
              <a:rPr lang="en-GB" dirty="0"/>
              <a:t>Further awareness training on BC plans required? </a:t>
            </a:r>
          </a:p>
          <a:p>
            <a:pPr marL="171450" indent="-171450">
              <a:buFont typeface="Arial" pitchFamily="34" charset="0"/>
              <a:buChar char="•"/>
            </a:pPr>
            <a:r>
              <a:rPr lang="en-GB" dirty="0"/>
              <a:t>Review of other key partner or supplier BC plans that may give further understanding and detail</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948638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Ask for questions</a:t>
            </a:r>
            <a:r>
              <a:rPr lang="en-GB" baseline="0" dirty="0"/>
              <a:t> and ensure to collect all scribing notes taken to develop exercise report. </a:t>
            </a:r>
            <a:endParaRPr lang="en-GB" dirty="0"/>
          </a:p>
          <a:p>
            <a:endParaRPr lang="en-GB" dirty="0"/>
          </a:p>
        </p:txBody>
      </p:sp>
    </p:spTree>
    <p:extLst>
      <p:ext uri="{BB962C8B-B14F-4D97-AF65-F5344CB8AC3E}">
        <p14:creationId xmlns:p14="http://schemas.microsoft.com/office/powerpoint/2010/main" val="835903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3CFCDE03-0EEA-4F49-A6B9-58B291621EE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7816"/>
          <a:stretch/>
        </p:blipFill>
        <p:spPr bwMode="auto">
          <a:xfrm>
            <a:off x="10890000" y="360000"/>
            <a:ext cx="953272" cy="375724"/>
          </a:xfrm>
          <a:prstGeom prst="rect">
            <a:avLst/>
          </a:prstGeom>
          <a:noFill/>
          <a:ln>
            <a:noFill/>
          </a:ln>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7" name="Picture 6">
            <a:extLst>
              <a:ext uri="{FF2B5EF4-FFF2-40B4-BE49-F238E27FC236}">
                <a16:creationId xmlns:a16="http://schemas.microsoft.com/office/drawing/2014/main" id="{3D9F83AB-04F8-4C53-93F7-BAAABEF4269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7816"/>
          <a:stretch/>
        </p:blipFill>
        <p:spPr bwMode="auto">
          <a:xfrm>
            <a:off x="10890000" y="360000"/>
            <a:ext cx="953272" cy="375724"/>
          </a:xfrm>
          <a:prstGeom prst="rect">
            <a:avLst/>
          </a:prstGeom>
          <a:noFill/>
          <a:ln>
            <a:noFill/>
          </a:ln>
        </p:spPr>
      </p:pic>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09/05/2023</a:t>
            </a:fld>
            <a:endParaRPr lang="en-GB" dirty="0"/>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1EC0FF-74BA-4A1B-A173-77CE0B4A072B}"/>
              </a:ext>
            </a:extLst>
          </p:cNvPr>
          <p:cNvSpPr>
            <a:spLocks noGrp="1"/>
          </p:cNvSpPr>
          <p:nvPr>
            <p:ph type="ctrTitle"/>
          </p:nvPr>
        </p:nvSpPr>
        <p:spPr/>
        <p:txBody>
          <a:bodyPr>
            <a:normAutofit fontScale="90000"/>
          </a:bodyPr>
          <a:lstStyle/>
          <a:p>
            <a:r>
              <a:rPr lang="en-GB" dirty="0"/>
              <a:t>Business Continuity Exercise Services and Suppliers</a:t>
            </a:r>
          </a:p>
        </p:txBody>
      </p:sp>
      <p:sp>
        <p:nvSpPr>
          <p:cNvPr id="5" name="Subtitle 4">
            <a:extLst>
              <a:ext uri="{FF2B5EF4-FFF2-40B4-BE49-F238E27FC236}">
                <a16:creationId xmlns:a16="http://schemas.microsoft.com/office/drawing/2014/main" id="{07F83585-16E8-4681-8337-9D6F25438257}"/>
              </a:ext>
            </a:extLst>
          </p:cNvPr>
          <p:cNvSpPr>
            <a:spLocks noGrp="1"/>
          </p:cNvSpPr>
          <p:nvPr>
            <p:ph type="subTitle" idx="1"/>
          </p:nvPr>
        </p:nvSpPr>
        <p:spPr/>
        <p:txBody>
          <a:bodyPr/>
          <a:lstStyle/>
          <a:p>
            <a:r>
              <a:rPr lang="en-GB" dirty="0"/>
              <a:t>NHS England – Emergency Preparedness, Resilience and Response (EPRR)</a:t>
            </a:r>
          </a:p>
          <a:p>
            <a:endParaRPr lang="en-GB" dirty="0"/>
          </a:p>
        </p:txBody>
      </p:sp>
    </p:spTree>
    <p:extLst>
      <p:ext uri="{BB962C8B-B14F-4D97-AF65-F5344CB8AC3E}">
        <p14:creationId xmlns:p14="http://schemas.microsoft.com/office/powerpoint/2010/main" val="420419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526657" y="482714"/>
            <a:ext cx="9771440" cy="611649"/>
          </a:xfrm>
        </p:spPr>
        <p:txBody>
          <a:bodyPr/>
          <a:lstStyle/>
          <a:p>
            <a:r>
              <a:rPr lang="en-GB" b="1" dirty="0"/>
              <a:t>Inject Two</a:t>
            </a:r>
            <a:endParaRPr lang="en-US" dirty="0"/>
          </a:p>
        </p:txBody>
      </p:sp>
      <p:sp>
        <p:nvSpPr>
          <p:cNvPr id="3" name="Content Placeholder 2">
            <a:extLst>
              <a:ext uri="{FF2B5EF4-FFF2-40B4-BE49-F238E27FC236}">
                <a16:creationId xmlns:a16="http://schemas.microsoft.com/office/drawing/2014/main" id="{EAB8BDDB-6DAE-4919-BC26-11AA902FF86E}"/>
              </a:ext>
            </a:extLst>
          </p:cNvPr>
          <p:cNvSpPr>
            <a:spLocks noGrp="1"/>
          </p:cNvSpPr>
          <p:nvPr>
            <p:ph sz="quarter" idx="10"/>
          </p:nvPr>
        </p:nvSpPr>
        <p:spPr>
          <a:xfrm>
            <a:off x="632791" y="1158340"/>
            <a:ext cx="10641498" cy="5216946"/>
          </a:xfrm>
        </p:spPr>
        <p:txBody>
          <a:bodyPr>
            <a:noAutofit/>
          </a:bodyPr>
          <a:lstStyle/>
          <a:p>
            <a:pPr marL="0" indent="0">
              <a:buNone/>
            </a:pPr>
            <a:r>
              <a:rPr lang="en-GB" sz="2400" dirty="0"/>
              <a:t>Plus 24 Hrs.</a:t>
            </a:r>
          </a:p>
          <a:p>
            <a:pPr marL="0" indent="0">
              <a:buNone/>
            </a:pPr>
            <a:r>
              <a:rPr lang="en-GB" sz="2400" dirty="0"/>
              <a:t>All existing orders placed and dispatched within the last 72 hours will remain undelivered for the foreseeable future. The Department of Health and Social Care (DHSC) is holding urgent negotiations with the administrators and making arrangements for interim delivery companies. It is expected that it will take at least 48 Hrs to bring the delivery system and hauliers on stream.</a:t>
            </a:r>
          </a:p>
          <a:p>
            <a:pPr marL="0" indent="0">
              <a:buNone/>
            </a:pPr>
            <a:endParaRPr lang="en-GB" sz="2400" dirty="0"/>
          </a:p>
          <a:p>
            <a:pPr marL="0" indent="0">
              <a:buNone/>
            </a:pPr>
            <a:r>
              <a:rPr lang="en-GB" sz="2400" dirty="0"/>
              <a:t>The NHS procurement system is now partially operational, the collapse was caused by a surge in demand. </a:t>
            </a:r>
          </a:p>
          <a:p>
            <a:pPr marL="0" indent="0">
              <a:buNone/>
            </a:pPr>
            <a:endParaRPr lang="en-GB" sz="2400" dirty="0"/>
          </a:p>
          <a:p>
            <a:pPr marL="0" indent="0">
              <a:buNone/>
            </a:pPr>
            <a:r>
              <a:rPr lang="en-GB" sz="2400" dirty="0"/>
              <a:t>The server needs replacing, the IT team are unsure when this will be. Although aware this could take weeks. Therefore there would be a reduction in service for this period of time.</a:t>
            </a:r>
          </a:p>
        </p:txBody>
      </p:sp>
    </p:spTree>
    <p:extLst>
      <p:ext uri="{BB962C8B-B14F-4D97-AF65-F5344CB8AC3E}">
        <p14:creationId xmlns:p14="http://schemas.microsoft.com/office/powerpoint/2010/main" val="3790330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4B61726-7AE3-44A0-A207-3ADABD4660CC}"/>
              </a:ext>
            </a:extLst>
          </p:cNvPr>
          <p:cNvSpPr>
            <a:spLocks noGrp="1"/>
          </p:cNvSpPr>
          <p:nvPr>
            <p:ph type="title"/>
          </p:nvPr>
        </p:nvSpPr>
        <p:spPr>
          <a:xfrm>
            <a:off x="781877" y="1037979"/>
            <a:ext cx="10641498" cy="611649"/>
          </a:xfrm>
        </p:spPr>
        <p:txBody>
          <a:bodyPr/>
          <a:lstStyle/>
          <a:p>
            <a:r>
              <a:rPr lang="en-GB" b="1" dirty="0"/>
              <a:t>Considerations</a:t>
            </a:r>
          </a:p>
        </p:txBody>
      </p:sp>
      <p:sp>
        <p:nvSpPr>
          <p:cNvPr id="4" name="Content Placeholder 2">
            <a:extLst>
              <a:ext uri="{FF2B5EF4-FFF2-40B4-BE49-F238E27FC236}">
                <a16:creationId xmlns:a16="http://schemas.microsoft.com/office/drawing/2014/main" id="{64D417C3-52A8-42D2-8BDA-74D0625E1112}"/>
              </a:ext>
            </a:extLst>
          </p:cNvPr>
          <p:cNvSpPr>
            <a:spLocks noGrp="1"/>
          </p:cNvSpPr>
          <p:nvPr>
            <p:ph sz="quarter" idx="10"/>
          </p:nvPr>
        </p:nvSpPr>
        <p:spPr>
          <a:xfrm>
            <a:off x="781878" y="1833142"/>
            <a:ext cx="10641498" cy="4186657"/>
          </a:xfrm>
        </p:spPr>
        <p:txBody>
          <a:bodyPr>
            <a:normAutofit/>
          </a:bodyPr>
          <a:lstStyle/>
          <a:p>
            <a:r>
              <a:rPr lang="en-GB" sz="2400" dirty="0"/>
              <a:t>What are the immediate actions required?</a:t>
            </a:r>
          </a:p>
          <a:p>
            <a:r>
              <a:rPr lang="en-GB" sz="2400" dirty="0"/>
              <a:t>What are your interdependencies (inputs &amp; outputs)</a:t>
            </a:r>
          </a:p>
          <a:p>
            <a:r>
              <a:rPr lang="en-GB" sz="2400" dirty="0"/>
              <a:t>Who should be informed and why?</a:t>
            </a:r>
          </a:p>
          <a:p>
            <a:r>
              <a:rPr lang="en-GB" sz="2400" dirty="0"/>
              <a:t>What are the next steps, evaluate the options?</a:t>
            </a:r>
          </a:p>
          <a:p>
            <a:endParaRPr lang="en-GB" sz="2000" dirty="0"/>
          </a:p>
        </p:txBody>
      </p:sp>
      <p:grpSp>
        <p:nvGrpSpPr>
          <p:cNvPr id="5" name="Group 4">
            <a:extLst>
              <a:ext uri="{FF2B5EF4-FFF2-40B4-BE49-F238E27FC236}">
                <a16:creationId xmlns:a16="http://schemas.microsoft.com/office/drawing/2014/main" id="{340C56B3-C45B-49ED-A259-39D861BAB92D}"/>
              </a:ext>
            </a:extLst>
          </p:cNvPr>
          <p:cNvGrpSpPr/>
          <p:nvPr/>
        </p:nvGrpSpPr>
        <p:grpSpPr>
          <a:xfrm>
            <a:off x="8498626" y="3770616"/>
            <a:ext cx="1713885" cy="1818536"/>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9FB0CBAE-AF72-47D7-AAC4-FF596C7B74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2BA2039F-3A38-48F4-918B-D46CBE7B8355}"/>
                </a:ext>
              </a:extLst>
            </p:cNvPr>
            <p:cNvSpPr txBox="1"/>
            <p:nvPr/>
          </p:nvSpPr>
          <p:spPr>
            <a:xfrm>
              <a:off x="5515704" y="5381455"/>
              <a:ext cx="1440160" cy="646331"/>
            </a:xfrm>
            <a:prstGeom prst="rect">
              <a:avLst/>
            </a:prstGeom>
            <a:noFill/>
          </p:spPr>
          <p:txBody>
            <a:bodyPr wrap="square" rtlCol="0">
              <a:spAutoFit/>
            </a:bodyPr>
            <a:lstStyle/>
            <a:p>
              <a:pPr algn="ctr"/>
              <a:r>
                <a:rPr lang="en-GB" i="1" dirty="0"/>
                <a:t>Add Timeframe</a:t>
              </a:r>
            </a:p>
          </p:txBody>
        </p:sp>
      </p:grpSp>
    </p:spTree>
    <p:extLst>
      <p:ext uri="{BB962C8B-B14F-4D97-AF65-F5344CB8AC3E}">
        <p14:creationId xmlns:p14="http://schemas.microsoft.com/office/powerpoint/2010/main" val="392034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57C78FE-7DF3-466B-9708-5E8F41864296}"/>
              </a:ext>
            </a:extLst>
          </p:cNvPr>
          <p:cNvSpPr>
            <a:spLocks noGrp="1"/>
          </p:cNvSpPr>
          <p:nvPr>
            <p:ph type="title"/>
          </p:nvPr>
        </p:nvSpPr>
        <p:spPr>
          <a:xfrm>
            <a:off x="621240" y="827914"/>
            <a:ext cx="10641498" cy="611649"/>
          </a:xfrm>
        </p:spPr>
        <p:txBody>
          <a:bodyPr/>
          <a:lstStyle/>
          <a:p>
            <a:r>
              <a:rPr lang="en-GB" b="1" dirty="0"/>
              <a:t>Inject Three</a:t>
            </a:r>
          </a:p>
        </p:txBody>
      </p:sp>
      <p:sp>
        <p:nvSpPr>
          <p:cNvPr id="4" name="Content Placeholder 2">
            <a:extLst>
              <a:ext uri="{FF2B5EF4-FFF2-40B4-BE49-F238E27FC236}">
                <a16:creationId xmlns:a16="http://schemas.microsoft.com/office/drawing/2014/main" id="{FF30D5C4-86C9-45FA-A811-4A3091666B48}"/>
              </a:ext>
            </a:extLst>
          </p:cNvPr>
          <p:cNvSpPr>
            <a:spLocks noGrp="1"/>
          </p:cNvSpPr>
          <p:nvPr>
            <p:ph sz="quarter" idx="10"/>
          </p:nvPr>
        </p:nvSpPr>
        <p:spPr>
          <a:xfrm>
            <a:off x="621240" y="1573650"/>
            <a:ext cx="10641498" cy="4592371"/>
          </a:xfrm>
        </p:spPr>
        <p:txBody>
          <a:bodyPr>
            <a:normAutofit/>
          </a:bodyPr>
          <a:lstStyle/>
          <a:p>
            <a:pPr marL="0" indent="0">
              <a:buNone/>
            </a:pPr>
            <a:r>
              <a:rPr lang="en-GB" sz="2400"/>
              <a:t>The </a:t>
            </a:r>
            <a:r>
              <a:rPr lang="en-GB" sz="2400" dirty="0"/>
              <a:t>administrators, Ernie &amp; Younger have secured a buyer for Acme Link, all assets and prior orders will be released, although back orders could take up to five working days to reach the NHS organisations. There will be no prioritisation of the orders due to the volume of back orders.     </a:t>
            </a:r>
          </a:p>
          <a:p>
            <a:pPr marL="0" indent="0">
              <a:buNone/>
            </a:pPr>
            <a:endParaRPr lang="en-GB" sz="2400" dirty="0"/>
          </a:p>
          <a:p>
            <a:pPr marL="0" indent="0">
              <a:buNone/>
            </a:pPr>
            <a:r>
              <a:rPr lang="en-GB" sz="2400" dirty="0"/>
              <a:t>The NHS procurement system is now fully operational. </a:t>
            </a:r>
          </a:p>
          <a:p>
            <a:endParaRPr lang="en-GB" dirty="0"/>
          </a:p>
        </p:txBody>
      </p:sp>
    </p:spTree>
    <p:extLst>
      <p:ext uri="{BB962C8B-B14F-4D97-AF65-F5344CB8AC3E}">
        <p14:creationId xmlns:p14="http://schemas.microsoft.com/office/powerpoint/2010/main" val="2499046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19F4D17-B0EA-4459-AC16-5DFFB5F2C337}"/>
              </a:ext>
            </a:extLst>
          </p:cNvPr>
          <p:cNvSpPr>
            <a:spLocks noGrp="1"/>
          </p:cNvSpPr>
          <p:nvPr>
            <p:ph type="title"/>
          </p:nvPr>
        </p:nvSpPr>
        <p:spPr>
          <a:xfrm>
            <a:off x="781877" y="1037979"/>
            <a:ext cx="10641498" cy="611649"/>
          </a:xfrm>
        </p:spPr>
        <p:txBody>
          <a:bodyPr/>
          <a:lstStyle/>
          <a:p>
            <a:r>
              <a:rPr lang="en-GB" b="1" dirty="0"/>
              <a:t>Considerations</a:t>
            </a:r>
          </a:p>
        </p:txBody>
      </p:sp>
      <p:sp>
        <p:nvSpPr>
          <p:cNvPr id="4" name="Content Placeholder 2">
            <a:extLst>
              <a:ext uri="{FF2B5EF4-FFF2-40B4-BE49-F238E27FC236}">
                <a16:creationId xmlns:a16="http://schemas.microsoft.com/office/drawing/2014/main" id="{057F502C-5849-4B14-8C15-ACBDC06735BA}"/>
              </a:ext>
            </a:extLst>
          </p:cNvPr>
          <p:cNvSpPr>
            <a:spLocks noGrp="1"/>
          </p:cNvSpPr>
          <p:nvPr>
            <p:ph sz="quarter" idx="10"/>
          </p:nvPr>
        </p:nvSpPr>
        <p:spPr>
          <a:xfrm>
            <a:off x="781878" y="1833142"/>
            <a:ext cx="10641498" cy="4186657"/>
          </a:xfrm>
        </p:spPr>
        <p:txBody>
          <a:bodyPr>
            <a:normAutofit/>
          </a:bodyPr>
          <a:lstStyle/>
          <a:p>
            <a:pPr>
              <a:spcBef>
                <a:spcPts val="0"/>
              </a:spcBef>
            </a:pPr>
            <a:r>
              <a:rPr lang="en-GB" sz="2400" dirty="0"/>
              <a:t>What are the next steps, evaluate the options </a:t>
            </a:r>
          </a:p>
          <a:p>
            <a:pPr>
              <a:spcBef>
                <a:spcPts val="0"/>
              </a:spcBef>
            </a:pPr>
            <a:r>
              <a:rPr lang="en-GB" sz="2400" dirty="0"/>
              <a:t>What are the prioritised activities</a:t>
            </a:r>
          </a:p>
          <a:p>
            <a:pPr>
              <a:lnSpc>
                <a:spcPct val="100000"/>
              </a:lnSpc>
              <a:spcBef>
                <a:spcPts val="0"/>
              </a:spcBef>
            </a:pPr>
            <a:r>
              <a:rPr lang="en-GB" sz="2400" dirty="0"/>
              <a:t>Who are your interested parties</a:t>
            </a:r>
          </a:p>
          <a:p>
            <a:pPr>
              <a:spcBef>
                <a:spcPts val="0"/>
              </a:spcBef>
            </a:pPr>
            <a:r>
              <a:rPr lang="en-GB" sz="2400" dirty="0"/>
              <a:t>Who will you continue to liaise with and why</a:t>
            </a:r>
          </a:p>
          <a:p>
            <a:pPr>
              <a:lnSpc>
                <a:spcPct val="100000"/>
              </a:lnSpc>
              <a:spcBef>
                <a:spcPts val="0"/>
              </a:spcBef>
            </a:pPr>
            <a:r>
              <a:rPr lang="en-GB" sz="2400" dirty="0"/>
              <a:t>What are your interdependencies (inputs &amp; outputs) and how will the impact be managed </a:t>
            </a:r>
          </a:p>
          <a:p>
            <a:pPr>
              <a:lnSpc>
                <a:spcPct val="100000"/>
              </a:lnSpc>
              <a:spcBef>
                <a:spcPts val="0"/>
              </a:spcBef>
            </a:pPr>
            <a:r>
              <a:rPr lang="en-GB" sz="2400" dirty="0"/>
              <a:t>What is the key element of your plan for managing the recovery.</a:t>
            </a:r>
          </a:p>
          <a:p>
            <a:endParaRPr lang="en-GB" sz="2000" dirty="0"/>
          </a:p>
        </p:txBody>
      </p:sp>
      <p:grpSp>
        <p:nvGrpSpPr>
          <p:cNvPr id="5" name="Group 4">
            <a:extLst>
              <a:ext uri="{FF2B5EF4-FFF2-40B4-BE49-F238E27FC236}">
                <a16:creationId xmlns:a16="http://schemas.microsoft.com/office/drawing/2014/main" id="{09DC7AA9-B70A-4935-9B80-6AC70A5FCD04}"/>
              </a:ext>
            </a:extLst>
          </p:cNvPr>
          <p:cNvGrpSpPr/>
          <p:nvPr/>
        </p:nvGrpSpPr>
        <p:grpSpPr>
          <a:xfrm>
            <a:off x="8832359" y="4489807"/>
            <a:ext cx="1713885" cy="1818536"/>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8A81BCB9-EABA-46FB-B9DE-4119F50E464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23607D9-13F6-4901-AC64-BDDC999919BC}"/>
                </a:ext>
              </a:extLst>
            </p:cNvPr>
            <p:cNvSpPr txBox="1"/>
            <p:nvPr/>
          </p:nvSpPr>
          <p:spPr>
            <a:xfrm>
              <a:off x="5515704" y="5381455"/>
              <a:ext cx="1440160" cy="646331"/>
            </a:xfrm>
            <a:prstGeom prst="rect">
              <a:avLst/>
            </a:prstGeom>
            <a:noFill/>
          </p:spPr>
          <p:txBody>
            <a:bodyPr wrap="square" rtlCol="0">
              <a:spAutoFit/>
            </a:bodyPr>
            <a:lstStyle/>
            <a:p>
              <a:pPr algn="ctr"/>
              <a:r>
                <a:rPr lang="en-GB" i="1" dirty="0"/>
                <a:t>Add Timeframe</a:t>
              </a:r>
            </a:p>
          </p:txBody>
        </p:sp>
      </p:grpSp>
    </p:spTree>
    <p:extLst>
      <p:ext uri="{BB962C8B-B14F-4D97-AF65-F5344CB8AC3E}">
        <p14:creationId xmlns:p14="http://schemas.microsoft.com/office/powerpoint/2010/main" val="3944940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33314CD-005B-467B-AB03-29372016F407}"/>
              </a:ext>
            </a:extLst>
          </p:cNvPr>
          <p:cNvSpPr>
            <a:spLocks noGrp="1"/>
          </p:cNvSpPr>
          <p:nvPr>
            <p:ph type="title"/>
          </p:nvPr>
        </p:nvSpPr>
        <p:spPr>
          <a:xfrm>
            <a:off x="781877" y="1037979"/>
            <a:ext cx="10641498" cy="611649"/>
          </a:xfrm>
        </p:spPr>
        <p:txBody>
          <a:bodyPr/>
          <a:lstStyle/>
          <a:p>
            <a:r>
              <a:rPr lang="en-GB" b="1" dirty="0"/>
              <a:t>Review</a:t>
            </a:r>
          </a:p>
        </p:txBody>
      </p:sp>
      <p:sp>
        <p:nvSpPr>
          <p:cNvPr id="4" name="Content Placeholder 2">
            <a:extLst>
              <a:ext uri="{FF2B5EF4-FFF2-40B4-BE49-F238E27FC236}">
                <a16:creationId xmlns:a16="http://schemas.microsoft.com/office/drawing/2014/main" id="{01231BC4-E120-4C39-8CA7-99F52A6FD41E}"/>
              </a:ext>
            </a:extLst>
          </p:cNvPr>
          <p:cNvSpPr>
            <a:spLocks noGrp="1"/>
          </p:cNvSpPr>
          <p:nvPr>
            <p:ph sz="quarter" idx="10"/>
          </p:nvPr>
        </p:nvSpPr>
        <p:spPr>
          <a:xfrm>
            <a:off x="781878" y="1833142"/>
            <a:ext cx="10641498" cy="4530587"/>
          </a:xfrm>
        </p:spPr>
        <p:txBody>
          <a:bodyPr/>
          <a:lstStyle/>
          <a:p>
            <a:pPr marL="0" indent="0">
              <a:buNone/>
            </a:pPr>
            <a:r>
              <a:rPr lang="en-GB" sz="2400" dirty="0"/>
              <a:t>Scenarios tested:</a:t>
            </a:r>
          </a:p>
          <a:p>
            <a:pPr lvl="1"/>
            <a:r>
              <a:rPr lang="en-GB" sz="2400" dirty="0"/>
              <a:t>Horizon scanning to risks</a:t>
            </a:r>
          </a:p>
          <a:p>
            <a:pPr lvl="1"/>
            <a:r>
              <a:rPr lang="en-GB" sz="2400" dirty="0"/>
              <a:t>Understanding of plan activation procedures and communication</a:t>
            </a:r>
          </a:p>
          <a:p>
            <a:pPr lvl="1"/>
            <a:r>
              <a:rPr lang="en-GB" sz="2400" dirty="0"/>
              <a:t>Review of what is within the plans to help identify:</a:t>
            </a:r>
          </a:p>
          <a:p>
            <a:pPr marL="914400" lvl="2" indent="0">
              <a:buNone/>
            </a:pPr>
            <a:r>
              <a:rPr lang="en-GB" sz="2400" u="sng" dirty="0"/>
              <a:t>leadership</a:t>
            </a:r>
            <a:r>
              <a:rPr lang="en-GB" sz="2400" dirty="0"/>
              <a:t>, </a:t>
            </a:r>
            <a:r>
              <a:rPr lang="en-GB" sz="2400" u="sng" dirty="0"/>
              <a:t>interdependencies</a:t>
            </a:r>
            <a:r>
              <a:rPr lang="en-GB" sz="2400" dirty="0"/>
              <a:t>, and </a:t>
            </a:r>
            <a:r>
              <a:rPr lang="en-GB" sz="2400" u="sng" dirty="0"/>
              <a:t>mitigation</a:t>
            </a:r>
          </a:p>
          <a:p>
            <a:pPr lvl="1"/>
            <a:r>
              <a:rPr lang="en-GB" sz="2400" dirty="0"/>
              <a:t>Recovery of services</a:t>
            </a:r>
          </a:p>
          <a:p>
            <a:endParaRPr lang="en-GB" dirty="0"/>
          </a:p>
        </p:txBody>
      </p:sp>
    </p:spTree>
    <p:extLst>
      <p:ext uri="{BB962C8B-B14F-4D97-AF65-F5344CB8AC3E}">
        <p14:creationId xmlns:p14="http://schemas.microsoft.com/office/powerpoint/2010/main" val="2748928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8ACA01B-456D-4427-AA9D-E4DBCC29BE96}"/>
              </a:ext>
            </a:extLst>
          </p:cNvPr>
          <p:cNvSpPr>
            <a:spLocks noGrp="1"/>
          </p:cNvSpPr>
          <p:nvPr>
            <p:ph type="title"/>
          </p:nvPr>
        </p:nvSpPr>
        <p:spPr>
          <a:xfrm>
            <a:off x="781878" y="426330"/>
            <a:ext cx="10641498" cy="611649"/>
          </a:xfrm>
        </p:spPr>
        <p:txBody>
          <a:bodyPr/>
          <a:lstStyle/>
          <a:p>
            <a:r>
              <a:rPr lang="en-GB" b="1" dirty="0"/>
              <a:t>Feedback</a:t>
            </a:r>
          </a:p>
        </p:txBody>
      </p:sp>
      <p:sp>
        <p:nvSpPr>
          <p:cNvPr id="4" name="Content Placeholder 2">
            <a:extLst>
              <a:ext uri="{FF2B5EF4-FFF2-40B4-BE49-F238E27FC236}">
                <a16:creationId xmlns:a16="http://schemas.microsoft.com/office/drawing/2014/main" id="{8C59F2A4-88A3-4C8A-9209-3DDB95938AE0}"/>
              </a:ext>
            </a:extLst>
          </p:cNvPr>
          <p:cNvSpPr>
            <a:spLocks noGrp="1"/>
          </p:cNvSpPr>
          <p:nvPr>
            <p:ph sz="quarter" idx="10"/>
          </p:nvPr>
        </p:nvSpPr>
        <p:spPr>
          <a:xfrm>
            <a:off x="781878" y="1833142"/>
            <a:ext cx="10641498" cy="4530587"/>
          </a:xfrm>
        </p:spPr>
        <p:txBody>
          <a:bodyPr/>
          <a:lstStyle/>
          <a:p>
            <a:r>
              <a:rPr lang="en-GB" sz="2400" dirty="0"/>
              <a:t>What actions did we capture as a result of this exercise?</a:t>
            </a:r>
          </a:p>
          <a:p>
            <a:r>
              <a:rPr lang="en-GB" sz="2400" dirty="0"/>
              <a:t>What do we see as the next steps?</a:t>
            </a:r>
          </a:p>
          <a:p>
            <a:endParaRPr lang="en-GB" dirty="0"/>
          </a:p>
        </p:txBody>
      </p:sp>
    </p:spTree>
    <p:extLst>
      <p:ext uri="{BB962C8B-B14F-4D97-AF65-F5344CB8AC3E}">
        <p14:creationId xmlns:p14="http://schemas.microsoft.com/office/powerpoint/2010/main" val="198329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363757E-DAB7-4A67-ACD5-47409F204B9A}"/>
              </a:ext>
            </a:extLst>
          </p:cNvPr>
          <p:cNvSpPr>
            <a:spLocks noGrp="1"/>
          </p:cNvSpPr>
          <p:nvPr>
            <p:ph type="title"/>
          </p:nvPr>
        </p:nvSpPr>
        <p:spPr>
          <a:xfrm>
            <a:off x="385637" y="885579"/>
            <a:ext cx="10641498" cy="611649"/>
          </a:xfrm>
        </p:spPr>
        <p:txBody>
          <a:bodyPr/>
          <a:lstStyle/>
          <a:p>
            <a:r>
              <a:rPr lang="en-GB" b="1" dirty="0"/>
              <a:t>Questions</a:t>
            </a:r>
          </a:p>
        </p:txBody>
      </p:sp>
      <p:pic>
        <p:nvPicPr>
          <p:cNvPr id="4" name="Picture 2" descr="C:\Users\adam.biggs\AppData\Local\Microsoft\Windows\Temporary Internet Files\Content.IE5\5ZA2SKCA\question-mark[1].png">
            <a:extLst>
              <a:ext uri="{FF2B5EF4-FFF2-40B4-BE49-F238E27FC236}">
                <a16:creationId xmlns:a16="http://schemas.microsoft.com/office/drawing/2014/main" id="{709D6F83-6652-438A-A401-F6FAD7D16A7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88495" y="1843961"/>
            <a:ext cx="3977383" cy="4242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077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04B8D64-4B9F-4915-BA2A-BD3E2272D64E}"/>
              </a:ext>
            </a:extLst>
          </p:cNvPr>
          <p:cNvSpPr txBox="1">
            <a:spLocks/>
          </p:cNvSpPr>
          <p:nvPr/>
        </p:nvSpPr>
        <p:spPr>
          <a:xfrm>
            <a:off x="781877" y="1037979"/>
            <a:ext cx="10641498" cy="6116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b="1"/>
              <a:t>Content</a:t>
            </a:r>
            <a:endParaRPr lang="en-GB" b="1" dirty="0"/>
          </a:p>
        </p:txBody>
      </p:sp>
      <p:sp>
        <p:nvSpPr>
          <p:cNvPr id="4" name="Content Placeholder 2">
            <a:extLst>
              <a:ext uri="{FF2B5EF4-FFF2-40B4-BE49-F238E27FC236}">
                <a16:creationId xmlns:a16="http://schemas.microsoft.com/office/drawing/2014/main" id="{337471AE-D925-437F-BF86-9201615B6A63}"/>
              </a:ext>
            </a:extLst>
          </p:cNvPr>
          <p:cNvSpPr>
            <a:spLocks noGrp="1"/>
          </p:cNvSpPr>
          <p:nvPr>
            <p:ph sz="quarter" idx="10"/>
          </p:nvPr>
        </p:nvSpPr>
        <p:spPr>
          <a:xfrm>
            <a:off x="781878" y="1833142"/>
            <a:ext cx="10641498" cy="4095047"/>
          </a:xfrm>
        </p:spPr>
        <p:txBody>
          <a:bodyPr>
            <a:normAutofit/>
          </a:bodyPr>
          <a:lstStyle/>
          <a:p>
            <a:r>
              <a:rPr lang="en-GB" sz="2400" dirty="0"/>
              <a:t>Business Continuity Management Cycle</a:t>
            </a:r>
          </a:p>
          <a:p>
            <a:r>
              <a:rPr lang="en-GB" sz="2400" dirty="0"/>
              <a:t>Exercise</a:t>
            </a:r>
          </a:p>
          <a:p>
            <a:pPr lvl="1"/>
            <a:r>
              <a:rPr lang="en-GB" sz="2400" dirty="0"/>
              <a:t>Aim</a:t>
            </a:r>
          </a:p>
          <a:p>
            <a:pPr lvl="1"/>
            <a:r>
              <a:rPr lang="en-GB" sz="2400" dirty="0"/>
              <a:t>Objectives</a:t>
            </a:r>
          </a:p>
          <a:p>
            <a:pPr lvl="1"/>
            <a:r>
              <a:rPr lang="en-GB" sz="2400" dirty="0"/>
              <a:t>Ground Rules</a:t>
            </a:r>
          </a:p>
          <a:p>
            <a:pPr lvl="1"/>
            <a:r>
              <a:rPr lang="en-GB" sz="2400" dirty="0"/>
              <a:t>Exercise Background</a:t>
            </a:r>
          </a:p>
          <a:p>
            <a:r>
              <a:rPr lang="en-GB" sz="2400" dirty="0"/>
              <a:t>Scenario &amp; Questions</a:t>
            </a:r>
          </a:p>
          <a:p>
            <a:r>
              <a:rPr lang="en-GB" sz="2400" dirty="0"/>
              <a:t>Feedback / Evaluation </a:t>
            </a:r>
          </a:p>
          <a:p>
            <a:endParaRPr lang="en-GB" sz="2800" dirty="0"/>
          </a:p>
        </p:txBody>
      </p:sp>
    </p:spTree>
    <p:extLst>
      <p:ext uri="{BB962C8B-B14F-4D97-AF65-F5344CB8AC3E}">
        <p14:creationId xmlns:p14="http://schemas.microsoft.com/office/powerpoint/2010/main" val="244185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a:extLst>
              <a:ext uri="{FF2B5EF4-FFF2-40B4-BE49-F238E27FC236}">
                <a16:creationId xmlns:a16="http://schemas.microsoft.com/office/drawing/2014/main" id="{00D6567B-181A-4415-B394-FC7D245CF44D}"/>
              </a:ext>
            </a:extLst>
          </p:cNvPr>
          <p:cNvSpPr>
            <a:spLocks noGrp="1"/>
          </p:cNvSpPr>
          <p:nvPr>
            <p:ph type="title"/>
          </p:nvPr>
        </p:nvSpPr>
        <p:spPr>
          <a:xfrm>
            <a:off x="683568" y="620688"/>
            <a:ext cx="10641498" cy="611649"/>
          </a:xfrm>
        </p:spPr>
        <p:txBody>
          <a:bodyPr>
            <a:normAutofit fontScale="90000"/>
          </a:bodyPr>
          <a:lstStyle/>
          <a:p>
            <a:r>
              <a:rPr lang="en-GB" b="1" dirty="0"/>
              <a:t>Elements of </a:t>
            </a:r>
            <a:br>
              <a:rPr lang="en-GB" b="1" dirty="0"/>
            </a:br>
            <a:r>
              <a:rPr lang="en-GB" b="1" dirty="0"/>
              <a:t>Business Continuity Management</a:t>
            </a:r>
          </a:p>
        </p:txBody>
      </p:sp>
      <p:graphicFrame>
        <p:nvGraphicFramePr>
          <p:cNvPr id="25" name="Diagram 24">
            <a:extLst>
              <a:ext uri="{FF2B5EF4-FFF2-40B4-BE49-F238E27FC236}">
                <a16:creationId xmlns:a16="http://schemas.microsoft.com/office/drawing/2014/main" id="{8B6ABA1A-85B9-4E5E-A9BB-4E732EE7836F}"/>
              </a:ext>
            </a:extLst>
          </p:cNvPr>
          <p:cNvGraphicFramePr/>
          <p:nvPr>
            <p:extLst>
              <p:ext uri="{D42A27DB-BD31-4B8C-83A1-F6EECF244321}">
                <p14:modId xmlns:p14="http://schemas.microsoft.com/office/powerpoint/2010/main" val="4106879351"/>
              </p:ext>
            </p:extLst>
          </p:nvPr>
        </p:nvGraphicFramePr>
        <p:xfrm>
          <a:off x="683568" y="1412776"/>
          <a:ext cx="6849492"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6368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ACA0598-745A-4EEF-9C41-E2BF1DB2D66C}"/>
              </a:ext>
            </a:extLst>
          </p:cNvPr>
          <p:cNvSpPr>
            <a:spLocks noGrp="1"/>
          </p:cNvSpPr>
          <p:nvPr>
            <p:ph type="title"/>
          </p:nvPr>
        </p:nvSpPr>
        <p:spPr>
          <a:xfrm>
            <a:off x="781877" y="1037979"/>
            <a:ext cx="10641498" cy="611649"/>
          </a:xfrm>
        </p:spPr>
        <p:txBody>
          <a:bodyPr/>
          <a:lstStyle/>
          <a:p>
            <a:r>
              <a:rPr lang="en-GB" b="1" dirty="0"/>
              <a:t>Aim</a:t>
            </a:r>
          </a:p>
        </p:txBody>
      </p:sp>
      <p:sp>
        <p:nvSpPr>
          <p:cNvPr id="4" name="Content Placeholder 2">
            <a:extLst>
              <a:ext uri="{FF2B5EF4-FFF2-40B4-BE49-F238E27FC236}">
                <a16:creationId xmlns:a16="http://schemas.microsoft.com/office/drawing/2014/main" id="{F808F7F3-F201-4C2A-9305-6DB7F7AF37E7}"/>
              </a:ext>
            </a:extLst>
          </p:cNvPr>
          <p:cNvSpPr>
            <a:spLocks noGrp="1"/>
          </p:cNvSpPr>
          <p:nvPr>
            <p:ph sz="quarter" idx="10"/>
          </p:nvPr>
        </p:nvSpPr>
        <p:spPr>
          <a:xfrm>
            <a:off x="781878" y="1833142"/>
            <a:ext cx="10641498" cy="3706523"/>
          </a:xfrm>
        </p:spPr>
        <p:txBody>
          <a:bodyPr>
            <a:normAutofit/>
          </a:bodyPr>
          <a:lstStyle/>
          <a:p>
            <a:r>
              <a:rPr lang="en-GB" sz="2400" dirty="0"/>
              <a:t>To provide delegates with an opportunity to evaluate and enhance the operational effectiveness of the business continuity plans (inputs &amp; outputs) and provide learning opportunities.   </a:t>
            </a:r>
          </a:p>
          <a:p>
            <a:endParaRPr lang="en-GB" sz="1100" dirty="0"/>
          </a:p>
        </p:txBody>
      </p:sp>
    </p:spTree>
    <p:extLst>
      <p:ext uri="{BB962C8B-B14F-4D97-AF65-F5344CB8AC3E}">
        <p14:creationId xmlns:p14="http://schemas.microsoft.com/office/powerpoint/2010/main" val="274118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599B12E-3B4D-4435-930C-709BE131DF5A}"/>
              </a:ext>
            </a:extLst>
          </p:cNvPr>
          <p:cNvSpPr>
            <a:spLocks noGrp="1"/>
          </p:cNvSpPr>
          <p:nvPr>
            <p:ph type="title"/>
          </p:nvPr>
        </p:nvSpPr>
        <p:spPr>
          <a:xfrm>
            <a:off x="781877" y="1037979"/>
            <a:ext cx="10641498" cy="611649"/>
          </a:xfrm>
        </p:spPr>
        <p:txBody>
          <a:bodyPr/>
          <a:lstStyle/>
          <a:p>
            <a:r>
              <a:rPr lang="en-GB" b="1" dirty="0"/>
              <a:t>Objectives </a:t>
            </a:r>
          </a:p>
        </p:txBody>
      </p:sp>
      <p:sp>
        <p:nvSpPr>
          <p:cNvPr id="4" name="Content Placeholder 2">
            <a:extLst>
              <a:ext uri="{FF2B5EF4-FFF2-40B4-BE49-F238E27FC236}">
                <a16:creationId xmlns:a16="http://schemas.microsoft.com/office/drawing/2014/main" id="{943B7388-B907-4EB7-ABC7-B2E787D67392}"/>
              </a:ext>
            </a:extLst>
          </p:cNvPr>
          <p:cNvSpPr>
            <a:spLocks noGrp="1"/>
          </p:cNvSpPr>
          <p:nvPr>
            <p:ph sz="quarter" idx="10"/>
          </p:nvPr>
        </p:nvSpPr>
        <p:spPr>
          <a:xfrm>
            <a:off x="781878" y="1833143"/>
            <a:ext cx="10641498" cy="3986878"/>
          </a:xfrm>
        </p:spPr>
        <p:txBody>
          <a:bodyPr/>
          <a:lstStyle/>
          <a:p>
            <a:r>
              <a:rPr lang="en-GB" sz="2400" dirty="0"/>
              <a:t>To facilitate learning opportunities</a:t>
            </a:r>
          </a:p>
          <a:p>
            <a:r>
              <a:rPr lang="en-GB" sz="2400" dirty="0"/>
              <a:t>To enable delegates to identify the strengths and weaknesses of the business continuity plans </a:t>
            </a:r>
          </a:p>
          <a:p>
            <a:r>
              <a:rPr lang="en-GB" sz="2400" dirty="0"/>
              <a:t>To assess the interoperability of the business continuity plans and use subsequent learning to outline further enhancements </a:t>
            </a:r>
          </a:p>
          <a:p>
            <a:endParaRPr lang="en-GB" dirty="0"/>
          </a:p>
        </p:txBody>
      </p:sp>
    </p:spTree>
    <p:extLst>
      <p:ext uri="{BB962C8B-B14F-4D97-AF65-F5344CB8AC3E}">
        <p14:creationId xmlns:p14="http://schemas.microsoft.com/office/powerpoint/2010/main" val="3981549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BDD8C0E-86A8-4D5E-ACE4-007154C36376}"/>
              </a:ext>
            </a:extLst>
          </p:cNvPr>
          <p:cNvSpPr>
            <a:spLocks noGrp="1"/>
          </p:cNvSpPr>
          <p:nvPr>
            <p:ph type="title"/>
          </p:nvPr>
        </p:nvSpPr>
        <p:spPr>
          <a:xfrm>
            <a:off x="781877" y="1037979"/>
            <a:ext cx="10641498" cy="611649"/>
          </a:xfrm>
        </p:spPr>
        <p:txBody>
          <a:bodyPr/>
          <a:lstStyle/>
          <a:p>
            <a:r>
              <a:rPr lang="en-GB" b="1" dirty="0"/>
              <a:t>Ground Rules</a:t>
            </a:r>
          </a:p>
        </p:txBody>
      </p:sp>
      <p:sp>
        <p:nvSpPr>
          <p:cNvPr id="4" name="Content Placeholder 2">
            <a:extLst>
              <a:ext uri="{FF2B5EF4-FFF2-40B4-BE49-F238E27FC236}">
                <a16:creationId xmlns:a16="http://schemas.microsoft.com/office/drawing/2014/main" id="{4F1C69DC-CF29-4631-9211-A2725A89AC72}"/>
              </a:ext>
            </a:extLst>
          </p:cNvPr>
          <p:cNvSpPr>
            <a:spLocks noGrp="1"/>
          </p:cNvSpPr>
          <p:nvPr>
            <p:ph sz="quarter" idx="10"/>
          </p:nvPr>
        </p:nvSpPr>
        <p:spPr>
          <a:xfrm>
            <a:off x="781878" y="1833142"/>
            <a:ext cx="10641498" cy="4407860"/>
          </a:xfrm>
        </p:spPr>
        <p:txBody>
          <a:bodyPr>
            <a:noAutofit/>
          </a:bodyPr>
          <a:lstStyle/>
          <a:p>
            <a:r>
              <a:rPr lang="en-GB" sz="2400" dirty="0"/>
              <a:t>Please nominate a scribe</a:t>
            </a:r>
          </a:p>
          <a:p>
            <a:pPr marL="0" indent="0">
              <a:buNone/>
            </a:pPr>
            <a:endParaRPr lang="en-GB" sz="2400" dirty="0"/>
          </a:p>
          <a:p>
            <a:r>
              <a:rPr lang="en-GB" sz="2400" dirty="0"/>
              <a:t>The exercise should be viewed as an opportunity to rehearse the responses in the plan and to identify problems - and potentially make mistakes - in a safe environment</a:t>
            </a:r>
          </a:p>
          <a:p>
            <a:endParaRPr lang="en-GB" sz="2400" dirty="0"/>
          </a:p>
          <a:p>
            <a:r>
              <a:rPr lang="en-GB" sz="2400" dirty="0"/>
              <a:t>Any comments, problems, issues or other contributions made should be captured in helping improve the plan. </a:t>
            </a:r>
          </a:p>
          <a:p>
            <a:pPr marL="0" indent="0">
              <a:buNone/>
            </a:pPr>
            <a:endParaRPr lang="en-GB" sz="2000" dirty="0"/>
          </a:p>
        </p:txBody>
      </p:sp>
    </p:spTree>
    <p:extLst>
      <p:ext uri="{BB962C8B-B14F-4D97-AF65-F5344CB8AC3E}">
        <p14:creationId xmlns:p14="http://schemas.microsoft.com/office/powerpoint/2010/main" val="300534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D8D0F86-584A-4687-AD68-2C8E4378888A}"/>
              </a:ext>
            </a:extLst>
          </p:cNvPr>
          <p:cNvSpPr>
            <a:spLocks noGrp="1"/>
          </p:cNvSpPr>
          <p:nvPr>
            <p:ph type="title"/>
          </p:nvPr>
        </p:nvSpPr>
        <p:spPr>
          <a:xfrm>
            <a:off x="781877" y="1037979"/>
            <a:ext cx="10641498" cy="611649"/>
          </a:xfrm>
        </p:spPr>
        <p:txBody>
          <a:bodyPr>
            <a:normAutofit/>
          </a:bodyPr>
          <a:lstStyle/>
          <a:p>
            <a:r>
              <a:rPr lang="en-GB" b="1" dirty="0"/>
              <a:t>Exercise Background</a:t>
            </a:r>
          </a:p>
        </p:txBody>
      </p:sp>
      <p:sp>
        <p:nvSpPr>
          <p:cNvPr id="4" name="Content Placeholder 2">
            <a:extLst>
              <a:ext uri="{FF2B5EF4-FFF2-40B4-BE49-F238E27FC236}">
                <a16:creationId xmlns:a16="http://schemas.microsoft.com/office/drawing/2014/main" id="{78FFF58B-BAEE-43AF-89F0-E56F6AE57954}"/>
              </a:ext>
            </a:extLst>
          </p:cNvPr>
          <p:cNvSpPr>
            <a:spLocks noGrp="1"/>
          </p:cNvSpPr>
          <p:nvPr>
            <p:ph sz="quarter" idx="10"/>
          </p:nvPr>
        </p:nvSpPr>
        <p:spPr>
          <a:xfrm>
            <a:off x="544530" y="2029086"/>
            <a:ext cx="10872219" cy="3878554"/>
          </a:xfrm>
        </p:spPr>
        <p:txBody>
          <a:bodyPr vert="horz" lIns="91440" tIns="45720" rIns="91440" bIns="45720" rtlCol="0" anchor="t">
            <a:normAutofit fontScale="92500"/>
          </a:bodyPr>
          <a:lstStyle/>
          <a:p>
            <a:pPr marL="0" indent="0">
              <a:buNone/>
            </a:pPr>
            <a:r>
              <a:rPr lang="en-GB" sz="2600" dirty="0"/>
              <a:t>Many NHS services are designed and delivered utilising numerous suppliers and integrated pathways. Consequently, the complexities of some service designs, heightens the potential for one or more elements of the service to be affected, leading to partial or complete loss. The impacts could range from: </a:t>
            </a:r>
          </a:p>
          <a:p>
            <a:r>
              <a:rPr lang="en-GB" sz="2600" dirty="0">
                <a:latin typeface="Arial"/>
                <a:cs typeface="Arial"/>
              </a:rPr>
              <a:t>Partner or supplier failure (temporary or permanently) </a:t>
            </a:r>
            <a:endParaRPr lang="en-GB" sz="2600" dirty="0"/>
          </a:p>
          <a:p>
            <a:pPr>
              <a:spcBef>
                <a:spcPts val="0"/>
              </a:spcBef>
            </a:pPr>
            <a:r>
              <a:rPr lang="en-GB" sz="2600" dirty="0"/>
              <a:t>Potential loss of quality of service</a:t>
            </a:r>
          </a:p>
          <a:p>
            <a:pPr>
              <a:spcBef>
                <a:spcPts val="0"/>
              </a:spcBef>
            </a:pPr>
            <a:r>
              <a:rPr lang="en-GB" sz="2600" dirty="0"/>
              <a:t>Losing control over service (delivery and standards)</a:t>
            </a:r>
          </a:p>
          <a:p>
            <a:pPr>
              <a:spcBef>
                <a:spcPts val="0"/>
              </a:spcBef>
            </a:pPr>
            <a:r>
              <a:rPr lang="en-GB" sz="2600" dirty="0">
                <a:latin typeface="Arial"/>
                <a:cs typeface="Arial"/>
              </a:rPr>
              <a:t>Patient Pathways e.g. Loss of IT software in supporting   patients</a:t>
            </a:r>
          </a:p>
          <a:p>
            <a:pPr>
              <a:spcBef>
                <a:spcPts val="0"/>
              </a:spcBef>
            </a:pPr>
            <a:r>
              <a:rPr lang="en-GB" sz="2600" dirty="0"/>
              <a:t>Financial impacts – Loss of service due to bankruptcy   </a:t>
            </a:r>
          </a:p>
          <a:p>
            <a:pPr>
              <a:spcBef>
                <a:spcPts val="0"/>
              </a:spcBef>
            </a:pPr>
            <a:r>
              <a:rPr lang="en-GB" sz="2600" dirty="0"/>
              <a:t>Procurement issues (specialist services with limited availability or choice)  </a:t>
            </a:r>
          </a:p>
          <a:p>
            <a:endParaRPr lang="en-GB" sz="2000" dirty="0"/>
          </a:p>
          <a:p>
            <a:pPr marL="0" indent="0">
              <a:buNone/>
            </a:pPr>
            <a:endParaRPr lang="en-GB" sz="2000" dirty="0"/>
          </a:p>
        </p:txBody>
      </p:sp>
    </p:spTree>
    <p:extLst>
      <p:ext uri="{BB962C8B-B14F-4D97-AF65-F5344CB8AC3E}">
        <p14:creationId xmlns:p14="http://schemas.microsoft.com/office/powerpoint/2010/main" val="1315388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409A8F0-1586-4572-822F-A50E6D5422BF}"/>
              </a:ext>
            </a:extLst>
          </p:cNvPr>
          <p:cNvSpPr>
            <a:spLocks noGrp="1"/>
          </p:cNvSpPr>
          <p:nvPr>
            <p:ph type="title"/>
          </p:nvPr>
        </p:nvSpPr>
        <p:spPr>
          <a:xfrm>
            <a:off x="259363" y="330408"/>
            <a:ext cx="10641498" cy="611649"/>
          </a:xfrm>
        </p:spPr>
        <p:txBody>
          <a:bodyPr/>
          <a:lstStyle/>
          <a:p>
            <a:r>
              <a:rPr lang="en-GB" b="1" dirty="0"/>
              <a:t>Inject One</a:t>
            </a:r>
          </a:p>
        </p:txBody>
      </p:sp>
      <p:sp>
        <p:nvSpPr>
          <p:cNvPr id="6" name="Content Placeholder 2">
            <a:extLst>
              <a:ext uri="{FF2B5EF4-FFF2-40B4-BE49-F238E27FC236}">
                <a16:creationId xmlns:a16="http://schemas.microsoft.com/office/drawing/2014/main" id="{BC4D5544-8FE9-4CAE-B46A-FBC1E8402782}"/>
              </a:ext>
            </a:extLst>
          </p:cNvPr>
          <p:cNvSpPr>
            <a:spLocks noGrp="1"/>
          </p:cNvSpPr>
          <p:nvPr>
            <p:ph sz="quarter" idx="10"/>
          </p:nvPr>
        </p:nvSpPr>
        <p:spPr>
          <a:xfrm>
            <a:off x="452063" y="1755373"/>
            <a:ext cx="10872219" cy="3878554"/>
          </a:xfrm>
        </p:spPr>
        <p:txBody>
          <a:bodyPr>
            <a:normAutofit/>
          </a:bodyPr>
          <a:lstStyle/>
          <a:p>
            <a:pPr marL="0" indent="0">
              <a:buNone/>
            </a:pPr>
            <a:r>
              <a:rPr lang="en-GB" sz="2800" dirty="0"/>
              <a:t>In a shock announcement today, Acme Link (The NHS supply chain provider) have called in an Administrator. Consequently, vital equipment and deliveries are stranded within regional transport hubs and local depots. </a:t>
            </a:r>
          </a:p>
          <a:p>
            <a:pPr marL="0" indent="0">
              <a:buNone/>
            </a:pPr>
            <a:endParaRPr lang="en-GB" sz="2800" dirty="0"/>
          </a:p>
          <a:p>
            <a:pPr marL="0" indent="0">
              <a:buNone/>
            </a:pPr>
            <a:r>
              <a:rPr lang="en-GB" sz="2800" dirty="0"/>
              <a:t>The NHS procurement system has also crashed, the cause is unknown at this stage. </a:t>
            </a:r>
          </a:p>
          <a:p>
            <a:endParaRPr lang="en-GB" sz="2000" dirty="0"/>
          </a:p>
          <a:p>
            <a:pPr marL="0" indent="0">
              <a:buNone/>
            </a:pPr>
            <a:endParaRPr lang="en-GB" sz="2000" dirty="0"/>
          </a:p>
        </p:txBody>
      </p:sp>
    </p:spTree>
    <p:extLst>
      <p:ext uri="{BB962C8B-B14F-4D97-AF65-F5344CB8AC3E}">
        <p14:creationId xmlns:p14="http://schemas.microsoft.com/office/powerpoint/2010/main" val="2092357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5F2AE75-D1B7-4EBE-8C16-E4CB18F72E47}"/>
              </a:ext>
            </a:extLst>
          </p:cNvPr>
          <p:cNvSpPr>
            <a:spLocks noGrp="1"/>
          </p:cNvSpPr>
          <p:nvPr>
            <p:ph type="title"/>
          </p:nvPr>
        </p:nvSpPr>
        <p:spPr>
          <a:xfrm>
            <a:off x="781877" y="1037979"/>
            <a:ext cx="10641498" cy="611649"/>
          </a:xfrm>
        </p:spPr>
        <p:txBody>
          <a:bodyPr/>
          <a:lstStyle/>
          <a:p>
            <a:r>
              <a:rPr lang="en-GB" b="1" dirty="0"/>
              <a:t>Considerations</a:t>
            </a:r>
          </a:p>
        </p:txBody>
      </p:sp>
      <p:sp>
        <p:nvSpPr>
          <p:cNvPr id="4" name="Content Placeholder 2">
            <a:extLst>
              <a:ext uri="{FF2B5EF4-FFF2-40B4-BE49-F238E27FC236}">
                <a16:creationId xmlns:a16="http://schemas.microsoft.com/office/drawing/2014/main" id="{FA0F251D-323F-4F48-95FF-242110A24B47}"/>
              </a:ext>
            </a:extLst>
          </p:cNvPr>
          <p:cNvSpPr>
            <a:spLocks noGrp="1"/>
          </p:cNvSpPr>
          <p:nvPr>
            <p:ph sz="quarter" idx="10"/>
          </p:nvPr>
        </p:nvSpPr>
        <p:spPr>
          <a:xfrm>
            <a:off x="781878" y="1833142"/>
            <a:ext cx="10641498" cy="4186657"/>
          </a:xfrm>
        </p:spPr>
        <p:txBody>
          <a:bodyPr>
            <a:normAutofit/>
          </a:bodyPr>
          <a:lstStyle/>
          <a:p>
            <a:r>
              <a:rPr lang="en-GB" sz="2400" dirty="0"/>
              <a:t>What are the immediate concerns and actions required?</a:t>
            </a:r>
          </a:p>
          <a:p>
            <a:r>
              <a:rPr lang="en-GB" sz="2400" dirty="0"/>
              <a:t>Who should be informed and why?</a:t>
            </a:r>
          </a:p>
          <a:p>
            <a:r>
              <a:rPr lang="en-GB" sz="2400" dirty="0"/>
              <a:t>What are the next steps, evaluate the options?</a:t>
            </a:r>
          </a:p>
          <a:p>
            <a:endParaRPr lang="en-GB" sz="2000" dirty="0"/>
          </a:p>
        </p:txBody>
      </p:sp>
      <p:grpSp>
        <p:nvGrpSpPr>
          <p:cNvPr id="5" name="Group 4">
            <a:extLst>
              <a:ext uri="{FF2B5EF4-FFF2-40B4-BE49-F238E27FC236}">
                <a16:creationId xmlns:a16="http://schemas.microsoft.com/office/drawing/2014/main" id="{FF888EB7-F268-4C73-A9D1-204739C2F1C9}"/>
              </a:ext>
            </a:extLst>
          </p:cNvPr>
          <p:cNvGrpSpPr/>
          <p:nvPr/>
        </p:nvGrpSpPr>
        <p:grpSpPr>
          <a:xfrm>
            <a:off x="8498626" y="3770616"/>
            <a:ext cx="1713885" cy="1818536"/>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6BA52796-CB1B-469B-B91D-81179D00F64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50175EE-09E9-42CE-A277-A34B86C39012}"/>
                </a:ext>
              </a:extLst>
            </p:cNvPr>
            <p:cNvSpPr txBox="1"/>
            <p:nvPr/>
          </p:nvSpPr>
          <p:spPr>
            <a:xfrm>
              <a:off x="5515704" y="5381455"/>
              <a:ext cx="1440160" cy="646331"/>
            </a:xfrm>
            <a:prstGeom prst="rect">
              <a:avLst/>
            </a:prstGeom>
            <a:noFill/>
          </p:spPr>
          <p:txBody>
            <a:bodyPr wrap="square" rtlCol="0">
              <a:spAutoFit/>
            </a:bodyPr>
            <a:lstStyle/>
            <a:p>
              <a:pPr algn="ctr"/>
              <a:r>
                <a:rPr lang="en-GB" i="1" dirty="0"/>
                <a:t>Add Timeframe</a:t>
              </a:r>
            </a:p>
          </p:txBody>
        </p:sp>
      </p:grpSp>
    </p:spTree>
    <p:extLst>
      <p:ext uri="{BB962C8B-B14F-4D97-AF65-F5344CB8AC3E}">
        <p14:creationId xmlns:p14="http://schemas.microsoft.com/office/powerpoint/2010/main" val="161048138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BFEDC929A1BC4A9F3B278B6D5AB259" ma:contentTypeVersion="6" ma:contentTypeDescription="Create a new document." ma:contentTypeScope="" ma:versionID="7479764f0e10533da0eeb9f297ec71c1">
  <xsd:schema xmlns:xsd="http://www.w3.org/2001/XMLSchema" xmlns:xs="http://www.w3.org/2001/XMLSchema" xmlns:p="http://schemas.microsoft.com/office/2006/metadata/properties" xmlns:ns2="934b752f-f0a5-467f-a0e4-008a617d2331" xmlns:ns3="cb1d5027-a3ac-4441-b759-ea0e5f912ecd" targetNamespace="http://schemas.microsoft.com/office/2006/metadata/properties" ma:root="true" ma:fieldsID="08b998808c093b37cf21a7394f235138" ns2:_="" ns3:_="">
    <xsd:import namespace="934b752f-f0a5-467f-a0e4-008a617d2331"/>
    <xsd:import namespace="cb1d5027-a3ac-4441-b759-ea0e5f912ec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4b752f-f0a5-467f-a0e4-008a617d23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1d5027-a3ac-4441-b759-ea0e5f912e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D9FD49-C1C5-400A-B04D-90A236984D1F}">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934b752f-f0a5-467f-a0e4-008a617d2331"/>
    <ds:schemaRef ds:uri="http://www.w3.org/XML/1998/namespace"/>
  </ds:schemaRefs>
</ds:datastoreItem>
</file>

<file path=customXml/itemProps2.xml><?xml version="1.0" encoding="utf-8"?>
<ds:datastoreItem xmlns:ds="http://schemas.openxmlformats.org/officeDocument/2006/customXml" ds:itemID="{C93D3731-5DDD-462A-A26D-E59E660347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4b752f-f0a5-467f-a0e4-008a617d2331"/>
    <ds:schemaRef ds:uri="cb1d5027-a3ac-4441-b759-ea0e5f912e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333066-D95F-4DC9-8F45-8431A5C3C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605</TotalTime>
  <Words>1376</Words>
  <Application>Microsoft Office PowerPoint</Application>
  <PresentationFormat>Widescreen</PresentationFormat>
  <Paragraphs>158</Paragraphs>
  <Slides>16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Custom Design</vt:lpstr>
      <vt:lpstr>Business Continuity Exercise Services and Suppliers</vt:lpstr>
      <vt:lpstr>PowerPoint Presentation</vt:lpstr>
      <vt:lpstr>Elements of  Business Continuity Management</vt:lpstr>
      <vt:lpstr>Aim</vt:lpstr>
      <vt:lpstr>Objectives </vt:lpstr>
      <vt:lpstr>Ground Rules</vt:lpstr>
      <vt:lpstr>Exercise Background</vt:lpstr>
      <vt:lpstr>Inject One</vt:lpstr>
      <vt:lpstr>Considerations</vt:lpstr>
      <vt:lpstr>Inject Two</vt:lpstr>
      <vt:lpstr>Considerations</vt:lpstr>
      <vt:lpstr>Inject Three</vt:lpstr>
      <vt:lpstr>Considerations</vt:lpstr>
      <vt:lpstr>Review</vt:lpstr>
      <vt:lpstr>Feedback</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Craig Sanderson</dc:creator>
  <cp:lastModifiedBy>ALI, Sohail (NHS ENGLAND – X24)</cp:lastModifiedBy>
  <cp:revision>115</cp:revision>
  <dcterms:created xsi:type="dcterms:W3CDTF">2017-05-03T08:06:17Z</dcterms:created>
  <dcterms:modified xsi:type="dcterms:W3CDTF">2023-05-09T09:58:23Z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0x0101006BBFEDC929A1BC4A9F3B278B6D5AB259</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y fmtid="{D5CDD505-2E9C-101B-9397-08002B2CF9AE}" pid="12" name="MediaServiceImageTags">
    <vt:lpwstr/>
  </property>
</Properties>
</file>