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4"/>
  </p:sldMasterIdLst>
  <p:notesMasterIdLst>
    <p:notesMasterId r:id="rId21"/>
  </p:notesMasterIdLst>
  <p:handoutMasterIdLst>
    <p:handoutMasterId r:id="rId22"/>
  </p:handout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0522" autoAdjust="0"/>
    <p:restoredTop sz="90075" autoAdjust="0"/>
  </p:normalViewPr>
  <p:slideViewPr>
    <p:cSldViewPr snapToGrid="0" snapToObjects="1">
      <p:cViewPr varScale="1">
        <p:scale>
          <a:sx n="91" d="100"/>
          <a:sy n="91" d="100"/>
        </p:scale>
        <p:origin x="120" y="33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hail Ali" userId="bf1a5e33-3fa3-4f25-b4ec-dec18ada2d63" providerId="ADAL" clId="{D0DF7612-6FEE-4317-9546-F4F15F48879C}"/>
    <pc:docChg chg="modSld">
      <pc:chgData name="Sohail Ali" userId="bf1a5e33-3fa3-4f25-b4ec-dec18ada2d63" providerId="ADAL" clId="{D0DF7612-6FEE-4317-9546-F4F15F48879C}" dt="2022-10-06T13:52:45.572" v="0"/>
      <pc:docMkLst>
        <pc:docMk/>
      </pc:docMkLst>
      <pc:sldChg chg="modSp">
        <pc:chgData name="Sohail Ali" userId="bf1a5e33-3fa3-4f25-b4ec-dec18ada2d63" providerId="ADAL" clId="{D0DF7612-6FEE-4317-9546-F4F15F48879C}" dt="2022-10-06T13:52:45.572" v="0"/>
        <pc:sldMkLst>
          <pc:docMk/>
          <pc:sldMk cId="3138550851" sldId="268"/>
        </pc:sldMkLst>
        <pc:spChg chg="mod">
          <ac:chgData name="Sohail Ali" userId="bf1a5e33-3fa3-4f25-b4ec-dec18ada2d63" providerId="ADAL" clId="{D0DF7612-6FEE-4317-9546-F4F15F48879C}" dt="2022-10-06T13:52:45.572" v="0"/>
          <ac:spMkLst>
            <pc:docMk/>
            <pc:sldMk cId="3138550851" sldId="268"/>
            <ac:spMk id="4" creationId="{CA4343D8-B869-478F-B8B8-A66523544C0C}"/>
          </ac:spMkLst>
        </pc:spChg>
      </pc:sldChg>
    </pc:docChg>
  </pc:docChgLst>
  <pc:docChgLst>
    <pc:chgData name="Sohail Ali" userId="bf1a5e33-3fa3-4f25-b4ec-dec18ada2d63" providerId="ADAL" clId="{35A00834-6F99-4C69-BD0C-C1FD72FA2C88}"/>
    <pc:docChg chg="modMainMaster">
      <pc:chgData name="Sohail Ali" userId="bf1a5e33-3fa3-4f25-b4ec-dec18ada2d63" providerId="ADAL" clId="{35A00834-6F99-4C69-BD0C-C1FD72FA2C88}" dt="2023-05-09T09:59:12.238" v="1" actId="732"/>
      <pc:docMkLst>
        <pc:docMk/>
      </pc:docMkLst>
      <pc:sldMasterChg chg="modSldLayout">
        <pc:chgData name="Sohail Ali" userId="bf1a5e33-3fa3-4f25-b4ec-dec18ada2d63" providerId="ADAL" clId="{35A00834-6F99-4C69-BD0C-C1FD72FA2C88}" dt="2023-05-09T09:59:12.238" v="1" actId="732"/>
        <pc:sldMasterMkLst>
          <pc:docMk/>
          <pc:sldMasterMk cId="2834789573" sldId="2147483666"/>
        </pc:sldMasterMkLst>
        <pc:sldLayoutChg chg="modSp mod">
          <pc:chgData name="Sohail Ali" userId="bf1a5e33-3fa3-4f25-b4ec-dec18ada2d63" providerId="ADAL" clId="{35A00834-6F99-4C69-BD0C-C1FD72FA2C88}" dt="2023-05-09T09:59:01.772" v="0" actId="732"/>
          <pc:sldLayoutMkLst>
            <pc:docMk/>
            <pc:sldMasterMk cId="2834789573" sldId="2147483666"/>
            <pc:sldLayoutMk cId="3506723340" sldId="2147483667"/>
          </pc:sldLayoutMkLst>
          <pc:picChg chg="mod modCrop">
            <ac:chgData name="Sohail Ali" userId="bf1a5e33-3fa3-4f25-b4ec-dec18ada2d63" providerId="ADAL" clId="{35A00834-6F99-4C69-BD0C-C1FD72FA2C88}" dt="2023-05-09T09:59:01.772" v="0" actId="732"/>
            <ac:picMkLst>
              <pc:docMk/>
              <pc:sldMasterMk cId="2834789573" sldId="2147483666"/>
              <pc:sldLayoutMk cId="3506723340" sldId="2147483667"/>
              <ac:picMk id="6" creationId="{3CFCDE03-0EEA-4F49-A6B9-58B291621EE7}"/>
            </ac:picMkLst>
          </pc:picChg>
        </pc:sldLayoutChg>
        <pc:sldLayoutChg chg="modSp mod">
          <pc:chgData name="Sohail Ali" userId="bf1a5e33-3fa3-4f25-b4ec-dec18ada2d63" providerId="ADAL" clId="{35A00834-6F99-4C69-BD0C-C1FD72FA2C88}" dt="2023-05-09T09:59:12.238" v="1" actId="732"/>
          <pc:sldLayoutMkLst>
            <pc:docMk/>
            <pc:sldMasterMk cId="2834789573" sldId="2147483666"/>
            <pc:sldLayoutMk cId="3701314472" sldId="2147483668"/>
          </pc:sldLayoutMkLst>
          <pc:picChg chg="mod modCrop">
            <ac:chgData name="Sohail Ali" userId="bf1a5e33-3fa3-4f25-b4ec-dec18ada2d63" providerId="ADAL" clId="{35A00834-6F99-4C69-BD0C-C1FD72FA2C88}" dt="2023-05-09T09:59:12.238" v="1" actId="732"/>
            <ac:picMkLst>
              <pc:docMk/>
              <pc:sldMasterMk cId="2834789573" sldId="2147483666"/>
              <pc:sldLayoutMk cId="3701314472" sldId="2147483668"/>
              <ac:picMk id="7" creationId="{3D9F83AB-04F8-4C53-93F7-BAAABEF42693}"/>
            </ac:picMkLst>
          </pc:pic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4CF0E8-C82C-496E-898A-C18E3EDDD1B5}" type="doc">
      <dgm:prSet loTypeId="urn:microsoft.com/office/officeart/2005/8/layout/radial6" loCatId="cycle" qsTypeId="urn:microsoft.com/office/officeart/2005/8/quickstyle/3d1" qsCatId="3D" csTypeId="urn:microsoft.com/office/officeart/2005/8/colors/accent1_2" csCatId="accent1" phldr="1"/>
      <dgm:spPr/>
      <dgm:t>
        <a:bodyPr/>
        <a:lstStyle/>
        <a:p>
          <a:endParaRPr lang="en-GB"/>
        </a:p>
      </dgm:t>
    </dgm:pt>
    <dgm:pt modelId="{24C754D0-B709-4F57-86C2-CFFDD5299286}">
      <dgm:prSet phldrT="[Text]"/>
      <dgm:spPr/>
      <dgm:t>
        <a:bodyPr/>
        <a:lstStyle/>
        <a:p>
          <a:r>
            <a:rPr lang="en-GB"/>
            <a:t>Operational planning &amp; control</a:t>
          </a:r>
        </a:p>
      </dgm:t>
    </dgm:pt>
    <dgm:pt modelId="{ACA02ECC-B93E-43A0-80D8-9C3FE37BB934}" type="parTrans" cxnId="{3A245B44-5A4E-4D00-AD3A-401AB40D8517}">
      <dgm:prSet/>
      <dgm:spPr/>
      <dgm:t>
        <a:bodyPr/>
        <a:lstStyle/>
        <a:p>
          <a:endParaRPr lang="en-GB"/>
        </a:p>
      </dgm:t>
    </dgm:pt>
    <dgm:pt modelId="{8EB93B51-DCAB-4DF9-BBDF-D27DC2049C34}" type="sibTrans" cxnId="{3A245B44-5A4E-4D00-AD3A-401AB40D8517}">
      <dgm:prSet/>
      <dgm:spPr/>
      <dgm:t>
        <a:bodyPr/>
        <a:lstStyle/>
        <a:p>
          <a:endParaRPr lang="en-GB"/>
        </a:p>
      </dgm:t>
    </dgm:pt>
    <dgm:pt modelId="{FB157B27-F9BB-41D1-A14D-23D6C3E57F03}">
      <dgm:prSet phldrT="[Text]"/>
      <dgm:spPr/>
      <dgm:t>
        <a:bodyPr/>
        <a:lstStyle/>
        <a:p>
          <a:r>
            <a:rPr lang="en-GB"/>
            <a:t>Business impact analysis &amp; risk assessment</a:t>
          </a:r>
        </a:p>
      </dgm:t>
    </dgm:pt>
    <dgm:pt modelId="{2E81B494-FE18-4EDB-8465-B82D5D5487C0}" type="parTrans" cxnId="{52DCBE6C-C3C1-41CC-9ADF-5FA3C1233652}">
      <dgm:prSet/>
      <dgm:spPr/>
      <dgm:t>
        <a:bodyPr/>
        <a:lstStyle/>
        <a:p>
          <a:endParaRPr lang="en-GB"/>
        </a:p>
      </dgm:t>
    </dgm:pt>
    <dgm:pt modelId="{11708DCD-B4E5-48F1-8F09-EF461AAE70BA}" type="sibTrans" cxnId="{52DCBE6C-C3C1-41CC-9ADF-5FA3C1233652}">
      <dgm:prSet/>
      <dgm:spPr/>
      <dgm:t>
        <a:bodyPr/>
        <a:lstStyle/>
        <a:p>
          <a:endParaRPr lang="en-GB"/>
        </a:p>
      </dgm:t>
    </dgm:pt>
    <dgm:pt modelId="{317EE060-C585-44C7-9CAD-AA406A5AF85F}">
      <dgm:prSet phldrT="[Text]"/>
      <dgm:spPr/>
      <dgm:t>
        <a:bodyPr/>
        <a:lstStyle/>
        <a:p>
          <a:r>
            <a:rPr lang="en-GB"/>
            <a:t>Business Continuity Strategy</a:t>
          </a:r>
        </a:p>
      </dgm:t>
    </dgm:pt>
    <dgm:pt modelId="{6FCF4DB2-5D7F-4231-A7B0-522640389599}" type="parTrans" cxnId="{B2C59CBC-0788-479B-9502-2B9DF9C10499}">
      <dgm:prSet/>
      <dgm:spPr/>
      <dgm:t>
        <a:bodyPr/>
        <a:lstStyle/>
        <a:p>
          <a:endParaRPr lang="en-GB"/>
        </a:p>
      </dgm:t>
    </dgm:pt>
    <dgm:pt modelId="{7A4401CA-8F98-4413-9932-C5789F9E8D54}" type="sibTrans" cxnId="{B2C59CBC-0788-479B-9502-2B9DF9C10499}">
      <dgm:prSet/>
      <dgm:spPr/>
      <dgm:t>
        <a:bodyPr/>
        <a:lstStyle/>
        <a:p>
          <a:endParaRPr lang="en-GB"/>
        </a:p>
      </dgm:t>
    </dgm:pt>
    <dgm:pt modelId="{4761EF6A-5483-407E-A00B-E42BC7DDA782}">
      <dgm:prSet phldrT="[Text]"/>
      <dgm:spPr/>
      <dgm:t>
        <a:bodyPr/>
        <a:lstStyle/>
        <a:p>
          <a:r>
            <a:rPr lang="en-GB"/>
            <a:t>Establish &amp; implement BC procedures</a:t>
          </a:r>
        </a:p>
      </dgm:t>
    </dgm:pt>
    <dgm:pt modelId="{BF63989B-D0B4-41CD-B12A-F416B064D33E}" type="parTrans" cxnId="{BF32D493-AAC8-4873-BE97-F1259E646719}">
      <dgm:prSet/>
      <dgm:spPr/>
      <dgm:t>
        <a:bodyPr/>
        <a:lstStyle/>
        <a:p>
          <a:endParaRPr lang="en-GB"/>
        </a:p>
      </dgm:t>
    </dgm:pt>
    <dgm:pt modelId="{490102B2-6E81-402D-89A9-56C390D40223}" type="sibTrans" cxnId="{BF32D493-AAC8-4873-BE97-F1259E646719}">
      <dgm:prSet/>
      <dgm:spPr/>
      <dgm:t>
        <a:bodyPr/>
        <a:lstStyle/>
        <a:p>
          <a:endParaRPr lang="en-GB"/>
        </a:p>
      </dgm:t>
    </dgm:pt>
    <dgm:pt modelId="{366E4C5B-7433-4351-9709-FAB54373C3AA}">
      <dgm:prSet phldrT="[Text]"/>
      <dgm:spPr>
        <a:solidFill>
          <a:schemeClr val="tx2"/>
        </a:solidFill>
      </dgm:spPr>
      <dgm:t>
        <a:bodyPr/>
        <a:lstStyle/>
        <a:p>
          <a:r>
            <a:rPr lang="en-GB"/>
            <a:t>Exercising &amp; Testing</a:t>
          </a:r>
        </a:p>
      </dgm:t>
    </dgm:pt>
    <dgm:pt modelId="{361A18A5-3A47-455F-96A7-60F8C150D8E7}" type="parTrans" cxnId="{9D3E9E4A-7B0B-46E7-B101-A97466E58DA9}">
      <dgm:prSet/>
      <dgm:spPr/>
      <dgm:t>
        <a:bodyPr/>
        <a:lstStyle/>
        <a:p>
          <a:endParaRPr lang="en-GB"/>
        </a:p>
      </dgm:t>
    </dgm:pt>
    <dgm:pt modelId="{FD6F9837-6890-4368-A367-699E79FB2668}" type="sibTrans" cxnId="{9D3E9E4A-7B0B-46E7-B101-A97466E58DA9}">
      <dgm:prSet/>
      <dgm:spPr/>
      <dgm:t>
        <a:bodyPr/>
        <a:lstStyle/>
        <a:p>
          <a:endParaRPr lang="en-GB"/>
        </a:p>
      </dgm:t>
    </dgm:pt>
    <dgm:pt modelId="{95D22AB2-039F-45FC-A584-2A40A9B8590A}" type="pres">
      <dgm:prSet presAssocID="{1D4CF0E8-C82C-496E-898A-C18E3EDDD1B5}" presName="Name0" presStyleCnt="0">
        <dgm:presLayoutVars>
          <dgm:chMax val="1"/>
          <dgm:dir/>
          <dgm:animLvl val="ctr"/>
          <dgm:resizeHandles val="exact"/>
        </dgm:presLayoutVars>
      </dgm:prSet>
      <dgm:spPr/>
    </dgm:pt>
    <dgm:pt modelId="{CCDB6CC6-4283-40FC-9A28-B980ED9B710B}" type="pres">
      <dgm:prSet presAssocID="{24C754D0-B709-4F57-86C2-CFFDD5299286}" presName="centerShape" presStyleLbl="node0" presStyleIdx="0" presStyleCnt="1"/>
      <dgm:spPr/>
    </dgm:pt>
    <dgm:pt modelId="{1A2DA45D-A16D-4CC6-9F25-3E7BEDE2ADB5}" type="pres">
      <dgm:prSet presAssocID="{FB157B27-F9BB-41D1-A14D-23D6C3E57F03}" presName="node" presStyleLbl="node1" presStyleIdx="0" presStyleCnt="4">
        <dgm:presLayoutVars>
          <dgm:bulletEnabled val="1"/>
        </dgm:presLayoutVars>
      </dgm:prSet>
      <dgm:spPr/>
    </dgm:pt>
    <dgm:pt modelId="{9E3182CB-F9A6-4516-BC82-E809DD366EF3}" type="pres">
      <dgm:prSet presAssocID="{FB157B27-F9BB-41D1-A14D-23D6C3E57F03}" presName="dummy" presStyleCnt="0"/>
      <dgm:spPr/>
    </dgm:pt>
    <dgm:pt modelId="{AF592433-7F29-42C1-A223-79DFAE3A2331}" type="pres">
      <dgm:prSet presAssocID="{11708DCD-B4E5-48F1-8F09-EF461AAE70BA}" presName="sibTrans" presStyleLbl="sibTrans2D1" presStyleIdx="0" presStyleCnt="4"/>
      <dgm:spPr/>
    </dgm:pt>
    <dgm:pt modelId="{43C07DB6-4BDC-472D-AADD-BBDCE90F4896}" type="pres">
      <dgm:prSet presAssocID="{317EE060-C585-44C7-9CAD-AA406A5AF85F}" presName="node" presStyleLbl="node1" presStyleIdx="1" presStyleCnt="4">
        <dgm:presLayoutVars>
          <dgm:bulletEnabled val="1"/>
        </dgm:presLayoutVars>
      </dgm:prSet>
      <dgm:spPr/>
    </dgm:pt>
    <dgm:pt modelId="{33FEE16C-E332-4DC8-85ED-5670F149F9A6}" type="pres">
      <dgm:prSet presAssocID="{317EE060-C585-44C7-9CAD-AA406A5AF85F}" presName="dummy" presStyleCnt="0"/>
      <dgm:spPr/>
    </dgm:pt>
    <dgm:pt modelId="{48196556-610B-472F-A396-C0EC82423F9E}" type="pres">
      <dgm:prSet presAssocID="{7A4401CA-8F98-4413-9932-C5789F9E8D54}" presName="sibTrans" presStyleLbl="sibTrans2D1" presStyleIdx="1" presStyleCnt="4"/>
      <dgm:spPr/>
    </dgm:pt>
    <dgm:pt modelId="{097DCFD7-7F22-4D48-B970-DDC4BC857320}" type="pres">
      <dgm:prSet presAssocID="{4761EF6A-5483-407E-A00B-E42BC7DDA782}" presName="node" presStyleLbl="node1" presStyleIdx="2" presStyleCnt="4">
        <dgm:presLayoutVars>
          <dgm:bulletEnabled val="1"/>
        </dgm:presLayoutVars>
      </dgm:prSet>
      <dgm:spPr/>
    </dgm:pt>
    <dgm:pt modelId="{64D883BB-480D-4B85-ADCE-A34849208DD7}" type="pres">
      <dgm:prSet presAssocID="{4761EF6A-5483-407E-A00B-E42BC7DDA782}" presName="dummy" presStyleCnt="0"/>
      <dgm:spPr/>
    </dgm:pt>
    <dgm:pt modelId="{0098F9CE-9674-4A43-861C-F9D30DC27863}" type="pres">
      <dgm:prSet presAssocID="{490102B2-6E81-402D-89A9-56C390D40223}" presName="sibTrans" presStyleLbl="sibTrans2D1" presStyleIdx="2" presStyleCnt="4"/>
      <dgm:spPr/>
    </dgm:pt>
    <dgm:pt modelId="{62FD2182-D2EF-41CE-8BDE-2C60DA7BDB9C}" type="pres">
      <dgm:prSet presAssocID="{366E4C5B-7433-4351-9709-FAB54373C3AA}" presName="node" presStyleLbl="node1" presStyleIdx="3" presStyleCnt="4">
        <dgm:presLayoutVars>
          <dgm:bulletEnabled val="1"/>
        </dgm:presLayoutVars>
      </dgm:prSet>
      <dgm:spPr/>
    </dgm:pt>
    <dgm:pt modelId="{74BABB97-3A4A-4D8E-B7D8-5C608B4B5E12}" type="pres">
      <dgm:prSet presAssocID="{366E4C5B-7433-4351-9709-FAB54373C3AA}" presName="dummy" presStyleCnt="0"/>
      <dgm:spPr/>
    </dgm:pt>
    <dgm:pt modelId="{16CB8B51-B686-4C5A-B698-378DFE8C4E96}" type="pres">
      <dgm:prSet presAssocID="{FD6F9837-6890-4368-A367-699E79FB2668}" presName="sibTrans" presStyleLbl="sibTrans2D1" presStyleIdx="3" presStyleCnt="4"/>
      <dgm:spPr/>
    </dgm:pt>
  </dgm:ptLst>
  <dgm:cxnLst>
    <dgm:cxn modelId="{2EBCD20A-6844-4E2A-BE6B-2DB76B730FCB}" type="presOf" srcId="{11708DCD-B4E5-48F1-8F09-EF461AAE70BA}" destId="{AF592433-7F29-42C1-A223-79DFAE3A2331}" srcOrd="0" destOrd="0" presId="urn:microsoft.com/office/officeart/2005/8/layout/radial6"/>
    <dgm:cxn modelId="{7AF2050C-D8C8-4F56-B22D-9ECF40F4DEB3}" type="presOf" srcId="{24C754D0-B709-4F57-86C2-CFFDD5299286}" destId="{CCDB6CC6-4283-40FC-9A28-B980ED9B710B}" srcOrd="0" destOrd="0" presId="urn:microsoft.com/office/officeart/2005/8/layout/radial6"/>
    <dgm:cxn modelId="{3A245B44-5A4E-4D00-AD3A-401AB40D8517}" srcId="{1D4CF0E8-C82C-496E-898A-C18E3EDDD1B5}" destId="{24C754D0-B709-4F57-86C2-CFFDD5299286}" srcOrd="0" destOrd="0" parTransId="{ACA02ECC-B93E-43A0-80D8-9C3FE37BB934}" sibTransId="{8EB93B51-DCAB-4DF9-BBDF-D27DC2049C34}"/>
    <dgm:cxn modelId="{252C6766-ECC8-4DD2-919B-6925AA2C8D89}" type="presOf" srcId="{366E4C5B-7433-4351-9709-FAB54373C3AA}" destId="{62FD2182-D2EF-41CE-8BDE-2C60DA7BDB9C}" srcOrd="0" destOrd="0" presId="urn:microsoft.com/office/officeart/2005/8/layout/radial6"/>
    <dgm:cxn modelId="{9D3E9E4A-7B0B-46E7-B101-A97466E58DA9}" srcId="{24C754D0-B709-4F57-86C2-CFFDD5299286}" destId="{366E4C5B-7433-4351-9709-FAB54373C3AA}" srcOrd="3" destOrd="0" parTransId="{361A18A5-3A47-455F-96A7-60F8C150D8E7}" sibTransId="{FD6F9837-6890-4368-A367-699E79FB2668}"/>
    <dgm:cxn modelId="{52DCBE6C-C3C1-41CC-9ADF-5FA3C1233652}" srcId="{24C754D0-B709-4F57-86C2-CFFDD5299286}" destId="{FB157B27-F9BB-41D1-A14D-23D6C3E57F03}" srcOrd="0" destOrd="0" parTransId="{2E81B494-FE18-4EDB-8465-B82D5D5487C0}" sibTransId="{11708DCD-B4E5-48F1-8F09-EF461AAE70BA}"/>
    <dgm:cxn modelId="{BF32D493-AAC8-4873-BE97-F1259E646719}" srcId="{24C754D0-B709-4F57-86C2-CFFDD5299286}" destId="{4761EF6A-5483-407E-A00B-E42BC7DDA782}" srcOrd="2" destOrd="0" parTransId="{BF63989B-D0B4-41CD-B12A-F416B064D33E}" sibTransId="{490102B2-6E81-402D-89A9-56C390D40223}"/>
    <dgm:cxn modelId="{161B9194-A7B1-41FA-89AD-14CD51D4CE32}" type="presOf" srcId="{FB157B27-F9BB-41D1-A14D-23D6C3E57F03}" destId="{1A2DA45D-A16D-4CC6-9F25-3E7BEDE2ADB5}" srcOrd="0" destOrd="0" presId="urn:microsoft.com/office/officeart/2005/8/layout/radial6"/>
    <dgm:cxn modelId="{55900398-7B2C-42EA-A31A-247A1BA13E9A}" type="presOf" srcId="{FD6F9837-6890-4368-A367-699E79FB2668}" destId="{16CB8B51-B686-4C5A-B698-378DFE8C4E96}" srcOrd="0" destOrd="0" presId="urn:microsoft.com/office/officeart/2005/8/layout/radial6"/>
    <dgm:cxn modelId="{20D8DEB0-F3DB-4E8D-83C7-61CA14DC0A12}" type="presOf" srcId="{4761EF6A-5483-407E-A00B-E42BC7DDA782}" destId="{097DCFD7-7F22-4D48-B970-DDC4BC857320}" srcOrd="0" destOrd="0" presId="urn:microsoft.com/office/officeart/2005/8/layout/radial6"/>
    <dgm:cxn modelId="{4B2B95B2-8C39-4B83-9D3C-2D1BEFD40B8C}" type="presOf" srcId="{1D4CF0E8-C82C-496E-898A-C18E3EDDD1B5}" destId="{95D22AB2-039F-45FC-A584-2A40A9B8590A}" srcOrd="0" destOrd="0" presId="urn:microsoft.com/office/officeart/2005/8/layout/radial6"/>
    <dgm:cxn modelId="{371D66B5-D81A-4C3C-BAD4-6526C5C9F3D6}" type="presOf" srcId="{490102B2-6E81-402D-89A9-56C390D40223}" destId="{0098F9CE-9674-4A43-861C-F9D30DC27863}" srcOrd="0" destOrd="0" presId="urn:microsoft.com/office/officeart/2005/8/layout/radial6"/>
    <dgm:cxn modelId="{B2C59CBC-0788-479B-9502-2B9DF9C10499}" srcId="{24C754D0-B709-4F57-86C2-CFFDD5299286}" destId="{317EE060-C585-44C7-9CAD-AA406A5AF85F}" srcOrd="1" destOrd="0" parTransId="{6FCF4DB2-5D7F-4231-A7B0-522640389599}" sibTransId="{7A4401CA-8F98-4413-9932-C5789F9E8D54}"/>
    <dgm:cxn modelId="{3312BCBE-4D5F-4A06-8857-9487F91BF669}" type="presOf" srcId="{7A4401CA-8F98-4413-9932-C5789F9E8D54}" destId="{48196556-610B-472F-A396-C0EC82423F9E}" srcOrd="0" destOrd="0" presId="urn:microsoft.com/office/officeart/2005/8/layout/radial6"/>
    <dgm:cxn modelId="{9EF54AC6-FBEF-44F0-BC94-6E8D03DB249A}" type="presOf" srcId="{317EE060-C585-44C7-9CAD-AA406A5AF85F}" destId="{43C07DB6-4BDC-472D-AADD-BBDCE90F4896}" srcOrd="0" destOrd="0" presId="urn:microsoft.com/office/officeart/2005/8/layout/radial6"/>
    <dgm:cxn modelId="{18E55B5D-92E2-4FDA-B44D-94EEEFCC8391}" type="presParOf" srcId="{95D22AB2-039F-45FC-A584-2A40A9B8590A}" destId="{CCDB6CC6-4283-40FC-9A28-B980ED9B710B}" srcOrd="0" destOrd="0" presId="urn:microsoft.com/office/officeart/2005/8/layout/radial6"/>
    <dgm:cxn modelId="{120111ED-FAFF-432A-B130-B427C3914837}" type="presParOf" srcId="{95D22AB2-039F-45FC-A584-2A40A9B8590A}" destId="{1A2DA45D-A16D-4CC6-9F25-3E7BEDE2ADB5}" srcOrd="1" destOrd="0" presId="urn:microsoft.com/office/officeart/2005/8/layout/radial6"/>
    <dgm:cxn modelId="{9C4ACE88-8E9A-4D11-A9BA-B2B86D2C52FF}" type="presParOf" srcId="{95D22AB2-039F-45FC-A584-2A40A9B8590A}" destId="{9E3182CB-F9A6-4516-BC82-E809DD366EF3}" srcOrd="2" destOrd="0" presId="urn:microsoft.com/office/officeart/2005/8/layout/radial6"/>
    <dgm:cxn modelId="{F932F826-E48C-4F79-AF0E-DA3A58B93231}" type="presParOf" srcId="{95D22AB2-039F-45FC-A584-2A40A9B8590A}" destId="{AF592433-7F29-42C1-A223-79DFAE3A2331}" srcOrd="3" destOrd="0" presId="urn:microsoft.com/office/officeart/2005/8/layout/radial6"/>
    <dgm:cxn modelId="{B02F0AE9-E551-4EEA-936A-34E77B5A1FCA}" type="presParOf" srcId="{95D22AB2-039F-45FC-A584-2A40A9B8590A}" destId="{43C07DB6-4BDC-472D-AADD-BBDCE90F4896}" srcOrd="4" destOrd="0" presId="urn:microsoft.com/office/officeart/2005/8/layout/radial6"/>
    <dgm:cxn modelId="{08275AEE-ACB3-4FB4-A584-2FD0AFF22641}" type="presParOf" srcId="{95D22AB2-039F-45FC-A584-2A40A9B8590A}" destId="{33FEE16C-E332-4DC8-85ED-5670F149F9A6}" srcOrd="5" destOrd="0" presId="urn:microsoft.com/office/officeart/2005/8/layout/radial6"/>
    <dgm:cxn modelId="{1FFA4514-04B1-4599-9F58-9F8FCF29FDDF}" type="presParOf" srcId="{95D22AB2-039F-45FC-A584-2A40A9B8590A}" destId="{48196556-610B-472F-A396-C0EC82423F9E}" srcOrd="6" destOrd="0" presId="urn:microsoft.com/office/officeart/2005/8/layout/radial6"/>
    <dgm:cxn modelId="{A423241E-351B-498A-95E7-D5201BD77234}" type="presParOf" srcId="{95D22AB2-039F-45FC-A584-2A40A9B8590A}" destId="{097DCFD7-7F22-4D48-B970-DDC4BC857320}" srcOrd="7" destOrd="0" presId="urn:microsoft.com/office/officeart/2005/8/layout/radial6"/>
    <dgm:cxn modelId="{8D0683F6-F504-404A-8910-38A3F5724BBE}" type="presParOf" srcId="{95D22AB2-039F-45FC-A584-2A40A9B8590A}" destId="{64D883BB-480D-4B85-ADCE-A34849208DD7}" srcOrd="8" destOrd="0" presId="urn:microsoft.com/office/officeart/2005/8/layout/radial6"/>
    <dgm:cxn modelId="{CDAF99E8-3AC2-479D-BA36-0D1760724603}" type="presParOf" srcId="{95D22AB2-039F-45FC-A584-2A40A9B8590A}" destId="{0098F9CE-9674-4A43-861C-F9D30DC27863}" srcOrd="9" destOrd="0" presId="urn:microsoft.com/office/officeart/2005/8/layout/radial6"/>
    <dgm:cxn modelId="{4111EA07-2187-410E-B55E-2C53E1953C2F}" type="presParOf" srcId="{95D22AB2-039F-45FC-A584-2A40A9B8590A}" destId="{62FD2182-D2EF-41CE-8BDE-2C60DA7BDB9C}" srcOrd="10" destOrd="0" presId="urn:microsoft.com/office/officeart/2005/8/layout/radial6"/>
    <dgm:cxn modelId="{49D85D23-AA9F-4AFF-88F0-069033353825}" type="presParOf" srcId="{95D22AB2-039F-45FC-A584-2A40A9B8590A}" destId="{74BABB97-3A4A-4D8E-B7D8-5C608B4B5E12}" srcOrd="11" destOrd="0" presId="urn:microsoft.com/office/officeart/2005/8/layout/radial6"/>
    <dgm:cxn modelId="{EFC6EB75-D2F4-45F3-B920-B3FD83237B71}" type="presParOf" srcId="{95D22AB2-039F-45FC-A584-2A40A9B8590A}" destId="{16CB8B51-B686-4C5A-B698-378DFE8C4E96}"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CB8B51-B686-4C5A-B698-378DFE8C4E96}">
      <dsp:nvSpPr>
        <dsp:cNvPr id="0" name=""/>
        <dsp:cNvSpPr/>
      </dsp:nvSpPr>
      <dsp:spPr>
        <a:xfrm>
          <a:off x="4236626" y="546370"/>
          <a:ext cx="3642545" cy="3642545"/>
        </a:xfrm>
        <a:prstGeom prst="blockArc">
          <a:avLst>
            <a:gd name="adj1" fmla="val 10800000"/>
            <a:gd name="adj2" fmla="val 16200000"/>
            <a:gd name="adj3" fmla="val 4641"/>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0098F9CE-9674-4A43-861C-F9D30DC27863}">
      <dsp:nvSpPr>
        <dsp:cNvPr id="0" name=""/>
        <dsp:cNvSpPr/>
      </dsp:nvSpPr>
      <dsp:spPr>
        <a:xfrm>
          <a:off x="4236626" y="546370"/>
          <a:ext cx="3642545" cy="3642545"/>
        </a:xfrm>
        <a:prstGeom prst="blockArc">
          <a:avLst>
            <a:gd name="adj1" fmla="val 5400000"/>
            <a:gd name="adj2" fmla="val 10800000"/>
            <a:gd name="adj3" fmla="val 4641"/>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48196556-610B-472F-A396-C0EC82423F9E}">
      <dsp:nvSpPr>
        <dsp:cNvPr id="0" name=""/>
        <dsp:cNvSpPr/>
      </dsp:nvSpPr>
      <dsp:spPr>
        <a:xfrm>
          <a:off x="4236626" y="546370"/>
          <a:ext cx="3642545" cy="3642545"/>
        </a:xfrm>
        <a:prstGeom prst="blockArc">
          <a:avLst>
            <a:gd name="adj1" fmla="val 0"/>
            <a:gd name="adj2" fmla="val 5400000"/>
            <a:gd name="adj3" fmla="val 4641"/>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F592433-7F29-42C1-A223-79DFAE3A2331}">
      <dsp:nvSpPr>
        <dsp:cNvPr id="0" name=""/>
        <dsp:cNvSpPr/>
      </dsp:nvSpPr>
      <dsp:spPr>
        <a:xfrm>
          <a:off x="4236626" y="546370"/>
          <a:ext cx="3642545" cy="3642545"/>
        </a:xfrm>
        <a:prstGeom prst="blockArc">
          <a:avLst>
            <a:gd name="adj1" fmla="val 16200000"/>
            <a:gd name="adj2" fmla="val 0"/>
            <a:gd name="adj3" fmla="val 4641"/>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CDB6CC6-4283-40FC-9A28-B980ED9B710B}">
      <dsp:nvSpPr>
        <dsp:cNvPr id="0" name=""/>
        <dsp:cNvSpPr/>
      </dsp:nvSpPr>
      <dsp:spPr>
        <a:xfrm>
          <a:off x="5219318" y="1529061"/>
          <a:ext cx="1677162" cy="1677162"/>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kern="1200"/>
            <a:t>Operational planning &amp; control</a:t>
          </a:r>
        </a:p>
      </dsp:txBody>
      <dsp:txXfrm>
        <a:off x="5464933" y="1774676"/>
        <a:ext cx="1185932" cy="1185932"/>
      </dsp:txXfrm>
    </dsp:sp>
    <dsp:sp modelId="{1A2DA45D-A16D-4CC6-9F25-3E7BEDE2ADB5}">
      <dsp:nvSpPr>
        <dsp:cNvPr id="0" name=""/>
        <dsp:cNvSpPr/>
      </dsp:nvSpPr>
      <dsp:spPr>
        <a:xfrm>
          <a:off x="5470892" y="1627"/>
          <a:ext cx="1174013" cy="117401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t>Business impact analysis &amp; risk assessment</a:t>
          </a:r>
        </a:p>
      </dsp:txBody>
      <dsp:txXfrm>
        <a:off x="5642822" y="173557"/>
        <a:ext cx="830153" cy="830153"/>
      </dsp:txXfrm>
    </dsp:sp>
    <dsp:sp modelId="{43C07DB6-4BDC-472D-AADD-BBDCE90F4896}">
      <dsp:nvSpPr>
        <dsp:cNvPr id="0" name=""/>
        <dsp:cNvSpPr/>
      </dsp:nvSpPr>
      <dsp:spPr>
        <a:xfrm>
          <a:off x="7249901" y="1780636"/>
          <a:ext cx="1174013" cy="117401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t>Business Continuity Strategy</a:t>
          </a:r>
        </a:p>
      </dsp:txBody>
      <dsp:txXfrm>
        <a:off x="7421831" y="1952566"/>
        <a:ext cx="830153" cy="830153"/>
      </dsp:txXfrm>
    </dsp:sp>
    <dsp:sp modelId="{097DCFD7-7F22-4D48-B970-DDC4BC857320}">
      <dsp:nvSpPr>
        <dsp:cNvPr id="0" name=""/>
        <dsp:cNvSpPr/>
      </dsp:nvSpPr>
      <dsp:spPr>
        <a:xfrm>
          <a:off x="5470892" y="3559644"/>
          <a:ext cx="1174013" cy="1174013"/>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t>Establish &amp; implement BC procedures</a:t>
          </a:r>
        </a:p>
      </dsp:txBody>
      <dsp:txXfrm>
        <a:off x="5642822" y="3731574"/>
        <a:ext cx="830153" cy="830153"/>
      </dsp:txXfrm>
    </dsp:sp>
    <dsp:sp modelId="{62FD2182-D2EF-41CE-8BDE-2C60DA7BDB9C}">
      <dsp:nvSpPr>
        <dsp:cNvPr id="0" name=""/>
        <dsp:cNvSpPr/>
      </dsp:nvSpPr>
      <dsp:spPr>
        <a:xfrm>
          <a:off x="3691884" y="1780636"/>
          <a:ext cx="1174013" cy="1174013"/>
        </a:xfrm>
        <a:prstGeom prst="ellipse">
          <a:avLst/>
        </a:prstGeom>
        <a:solidFill>
          <a:schemeClr val="tx2"/>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GB" sz="1100" kern="1200"/>
            <a:t>Exercising &amp; Testing</a:t>
          </a:r>
        </a:p>
      </dsp:txBody>
      <dsp:txXfrm>
        <a:off x="3863814" y="1952566"/>
        <a:ext cx="830153" cy="830153"/>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09/05/2023</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09/05/2023</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a:t>
            </a:r>
            <a:r>
              <a:rPr lang="en-GB" baseline="0" dirty="0"/>
              <a:t> content of this exercise is to help give a quick summary of why we are exercising the plan with an outlined of the exercise itself and the area it is testing within the plan. </a:t>
            </a:r>
            <a:endParaRPr lang="en-GB" dirty="0"/>
          </a:p>
          <a:p>
            <a:endParaRPr lang="en-GB" dirty="0"/>
          </a:p>
          <a:p>
            <a:endParaRPr lang="en-GB" dirty="0"/>
          </a:p>
        </p:txBody>
      </p:sp>
    </p:spTree>
    <p:extLst>
      <p:ext uri="{BB962C8B-B14F-4D97-AF65-F5344CB8AC3E}">
        <p14:creationId xmlns:p14="http://schemas.microsoft.com/office/powerpoint/2010/main" val="1876661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Business Continuity Management Cycle outlined the steps taken to identify risk to the organisation (Business Impact Assessment) that helped develop the strategies and mitigation arrangements captured within the Business Continuity Plan. This stage is to help test how robust the plan is.</a:t>
            </a:r>
          </a:p>
          <a:p>
            <a:endParaRPr lang="en-GB" dirty="0"/>
          </a:p>
          <a:p>
            <a:endParaRPr lang="en-GB" dirty="0"/>
          </a:p>
        </p:txBody>
      </p:sp>
    </p:spTree>
    <p:extLst>
      <p:ext uri="{BB962C8B-B14F-4D97-AF65-F5344CB8AC3E}">
        <p14:creationId xmlns:p14="http://schemas.microsoft.com/office/powerpoint/2010/main" val="4251597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Facilitator Notes</a:t>
            </a:r>
          </a:p>
          <a:p>
            <a:pPr marL="171450" indent="-171450">
              <a:buFont typeface="Arial" panose="020B0604020202020204" pitchFamily="34" charset="0"/>
              <a:buChar char="•"/>
            </a:pPr>
            <a:r>
              <a:rPr lang="en-GB" dirty="0"/>
              <a:t>Identify an appropriate building within the organisation to test response plans.</a:t>
            </a:r>
          </a:p>
          <a:p>
            <a:endParaRPr lang="en-GB" dirty="0"/>
          </a:p>
        </p:txBody>
      </p:sp>
    </p:spTree>
    <p:extLst>
      <p:ext uri="{BB962C8B-B14F-4D97-AF65-F5344CB8AC3E}">
        <p14:creationId xmlns:p14="http://schemas.microsoft.com/office/powerpoint/2010/main" val="4044905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questions are about horizon scanning and recognising potential risks that may cause impact to the organisations business.</a:t>
            </a:r>
          </a:p>
          <a:p>
            <a:endParaRPr lang="en-GB" dirty="0"/>
          </a:p>
          <a:p>
            <a:r>
              <a:rPr lang="en-GB" dirty="0">
                <a:solidFill>
                  <a:srgbClr val="FF0000"/>
                </a:solidFill>
              </a:rPr>
              <a:t>What are the immediate actions required?</a:t>
            </a:r>
          </a:p>
          <a:p>
            <a:pPr marL="171450" indent="-171450">
              <a:buFont typeface="Arial" pitchFamily="34" charset="0"/>
              <a:buChar char="•"/>
            </a:pPr>
            <a:r>
              <a:rPr lang="en-GB" dirty="0"/>
              <a:t>Recognition that there may be risks to staff</a:t>
            </a:r>
          </a:p>
          <a:p>
            <a:endParaRPr lang="en-GB" dirty="0"/>
          </a:p>
          <a:p>
            <a:r>
              <a:rPr lang="en-GB" dirty="0">
                <a:solidFill>
                  <a:srgbClr val="FF0000"/>
                </a:solidFill>
              </a:rPr>
              <a:t>Who should be informed and why?</a:t>
            </a:r>
          </a:p>
          <a:p>
            <a:pPr marL="171450" indent="-171450">
              <a:buFont typeface="Arial" pitchFamily="34" charset="0"/>
              <a:buChar char="•"/>
            </a:pPr>
            <a:r>
              <a:rPr lang="en-GB" dirty="0"/>
              <a:t>Does communication need to be made with staff, and facilities? How would this be done? Would anyone else need to be notified?</a:t>
            </a:r>
            <a:endParaRPr lang="en-GB" dirty="0">
              <a:solidFill>
                <a:srgbClr val="FF0000"/>
              </a:solidFill>
            </a:endParaRPr>
          </a:p>
          <a:p>
            <a:endParaRPr lang="en-GB" dirty="0">
              <a:solidFill>
                <a:srgbClr val="FF0000"/>
              </a:solidFill>
            </a:endParaRPr>
          </a:p>
          <a:p>
            <a:r>
              <a:rPr lang="en-GB" dirty="0">
                <a:solidFill>
                  <a:srgbClr val="FF0000"/>
                </a:solidFill>
              </a:rPr>
              <a:t>What are your next steps, evaluate the options?</a:t>
            </a:r>
          </a:p>
          <a:p>
            <a:pPr marL="171450" indent="-171450">
              <a:buFont typeface="Arial" pitchFamily="34" charset="0"/>
              <a:buChar char="•"/>
            </a:pPr>
            <a:r>
              <a:rPr lang="en-GB" dirty="0"/>
              <a:t>How will you mitigate the current issue?</a:t>
            </a:r>
          </a:p>
          <a:p>
            <a:pPr marL="171450" indent="-171450">
              <a:buFont typeface="Arial" pitchFamily="34" charset="0"/>
              <a:buChar char="•"/>
            </a:pPr>
            <a:r>
              <a:rPr lang="en-GB" dirty="0"/>
              <a:t>Does the organisation tie its health and safety / facilities planning arrangements into Business Continuity Plan? </a:t>
            </a:r>
          </a:p>
          <a:p>
            <a:pPr marL="0" indent="0">
              <a:buFont typeface="Arial" pitchFamily="34" charset="0"/>
              <a:buNone/>
            </a:pPr>
            <a:endParaRPr lang="en-GB" dirty="0"/>
          </a:p>
          <a:p>
            <a:pPr marL="0" indent="0">
              <a:buFont typeface="Arial" pitchFamily="34" charset="0"/>
              <a:buNone/>
            </a:pPr>
            <a:r>
              <a:rPr lang="en-GB" dirty="0"/>
              <a:t>What resources should be used imminently?</a:t>
            </a:r>
          </a:p>
          <a:p>
            <a:pPr marL="171450" indent="-171450">
              <a:buFont typeface="Arial" panose="020B0604020202020204" pitchFamily="34" charset="0"/>
              <a:buChar char="•"/>
            </a:pPr>
            <a:r>
              <a:rPr lang="en-GB" dirty="0"/>
              <a:t>Where can I locate contact details of colleagues or partners who will be required to respond/notify as part of this BC Incident?</a:t>
            </a:r>
          </a:p>
          <a:p>
            <a:endParaRPr lang="en-GB" dirty="0"/>
          </a:p>
          <a:p>
            <a:endParaRPr lang="en-GB" dirty="0"/>
          </a:p>
        </p:txBody>
      </p:sp>
    </p:spTree>
    <p:extLst>
      <p:ext uri="{BB962C8B-B14F-4D97-AF65-F5344CB8AC3E}">
        <p14:creationId xmlns:p14="http://schemas.microsoft.com/office/powerpoint/2010/main" val="2484854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dirty="0"/>
              <a:t>Facilitator Notes</a:t>
            </a:r>
          </a:p>
          <a:p>
            <a:pPr marL="171450" indent="-171450">
              <a:buFont typeface="Arial" panose="020B0604020202020204" pitchFamily="34" charset="0"/>
              <a:buChar char="•"/>
            </a:pPr>
            <a:r>
              <a:rPr lang="en-GB" dirty="0"/>
              <a:t>Do you know where the stop cock is? Who is responsible for engaging the stop cock? Is it the trust, estates responsible for the building or everyone's responsibility? </a:t>
            </a:r>
          </a:p>
          <a:p>
            <a:endParaRPr lang="en-GB" dirty="0"/>
          </a:p>
        </p:txBody>
      </p:sp>
    </p:spTree>
    <p:extLst>
      <p:ext uri="{BB962C8B-B14F-4D97-AF65-F5344CB8AC3E}">
        <p14:creationId xmlns:p14="http://schemas.microsoft.com/office/powerpoint/2010/main" val="1943937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u="sng" dirty="0">
                <a:solidFill>
                  <a:srgbClr val="FF0000"/>
                </a:solidFill>
              </a:rPr>
              <a:t>Further questions and prompts</a:t>
            </a:r>
            <a:r>
              <a:rPr lang="en-GB" dirty="0">
                <a:solidFill>
                  <a:srgbClr val="FF0000"/>
                </a:solidFill>
              </a:rPr>
              <a:t>:</a:t>
            </a:r>
          </a:p>
          <a:p>
            <a:pPr>
              <a:lnSpc>
                <a:spcPct val="90000"/>
              </a:lnSpc>
            </a:pPr>
            <a:endParaRPr lang="en-GB" dirty="0">
              <a:solidFill>
                <a:srgbClr val="FF0000"/>
              </a:solidFill>
            </a:endParaRPr>
          </a:p>
          <a:p>
            <a:pPr>
              <a:lnSpc>
                <a:spcPct val="90000"/>
              </a:lnSpc>
            </a:pPr>
            <a:r>
              <a:rPr lang="en-GB" dirty="0">
                <a:solidFill>
                  <a:srgbClr val="FF0000"/>
                </a:solidFill>
              </a:rPr>
              <a:t>What are the primary concerning and actions</a:t>
            </a:r>
          </a:p>
          <a:p>
            <a:pPr marL="171450" indent="-171450">
              <a:lnSpc>
                <a:spcPct val="90000"/>
              </a:lnSpc>
              <a:buFont typeface="Arial" pitchFamily="34" charset="0"/>
              <a:buChar char="•"/>
            </a:pPr>
            <a:r>
              <a:rPr lang="en-GB" dirty="0"/>
              <a:t>When would you activate the BC plan and how would this be done in and OOH? </a:t>
            </a:r>
          </a:p>
          <a:p>
            <a:pPr marL="171450" indent="-171450">
              <a:lnSpc>
                <a:spcPct val="90000"/>
              </a:lnSpc>
              <a:buFont typeface="Arial" pitchFamily="34" charset="0"/>
              <a:buChar char="•"/>
            </a:pPr>
            <a:r>
              <a:rPr lang="en-GB" dirty="0"/>
              <a:t>Who would need to be notified and by whom? </a:t>
            </a:r>
          </a:p>
          <a:p>
            <a:pPr>
              <a:lnSpc>
                <a:spcPct val="90000"/>
              </a:lnSpc>
            </a:pPr>
            <a:r>
              <a:rPr lang="en-GB" dirty="0">
                <a:solidFill>
                  <a:srgbClr val="FF0000"/>
                </a:solidFill>
              </a:rPr>
              <a:t>Who will undertake the leadership roles?</a:t>
            </a:r>
          </a:p>
          <a:p>
            <a:pPr marL="171450" indent="-171450">
              <a:lnSpc>
                <a:spcPct val="90000"/>
              </a:lnSpc>
              <a:buFont typeface="Arial" pitchFamily="34" charset="0"/>
              <a:buChar char="•"/>
            </a:pPr>
            <a:r>
              <a:rPr lang="en-GB" dirty="0"/>
              <a:t>Is this outlined within the plan?</a:t>
            </a:r>
          </a:p>
          <a:p>
            <a:pPr marL="171450" indent="-171450">
              <a:lnSpc>
                <a:spcPct val="90000"/>
              </a:lnSpc>
              <a:buFont typeface="Arial" pitchFamily="34" charset="0"/>
              <a:buChar char="•"/>
            </a:pPr>
            <a:r>
              <a:rPr lang="en-GB" dirty="0"/>
              <a:t>How would the decision be made?</a:t>
            </a:r>
          </a:p>
          <a:p>
            <a:pPr>
              <a:lnSpc>
                <a:spcPct val="90000"/>
              </a:lnSpc>
            </a:pPr>
            <a:r>
              <a:rPr lang="en-GB" dirty="0">
                <a:solidFill>
                  <a:srgbClr val="FF0000"/>
                </a:solidFill>
              </a:rPr>
              <a:t>Who will you liaise with and why?</a:t>
            </a:r>
          </a:p>
          <a:p>
            <a:pPr marL="171450" indent="-171450">
              <a:lnSpc>
                <a:spcPct val="90000"/>
              </a:lnSpc>
              <a:buFont typeface="Arial" pitchFamily="34" charset="0"/>
              <a:buChar char="•"/>
            </a:pPr>
            <a:r>
              <a:rPr lang="en-GB" dirty="0"/>
              <a:t>Does the plan outline key partner and suppliers?</a:t>
            </a:r>
          </a:p>
          <a:p>
            <a:pPr marL="171450" indent="-171450">
              <a:lnSpc>
                <a:spcPct val="90000"/>
              </a:lnSpc>
              <a:buFont typeface="Arial" pitchFamily="34" charset="0"/>
              <a:buChar char="•"/>
            </a:pPr>
            <a:r>
              <a:rPr lang="en-GB" dirty="0"/>
              <a:t>Does the plan outline communication strategy in notifying key commissioner, stakeholder or parties?</a:t>
            </a:r>
          </a:p>
          <a:p>
            <a:pPr marL="171450" indent="-171450">
              <a:lnSpc>
                <a:spcPct val="90000"/>
              </a:lnSpc>
              <a:buFont typeface="Arial" pitchFamily="34" charset="0"/>
              <a:buChar char="•"/>
            </a:pPr>
            <a:r>
              <a:rPr lang="en-GB" dirty="0"/>
              <a:t>Do key partner and suppliers has access to the BC plan or are familiar with you responses?</a:t>
            </a:r>
          </a:p>
          <a:p>
            <a:pPr>
              <a:lnSpc>
                <a:spcPct val="90000"/>
              </a:lnSpc>
            </a:pPr>
            <a:r>
              <a:rPr lang="en-GB" dirty="0">
                <a:solidFill>
                  <a:srgbClr val="FF0000"/>
                </a:solidFill>
              </a:rPr>
              <a:t>What are the next steps, evaluate options </a:t>
            </a:r>
          </a:p>
          <a:p>
            <a:pPr marL="171450" indent="-171450">
              <a:lnSpc>
                <a:spcPct val="90000"/>
              </a:lnSpc>
              <a:buFont typeface="Arial" pitchFamily="34" charset="0"/>
              <a:buChar char="•"/>
            </a:pPr>
            <a:r>
              <a:rPr lang="en-GB" dirty="0"/>
              <a:t>What is the short term plan on the initial incident? </a:t>
            </a:r>
          </a:p>
          <a:p>
            <a:pPr marL="171450" indent="-171450">
              <a:lnSpc>
                <a:spcPct val="90000"/>
              </a:lnSpc>
              <a:buFont typeface="Arial" pitchFamily="34" charset="0"/>
              <a:buChar char="•"/>
            </a:pPr>
            <a:r>
              <a:rPr lang="en-GB" dirty="0"/>
              <a:t>How will you recognise minimum staffing levels? </a:t>
            </a:r>
          </a:p>
          <a:p>
            <a:pPr marL="171450" indent="-171450">
              <a:lnSpc>
                <a:spcPct val="90000"/>
              </a:lnSpc>
              <a:buFont typeface="Arial" pitchFamily="34" charset="0"/>
              <a:buChar char="•"/>
            </a:pPr>
            <a:r>
              <a:rPr lang="en-GB" dirty="0"/>
              <a:t>Would you be able to recognise the work they are doing and which would fall within the critical function of the business? </a:t>
            </a:r>
          </a:p>
          <a:p>
            <a:pPr marL="171450" indent="-171450">
              <a:lnSpc>
                <a:spcPct val="90000"/>
              </a:lnSpc>
              <a:buFont typeface="Arial" pitchFamily="34" charset="0"/>
              <a:buChar char="•"/>
            </a:pPr>
            <a:r>
              <a:rPr lang="en-GB" dirty="0"/>
              <a:t>Are mitigation measures outlined within your BC plan?</a:t>
            </a:r>
          </a:p>
          <a:p>
            <a:pPr marL="171450" indent="-171450">
              <a:lnSpc>
                <a:spcPct val="90000"/>
              </a:lnSpc>
              <a:buFont typeface="Arial" pitchFamily="34" charset="0"/>
              <a:buChar char="•"/>
            </a:pPr>
            <a:r>
              <a:rPr lang="en-GB" dirty="0"/>
              <a:t>Maximum Period of Disruption – Is this recognised within the plan?</a:t>
            </a:r>
          </a:p>
          <a:p>
            <a:pPr marL="171450" indent="-171450">
              <a:lnSpc>
                <a:spcPct val="90000"/>
              </a:lnSpc>
              <a:buFont typeface="Arial" pitchFamily="34" charset="0"/>
              <a:buChar char="•"/>
            </a:pPr>
            <a:r>
              <a:rPr lang="en-GB" dirty="0"/>
              <a:t>Recovery Time Objective – Is this recognised within the plan?</a:t>
            </a:r>
          </a:p>
          <a:p>
            <a:endParaRPr lang="en-GB" dirty="0"/>
          </a:p>
          <a:p>
            <a:endParaRPr lang="en-GB" dirty="0"/>
          </a:p>
        </p:txBody>
      </p:sp>
    </p:spTree>
    <p:extLst>
      <p:ext uri="{BB962C8B-B14F-4D97-AF65-F5344CB8AC3E}">
        <p14:creationId xmlns:p14="http://schemas.microsoft.com/office/powerpoint/2010/main" val="368906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sng" dirty="0">
                <a:solidFill>
                  <a:srgbClr val="FF0000"/>
                </a:solidFill>
              </a:rPr>
              <a:t>Further questions and prompts</a:t>
            </a:r>
            <a:r>
              <a:rPr lang="en-GB" dirty="0">
                <a:solidFill>
                  <a:srgbClr val="FF0000"/>
                </a:solidFill>
              </a:rPr>
              <a:t>:</a:t>
            </a:r>
          </a:p>
          <a:p>
            <a:endParaRPr lang="en-GB" dirty="0">
              <a:solidFill>
                <a:srgbClr val="FF0000"/>
              </a:solidFill>
            </a:endParaRPr>
          </a:p>
          <a:p>
            <a:r>
              <a:rPr lang="en-GB" dirty="0">
                <a:solidFill>
                  <a:srgbClr val="FF0000"/>
                </a:solidFill>
              </a:rPr>
              <a:t>What are the next steps, evaluate options?</a:t>
            </a:r>
          </a:p>
          <a:p>
            <a:pPr marL="171450" indent="-171450">
              <a:buFont typeface="Arial" pitchFamily="34" charset="0"/>
              <a:buChar char="•"/>
            </a:pPr>
            <a:r>
              <a:rPr lang="en-GB" dirty="0"/>
              <a:t>Can you recognise which staff could work from home or elsewhere? </a:t>
            </a:r>
          </a:p>
          <a:p>
            <a:pPr marL="171450" indent="-171450">
              <a:buFont typeface="Arial" pitchFamily="34" charset="0"/>
              <a:buChar char="•"/>
            </a:pPr>
            <a:endParaRPr lang="en-GB" dirty="0"/>
          </a:p>
          <a:p>
            <a:r>
              <a:rPr lang="en-GB" dirty="0">
                <a:solidFill>
                  <a:srgbClr val="FF0000"/>
                </a:solidFill>
              </a:rPr>
              <a:t>What are the prioritised activities?</a:t>
            </a:r>
          </a:p>
          <a:p>
            <a:pPr marL="171450" indent="-171450">
              <a:buFont typeface="Arial" pitchFamily="34" charset="0"/>
              <a:buChar char="•"/>
            </a:pPr>
            <a:r>
              <a:rPr lang="en-GB" dirty="0"/>
              <a:t>Critical functions vs. Maximum Period of disruption</a:t>
            </a:r>
          </a:p>
          <a:p>
            <a:endParaRPr lang="en-GB" dirty="0"/>
          </a:p>
          <a:p>
            <a:r>
              <a:rPr lang="en-GB" dirty="0">
                <a:solidFill>
                  <a:srgbClr val="FF0000"/>
                </a:solidFill>
              </a:rPr>
              <a:t>What are your interested parties?</a:t>
            </a:r>
          </a:p>
          <a:p>
            <a:pPr marL="171450" indent="-171450">
              <a:buFont typeface="Arial" pitchFamily="34" charset="0"/>
              <a:buChar char="•"/>
            </a:pPr>
            <a:r>
              <a:rPr lang="en-GB" dirty="0"/>
              <a:t>Local Health Economy/ Private partners</a:t>
            </a:r>
          </a:p>
          <a:p>
            <a:r>
              <a:rPr lang="en-GB" dirty="0"/>
              <a:t> </a:t>
            </a:r>
          </a:p>
          <a:p>
            <a:r>
              <a:rPr lang="en-GB" dirty="0">
                <a:solidFill>
                  <a:srgbClr val="FF0000"/>
                </a:solidFill>
              </a:rPr>
              <a:t>Who will you continue to liaise with and why?</a:t>
            </a:r>
          </a:p>
          <a:p>
            <a:pPr marL="171450" indent="-171450">
              <a:buFont typeface="Arial" pitchFamily="34" charset="0"/>
              <a:buChar char="•"/>
            </a:pPr>
            <a:r>
              <a:rPr lang="en-GB" dirty="0"/>
              <a:t>Communication strategy i.e. public, staff or key partners</a:t>
            </a:r>
          </a:p>
          <a:p>
            <a:pPr marL="171450" indent="-171450">
              <a:buFont typeface="Arial" pitchFamily="34" charset="0"/>
              <a:buChar char="•"/>
            </a:pPr>
            <a:endParaRPr lang="en-GB" dirty="0"/>
          </a:p>
          <a:p>
            <a:r>
              <a:rPr lang="en-GB" dirty="0">
                <a:solidFill>
                  <a:srgbClr val="FF0000"/>
                </a:solidFill>
              </a:rPr>
              <a:t>What are you interdependencies (inputs and outputs) and how will the impact be managed?</a:t>
            </a:r>
          </a:p>
          <a:p>
            <a:pPr marL="171450" indent="-171450">
              <a:buFont typeface="Arial" pitchFamily="34" charset="0"/>
              <a:buChar char="•"/>
            </a:pPr>
            <a:r>
              <a:rPr lang="en-GB" dirty="0"/>
              <a:t>Is this outlined clearly within the plan?</a:t>
            </a:r>
          </a:p>
          <a:p>
            <a:pPr marL="171450" indent="-171450">
              <a:buFont typeface="Arial" pitchFamily="34" charset="0"/>
              <a:buChar char="•"/>
            </a:pPr>
            <a:endParaRPr lang="en-GB" dirty="0"/>
          </a:p>
          <a:p>
            <a:r>
              <a:rPr lang="en-GB" dirty="0">
                <a:solidFill>
                  <a:srgbClr val="FF0000"/>
                </a:solidFill>
              </a:rPr>
              <a:t>What are your key elements of your plan for managing the recovery?</a:t>
            </a:r>
          </a:p>
          <a:p>
            <a:pPr marL="171450" indent="-171450">
              <a:buFont typeface="Arial" pitchFamily="34" charset="0"/>
              <a:buChar char="•"/>
            </a:pPr>
            <a:r>
              <a:rPr lang="en-GB" dirty="0"/>
              <a:t>When will you look to start recovery?</a:t>
            </a:r>
          </a:p>
          <a:p>
            <a:pPr marL="171450" indent="-171450">
              <a:buFont typeface="Arial" pitchFamily="34" charset="0"/>
              <a:buChar char="•"/>
            </a:pPr>
            <a:r>
              <a:rPr lang="en-GB" dirty="0"/>
              <a:t>How will you recover all services and is this stated or linked to any recovery plan? </a:t>
            </a:r>
          </a:p>
          <a:p>
            <a:endParaRPr lang="en-GB" dirty="0"/>
          </a:p>
          <a:p>
            <a:endParaRPr lang="en-GB" dirty="0"/>
          </a:p>
        </p:txBody>
      </p:sp>
    </p:spTree>
    <p:extLst>
      <p:ext uri="{BB962C8B-B14F-4D97-AF65-F5344CB8AC3E}">
        <p14:creationId xmlns:p14="http://schemas.microsoft.com/office/powerpoint/2010/main" val="9502197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section of the exercise is</a:t>
            </a:r>
            <a:r>
              <a:rPr lang="en-GB" baseline="0" dirty="0"/>
              <a:t> for the group to feedback to facilitator. </a:t>
            </a:r>
          </a:p>
          <a:p>
            <a:endParaRPr lang="en-GB" baseline="0" dirty="0"/>
          </a:p>
          <a:p>
            <a:r>
              <a:rPr lang="en-GB" baseline="0" dirty="0">
                <a:solidFill>
                  <a:srgbClr val="FF0000"/>
                </a:solidFill>
              </a:rPr>
              <a:t>Next steps</a:t>
            </a:r>
            <a:r>
              <a:rPr lang="en-GB" dirty="0">
                <a:solidFill>
                  <a:srgbClr val="FF0000"/>
                </a:solidFill>
              </a:rPr>
              <a:t> could include?</a:t>
            </a:r>
          </a:p>
          <a:p>
            <a:endParaRPr lang="en-GB" dirty="0">
              <a:solidFill>
                <a:srgbClr val="FF0000"/>
              </a:solidFill>
            </a:endParaRPr>
          </a:p>
          <a:p>
            <a:pPr marL="171450" indent="-171450">
              <a:buFont typeface="Arial" pitchFamily="34" charset="0"/>
              <a:buChar char="•"/>
            </a:pPr>
            <a:r>
              <a:rPr lang="en-GB" dirty="0"/>
              <a:t>Exercise report to capture all discussions and actions</a:t>
            </a:r>
          </a:p>
          <a:p>
            <a:pPr marL="171450" indent="-171450">
              <a:buFont typeface="Arial" pitchFamily="34" charset="0"/>
              <a:buChar char="•"/>
            </a:pPr>
            <a:r>
              <a:rPr lang="en-GB" dirty="0"/>
              <a:t>Further training or meeting down the line to follow-up on the actions and discussions captured</a:t>
            </a:r>
          </a:p>
          <a:p>
            <a:pPr marL="171450" indent="-171450">
              <a:buFont typeface="Arial" pitchFamily="34" charset="0"/>
              <a:buChar char="•"/>
            </a:pPr>
            <a:r>
              <a:rPr lang="en-GB" dirty="0"/>
              <a:t>Further awareness training on BC plans required? </a:t>
            </a:r>
          </a:p>
          <a:p>
            <a:pPr marL="171450" indent="-171450">
              <a:buFont typeface="Arial" pitchFamily="34" charset="0"/>
              <a:buChar char="•"/>
            </a:pPr>
            <a:r>
              <a:rPr lang="en-GB" dirty="0"/>
              <a:t>Review of other key partner or supplier BC plans that may give further understanding and detail</a:t>
            </a:r>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126751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Ask for questions</a:t>
            </a:r>
            <a:r>
              <a:rPr lang="en-GB" baseline="0" dirty="0"/>
              <a:t> and ensure to collect all scribing notes taken to develop exercise report. </a:t>
            </a:r>
            <a:endParaRPr lang="en-GB" dirty="0"/>
          </a:p>
          <a:p>
            <a:endParaRPr lang="en-GB" dirty="0"/>
          </a:p>
          <a:p>
            <a:endParaRPr lang="en-GB" dirty="0"/>
          </a:p>
        </p:txBody>
      </p:sp>
    </p:spTree>
    <p:extLst>
      <p:ext uri="{BB962C8B-B14F-4D97-AF65-F5344CB8AC3E}">
        <p14:creationId xmlns:p14="http://schemas.microsoft.com/office/powerpoint/2010/main" val="28356159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854765" y="4209426"/>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61F7CE30-6632-4A18-9007-59691A06EF81}"/>
              </a:ext>
            </a:extLst>
          </p:cNvPr>
          <p:cNvSpPr>
            <a:spLocks noGrp="1"/>
          </p:cNvSpPr>
          <p:nvPr>
            <p:ph type="subTitle" idx="1"/>
          </p:nvPr>
        </p:nvSpPr>
        <p:spPr>
          <a:xfrm>
            <a:off x="854765" y="4843667"/>
            <a:ext cx="9144000" cy="466379"/>
          </a:xfrm>
        </p:spPr>
        <p:txBody>
          <a:bodyPr>
            <a:normAutofit/>
          </a:bodyPr>
          <a:lstStyle>
            <a:lvl1pPr marL="0" indent="0" algn="l">
              <a:buNone/>
              <a:defRPr sz="1800">
                <a:solidFill>
                  <a:srgbClr val="005EB8"/>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pic>
        <p:nvPicPr>
          <p:cNvPr id="6" name="Picture 5">
            <a:extLst>
              <a:ext uri="{FF2B5EF4-FFF2-40B4-BE49-F238E27FC236}">
                <a16:creationId xmlns:a16="http://schemas.microsoft.com/office/drawing/2014/main" id="{3CFCDE03-0EEA-4F49-A6B9-58B291621EE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47816"/>
          <a:stretch/>
        </p:blipFill>
        <p:spPr bwMode="auto">
          <a:xfrm>
            <a:off x="10890000" y="360000"/>
            <a:ext cx="953272" cy="375724"/>
          </a:xfrm>
          <a:prstGeom prst="rect">
            <a:avLst/>
          </a:prstGeom>
          <a:noFill/>
          <a:ln>
            <a:noFill/>
          </a:ln>
        </p:spPr>
      </p:pic>
    </p:spTree>
    <p:extLst>
      <p:ext uri="{BB962C8B-B14F-4D97-AF65-F5344CB8AC3E}">
        <p14:creationId xmlns:p14="http://schemas.microsoft.com/office/powerpoint/2010/main" val="3506723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4109" y="1210682"/>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4109" y="2141151"/>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7" name="Picture 6">
            <a:extLst>
              <a:ext uri="{FF2B5EF4-FFF2-40B4-BE49-F238E27FC236}">
                <a16:creationId xmlns:a16="http://schemas.microsoft.com/office/drawing/2014/main" id="{3D9F83AB-04F8-4C53-93F7-BAAABEF4269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46357"/>
          <a:stretch/>
        </p:blipFill>
        <p:spPr bwMode="auto">
          <a:xfrm>
            <a:off x="10890000" y="360000"/>
            <a:ext cx="953272" cy="386234"/>
          </a:xfrm>
          <a:prstGeom prst="rect">
            <a:avLst/>
          </a:prstGeom>
          <a:noFill/>
          <a:ln>
            <a:noFill/>
          </a:ln>
        </p:spPr>
      </p:pic>
    </p:spTree>
    <p:extLst>
      <p:ext uri="{BB962C8B-B14F-4D97-AF65-F5344CB8AC3E}">
        <p14:creationId xmlns:p14="http://schemas.microsoft.com/office/powerpoint/2010/main" val="370131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C963A1-AC6C-45E8-9A5E-5724DC43F4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FE06ACFE-E4D6-411B-9ADC-FFC9D7DBB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88DBF1BF-AB6C-4EA7-A16A-0C6C9EFA13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D3CFA-4DDC-43FC-968A-540737FDA836}" type="datetimeFigureOut">
              <a:rPr lang="en-GB" smtClean="0"/>
              <a:t>09/05/2023</a:t>
            </a:fld>
            <a:endParaRPr lang="en-GB" dirty="0"/>
          </a:p>
        </p:txBody>
      </p:sp>
      <p:sp>
        <p:nvSpPr>
          <p:cNvPr id="5" name="Footer Placeholder 4">
            <a:extLst>
              <a:ext uri="{FF2B5EF4-FFF2-40B4-BE49-F238E27FC236}">
                <a16:creationId xmlns:a16="http://schemas.microsoft.com/office/drawing/2014/main" id="{6F1E0E1F-777F-42FA-A4A2-320208497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1CC28B-BDF3-45C3-92FF-6562C624CA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FC886-343C-4B72-AFE6-F0497CBE7873}" type="slidenum">
              <a:rPr lang="en-GB" smtClean="0"/>
              <a:t>‹#›</a:t>
            </a:fld>
            <a:endParaRPr lang="en-GB"/>
          </a:p>
        </p:txBody>
      </p:sp>
    </p:spTree>
    <p:extLst>
      <p:ext uri="{BB962C8B-B14F-4D97-AF65-F5344CB8AC3E}">
        <p14:creationId xmlns:p14="http://schemas.microsoft.com/office/powerpoint/2010/main" val="2834789573"/>
      </p:ext>
    </p:extLst>
  </p:cSld>
  <p:clrMap bg1="lt1" tx1="dk1" bg2="lt2" tx2="dk2" accent1="accent1" accent2="accent2" accent3="accent3" accent4="accent4" accent5="accent5" accent6="accent6" hlink="hlink" folHlink="folHlink"/>
  <p:sldLayoutIdLst>
    <p:sldLayoutId id="2147483667" r:id="rId1"/>
    <p:sldLayoutId id="214748366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21EC0FF-74BA-4A1B-A173-77CE0B4A072B}"/>
              </a:ext>
            </a:extLst>
          </p:cNvPr>
          <p:cNvSpPr>
            <a:spLocks noGrp="1"/>
          </p:cNvSpPr>
          <p:nvPr>
            <p:ph type="ctrTitle"/>
          </p:nvPr>
        </p:nvSpPr>
        <p:spPr/>
        <p:txBody>
          <a:bodyPr>
            <a:normAutofit fontScale="90000"/>
          </a:bodyPr>
          <a:lstStyle/>
          <a:p>
            <a:r>
              <a:rPr lang="en-GB" dirty="0"/>
              <a:t>Business Continuity Exercise – Premises Unavailable</a:t>
            </a:r>
          </a:p>
        </p:txBody>
      </p:sp>
      <p:sp>
        <p:nvSpPr>
          <p:cNvPr id="5" name="Subtitle 4">
            <a:extLst>
              <a:ext uri="{FF2B5EF4-FFF2-40B4-BE49-F238E27FC236}">
                <a16:creationId xmlns:a16="http://schemas.microsoft.com/office/drawing/2014/main" id="{07F83585-16E8-4681-8337-9D6F25438257}"/>
              </a:ext>
            </a:extLst>
          </p:cNvPr>
          <p:cNvSpPr>
            <a:spLocks noGrp="1"/>
          </p:cNvSpPr>
          <p:nvPr>
            <p:ph type="subTitle" idx="1"/>
          </p:nvPr>
        </p:nvSpPr>
        <p:spPr/>
        <p:txBody>
          <a:bodyPr/>
          <a:lstStyle/>
          <a:p>
            <a:r>
              <a:rPr lang="en-GB" dirty="0"/>
              <a:t>NHS England – Emergency Preparedness, Resilience and Response (EPRR)</a:t>
            </a:r>
          </a:p>
          <a:p>
            <a:endParaRPr lang="en-GB" dirty="0"/>
          </a:p>
        </p:txBody>
      </p:sp>
    </p:spTree>
    <p:extLst>
      <p:ext uri="{BB962C8B-B14F-4D97-AF65-F5344CB8AC3E}">
        <p14:creationId xmlns:p14="http://schemas.microsoft.com/office/powerpoint/2010/main" val="420419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10623D1F-ABCD-4AA0-A05D-FF0D31E6F85A}"/>
              </a:ext>
            </a:extLst>
          </p:cNvPr>
          <p:cNvSpPr>
            <a:spLocks noGrp="1"/>
          </p:cNvSpPr>
          <p:nvPr>
            <p:ph type="title"/>
          </p:nvPr>
        </p:nvSpPr>
        <p:spPr>
          <a:xfrm>
            <a:off x="945163" y="426330"/>
            <a:ext cx="10641498" cy="611649"/>
          </a:xfrm>
        </p:spPr>
        <p:txBody>
          <a:bodyPr/>
          <a:lstStyle/>
          <a:p>
            <a:r>
              <a:rPr lang="en-GB" b="1" dirty="0"/>
              <a:t>Inject Two</a:t>
            </a:r>
          </a:p>
        </p:txBody>
      </p:sp>
      <p:sp>
        <p:nvSpPr>
          <p:cNvPr id="6" name="Content Placeholder 4">
            <a:extLst>
              <a:ext uri="{FF2B5EF4-FFF2-40B4-BE49-F238E27FC236}">
                <a16:creationId xmlns:a16="http://schemas.microsoft.com/office/drawing/2014/main" id="{5A49CC77-F4B1-4515-BE4B-3FF79B90B1F7}"/>
              </a:ext>
            </a:extLst>
          </p:cNvPr>
          <p:cNvSpPr>
            <a:spLocks noGrp="1"/>
          </p:cNvSpPr>
          <p:nvPr>
            <p:ph sz="quarter" idx="10"/>
          </p:nvPr>
        </p:nvSpPr>
        <p:spPr>
          <a:xfrm>
            <a:off x="781878" y="1833143"/>
            <a:ext cx="10641498" cy="2244128"/>
          </a:xfrm>
        </p:spPr>
        <p:txBody>
          <a:bodyPr/>
          <a:lstStyle/>
          <a:p>
            <a:r>
              <a:rPr lang="en-GB" sz="2400" dirty="0"/>
              <a:t>At 08:30 Hrs the water has been isolated, however, the damage to the buildings fabric and equipment is severe. </a:t>
            </a:r>
          </a:p>
          <a:p>
            <a:endParaRPr lang="en-GB" dirty="0"/>
          </a:p>
        </p:txBody>
      </p:sp>
    </p:spTree>
    <p:extLst>
      <p:ext uri="{BB962C8B-B14F-4D97-AF65-F5344CB8AC3E}">
        <p14:creationId xmlns:p14="http://schemas.microsoft.com/office/powerpoint/2010/main" val="1777948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7ABE481-7F04-4D05-B5B6-E371DA675789}"/>
              </a:ext>
            </a:extLst>
          </p:cNvPr>
          <p:cNvSpPr>
            <a:spLocks noGrp="1"/>
          </p:cNvSpPr>
          <p:nvPr>
            <p:ph type="title"/>
          </p:nvPr>
        </p:nvSpPr>
        <p:spPr>
          <a:xfrm>
            <a:off x="775251" y="1037979"/>
            <a:ext cx="10641498" cy="611649"/>
          </a:xfrm>
        </p:spPr>
        <p:txBody>
          <a:bodyPr/>
          <a:lstStyle/>
          <a:p>
            <a:r>
              <a:rPr lang="en-GB" b="1"/>
              <a:t>Considerations</a:t>
            </a:r>
          </a:p>
        </p:txBody>
      </p:sp>
      <p:sp>
        <p:nvSpPr>
          <p:cNvPr id="4" name="Content Placeholder 2">
            <a:extLst>
              <a:ext uri="{FF2B5EF4-FFF2-40B4-BE49-F238E27FC236}">
                <a16:creationId xmlns:a16="http://schemas.microsoft.com/office/drawing/2014/main" id="{29A29583-E6B2-4C6E-A128-E5CC5BB18BCE}"/>
              </a:ext>
            </a:extLst>
          </p:cNvPr>
          <p:cNvSpPr>
            <a:spLocks noGrp="1"/>
          </p:cNvSpPr>
          <p:nvPr>
            <p:ph sz="quarter" idx="10"/>
          </p:nvPr>
        </p:nvSpPr>
        <p:spPr>
          <a:xfrm>
            <a:off x="781878" y="1833142"/>
            <a:ext cx="10641498" cy="4186657"/>
          </a:xfrm>
        </p:spPr>
        <p:txBody>
          <a:bodyPr>
            <a:normAutofit/>
          </a:bodyPr>
          <a:lstStyle/>
          <a:p>
            <a:pPr>
              <a:lnSpc>
                <a:spcPct val="100000"/>
              </a:lnSpc>
              <a:spcBef>
                <a:spcPts val="0"/>
              </a:spcBef>
            </a:pPr>
            <a:r>
              <a:rPr lang="en-GB" sz="2400"/>
              <a:t>What are the primary concerns and actions required</a:t>
            </a:r>
          </a:p>
          <a:p>
            <a:pPr>
              <a:lnSpc>
                <a:spcPct val="100000"/>
              </a:lnSpc>
              <a:spcBef>
                <a:spcPts val="0"/>
              </a:spcBef>
            </a:pPr>
            <a:r>
              <a:rPr lang="en-GB" sz="2400"/>
              <a:t>Who will undertake the leadership roles</a:t>
            </a:r>
          </a:p>
          <a:p>
            <a:pPr>
              <a:lnSpc>
                <a:spcPct val="100000"/>
              </a:lnSpc>
              <a:spcBef>
                <a:spcPts val="0"/>
              </a:spcBef>
            </a:pPr>
            <a:r>
              <a:rPr lang="en-GB" sz="2400"/>
              <a:t>Who will you liaise with and why</a:t>
            </a:r>
          </a:p>
          <a:p>
            <a:pPr>
              <a:spcBef>
                <a:spcPts val="0"/>
              </a:spcBef>
            </a:pPr>
            <a:r>
              <a:rPr lang="en-GB" sz="2400"/>
              <a:t>What are the next steps, evaluate the options.</a:t>
            </a:r>
          </a:p>
          <a:p>
            <a:endParaRPr lang="en-GB" sz="2000"/>
          </a:p>
        </p:txBody>
      </p:sp>
      <p:grpSp>
        <p:nvGrpSpPr>
          <p:cNvPr id="5" name="Group 4">
            <a:extLst>
              <a:ext uri="{FF2B5EF4-FFF2-40B4-BE49-F238E27FC236}">
                <a16:creationId xmlns:a16="http://schemas.microsoft.com/office/drawing/2014/main" id="{C1192BEC-E60A-41CD-8139-9F92DB919BE3}"/>
              </a:ext>
            </a:extLst>
          </p:cNvPr>
          <p:cNvGrpSpPr/>
          <p:nvPr/>
        </p:nvGrpSpPr>
        <p:grpSpPr>
          <a:xfrm>
            <a:off x="8425543" y="3537852"/>
            <a:ext cx="1922376" cy="1956549"/>
            <a:chOff x="5515704" y="4365104"/>
            <a:chExt cx="1440160" cy="1662682"/>
          </a:xfrm>
        </p:grpSpPr>
        <p:pic>
          <p:nvPicPr>
            <p:cNvPr id="6" name="Picture 2" descr="C:\Users\adam.biggs\AppData\Local\Microsoft\Windows\Temporary Internet Files\Content.IE5\6EP81A0L\alarm_clock_3[1].png">
              <a:extLst>
                <a:ext uri="{FF2B5EF4-FFF2-40B4-BE49-F238E27FC236}">
                  <a16:creationId xmlns:a16="http://schemas.microsoft.com/office/drawing/2014/main" id="{6F873159-FF52-4AF9-812B-31136B174F2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4365104"/>
              <a:ext cx="879297" cy="11396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2C581183-43D9-4DAB-9D12-CA61F3B41E0F}"/>
                </a:ext>
              </a:extLst>
            </p:cNvPr>
            <p:cNvSpPr txBox="1"/>
            <p:nvPr/>
          </p:nvSpPr>
          <p:spPr>
            <a:xfrm>
              <a:off x="5515704" y="5381455"/>
              <a:ext cx="1440160" cy="646331"/>
            </a:xfrm>
            <a:prstGeom prst="rect">
              <a:avLst/>
            </a:prstGeom>
            <a:noFill/>
          </p:spPr>
          <p:txBody>
            <a:bodyPr wrap="square" rtlCol="0">
              <a:spAutoFit/>
            </a:bodyPr>
            <a:lstStyle/>
            <a:p>
              <a:pPr algn="ctr"/>
              <a:r>
                <a:rPr lang="en-GB" i="1"/>
                <a:t>Add Timeframe</a:t>
              </a:r>
            </a:p>
          </p:txBody>
        </p:sp>
      </p:grpSp>
    </p:spTree>
    <p:extLst>
      <p:ext uri="{BB962C8B-B14F-4D97-AF65-F5344CB8AC3E}">
        <p14:creationId xmlns:p14="http://schemas.microsoft.com/office/powerpoint/2010/main" val="205659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DAD72B8-9C88-4AD8-B60D-36EA48C2A31F}"/>
              </a:ext>
            </a:extLst>
          </p:cNvPr>
          <p:cNvSpPr>
            <a:spLocks noGrp="1"/>
          </p:cNvSpPr>
          <p:nvPr>
            <p:ph type="title"/>
          </p:nvPr>
        </p:nvSpPr>
        <p:spPr>
          <a:xfrm>
            <a:off x="781877" y="1037979"/>
            <a:ext cx="10641498" cy="611649"/>
          </a:xfrm>
        </p:spPr>
        <p:txBody>
          <a:bodyPr/>
          <a:lstStyle/>
          <a:p>
            <a:r>
              <a:rPr lang="en-GB" b="1" dirty="0"/>
              <a:t>Inject Three</a:t>
            </a:r>
          </a:p>
        </p:txBody>
      </p:sp>
      <p:sp>
        <p:nvSpPr>
          <p:cNvPr id="4" name="Content Placeholder 2">
            <a:extLst>
              <a:ext uri="{FF2B5EF4-FFF2-40B4-BE49-F238E27FC236}">
                <a16:creationId xmlns:a16="http://schemas.microsoft.com/office/drawing/2014/main" id="{96A4E647-F8B1-4133-B94C-286D3CAD2B80}"/>
              </a:ext>
            </a:extLst>
          </p:cNvPr>
          <p:cNvSpPr>
            <a:spLocks noGrp="1"/>
          </p:cNvSpPr>
          <p:nvPr>
            <p:ph sz="quarter" idx="10"/>
          </p:nvPr>
        </p:nvSpPr>
        <p:spPr>
          <a:xfrm>
            <a:off x="781878" y="1833143"/>
            <a:ext cx="10641498" cy="2244128"/>
          </a:xfrm>
        </p:spPr>
        <p:txBody>
          <a:bodyPr>
            <a:normAutofit lnSpcReduction="10000"/>
          </a:bodyPr>
          <a:lstStyle/>
          <a:p>
            <a:pPr marL="0" indent="0">
              <a:buNone/>
            </a:pPr>
            <a:r>
              <a:rPr lang="en-GB" sz="2400" dirty="0"/>
              <a:t>At 16:00 Hrs the building inspectors have advised that due to the extensive damage the premises will require a full refurbishment and the majority of equipment - contents will need replacing. </a:t>
            </a:r>
          </a:p>
          <a:p>
            <a:pPr marL="0" indent="0">
              <a:buNone/>
            </a:pPr>
            <a:endParaRPr lang="en-GB" sz="2400" dirty="0"/>
          </a:p>
          <a:p>
            <a:pPr marL="0" indent="0">
              <a:buNone/>
            </a:pPr>
            <a:r>
              <a:rPr lang="en-GB" sz="2400" dirty="0"/>
              <a:t>The initial estimates for the repair work are four – six weeks, a more definitive time frame is unavailable.   </a:t>
            </a:r>
          </a:p>
          <a:p>
            <a:endParaRPr lang="en-GB" dirty="0"/>
          </a:p>
        </p:txBody>
      </p:sp>
    </p:spTree>
    <p:extLst>
      <p:ext uri="{BB962C8B-B14F-4D97-AF65-F5344CB8AC3E}">
        <p14:creationId xmlns:p14="http://schemas.microsoft.com/office/powerpoint/2010/main" val="4077041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F18304B-CC53-4FB4-97E8-2B3A5588256A}"/>
              </a:ext>
            </a:extLst>
          </p:cNvPr>
          <p:cNvSpPr>
            <a:spLocks noGrp="1"/>
          </p:cNvSpPr>
          <p:nvPr>
            <p:ph type="title"/>
          </p:nvPr>
        </p:nvSpPr>
        <p:spPr>
          <a:xfrm>
            <a:off x="781877" y="827914"/>
            <a:ext cx="10641498" cy="611649"/>
          </a:xfrm>
        </p:spPr>
        <p:txBody>
          <a:bodyPr/>
          <a:lstStyle/>
          <a:p>
            <a:r>
              <a:rPr lang="en-GB" b="1"/>
              <a:t>Considerations</a:t>
            </a:r>
          </a:p>
        </p:txBody>
      </p:sp>
      <p:sp>
        <p:nvSpPr>
          <p:cNvPr id="4" name="Content Placeholder 2">
            <a:extLst>
              <a:ext uri="{FF2B5EF4-FFF2-40B4-BE49-F238E27FC236}">
                <a16:creationId xmlns:a16="http://schemas.microsoft.com/office/drawing/2014/main" id="{CA4343D8-B869-478F-B8B8-A66523544C0C}"/>
              </a:ext>
            </a:extLst>
          </p:cNvPr>
          <p:cNvSpPr>
            <a:spLocks noGrp="1"/>
          </p:cNvSpPr>
          <p:nvPr>
            <p:ph sz="quarter" idx="10"/>
          </p:nvPr>
        </p:nvSpPr>
        <p:spPr>
          <a:xfrm>
            <a:off x="621240" y="1573650"/>
            <a:ext cx="10641498" cy="4592371"/>
          </a:xfrm>
        </p:spPr>
        <p:txBody>
          <a:bodyPr>
            <a:normAutofit/>
          </a:bodyPr>
          <a:lstStyle/>
          <a:p>
            <a:pPr>
              <a:spcBef>
                <a:spcPts val="0"/>
              </a:spcBef>
            </a:pPr>
            <a:r>
              <a:rPr lang="en-GB" sz="2400" dirty="0"/>
              <a:t>What are the next steps, evaluate the options </a:t>
            </a:r>
          </a:p>
          <a:p>
            <a:pPr>
              <a:spcBef>
                <a:spcPts val="0"/>
              </a:spcBef>
            </a:pPr>
            <a:r>
              <a:rPr lang="en-GB" sz="2400" dirty="0"/>
              <a:t>What are the prioritised activities</a:t>
            </a:r>
          </a:p>
          <a:p>
            <a:pPr>
              <a:lnSpc>
                <a:spcPct val="100000"/>
              </a:lnSpc>
              <a:spcBef>
                <a:spcPts val="0"/>
              </a:spcBef>
            </a:pPr>
            <a:r>
              <a:rPr lang="en-GB" sz="2400" dirty="0"/>
              <a:t>Who are your interested parties</a:t>
            </a:r>
          </a:p>
          <a:p>
            <a:pPr>
              <a:lnSpc>
                <a:spcPct val="100000"/>
              </a:lnSpc>
              <a:spcBef>
                <a:spcPts val="0"/>
              </a:spcBef>
            </a:pPr>
            <a:r>
              <a:rPr lang="en-GB" sz="2400" dirty="0"/>
              <a:t>What are your interdependencies (inputs &amp; outputs) and how will the impact be managed </a:t>
            </a:r>
          </a:p>
          <a:p>
            <a:pPr>
              <a:lnSpc>
                <a:spcPct val="100000"/>
              </a:lnSpc>
              <a:spcBef>
                <a:spcPts val="0"/>
              </a:spcBef>
            </a:pPr>
            <a:r>
              <a:rPr lang="en-GB" sz="2400" dirty="0"/>
              <a:t>What is the key element of your plan for managing the recovery.</a:t>
            </a:r>
          </a:p>
          <a:p>
            <a:endParaRPr lang="en-GB" dirty="0"/>
          </a:p>
        </p:txBody>
      </p:sp>
      <p:grpSp>
        <p:nvGrpSpPr>
          <p:cNvPr id="5" name="Group 4">
            <a:extLst>
              <a:ext uri="{FF2B5EF4-FFF2-40B4-BE49-F238E27FC236}">
                <a16:creationId xmlns:a16="http://schemas.microsoft.com/office/drawing/2014/main" id="{60B55D58-DE64-4CEF-9E54-3736A6B5EA7E}"/>
              </a:ext>
            </a:extLst>
          </p:cNvPr>
          <p:cNvGrpSpPr/>
          <p:nvPr/>
        </p:nvGrpSpPr>
        <p:grpSpPr>
          <a:xfrm>
            <a:off x="8827435" y="3962618"/>
            <a:ext cx="2014735" cy="2067468"/>
            <a:chOff x="5515704" y="4365104"/>
            <a:chExt cx="1440160" cy="1662682"/>
          </a:xfrm>
        </p:grpSpPr>
        <p:pic>
          <p:nvPicPr>
            <p:cNvPr id="6" name="Picture 2" descr="C:\Users\adam.biggs\AppData\Local\Microsoft\Windows\Temporary Internet Files\Content.IE5\6EP81A0L\alarm_clock_3[1].png">
              <a:extLst>
                <a:ext uri="{FF2B5EF4-FFF2-40B4-BE49-F238E27FC236}">
                  <a16:creationId xmlns:a16="http://schemas.microsoft.com/office/drawing/2014/main" id="{0851BB9A-DCA2-4A95-967C-BF0DC3B2C85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4365104"/>
              <a:ext cx="879297" cy="11396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1CA343C0-250F-4F7F-905E-74764F52922B}"/>
                </a:ext>
              </a:extLst>
            </p:cNvPr>
            <p:cNvSpPr txBox="1"/>
            <p:nvPr/>
          </p:nvSpPr>
          <p:spPr>
            <a:xfrm>
              <a:off x="5515704" y="5381455"/>
              <a:ext cx="1440160" cy="646331"/>
            </a:xfrm>
            <a:prstGeom prst="rect">
              <a:avLst/>
            </a:prstGeom>
            <a:noFill/>
          </p:spPr>
          <p:txBody>
            <a:bodyPr wrap="square" rtlCol="0">
              <a:spAutoFit/>
            </a:bodyPr>
            <a:lstStyle/>
            <a:p>
              <a:pPr algn="ctr"/>
              <a:r>
                <a:rPr lang="en-GB" i="1"/>
                <a:t>Add Timeframe</a:t>
              </a:r>
            </a:p>
          </p:txBody>
        </p:sp>
      </p:grpSp>
    </p:spTree>
    <p:extLst>
      <p:ext uri="{BB962C8B-B14F-4D97-AF65-F5344CB8AC3E}">
        <p14:creationId xmlns:p14="http://schemas.microsoft.com/office/powerpoint/2010/main" val="3138550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71DE3BE-1E62-4790-B160-BC0F8ADF53A1}"/>
              </a:ext>
            </a:extLst>
          </p:cNvPr>
          <p:cNvSpPr>
            <a:spLocks noGrp="1"/>
          </p:cNvSpPr>
          <p:nvPr>
            <p:ph type="title"/>
          </p:nvPr>
        </p:nvSpPr>
        <p:spPr>
          <a:xfrm>
            <a:off x="781877" y="1037979"/>
            <a:ext cx="10641498" cy="611649"/>
          </a:xfrm>
        </p:spPr>
        <p:txBody>
          <a:bodyPr/>
          <a:lstStyle/>
          <a:p>
            <a:r>
              <a:rPr lang="en-GB" b="1"/>
              <a:t>Review</a:t>
            </a:r>
          </a:p>
        </p:txBody>
      </p:sp>
      <p:sp>
        <p:nvSpPr>
          <p:cNvPr id="4" name="Content Placeholder 2">
            <a:extLst>
              <a:ext uri="{FF2B5EF4-FFF2-40B4-BE49-F238E27FC236}">
                <a16:creationId xmlns:a16="http://schemas.microsoft.com/office/drawing/2014/main" id="{9FDC2F18-8B64-45CA-8564-ACAE0E3BFC49}"/>
              </a:ext>
            </a:extLst>
          </p:cNvPr>
          <p:cNvSpPr>
            <a:spLocks noGrp="1"/>
          </p:cNvSpPr>
          <p:nvPr>
            <p:ph sz="quarter" idx="10"/>
          </p:nvPr>
        </p:nvSpPr>
        <p:spPr>
          <a:xfrm>
            <a:off x="781878" y="1833142"/>
            <a:ext cx="10641498" cy="4530587"/>
          </a:xfrm>
        </p:spPr>
        <p:txBody>
          <a:bodyPr/>
          <a:lstStyle/>
          <a:p>
            <a:pPr marL="0" indent="0">
              <a:buNone/>
            </a:pPr>
            <a:r>
              <a:rPr lang="en-GB" sz="2400"/>
              <a:t>Scenarios tested:</a:t>
            </a:r>
          </a:p>
          <a:p>
            <a:pPr lvl="1"/>
            <a:r>
              <a:rPr lang="en-GB" sz="2400"/>
              <a:t>Horizon scanning to risks</a:t>
            </a:r>
          </a:p>
          <a:p>
            <a:pPr lvl="1"/>
            <a:r>
              <a:rPr lang="en-GB" sz="2400"/>
              <a:t>Understanding of plan activation procedures and communication</a:t>
            </a:r>
          </a:p>
          <a:p>
            <a:pPr lvl="1"/>
            <a:r>
              <a:rPr lang="en-GB" sz="2400"/>
              <a:t>Review of what is within the plans to help identify:</a:t>
            </a:r>
          </a:p>
          <a:p>
            <a:pPr marL="914400" lvl="2" indent="0">
              <a:buNone/>
            </a:pPr>
            <a:r>
              <a:rPr lang="en-GB" sz="2400" u="sng"/>
              <a:t>leadership</a:t>
            </a:r>
            <a:r>
              <a:rPr lang="en-GB" sz="2400"/>
              <a:t>, </a:t>
            </a:r>
            <a:r>
              <a:rPr lang="en-GB" sz="2400" u="sng"/>
              <a:t>interdependencies</a:t>
            </a:r>
            <a:r>
              <a:rPr lang="en-GB" sz="2400"/>
              <a:t>, and </a:t>
            </a:r>
            <a:r>
              <a:rPr lang="en-GB" sz="2400" u="sng"/>
              <a:t>mitigation</a:t>
            </a:r>
          </a:p>
          <a:p>
            <a:pPr lvl="1"/>
            <a:r>
              <a:rPr lang="en-GB" sz="2400"/>
              <a:t>Recovery of services</a:t>
            </a:r>
          </a:p>
          <a:p>
            <a:endParaRPr lang="en-GB"/>
          </a:p>
        </p:txBody>
      </p:sp>
    </p:spTree>
    <p:extLst>
      <p:ext uri="{BB962C8B-B14F-4D97-AF65-F5344CB8AC3E}">
        <p14:creationId xmlns:p14="http://schemas.microsoft.com/office/powerpoint/2010/main" val="3322735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45EB645-08F4-4883-AD47-011366FF491F}"/>
              </a:ext>
            </a:extLst>
          </p:cNvPr>
          <p:cNvSpPr>
            <a:spLocks noGrp="1"/>
          </p:cNvSpPr>
          <p:nvPr>
            <p:ph type="title"/>
          </p:nvPr>
        </p:nvSpPr>
        <p:spPr>
          <a:xfrm>
            <a:off x="781877" y="1037979"/>
            <a:ext cx="10641498" cy="611649"/>
          </a:xfrm>
        </p:spPr>
        <p:txBody>
          <a:bodyPr/>
          <a:lstStyle/>
          <a:p>
            <a:r>
              <a:rPr lang="en-GB" b="1"/>
              <a:t>Feedback</a:t>
            </a:r>
          </a:p>
        </p:txBody>
      </p:sp>
      <p:sp>
        <p:nvSpPr>
          <p:cNvPr id="4" name="Content Placeholder 2">
            <a:extLst>
              <a:ext uri="{FF2B5EF4-FFF2-40B4-BE49-F238E27FC236}">
                <a16:creationId xmlns:a16="http://schemas.microsoft.com/office/drawing/2014/main" id="{681AD650-43CC-4E62-B1C1-FF79E87DA0B9}"/>
              </a:ext>
            </a:extLst>
          </p:cNvPr>
          <p:cNvSpPr>
            <a:spLocks noGrp="1"/>
          </p:cNvSpPr>
          <p:nvPr>
            <p:ph sz="quarter" idx="10"/>
          </p:nvPr>
        </p:nvSpPr>
        <p:spPr>
          <a:xfrm>
            <a:off x="781878" y="1833142"/>
            <a:ext cx="10641498" cy="2830297"/>
          </a:xfrm>
        </p:spPr>
        <p:txBody>
          <a:bodyPr/>
          <a:lstStyle/>
          <a:p>
            <a:r>
              <a:rPr lang="en-GB" sz="2400" dirty="0"/>
              <a:t>What actions did we capture as a result of this exercise?</a:t>
            </a:r>
          </a:p>
          <a:p>
            <a:r>
              <a:rPr lang="en-GB" sz="2400" dirty="0"/>
              <a:t>What do we see as the next steps?</a:t>
            </a:r>
          </a:p>
          <a:p>
            <a:endParaRPr lang="en-GB" dirty="0"/>
          </a:p>
        </p:txBody>
      </p:sp>
    </p:spTree>
    <p:extLst>
      <p:ext uri="{BB962C8B-B14F-4D97-AF65-F5344CB8AC3E}">
        <p14:creationId xmlns:p14="http://schemas.microsoft.com/office/powerpoint/2010/main" val="1418910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539DFB3-CF05-4BCA-A1EF-F1AB9267A615}"/>
              </a:ext>
            </a:extLst>
          </p:cNvPr>
          <p:cNvSpPr>
            <a:spLocks noGrp="1"/>
          </p:cNvSpPr>
          <p:nvPr>
            <p:ph type="title"/>
          </p:nvPr>
        </p:nvSpPr>
        <p:spPr>
          <a:xfrm>
            <a:off x="592466" y="406608"/>
            <a:ext cx="10641498" cy="611649"/>
          </a:xfrm>
        </p:spPr>
        <p:txBody>
          <a:bodyPr/>
          <a:lstStyle/>
          <a:p>
            <a:r>
              <a:rPr lang="en-GB" b="1"/>
              <a:t>Questions</a:t>
            </a:r>
          </a:p>
        </p:txBody>
      </p:sp>
      <p:pic>
        <p:nvPicPr>
          <p:cNvPr id="6" name="Picture 2" descr="C:\Users\adam.biggs\AppData\Local\Microsoft\Windows\Temporary Internet Files\Content.IE5\5ZA2SKCA\question-mark[1].png">
            <a:extLst>
              <a:ext uri="{FF2B5EF4-FFF2-40B4-BE49-F238E27FC236}">
                <a16:creationId xmlns:a16="http://schemas.microsoft.com/office/drawing/2014/main" id="{71A2AC2B-0F33-4B0D-9842-513AF18F034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2844" y="1049016"/>
            <a:ext cx="4462469" cy="4759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5660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CDAD39E-2B96-4230-B937-12E331EA01BB}"/>
              </a:ext>
            </a:extLst>
          </p:cNvPr>
          <p:cNvSpPr>
            <a:spLocks noGrp="1"/>
          </p:cNvSpPr>
          <p:nvPr>
            <p:ph type="title"/>
          </p:nvPr>
        </p:nvSpPr>
        <p:spPr>
          <a:xfrm>
            <a:off x="781877" y="1037979"/>
            <a:ext cx="10641498" cy="611649"/>
          </a:xfrm>
        </p:spPr>
        <p:txBody>
          <a:bodyPr/>
          <a:lstStyle/>
          <a:p>
            <a:r>
              <a:rPr lang="en-GB" b="1" dirty="0"/>
              <a:t>Content</a:t>
            </a:r>
          </a:p>
        </p:txBody>
      </p:sp>
      <p:sp>
        <p:nvSpPr>
          <p:cNvPr id="4" name="Content Placeholder 2">
            <a:extLst>
              <a:ext uri="{FF2B5EF4-FFF2-40B4-BE49-F238E27FC236}">
                <a16:creationId xmlns:a16="http://schemas.microsoft.com/office/drawing/2014/main" id="{831555C5-B316-4BE1-B8BC-F5B8B5DBEEE6}"/>
              </a:ext>
            </a:extLst>
          </p:cNvPr>
          <p:cNvSpPr>
            <a:spLocks noGrp="1"/>
          </p:cNvSpPr>
          <p:nvPr>
            <p:ph sz="quarter" idx="10"/>
          </p:nvPr>
        </p:nvSpPr>
        <p:spPr>
          <a:xfrm>
            <a:off x="781878" y="1833142"/>
            <a:ext cx="10641498" cy="4426144"/>
          </a:xfrm>
        </p:spPr>
        <p:txBody>
          <a:bodyPr>
            <a:normAutofit/>
          </a:bodyPr>
          <a:lstStyle/>
          <a:p>
            <a:r>
              <a:rPr lang="en-GB" sz="2400"/>
              <a:t>Business Continuity Management Cycle</a:t>
            </a:r>
          </a:p>
          <a:p>
            <a:r>
              <a:rPr lang="en-GB" sz="2400"/>
              <a:t>Exercise</a:t>
            </a:r>
          </a:p>
          <a:p>
            <a:pPr lvl="1"/>
            <a:r>
              <a:rPr lang="en-GB" sz="2400"/>
              <a:t>Aim</a:t>
            </a:r>
          </a:p>
          <a:p>
            <a:pPr lvl="1"/>
            <a:r>
              <a:rPr lang="en-GB" sz="2400"/>
              <a:t>Objectives</a:t>
            </a:r>
          </a:p>
          <a:p>
            <a:pPr lvl="1"/>
            <a:r>
              <a:rPr lang="en-GB" sz="2400"/>
              <a:t>Ground Rules</a:t>
            </a:r>
          </a:p>
          <a:p>
            <a:pPr lvl="1"/>
            <a:r>
              <a:rPr lang="en-GB" sz="2400"/>
              <a:t>Exercise Background</a:t>
            </a:r>
          </a:p>
          <a:p>
            <a:r>
              <a:rPr lang="en-GB" sz="2400"/>
              <a:t>Scenario &amp; Questions</a:t>
            </a:r>
          </a:p>
          <a:p>
            <a:r>
              <a:rPr lang="en-GB" sz="2400"/>
              <a:t>Feedback / Evaluation </a:t>
            </a:r>
          </a:p>
        </p:txBody>
      </p:sp>
    </p:spTree>
    <p:extLst>
      <p:ext uri="{BB962C8B-B14F-4D97-AF65-F5344CB8AC3E}">
        <p14:creationId xmlns:p14="http://schemas.microsoft.com/office/powerpoint/2010/main" val="2441850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9BFAC85-D1B5-45D4-AD6A-BA0217C3E2E3}"/>
              </a:ext>
            </a:extLst>
          </p:cNvPr>
          <p:cNvSpPr>
            <a:spLocks noGrp="1"/>
          </p:cNvSpPr>
          <p:nvPr>
            <p:ph type="title"/>
          </p:nvPr>
        </p:nvSpPr>
        <p:spPr>
          <a:xfrm>
            <a:off x="775251" y="515464"/>
            <a:ext cx="10641498" cy="611649"/>
          </a:xfrm>
        </p:spPr>
        <p:txBody>
          <a:bodyPr>
            <a:normAutofit fontScale="90000"/>
          </a:bodyPr>
          <a:lstStyle/>
          <a:p>
            <a:r>
              <a:rPr lang="en-GB" b="1" dirty="0"/>
              <a:t>Elements of </a:t>
            </a:r>
            <a:br>
              <a:rPr lang="en-GB" b="1" dirty="0"/>
            </a:br>
            <a:r>
              <a:rPr lang="en-GB" b="1" dirty="0"/>
              <a:t>Business Continuity Management</a:t>
            </a:r>
          </a:p>
        </p:txBody>
      </p:sp>
      <p:graphicFrame>
        <p:nvGraphicFramePr>
          <p:cNvPr id="5" name="Content Placeholder 3">
            <a:extLst>
              <a:ext uri="{FF2B5EF4-FFF2-40B4-BE49-F238E27FC236}">
                <a16:creationId xmlns:a16="http://schemas.microsoft.com/office/drawing/2014/main" id="{81FED84E-3542-4477-9ED4-86822CD9DEBE}"/>
              </a:ext>
            </a:extLst>
          </p:cNvPr>
          <p:cNvGraphicFramePr>
            <a:graphicFrameLocks noGrp="1"/>
          </p:cNvGraphicFramePr>
          <p:nvPr>
            <p:ph sz="quarter" idx="10"/>
            <p:extLst>
              <p:ext uri="{D42A27DB-BD31-4B8C-83A1-F6EECF244321}">
                <p14:modId xmlns:p14="http://schemas.microsoft.com/office/powerpoint/2010/main" val="3607145323"/>
              </p:ext>
            </p:extLst>
          </p:nvPr>
        </p:nvGraphicFramePr>
        <p:xfrm>
          <a:off x="413657" y="1393371"/>
          <a:ext cx="12115799" cy="47352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56280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16B6B5B-6C66-494B-89ED-78F2C4ABCE52}"/>
              </a:ext>
            </a:extLst>
          </p:cNvPr>
          <p:cNvSpPr>
            <a:spLocks noGrp="1"/>
          </p:cNvSpPr>
          <p:nvPr>
            <p:ph type="title"/>
          </p:nvPr>
        </p:nvSpPr>
        <p:spPr>
          <a:xfrm>
            <a:off x="781877" y="1037979"/>
            <a:ext cx="10641498" cy="611649"/>
          </a:xfrm>
        </p:spPr>
        <p:txBody>
          <a:bodyPr/>
          <a:lstStyle/>
          <a:p>
            <a:r>
              <a:rPr lang="en-GB" b="1"/>
              <a:t>Aim</a:t>
            </a:r>
          </a:p>
        </p:txBody>
      </p:sp>
      <p:sp>
        <p:nvSpPr>
          <p:cNvPr id="4" name="Content Placeholder 2">
            <a:extLst>
              <a:ext uri="{FF2B5EF4-FFF2-40B4-BE49-F238E27FC236}">
                <a16:creationId xmlns:a16="http://schemas.microsoft.com/office/drawing/2014/main" id="{BFCBE9D5-106F-4509-829E-36D80CC32F8A}"/>
              </a:ext>
            </a:extLst>
          </p:cNvPr>
          <p:cNvSpPr>
            <a:spLocks noGrp="1"/>
          </p:cNvSpPr>
          <p:nvPr>
            <p:ph sz="quarter" idx="10"/>
          </p:nvPr>
        </p:nvSpPr>
        <p:spPr>
          <a:xfrm>
            <a:off x="781878" y="1833142"/>
            <a:ext cx="10641498" cy="3706523"/>
          </a:xfrm>
        </p:spPr>
        <p:txBody>
          <a:bodyPr>
            <a:normAutofit/>
          </a:bodyPr>
          <a:lstStyle/>
          <a:p>
            <a:r>
              <a:rPr lang="en-GB" sz="2400"/>
              <a:t>To provide delegates with an opportunity to evaluate and enhance the operational effectiveness of the business continuity plans (inputs &amp; outputs) and provide learning opportunities.   </a:t>
            </a:r>
          </a:p>
          <a:p>
            <a:endParaRPr lang="en-GB" sz="1100"/>
          </a:p>
        </p:txBody>
      </p:sp>
    </p:spTree>
    <p:extLst>
      <p:ext uri="{BB962C8B-B14F-4D97-AF65-F5344CB8AC3E}">
        <p14:creationId xmlns:p14="http://schemas.microsoft.com/office/powerpoint/2010/main" val="751732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111AD26-58A3-4349-8B7B-81FD95D8C0F5}"/>
              </a:ext>
            </a:extLst>
          </p:cNvPr>
          <p:cNvSpPr>
            <a:spLocks noGrp="1"/>
          </p:cNvSpPr>
          <p:nvPr>
            <p:ph type="title"/>
          </p:nvPr>
        </p:nvSpPr>
        <p:spPr>
          <a:xfrm>
            <a:off x="781877" y="1037979"/>
            <a:ext cx="10641498" cy="611649"/>
          </a:xfrm>
        </p:spPr>
        <p:txBody>
          <a:bodyPr/>
          <a:lstStyle/>
          <a:p>
            <a:r>
              <a:rPr lang="en-GB" b="1"/>
              <a:t>Objectives</a:t>
            </a:r>
          </a:p>
        </p:txBody>
      </p:sp>
      <p:sp>
        <p:nvSpPr>
          <p:cNvPr id="4" name="Content Placeholder 2">
            <a:extLst>
              <a:ext uri="{FF2B5EF4-FFF2-40B4-BE49-F238E27FC236}">
                <a16:creationId xmlns:a16="http://schemas.microsoft.com/office/drawing/2014/main" id="{78FA7645-83E3-4D62-801E-A8E1AB7BA4D0}"/>
              </a:ext>
            </a:extLst>
          </p:cNvPr>
          <p:cNvSpPr>
            <a:spLocks noGrp="1"/>
          </p:cNvSpPr>
          <p:nvPr>
            <p:ph sz="quarter" idx="10"/>
          </p:nvPr>
        </p:nvSpPr>
        <p:spPr>
          <a:xfrm>
            <a:off x="781878" y="1833143"/>
            <a:ext cx="10641498" cy="3986878"/>
          </a:xfrm>
        </p:spPr>
        <p:txBody>
          <a:bodyPr/>
          <a:lstStyle/>
          <a:p>
            <a:r>
              <a:rPr lang="en-GB" sz="2400" dirty="0"/>
              <a:t>To facilitate learning opportunities</a:t>
            </a:r>
          </a:p>
          <a:p>
            <a:r>
              <a:rPr lang="en-GB" sz="2400" dirty="0"/>
              <a:t>To enable delegates to identify the strengths and weaknesses of the business continuity plans </a:t>
            </a:r>
          </a:p>
          <a:p>
            <a:r>
              <a:rPr lang="en-GB" sz="2400" dirty="0"/>
              <a:t>To assess the interoperability of the business continuity plans and use subsequent learning to outline further enhancements </a:t>
            </a:r>
          </a:p>
          <a:p>
            <a:endParaRPr lang="en-GB" dirty="0"/>
          </a:p>
        </p:txBody>
      </p:sp>
    </p:spTree>
    <p:extLst>
      <p:ext uri="{BB962C8B-B14F-4D97-AF65-F5344CB8AC3E}">
        <p14:creationId xmlns:p14="http://schemas.microsoft.com/office/powerpoint/2010/main" val="203286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84B3EA9-D1EA-4FBE-8279-E67A56B441B8}"/>
              </a:ext>
            </a:extLst>
          </p:cNvPr>
          <p:cNvSpPr>
            <a:spLocks noGrp="1"/>
          </p:cNvSpPr>
          <p:nvPr>
            <p:ph type="title"/>
          </p:nvPr>
        </p:nvSpPr>
        <p:spPr>
          <a:xfrm>
            <a:off x="781877" y="1037979"/>
            <a:ext cx="10641498" cy="611649"/>
          </a:xfrm>
        </p:spPr>
        <p:txBody>
          <a:bodyPr/>
          <a:lstStyle/>
          <a:p>
            <a:r>
              <a:rPr lang="en-GB" b="1"/>
              <a:t>Ground Rules</a:t>
            </a:r>
          </a:p>
        </p:txBody>
      </p:sp>
      <p:sp>
        <p:nvSpPr>
          <p:cNvPr id="4" name="Content Placeholder 2">
            <a:extLst>
              <a:ext uri="{FF2B5EF4-FFF2-40B4-BE49-F238E27FC236}">
                <a16:creationId xmlns:a16="http://schemas.microsoft.com/office/drawing/2014/main" id="{CA793367-B71F-4D0B-94AE-687246CE6D9B}"/>
              </a:ext>
            </a:extLst>
          </p:cNvPr>
          <p:cNvSpPr>
            <a:spLocks noGrp="1"/>
          </p:cNvSpPr>
          <p:nvPr>
            <p:ph sz="quarter" idx="10"/>
          </p:nvPr>
        </p:nvSpPr>
        <p:spPr>
          <a:xfrm>
            <a:off x="781878" y="1833142"/>
            <a:ext cx="10641498" cy="4407860"/>
          </a:xfrm>
        </p:spPr>
        <p:txBody>
          <a:bodyPr>
            <a:noAutofit/>
          </a:bodyPr>
          <a:lstStyle/>
          <a:p>
            <a:r>
              <a:rPr lang="en-GB" sz="2400"/>
              <a:t>Please nominate a scriber.</a:t>
            </a:r>
          </a:p>
          <a:p>
            <a:endParaRPr lang="en-GB" sz="2400"/>
          </a:p>
          <a:p>
            <a:r>
              <a:rPr lang="en-GB" sz="2400"/>
              <a:t>The exercise should be viewed as an opportunity to rehearse the responses in the plan and to identify problems - and potentially make mistakes - in a safe environment.</a:t>
            </a:r>
          </a:p>
          <a:p>
            <a:pPr marL="0" indent="0">
              <a:buNone/>
            </a:pPr>
            <a:endParaRPr lang="en-GB" sz="2400"/>
          </a:p>
          <a:p>
            <a:r>
              <a:rPr lang="en-GB" sz="2400"/>
              <a:t>Any comments, problems, issues or other contributions made should be captured in helping improve the plan. </a:t>
            </a:r>
          </a:p>
          <a:p>
            <a:pPr marL="0" indent="0">
              <a:buNone/>
            </a:pPr>
            <a:endParaRPr lang="en-GB" sz="2000"/>
          </a:p>
        </p:txBody>
      </p:sp>
    </p:spTree>
    <p:extLst>
      <p:ext uri="{BB962C8B-B14F-4D97-AF65-F5344CB8AC3E}">
        <p14:creationId xmlns:p14="http://schemas.microsoft.com/office/powerpoint/2010/main" val="982495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EF47D7E-787B-40AA-837F-2444C37A8EB4}"/>
              </a:ext>
            </a:extLst>
          </p:cNvPr>
          <p:cNvSpPr>
            <a:spLocks noGrp="1"/>
          </p:cNvSpPr>
          <p:nvPr>
            <p:ph type="title"/>
          </p:nvPr>
        </p:nvSpPr>
        <p:spPr>
          <a:xfrm>
            <a:off x="781877" y="1037979"/>
            <a:ext cx="10641498" cy="611649"/>
          </a:xfrm>
        </p:spPr>
        <p:txBody>
          <a:bodyPr>
            <a:normAutofit/>
          </a:bodyPr>
          <a:lstStyle/>
          <a:p>
            <a:r>
              <a:rPr lang="en-GB" b="1"/>
              <a:t>Exercise Background</a:t>
            </a:r>
          </a:p>
        </p:txBody>
      </p:sp>
      <p:sp>
        <p:nvSpPr>
          <p:cNvPr id="4" name="Content Placeholder 2">
            <a:extLst>
              <a:ext uri="{FF2B5EF4-FFF2-40B4-BE49-F238E27FC236}">
                <a16:creationId xmlns:a16="http://schemas.microsoft.com/office/drawing/2014/main" id="{F6340A61-DC5D-4484-AE2B-7263334F27F6}"/>
              </a:ext>
            </a:extLst>
          </p:cNvPr>
          <p:cNvSpPr>
            <a:spLocks noGrp="1"/>
          </p:cNvSpPr>
          <p:nvPr>
            <p:ph sz="quarter" idx="10"/>
          </p:nvPr>
        </p:nvSpPr>
        <p:spPr>
          <a:xfrm>
            <a:off x="775251" y="2029086"/>
            <a:ext cx="10641498" cy="3239600"/>
          </a:xfrm>
        </p:spPr>
        <p:txBody>
          <a:bodyPr vert="horz" lIns="91440" tIns="45720" rIns="91440" bIns="45720" rtlCol="0" anchor="t">
            <a:normAutofit/>
          </a:bodyPr>
          <a:lstStyle/>
          <a:p>
            <a:pPr marL="0" indent="0">
              <a:lnSpc>
                <a:spcPct val="100000"/>
              </a:lnSpc>
              <a:spcBef>
                <a:spcPts val="0"/>
              </a:spcBef>
              <a:buNone/>
            </a:pPr>
            <a:r>
              <a:rPr lang="en-GB" sz="2400">
                <a:latin typeface="Arial"/>
                <a:cs typeface="Arial"/>
              </a:rPr>
              <a:t>The availability and accessibility to the organisation’s premises could be compromised for a variety of reasons, for example:</a:t>
            </a:r>
          </a:p>
          <a:p>
            <a:pPr marL="0" indent="0">
              <a:lnSpc>
                <a:spcPct val="100000"/>
              </a:lnSpc>
              <a:spcBef>
                <a:spcPts val="0"/>
              </a:spcBef>
              <a:buNone/>
            </a:pPr>
            <a:endParaRPr lang="en-GB" sz="2400"/>
          </a:p>
          <a:p>
            <a:pPr>
              <a:spcBef>
                <a:spcPts val="0"/>
              </a:spcBef>
            </a:pPr>
            <a:r>
              <a:rPr lang="en-GB" sz="2400">
                <a:latin typeface="Arial"/>
                <a:cs typeface="Arial"/>
              </a:rPr>
              <a:t>The police have declared the area as a crime scene</a:t>
            </a:r>
          </a:p>
          <a:p>
            <a:pPr>
              <a:spcBef>
                <a:spcPts val="0"/>
              </a:spcBef>
            </a:pPr>
            <a:r>
              <a:rPr lang="en-GB" sz="2400">
                <a:latin typeface="Arial"/>
                <a:cs typeface="Arial"/>
              </a:rPr>
              <a:t>An exclusion zone has been established from a safety perspective, such as a risk of explosion, or a risk from a fire in a neighbouring property.</a:t>
            </a:r>
          </a:p>
          <a:p>
            <a:pPr>
              <a:spcBef>
                <a:spcPts val="0"/>
              </a:spcBef>
            </a:pPr>
            <a:r>
              <a:rPr lang="en-GB" sz="2400">
                <a:latin typeface="Arial"/>
                <a:cs typeface="Arial"/>
              </a:rPr>
              <a:t>A local flood has occurred</a:t>
            </a:r>
          </a:p>
        </p:txBody>
      </p:sp>
    </p:spTree>
    <p:extLst>
      <p:ext uri="{BB962C8B-B14F-4D97-AF65-F5344CB8AC3E}">
        <p14:creationId xmlns:p14="http://schemas.microsoft.com/office/powerpoint/2010/main" val="4106566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7D6F6BA-FE71-4044-9ADD-FC8FD039FC3A}"/>
              </a:ext>
            </a:extLst>
          </p:cNvPr>
          <p:cNvSpPr>
            <a:spLocks noGrp="1"/>
          </p:cNvSpPr>
          <p:nvPr>
            <p:ph type="title"/>
          </p:nvPr>
        </p:nvSpPr>
        <p:spPr>
          <a:xfrm>
            <a:off x="259363" y="330408"/>
            <a:ext cx="10641498" cy="611649"/>
          </a:xfrm>
        </p:spPr>
        <p:txBody>
          <a:bodyPr/>
          <a:lstStyle/>
          <a:p>
            <a:r>
              <a:rPr lang="en-GB" b="1" dirty="0"/>
              <a:t>Inject One </a:t>
            </a:r>
          </a:p>
        </p:txBody>
      </p:sp>
      <p:sp>
        <p:nvSpPr>
          <p:cNvPr id="4" name="Content Placeholder 2">
            <a:extLst>
              <a:ext uri="{FF2B5EF4-FFF2-40B4-BE49-F238E27FC236}">
                <a16:creationId xmlns:a16="http://schemas.microsoft.com/office/drawing/2014/main" id="{9DC30513-4D13-47E7-B03C-5CAEAB5A7CA3}"/>
              </a:ext>
            </a:extLst>
          </p:cNvPr>
          <p:cNvSpPr>
            <a:spLocks noGrp="1"/>
          </p:cNvSpPr>
          <p:nvPr>
            <p:ph sz="quarter" idx="10"/>
          </p:nvPr>
        </p:nvSpPr>
        <p:spPr>
          <a:xfrm>
            <a:off x="394251" y="1547657"/>
            <a:ext cx="10641498" cy="3239600"/>
          </a:xfrm>
        </p:spPr>
        <p:txBody>
          <a:bodyPr>
            <a:normAutofit/>
          </a:bodyPr>
          <a:lstStyle/>
          <a:p>
            <a:pPr marL="0" indent="0">
              <a:buNone/>
            </a:pPr>
            <a:r>
              <a:rPr lang="en-GB" sz="2400" dirty="0"/>
              <a:t>At 08:00 Hrs members of staff arrive at the workplace and notice water pouring through the ceiling.</a:t>
            </a:r>
          </a:p>
        </p:txBody>
      </p:sp>
    </p:spTree>
    <p:extLst>
      <p:ext uri="{BB962C8B-B14F-4D97-AF65-F5344CB8AC3E}">
        <p14:creationId xmlns:p14="http://schemas.microsoft.com/office/powerpoint/2010/main" val="2514427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8ED6D560-5B30-429F-9FFE-F9A026AD0E36}"/>
              </a:ext>
            </a:extLst>
          </p:cNvPr>
          <p:cNvSpPr>
            <a:spLocks noGrp="1"/>
          </p:cNvSpPr>
          <p:nvPr>
            <p:ph type="title"/>
          </p:nvPr>
        </p:nvSpPr>
        <p:spPr>
          <a:xfrm>
            <a:off x="775251" y="1037979"/>
            <a:ext cx="10641498" cy="611649"/>
          </a:xfrm>
        </p:spPr>
        <p:txBody>
          <a:bodyPr/>
          <a:lstStyle/>
          <a:p>
            <a:r>
              <a:rPr lang="en-GB" b="1"/>
              <a:t>Considerations</a:t>
            </a:r>
          </a:p>
        </p:txBody>
      </p:sp>
      <p:sp>
        <p:nvSpPr>
          <p:cNvPr id="4" name="Content Placeholder 2">
            <a:extLst>
              <a:ext uri="{FF2B5EF4-FFF2-40B4-BE49-F238E27FC236}">
                <a16:creationId xmlns:a16="http://schemas.microsoft.com/office/drawing/2014/main" id="{637D02A1-7E34-4319-A7F2-D91DE1CCBA8B}"/>
              </a:ext>
            </a:extLst>
          </p:cNvPr>
          <p:cNvSpPr>
            <a:spLocks noGrp="1"/>
          </p:cNvSpPr>
          <p:nvPr>
            <p:ph sz="quarter" idx="10"/>
          </p:nvPr>
        </p:nvSpPr>
        <p:spPr>
          <a:xfrm>
            <a:off x="781878" y="1833142"/>
            <a:ext cx="10641498" cy="4186657"/>
          </a:xfrm>
        </p:spPr>
        <p:txBody>
          <a:bodyPr>
            <a:normAutofit/>
          </a:bodyPr>
          <a:lstStyle/>
          <a:p>
            <a:r>
              <a:rPr lang="en-GB" sz="2400"/>
              <a:t>What are the immediate actions required?</a:t>
            </a:r>
          </a:p>
          <a:p>
            <a:r>
              <a:rPr lang="en-GB" sz="2400"/>
              <a:t>Who should be informed and why?</a:t>
            </a:r>
          </a:p>
          <a:p>
            <a:r>
              <a:rPr lang="en-GB" sz="2400"/>
              <a:t>What are the next steps, evaluate the options?</a:t>
            </a:r>
          </a:p>
          <a:p>
            <a:r>
              <a:rPr lang="en-GB" sz="2400"/>
              <a:t>What resources should be used imminently? </a:t>
            </a:r>
          </a:p>
          <a:p>
            <a:endParaRPr lang="en-GB" sz="2000"/>
          </a:p>
        </p:txBody>
      </p:sp>
      <p:grpSp>
        <p:nvGrpSpPr>
          <p:cNvPr id="5" name="Group 4">
            <a:extLst>
              <a:ext uri="{FF2B5EF4-FFF2-40B4-BE49-F238E27FC236}">
                <a16:creationId xmlns:a16="http://schemas.microsoft.com/office/drawing/2014/main" id="{030A58C4-D421-4275-B191-D2218366872D}"/>
              </a:ext>
            </a:extLst>
          </p:cNvPr>
          <p:cNvGrpSpPr/>
          <p:nvPr/>
        </p:nvGrpSpPr>
        <p:grpSpPr>
          <a:xfrm>
            <a:off x="8338457" y="3320143"/>
            <a:ext cx="1922376" cy="1956549"/>
            <a:chOff x="5515704" y="4365104"/>
            <a:chExt cx="1440160" cy="1662682"/>
          </a:xfrm>
        </p:grpSpPr>
        <p:pic>
          <p:nvPicPr>
            <p:cNvPr id="6" name="Picture 2" descr="C:\Users\adam.biggs\AppData\Local\Microsoft\Windows\Temporary Internet Files\Content.IE5\6EP81A0L\alarm_clock_3[1].png">
              <a:extLst>
                <a:ext uri="{FF2B5EF4-FFF2-40B4-BE49-F238E27FC236}">
                  <a16:creationId xmlns:a16="http://schemas.microsoft.com/office/drawing/2014/main" id="{046E33F4-2FBA-4F12-B9DA-A24C1A7BC4F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6136" y="4365104"/>
              <a:ext cx="879297" cy="113963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37BBDD7C-0ADF-43E0-89F5-00C1CAB859CB}"/>
                </a:ext>
              </a:extLst>
            </p:cNvPr>
            <p:cNvSpPr txBox="1"/>
            <p:nvPr/>
          </p:nvSpPr>
          <p:spPr>
            <a:xfrm>
              <a:off x="5515704" y="5381455"/>
              <a:ext cx="1440160" cy="646331"/>
            </a:xfrm>
            <a:prstGeom prst="rect">
              <a:avLst/>
            </a:prstGeom>
            <a:noFill/>
          </p:spPr>
          <p:txBody>
            <a:bodyPr wrap="square" rtlCol="0">
              <a:spAutoFit/>
            </a:bodyPr>
            <a:lstStyle/>
            <a:p>
              <a:pPr algn="ctr"/>
              <a:r>
                <a:rPr lang="en-GB" i="1"/>
                <a:t>Add Timeframe</a:t>
              </a:r>
            </a:p>
          </p:txBody>
        </p:sp>
      </p:grpSp>
    </p:spTree>
    <p:extLst>
      <p:ext uri="{BB962C8B-B14F-4D97-AF65-F5344CB8AC3E}">
        <p14:creationId xmlns:p14="http://schemas.microsoft.com/office/powerpoint/2010/main" val="387104510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BBFEDC929A1BC4A9F3B278B6D5AB259" ma:contentTypeVersion="6" ma:contentTypeDescription="Create a new document." ma:contentTypeScope="" ma:versionID="7479764f0e10533da0eeb9f297ec71c1">
  <xsd:schema xmlns:xsd="http://www.w3.org/2001/XMLSchema" xmlns:xs="http://www.w3.org/2001/XMLSchema" xmlns:p="http://schemas.microsoft.com/office/2006/metadata/properties" xmlns:ns2="934b752f-f0a5-467f-a0e4-008a617d2331" xmlns:ns3="cb1d5027-a3ac-4441-b759-ea0e5f912ecd" targetNamespace="http://schemas.microsoft.com/office/2006/metadata/properties" ma:root="true" ma:fieldsID="08b998808c093b37cf21a7394f235138" ns2:_="" ns3:_="">
    <xsd:import namespace="934b752f-f0a5-467f-a0e4-008a617d2331"/>
    <xsd:import namespace="cb1d5027-a3ac-4441-b759-ea0e5f912ec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34b752f-f0a5-467f-a0e4-008a617d23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1d5027-a3ac-4441-b759-ea0e5f912ec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D9FD49-C1C5-400A-B04D-90A236984D1F}">
  <ds:schemaRefs>
    <ds:schemaRef ds:uri="f90e7bc6-a3db-487f-b513-bfabef5bed32"/>
    <ds:schemaRef ds:uri="http://purl.org/dc/terms/"/>
    <ds:schemaRef ds:uri="cccaf3ac-2de9-44d4-aa31-54302fceb5f7"/>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5d66da30-c57e-467e-bd92-94ce3dcc2d9c"/>
    <ds:schemaRef ds:uri="http://www.w3.org/XML/1998/namespace"/>
    <ds:schemaRef ds:uri="http://purl.org/dc/dcmitype/"/>
  </ds:schemaRefs>
</ds:datastoreItem>
</file>

<file path=customXml/itemProps2.xml><?xml version="1.0" encoding="utf-8"?>
<ds:datastoreItem xmlns:ds="http://schemas.openxmlformats.org/officeDocument/2006/customXml" ds:itemID="{481E659E-033E-4680-A82E-DC6BEAD1DB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4b752f-f0a5-467f-a0e4-008a617d2331"/>
    <ds:schemaRef ds:uri="cb1d5027-a3ac-4441-b759-ea0e5f912e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6333066-D95F-4DC9-8F45-8431A5C3C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613</TotalTime>
  <Words>1203</Words>
  <Application>Microsoft Office PowerPoint</Application>
  <PresentationFormat>Widescreen</PresentationFormat>
  <Paragraphs>144</Paragraphs>
  <Slides>16</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Custom Design</vt:lpstr>
      <vt:lpstr>Business Continuity Exercise – Premises Unavailable</vt:lpstr>
      <vt:lpstr>Content</vt:lpstr>
      <vt:lpstr>Elements of  Business Continuity Management</vt:lpstr>
      <vt:lpstr>Aim</vt:lpstr>
      <vt:lpstr>Objectives</vt:lpstr>
      <vt:lpstr>Ground Rules</vt:lpstr>
      <vt:lpstr>Exercise Background</vt:lpstr>
      <vt:lpstr>Inject One </vt:lpstr>
      <vt:lpstr>Considerations</vt:lpstr>
      <vt:lpstr>Inject Two</vt:lpstr>
      <vt:lpstr>Considerations</vt:lpstr>
      <vt:lpstr>Inject Three</vt:lpstr>
      <vt:lpstr>Considerations</vt:lpstr>
      <vt:lpstr>Review</vt:lpstr>
      <vt:lpstr>Feedback</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16.9</dc:title>
  <dc:creator>Craig Sanderson</dc:creator>
  <cp:lastModifiedBy>ALI, Sohail (NHS ENGLAND – X24)</cp:lastModifiedBy>
  <cp:revision>115</cp:revision>
  <dcterms:created xsi:type="dcterms:W3CDTF">2017-05-03T08:06:17Z</dcterms:created>
  <dcterms:modified xsi:type="dcterms:W3CDTF">2023-05-09T09:59:23Z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0x0101006BBFEDC929A1BC4A9F3B278B6D5AB259</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y fmtid="{D5CDD505-2E9C-101B-9397-08002B2CF9AE}" pid="12" name="MediaServiceImageTags">
    <vt:lpwstr/>
  </property>
</Properties>
</file>