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6" r:id="rId4"/>
  </p:sldMasterIdLst>
  <p:notesMasterIdLst>
    <p:notesMasterId r:id="rId21"/>
  </p:notesMasterIdLst>
  <p:handoutMasterIdLst>
    <p:handoutMasterId r:id="rId22"/>
  </p:handoutMasterIdLst>
  <p:sldIdLst>
    <p:sldId id="256" r:id="rId5"/>
    <p:sldId id="257" r:id="rId6"/>
    <p:sldId id="258" r:id="rId7"/>
    <p:sldId id="259" r:id="rId8"/>
    <p:sldId id="260" r:id="rId9"/>
    <p:sldId id="261" r:id="rId10"/>
    <p:sldId id="262" r:id="rId11"/>
    <p:sldId id="263" r:id="rId12"/>
    <p:sldId id="264" r:id="rId13"/>
    <p:sldId id="265" r:id="rId14"/>
    <p:sldId id="266" r:id="rId15"/>
    <p:sldId id="267" r:id="rId16"/>
    <p:sldId id="268" r:id="rId17"/>
    <p:sldId id="269" r:id="rId18"/>
    <p:sldId id="270" r:id="rId19"/>
    <p:sldId id="271" r:id="rId2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5EB8"/>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MasterView">
  <p:normalViewPr>
    <p:restoredLeft sz="20522" autoAdjust="0"/>
    <p:restoredTop sz="89070" autoAdjust="0"/>
  </p:normalViewPr>
  <p:slideViewPr>
    <p:cSldViewPr snapToGrid="0" snapToObjects="1">
      <p:cViewPr varScale="1">
        <p:scale>
          <a:sx n="91" d="100"/>
          <a:sy n="91" d="100"/>
        </p:scale>
        <p:origin x="120" y="336"/>
      </p:cViewPr>
      <p:guideLst>
        <p:guide orient="horz" pos="2160"/>
        <p:guide pos="3840"/>
      </p:guideLst>
    </p:cSldViewPr>
  </p:slideViewPr>
  <p:outlineViewPr>
    <p:cViewPr>
      <p:scale>
        <a:sx n="33" d="100"/>
        <a:sy n="33" d="100"/>
      </p:scale>
      <p:origin x="0" y="0"/>
    </p:cViewPr>
  </p:outlineViewPr>
  <p:notesTextViewPr>
    <p:cViewPr>
      <p:scale>
        <a:sx n="1" d="1"/>
        <a:sy n="1" d="1"/>
      </p:scale>
      <p:origin x="0" y="0"/>
    </p:cViewPr>
  </p:notesTextViewPr>
  <p:notesViewPr>
    <p:cSldViewPr snapToGrid="0" snapToObjects="1">
      <p:cViewPr varScale="1">
        <p:scale>
          <a:sx n="88" d="100"/>
          <a:sy n="88" d="100"/>
        </p:scale>
        <p:origin x="-3870" y="-108"/>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notesMaster" Target="notesMasters/notes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handoutMaster" Target="handoutMasters/handoutMaster1.xml"/><Relationship Id="rId27"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ohail Ali" userId="bf1a5e33-3fa3-4f25-b4ec-dec18ada2d63" providerId="ADAL" clId="{FF842681-92F9-4276-A4C3-2BA801F4D349}"/>
    <pc:docChg chg="modSld">
      <pc:chgData name="Sohail Ali" userId="bf1a5e33-3fa3-4f25-b4ec-dec18ada2d63" providerId="ADAL" clId="{FF842681-92F9-4276-A4C3-2BA801F4D349}" dt="2022-10-06T13:53:02.847" v="0"/>
      <pc:docMkLst>
        <pc:docMk/>
      </pc:docMkLst>
      <pc:sldChg chg="modSp">
        <pc:chgData name="Sohail Ali" userId="bf1a5e33-3fa3-4f25-b4ec-dec18ada2d63" providerId="ADAL" clId="{FF842681-92F9-4276-A4C3-2BA801F4D349}" dt="2022-10-06T13:53:02.847" v="0"/>
        <pc:sldMkLst>
          <pc:docMk/>
          <pc:sldMk cId="2873114900" sldId="268"/>
        </pc:sldMkLst>
        <pc:spChg chg="mod">
          <ac:chgData name="Sohail Ali" userId="bf1a5e33-3fa3-4f25-b4ec-dec18ada2d63" providerId="ADAL" clId="{FF842681-92F9-4276-A4C3-2BA801F4D349}" dt="2022-10-06T13:53:02.847" v="0"/>
          <ac:spMkLst>
            <pc:docMk/>
            <pc:sldMk cId="2873114900" sldId="268"/>
            <ac:spMk id="4" creationId="{49182B97-EC63-4302-A663-4706AE895B8D}"/>
          </ac:spMkLst>
        </pc:spChg>
      </pc:sldChg>
    </pc:docChg>
  </pc:docChgLst>
  <pc:docChgLst>
    <pc:chgData name="Sohail Ali" userId="bf1a5e33-3fa3-4f25-b4ec-dec18ada2d63" providerId="ADAL" clId="{1C9F5E8C-F84D-4AC3-A426-9736629B1013}"/>
    <pc:docChg chg="modMainMaster">
      <pc:chgData name="Sohail Ali" userId="bf1a5e33-3fa3-4f25-b4ec-dec18ada2d63" providerId="ADAL" clId="{1C9F5E8C-F84D-4AC3-A426-9736629B1013}" dt="2023-05-09T10:03:28.143" v="1" actId="732"/>
      <pc:docMkLst>
        <pc:docMk/>
      </pc:docMkLst>
      <pc:sldMasterChg chg="modSldLayout">
        <pc:chgData name="Sohail Ali" userId="bf1a5e33-3fa3-4f25-b4ec-dec18ada2d63" providerId="ADAL" clId="{1C9F5E8C-F84D-4AC3-A426-9736629B1013}" dt="2023-05-09T10:03:28.143" v="1" actId="732"/>
        <pc:sldMasterMkLst>
          <pc:docMk/>
          <pc:sldMasterMk cId="2834789573" sldId="2147483666"/>
        </pc:sldMasterMkLst>
        <pc:sldLayoutChg chg="modSp mod">
          <pc:chgData name="Sohail Ali" userId="bf1a5e33-3fa3-4f25-b4ec-dec18ada2d63" providerId="ADAL" clId="{1C9F5E8C-F84D-4AC3-A426-9736629B1013}" dt="2023-05-09T10:03:19.810" v="0" actId="732"/>
          <pc:sldLayoutMkLst>
            <pc:docMk/>
            <pc:sldMasterMk cId="2834789573" sldId="2147483666"/>
            <pc:sldLayoutMk cId="3506723340" sldId="2147483667"/>
          </pc:sldLayoutMkLst>
          <pc:picChg chg="mod modCrop">
            <ac:chgData name="Sohail Ali" userId="bf1a5e33-3fa3-4f25-b4ec-dec18ada2d63" providerId="ADAL" clId="{1C9F5E8C-F84D-4AC3-A426-9736629B1013}" dt="2023-05-09T10:03:19.810" v="0" actId="732"/>
            <ac:picMkLst>
              <pc:docMk/>
              <pc:sldMasterMk cId="2834789573" sldId="2147483666"/>
              <pc:sldLayoutMk cId="3506723340" sldId="2147483667"/>
              <ac:picMk id="6" creationId="{3CFCDE03-0EEA-4F49-A6B9-58B291621EE7}"/>
            </ac:picMkLst>
          </pc:picChg>
        </pc:sldLayoutChg>
        <pc:sldLayoutChg chg="modSp mod">
          <pc:chgData name="Sohail Ali" userId="bf1a5e33-3fa3-4f25-b4ec-dec18ada2d63" providerId="ADAL" clId="{1C9F5E8C-F84D-4AC3-A426-9736629B1013}" dt="2023-05-09T10:03:28.143" v="1" actId="732"/>
          <pc:sldLayoutMkLst>
            <pc:docMk/>
            <pc:sldMasterMk cId="2834789573" sldId="2147483666"/>
            <pc:sldLayoutMk cId="3701314472" sldId="2147483668"/>
          </pc:sldLayoutMkLst>
          <pc:picChg chg="mod modCrop">
            <ac:chgData name="Sohail Ali" userId="bf1a5e33-3fa3-4f25-b4ec-dec18ada2d63" providerId="ADAL" clId="{1C9F5E8C-F84D-4AC3-A426-9736629B1013}" dt="2023-05-09T10:03:28.143" v="1" actId="732"/>
            <ac:picMkLst>
              <pc:docMk/>
              <pc:sldMasterMk cId="2834789573" sldId="2147483666"/>
              <pc:sldLayoutMk cId="3701314472" sldId="2147483668"/>
              <ac:picMk id="7" creationId="{3D9F83AB-04F8-4C53-93F7-BAAABEF42693}"/>
            </ac:picMkLst>
          </pc:picChg>
        </pc:sldLayoutChg>
      </pc:sldMasterChg>
    </pc:docChg>
  </pc:docChgLst>
  <pc:docChgLst>
    <pc:chgData name="Sohail Ali" userId="bf1a5e33-3fa3-4f25-b4ec-dec18ada2d63" providerId="ADAL" clId="{C897E6D2-0169-4396-B748-356C81FC1BD8}"/>
    <pc:docChg chg="modSld">
      <pc:chgData name="Sohail Ali" userId="bf1a5e33-3fa3-4f25-b4ec-dec18ada2d63" providerId="ADAL" clId="{C897E6D2-0169-4396-B748-356C81FC1BD8}" dt="2022-08-30T12:32:48.199" v="8" actId="403"/>
      <pc:docMkLst>
        <pc:docMk/>
      </pc:docMkLst>
      <pc:sldChg chg="modSp mod">
        <pc:chgData name="Sohail Ali" userId="bf1a5e33-3fa3-4f25-b4ec-dec18ada2d63" providerId="ADAL" clId="{C897E6D2-0169-4396-B748-356C81FC1BD8}" dt="2022-08-30T12:32:28.003" v="2" actId="404"/>
        <pc:sldMkLst>
          <pc:docMk/>
          <pc:sldMk cId="2224879460" sldId="264"/>
        </pc:sldMkLst>
        <pc:spChg chg="mod">
          <ac:chgData name="Sohail Ali" userId="bf1a5e33-3fa3-4f25-b4ec-dec18ada2d63" providerId="ADAL" clId="{C897E6D2-0169-4396-B748-356C81FC1BD8}" dt="2022-08-30T12:32:28.003" v="2" actId="404"/>
          <ac:spMkLst>
            <pc:docMk/>
            <pc:sldMk cId="2224879460" sldId="264"/>
            <ac:spMk id="4" creationId="{6353E66A-1343-40A2-8E62-9B019C770A49}"/>
          </ac:spMkLst>
        </pc:spChg>
      </pc:sldChg>
      <pc:sldChg chg="modSp mod">
        <pc:chgData name="Sohail Ali" userId="bf1a5e33-3fa3-4f25-b4ec-dec18ada2d63" providerId="ADAL" clId="{C897E6D2-0169-4396-B748-356C81FC1BD8}" dt="2022-08-30T12:32:48.199" v="8" actId="403"/>
        <pc:sldMkLst>
          <pc:docMk/>
          <pc:sldMk cId="1063522416" sldId="267"/>
        </pc:sldMkLst>
        <pc:spChg chg="mod">
          <ac:chgData name="Sohail Ali" userId="bf1a5e33-3fa3-4f25-b4ec-dec18ada2d63" providerId="ADAL" clId="{C897E6D2-0169-4396-B748-356C81FC1BD8}" dt="2022-08-30T12:32:48.199" v="8" actId="403"/>
          <ac:spMkLst>
            <pc:docMk/>
            <pc:sldMk cId="1063522416" sldId="267"/>
            <ac:spMk id="5" creationId="{F6F6CAFD-08C7-49A9-B9A2-9E9989126E62}"/>
          </ac:spMkLst>
        </pc:spChg>
      </pc:sldChg>
    </pc:docChg>
  </pc:docChgLst>
</pc:chgInfo>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D4CF0E8-C82C-496E-898A-C18E3EDDD1B5}" type="doc">
      <dgm:prSet loTypeId="urn:microsoft.com/office/officeart/2005/8/layout/radial6" loCatId="cycle" qsTypeId="urn:microsoft.com/office/officeart/2005/8/quickstyle/3d1" qsCatId="3D" csTypeId="urn:microsoft.com/office/officeart/2005/8/colors/accent1_2" csCatId="accent1" phldr="1"/>
      <dgm:spPr/>
      <dgm:t>
        <a:bodyPr/>
        <a:lstStyle/>
        <a:p>
          <a:endParaRPr lang="en-GB"/>
        </a:p>
      </dgm:t>
    </dgm:pt>
    <dgm:pt modelId="{24C754D0-B709-4F57-86C2-CFFDD5299286}">
      <dgm:prSet phldrT="[Text]"/>
      <dgm:spPr/>
      <dgm:t>
        <a:bodyPr/>
        <a:lstStyle/>
        <a:p>
          <a:r>
            <a:rPr lang="en-GB"/>
            <a:t>Operational planning &amp; control</a:t>
          </a:r>
        </a:p>
      </dgm:t>
    </dgm:pt>
    <dgm:pt modelId="{ACA02ECC-B93E-43A0-80D8-9C3FE37BB934}" type="parTrans" cxnId="{3A245B44-5A4E-4D00-AD3A-401AB40D8517}">
      <dgm:prSet/>
      <dgm:spPr/>
      <dgm:t>
        <a:bodyPr/>
        <a:lstStyle/>
        <a:p>
          <a:endParaRPr lang="en-GB"/>
        </a:p>
      </dgm:t>
    </dgm:pt>
    <dgm:pt modelId="{8EB93B51-DCAB-4DF9-BBDF-D27DC2049C34}" type="sibTrans" cxnId="{3A245B44-5A4E-4D00-AD3A-401AB40D8517}">
      <dgm:prSet/>
      <dgm:spPr/>
      <dgm:t>
        <a:bodyPr/>
        <a:lstStyle/>
        <a:p>
          <a:endParaRPr lang="en-GB"/>
        </a:p>
      </dgm:t>
    </dgm:pt>
    <dgm:pt modelId="{FB157B27-F9BB-41D1-A14D-23D6C3E57F03}">
      <dgm:prSet phldrT="[Text]"/>
      <dgm:spPr/>
      <dgm:t>
        <a:bodyPr/>
        <a:lstStyle/>
        <a:p>
          <a:r>
            <a:rPr lang="en-GB"/>
            <a:t>Business impact analysis &amp; risk assessment</a:t>
          </a:r>
        </a:p>
      </dgm:t>
    </dgm:pt>
    <dgm:pt modelId="{2E81B494-FE18-4EDB-8465-B82D5D5487C0}" type="parTrans" cxnId="{52DCBE6C-C3C1-41CC-9ADF-5FA3C1233652}">
      <dgm:prSet/>
      <dgm:spPr/>
      <dgm:t>
        <a:bodyPr/>
        <a:lstStyle/>
        <a:p>
          <a:endParaRPr lang="en-GB"/>
        </a:p>
      </dgm:t>
    </dgm:pt>
    <dgm:pt modelId="{11708DCD-B4E5-48F1-8F09-EF461AAE70BA}" type="sibTrans" cxnId="{52DCBE6C-C3C1-41CC-9ADF-5FA3C1233652}">
      <dgm:prSet/>
      <dgm:spPr/>
      <dgm:t>
        <a:bodyPr/>
        <a:lstStyle/>
        <a:p>
          <a:endParaRPr lang="en-GB"/>
        </a:p>
      </dgm:t>
    </dgm:pt>
    <dgm:pt modelId="{317EE060-C585-44C7-9CAD-AA406A5AF85F}">
      <dgm:prSet phldrT="[Text]"/>
      <dgm:spPr/>
      <dgm:t>
        <a:bodyPr/>
        <a:lstStyle/>
        <a:p>
          <a:r>
            <a:rPr lang="en-GB"/>
            <a:t>Business Continuity Strategy</a:t>
          </a:r>
        </a:p>
      </dgm:t>
    </dgm:pt>
    <dgm:pt modelId="{6FCF4DB2-5D7F-4231-A7B0-522640389599}" type="parTrans" cxnId="{B2C59CBC-0788-479B-9502-2B9DF9C10499}">
      <dgm:prSet/>
      <dgm:spPr/>
      <dgm:t>
        <a:bodyPr/>
        <a:lstStyle/>
        <a:p>
          <a:endParaRPr lang="en-GB"/>
        </a:p>
      </dgm:t>
    </dgm:pt>
    <dgm:pt modelId="{7A4401CA-8F98-4413-9932-C5789F9E8D54}" type="sibTrans" cxnId="{B2C59CBC-0788-479B-9502-2B9DF9C10499}">
      <dgm:prSet/>
      <dgm:spPr/>
      <dgm:t>
        <a:bodyPr/>
        <a:lstStyle/>
        <a:p>
          <a:endParaRPr lang="en-GB"/>
        </a:p>
      </dgm:t>
    </dgm:pt>
    <dgm:pt modelId="{4761EF6A-5483-407E-A00B-E42BC7DDA782}">
      <dgm:prSet phldrT="[Text]"/>
      <dgm:spPr/>
      <dgm:t>
        <a:bodyPr/>
        <a:lstStyle/>
        <a:p>
          <a:r>
            <a:rPr lang="en-GB"/>
            <a:t>Establish &amp; implement BC procedures</a:t>
          </a:r>
        </a:p>
      </dgm:t>
    </dgm:pt>
    <dgm:pt modelId="{BF63989B-D0B4-41CD-B12A-F416B064D33E}" type="parTrans" cxnId="{BF32D493-AAC8-4873-BE97-F1259E646719}">
      <dgm:prSet/>
      <dgm:spPr/>
      <dgm:t>
        <a:bodyPr/>
        <a:lstStyle/>
        <a:p>
          <a:endParaRPr lang="en-GB"/>
        </a:p>
      </dgm:t>
    </dgm:pt>
    <dgm:pt modelId="{490102B2-6E81-402D-89A9-56C390D40223}" type="sibTrans" cxnId="{BF32D493-AAC8-4873-BE97-F1259E646719}">
      <dgm:prSet/>
      <dgm:spPr/>
      <dgm:t>
        <a:bodyPr/>
        <a:lstStyle/>
        <a:p>
          <a:endParaRPr lang="en-GB"/>
        </a:p>
      </dgm:t>
    </dgm:pt>
    <dgm:pt modelId="{366E4C5B-7433-4351-9709-FAB54373C3AA}">
      <dgm:prSet phldrT="[Text]"/>
      <dgm:spPr>
        <a:solidFill>
          <a:schemeClr val="tx2"/>
        </a:solidFill>
      </dgm:spPr>
      <dgm:t>
        <a:bodyPr/>
        <a:lstStyle/>
        <a:p>
          <a:r>
            <a:rPr lang="en-GB"/>
            <a:t>Exercising &amp; Testing</a:t>
          </a:r>
        </a:p>
      </dgm:t>
    </dgm:pt>
    <dgm:pt modelId="{361A18A5-3A47-455F-96A7-60F8C150D8E7}" type="parTrans" cxnId="{9D3E9E4A-7B0B-46E7-B101-A97466E58DA9}">
      <dgm:prSet/>
      <dgm:spPr/>
      <dgm:t>
        <a:bodyPr/>
        <a:lstStyle/>
        <a:p>
          <a:endParaRPr lang="en-GB"/>
        </a:p>
      </dgm:t>
    </dgm:pt>
    <dgm:pt modelId="{FD6F9837-6890-4368-A367-699E79FB2668}" type="sibTrans" cxnId="{9D3E9E4A-7B0B-46E7-B101-A97466E58DA9}">
      <dgm:prSet/>
      <dgm:spPr/>
      <dgm:t>
        <a:bodyPr/>
        <a:lstStyle/>
        <a:p>
          <a:endParaRPr lang="en-GB"/>
        </a:p>
      </dgm:t>
    </dgm:pt>
    <dgm:pt modelId="{95D22AB2-039F-45FC-A584-2A40A9B8590A}" type="pres">
      <dgm:prSet presAssocID="{1D4CF0E8-C82C-496E-898A-C18E3EDDD1B5}" presName="Name0" presStyleCnt="0">
        <dgm:presLayoutVars>
          <dgm:chMax val="1"/>
          <dgm:dir/>
          <dgm:animLvl val="ctr"/>
          <dgm:resizeHandles val="exact"/>
        </dgm:presLayoutVars>
      </dgm:prSet>
      <dgm:spPr/>
    </dgm:pt>
    <dgm:pt modelId="{CCDB6CC6-4283-40FC-9A28-B980ED9B710B}" type="pres">
      <dgm:prSet presAssocID="{24C754D0-B709-4F57-86C2-CFFDD5299286}" presName="centerShape" presStyleLbl="node0" presStyleIdx="0" presStyleCnt="1"/>
      <dgm:spPr/>
    </dgm:pt>
    <dgm:pt modelId="{1A2DA45D-A16D-4CC6-9F25-3E7BEDE2ADB5}" type="pres">
      <dgm:prSet presAssocID="{FB157B27-F9BB-41D1-A14D-23D6C3E57F03}" presName="node" presStyleLbl="node1" presStyleIdx="0" presStyleCnt="4">
        <dgm:presLayoutVars>
          <dgm:bulletEnabled val="1"/>
        </dgm:presLayoutVars>
      </dgm:prSet>
      <dgm:spPr/>
    </dgm:pt>
    <dgm:pt modelId="{9E3182CB-F9A6-4516-BC82-E809DD366EF3}" type="pres">
      <dgm:prSet presAssocID="{FB157B27-F9BB-41D1-A14D-23D6C3E57F03}" presName="dummy" presStyleCnt="0"/>
      <dgm:spPr/>
    </dgm:pt>
    <dgm:pt modelId="{AF592433-7F29-42C1-A223-79DFAE3A2331}" type="pres">
      <dgm:prSet presAssocID="{11708DCD-B4E5-48F1-8F09-EF461AAE70BA}" presName="sibTrans" presStyleLbl="sibTrans2D1" presStyleIdx="0" presStyleCnt="4"/>
      <dgm:spPr/>
    </dgm:pt>
    <dgm:pt modelId="{43C07DB6-4BDC-472D-AADD-BBDCE90F4896}" type="pres">
      <dgm:prSet presAssocID="{317EE060-C585-44C7-9CAD-AA406A5AF85F}" presName="node" presStyleLbl="node1" presStyleIdx="1" presStyleCnt="4">
        <dgm:presLayoutVars>
          <dgm:bulletEnabled val="1"/>
        </dgm:presLayoutVars>
      </dgm:prSet>
      <dgm:spPr/>
    </dgm:pt>
    <dgm:pt modelId="{33FEE16C-E332-4DC8-85ED-5670F149F9A6}" type="pres">
      <dgm:prSet presAssocID="{317EE060-C585-44C7-9CAD-AA406A5AF85F}" presName="dummy" presStyleCnt="0"/>
      <dgm:spPr/>
    </dgm:pt>
    <dgm:pt modelId="{48196556-610B-472F-A396-C0EC82423F9E}" type="pres">
      <dgm:prSet presAssocID="{7A4401CA-8F98-4413-9932-C5789F9E8D54}" presName="sibTrans" presStyleLbl="sibTrans2D1" presStyleIdx="1" presStyleCnt="4"/>
      <dgm:spPr/>
    </dgm:pt>
    <dgm:pt modelId="{097DCFD7-7F22-4D48-B970-DDC4BC857320}" type="pres">
      <dgm:prSet presAssocID="{4761EF6A-5483-407E-A00B-E42BC7DDA782}" presName="node" presStyleLbl="node1" presStyleIdx="2" presStyleCnt="4">
        <dgm:presLayoutVars>
          <dgm:bulletEnabled val="1"/>
        </dgm:presLayoutVars>
      </dgm:prSet>
      <dgm:spPr/>
    </dgm:pt>
    <dgm:pt modelId="{64D883BB-480D-4B85-ADCE-A34849208DD7}" type="pres">
      <dgm:prSet presAssocID="{4761EF6A-5483-407E-A00B-E42BC7DDA782}" presName="dummy" presStyleCnt="0"/>
      <dgm:spPr/>
    </dgm:pt>
    <dgm:pt modelId="{0098F9CE-9674-4A43-861C-F9D30DC27863}" type="pres">
      <dgm:prSet presAssocID="{490102B2-6E81-402D-89A9-56C390D40223}" presName="sibTrans" presStyleLbl="sibTrans2D1" presStyleIdx="2" presStyleCnt="4"/>
      <dgm:spPr/>
    </dgm:pt>
    <dgm:pt modelId="{62FD2182-D2EF-41CE-8BDE-2C60DA7BDB9C}" type="pres">
      <dgm:prSet presAssocID="{366E4C5B-7433-4351-9709-FAB54373C3AA}" presName="node" presStyleLbl="node1" presStyleIdx="3" presStyleCnt="4">
        <dgm:presLayoutVars>
          <dgm:bulletEnabled val="1"/>
        </dgm:presLayoutVars>
      </dgm:prSet>
      <dgm:spPr/>
    </dgm:pt>
    <dgm:pt modelId="{74BABB97-3A4A-4D8E-B7D8-5C608B4B5E12}" type="pres">
      <dgm:prSet presAssocID="{366E4C5B-7433-4351-9709-FAB54373C3AA}" presName="dummy" presStyleCnt="0"/>
      <dgm:spPr/>
    </dgm:pt>
    <dgm:pt modelId="{16CB8B51-B686-4C5A-B698-378DFE8C4E96}" type="pres">
      <dgm:prSet presAssocID="{FD6F9837-6890-4368-A367-699E79FB2668}" presName="sibTrans" presStyleLbl="sibTrans2D1" presStyleIdx="3" presStyleCnt="4"/>
      <dgm:spPr/>
    </dgm:pt>
  </dgm:ptLst>
  <dgm:cxnLst>
    <dgm:cxn modelId="{2EBCD20A-6844-4E2A-BE6B-2DB76B730FCB}" type="presOf" srcId="{11708DCD-B4E5-48F1-8F09-EF461AAE70BA}" destId="{AF592433-7F29-42C1-A223-79DFAE3A2331}" srcOrd="0" destOrd="0" presId="urn:microsoft.com/office/officeart/2005/8/layout/radial6"/>
    <dgm:cxn modelId="{7AF2050C-D8C8-4F56-B22D-9ECF40F4DEB3}" type="presOf" srcId="{24C754D0-B709-4F57-86C2-CFFDD5299286}" destId="{CCDB6CC6-4283-40FC-9A28-B980ED9B710B}" srcOrd="0" destOrd="0" presId="urn:microsoft.com/office/officeart/2005/8/layout/radial6"/>
    <dgm:cxn modelId="{3A245B44-5A4E-4D00-AD3A-401AB40D8517}" srcId="{1D4CF0E8-C82C-496E-898A-C18E3EDDD1B5}" destId="{24C754D0-B709-4F57-86C2-CFFDD5299286}" srcOrd="0" destOrd="0" parTransId="{ACA02ECC-B93E-43A0-80D8-9C3FE37BB934}" sibTransId="{8EB93B51-DCAB-4DF9-BBDF-D27DC2049C34}"/>
    <dgm:cxn modelId="{252C6766-ECC8-4DD2-919B-6925AA2C8D89}" type="presOf" srcId="{366E4C5B-7433-4351-9709-FAB54373C3AA}" destId="{62FD2182-D2EF-41CE-8BDE-2C60DA7BDB9C}" srcOrd="0" destOrd="0" presId="urn:microsoft.com/office/officeart/2005/8/layout/radial6"/>
    <dgm:cxn modelId="{9D3E9E4A-7B0B-46E7-B101-A97466E58DA9}" srcId="{24C754D0-B709-4F57-86C2-CFFDD5299286}" destId="{366E4C5B-7433-4351-9709-FAB54373C3AA}" srcOrd="3" destOrd="0" parTransId="{361A18A5-3A47-455F-96A7-60F8C150D8E7}" sibTransId="{FD6F9837-6890-4368-A367-699E79FB2668}"/>
    <dgm:cxn modelId="{52DCBE6C-C3C1-41CC-9ADF-5FA3C1233652}" srcId="{24C754D0-B709-4F57-86C2-CFFDD5299286}" destId="{FB157B27-F9BB-41D1-A14D-23D6C3E57F03}" srcOrd="0" destOrd="0" parTransId="{2E81B494-FE18-4EDB-8465-B82D5D5487C0}" sibTransId="{11708DCD-B4E5-48F1-8F09-EF461AAE70BA}"/>
    <dgm:cxn modelId="{BF32D493-AAC8-4873-BE97-F1259E646719}" srcId="{24C754D0-B709-4F57-86C2-CFFDD5299286}" destId="{4761EF6A-5483-407E-A00B-E42BC7DDA782}" srcOrd="2" destOrd="0" parTransId="{BF63989B-D0B4-41CD-B12A-F416B064D33E}" sibTransId="{490102B2-6E81-402D-89A9-56C390D40223}"/>
    <dgm:cxn modelId="{161B9194-A7B1-41FA-89AD-14CD51D4CE32}" type="presOf" srcId="{FB157B27-F9BB-41D1-A14D-23D6C3E57F03}" destId="{1A2DA45D-A16D-4CC6-9F25-3E7BEDE2ADB5}" srcOrd="0" destOrd="0" presId="urn:microsoft.com/office/officeart/2005/8/layout/radial6"/>
    <dgm:cxn modelId="{55900398-7B2C-42EA-A31A-247A1BA13E9A}" type="presOf" srcId="{FD6F9837-6890-4368-A367-699E79FB2668}" destId="{16CB8B51-B686-4C5A-B698-378DFE8C4E96}" srcOrd="0" destOrd="0" presId="urn:microsoft.com/office/officeart/2005/8/layout/radial6"/>
    <dgm:cxn modelId="{20D8DEB0-F3DB-4E8D-83C7-61CA14DC0A12}" type="presOf" srcId="{4761EF6A-5483-407E-A00B-E42BC7DDA782}" destId="{097DCFD7-7F22-4D48-B970-DDC4BC857320}" srcOrd="0" destOrd="0" presId="urn:microsoft.com/office/officeart/2005/8/layout/radial6"/>
    <dgm:cxn modelId="{4B2B95B2-8C39-4B83-9D3C-2D1BEFD40B8C}" type="presOf" srcId="{1D4CF0E8-C82C-496E-898A-C18E3EDDD1B5}" destId="{95D22AB2-039F-45FC-A584-2A40A9B8590A}" srcOrd="0" destOrd="0" presId="urn:microsoft.com/office/officeart/2005/8/layout/radial6"/>
    <dgm:cxn modelId="{371D66B5-D81A-4C3C-BAD4-6526C5C9F3D6}" type="presOf" srcId="{490102B2-6E81-402D-89A9-56C390D40223}" destId="{0098F9CE-9674-4A43-861C-F9D30DC27863}" srcOrd="0" destOrd="0" presId="urn:microsoft.com/office/officeart/2005/8/layout/radial6"/>
    <dgm:cxn modelId="{B2C59CBC-0788-479B-9502-2B9DF9C10499}" srcId="{24C754D0-B709-4F57-86C2-CFFDD5299286}" destId="{317EE060-C585-44C7-9CAD-AA406A5AF85F}" srcOrd="1" destOrd="0" parTransId="{6FCF4DB2-5D7F-4231-A7B0-522640389599}" sibTransId="{7A4401CA-8F98-4413-9932-C5789F9E8D54}"/>
    <dgm:cxn modelId="{3312BCBE-4D5F-4A06-8857-9487F91BF669}" type="presOf" srcId="{7A4401CA-8F98-4413-9932-C5789F9E8D54}" destId="{48196556-610B-472F-A396-C0EC82423F9E}" srcOrd="0" destOrd="0" presId="urn:microsoft.com/office/officeart/2005/8/layout/radial6"/>
    <dgm:cxn modelId="{9EF54AC6-FBEF-44F0-BC94-6E8D03DB249A}" type="presOf" srcId="{317EE060-C585-44C7-9CAD-AA406A5AF85F}" destId="{43C07DB6-4BDC-472D-AADD-BBDCE90F4896}" srcOrd="0" destOrd="0" presId="urn:microsoft.com/office/officeart/2005/8/layout/radial6"/>
    <dgm:cxn modelId="{18E55B5D-92E2-4FDA-B44D-94EEEFCC8391}" type="presParOf" srcId="{95D22AB2-039F-45FC-A584-2A40A9B8590A}" destId="{CCDB6CC6-4283-40FC-9A28-B980ED9B710B}" srcOrd="0" destOrd="0" presId="urn:microsoft.com/office/officeart/2005/8/layout/radial6"/>
    <dgm:cxn modelId="{120111ED-FAFF-432A-B130-B427C3914837}" type="presParOf" srcId="{95D22AB2-039F-45FC-A584-2A40A9B8590A}" destId="{1A2DA45D-A16D-4CC6-9F25-3E7BEDE2ADB5}" srcOrd="1" destOrd="0" presId="urn:microsoft.com/office/officeart/2005/8/layout/radial6"/>
    <dgm:cxn modelId="{9C4ACE88-8E9A-4D11-A9BA-B2B86D2C52FF}" type="presParOf" srcId="{95D22AB2-039F-45FC-A584-2A40A9B8590A}" destId="{9E3182CB-F9A6-4516-BC82-E809DD366EF3}" srcOrd="2" destOrd="0" presId="urn:microsoft.com/office/officeart/2005/8/layout/radial6"/>
    <dgm:cxn modelId="{F932F826-E48C-4F79-AF0E-DA3A58B93231}" type="presParOf" srcId="{95D22AB2-039F-45FC-A584-2A40A9B8590A}" destId="{AF592433-7F29-42C1-A223-79DFAE3A2331}" srcOrd="3" destOrd="0" presId="urn:microsoft.com/office/officeart/2005/8/layout/radial6"/>
    <dgm:cxn modelId="{B02F0AE9-E551-4EEA-936A-34E77B5A1FCA}" type="presParOf" srcId="{95D22AB2-039F-45FC-A584-2A40A9B8590A}" destId="{43C07DB6-4BDC-472D-AADD-BBDCE90F4896}" srcOrd="4" destOrd="0" presId="urn:microsoft.com/office/officeart/2005/8/layout/radial6"/>
    <dgm:cxn modelId="{08275AEE-ACB3-4FB4-A584-2FD0AFF22641}" type="presParOf" srcId="{95D22AB2-039F-45FC-A584-2A40A9B8590A}" destId="{33FEE16C-E332-4DC8-85ED-5670F149F9A6}" srcOrd="5" destOrd="0" presId="urn:microsoft.com/office/officeart/2005/8/layout/radial6"/>
    <dgm:cxn modelId="{1FFA4514-04B1-4599-9F58-9F8FCF29FDDF}" type="presParOf" srcId="{95D22AB2-039F-45FC-A584-2A40A9B8590A}" destId="{48196556-610B-472F-A396-C0EC82423F9E}" srcOrd="6" destOrd="0" presId="urn:microsoft.com/office/officeart/2005/8/layout/radial6"/>
    <dgm:cxn modelId="{A423241E-351B-498A-95E7-D5201BD77234}" type="presParOf" srcId="{95D22AB2-039F-45FC-A584-2A40A9B8590A}" destId="{097DCFD7-7F22-4D48-B970-DDC4BC857320}" srcOrd="7" destOrd="0" presId="urn:microsoft.com/office/officeart/2005/8/layout/radial6"/>
    <dgm:cxn modelId="{8D0683F6-F504-404A-8910-38A3F5724BBE}" type="presParOf" srcId="{95D22AB2-039F-45FC-A584-2A40A9B8590A}" destId="{64D883BB-480D-4B85-ADCE-A34849208DD7}" srcOrd="8" destOrd="0" presId="urn:microsoft.com/office/officeart/2005/8/layout/radial6"/>
    <dgm:cxn modelId="{CDAF99E8-3AC2-479D-BA36-0D1760724603}" type="presParOf" srcId="{95D22AB2-039F-45FC-A584-2A40A9B8590A}" destId="{0098F9CE-9674-4A43-861C-F9D30DC27863}" srcOrd="9" destOrd="0" presId="urn:microsoft.com/office/officeart/2005/8/layout/radial6"/>
    <dgm:cxn modelId="{4111EA07-2187-410E-B55E-2C53E1953C2F}" type="presParOf" srcId="{95D22AB2-039F-45FC-A584-2A40A9B8590A}" destId="{62FD2182-D2EF-41CE-8BDE-2C60DA7BDB9C}" srcOrd="10" destOrd="0" presId="urn:microsoft.com/office/officeart/2005/8/layout/radial6"/>
    <dgm:cxn modelId="{49D85D23-AA9F-4AFF-88F0-069033353825}" type="presParOf" srcId="{95D22AB2-039F-45FC-A584-2A40A9B8590A}" destId="{74BABB97-3A4A-4D8E-B7D8-5C608B4B5E12}" srcOrd="11" destOrd="0" presId="urn:microsoft.com/office/officeart/2005/8/layout/radial6"/>
    <dgm:cxn modelId="{EFC6EB75-D2F4-45F3-B920-B3FD83237B71}" type="presParOf" srcId="{95D22AB2-039F-45FC-A584-2A40A9B8590A}" destId="{16CB8B51-B686-4C5A-B698-378DFE8C4E96}" srcOrd="12" destOrd="0" presId="urn:microsoft.com/office/officeart/2005/8/layout/radial6"/>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6CB8B51-B686-4C5A-B698-378DFE8C4E96}">
      <dsp:nvSpPr>
        <dsp:cNvPr id="0" name=""/>
        <dsp:cNvSpPr/>
      </dsp:nvSpPr>
      <dsp:spPr>
        <a:xfrm>
          <a:off x="2327750" y="576964"/>
          <a:ext cx="3855314" cy="3855314"/>
        </a:xfrm>
        <a:prstGeom prst="blockArc">
          <a:avLst>
            <a:gd name="adj1" fmla="val 10800000"/>
            <a:gd name="adj2" fmla="val 16200000"/>
            <a:gd name="adj3" fmla="val 4639"/>
          </a:avLst>
        </a:prstGeom>
        <a:gradFill rotWithShape="0">
          <a:gsLst>
            <a:gs pos="0">
              <a:schemeClr val="accent1">
                <a:tint val="60000"/>
                <a:hueOff val="0"/>
                <a:satOff val="0"/>
                <a:lumOff val="0"/>
                <a:alphaOff val="0"/>
                <a:satMod val="103000"/>
                <a:lumMod val="102000"/>
                <a:tint val="94000"/>
              </a:schemeClr>
            </a:gs>
            <a:gs pos="50000">
              <a:schemeClr val="accent1">
                <a:tint val="60000"/>
                <a:hueOff val="0"/>
                <a:satOff val="0"/>
                <a:lumOff val="0"/>
                <a:alphaOff val="0"/>
                <a:satMod val="110000"/>
                <a:lumMod val="100000"/>
                <a:shade val="100000"/>
              </a:schemeClr>
            </a:gs>
            <a:gs pos="100000">
              <a:schemeClr val="accent1">
                <a:tint val="60000"/>
                <a:hueOff val="0"/>
                <a:satOff val="0"/>
                <a:lumOff val="0"/>
                <a:alphaOff val="0"/>
                <a:lumMod val="99000"/>
                <a:satMod val="120000"/>
                <a:shade val="78000"/>
              </a:schemeClr>
            </a:gs>
          </a:gsLst>
          <a:lin ang="5400000" scaled="0"/>
        </a:gradFill>
        <a:ln>
          <a:noFill/>
        </a:ln>
        <a:effectLst/>
        <a:scene3d>
          <a:camera prst="orthographicFront"/>
          <a:lightRig rig="flat" dir="t"/>
        </a:scene3d>
        <a:sp3d z="-80000" prstMaterial="plastic">
          <a:bevelT w="50800" h="50800"/>
          <a:bevelB w="25400" h="25400" prst="angle"/>
        </a:sp3d>
      </dsp:spPr>
      <dsp:style>
        <a:lnRef idx="0">
          <a:scrgbClr r="0" g="0" b="0"/>
        </a:lnRef>
        <a:fillRef idx="3">
          <a:scrgbClr r="0" g="0" b="0"/>
        </a:fillRef>
        <a:effectRef idx="2">
          <a:scrgbClr r="0" g="0" b="0"/>
        </a:effectRef>
        <a:fontRef idx="minor">
          <a:schemeClr val="lt1"/>
        </a:fontRef>
      </dsp:style>
    </dsp:sp>
    <dsp:sp modelId="{0098F9CE-9674-4A43-861C-F9D30DC27863}">
      <dsp:nvSpPr>
        <dsp:cNvPr id="0" name=""/>
        <dsp:cNvSpPr/>
      </dsp:nvSpPr>
      <dsp:spPr>
        <a:xfrm>
          <a:off x="2327750" y="576964"/>
          <a:ext cx="3855314" cy="3855314"/>
        </a:xfrm>
        <a:prstGeom prst="blockArc">
          <a:avLst>
            <a:gd name="adj1" fmla="val 5400000"/>
            <a:gd name="adj2" fmla="val 10800000"/>
            <a:gd name="adj3" fmla="val 4639"/>
          </a:avLst>
        </a:prstGeom>
        <a:gradFill rotWithShape="0">
          <a:gsLst>
            <a:gs pos="0">
              <a:schemeClr val="accent1">
                <a:tint val="60000"/>
                <a:hueOff val="0"/>
                <a:satOff val="0"/>
                <a:lumOff val="0"/>
                <a:alphaOff val="0"/>
                <a:satMod val="103000"/>
                <a:lumMod val="102000"/>
                <a:tint val="94000"/>
              </a:schemeClr>
            </a:gs>
            <a:gs pos="50000">
              <a:schemeClr val="accent1">
                <a:tint val="60000"/>
                <a:hueOff val="0"/>
                <a:satOff val="0"/>
                <a:lumOff val="0"/>
                <a:alphaOff val="0"/>
                <a:satMod val="110000"/>
                <a:lumMod val="100000"/>
                <a:shade val="100000"/>
              </a:schemeClr>
            </a:gs>
            <a:gs pos="100000">
              <a:schemeClr val="accent1">
                <a:tint val="60000"/>
                <a:hueOff val="0"/>
                <a:satOff val="0"/>
                <a:lumOff val="0"/>
                <a:alphaOff val="0"/>
                <a:lumMod val="99000"/>
                <a:satMod val="120000"/>
                <a:shade val="78000"/>
              </a:schemeClr>
            </a:gs>
          </a:gsLst>
          <a:lin ang="5400000" scaled="0"/>
        </a:gradFill>
        <a:ln>
          <a:noFill/>
        </a:ln>
        <a:effectLst/>
        <a:scene3d>
          <a:camera prst="orthographicFront"/>
          <a:lightRig rig="flat" dir="t"/>
        </a:scene3d>
        <a:sp3d z="-80000" prstMaterial="plastic">
          <a:bevelT w="50800" h="50800"/>
          <a:bevelB w="25400" h="25400" prst="angle"/>
        </a:sp3d>
      </dsp:spPr>
      <dsp:style>
        <a:lnRef idx="0">
          <a:scrgbClr r="0" g="0" b="0"/>
        </a:lnRef>
        <a:fillRef idx="3">
          <a:scrgbClr r="0" g="0" b="0"/>
        </a:fillRef>
        <a:effectRef idx="2">
          <a:scrgbClr r="0" g="0" b="0"/>
        </a:effectRef>
        <a:fontRef idx="minor">
          <a:schemeClr val="lt1"/>
        </a:fontRef>
      </dsp:style>
    </dsp:sp>
    <dsp:sp modelId="{48196556-610B-472F-A396-C0EC82423F9E}">
      <dsp:nvSpPr>
        <dsp:cNvPr id="0" name=""/>
        <dsp:cNvSpPr/>
      </dsp:nvSpPr>
      <dsp:spPr>
        <a:xfrm>
          <a:off x="2327750" y="576964"/>
          <a:ext cx="3855314" cy="3855314"/>
        </a:xfrm>
        <a:prstGeom prst="blockArc">
          <a:avLst>
            <a:gd name="adj1" fmla="val 0"/>
            <a:gd name="adj2" fmla="val 5400000"/>
            <a:gd name="adj3" fmla="val 4639"/>
          </a:avLst>
        </a:prstGeom>
        <a:gradFill rotWithShape="0">
          <a:gsLst>
            <a:gs pos="0">
              <a:schemeClr val="accent1">
                <a:tint val="60000"/>
                <a:hueOff val="0"/>
                <a:satOff val="0"/>
                <a:lumOff val="0"/>
                <a:alphaOff val="0"/>
                <a:satMod val="103000"/>
                <a:lumMod val="102000"/>
                <a:tint val="94000"/>
              </a:schemeClr>
            </a:gs>
            <a:gs pos="50000">
              <a:schemeClr val="accent1">
                <a:tint val="60000"/>
                <a:hueOff val="0"/>
                <a:satOff val="0"/>
                <a:lumOff val="0"/>
                <a:alphaOff val="0"/>
                <a:satMod val="110000"/>
                <a:lumMod val="100000"/>
                <a:shade val="100000"/>
              </a:schemeClr>
            </a:gs>
            <a:gs pos="100000">
              <a:schemeClr val="accent1">
                <a:tint val="60000"/>
                <a:hueOff val="0"/>
                <a:satOff val="0"/>
                <a:lumOff val="0"/>
                <a:alphaOff val="0"/>
                <a:lumMod val="99000"/>
                <a:satMod val="120000"/>
                <a:shade val="78000"/>
              </a:schemeClr>
            </a:gs>
          </a:gsLst>
          <a:lin ang="5400000" scaled="0"/>
        </a:gradFill>
        <a:ln>
          <a:noFill/>
        </a:ln>
        <a:effectLst/>
        <a:scene3d>
          <a:camera prst="orthographicFront"/>
          <a:lightRig rig="flat" dir="t"/>
        </a:scene3d>
        <a:sp3d z="-80000" prstMaterial="plastic">
          <a:bevelT w="50800" h="50800"/>
          <a:bevelB w="25400" h="25400" prst="angle"/>
        </a:sp3d>
      </dsp:spPr>
      <dsp:style>
        <a:lnRef idx="0">
          <a:scrgbClr r="0" g="0" b="0"/>
        </a:lnRef>
        <a:fillRef idx="3">
          <a:scrgbClr r="0" g="0" b="0"/>
        </a:fillRef>
        <a:effectRef idx="2">
          <a:scrgbClr r="0" g="0" b="0"/>
        </a:effectRef>
        <a:fontRef idx="minor">
          <a:schemeClr val="lt1"/>
        </a:fontRef>
      </dsp:style>
    </dsp:sp>
    <dsp:sp modelId="{AF592433-7F29-42C1-A223-79DFAE3A2331}">
      <dsp:nvSpPr>
        <dsp:cNvPr id="0" name=""/>
        <dsp:cNvSpPr/>
      </dsp:nvSpPr>
      <dsp:spPr>
        <a:xfrm>
          <a:off x="2327750" y="576964"/>
          <a:ext cx="3855314" cy="3855314"/>
        </a:xfrm>
        <a:prstGeom prst="blockArc">
          <a:avLst>
            <a:gd name="adj1" fmla="val 16200000"/>
            <a:gd name="adj2" fmla="val 0"/>
            <a:gd name="adj3" fmla="val 4639"/>
          </a:avLst>
        </a:prstGeom>
        <a:gradFill rotWithShape="0">
          <a:gsLst>
            <a:gs pos="0">
              <a:schemeClr val="accent1">
                <a:tint val="60000"/>
                <a:hueOff val="0"/>
                <a:satOff val="0"/>
                <a:lumOff val="0"/>
                <a:alphaOff val="0"/>
                <a:satMod val="103000"/>
                <a:lumMod val="102000"/>
                <a:tint val="94000"/>
              </a:schemeClr>
            </a:gs>
            <a:gs pos="50000">
              <a:schemeClr val="accent1">
                <a:tint val="60000"/>
                <a:hueOff val="0"/>
                <a:satOff val="0"/>
                <a:lumOff val="0"/>
                <a:alphaOff val="0"/>
                <a:satMod val="110000"/>
                <a:lumMod val="100000"/>
                <a:shade val="100000"/>
              </a:schemeClr>
            </a:gs>
            <a:gs pos="100000">
              <a:schemeClr val="accent1">
                <a:tint val="60000"/>
                <a:hueOff val="0"/>
                <a:satOff val="0"/>
                <a:lumOff val="0"/>
                <a:alphaOff val="0"/>
                <a:lumMod val="99000"/>
                <a:satMod val="120000"/>
                <a:shade val="78000"/>
              </a:schemeClr>
            </a:gs>
          </a:gsLst>
          <a:lin ang="5400000" scaled="0"/>
        </a:gradFill>
        <a:ln>
          <a:noFill/>
        </a:ln>
        <a:effectLst/>
        <a:scene3d>
          <a:camera prst="orthographicFront"/>
          <a:lightRig rig="flat" dir="t"/>
        </a:scene3d>
        <a:sp3d z="-80000" prstMaterial="plastic">
          <a:bevelT w="50800" h="50800"/>
          <a:bevelB w="25400" h="25400" prst="angle"/>
        </a:sp3d>
      </dsp:spPr>
      <dsp:style>
        <a:lnRef idx="0">
          <a:scrgbClr r="0" g="0" b="0"/>
        </a:lnRef>
        <a:fillRef idx="3">
          <a:scrgbClr r="0" g="0" b="0"/>
        </a:fillRef>
        <a:effectRef idx="2">
          <a:scrgbClr r="0" g="0" b="0"/>
        </a:effectRef>
        <a:fontRef idx="minor">
          <a:schemeClr val="lt1"/>
        </a:fontRef>
      </dsp:style>
    </dsp:sp>
    <dsp:sp modelId="{CCDB6CC6-4283-40FC-9A28-B980ED9B710B}">
      <dsp:nvSpPr>
        <dsp:cNvPr id="0" name=""/>
        <dsp:cNvSpPr/>
      </dsp:nvSpPr>
      <dsp:spPr>
        <a:xfrm>
          <a:off x="3368171" y="1617385"/>
          <a:ext cx="1774471" cy="1774471"/>
        </a:xfrm>
        <a:prstGeom prst="ellipse">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24130" tIns="24130" rIns="24130" bIns="24130" numCol="1" spcCol="1270" anchor="ctr" anchorCtr="0">
          <a:noAutofit/>
        </a:bodyPr>
        <a:lstStyle/>
        <a:p>
          <a:pPr marL="0" lvl="0" indent="0" algn="ctr" defTabSz="844550">
            <a:lnSpc>
              <a:spcPct val="90000"/>
            </a:lnSpc>
            <a:spcBef>
              <a:spcPct val="0"/>
            </a:spcBef>
            <a:spcAft>
              <a:spcPct val="35000"/>
            </a:spcAft>
            <a:buNone/>
          </a:pPr>
          <a:r>
            <a:rPr lang="en-GB" sz="1900" kern="1200"/>
            <a:t>Operational planning &amp; control</a:t>
          </a:r>
        </a:p>
      </dsp:txBody>
      <dsp:txXfrm>
        <a:off x="3628036" y="1877250"/>
        <a:ext cx="1254741" cy="1254741"/>
      </dsp:txXfrm>
    </dsp:sp>
    <dsp:sp modelId="{1A2DA45D-A16D-4CC6-9F25-3E7BEDE2ADB5}">
      <dsp:nvSpPr>
        <dsp:cNvPr id="0" name=""/>
        <dsp:cNvSpPr/>
      </dsp:nvSpPr>
      <dsp:spPr>
        <a:xfrm>
          <a:off x="3634342" y="615"/>
          <a:ext cx="1242130" cy="1242130"/>
        </a:xfrm>
        <a:prstGeom prst="ellipse">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533400">
            <a:lnSpc>
              <a:spcPct val="90000"/>
            </a:lnSpc>
            <a:spcBef>
              <a:spcPct val="0"/>
            </a:spcBef>
            <a:spcAft>
              <a:spcPct val="35000"/>
            </a:spcAft>
            <a:buNone/>
          </a:pPr>
          <a:r>
            <a:rPr lang="en-GB" sz="1200" kern="1200"/>
            <a:t>Business impact analysis &amp; risk assessment</a:t>
          </a:r>
        </a:p>
      </dsp:txBody>
      <dsp:txXfrm>
        <a:off x="3816248" y="182521"/>
        <a:ext cx="878318" cy="878318"/>
      </dsp:txXfrm>
    </dsp:sp>
    <dsp:sp modelId="{43C07DB6-4BDC-472D-AADD-BBDCE90F4896}">
      <dsp:nvSpPr>
        <dsp:cNvPr id="0" name=""/>
        <dsp:cNvSpPr/>
      </dsp:nvSpPr>
      <dsp:spPr>
        <a:xfrm>
          <a:off x="5517283" y="1883556"/>
          <a:ext cx="1242130" cy="1242130"/>
        </a:xfrm>
        <a:prstGeom prst="ellipse">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533400">
            <a:lnSpc>
              <a:spcPct val="90000"/>
            </a:lnSpc>
            <a:spcBef>
              <a:spcPct val="0"/>
            </a:spcBef>
            <a:spcAft>
              <a:spcPct val="35000"/>
            </a:spcAft>
            <a:buNone/>
          </a:pPr>
          <a:r>
            <a:rPr lang="en-GB" sz="1200" kern="1200"/>
            <a:t>Business Continuity Strategy</a:t>
          </a:r>
        </a:p>
      </dsp:txBody>
      <dsp:txXfrm>
        <a:off x="5699189" y="2065462"/>
        <a:ext cx="878318" cy="878318"/>
      </dsp:txXfrm>
    </dsp:sp>
    <dsp:sp modelId="{097DCFD7-7F22-4D48-B970-DDC4BC857320}">
      <dsp:nvSpPr>
        <dsp:cNvPr id="0" name=""/>
        <dsp:cNvSpPr/>
      </dsp:nvSpPr>
      <dsp:spPr>
        <a:xfrm>
          <a:off x="3634342" y="3766497"/>
          <a:ext cx="1242130" cy="1242130"/>
        </a:xfrm>
        <a:prstGeom prst="ellipse">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533400">
            <a:lnSpc>
              <a:spcPct val="90000"/>
            </a:lnSpc>
            <a:spcBef>
              <a:spcPct val="0"/>
            </a:spcBef>
            <a:spcAft>
              <a:spcPct val="35000"/>
            </a:spcAft>
            <a:buNone/>
          </a:pPr>
          <a:r>
            <a:rPr lang="en-GB" sz="1200" kern="1200"/>
            <a:t>Establish &amp; implement BC procedures</a:t>
          </a:r>
        </a:p>
      </dsp:txBody>
      <dsp:txXfrm>
        <a:off x="3816248" y="3948403"/>
        <a:ext cx="878318" cy="878318"/>
      </dsp:txXfrm>
    </dsp:sp>
    <dsp:sp modelId="{62FD2182-D2EF-41CE-8BDE-2C60DA7BDB9C}">
      <dsp:nvSpPr>
        <dsp:cNvPr id="0" name=""/>
        <dsp:cNvSpPr/>
      </dsp:nvSpPr>
      <dsp:spPr>
        <a:xfrm>
          <a:off x="1751401" y="1883556"/>
          <a:ext cx="1242130" cy="1242130"/>
        </a:xfrm>
        <a:prstGeom prst="ellipse">
          <a:avLst/>
        </a:prstGeom>
        <a:solidFill>
          <a:schemeClr val="tx2"/>
        </a:soli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533400">
            <a:lnSpc>
              <a:spcPct val="90000"/>
            </a:lnSpc>
            <a:spcBef>
              <a:spcPct val="0"/>
            </a:spcBef>
            <a:spcAft>
              <a:spcPct val="35000"/>
            </a:spcAft>
            <a:buNone/>
          </a:pPr>
          <a:r>
            <a:rPr lang="en-GB" sz="1200" kern="1200"/>
            <a:t>Exercising &amp; Testing</a:t>
          </a:r>
        </a:p>
      </dsp:txBody>
      <dsp:txXfrm>
        <a:off x="1933307" y="2065462"/>
        <a:ext cx="878318" cy="878318"/>
      </dsp:txXfrm>
    </dsp:sp>
  </dsp:spTree>
</dsp:drawing>
</file>

<file path=ppt/diagrams/layout1.xml><?xml version="1.0" encoding="utf-8"?>
<dgm:layoutDef xmlns:dgm="http://schemas.openxmlformats.org/drawingml/2006/diagram" xmlns:a="http://schemas.openxmlformats.org/drawingml/2006/main" uniqueId="urn:microsoft.com/office/officeart/2005/8/layout/radial6">
  <dgm:title val=""/>
  <dgm:desc val=""/>
  <dgm:catLst>
    <dgm:cat type="cycle" pri="9000"/>
    <dgm:cat type="relationship" pri="2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choose name="Name3">
          <dgm:if name="Name4" axis="ch ch" ptType="node node" st="1 1" cnt="1 0" func="cnt" op="lte" val="1">
            <dgm:alg type="cycle">
              <dgm:param type="stAng" val="90"/>
              <dgm:param type="spanAng" val="360"/>
              <dgm:param type="ctrShpMap" val="fNode"/>
            </dgm:alg>
          </dgm:if>
          <dgm:else name="Name5">
            <dgm:alg type="cycle">
              <dgm:param type="stAng" val="0"/>
              <dgm:param type="spanAng" val="360"/>
              <dgm:param type="ctrShpMap" val="fNode"/>
            </dgm:alg>
          </dgm:else>
        </dgm:choose>
      </dgm:if>
      <dgm:else name="Name6">
        <dgm:choose name="Name7">
          <dgm:if name="Name8" axis="ch ch" ptType="node node" st="1 1" cnt="1 0" func="cnt" op="lte" val="1">
            <dgm:alg type="cycle">
              <dgm:param type="stAng" val="-90"/>
              <dgm:param type="spanAng" val="360"/>
              <dgm:param type="ctrShpMap" val="fNode"/>
            </dgm:alg>
          </dgm:if>
          <dgm:else name="Name9">
            <dgm:alg type="cycle">
              <dgm:param type="stAng" val="0"/>
              <dgm:param type="spanAng" val="-360"/>
              <dgm:param type="ctrShpMap" val="fNode"/>
            </dgm:alg>
          </dgm:else>
        </dgm:choose>
      </dgm:else>
    </dgm:choose>
    <dgm:shape xmlns:r="http://schemas.openxmlformats.org/officeDocument/2006/relationships" r:blip="">
      <dgm:adjLst/>
    </dgm:shape>
    <dgm:presOf/>
    <dgm:choose name="Name10">
      <dgm:if name="Name11" func="var" arg="dir" op="equ" val="norm">
        <dgm:choose name="Name12">
          <dgm:if name="Name13"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des" forName="oneNode" refType="primFontSz" refFor="ch" refForName="centerShape" op="lte" fact="0.95"/>
              <dgm:constr type="diam" for="ch" forName="singleconn" refType="diam" op="equ" fact="-1"/>
              <dgm:constr type="h" for="ch" forName="singleconn" refType="w" refFor="ch" refForName="oneComp" fact="0.24"/>
              <dgm:constr type="w" for="ch" forName="dummya" refType="w" refFor="ch" refForName="oneComp" op="equ"/>
              <dgm:constr type="w" for="ch" forName="dummyb" refType="w" refFor="ch" refForName="oneComp" op="equ"/>
              <dgm:constr type="w" for="ch" forName="dummyc" refType="w" refFor="ch" refForName="oneComp" op="equ"/>
            </dgm:constrLst>
          </dgm:if>
          <dgm:else name="Name14">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forName="sibTrans" refType="diam" op="equ"/>
              <dgm:constr type="h" for="ch" forName="sibTrans" refType="w" refFor="ch" refForName="node" fact="0.24"/>
              <dgm:constr type="w" for="ch" forName="dummy" val="1"/>
            </dgm:constrLst>
          </dgm:else>
        </dgm:choose>
      </dgm:if>
      <dgm:else name="Name15">
        <dgm:choose name="Name16">
          <dgm:if name="Name17"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ch" forName="oneNode" refType="primFontSz" refFor="ch" refForName="centerShape" op="lte" fact="0.95"/>
              <dgm:constr type="diam" for="ch" forName="singleconn" refType="diam"/>
              <dgm:constr type="h" for="ch" forName="singleconn" refType="w" refFor="ch" refForName="oneComp" fact="0.24"/>
              <dgm:constr type="diam" for="ch" refType="diam" op="equ"/>
              <dgm:constr type="w" for="ch" forName="dummya" refType="w" refFor="ch" refForName="oneComp" op="equ"/>
              <dgm:constr type="w" for="ch" forName="dummyb" refType="w" refFor="ch" refForName="oneComp" op="equ"/>
              <dgm:constr type="w" for="ch" forName="dummyc" refType="w" refFor="ch" refForName="oneComp" op="equ"/>
            </dgm:constrLst>
          </dgm:if>
          <dgm:else name="Name18">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ptType="sibTrans" refType="diam" fact="-1"/>
              <dgm:constr type="h" for="ch" forName="sibTrans" refType="w" refFor="ch" refForName="node" fact="0.24"/>
              <dgm:constr type="diam" for="ch" refType="diam" op="equ" fact="-1"/>
              <dgm:constr type="w" for="ch" forName="dummy" val="1"/>
            </dgm:constrLst>
          </dgm:else>
        </dgm:choose>
      </dgm:else>
    </dgm:choose>
    <dgm:ruleLst>
      <dgm:rule type="diam" val="INF" fact="NaN" max="NaN"/>
    </dgm:ruleLst>
    <dgm:forEach name="Name19"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20" axis="ch">
        <dgm:forEach name="Name21" axis="self" ptType="node">
          <dgm:choose name="Name22">
            <dgm:if name="Name23" axis="par ch" ptType="node node" func="cnt" op="gt" val="1">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dummy">
                <dgm:alg type="sp"/>
                <dgm:shape xmlns:r="http://schemas.openxmlformats.org/officeDocument/2006/relationships" r:blip="">
                  <dgm:adjLst/>
                </dgm:shape>
                <dgm:presOf/>
                <dgm:constrLst>
                  <dgm:constr type="h" refType="w"/>
                </dgm:constrLst>
                <dgm:ruleLst/>
              </dgm:layoutNode>
              <dgm:forEach name="sibTransForEach" axis="followSib" ptType="sibTrans" hideLastTrans="0" cnt="1">
                <dgm:layoutNode name="sibTrans" styleLbl="sibTrans2D1">
                  <dgm:alg type="conn">
                    <dgm:param type="connRout" val="curve"/>
                    <dgm:param type="begPts" val="ctr"/>
                    <dgm:param type="endPts" val="ctr"/>
                    <dgm:param type="begSty" val="noArr"/>
                    <dgm:param type="endSty" val="noArr"/>
                    <dgm:param type="dstNode" val="node"/>
                  </dgm:alg>
                  <dgm:shape xmlns:r="http://schemas.openxmlformats.org/officeDocument/2006/relationships" type="conn" r:blip="" zOrderOff="-999">
                    <dgm:adjLst/>
                  </dgm:shape>
                  <dgm:presOf axis="self"/>
                  <dgm:constrLst>
                    <dgm:constr type="begPad"/>
                    <dgm:constr type="endPad"/>
                  </dgm:constrLst>
                  <dgm:ruleLst/>
                </dgm:layoutNode>
              </dgm:forEach>
            </dgm:if>
            <dgm:if name="Name24" axis="par ch" ptType="node node" func="cnt" op="equ" val="1">
              <dgm:layoutNode name="oneComp">
                <dgm:alg type="composite">
                  <dgm:param type="ar" val="1"/>
                </dgm:alg>
                <dgm:shape xmlns:r="http://schemas.openxmlformats.org/officeDocument/2006/relationships" r:blip="">
                  <dgm:adjLst/>
                </dgm:shape>
                <dgm:presOf/>
                <dgm:constrLst>
                  <dgm:constr type="h" refType="w"/>
                  <dgm:constr type="l" for="ch" forName="dummyConnPt" refType="w" fact="0.5"/>
                  <dgm:constr type="t" for="ch" forName="dummyConnPt" refType="w" fact="0.5"/>
                  <dgm:constr type="l" for="ch" forName="oneNode"/>
                  <dgm:constr type="t" for="ch" forName="oneNode"/>
                  <dgm:constr type="h" for="ch" forName="oneNode" refType="h"/>
                  <dgm:constr type="w" for="ch" forName="oneNode" refType="w"/>
                </dgm:constrLst>
                <dgm:ruleLst/>
                <dgm:layoutNode name="dummyConnPt" styleLbl="node1">
                  <dgm:alg type="sp"/>
                  <dgm:shape xmlns:r="http://schemas.openxmlformats.org/officeDocument/2006/relationships" r:blip="">
                    <dgm:adjLst/>
                  </dgm:shape>
                  <dgm:presOf/>
                  <dgm:constrLst>
                    <dgm:constr type="w" val="1"/>
                    <dgm:constr type="h" val="1"/>
                  </dgm:constrLst>
                  <dgm:ruleLst/>
                </dgm:layoutNode>
                <dgm:layoutNode name="on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dgm:layoutNode name="dummya">
                <dgm:alg type="sp"/>
                <dgm:shape xmlns:r="http://schemas.openxmlformats.org/officeDocument/2006/relationships" r:blip="">
                  <dgm:adjLst/>
                </dgm:shape>
                <dgm:presOf/>
                <dgm:constrLst>
                  <dgm:constr type="h" refType="w"/>
                </dgm:constrLst>
                <dgm:ruleLst/>
              </dgm:layoutNode>
              <dgm:layoutNode name="dummyb">
                <dgm:alg type="sp"/>
                <dgm:shape xmlns:r="http://schemas.openxmlformats.org/officeDocument/2006/relationships" r:blip="">
                  <dgm:adjLst/>
                </dgm:shape>
                <dgm:presOf/>
                <dgm:constrLst>
                  <dgm:constr type="h" refType="w"/>
                </dgm:constrLst>
                <dgm:ruleLst/>
              </dgm:layoutNode>
              <dgm:layoutNode name="dummyc">
                <dgm:alg type="sp"/>
                <dgm:shape xmlns:r="http://schemas.openxmlformats.org/officeDocument/2006/relationships" r:blip="">
                  <dgm:adjLst/>
                </dgm:shape>
                <dgm:presOf/>
                <dgm:constrLst>
                  <dgm:constr type="h" refType="w"/>
                </dgm:constrLst>
                <dgm:ruleLst/>
              </dgm:layoutNode>
              <dgm:forEach name="sibTransForEach1" axis="followSib" ptType="sibTrans" hideLastTrans="0" cnt="1">
                <dgm:layoutNode name="singleconn" styleLbl="sibTrans2D1">
                  <dgm:alg type="conn">
                    <dgm:param type="connRout" val="longCurve"/>
                    <dgm:param type="begPts" val="bCtr"/>
                    <dgm:param type="endPts" val="tCtr"/>
                    <dgm:param type="begSty" val="noArr"/>
                    <dgm:param type="endSty" val="noArr"/>
                    <dgm:param type="srcNode" val="dummyConnPt"/>
                    <dgm:param type="dstNode" val="dummyConnPt"/>
                  </dgm:alg>
                  <dgm:shape xmlns:r="http://schemas.openxmlformats.org/officeDocument/2006/relationships" type="conn" r:blip="" zOrderOff="-999">
                    <dgm:adjLst/>
                  </dgm:shape>
                  <dgm:presOf axis="self"/>
                  <dgm:constrLst>
                    <dgm:constr type="begPad"/>
                    <dgm:constr type="endPad"/>
                  </dgm:constrLst>
                  <dgm:ruleLst/>
                </dgm:layoutNode>
              </dgm:forEach>
            </dgm:if>
            <dgm:else name="Name25"/>
          </dgm:choos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1790A331-7ADD-4391-8CA5-606C9BFD26F5}" type="datetimeFigureOut">
              <a:rPr lang="en-GB" smtClean="0"/>
              <a:t>09/05/2023</a:t>
            </a:fld>
            <a:endParaRPr lang="en-GB"/>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r>
              <a:rPr lang="en-GB"/>
              <a:t>NHS Improvement</a:t>
            </a:r>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0EAE16CE-1862-465F-9912-D0001C1A0F9A}" type="slidenum">
              <a:rPr lang="en-GB" smtClean="0"/>
              <a:t>‹#›</a:t>
            </a:fld>
            <a:endParaRPr lang="en-GB"/>
          </a:p>
        </p:txBody>
      </p:sp>
    </p:spTree>
    <p:extLst>
      <p:ext uri="{BB962C8B-B14F-4D97-AF65-F5344CB8AC3E}">
        <p14:creationId xmlns:p14="http://schemas.microsoft.com/office/powerpoint/2010/main" val="855067482"/>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02AE991-F138-4FD8-982E-957F3CA6A0F6}" type="datetimeFigureOut">
              <a:rPr lang="en-GB" smtClean="0"/>
              <a:t>09/05/2023</a:t>
            </a:fld>
            <a:endParaRPr lang="en-GB"/>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r>
              <a:rPr lang="en-GB"/>
              <a:t>NHS Improvement</a:t>
            </a:r>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890AB7D-FC04-41BF-88F7-E47891A06283}" type="slidenum">
              <a:rPr lang="en-GB" smtClean="0"/>
              <a:t>‹#›</a:t>
            </a:fld>
            <a:endParaRPr lang="en-GB"/>
          </a:p>
        </p:txBody>
      </p:sp>
    </p:spTree>
    <p:extLst>
      <p:ext uri="{BB962C8B-B14F-4D97-AF65-F5344CB8AC3E}">
        <p14:creationId xmlns:p14="http://schemas.microsoft.com/office/powerpoint/2010/main" val="1189011056"/>
      </p:ext>
    </p:extLst>
  </p:cSld>
  <p:clrMap bg1="lt1" tx1="dk1" bg2="lt2" tx2="dk2" accent1="accent1" accent2="accent2" accent3="accent3" accent4="accent4" accent5="accent5" accent6="accent6" hlink="hlink" folHlink="folHlink"/>
  <p:hf sldNum="0"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The</a:t>
            </a:r>
            <a:r>
              <a:rPr lang="en-GB" baseline="0" dirty="0"/>
              <a:t> content of this exercise is to help give a quick summary of why we are exercising the plan with an outlined of the exercise itself and the area it is testing within the plan. </a:t>
            </a:r>
            <a:endParaRPr lang="en-GB" dirty="0"/>
          </a:p>
          <a:p>
            <a:endParaRPr lang="en-GB" dirty="0"/>
          </a:p>
          <a:p>
            <a:endParaRPr lang="en-GB" dirty="0"/>
          </a:p>
        </p:txBody>
      </p:sp>
    </p:spTree>
    <p:extLst>
      <p:ext uri="{BB962C8B-B14F-4D97-AF65-F5344CB8AC3E}">
        <p14:creationId xmlns:p14="http://schemas.microsoft.com/office/powerpoint/2010/main" val="95431635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The Business Continuity Management Cycle outlined the steps taken to identify risk to the organisation (Business Impact Assessment) that helped develop the strategies and mitigation arrangements captured within the Business Continuity Plan. This stage is to help test how robust the plan is.</a:t>
            </a:r>
          </a:p>
          <a:p>
            <a:endParaRPr lang="en-GB" dirty="0"/>
          </a:p>
          <a:p>
            <a:endParaRPr lang="en-GB" dirty="0"/>
          </a:p>
        </p:txBody>
      </p:sp>
    </p:spTree>
    <p:extLst>
      <p:ext uri="{BB962C8B-B14F-4D97-AF65-F5344CB8AC3E}">
        <p14:creationId xmlns:p14="http://schemas.microsoft.com/office/powerpoint/2010/main" val="75500364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These questions are about horizon scanning and recognising potential risks that may cause impact to the organisations business.</a:t>
            </a:r>
          </a:p>
          <a:p>
            <a:endParaRPr lang="en-GB" dirty="0"/>
          </a:p>
          <a:p>
            <a:r>
              <a:rPr lang="en-GB" dirty="0">
                <a:solidFill>
                  <a:srgbClr val="FF0000"/>
                </a:solidFill>
              </a:rPr>
              <a:t>What are the immediate actions required?</a:t>
            </a:r>
          </a:p>
          <a:p>
            <a:r>
              <a:rPr lang="en-GB" dirty="0"/>
              <a:t>Recognition that there may be risks to patients where</a:t>
            </a:r>
            <a:r>
              <a:rPr lang="en-GB" baseline="0" dirty="0"/>
              <a:t> information cant be accessed, </a:t>
            </a:r>
            <a:r>
              <a:rPr lang="en-GB" dirty="0"/>
              <a:t>disruption to suppliers. </a:t>
            </a:r>
          </a:p>
          <a:p>
            <a:endParaRPr lang="en-GB" dirty="0"/>
          </a:p>
          <a:p>
            <a:r>
              <a:rPr lang="en-GB" dirty="0">
                <a:solidFill>
                  <a:srgbClr val="FF0000"/>
                </a:solidFill>
              </a:rPr>
              <a:t>Who should be informed and why?</a:t>
            </a:r>
          </a:p>
          <a:p>
            <a:r>
              <a:rPr lang="en-GB" dirty="0"/>
              <a:t>Does communication need to be made with staff? How would this be done? Would anyone else need to be notified?</a:t>
            </a:r>
            <a:endParaRPr lang="en-GB" dirty="0">
              <a:solidFill>
                <a:srgbClr val="FF0000"/>
              </a:solidFill>
            </a:endParaRPr>
          </a:p>
          <a:p>
            <a:endParaRPr lang="en-GB" dirty="0"/>
          </a:p>
          <a:p>
            <a:r>
              <a:rPr lang="en-GB" dirty="0">
                <a:solidFill>
                  <a:srgbClr val="FF0000"/>
                </a:solidFill>
              </a:rPr>
              <a:t>What are your next steps, evaluate the options?</a:t>
            </a:r>
          </a:p>
          <a:p>
            <a:r>
              <a:rPr lang="en-GB" dirty="0"/>
              <a:t>Does the organisation tie its IT recovery / telecommunication plan into Business Continuity Plan? </a:t>
            </a:r>
          </a:p>
          <a:p>
            <a:endParaRPr lang="en-GB" dirty="0"/>
          </a:p>
          <a:p>
            <a:endParaRPr lang="en-GB" dirty="0"/>
          </a:p>
          <a:p>
            <a:endParaRPr lang="en-GB" dirty="0"/>
          </a:p>
        </p:txBody>
      </p:sp>
    </p:spTree>
    <p:extLst>
      <p:ext uri="{BB962C8B-B14F-4D97-AF65-F5344CB8AC3E}">
        <p14:creationId xmlns:p14="http://schemas.microsoft.com/office/powerpoint/2010/main" val="165947579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90000"/>
              </a:lnSpc>
            </a:pPr>
            <a:r>
              <a:rPr lang="en-GB" u="sng" dirty="0">
                <a:solidFill>
                  <a:srgbClr val="FF0000"/>
                </a:solidFill>
              </a:rPr>
              <a:t>Further questions and prompts</a:t>
            </a:r>
            <a:r>
              <a:rPr lang="en-GB" dirty="0">
                <a:solidFill>
                  <a:srgbClr val="FF0000"/>
                </a:solidFill>
              </a:rPr>
              <a:t>:</a:t>
            </a:r>
          </a:p>
          <a:p>
            <a:pPr>
              <a:lnSpc>
                <a:spcPct val="90000"/>
              </a:lnSpc>
            </a:pPr>
            <a:endParaRPr lang="en-GB" dirty="0">
              <a:solidFill>
                <a:srgbClr val="FF0000"/>
              </a:solidFill>
            </a:endParaRPr>
          </a:p>
          <a:p>
            <a:pPr>
              <a:lnSpc>
                <a:spcPct val="90000"/>
              </a:lnSpc>
            </a:pPr>
            <a:r>
              <a:rPr lang="en-GB" dirty="0">
                <a:solidFill>
                  <a:srgbClr val="FF0000"/>
                </a:solidFill>
              </a:rPr>
              <a:t>What are the primary concerning and actions</a:t>
            </a:r>
          </a:p>
          <a:p>
            <a:pPr marL="171450" indent="-171450">
              <a:lnSpc>
                <a:spcPct val="90000"/>
              </a:lnSpc>
              <a:buFont typeface="Arial" pitchFamily="34" charset="0"/>
              <a:buChar char="•"/>
            </a:pPr>
            <a:r>
              <a:rPr lang="en-GB" dirty="0"/>
              <a:t>When would you activate the BC plan and how would this be done in and OOH? </a:t>
            </a:r>
          </a:p>
          <a:p>
            <a:pPr marL="171450" indent="-171450">
              <a:lnSpc>
                <a:spcPct val="90000"/>
              </a:lnSpc>
              <a:buFont typeface="Arial" pitchFamily="34" charset="0"/>
              <a:buChar char="•"/>
            </a:pPr>
            <a:r>
              <a:rPr lang="en-GB" dirty="0"/>
              <a:t>Who would need to be notified and by whom? </a:t>
            </a:r>
          </a:p>
          <a:p>
            <a:pPr>
              <a:lnSpc>
                <a:spcPct val="90000"/>
              </a:lnSpc>
            </a:pPr>
            <a:r>
              <a:rPr lang="en-GB" dirty="0">
                <a:solidFill>
                  <a:srgbClr val="FF0000"/>
                </a:solidFill>
              </a:rPr>
              <a:t>Who will undertake the leadership roles?</a:t>
            </a:r>
          </a:p>
          <a:p>
            <a:pPr marL="171450" indent="-171450">
              <a:lnSpc>
                <a:spcPct val="90000"/>
              </a:lnSpc>
              <a:buFont typeface="Arial" pitchFamily="34" charset="0"/>
              <a:buChar char="•"/>
            </a:pPr>
            <a:r>
              <a:rPr lang="en-GB" dirty="0"/>
              <a:t>Is this outlined within the plan?</a:t>
            </a:r>
          </a:p>
          <a:p>
            <a:pPr marL="171450" indent="-171450">
              <a:lnSpc>
                <a:spcPct val="90000"/>
              </a:lnSpc>
              <a:buFont typeface="Arial" pitchFamily="34" charset="0"/>
              <a:buChar char="•"/>
            </a:pPr>
            <a:r>
              <a:rPr lang="en-GB" dirty="0"/>
              <a:t>How would the decision be made?</a:t>
            </a:r>
          </a:p>
          <a:p>
            <a:pPr>
              <a:lnSpc>
                <a:spcPct val="90000"/>
              </a:lnSpc>
            </a:pPr>
            <a:r>
              <a:rPr lang="en-GB" dirty="0">
                <a:solidFill>
                  <a:srgbClr val="FF0000"/>
                </a:solidFill>
              </a:rPr>
              <a:t>Who will you liaise with and why?</a:t>
            </a:r>
          </a:p>
          <a:p>
            <a:pPr marL="171450" indent="-171450">
              <a:lnSpc>
                <a:spcPct val="90000"/>
              </a:lnSpc>
              <a:buFont typeface="Arial" pitchFamily="34" charset="0"/>
              <a:buChar char="•"/>
            </a:pPr>
            <a:r>
              <a:rPr lang="en-GB" dirty="0"/>
              <a:t>Does the plan outline key partner and suppliers?</a:t>
            </a:r>
          </a:p>
          <a:p>
            <a:pPr marL="171450" indent="-171450">
              <a:lnSpc>
                <a:spcPct val="90000"/>
              </a:lnSpc>
              <a:buFont typeface="Arial" pitchFamily="34" charset="0"/>
              <a:buChar char="•"/>
            </a:pPr>
            <a:r>
              <a:rPr lang="en-GB" dirty="0"/>
              <a:t>Does the plan outline communication strategy in notifying key commissioner, stakeholder or parties?</a:t>
            </a:r>
          </a:p>
          <a:p>
            <a:pPr marL="171450" indent="-171450">
              <a:lnSpc>
                <a:spcPct val="90000"/>
              </a:lnSpc>
              <a:buFont typeface="Arial" pitchFamily="34" charset="0"/>
              <a:buChar char="•"/>
            </a:pPr>
            <a:r>
              <a:rPr lang="en-GB" dirty="0"/>
              <a:t>Do key partner and suppliers has access to the BC plan or are familiar with you responses?</a:t>
            </a:r>
          </a:p>
          <a:p>
            <a:pPr>
              <a:lnSpc>
                <a:spcPct val="90000"/>
              </a:lnSpc>
            </a:pPr>
            <a:r>
              <a:rPr lang="en-GB" dirty="0">
                <a:solidFill>
                  <a:srgbClr val="FF0000"/>
                </a:solidFill>
              </a:rPr>
              <a:t>What are the next steps, evaluate options </a:t>
            </a:r>
          </a:p>
          <a:p>
            <a:pPr marL="171450" indent="-171450">
              <a:lnSpc>
                <a:spcPct val="90000"/>
              </a:lnSpc>
              <a:buFont typeface="Arial" pitchFamily="34" charset="0"/>
              <a:buChar char="•"/>
            </a:pPr>
            <a:r>
              <a:rPr lang="en-GB" dirty="0"/>
              <a:t>What is the short term plan on the initial incident? </a:t>
            </a:r>
          </a:p>
          <a:p>
            <a:pPr marL="171450" indent="-171450">
              <a:lnSpc>
                <a:spcPct val="90000"/>
              </a:lnSpc>
              <a:buFont typeface="Arial" pitchFamily="34" charset="0"/>
              <a:buChar char="•"/>
            </a:pPr>
            <a:r>
              <a:rPr lang="en-GB" dirty="0"/>
              <a:t>How will you recognise minimum staffing levels? </a:t>
            </a:r>
          </a:p>
          <a:p>
            <a:pPr marL="171450" indent="-171450">
              <a:lnSpc>
                <a:spcPct val="90000"/>
              </a:lnSpc>
              <a:buFont typeface="Arial" pitchFamily="34" charset="0"/>
              <a:buChar char="•"/>
            </a:pPr>
            <a:r>
              <a:rPr lang="en-GB" dirty="0"/>
              <a:t>Would you be able to recognise the work they are doing and which would fall within the critical function of the business? </a:t>
            </a:r>
          </a:p>
          <a:p>
            <a:pPr marL="171450" indent="-171450">
              <a:lnSpc>
                <a:spcPct val="90000"/>
              </a:lnSpc>
              <a:buFont typeface="Arial" pitchFamily="34" charset="0"/>
              <a:buChar char="•"/>
            </a:pPr>
            <a:r>
              <a:rPr lang="en-GB" dirty="0"/>
              <a:t>Are mitigation measures outlined within your BC plan?</a:t>
            </a:r>
          </a:p>
          <a:p>
            <a:pPr marL="171450" indent="-171450">
              <a:lnSpc>
                <a:spcPct val="90000"/>
              </a:lnSpc>
              <a:buFont typeface="Arial" pitchFamily="34" charset="0"/>
              <a:buChar char="•"/>
            </a:pPr>
            <a:r>
              <a:rPr lang="en-GB" dirty="0"/>
              <a:t>Maximum Period of Disruption – Is this recognised within the plan?</a:t>
            </a:r>
          </a:p>
          <a:p>
            <a:pPr marL="171450" indent="-171450">
              <a:lnSpc>
                <a:spcPct val="90000"/>
              </a:lnSpc>
              <a:buFont typeface="Arial" pitchFamily="34" charset="0"/>
              <a:buChar char="•"/>
            </a:pPr>
            <a:r>
              <a:rPr lang="en-GB" dirty="0"/>
              <a:t>Recovery Time Objective – Is this recognised within the plan?</a:t>
            </a:r>
          </a:p>
          <a:p>
            <a:endParaRPr lang="en-GB" dirty="0"/>
          </a:p>
          <a:p>
            <a:endParaRPr lang="en-GB" dirty="0"/>
          </a:p>
          <a:p>
            <a:endParaRPr lang="en-GB" dirty="0"/>
          </a:p>
        </p:txBody>
      </p:sp>
    </p:spTree>
    <p:extLst>
      <p:ext uri="{BB962C8B-B14F-4D97-AF65-F5344CB8AC3E}">
        <p14:creationId xmlns:p14="http://schemas.microsoft.com/office/powerpoint/2010/main" val="235137147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u="sng" dirty="0">
                <a:solidFill>
                  <a:srgbClr val="FF0000"/>
                </a:solidFill>
              </a:rPr>
              <a:t>Further questions and prompts</a:t>
            </a:r>
            <a:r>
              <a:rPr lang="en-GB" dirty="0">
                <a:solidFill>
                  <a:srgbClr val="FF0000"/>
                </a:solidFill>
              </a:rPr>
              <a:t>:</a:t>
            </a:r>
          </a:p>
          <a:p>
            <a:endParaRPr lang="en-GB" dirty="0">
              <a:solidFill>
                <a:srgbClr val="FF0000"/>
              </a:solidFill>
            </a:endParaRPr>
          </a:p>
          <a:p>
            <a:r>
              <a:rPr lang="en-GB" dirty="0">
                <a:solidFill>
                  <a:srgbClr val="FF0000"/>
                </a:solidFill>
              </a:rPr>
              <a:t>What are the next steps, evaluate options?</a:t>
            </a:r>
          </a:p>
          <a:p>
            <a:pPr marL="171450" indent="-171450">
              <a:buFont typeface="Arial" pitchFamily="34" charset="0"/>
              <a:buChar char="•"/>
            </a:pPr>
            <a:r>
              <a:rPr lang="en-GB" dirty="0"/>
              <a:t>Can you recognise which staff could utilise work mobiles or if staff could work from home or elsewhere? </a:t>
            </a:r>
          </a:p>
          <a:p>
            <a:pPr marL="171450" indent="-171450">
              <a:buFont typeface="Arial" pitchFamily="34" charset="0"/>
              <a:buChar char="•"/>
            </a:pPr>
            <a:endParaRPr lang="en-GB" dirty="0"/>
          </a:p>
          <a:p>
            <a:r>
              <a:rPr lang="en-GB" dirty="0">
                <a:solidFill>
                  <a:srgbClr val="FF0000"/>
                </a:solidFill>
              </a:rPr>
              <a:t>What are the prioritised activities?</a:t>
            </a:r>
          </a:p>
          <a:p>
            <a:pPr marL="171450" indent="-171450">
              <a:buFont typeface="Arial" pitchFamily="34" charset="0"/>
              <a:buChar char="•"/>
            </a:pPr>
            <a:r>
              <a:rPr lang="en-GB" dirty="0"/>
              <a:t>Critical functions vs. Maximum Period of disruption</a:t>
            </a:r>
          </a:p>
          <a:p>
            <a:endParaRPr lang="en-GB" dirty="0"/>
          </a:p>
          <a:p>
            <a:r>
              <a:rPr lang="en-GB" dirty="0">
                <a:solidFill>
                  <a:srgbClr val="FF0000"/>
                </a:solidFill>
              </a:rPr>
              <a:t>What are your interested parties?</a:t>
            </a:r>
          </a:p>
          <a:p>
            <a:pPr marL="171450" indent="-171450">
              <a:buFont typeface="Arial" pitchFamily="34" charset="0"/>
              <a:buChar char="•"/>
            </a:pPr>
            <a:r>
              <a:rPr lang="en-GB" dirty="0"/>
              <a:t>Local Health Economy/ Private partners</a:t>
            </a:r>
          </a:p>
          <a:p>
            <a:r>
              <a:rPr lang="en-GB" dirty="0"/>
              <a:t> </a:t>
            </a:r>
          </a:p>
          <a:p>
            <a:r>
              <a:rPr lang="en-GB" dirty="0">
                <a:solidFill>
                  <a:srgbClr val="FF0000"/>
                </a:solidFill>
              </a:rPr>
              <a:t>Who will you continue to liaise with and why?</a:t>
            </a:r>
          </a:p>
          <a:p>
            <a:pPr marL="171450" indent="-171450">
              <a:buFont typeface="Arial" pitchFamily="34" charset="0"/>
              <a:buChar char="•"/>
            </a:pPr>
            <a:r>
              <a:rPr lang="en-GB" dirty="0"/>
              <a:t>Communication strategy i.e. public, staff or key partners and how?</a:t>
            </a:r>
          </a:p>
          <a:p>
            <a:pPr marL="171450" indent="-171450">
              <a:buFont typeface="Arial" pitchFamily="34" charset="0"/>
              <a:buChar char="•"/>
            </a:pPr>
            <a:endParaRPr lang="en-GB" dirty="0"/>
          </a:p>
          <a:p>
            <a:r>
              <a:rPr lang="en-GB" dirty="0">
                <a:solidFill>
                  <a:srgbClr val="FF0000"/>
                </a:solidFill>
              </a:rPr>
              <a:t>What are you interdependencies (inputs and outputs) and how will the impact be managed?</a:t>
            </a:r>
          </a:p>
          <a:p>
            <a:pPr marL="171450" indent="-171450">
              <a:buFont typeface="Arial" pitchFamily="34" charset="0"/>
              <a:buChar char="•"/>
            </a:pPr>
            <a:r>
              <a:rPr lang="en-GB" dirty="0"/>
              <a:t>Is this outlined clearly within the plan?</a:t>
            </a:r>
          </a:p>
          <a:p>
            <a:pPr marL="171450" indent="-171450">
              <a:buFont typeface="Arial" pitchFamily="34" charset="0"/>
              <a:buChar char="•"/>
            </a:pPr>
            <a:endParaRPr lang="en-GB" dirty="0"/>
          </a:p>
          <a:p>
            <a:r>
              <a:rPr lang="en-GB" dirty="0">
                <a:solidFill>
                  <a:srgbClr val="FF0000"/>
                </a:solidFill>
              </a:rPr>
              <a:t>What are your key elements of your plan for managing the recovery?</a:t>
            </a:r>
          </a:p>
          <a:p>
            <a:pPr marL="171450" indent="-171450">
              <a:buFont typeface="Arial" pitchFamily="34" charset="0"/>
              <a:buChar char="•"/>
            </a:pPr>
            <a:r>
              <a:rPr lang="en-GB" dirty="0"/>
              <a:t>When will you look to start recovery?</a:t>
            </a:r>
          </a:p>
          <a:p>
            <a:pPr marL="171450" indent="-171450">
              <a:buFont typeface="Arial" pitchFamily="34" charset="0"/>
              <a:buChar char="•"/>
            </a:pPr>
            <a:r>
              <a:rPr lang="en-GB" dirty="0"/>
              <a:t>How will you recover all services and is this stated or linked to any recovery plan? </a:t>
            </a:r>
          </a:p>
          <a:p>
            <a:endParaRPr lang="en-GB" dirty="0"/>
          </a:p>
          <a:p>
            <a:endParaRPr lang="en-GB" dirty="0"/>
          </a:p>
          <a:p>
            <a:endParaRPr lang="en-GB" dirty="0"/>
          </a:p>
        </p:txBody>
      </p:sp>
    </p:spTree>
    <p:extLst>
      <p:ext uri="{BB962C8B-B14F-4D97-AF65-F5344CB8AC3E}">
        <p14:creationId xmlns:p14="http://schemas.microsoft.com/office/powerpoint/2010/main" val="85833177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This section of the exercise is</a:t>
            </a:r>
            <a:r>
              <a:rPr lang="en-GB" baseline="0" dirty="0"/>
              <a:t> for the group to feedback to facilitator. </a:t>
            </a:r>
          </a:p>
          <a:p>
            <a:endParaRPr lang="en-GB" baseline="0" dirty="0"/>
          </a:p>
          <a:p>
            <a:r>
              <a:rPr lang="en-GB" baseline="0" dirty="0">
                <a:solidFill>
                  <a:srgbClr val="FF0000"/>
                </a:solidFill>
              </a:rPr>
              <a:t>Next steps</a:t>
            </a:r>
            <a:r>
              <a:rPr lang="en-GB" dirty="0">
                <a:solidFill>
                  <a:srgbClr val="FF0000"/>
                </a:solidFill>
              </a:rPr>
              <a:t> could include?</a:t>
            </a:r>
          </a:p>
          <a:p>
            <a:endParaRPr lang="en-GB" dirty="0">
              <a:solidFill>
                <a:srgbClr val="FF0000"/>
              </a:solidFill>
            </a:endParaRPr>
          </a:p>
          <a:p>
            <a:pPr marL="171450" indent="-171450">
              <a:buFont typeface="Arial" pitchFamily="34" charset="0"/>
              <a:buChar char="•"/>
            </a:pPr>
            <a:r>
              <a:rPr lang="en-GB" dirty="0"/>
              <a:t>Exercise report to capture all discussions and actions</a:t>
            </a:r>
          </a:p>
          <a:p>
            <a:pPr marL="171450" indent="-171450">
              <a:buFont typeface="Arial" pitchFamily="34" charset="0"/>
              <a:buChar char="•"/>
            </a:pPr>
            <a:r>
              <a:rPr lang="en-GB" dirty="0"/>
              <a:t>Further training or meeting down the line to follow-up on the actions and discussions captured</a:t>
            </a:r>
          </a:p>
          <a:p>
            <a:pPr marL="171450" indent="-171450">
              <a:buFont typeface="Arial" pitchFamily="34" charset="0"/>
              <a:buChar char="•"/>
            </a:pPr>
            <a:r>
              <a:rPr lang="en-GB" dirty="0"/>
              <a:t>Further awareness training on BC plans required? </a:t>
            </a:r>
          </a:p>
          <a:p>
            <a:pPr marL="171450" indent="-171450">
              <a:buFont typeface="Arial" pitchFamily="34" charset="0"/>
              <a:buChar char="•"/>
            </a:pPr>
            <a:r>
              <a:rPr lang="en-GB" dirty="0"/>
              <a:t>Review of other key partner or supplier BC plans that may give further understanding and detail</a:t>
            </a:r>
          </a:p>
          <a:p>
            <a:endParaRPr lang="en-GB" dirty="0"/>
          </a:p>
          <a:p>
            <a:endParaRPr lang="en-GB" dirty="0"/>
          </a:p>
          <a:p>
            <a:endParaRPr lang="en-GB" dirty="0"/>
          </a:p>
          <a:p>
            <a:endParaRPr lang="en-GB" dirty="0"/>
          </a:p>
          <a:p>
            <a:endParaRPr lang="en-GB" dirty="0"/>
          </a:p>
        </p:txBody>
      </p:sp>
    </p:spTree>
    <p:extLst>
      <p:ext uri="{BB962C8B-B14F-4D97-AF65-F5344CB8AC3E}">
        <p14:creationId xmlns:p14="http://schemas.microsoft.com/office/powerpoint/2010/main" val="45008276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408E90-F652-4B40-BD0B-1F8BC7EBCD06}"/>
              </a:ext>
            </a:extLst>
          </p:cNvPr>
          <p:cNvSpPr>
            <a:spLocks noGrp="1"/>
          </p:cNvSpPr>
          <p:nvPr>
            <p:ph type="ctrTitle"/>
          </p:nvPr>
        </p:nvSpPr>
        <p:spPr>
          <a:xfrm>
            <a:off x="854765" y="4209426"/>
            <a:ext cx="9144000" cy="601111"/>
          </a:xfrm>
        </p:spPr>
        <p:txBody>
          <a:bodyPr anchor="b">
            <a:normAutofit/>
          </a:bodyPr>
          <a:lstStyle>
            <a:lvl1pPr algn="l">
              <a:defRPr sz="3600">
                <a:solidFill>
                  <a:srgbClr val="005EB8"/>
                </a:solidFill>
                <a:latin typeface="Arial" panose="020B0604020202020204" pitchFamily="34" charset="0"/>
                <a:cs typeface="Arial" panose="020B0604020202020204" pitchFamily="34" charset="0"/>
              </a:defRPr>
            </a:lvl1pPr>
          </a:lstStyle>
          <a:p>
            <a:r>
              <a:rPr lang="en-US" dirty="0"/>
              <a:t>Click to edit Master title style</a:t>
            </a:r>
            <a:endParaRPr lang="en-GB" dirty="0"/>
          </a:p>
        </p:txBody>
      </p:sp>
      <p:sp>
        <p:nvSpPr>
          <p:cNvPr id="3" name="Subtitle 2">
            <a:extLst>
              <a:ext uri="{FF2B5EF4-FFF2-40B4-BE49-F238E27FC236}">
                <a16:creationId xmlns:a16="http://schemas.microsoft.com/office/drawing/2014/main" id="{61F7CE30-6632-4A18-9007-59691A06EF81}"/>
              </a:ext>
            </a:extLst>
          </p:cNvPr>
          <p:cNvSpPr>
            <a:spLocks noGrp="1"/>
          </p:cNvSpPr>
          <p:nvPr>
            <p:ph type="subTitle" idx="1"/>
          </p:nvPr>
        </p:nvSpPr>
        <p:spPr>
          <a:xfrm>
            <a:off x="854765" y="4843667"/>
            <a:ext cx="9144000" cy="466379"/>
          </a:xfrm>
        </p:spPr>
        <p:txBody>
          <a:bodyPr>
            <a:normAutofit/>
          </a:bodyPr>
          <a:lstStyle>
            <a:lvl1pPr marL="0" indent="0" algn="l">
              <a:buNone/>
              <a:defRPr sz="1800">
                <a:solidFill>
                  <a:srgbClr val="005EB8"/>
                </a:solidFill>
                <a:latin typeface="Arial" panose="020B0604020202020204" pitchFamily="34" charset="0"/>
                <a:cs typeface="Arial" panose="020B0604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endParaRPr lang="en-GB" dirty="0"/>
          </a:p>
        </p:txBody>
      </p:sp>
      <p:pic>
        <p:nvPicPr>
          <p:cNvPr id="6" name="Picture 5">
            <a:extLst>
              <a:ext uri="{FF2B5EF4-FFF2-40B4-BE49-F238E27FC236}">
                <a16:creationId xmlns:a16="http://schemas.microsoft.com/office/drawing/2014/main" id="{3CFCDE03-0EEA-4F49-A6B9-58B291621EE7}"/>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b="46357"/>
          <a:stretch/>
        </p:blipFill>
        <p:spPr bwMode="auto">
          <a:xfrm>
            <a:off x="10890000" y="360000"/>
            <a:ext cx="953272" cy="386234"/>
          </a:xfrm>
          <a:prstGeom prst="rect">
            <a:avLst/>
          </a:prstGeom>
          <a:noFill/>
          <a:ln>
            <a:noFill/>
          </a:ln>
        </p:spPr>
      </p:pic>
    </p:spTree>
    <p:extLst>
      <p:ext uri="{BB962C8B-B14F-4D97-AF65-F5344CB8AC3E}">
        <p14:creationId xmlns:p14="http://schemas.microsoft.com/office/powerpoint/2010/main" val="35067233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9FCB08CE-B749-4A34-8E38-256DAB23FDA3}"/>
              </a:ext>
            </a:extLst>
          </p:cNvPr>
          <p:cNvSpPr txBox="1"/>
          <p:nvPr userDrawn="1"/>
        </p:nvSpPr>
        <p:spPr>
          <a:xfrm>
            <a:off x="291314" y="6372536"/>
            <a:ext cx="647362" cy="276999"/>
          </a:xfrm>
          <a:prstGeom prst="rect">
            <a:avLst/>
          </a:prstGeom>
          <a:noFill/>
        </p:spPr>
        <p:txBody>
          <a:bodyPr wrap="square" rtlCol="0">
            <a:spAutoFit/>
          </a:bodyPr>
          <a:lstStyle/>
          <a:p>
            <a:pPr algn="l"/>
            <a:fld id="{34F92BC6-D7C3-584B-87F2-0B845776A5AD}" type="slidenum">
              <a:rPr lang="en-US" sz="1200" smtClean="0">
                <a:solidFill>
                  <a:schemeClr val="accent3">
                    <a:lumMod val="60000"/>
                    <a:lumOff val="40000"/>
                  </a:schemeClr>
                </a:solidFill>
                <a:latin typeface="Arial" panose="020B0604020202020204" pitchFamily="34" charset="0"/>
                <a:cs typeface="Arial" panose="020B0604020202020204" pitchFamily="34" charset="0"/>
              </a:rPr>
              <a:pPr algn="l"/>
              <a:t>‹#›</a:t>
            </a:fld>
            <a:r>
              <a:rPr lang="en-US" sz="1200" dirty="0">
                <a:solidFill>
                  <a:schemeClr val="accent3">
                    <a:lumMod val="60000"/>
                    <a:lumOff val="40000"/>
                  </a:schemeClr>
                </a:solidFill>
                <a:latin typeface="Arial" panose="020B0604020202020204" pitchFamily="34" charset="0"/>
                <a:cs typeface="Arial" panose="020B0604020202020204" pitchFamily="34" charset="0"/>
              </a:rPr>
              <a:t> </a:t>
            </a:r>
            <a:r>
              <a:rPr lang="en-US" sz="1200" dirty="0">
                <a:solidFill>
                  <a:schemeClr val="accent3"/>
                </a:solidFill>
                <a:latin typeface="Arial" panose="020B0604020202020204" pitchFamily="34" charset="0"/>
                <a:cs typeface="Arial" panose="020B0604020202020204" pitchFamily="34" charset="0"/>
              </a:rPr>
              <a:t>  </a:t>
            </a:r>
            <a:r>
              <a:rPr lang="en-US" sz="1200" dirty="0">
                <a:solidFill>
                  <a:srgbClr val="005EB8"/>
                </a:solidFill>
                <a:latin typeface="Arial" panose="020B0604020202020204" pitchFamily="34" charset="0"/>
                <a:cs typeface="Arial" panose="020B0604020202020204" pitchFamily="34" charset="0"/>
              </a:rPr>
              <a:t>|</a:t>
            </a:r>
            <a:endParaRPr lang="en-US" sz="1200" dirty="0">
              <a:solidFill>
                <a:schemeClr val="accent3"/>
              </a:solidFill>
              <a:latin typeface="Arial" panose="020B0604020202020204" pitchFamily="34" charset="0"/>
              <a:cs typeface="Arial" panose="020B0604020202020204" pitchFamily="34" charset="0"/>
            </a:endParaRPr>
          </a:p>
        </p:txBody>
      </p:sp>
      <p:sp>
        <p:nvSpPr>
          <p:cNvPr id="12" name="Title 10">
            <a:extLst>
              <a:ext uri="{FF2B5EF4-FFF2-40B4-BE49-F238E27FC236}">
                <a16:creationId xmlns:a16="http://schemas.microsoft.com/office/drawing/2014/main" id="{22B34758-9E88-47CF-97D6-6500D97D9E41}"/>
              </a:ext>
            </a:extLst>
          </p:cNvPr>
          <p:cNvSpPr>
            <a:spLocks noGrp="1"/>
          </p:cNvSpPr>
          <p:nvPr>
            <p:ph type="title"/>
          </p:nvPr>
        </p:nvSpPr>
        <p:spPr>
          <a:xfrm>
            <a:off x="784109" y="1210682"/>
            <a:ext cx="10641498" cy="611649"/>
          </a:xfrm>
          <a:prstGeom prst="rect">
            <a:avLst/>
          </a:prstGeom>
        </p:spPr>
        <p:txBody>
          <a:bodyPr/>
          <a:lstStyle>
            <a:lvl1pPr>
              <a:defRPr sz="3600" b="0">
                <a:solidFill>
                  <a:srgbClr val="005EB8"/>
                </a:solidFill>
                <a:latin typeface="Arial" panose="020B0604020202020204" pitchFamily="34" charset="0"/>
                <a:cs typeface="Arial" panose="020B0604020202020204" pitchFamily="34" charset="0"/>
              </a:defRPr>
            </a:lvl1pPr>
          </a:lstStyle>
          <a:p>
            <a:r>
              <a:rPr lang="en-US" dirty="0"/>
              <a:t>Click to edit Master title style</a:t>
            </a:r>
            <a:endParaRPr lang="en-US" sz="2800" dirty="0">
              <a:solidFill>
                <a:srgbClr val="005EB8"/>
              </a:solidFill>
              <a:latin typeface="Arial" charset="0"/>
              <a:ea typeface="Arial" charset="0"/>
              <a:cs typeface="Arial" charset="0"/>
            </a:endParaRPr>
          </a:p>
        </p:txBody>
      </p:sp>
      <p:sp>
        <p:nvSpPr>
          <p:cNvPr id="13" name="Content Placeholder 9">
            <a:extLst>
              <a:ext uri="{FF2B5EF4-FFF2-40B4-BE49-F238E27FC236}">
                <a16:creationId xmlns:a16="http://schemas.microsoft.com/office/drawing/2014/main" id="{34C2919C-3AD4-436F-A0CC-4F48C43AA521}"/>
              </a:ext>
            </a:extLst>
          </p:cNvPr>
          <p:cNvSpPr>
            <a:spLocks noGrp="1"/>
          </p:cNvSpPr>
          <p:nvPr>
            <p:ph sz="quarter" idx="10"/>
          </p:nvPr>
        </p:nvSpPr>
        <p:spPr>
          <a:xfrm>
            <a:off x="784109" y="2141151"/>
            <a:ext cx="10641498" cy="2244128"/>
          </a:xfrm>
          <a:prstGeom prst="rect">
            <a:avLst/>
          </a:prstGeom>
        </p:spPr>
        <p:txBody>
          <a:bodyPr/>
          <a:lstStyle>
            <a:lvl1pPr>
              <a:defRPr sz="1400">
                <a:latin typeface="Arial" panose="020B0604020202020204" pitchFamily="34" charset="0"/>
                <a:cs typeface="Arial" panose="020B0604020202020204" pitchFamily="34" charset="0"/>
              </a:defRPr>
            </a:lvl1pPr>
            <a:lvl2pPr>
              <a:defRPr sz="1400">
                <a:latin typeface="Arial" panose="020B0604020202020204" pitchFamily="34" charset="0"/>
                <a:cs typeface="Arial" panose="020B0604020202020204" pitchFamily="34" charset="0"/>
              </a:defRPr>
            </a:lvl2pPr>
            <a:lvl3pPr>
              <a:defRPr sz="1400">
                <a:latin typeface="Arial" panose="020B0604020202020204" pitchFamily="34" charset="0"/>
                <a:cs typeface="Arial" panose="020B0604020202020204" pitchFamily="34" charset="0"/>
              </a:defRPr>
            </a:lvl3pPr>
            <a:lvl4pPr>
              <a:defRPr sz="1400">
                <a:latin typeface="Arial" panose="020B0604020202020204" pitchFamily="34" charset="0"/>
                <a:cs typeface="Arial" panose="020B0604020202020204" pitchFamily="34" charset="0"/>
              </a:defRPr>
            </a:lvl4pPr>
            <a:lvl5pPr>
              <a:defRPr sz="1400">
                <a:latin typeface="Arial" panose="020B0604020202020204" pitchFamily="34" charset="0"/>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5" name="Footer Placeholder 2">
            <a:extLst>
              <a:ext uri="{FF2B5EF4-FFF2-40B4-BE49-F238E27FC236}">
                <a16:creationId xmlns:a16="http://schemas.microsoft.com/office/drawing/2014/main" id="{5AB091A9-979F-438D-A004-40CFB3EAC3A7}"/>
              </a:ext>
            </a:extLst>
          </p:cNvPr>
          <p:cNvSpPr>
            <a:spLocks noGrp="1"/>
          </p:cNvSpPr>
          <p:nvPr>
            <p:ph type="ftr" sz="quarter" idx="3"/>
          </p:nvPr>
        </p:nvSpPr>
        <p:spPr>
          <a:xfrm>
            <a:off x="690676" y="6333439"/>
            <a:ext cx="5723164" cy="365125"/>
          </a:xfrm>
          <a:prstGeom prst="rect">
            <a:avLst/>
          </a:prstGeom>
        </p:spPr>
        <p:txBody>
          <a:bodyPr vert="horz" lIns="91440" tIns="45720" rIns="91440" bIns="45720" rtlCol="0" anchor="ctr"/>
          <a:lstStyle>
            <a:lvl1pPr algn="l">
              <a:defRPr sz="1200" b="0">
                <a:solidFill>
                  <a:schemeClr val="accent3">
                    <a:lumMod val="60000"/>
                    <a:lumOff val="40000"/>
                  </a:schemeClr>
                </a:solidFill>
                <a:latin typeface="Arial" charset="0"/>
                <a:ea typeface="Arial" charset="0"/>
                <a:cs typeface="Arial" charset="0"/>
              </a:defRPr>
            </a:lvl1pPr>
          </a:lstStyle>
          <a:p>
            <a:r>
              <a:rPr lang="en-US" dirty="0"/>
              <a:t>Presentation title</a:t>
            </a:r>
          </a:p>
        </p:txBody>
      </p:sp>
      <p:pic>
        <p:nvPicPr>
          <p:cNvPr id="7" name="Picture 6">
            <a:extLst>
              <a:ext uri="{FF2B5EF4-FFF2-40B4-BE49-F238E27FC236}">
                <a16:creationId xmlns:a16="http://schemas.microsoft.com/office/drawing/2014/main" id="{3D9F83AB-04F8-4C53-93F7-BAAABEF42693}"/>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b="47816"/>
          <a:stretch/>
        </p:blipFill>
        <p:spPr bwMode="auto">
          <a:xfrm>
            <a:off x="10890000" y="360000"/>
            <a:ext cx="953272" cy="375724"/>
          </a:xfrm>
          <a:prstGeom prst="rect">
            <a:avLst/>
          </a:prstGeom>
          <a:noFill/>
          <a:ln>
            <a:noFill/>
          </a:ln>
        </p:spPr>
      </p:pic>
    </p:spTree>
    <p:extLst>
      <p:ext uri="{BB962C8B-B14F-4D97-AF65-F5344CB8AC3E}">
        <p14:creationId xmlns:p14="http://schemas.microsoft.com/office/powerpoint/2010/main" val="370131447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0C963A1-AC6C-45E8-9A5E-5724DC43F4B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endParaRPr lang="en-GB" dirty="0"/>
          </a:p>
        </p:txBody>
      </p:sp>
      <p:sp>
        <p:nvSpPr>
          <p:cNvPr id="3" name="Text Placeholder 2">
            <a:extLst>
              <a:ext uri="{FF2B5EF4-FFF2-40B4-BE49-F238E27FC236}">
                <a16:creationId xmlns:a16="http://schemas.microsoft.com/office/drawing/2014/main" id="{FE06ACFE-E4D6-411B-9ADC-FFC9D7DBBDF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Date Placeholder 3">
            <a:extLst>
              <a:ext uri="{FF2B5EF4-FFF2-40B4-BE49-F238E27FC236}">
                <a16:creationId xmlns:a16="http://schemas.microsoft.com/office/drawing/2014/main" id="{88DBF1BF-AB6C-4EA7-A16A-0C6C9EFA130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FCD3CFA-4DDC-43FC-968A-540737FDA836}" type="datetimeFigureOut">
              <a:rPr lang="en-GB" smtClean="0"/>
              <a:t>09/05/2023</a:t>
            </a:fld>
            <a:endParaRPr lang="en-GB" dirty="0"/>
          </a:p>
        </p:txBody>
      </p:sp>
      <p:sp>
        <p:nvSpPr>
          <p:cNvPr id="5" name="Footer Placeholder 4">
            <a:extLst>
              <a:ext uri="{FF2B5EF4-FFF2-40B4-BE49-F238E27FC236}">
                <a16:creationId xmlns:a16="http://schemas.microsoft.com/office/drawing/2014/main" id="{6F1E0E1F-777F-42FA-A4A2-320208497DF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C91CC28B-BDF3-45C3-92FF-6562C624CA6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50FC886-343C-4B72-AFE6-F0497CBE7873}" type="slidenum">
              <a:rPr lang="en-GB" smtClean="0"/>
              <a:t>‹#›</a:t>
            </a:fld>
            <a:endParaRPr lang="en-GB"/>
          </a:p>
        </p:txBody>
      </p:sp>
    </p:spTree>
    <p:extLst>
      <p:ext uri="{BB962C8B-B14F-4D97-AF65-F5344CB8AC3E}">
        <p14:creationId xmlns:p14="http://schemas.microsoft.com/office/powerpoint/2010/main" val="2834789573"/>
      </p:ext>
    </p:extLst>
  </p:cSld>
  <p:clrMap bg1="lt1" tx1="dk1" bg2="lt2" tx2="dk2" accent1="accent1" accent2="accent2" accent3="accent3" accent4="accent4" accent5="accent5" accent6="accent6" hlink="hlink" folHlink="folHlink"/>
  <p:sldLayoutIdLst>
    <p:sldLayoutId id="2147483667" r:id="rId1"/>
    <p:sldLayoutId id="2147483668" r:id="rId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C21EC0FF-74BA-4A1B-A173-77CE0B4A072B}"/>
              </a:ext>
            </a:extLst>
          </p:cNvPr>
          <p:cNvSpPr>
            <a:spLocks noGrp="1"/>
          </p:cNvSpPr>
          <p:nvPr>
            <p:ph type="ctrTitle"/>
          </p:nvPr>
        </p:nvSpPr>
        <p:spPr/>
        <p:txBody>
          <a:bodyPr>
            <a:normAutofit fontScale="90000"/>
          </a:bodyPr>
          <a:lstStyle/>
          <a:p>
            <a:r>
              <a:rPr lang="en-GB" dirty="0"/>
              <a:t>Business Continuity Exercise – Information (Unobtainable) and Information Systems (Unavailable)</a:t>
            </a:r>
          </a:p>
        </p:txBody>
      </p:sp>
      <p:sp>
        <p:nvSpPr>
          <p:cNvPr id="5" name="Subtitle 4">
            <a:extLst>
              <a:ext uri="{FF2B5EF4-FFF2-40B4-BE49-F238E27FC236}">
                <a16:creationId xmlns:a16="http://schemas.microsoft.com/office/drawing/2014/main" id="{07F83585-16E8-4681-8337-9D6F25438257}"/>
              </a:ext>
            </a:extLst>
          </p:cNvPr>
          <p:cNvSpPr>
            <a:spLocks noGrp="1"/>
          </p:cNvSpPr>
          <p:nvPr>
            <p:ph type="subTitle" idx="1"/>
          </p:nvPr>
        </p:nvSpPr>
        <p:spPr/>
        <p:txBody>
          <a:bodyPr/>
          <a:lstStyle/>
          <a:p>
            <a:r>
              <a:rPr lang="en-GB" dirty="0"/>
              <a:t>NHS England – Emergency Preparedness, Resilience and Response (EPRR)</a:t>
            </a:r>
          </a:p>
          <a:p>
            <a:endParaRPr lang="en-GB" dirty="0"/>
          </a:p>
        </p:txBody>
      </p:sp>
    </p:spTree>
    <p:extLst>
      <p:ext uri="{BB962C8B-B14F-4D97-AF65-F5344CB8AC3E}">
        <p14:creationId xmlns:p14="http://schemas.microsoft.com/office/powerpoint/2010/main" val="420419466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A6742D4C-3283-465D-AC0C-9D95492B79A1}"/>
              </a:ext>
            </a:extLst>
          </p:cNvPr>
          <p:cNvSpPr>
            <a:spLocks noGrp="1"/>
          </p:cNvSpPr>
          <p:nvPr>
            <p:ph type="title"/>
          </p:nvPr>
        </p:nvSpPr>
        <p:spPr>
          <a:xfrm>
            <a:off x="781879" y="426330"/>
            <a:ext cx="10070342" cy="611649"/>
          </a:xfrm>
        </p:spPr>
        <p:txBody>
          <a:bodyPr/>
          <a:lstStyle/>
          <a:p>
            <a:r>
              <a:rPr lang="en-GB" b="1"/>
              <a:t>Inject Two </a:t>
            </a:r>
          </a:p>
        </p:txBody>
      </p:sp>
      <p:sp>
        <p:nvSpPr>
          <p:cNvPr id="4" name="Content Placeholder 4">
            <a:extLst>
              <a:ext uri="{FF2B5EF4-FFF2-40B4-BE49-F238E27FC236}">
                <a16:creationId xmlns:a16="http://schemas.microsoft.com/office/drawing/2014/main" id="{4743F34E-B816-41BB-8C4A-127326F73622}"/>
              </a:ext>
            </a:extLst>
          </p:cNvPr>
          <p:cNvSpPr>
            <a:spLocks noGrp="1"/>
          </p:cNvSpPr>
          <p:nvPr>
            <p:ph sz="quarter" idx="10"/>
          </p:nvPr>
        </p:nvSpPr>
        <p:spPr>
          <a:xfrm>
            <a:off x="618594" y="1833143"/>
            <a:ext cx="10070342" cy="2244128"/>
          </a:xfrm>
        </p:spPr>
        <p:txBody>
          <a:bodyPr/>
          <a:lstStyle/>
          <a:p>
            <a:r>
              <a:rPr lang="en-GB" sz="2400" dirty="0"/>
              <a:t>At 12:00 Hrs NHS Digital advise that they have liaised with the telecommunications provider and it could take up to 24 hours to rectify the fault and restore services, although partial service maybe available with 12 hours. </a:t>
            </a:r>
          </a:p>
          <a:p>
            <a:endParaRPr lang="en-GB" dirty="0"/>
          </a:p>
        </p:txBody>
      </p:sp>
    </p:spTree>
    <p:extLst>
      <p:ext uri="{BB962C8B-B14F-4D97-AF65-F5344CB8AC3E}">
        <p14:creationId xmlns:p14="http://schemas.microsoft.com/office/powerpoint/2010/main" val="59309520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CB277F6E-F35F-4D20-B2DE-81D1D7E8CFD9}"/>
              </a:ext>
            </a:extLst>
          </p:cNvPr>
          <p:cNvSpPr>
            <a:spLocks noGrp="1"/>
          </p:cNvSpPr>
          <p:nvPr>
            <p:ph type="title"/>
          </p:nvPr>
        </p:nvSpPr>
        <p:spPr>
          <a:xfrm>
            <a:off x="781877" y="1037979"/>
            <a:ext cx="10641498" cy="611649"/>
          </a:xfrm>
        </p:spPr>
        <p:txBody>
          <a:bodyPr/>
          <a:lstStyle/>
          <a:p>
            <a:r>
              <a:rPr lang="en-GB" b="1" dirty="0"/>
              <a:t>Considerations</a:t>
            </a:r>
          </a:p>
        </p:txBody>
      </p:sp>
      <p:sp>
        <p:nvSpPr>
          <p:cNvPr id="4" name="Content Placeholder 2">
            <a:extLst>
              <a:ext uri="{FF2B5EF4-FFF2-40B4-BE49-F238E27FC236}">
                <a16:creationId xmlns:a16="http://schemas.microsoft.com/office/drawing/2014/main" id="{6BAD4B98-4E65-41B0-91C3-5D4702BF8C1F}"/>
              </a:ext>
            </a:extLst>
          </p:cNvPr>
          <p:cNvSpPr>
            <a:spLocks noGrp="1"/>
          </p:cNvSpPr>
          <p:nvPr>
            <p:ph sz="quarter" idx="10"/>
          </p:nvPr>
        </p:nvSpPr>
        <p:spPr>
          <a:xfrm>
            <a:off x="781878" y="1833142"/>
            <a:ext cx="10641498" cy="4404371"/>
          </a:xfrm>
        </p:spPr>
        <p:txBody>
          <a:bodyPr>
            <a:normAutofit/>
          </a:bodyPr>
          <a:lstStyle/>
          <a:p>
            <a:pPr>
              <a:lnSpc>
                <a:spcPct val="100000"/>
              </a:lnSpc>
              <a:spcBef>
                <a:spcPts val="0"/>
              </a:spcBef>
            </a:pPr>
            <a:r>
              <a:rPr lang="en-GB" sz="2400" dirty="0"/>
              <a:t>What are the primary concerns and actions required</a:t>
            </a:r>
          </a:p>
          <a:p>
            <a:pPr>
              <a:lnSpc>
                <a:spcPct val="100000"/>
              </a:lnSpc>
              <a:spcBef>
                <a:spcPts val="0"/>
              </a:spcBef>
            </a:pPr>
            <a:r>
              <a:rPr lang="en-GB" sz="2400" dirty="0"/>
              <a:t>Who will undertake the leadership roles</a:t>
            </a:r>
          </a:p>
          <a:p>
            <a:pPr>
              <a:lnSpc>
                <a:spcPct val="100000"/>
              </a:lnSpc>
              <a:spcBef>
                <a:spcPts val="0"/>
              </a:spcBef>
            </a:pPr>
            <a:r>
              <a:rPr lang="en-GB" sz="2400" dirty="0"/>
              <a:t>Who will you liaise with and why</a:t>
            </a:r>
          </a:p>
          <a:p>
            <a:pPr>
              <a:spcBef>
                <a:spcPts val="0"/>
              </a:spcBef>
            </a:pPr>
            <a:r>
              <a:rPr lang="en-GB" sz="2400" dirty="0"/>
              <a:t>What are the next steps, evaluate the options.</a:t>
            </a:r>
          </a:p>
          <a:p>
            <a:pPr marL="0" indent="0">
              <a:buNone/>
            </a:pPr>
            <a:endParaRPr lang="en-GB" sz="2400" dirty="0"/>
          </a:p>
        </p:txBody>
      </p:sp>
      <p:grpSp>
        <p:nvGrpSpPr>
          <p:cNvPr id="5" name="Group 4">
            <a:extLst>
              <a:ext uri="{FF2B5EF4-FFF2-40B4-BE49-F238E27FC236}">
                <a16:creationId xmlns:a16="http://schemas.microsoft.com/office/drawing/2014/main" id="{BDBFDAFF-7A4C-4999-A29B-D246E78AA8F5}"/>
              </a:ext>
            </a:extLst>
          </p:cNvPr>
          <p:cNvGrpSpPr/>
          <p:nvPr/>
        </p:nvGrpSpPr>
        <p:grpSpPr>
          <a:xfrm>
            <a:off x="8425543" y="3429000"/>
            <a:ext cx="1933261" cy="1943803"/>
            <a:chOff x="5515704" y="4365104"/>
            <a:chExt cx="1440160" cy="1662682"/>
          </a:xfrm>
        </p:grpSpPr>
        <p:pic>
          <p:nvPicPr>
            <p:cNvPr id="6" name="Picture 2" descr="C:\Users\adam.biggs\AppData\Local\Microsoft\Windows\Temporary Internet Files\Content.IE5\6EP81A0L\alarm_clock_3[1].png">
              <a:extLst>
                <a:ext uri="{FF2B5EF4-FFF2-40B4-BE49-F238E27FC236}">
                  <a16:creationId xmlns:a16="http://schemas.microsoft.com/office/drawing/2014/main" id="{B1B2088D-0FBE-44D5-8EAB-E82E48BB52DC}"/>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796136" y="4365104"/>
              <a:ext cx="879297" cy="1139633"/>
            </a:xfrm>
            <a:prstGeom prst="rect">
              <a:avLst/>
            </a:prstGeom>
            <a:noFill/>
            <a:extLst>
              <a:ext uri="{909E8E84-426E-40DD-AFC4-6F175D3DCCD1}">
                <a14:hiddenFill xmlns:a14="http://schemas.microsoft.com/office/drawing/2010/main">
                  <a:solidFill>
                    <a:srgbClr val="FFFFFF"/>
                  </a:solidFill>
                </a14:hiddenFill>
              </a:ext>
            </a:extLst>
          </p:spPr>
        </p:pic>
        <p:sp>
          <p:nvSpPr>
            <p:cNvPr id="7" name="TextBox 6">
              <a:extLst>
                <a:ext uri="{FF2B5EF4-FFF2-40B4-BE49-F238E27FC236}">
                  <a16:creationId xmlns:a16="http://schemas.microsoft.com/office/drawing/2014/main" id="{1BC4FD8B-F290-4FD1-8025-160D6C31F3BE}"/>
                </a:ext>
              </a:extLst>
            </p:cNvPr>
            <p:cNvSpPr txBox="1"/>
            <p:nvPr/>
          </p:nvSpPr>
          <p:spPr>
            <a:xfrm>
              <a:off x="5515704" y="5381455"/>
              <a:ext cx="1440160" cy="646331"/>
            </a:xfrm>
            <a:prstGeom prst="rect">
              <a:avLst/>
            </a:prstGeom>
            <a:noFill/>
          </p:spPr>
          <p:txBody>
            <a:bodyPr wrap="square" rtlCol="0">
              <a:spAutoFit/>
            </a:bodyPr>
            <a:lstStyle/>
            <a:p>
              <a:pPr algn="ctr"/>
              <a:r>
                <a:rPr lang="en-GB" i="1"/>
                <a:t>Add Timeframe</a:t>
              </a:r>
            </a:p>
          </p:txBody>
        </p:sp>
      </p:grpSp>
    </p:spTree>
    <p:extLst>
      <p:ext uri="{BB962C8B-B14F-4D97-AF65-F5344CB8AC3E}">
        <p14:creationId xmlns:p14="http://schemas.microsoft.com/office/powerpoint/2010/main" val="186976777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78011FC4-CC93-453E-9E29-55087B5AADEA}"/>
              </a:ext>
            </a:extLst>
          </p:cNvPr>
          <p:cNvSpPr>
            <a:spLocks noGrp="1"/>
          </p:cNvSpPr>
          <p:nvPr>
            <p:ph type="title"/>
          </p:nvPr>
        </p:nvSpPr>
        <p:spPr>
          <a:xfrm>
            <a:off x="781877" y="827914"/>
            <a:ext cx="10641498" cy="611649"/>
          </a:xfrm>
        </p:spPr>
        <p:txBody>
          <a:bodyPr/>
          <a:lstStyle/>
          <a:p>
            <a:r>
              <a:rPr lang="en-GB" b="1" dirty="0"/>
              <a:t>Inject Three</a:t>
            </a:r>
          </a:p>
        </p:txBody>
      </p:sp>
      <p:sp>
        <p:nvSpPr>
          <p:cNvPr id="5" name="Content Placeholder 2">
            <a:extLst>
              <a:ext uri="{FF2B5EF4-FFF2-40B4-BE49-F238E27FC236}">
                <a16:creationId xmlns:a16="http://schemas.microsoft.com/office/drawing/2014/main" id="{F6F6CAFD-08C7-49A9-B9A2-9E9989126E62}"/>
              </a:ext>
            </a:extLst>
          </p:cNvPr>
          <p:cNvSpPr>
            <a:spLocks noGrp="1"/>
          </p:cNvSpPr>
          <p:nvPr>
            <p:ph sz="quarter" idx="10"/>
          </p:nvPr>
        </p:nvSpPr>
        <p:spPr>
          <a:xfrm>
            <a:off x="621240" y="1573650"/>
            <a:ext cx="10641498" cy="4592371"/>
          </a:xfrm>
        </p:spPr>
        <p:txBody>
          <a:bodyPr>
            <a:normAutofit/>
          </a:bodyPr>
          <a:lstStyle/>
          <a:p>
            <a:pPr marL="0" indent="0">
              <a:buNone/>
            </a:pPr>
            <a:r>
              <a:rPr lang="en-GB" sz="2800" dirty="0"/>
              <a:t>At 16:00 Hrs NHS Digital advise that services will be restored by 16:00 hrs the next day.  </a:t>
            </a:r>
          </a:p>
          <a:p>
            <a:endParaRPr lang="en-GB" sz="1800" dirty="0"/>
          </a:p>
        </p:txBody>
      </p:sp>
    </p:spTree>
    <p:extLst>
      <p:ext uri="{BB962C8B-B14F-4D97-AF65-F5344CB8AC3E}">
        <p14:creationId xmlns:p14="http://schemas.microsoft.com/office/powerpoint/2010/main" val="106352241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83D3FAE4-8D85-4BD1-90DA-CE6056928324}"/>
              </a:ext>
            </a:extLst>
          </p:cNvPr>
          <p:cNvSpPr>
            <a:spLocks noGrp="1"/>
          </p:cNvSpPr>
          <p:nvPr>
            <p:ph type="title"/>
          </p:nvPr>
        </p:nvSpPr>
        <p:spPr>
          <a:xfrm>
            <a:off x="781877" y="1037979"/>
            <a:ext cx="10641498" cy="611649"/>
          </a:xfrm>
        </p:spPr>
        <p:txBody>
          <a:bodyPr/>
          <a:lstStyle/>
          <a:p>
            <a:r>
              <a:rPr lang="en-GB" b="1"/>
              <a:t>Considerations</a:t>
            </a:r>
          </a:p>
        </p:txBody>
      </p:sp>
      <p:sp>
        <p:nvSpPr>
          <p:cNvPr id="4" name="Content Placeholder 2">
            <a:extLst>
              <a:ext uri="{FF2B5EF4-FFF2-40B4-BE49-F238E27FC236}">
                <a16:creationId xmlns:a16="http://schemas.microsoft.com/office/drawing/2014/main" id="{49182B97-EC63-4302-A663-4706AE895B8D}"/>
              </a:ext>
            </a:extLst>
          </p:cNvPr>
          <p:cNvSpPr>
            <a:spLocks noGrp="1"/>
          </p:cNvSpPr>
          <p:nvPr>
            <p:ph sz="quarter" idx="10"/>
          </p:nvPr>
        </p:nvSpPr>
        <p:spPr>
          <a:xfrm>
            <a:off x="781878" y="1833142"/>
            <a:ext cx="10641498" cy="4530587"/>
          </a:xfrm>
        </p:spPr>
        <p:txBody>
          <a:bodyPr/>
          <a:lstStyle/>
          <a:p>
            <a:pPr>
              <a:spcBef>
                <a:spcPts val="0"/>
              </a:spcBef>
            </a:pPr>
            <a:r>
              <a:rPr lang="en-GB" sz="2800" dirty="0"/>
              <a:t>What are the next steps, evaluate the options </a:t>
            </a:r>
          </a:p>
          <a:p>
            <a:pPr>
              <a:spcBef>
                <a:spcPts val="0"/>
              </a:spcBef>
            </a:pPr>
            <a:r>
              <a:rPr lang="en-GB" sz="2800" dirty="0"/>
              <a:t>What are the prioritised activities</a:t>
            </a:r>
          </a:p>
          <a:p>
            <a:pPr>
              <a:lnSpc>
                <a:spcPct val="100000"/>
              </a:lnSpc>
              <a:spcBef>
                <a:spcPts val="0"/>
              </a:spcBef>
            </a:pPr>
            <a:r>
              <a:rPr lang="en-GB" sz="2800" dirty="0"/>
              <a:t>Who are your interested parties</a:t>
            </a:r>
          </a:p>
          <a:p>
            <a:pPr>
              <a:lnSpc>
                <a:spcPct val="100000"/>
              </a:lnSpc>
              <a:spcBef>
                <a:spcPts val="0"/>
              </a:spcBef>
            </a:pPr>
            <a:r>
              <a:rPr lang="en-GB" sz="2800" dirty="0"/>
              <a:t>What are your interdependencies (inputs &amp; outputs) and how will the impact be managed </a:t>
            </a:r>
          </a:p>
          <a:p>
            <a:pPr>
              <a:lnSpc>
                <a:spcPct val="100000"/>
              </a:lnSpc>
              <a:spcBef>
                <a:spcPts val="0"/>
              </a:spcBef>
            </a:pPr>
            <a:r>
              <a:rPr lang="en-GB" sz="2800" dirty="0"/>
              <a:t>What is the key element of your plan for managing the recovery.</a:t>
            </a:r>
          </a:p>
          <a:p>
            <a:endParaRPr lang="en-GB" dirty="0"/>
          </a:p>
        </p:txBody>
      </p:sp>
      <p:grpSp>
        <p:nvGrpSpPr>
          <p:cNvPr id="5" name="Group 4">
            <a:extLst>
              <a:ext uri="{FF2B5EF4-FFF2-40B4-BE49-F238E27FC236}">
                <a16:creationId xmlns:a16="http://schemas.microsoft.com/office/drawing/2014/main" id="{8216C1D1-40CA-42C1-A75C-88AB4CAE3E24}"/>
              </a:ext>
            </a:extLst>
          </p:cNvPr>
          <p:cNvGrpSpPr/>
          <p:nvPr/>
        </p:nvGrpSpPr>
        <p:grpSpPr>
          <a:xfrm>
            <a:off x="9515737" y="4568875"/>
            <a:ext cx="1440160" cy="1662682"/>
            <a:chOff x="5515704" y="4365104"/>
            <a:chExt cx="1440160" cy="1662682"/>
          </a:xfrm>
        </p:grpSpPr>
        <p:pic>
          <p:nvPicPr>
            <p:cNvPr id="6" name="Picture 2" descr="C:\Users\adam.biggs\AppData\Local\Microsoft\Windows\Temporary Internet Files\Content.IE5\6EP81A0L\alarm_clock_3[1].png">
              <a:extLst>
                <a:ext uri="{FF2B5EF4-FFF2-40B4-BE49-F238E27FC236}">
                  <a16:creationId xmlns:a16="http://schemas.microsoft.com/office/drawing/2014/main" id="{9D5C93D1-F0B1-4FE5-9BBA-E0A79685CBF5}"/>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796136" y="4365104"/>
              <a:ext cx="879297" cy="1139633"/>
            </a:xfrm>
            <a:prstGeom prst="rect">
              <a:avLst/>
            </a:prstGeom>
            <a:noFill/>
            <a:extLst>
              <a:ext uri="{909E8E84-426E-40DD-AFC4-6F175D3DCCD1}">
                <a14:hiddenFill xmlns:a14="http://schemas.microsoft.com/office/drawing/2010/main">
                  <a:solidFill>
                    <a:srgbClr val="FFFFFF"/>
                  </a:solidFill>
                </a14:hiddenFill>
              </a:ext>
            </a:extLst>
          </p:spPr>
        </p:pic>
        <p:sp>
          <p:nvSpPr>
            <p:cNvPr id="7" name="TextBox 6">
              <a:extLst>
                <a:ext uri="{FF2B5EF4-FFF2-40B4-BE49-F238E27FC236}">
                  <a16:creationId xmlns:a16="http://schemas.microsoft.com/office/drawing/2014/main" id="{626FA940-2AD8-4781-B550-9DCE4704A760}"/>
                </a:ext>
              </a:extLst>
            </p:cNvPr>
            <p:cNvSpPr txBox="1"/>
            <p:nvPr/>
          </p:nvSpPr>
          <p:spPr>
            <a:xfrm>
              <a:off x="5515704" y="5381455"/>
              <a:ext cx="1440160" cy="646331"/>
            </a:xfrm>
            <a:prstGeom prst="rect">
              <a:avLst/>
            </a:prstGeom>
            <a:noFill/>
          </p:spPr>
          <p:txBody>
            <a:bodyPr wrap="square" rtlCol="0">
              <a:spAutoFit/>
            </a:bodyPr>
            <a:lstStyle/>
            <a:p>
              <a:pPr algn="ctr"/>
              <a:r>
                <a:rPr lang="en-GB" i="1"/>
                <a:t>Add Timeframe</a:t>
              </a:r>
            </a:p>
          </p:txBody>
        </p:sp>
      </p:grpSp>
    </p:spTree>
    <p:extLst>
      <p:ext uri="{BB962C8B-B14F-4D97-AF65-F5344CB8AC3E}">
        <p14:creationId xmlns:p14="http://schemas.microsoft.com/office/powerpoint/2010/main" val="287311490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EB9E05A5-BEFE-4356-AB75-F439F37B11F3}"/>
              </a:ext>
            </a:extLst>
          </p:cNvPr>
          <p:cNvSpPr>
            <a:spLocks noGrp="1"/>
          </p:cNvSpPr>
          <p:nvPr>
            <p:ph type="title"/>
          </p:nvPr>
        </p:nvSpPr>
        <p:spPr>
          <a:xfrm>
            <a:off x="781878" y="426330"/>
            <a:ext cx="10641498" cy="611649"/>
          </a:xfrm>
        </p:spPr>
        <p:txBody>
          <a:bodyPr/>
          <a:lstStyle/>
          <a:p>
            <a:r>
              <a:rPr lang="en-GB" b="1"/>
              <a:t>Review</a:t>
            </a:r>
          </a:p>
        </p:txBody>
      </p:sp>
      <p:sp>
        <p:nvSpPr>
          <p:cNvPr id="4" name="Content Placeholder 2">
            <a:extLst>
              <a:ext uri="{FF2B5EF4-FFF2-40B4-BE49-F238E27FC236}">
                <a16:creationId xmlns:a16="http://schemas.microsoft.com/office/drawing/2014/main" id="{28F625EB-5FF9-4248-846C-EFB62BB1FEFC}"/>
              </a:ext>
            </a:extLst>
          </p:cNvPr>
          <p:cNvSpPr>
            <a:spLocks noGrp="1"/>
          </p:cNvSpPr>
          <p:nvPr>
            <p:ph sz="quarter" idx="10"/>
          </p:nvPr>
        </p:nvSpPr>
        <p:spPr>
          <a:xfrm>
            <a:off x="775251" y="1277970"/>
            <a:ext cx="10641498" cy="4530587"/>
          </a:xfrm>
        </p:spPr>
        <p:txBody>
          <a:bodyPr/>
          <a:lstStyle/>
          <a:p>
            <a:pPr marL="0" indent="0">
              <a:buNone/>
            </a:pPr>
            <a:r>
              <a:rPr lang="en-GB" sz="2400"/>
              <a:t>Scenarios tested:</a:t>
            </a:r>
          </a:p>
          <a:p>
            <a:pPr lvl="1"/>
            <a:r>
              <a:rPr lang="en-GB" sz="2400"/>
              <a:t>Horizon scanning to risks</a:t>
            </a:r>
          </a:p>
          <a:p>
            <a:pPr lvl="1"/>
            <a:r>
              <a:rPr lang="en-GB" sz="2400"/>
              <a:t>Understanding of plan activation procedures and communication</a:t>
            </a:r>
          </a:p>
          <a:p>
            <a:pPr lvl="1"/>
            <a:r>
              <a:rPr lang="en-GB" sz="2400"/>
              <a:t>Review of what is within the plans to help identify:</a:t>
            </a:r>
          </a:p>
          <a:p>
            <a:pPr marL="914400" lvl="2" indent="0">
              <a:buNone/>
            </a:pPr>
            <a:r>
              <a:rPr lang="en-GB" sz="2400" u="sng"/>
              <a:t>leadership</a:t>
            </a:r>
            <a:r>
              <a:rPr lang="en-GB" sz="2400"/>
              <a:t>, </a:t>
            </a:r>
            <a:r>
              <a:rPr lang="en-GB" sz="2400" u="sng"/>
              <a:t>interdependencies</a:t>
            </a:r>
            <a:r>
              <a:rPr lang="en-GB" sz="2400"/>
              <a:t>, and </a:t>
            </a:r>
            <a:r>
              <a:rPr lang="en-GB" sz="2400" u="sng"/>
              <a:t>mitigation</a:t>
            </a:r>
          </a:p>
          <a:p>
            <a:pPr lvl="1"/>
            <a:r>
              <a:rPr lang="en-GB" sz="2400"/>
              <a:t>Recovery of services</a:t>
            </a:r>
          </a:p>
          <a:p>
            <a:endParaRPr lang="en-GB"/>
          </a:p>
        </p:txBody>
      </p:sp>
    </p:spTree>
    <p:extLst>
      <p:ext uri="{BB962C8B-B14F-4D97-AF65-F5344CB8AC3E}">
        <p14:creationId xmlns:p14="http://schemas.microsoft.com/office/powerpoint/2010/main" val="183251104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DEFA666C-A402-4837-83D0-97719863ACF8}"/>
              </a:ext>
            </a:extLst>
          </p:cNvPr>
          <p:cNvSpPr>
            <a:spLocks noGrp="1"/>
          </p:cNvSpPr>
          <p:nvPr>
            <p:ph type="title"/>
          </p:nvPr>
        </p:nvSpPr>
        <p:spPr>
          <a:xfrm>
            <a:off x="385637" y="885579"/>
            <a:ext cx="10641498" cy="611649"/>
          </a:xfrm>
        </p:spPr>
        <p:txBody>
          <a:bodyPr/>
          <a:lstStyle/>
          <a:p>
            <a:r>
              <a:rPr lang="en-GB" b="1"/>
              <a:t>Feedback</a:t>
            </a:r>
          </a:p>
        </p:txBody>
      </p:sp>
      <p:sp>
        <p:nvSpPr>
          <p:cNvPr id="4" name="TextBox 3">
            <a:extLst>
              <a:ext uri="{FF2B5EF4-FFF2-40B4-BE49-F238E27FC236}">
                <a16:creationId xmlns:a16="http://schemas.microsoft.com/office/drawing/2014/main" id="{3AFBCB6E-A616-41A9-A91F-EE27EADA8A6A}"/>
              </a:ext>
            </a:extLst>
          </p:cNvPr>
          <p:cNvSpPr txBox="1"/>
          <p:nvPr/>
        </p:nvSpPr>
        <p:spPr>
          <a:xfrm>
            <a:off x="8785225" y="5349886"/>
            <a:ext cx="1373772" cy="215444"/>
          </a:xfrm>
          <a:prstGeom prst="rect">
            <a:avLst/>
          </a:prstGeom>
          <a:noFill/>
        </p:spPr>
        <p:txBody>
          <a:bodyPr wrap="square" lIns="0" tIns="0" rIns="0" bIns="0" rtlCol="0">
            <a:spAutoFit/>
          </a:bodyPr>
          <a:lstStyle/>
          <a:p>
            <a:r>
              <a:rPr lang="en-GB" sz="1400">
                <a:latin typeface="Arial" pitchFamily="34" charset="0"/>
                <a:cs typeface="Arial" pitchFamily="34" charset="0"/>
              </a:rPr>
              <a:t>ISO22313</a:t>
            </a:r>
            <a:endParaRPr lang="en-GB" sz="1200">
              <a:latin typeface="Arial" pitchFamily="34" charset="0"/>
              <a:cs typeface="Arial" pitchFamily="34" charset="0"/>
            </a:endParaRPr>
          </a:p>
        </p:txBody>
      </p:sp>
      <p:sp>
        <p:nvSpPr>
          <p:cNvPr id="5" name="Content Placeholder 7">
            <a:extLst>
              <a:ext uri="{FF2B5EF4-FFF2-40B4-BE49-F238E27FC236}">
                <a16:creationId xmlns:a16="http://schemas.microsoft.com/office/drawing/2014/main" id="{8AFDDD10-EFEE-426D-9F7C-464BEE11199A}"/>
              </a:ext>
            </a:extLst>
          </p:cNvPr>
          <p:cNvSpPr>
            <a:spLocks noGrp="1"/>
          </p:cNvSpPr>
          <p:nvPr>
            <p:ph sz="quarter" idx="10"/>
          </p:nvPr>
        </p:nvSpPr>
        <p:spPr>
          <a:xfrm>
            <a:off x="781878" y="1833143"/>
            <a:ext cx="10641498" cy="2244128"/>
          </a:xfrm>
        </p:spPr>
        <p:txBody>
          <a:bodyPr/>
          <a:lstStyle/>
          <a:p>
            <a:r>
              <a:rPr lang="en-GB" sz="2400"/>
              <a:t>What actions did we capture as a result of this exercise?</a:t>
            </a:r>
          </a:p>
          <a:p>
            <a:r>
              <a:rPr lang="en-GB" sz="2400"/>
              <a:t>What do we see as the next steps?</a:t>
            </a:r>
          </a:p>
          <a:p>
            <a:endParaRPr lang="en-GB"/>
          </a:p>
        </p:txBody>
      </p:sp>
    </p:spTree>
    <p:extLst>
      <p:ext uri="{BB962C8B-B14F-4D97-AF65-F5344CB8AC3E}">
        <p14:creationId xmlns:p14="http://schemas.microsoft.com/office/powerpoint/2010/main" val="202969052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715FC03B-3CF4-4F77-B2D7-E03C07B9BE5F}"/>
              </a:ext>
            </a:extLst>
          </p:cNvPr>
          <p:cNvSpPr>
            <a:spLocks noGrp="1"/>
          </p:cNvSpPr>
          <p:nvPr>
            <p:ph type="title"/>
          </p:nvPr>
        </p:nvSpPr>
        <p:spPr>
          <a:xfrm>
            <a:off x="775251" y="732154"/>
            <a:ext cx="10641498" cy="611649"/>
          </a:xfrm>
        </p:spPr>
        <p:txBody>
          <a:bodyPr/>
          <a:lstStyle/>
          <a:p>
            <a:r>
              <a:rPr lang="en-GB" b="1"/>
              <a:t>Questions</a:t>
            </a:r>
          </a:p>
        </p:txBody>
      </p:sp>
      <p:pic>
        <p:nvPicPr>
          <p:cNvPr id="4" name="Picture 2" descr="C:\Users\adam.biggs\AppData\Local\Microsoft\Windows\Temporary Internet Files\Content.IE5\5ZA2SKCA\question-mark[1].png">
            <a:extLst>
              <a:ext uri="{FF2B5EF4-FFF2-40B4-BE49-F238E27FC236}">
                <a16:creationId xmlns:a16="http://schemas.microsoft.com/office/drawing/2014/main" id="{345489CC-7F01-4160-8735-E0BBEF76EFAA}"/>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266813" y="1643743"/>
            <a:ext cx="4084906" cy="435723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625307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C027D9D3-FFD8-4064-8D71-1F287AA02E33}"/>
              </a:ext>
            </a:extLst>
          </p:cNvPr>
          <p:cNvSpPr>
            <a:spLocks noGrp="1"/>
          </p:cNvSpPr>
          <p:nvPr>
            <p:ph type="title"/>
          </p:nvPr>
        </p:nvSpPr>
        <p:spPr>
          <a:xfrm>
            <a:off x="781877" y="1037979"/>
            <a:ext cx="10641498" cy="611649"/>
          </a:xfrm>
        </p:spPr>
        <p:txBody>
          <a:bodyPr/>
          <a:lstStyle/>
          <a:p>
            <a:r>
              <a:rPr lang="en-GB" b="1"/>
              <a:t>Content</a:t>
            </a:r>
          </a:p>
        </p:txBody>
      </p:sp>
      <p:sp>
        <p:nvSpPr>
          <p:cNvPr id="4" name="Content Placeholder 2">
            <a:extLst>
              <a:ext uri="{FF2B5EF4-FFF2-40B4-BE49-F238E27FC236}">
                <a16:creationId xmlns:a16="http://schemas.microsoft.com/office/drawing/2014/main" id="{F8CC7E2B-61A1-4A7D-A137-01C64F5F040B}"/>
              </a:ext>
            </a:extLst>
          </p:cNvPr>
          <p:cNvSpPr>
            <a:spLocks noGrp="1"/>
          </p:cNvSpPr>
          <p:nvPr>
            <p:ph sz="quarter" idx="10"/>
          </p:nvPr>
        </p:nvSpPr>
        <p:spPr>
          <a:xfrm>
            <a:off x="781878" y="1833142"/>
            <a:ext cx="10641498" cy="3794772"/>
          </a:xfrm>
        </p:spPr>
        <p:txBody>
          <a:bodyPr>
            <a:normAutofit lnSpcReduction="10000"/>
          </a:bodyPr>
          <a:lstStyle/>
          <a:p>
            <a:r>
              <a:rPr lang="en-GB" sz="2800"/>
              <a:t>Business Continuity Management Cycle</a:t>
            </a:r>
          </a:p>
          <a:p>
            <a:r>
              <a:rPr lang="en-GB" sz="2800"/>
              <a:t>Exercise</a:t>
            </a:r>
          </a:p>
          <a:p>
            <a:pPr lvl="1"/>
            <a:r>
              <a:rPr lang="en-GB" sz="2800"/>
              <a:t>Aim</a:t>
            </a:r>
          </a:p>
          <a:p>
            <a:pPr lvl="1"/>
            <a:r>
              <a:rPr lang="en-GB" sz="2800"/>
              <a:t>Objectives</a:t>
            </a:r>
          </a:p>
          <a:p>
            <a:pPr lvl="1"/>
            <a:r>
              <a:rPr lang="en-GB" sz="2800"/>
              <a:t>Ground Rules</a:t>
            </a:r>
          </a:p>
          <a:p>
            <a:pPr lvl="1"/>
            <a:r>
              <a:rPr lang="en-GB" sz="2800"/>
              <a:t>Exercise Background</a:t>
            </a:r>
          </a:p>
          <a:p>
            <a:r>
              <a:rPr lang="en-GB" sz="2800"/>
              <a:t>Scenario &amp; Questions</a:t>
            </a:r>
          </a:p>
          <a:p>
            <a:r>
              <a:rPr lang="en-GB" sz="2800"/>
              <a:t>Feedback / Evaluation </a:t>
            </a:r>
          </a:p>
        </p:txBody>
      </p:sp>
    </p:spTree>
    <p:extLst>
      <p:ext uri="{BB962C8B-B14F-4D97-AF65-F5344CB8AC3E}">
        <p14:creationId xmlns:p14="http://schemas.microsoft.com/office/powerpoint/2010/main" val="24418506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C2F9B13B-42D9-40AA-966B-5D357510846F}"/>
              </a:ext>
            </a:extLst>
          </p:cNvPr>
          <p:cNvSpPr>
            <a:spLocks noGrp="1"/>
          </p:cNvSpPr>
          <p:nvPr>
            <p:ph type="title"/>
          </p:nvPr>
        </p:nvSpPr>
        <p:spPr>
          <a:xfrm>
            <a:off x="781877" y="329757"/>
            <a:ext cx="10641498" cy="942057"/>
          </a:xfrm>
        </p:spPr>
        <p:txBody>
          <a:bodyPr>
            <a:normAutofit fontScale="90000"/>
          </a:bodyPr>
          <a:lstStyle/>
          <a:p>
            <a:r>
              <a:rPr lang="en-GB" b="1"/>
              <a:t>Elements of </a:t>
            </a:r>
            <a:br>
              <a:rPr lang="en-GB" b="1"/>
            </a:br>
            <a:r>
              <a:rPr lang="en-GB" b="1"/>
              <a:t>Business Continuity Management</a:t>
            </a:r>
          </a:p>
        </p:txBody>
      </p:sp>
      <p:graphicFrame>
        <p:nvGraphicFramePr>
          <p:cNvPr id="4" name="Diagram 3">
            <a:extLst>
              <a:ext uri="{FF2B5EF4-FFF2-40B4-BE49-F238E27FC236}">
                <a16:creationId xmlns:a16="http://schemas.microsoft.com/office/drawing/2014/main" id="{24E562BF-9EE7-47DD-B55A-BC016495441C}"/>
              </a:ext>
            </a:extLst>
          </p:cNvPr>
          <p:cNvGraphicFramePr/>
          <p:nvPr>
            <p:extLst>
              <p:ext uri="{D42A27DB-BD31-4B8C-83A1-F6EECF244321}">
                <p14:modId xmlns:p14="http://schemas.microsoft.com/office/powerpoint/2010/main" val="401149970"/>
              </p:ext>
            </p:extLst>
          </p:nvPr>
        </p:nvGraphicFramePr>
        <p:xfrm>
          <a:off x="1504042" y="1271814"/>
          <a:ext cx="8510815" cy="500924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9917698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B476BDB6-84B2-4ECF-86B7-9DB1909BA2B0}"/>
              </a:ext>
            </a:extLst>
          </p:cNvPr>
          <p:cNvSpPr>
            <a:spLocks noGrp="1"/>
          </p:cNvSpPr>
          <p:nvPr>
            <p:ph type="title"/>
          </p:nvPr>
        </p:nvSpPr>
        <p:spPr>
          <a:xfrm>
            <a:off x="781877" y="1037979"/>
            <a:ext cx="10641498" cy="611649"/>
          </a:xfrm>
        </p:spPr>
        <p:txBody>
          <a:bodyPr/>
          <a:lstStyle/>
          <a:p>
            <a:r>
              <a:rPr lang="en-GB" b="1"/>
              <a:t>Aim</a:t>
            </a:r>
          </a:p>
        </p:txBody>
      </p:sp>
      <p:sp>
        <p:nvSpPr>
          <p:cNvPr id="4" name="Content Placeholder 2">
            <a:extLst>
              <a:ext uri="{FF2B5EF4-FFF2-40B4-BE49-F238E27FC236}">
                <a16:creationId xmlns:a16="http://schemas.microsoft.com/office/drawing/2014/main" id="{72B4F58A-BBC4-4F6D-B648-DF6DF9DA2040}"/>
              </a:ext>
            </a:extLst>
          </p:cNvPr>
          <p:cNvSpPr>
            <a:spLocks noGrp="1"/>
          </p:cNvSpPr>
          <p:nvPr>
            <p:ph sz="quarter" idx="10"/>
          </p:nvPr>
        </p:nvSpPr>
        <p:spPr>
          <a:xfrm>
            <a:off x="781878" y="1833142"/>
            <a:ext cx="10641498" cy="3706523"/>
          </a:xfrm>
        </p:spPr>
        <p:txBody>
          <a:bodyPr>
            <a:normAutofit/>
          </a:bodyPr>
          <a:lstStyle/>
          <a:p>
            <a:pPr marL="0" indent="0">
              <a:buNone/>
            </a:pPr>
            <a:r>
              <a:rPr lang="en-GB" sz="2800"/>
              <a:t>To provide delegates with an opportunity to evaluate and enhance the operational effectiveness of the business continuity plans (inputs &amp; outputs) and provide learning opportunities.   </a:t>
            </a:r>
          </a:p>
          <a:p>
            <a:endParaRPr lang="en-GB" sz="1100"/>
          </a:p>
        </p:txBody>
      </p:sp>
    </p:spTree>
    <p:extLst>
      <p:ext uri="{BB962C8B-B14F-4D97-AF65-F5344CB8AC3E}">
        <p14:creationId xmlns:p14="http://schemas.microsoft.com/office/powerpoint/2010/main" val="40664900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33A6E61C-6983-4E21-99A6-B119EA220278}"/>
              </a:ext>
            </a:extLst>
          </p:cNvPr>
          <p:cNvSpPr>
            <a:spLocks noGrp="1"/>
          </p:cNvSpPr>
          <p:nvPr>
            <p:ph type="title"/>
          </p:nvPr>
        </p:nvSpPr>
        <p:spPr>
          <a:xfrm>
            <a:off x="781877" y="1037979"/>
            <a:ext cx="10641498" cy="611649"/>
          </a:xfrm>
        </p:spPr>
        <p:txBody>
          <a:bodyPr/>
          <a:lstStyle/>
          <a:p>
            <a:r>
              <a:rPr lang="en-GB" b="1" dirty="0"/>
              <a:t>Objectives </a:t>
            </a:r>
          </a:p>
        </p:txBody>
      </p:sp>
      <p:sp>
        <p:nvSpPr>
          <p:cNvPr id="4" name="Content Placeholder 2">
            <a:extLst>
              <a:ext uri="{FF2B5EF4-FFF2-40B4-BE49-F238E27FC236}">
                <a16:creationId xmlns:a16="http://schemas.microsoft.com/office/drawing/2014/main" id="{4D0AF18F-97CD-4E0F-AEBF-292FF12A385E}"/>
              </a:ext>
            </a:extLst>
          </p:cNvPr>
          <p:cNvSpPr>
            <a:spLocks noGrp="1"/>
          </p:cNvSpPr>
          <p:nvPr>
            <p:ph sz="quarter" idx="10"/>
          </p:nvPr>
        </p:nvSpPr>
        <p:spPr>
          <a:xfrm>
            <a:off x="781878" y="1833143"/>
            <a:ext cx="10641498" cy="3986878"/>
          </a:xfrm>
        </p:spPr>
        <p:txBody>
          <a:bodyPr/>
          <a:lstStyle/>
          <a:p>
            <a:r>
              <a:rPr lang="en-GB" sz="2800" dirty="0"/>
              <a:t>To facilitate learning opportunities</a:t>
            </a:r>
          </a:p>
          <a:p>
            <a:r>
              <a:rPr lang="en-GB" sz="2800" dirty="0"/>
              <a:t>To enable delegates to identify the strengths and weaknesses of the business continuity plans </a:t>
            </a:r>
          </a:p>
          <a:p>
            <a:r>
              <a:rPr lang="en-GB" sz="2800" dirty="0"/>
              <a:t>To assess the interoperability of the business continuity plans and use subsequent learning to outline further enhancements </a:t>
            </a:r>
          </a:p>
          <a:p>
            <a:endParaRPr lang="en-GB" dirty="0"/>
          </a:p>
        </p:txBody>
      </p:sp>
    </p:spTree>
    <p:extLst>
      <p:ext uri="{BB962C8B-B14F-4D97-AF65-F5344CB8AC3E}">
        <p14:creationId xmlns:p14="http://schemas.microsoft.com/office/powerpoint/2010/main" val="14247660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6114B4F5-AB49-4500-A9F1-0D796A893165}"/>
              </a:ext>
            </a:extLst>
          </p:cNvPr>
          <p:cNvSpPr>
            <a:spLocks noGrp="1"/>
          </p:cNvSpPr>
          <p:nvPr>
            <p:ph type="title"/>
          </p:nvPr>
        </p:nvSpPr>
        <p:spPr>
          <a:xfrm>
            <a:off x="781877" y="1037979"/>
            <a:ext cx="10641498" cy="611649"/>
          </a:xfrm>
        </p:spPr>
        <p:txBody>
          <a:bodyPr/>
          <a:lstStyle/>
          <a:p>
            <a:r>
              <a:rPr lang="en-GB" b="1"/>
              <a:t>Ground Rules</a:t>
            </a:r>
          </a:p>
        </p:txBody>
      </p:sp>
      <p:sp>
        <p:nvSpPr>
          <p:cNvPr id="4" name="Content Placeholder 2">
            <a:extLst>
              <a:ext uri="{FF2B5EF4-FFF2-40B4-BE49-F238E27FC236}">
                <a16:creationId xmlns:a16="http://schemas.microsoft.com/office/drawing/2014/main" id="{6A0E6B31-F0E7-47E6-AA78-1358B142647F}"/>
              </a:ext>
            </a:extLst>
          </p:cNvPr>
          <p:cNvSpPr>
            <a:spLocks noGrp="1"/>
          </p:cNvSpPr>
          <p:nvPr>
            <p:ph sz="quarter" idx="10"/>
          </p:nvPr>
        </p:nvSpPr>
        <p:spPr>
          <a:xfrm>
            <a:off x="781878" y="1833142"/>
            <a:ext cx="10641498" cy="4407860"/>
          </a:xfrm>
        </p:spPr>
        <p:txBody>
          <a:bodyPr>
            <a:noAutofit/>
          </a:bodyPr>
          <a:lstStyle/>
          <a:p>
            <a:r>
              <a:rPr lang="en-GB" sz="2400"/>
              <a:t>Please nominate a scribe.</a:t>
            </a:r>
          </a:p>
          <a:p>
            <a:pPr marL="0" indent="0">
              <a:buNone/>
            </a:pPr>
            <a:endParaRPr lang="en-GB" sz="2400"/>
          </a:p>
          <a:p>
            <a:r>
              <a:rPr lang="en-GB" sz="2400"/>
              <a:t>The exercise should be viewed as an opportunity to rehearse the responses in the plan and to identify problems - and potentially make mistakes - in a safe environment.</a:t>
            </a:r>
          </a:p>
          <a:p>
            <a:pPr marL="0" indent="0">
              <a:buNone/>
            </a:pPr>
            <a:endParaRPr lang="en-GB" sz="2400"/>
          </a:p>
          <a:p>
            <a:r>
              <a:rPr lang="en-GB" sz="2400"/>
              <a:t>Any comments, problems, issues or other contributions made should be captured in helping improve the plan. </a:t>
            </a:r>
          </a:p>
          <a:p>
            <a:endParaRPr lang="en-GB" sz="2000"/>
          </a:p>
          <a:p>
            <a:pPr marL="0" indent="0">
              <a:buNone/>
            </a:pPr>
            <a:endParaRPr lang="en-GB" sz="2000"/>
          </a:p>
        </p:txBody>
      </p:sp>
    </p:spTree>
    <p:extLst>
      <p:ext uri="{BB962C8B-B14F-4D97-AF65-F5344CB8AC3E}">
        <p14:creationId xmlns:p14="http://schemas.microsoft.com/office/powerpoint/2010/main" val="2811177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581A4247-A0F0-4C35-B8E5-5883B2E23228}"/>
              </a:ext>
            </a:extLst>
          </p:cNvPr>
          <p:cNvSpPr>
            <a:spLocks noGrp="1"/>
          </p:cNvSpPr>
          <p:nvPr>
            <p:ph type="title"/>
          </p:nvPr>
        </p:nvSpPr>
        <p:spPr>
          <a:xfrm>
            <a:off x="781877" y="1037979"/>
            <a:ext cx="10641498" cy="611649"/>
          </a:xfrm>
        </p:spPr>
        <p:txBody>
          <a:bodyPr>
            <a:normAutofit/>
          </a:bodyPr>
          <a:lstStyle/>
          <a:p>
            <a:r>
              <a:rPr lang="en-GB" b="1" dirty="0"/>
              <a:t>Exercise Background</a:t>
            </a:r>
          </a:p>
        </p:txBody>
      </p:sp>
      <p:sp>
        <p:nvSpPr>
          <p:cNvPr id="4" name="Content Placeholder 2">
            <a:extLst>
              <a:ext uri="{FF2B5EF4-FFF2-40B4-BE49-F238E27FC236}">
                <a16:creationId xmlns:a16="http://schemas.microsoft.com/office/drawing/2014/main" id="{A31F0A26-20CA-4B5B-BAAA-C369BA5E0BEF}"/>
              </a:ext>
            </a:extLst>
          </p:cNvPr>
          <p:cNvSpPr>
            <a:spLocks noGrp="1"/>
          </p:cNvSpPr>
          <p:nvPr>
            <p:ph sz="quarter" idx="10"/>
          </p:nvPr>
        </p:nvSpPr>
        <p:spPr>
          <a:xfrm>
            <a:off x="775251" y="2029086"/>
            <a:ext cx="10641498" cy="3239600"/>
          </a:xfrm>
        </p:spPr>
        <p:txBody>
          <a:bodyPr>
            <a:normAutofit/>
          </a:bodyPr>
          <a:lstStyle/>
          <a:p>
            <a:pPr marL="0" indent="0">
              <a:spcBef>
                <a:spcPts val="0"/>
              </a:spcBef>
              <a:buNone/>
            </a:pPr>
            <a:r>
              <a:rPr lang="en-GB" sz="2000" dirty="0">
                <a:ea typeface="ＭＳ Ｐゴシック" panose="020B0600070205080204" pitchFamily="34" charset="-128"/>
              </a:rPr>
              <a:t>Any organisation is susceptible and could lose access to </a:t>
            </a:r>
            <a:r>
              <a:rPr lang="en-GB" sz="2000" dirty="0"/>
              <a:t>information assets (digital or non digital). Equally, information systems may be unavailable for numerous reasons, e.g. network failures, (localised or national infrastructure), flooding or fire.</a:t>
            </a:r>
          </a:p>
          <a:p>
            <a:pPr marL="0" indent="0">
              <a:spcBef>
                <a:spcPts val="0"/>
              </a:spcBef>
              <a:buNone/>
            </a:pPr>
            <a:endParaRPr lang="en-GB" sz="2000" dirty="0"/>
          </a:p>
          <a:p>
            <a:pPr marL="0" indent="0">
              <a:spcBef>
                <a:spcPts val="0"/>
              </a:spcBef>
              <a:buNone/>
            </a:pPr>
            <a:r>
              <a:rPr lang="en-GB" sz="2000" dirty="0"/>
              <a:t>NHS Digital are the national provider of information, data and IT systems within the health and social care sector and interface with telecommunications providers. Localised IT departments representatives liaise directly with NHS Digital during IT outages or telecommunications failures. </a:t>
            </a:r>
          </a:p>
          <a:p>
            <a:pPr marL="0" indent="0">
              <a:buNone/>
            </a:pPr>
            <a:endParaRPr lang="en-GB" sz="2000" dirty="0"/>
          </a:p>
        </p:txBody>
      </p:sp>
    </p:spTree>
    <p:extLst>
      <p:ext uri="{BB962C8B-B14F-4D97-AF65-F5344CB8AC3E}">
        <p14:creationId xmlns:p14="http://schemas.microsoft.com/office/powerpoint/2010/main" val="253827033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8BAF35D4-5D61-4BAD-B0F4-A33E354FC6AE}"/>
              </a:ext>
            </a:extLst>
          </p:cNvPr>
          <p:cNvSpPr>
            <a:spLocks noGrp="1"/>
          </p:cNvSpPr>
          <p:nvPr>
            <p:ph type="title"/>
          </p:nvPr>
        </p:nvSpPr>
        <p:spPr>
          <a:xfrm>
            <a:off x="259363" y="330408"/>
            <a:ext cx="10641498" cy="611649"/>
          </a:xfrm>
        </p:spPr>
        <p:txBody>
          <a:bodyPr/>
          <a:lstStyle/>
          <a:p>
            <a:r>
              <a:rPr lang="en-GB" b="1"/>
              <a:t>Inject One </a:t>
            </a:r>
          </a:p>
        </p:txBody>
      </p:sp>
      <p:sp>
        <p:nvSpPr>
          <p:cNvPr id="4" name="Content Placeholder 2">
            <a:extLst>
              <a:ext uri="{FF2B5EF4-FFF2-40B4-BE49-F238E27FC236}">
                <a16:creationId xmlns:a16="http://schemas.microsoft.com/office/drawing/2014/main" id="{EA45E618-4C7A-4969-8C71-0187CD658AE1}"/>
              </a:ext>
            </a:extLst>
          </p:cNvPr>
          <p:cNvSpPr>
            <a:spLocks noGrp="1"/>
          </p:cNvSpPr>
          <p:nvPr>
            <p:ph sz="quarter" idx="10"/>
          </p:nvPr>
        </p:nvSpPr>
        <p:spPr>
          <a:xfrm>
            <a:off x="568423" y="1547657"/>
            <a:ext cx="10641498" cy="3239600"/>
          </a:xfrm>
        </p:spPr>
        <p:txBody>
          <a:bodyPr>
            <a:normAutofit/>
          </a:bodyPr>
          <a:lstStyle/>
          <a:p>
            <a:pPr marL="0" indent="0">
              <a:buNone/>
            </a:pPr>
            <a:r>
              <a:rPr lang="en-GB" sz="2400" dirty="0"/>
              <a:t>At 09:00 Hrs members of staff have noticed the telephone and IT systems are unresponsive. </a:t>
            </a:r>
          </a:p>
          <a:p>
            <a:pPr marL="0" indent="0">
              <a:buNone/>
            </a:pPr>
            <a:endParaRPr lang="en-GB" sz="2400" dirty="0"/>
          </a:p>
          <a:p>
            <a:pPr marL="0" indent="0">
              <a:buNone/>
            </a:pPr>
            <a:r>
              <a:rPr lang="en-GB" sz="2400" dirty="0"/>
              <a:t>Upon further investigation it appears that due to excavation work being undertaken outside your premises the contractors have severed the primary and secondary network cables.   </a:t>
            </a:r>
          </a:p>
          <a:p>
            <a:pPr marL="0" indent="0">
              <a:buNone/>
            </a:pPr>
            <a:endParaRPr lang="en-GB" sz="2000" dirty="0"/>
          </a:p>
        </p:txBody>
      </p:sp>
    </p:spTree>
    <p:extLst>
      <p:ext uri="{BB962C8B-B14F-4D97-AF65-F5344CB8AC3E}">
        <p14:creationId xmlns:p14="http://schemas.microsoft.com/office/powerpoint/2010/main" val="42511059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AFF1743E-B4F1-4CE0-BF64-5EEBEECD6EDE}"/>
              </a:ext>
            </a:extLst>
          </p:cNvPr>
          <p:cNvSpPr>
            <a:spLocks noGrp="1"/>
          </p:cNvSpPr>
          <p:nvPr>
            <p:ph type="title"/>
          </p:nvPr>
        </p:nvSpPr>
        <p:spPr>
          <a:xfrm>
            <a:off x="781877" y="1037979"/>
            <a:ext cx="10641498" cy="611649"/>
          </a:xfrm>
        </p:spPr>
        <p:txBody>
          <a:bodyPr/>
          <a:lstStyle/>
          <a:p>
            <a:r>
              <a:rPr lang="en-GB" b="1"/>
              <a:t>Considerations</a:t>
            </a:r>
          </a:p>
        </p:txBody>
      </p:sp>
      <p:sp>
        <p:nvSpPr>
          <p:cNvPr id="4" name="Content Placeholder 2">
            <a:extLst>
              <a:ext uri="{FF2B5EF4-FFF2-40B4-BE49-F238E27FC236}">
                <a16:creationId xmlns:a16="http://schemas.microsoft.com/office/drawing/2014/main" id="{6353E66A-1343-40A2-8E62-9B019C770A49}"/>
              </a:ext>
            </a:extLst>
          </p:cNvPr>
          <p:cNvSpPr>
            <a:spLocks noGrp="1"/>
          </p:cNvSpPr>
          <p:nvPr>
            <p:ph sz="quarter" idx="10"/>
          </p:nvPr>
        </p:nvSpPr>
        <p:spPr>
          <a:xfrm>
            <a:off x="781878" y="1833142"/>
            <a:ext cx="10641498" cy="4186657"/>
          </a:xfrm>
        </p:spPr>
        <p:txBody>
          <a:bodyPr>
            <a:normAutofit/>
          </a:bodyPr>
          <a:lstStyle/>
          <a:p>
            <a:r>
              <a:rPr lang="en-GB" sz="2400" dirty="0"/>
              <a:t>What are the immediate actions required?</a:t>
            </a:r>
          </a:p>
          <a:p>
            <a:r>
              <a:rPr lang="en-GB" sz="2400" dirty="0"/>
              <a:t>Who should be informed and why?</a:t>
            </a:r>
          </a:p>
          <a:p>
            <a:r>
              <a:rPr lang="en-GB" sz="2400" dirty="0"/>
              <a:t>What are the next steps, evaluate the options?</a:t>
            </a:r>
          </a:p>
          <a:p>
            <a:endParaRPr lang="en-GB" dirty="0"/>
          </a:p>
        </p:txBody>
      </p:sp>
      <p:grpSp>
        <p:nvGrpSpPr>
          <p:cNvPr id="5" name="Group 4">
            <a:extLst>
              <a:ext uri="{FF2B5EF4-FFF2-40B4-BE49-F238E27FC236}">
                <a16:creationId xmlns:a16="http://schemas.microsoft.com/office/drawing/2014/main" id="{219A629A-EC6E-4E50-9A06-47C85F7A7198}"/>
              </a:ext>
            </a:extLst>
          </p:cNvPr>
          <p:cNvGrpSpPr/>
          <p:nvPr/>
        </p:nvGrpSpPr>
        <p:grpSpPr>
          <a:xfrm>
            <a:off x="9310530" y="3909556"/>
            <a:ext cx="1890870" cy="1794558"/>
            <a:chOff x="5515704" y="4365104"/>
            <a:chExt cx="1440160" cy="1662682"/>
          </a:xfrm>
        </p:grpSpPr>
        <p:pic>
          <p:nvPicPr>
            <p:cNvPr id="6" name="Picture 2" descr="C:\Users\adam.biggs\AppData\Local\Microsoft\Windows\Temporary Internet Files\Content.IE5\6EP81A0L\alarm_clock_3[1].png">
              <a:extLst>
                <a:ext uri="{FF2B5EF4-FFF2-40B4-BE49-F238E27FC236}">
                  <a16:creationId xmlns:a16="http://schemas.microsoft.com/office/drawing/2014/main" id="{CD36E373-B8C6-4651-A7FF-EA3737B6054A}"/>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796136" y="4365104"/>
              <a:ext cx="879297" cy="1139633"/>
            </a:xfrm>
            <a:prstGeom prst="rect">
              <a:avLst/>
            </a:prstGeom>
            <a:noFill/>
            <a:extLst>
              <a:ext uri="{909E8E84-426E-40DD-AFC4-6F175D3DCCD1}">
                <a14:hiddenFill xmlns:a14="http://schemas.microsoft.com/office/drawing/2010/main">
                  <a:solidFill>
                    <a:srgbClr val="FFFFFF"/>
                  </a:solidFill>
                </a14:hiddenFill>
              </a:ext>
            </a:extLst>
          </p:spPr>
        </p:pic>
        <p:sp>
          <p:nvSpPr>
            <p:cNvPr id="7" name="TextBox 6">
              <a:extLst>
                <a:ext uri="{FF2B5EF4-FFF2-40B4-BE49-F238E27FC236}">
                  <a16:creationId xmlns:a16="http://schemas.microsoft.com/office/drawing/2014/main" id="{75AE5549-33E6-43DA-9937-D4EF2DD273DD}"/>
                </a:ext>
              </a:extLst>
            </p:cNvPr>
            <p:cNvSpPr txBox="1"/>
            <p:nvPr/>
          </p:nvSpPr>
          <p:spPr>
            <a:xfrm>
              <a:off x="5515704" y="5381455"/>
              <a:ext cx="1440160" cy="646331"/>
            </a:xfrm>
            <a:prstGeom prst="rect">
              <a:avLst/>
            </a:prstGeom>
            <a:noFill/>
          </p:spPr>
          <p:txBody>
            <a:bodyPr wrap="square" rtlCol="0">
              <a:spAutoFit/>
            </a:bodyPr>
            <a:lstStyle/>
            <a:p>
              <a:pPr algn="ctr"/>
              <a:r>
                <a:rPr lang="en-GB" i="1"/>
                <a:t>Add Timeframe</a:t>
              </a:r>
            </a:p>
          </p:txBody>
        </p:sp>
      </p:grpSp>
    </p:spTree>
    <p:extLst>
      <p:ext uri="{BB962C8B-B14F-4D97-AF65-F5344CB8AC3E}">
        <p14:creationId xmlns:p14="http://schemas.microsoft.com/office/powerpoint/2010/main" val="2224879460"/>
      </p:ext>
    </p:extLst>
  </p:cSld>
  <p:clrMapOvr>
    <a:masterClrMapping/>
  </p:clrMapOvr>
</p:sld>
</file>

<file path=ppt/theme/theme1.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6BBFEDC929A1BC4A9F3B278B6D5AB259" ma:contentTypeVersion="6" ma:contentTypeDescription="Create a new document." ma:contentTypeScope="" ma:versionID="7479764f0e10533da0eeb9f297ec71c1">
  <xsd:schema xmlns:xsd="http://www.w3.org/2001/XMLSchema" xmlns:xs="http://www.w3.org/2001/XMLSchema" xmlns:p="http://schemas.microsoft.com/office/2006/metadata/properties" xmlns:ns2="934b752f-f0a5-467f-a0e4-008a617d2331" xmlns:ns3="cb1d5027-a3ac-4441-b759-ea0e5f912ecd" targetNamespace="http://schemas.microsoft.com/office/2006/metadata/properties" ma:root="true" ma:fieldsID="08b998808c093b37cf21a7394f235138" ns2:_="" ns3:_="">
    <xsd:import namespace="934b752f-f0a5-467f-a0e4-008a617d2331"/>
    <xsd:import namespace="cb1d5027-a3ac-4441-b759-ea0e5f912ecd"/>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34b752f-f0a5-467f-a0e4-008a617d2331"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cb1d5027-a3ac-4441-b759-ea0e5f912ecd"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A4D9FD49-C1C5-400A-B04D-90A236984D1F}">
  <ds:schemaRefs>
    <ds:schemaRef ds:uri="http://purl.org/dc/elements/1.1/"/>
    <ds:schemaRef ds:uri="http://schemas.microsoft.com/office/2006/metadata/properties"/>
    <ds:schemaRef ds:uri="http://schemas.microsoft.com/office/2006/documentManagement/types"/>
    <ds:schemaRef ds:uri="http://schemas.openxmlformats.org/package/2006/metadata/core-properties"/>
    <ds:schemaRef ds:uri="http://purl.org/dc/dcmitype/"/>
    <ds:schemaRef ds:uri="http://schemas.microsoft.com/office/infopath/2007/PartnerControls"/>
    <ds:schemaRef ds:uri="934b752f-f0a5-467f-a0e4-008a617d2331"/>
    <ds:schemaRef ds:uri="http://www.w3.org/XML/1998/namespace"/>
    <ds:schemaRef ds:uri="http://purl.org/dc/terms/"/>
  </ds:schemaRefs>
</ds:datastoreItem>
</file>

<file path=customXml/itemProps2.xml><?xml version="1.0" encoding="utf-8"?>
<ds:datastoreItem xmlns:ds="http://schemas.openxmlformats.org/officeDocument/2006/customXml" ds:itemID="{A6333066-D95F-4DC9-8F45-8431A5C3C76B}">
  <ds:schemaRefs>
    <ds:schemaRef ds:uri="http://schemas.microsoft.com/sharepoint/v3/contenttype/forms"/>
  </ds:schemaRefs>
</ds:datastoreItem>
</file>

<file path=customXml/itemProps3.xml><?xml version="1.0" encoding="utf-8"?>
<ds:datastoreItem xmlns:ds="http://schemas.openxmlformats.org/officeDocument/2006/customXml" ds:itemID="{47AA7DA2-BE02-4F04-9092-CA8D6ABB925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934b752f-f0a5-467f-a0e4-008a617d2331"/>
    <ds:schemaRef ds:uri="cb1d5027-a3ac-4441-b759-ea0e5f912ecd"/>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611</TotalTime>
  <Words>1145</Words>
  <Application>Microsoft Office PowerPoint</Application>
  <PresentationFormat>Widescreen</PresentationFormat>
  <Paragraphs>136</Paragraphs>
  <Slides>16</Slides>
  <Notes>6</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16</vt:i4>
      </vt:variant>
    </vt:vector>
  </HeadingPairs>
  <TitlesOfParts>
    <vt:vector size="20" baseType="lpstr">
      <vt:lpstr>Arial</vt:lpstr>
      <vt:lpstr>Calibri</vt:lpstr>
      <vt:lpstr>Calibri Light</vt:lpstr>
      <vt:lpstr>Custom Design</vt:lpstr>
      <vt:lpstr>Business Continuity Exercise – Information (Unobtainable) and Information Systems (Unavailable)</vt:lpstr>
      <vt:lpstr>Content</vt:lpstr>
      <vt:lpstr>Elements of  Business Continuity Management</vt:lpstr>
      <vt:lpstr>Aim</vt:lpstr>
      <vt:lpstr>Objectives </vt:lpstr>
      <vt:lpstr>Ground Rules</vt:lpstr>
      <vt:lpstr>Exercise Background</vt:lpstr>
      <vt:lpstr>Inject One </vt:lpstr>
      <vt:lpstr>Considerations</vt:lpstr>
      <vt:lpstr>Inject Two </vt:lpstr>
      <vt:lpstr>Considerations</vt:lpstr>
      <vt:lpstr>Inject Three</vt:lpstr>
      <vt:lpstr>Considerations</vt:lpstr>
      <vt:lpstr>Review</vt:lpstr>
      <vt:lpstr>Feedback</vt:lpstr>
      <vt:lpstr>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 16.9</dc:title>
  <dc:creator>Craig Sanderson</dc:creator>
  <cp:lastModifiedBy>ALI, Sohail (NHS ENGLAND – X24)</cp:lastModifiedBy>
  <cp:revision>115</cp:revision>
  <dcterms:created xsi:type="dcterms:W3CDTF">2017-05-03T08:06:17Z</dcterms:created>
  <dcterms:modified xsi:type="dcterms:W3CDTF">2023-05-09T10:03:28Z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0x0101006BBFEDC929A1BC4A9F3B278B6D5AB259</vt:lpwstr>
  </property>
  <property fmtid="{D5CDD505-2E9C-101B-9397-08002B2CF9AE}" pid="3" name="TaxKeyword">
    <vt:lpwstr/>
  </property>
  <property fmtid="{D5CDD505-2E9C-101B-9397-08002B2CF9AE}" pid="4" name="Subject0">
    <vt:lpwstr/>
  </property>
  <property fmtid="{D5CDD505-2E9C-101B-9397-08002B2CF9AE}" pid="5" name="Document type0">
    <vt:lpwstr/>
  </property>
  <property fmtid="{D5CDD505-2E9C-101B-9397-08002B2CF9AE}" pid="6" name="WTTeamSiteDocumentType">
    <vt:lpwstr/>
  </property>
  <property fmtid="{D5CDD505-2E9C-101B-9397-08002B2CF9AE}" pid="7" name="WTTeamSiteDocumentTypeTaxHTField0">
    <vt:lpwstr/>
  </property>
  <property fmtid="{D5CDD505-2E9C-101B-9397-08002B2CF9AE}" pid="8" name="cebceaf3e3574cdab9f9dab6bbd34ddb">
    <vt:lpwstr/>
  </property>
  <property fmtid="{D5CDD505-2E9C-101B-9397-08002B2CF9AE}" pid="9" name="n2fe4ed80ae84f2cbc880662fe0a8735">
    <vt:lpwstr/>
  </property>
  <property fmtid="{D5CDD505-2E9C-101B-9397-08002B2CF9AE}" pid="10" name="TaxCatchAll">
    <vt:lpwstr/>
  </property>
  <property fmtid="{D5CDD505-2E9C-101B-9397-08002B2CF9AE}" pid="11" name="TaxKeywordTaxHTField">
    <vt:lpwstr/>
  </property>
  <property fmtid="{D5CDD505-2E9C-101B-9397-08002B2CF9AE}" pid="12" name="MediaServiceImageTags">
    <vt:lpwstr/>
  </property>
</Properties>
</file>